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7"/>
  </p:notesMasterIdLst>
  <p:handoutMasterIdLst>
    <p:handoutMasterId r:id="rId58"/>
  </p:handoutMasterIdLst>
  <p:sldIdLst>
    <p:sldId id="257" r:id="rId3"/>
    <p:sldId id="256" r:id="rId4"/>
    <p:sldId id="365" r:id="rId5"/>
    <p:sldId id="258" r:id="rId6"/>
    <p:sldId id="259" r:id="rId7"/>
    <p:sldId id="260" r:id="rId8"/>
    <p:sldId id="261" r:id="rId9"/>
    <p:sldId id="262" r:id="rId10"/>
    <p:sldId id="263" r:id="rId11"/>
    <p:sldId id="292" r:id="rId12"/>
    <p:sldId id="333" r:id="rId13"/>
    <p:sldId id="334" r:id="rId14"/>
    <p:sldId id="337" r:id="rId15"/>
    <p:sldId id="335" r:id="rId16"/>
    <p:sldId id="338" r:id="rId17"/>
    <p:sldId id="298" r:id="rId18"/>
    <p:sldId id="339" r:id="rId19"/>
    <p:sldId id="340" r:id="rId20"/>
    <p:sldId id="341" r:id="rId21"/>
    <p:sldId id="343" r:id="rId22"/>
    <p:sldId id="293" r:id="rId23"/>
    <p:sldId id="344" r:id="rId24"/>
    <p:sldId id="346" r:id="rId25"/>
    <p:sldId id="345" r:id="rId26"/>
    <p:sldId id="347" r:id="rId27"/>
    <p:sldId id="265" r:id="rId28"/>
    <p:sldId id="267" r:id="rId29"/>
    <p:sldId id="268" r:id="rId30"/>
    <p:sldId id="269" r:id="rId31"/>
    <p:sldId id="270" r:id="rId32"/>
    <p:sldId id="271" r:id="rId33"/>
    <p:sldId id="272" r:id="rId34"/>
    <p:sldId id="273" r:id="rId35"/>
    <p:sldId id="274" r:id="rId36"/>
    <p:sldId id="275" r:id="rId37"/>
    <p:sldId id="266" r:id="rId38"/>
    <p:sldId id="276" r:id="rId39"/>
    <p:sldId id="348" r:id="rId40"/>
    <p:sldId id="349" r:id="rId41"/>
    <p:sldId id="350" r:id="rId42"/>
    <p:sldId id="351" r:id="rId43"/>
    <p:sldId id="352" r:id="rId44"/>
    <p:sldId id="353" r:id="rId45"/>
    <p:sldId id="354" r:id="rId46"/>
    <p:sldId id="355" r:id="rId47"/>
    <p:sldId id="356" r:id="rId48"/>
    <p:sldId id="357" r:id="rId49"/>
    <p:sldId id="358" r:id="rId50"/>
    <p:sldId id="359" r:id="rId51"/>
    <p:sldId id="360" r:id="rId52"/>
    <p:sldId id="361" r:id="rId53"/>
    <p:sldId id="362" r:id="rId54"/>
    <p:sldId id="363" r:id="rId55"/>
    <p:sldId id="364"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1E9B44-EF9D-48F4-A041-D60DBF644755}" v="36" dt="2024-02-19T11:36:45.0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showGuides="1">
      <p:cViewPr varScale="1">
        <p:scale>
          <a:sx n="68" d="100"/>
          <a:sy n="68" d="100"/>
        </p:scale>
        <p:origin x="816" y="60"/>
      </p:cViewPr>
      <p:guideLst/>
    </p:cSldViewPr>
  </p:slideViewPr>
  <p:notesTextViewPr>
    <p:cViewPr>
      <p:scale>
        <a:sx n="1" d="1"/>
        <a:sy n="1" d="1"/>
      </p:scale>
      <p:origin x="0" y="0"/>
    </p:cViewPr>
  </p:notesTextViewPr>
  <p:sorterViewPr>
    <p:cViewPr>
      <p:scale>
        <a:sx n="25" d="100"/>
        <a:sy n="25" d="100"/>
      </p:scale>
      <p:origin x="0" y="0"/>
    </p:cViewPr>
  </p:sorterViewPr>
  <p:notesViewPr>
    <p:cSldViewPr snapToGrid="0" showGuides="1">
      <p:cViewPr varScale="1">
        <p:scale>
          <a:sx n="55" d="100"/>
          <a:sy n="55" d="100"/>
        </p:scale>
        <p:origin x="2880"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handoutMaster" Target="handoutMasters/handout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evdalina Veli" userId="616692d8cd5344dd" providerId="LiveId" clId="{B61E9B44-EF9D-48F4-A041-D60DBF644755}"/>
    <pc:docChg chg="undo custSel addSld delSld modSld sldOrd">
      <pc:chgData name="sevdalina Veli" userId="616692d8cd5344dd" providerId="LiveId" clId="{B61E9B44-EF9D-48F4-A041-D60DBF644755}" dt="2024-02-19T11:36:45.079" v="489"/>
      <pc:docMkLst>
        <pc:docMk/>
      </pc:docMkLst>
      <pc:sldChg chg="del">
        <pc:chgData name="sevdalina Veli" userId="616692d8cd5344dd" providerId="LiveId" clId="{B61E9B44-EF9D-48F4-A041-D60DBF644755}" dt="2024-02-19T11:35:33.627" v="474" actId="2696"/>
        <pc:sldMkLst>
          <pc:docMk/>
          <pc:sldMk cId="799625184" sldId="256"/>
        </pc:sldMkLst>
      </pc:sldChg>
      <pc:sldChg chg="add setBg">
        <pc:chgData name="sevdalina Veli" userId="616692d8cd5344dd" providerId="LiveId" clId="{B61E9B44-EF9D-48F4-A041-D60DBF644755}" dt="2024-02-19T11:36:32.425" v="482"/>
        <pc:sldMkLst>
          <pc:docMk/>
          <pc:sldMk cId="3827538775" sldId="256"/>
        </pc:sldMkLst>
      </pc:sldChg>
      <pc:sldChg chg="modSp mod setBg">
        <pc:chgData name="sevdalina Veli" userId="616692d8cd5344dd" providerId="LiveId" clId="{B61E9B44-EF9D-48F4-A041-D60DBF644755}" dt="2024-02-19T01:18:43.635" v="74" actId="14861"/>
        <pc:sldMkLst>
          <pc:docMk/>
          <pc:sldMk cId="3058759558" sldId="257"/>
        </pc:sldMkLst>
        <pc:spChg chg="mod">
          <ac:chgData name="sevdalina Veli" userId="616692d8cd5344dd" providerId="LiveId" clId="{B61E9B44-EF9D-48F4-A041-D60DBF644755}" dt="2024-02-19T01:18:20.936" v="73" actId="1076"/>
          <ac:spMkLst>
            <pc:docMk/>
            <pc:sldMk cId="3058759558" sldId="257"/>
            <ac:spMk id="3" creationId="{351FA40C-1096-55A9-011C-7F34D1258DCE}"/>
          </ac:spMkLst>
        </pc:spChg>
        <pc:spChg chg="mod">
          <ac:chgData name="sevdalina Veli" userId="616692d8cd5344dd" providerId="LiveId" clId="{B61E9B44-EF9D-48F4-A041-D60DBF644755}" dt="2024-02-19T01:18:43.635" v="74" actId="14861"/>
          <ac:spMkLst>
            <pc:docMk/>
            <pc:sldMk cId="3058759558" sldId="257"/>
            <ac:spMk id="4" creationId="{B23355C0-5533-9441-6756-EF3315260830}"/>
          </ac:spMkLst>
        </pc:spChg>
      </pc:sldChg>
      <pc:sldChg chg="add setBg">
        <pc:chgData name="sevdalina Veli" userId="616692d8cd5344dd" providerId="LiveId" clId="{B61E9B44-EF9D-48F4-A041-D60DBF644755}" dt="2024-02-19T11:36:35.420" v="484"/>
        <pc:sldMkLst>
          <pc:docMk/>
          <pc:sldMk cId="150269365" sldId="258"/>
        </pc:sldMkLst>
      </pc:sldChg>
      <pc:sldChg chg="del">
        <pc:chgData name="sevdalina Veli" userId="616692d8cd5344dd" providerId="LiveId" clId="{B61E9B44-EF9D-48F4-A041-D60DBF644755}" dt="2024-02-19T11:35:36.630" v="475" actId="2696"/>
        <pc:sldMkLst>
          <pc:docMk/>
          <pc:sldMk cId="2592084801" sldId="258"/>
        </pc:sldMkLst>
      </pc:sldChg>
      <pc:sldChg chg="add setBg">
        <pc:chgData name="sevdalina Veli" userId="616692d8cd5344dd" providerId="LiveId" clId="{B61E9B44-EF9D-48F4-A041-D60DBF644755}" dt="2024-02-19T11:36:36.705" v="485"/>
        <pc:sldMkLst>
          <pc:docMk/>
          <pc:sldMk cId="1100636200" sldId="259"/>
        </pc:sldMkLst>
      </pc:sldChg>
      <pc:sldChg chg="del">
        <pc:chgData name="sevdalina Veli" userId="616692d8cd5344dd" providerId="LiveId" clId="{B61E9B44-EF9D-48F4-A041-D60DBF644755}" dt="2024-02-19T11:35:40.145" v="476" actId="2696"/>
        <pc:sldMkLst>
          <pc:docMk/>
          <pc:sldMk cId="2260355117" sldId="259"/>
        </pc:sldMkLst>
      </pc:sldChg>
      <pc:sldChg chg="del">
        <pc:chgData name="sevdalina Veli" userId="616692d8cd5344dd" providerId="LiveId" clId="{B61E9B44-EF9D-48F4-A041-D60DBF644755}" dt="2024-02-19T11:35:42.460" v="477" actId="2696"/>
        <pc:sldMkLst>
          <pc:docMk/>
          <pc:sldMk cId="793962937" sldId="260"/>
        </pc:sldMkLst>
      </pc:sldChg>
      <pc:sldChg chg="add setBg">
        <pc:chgData name="sevdalina Veli" userId="616692d8cd5344dd" providerId="LiveId" clId="{B61E9B44-EF9D-48F4-A041-D60DBF644755}" dt="2024-02-19T11:36:38.043" v="486"/>
        <pc:sldMkLst>
          <pc:docMk/>
          <pc:sldMk cId="4044723418" sldId="260"/>
        </pc:sldMkLst>
      </pc:sldChg>
      <pc:sldChg chg="del">
        <pc:chgData name="sevdalina Veli" userId="616692d8cd5344dd" providerId="LiveId" clId="{B61E9B44-EF9D-48F4-A041-D60DBF644755}" dt="2024-02-19T11:35:44.790" v="478" actId="2696"/>
        <pc:sldMkLst>
          <pc:docMk/>
          <pc:sldMk cId="3339515127" sldId="261"/>
        </pc:sldMkLst>
      </pc:sldChg>
      <pc:sldChg chg="add setBg">
        <pc:chgData name="sevdalina Veli" userId="616692d8cd5344dd" providerId="LiveId" clId="{B61E9B44-EF9D-48F4-A041-D60DBF644755}" dt="2024-02-19T11:36:40.191" v="487"/>
        <pc:sldMkLst>
          <pc:docMk/>
          <pc:sldMk cId="4084967501" sldId="261"/>
        </pc:sldMkLst>
      </pc:sldChg>
      <pc:sldChg chg="del">
        <pc:chgData name="sevdalina Veli" userId="616692d8cd5344dd" providerId="LiveId" clId="{B61E9B44-EF9D-48F4-A041-D60DBF644755}" dt="2024-02-19T11:35:50.367" v="479" actId="2696"/>
        <pc:sldMkLst>
          <pc:docMk/>
          <pc:sldMk cId="1402730875" sldId="262"/>
        </pc:sldMkLst>
      </pc:sldChg>
      <pc:sldChg chg="add setBg">
        <pc:chgData name="sevdalina Veli" userId="616692d8cd5344dd" providerId="LiveId" clId="{B61E9B44-EF9D-48F4-A041-D60DBF644755}" dt="2024-02-19T11:36:43.458" v="488"/>
        <pc:sldMkLst>
          <pc:docMk/>
          <pc:sldMk cId="1975667302" sldId="262"/>
        </pc:sldMkLst>
      </pc:sldChg>
      <pc:sldChg chg="add setBg">
        <pc:chgData name="sevdalina Veli" userId="616692d8cd5344dd" providerId="LiveId" clId="{B61E9B44-EF9D-48F4-A041-D60DBF644755}" dt="2024-02-19T11:36:45.079" v="489"/>
        <pc:sldMkLst>
          <pc:docMk/>
          <pc:sldMk cId="883932643" sldId="263"/>
        </pc:sldMkLst>
      </pc:sldChg>
      <pc:sldChg chg="del">
        <pc:chgData name="sevdalina Veli" userId="616692d8cd5344dd" providerId="LiveId" clId="{B61E9B44-EF9D-48F4-A041-D60DBF644755}" dt="2024-02-19T11:35:52.949" v="480" actId="2696"/>
        <pc:sldMkLst>
          <pc:docMk/>
          <pc:sldMk cId="4133021374" sldId="263"/>
        </pc:sldMkLst>
      </pc:sldChg>
      <pc:sldChg chg="del">
        <pc:chgData name="sevdalina Veli" userId="616692d8cd5344dd" providerId="LiveId" clId="{B61E9B44-EF9D-48F4-A041-D60DBF644755}" dt="2024-02-19T11:35:55.580" v="481" actId="2696"/>
        <pc:sldMkLst>
          <pc:docMk/>
          <pc:sldMk cId="2737398690" sldId="264"/>
        </pc:sldMkLst>
      </pc:sldChg>
      <pc:sldChg chg="ord">
        <pc:chgData name="sevdalina Veli" userId="616692d8cd5344dd" providerId="LiveId" clId="{B61E9B44-EF9D-48F4-A041-D60DBF644755}" dt="2024-02-19T01:12:20.990" v="56"/>
        <pc:sldMkLst>
          <pc:docMk/>
          <pc:sldMk cId="3935820546" sldId="292"/>
        </pc:sldMkLst>
      </pc:sldChg>
      <pc:sldChg chg="modSp mod ord">
        <pc:chgData name="sevdalina Veli" userId="616692d8cd5344dd" providerId="LiveId" clId="{B61E9B44-EF9D-48F4-A041-D60DBF644755}" dt="2024-02-19T09:22:47.444" v="449" actId="208"/>
        <pc:sldMkLst>
          <pc:docMk/>
          <pc:sldMk cId="181441444" sldId="293"/>
        </pc:sldMkLst>
        <pc:spChg chg="mod">
          <ac:chgData name="sevdalina Veli" userId="616692d8cd5344dd" providerId="LiveId" clId="{B61E9B44-EF9D-48F4-A041-D60DBF644755}" dt="2024-02-19T08:23:10.892" v="344" actId="1076"/>
          <ac:spMkLst>
            <pc:docMk/>
            <pc:sldMk cId="181441444" sldId="293"/>
            <ac:spMk id="10" creationId="{026C2364-F51D-2342-3903-47D1446C0944}"/>
          </ac:spMkLst>
        </pc:spChg>
        <pc:spChg chg="mod">
          <ac:chgData name="sevdalina Veli" userId="616692d8cd5344dd" providerId="LiveId" clId="{B61E9B44-EF9D-48F4-A041-D60DBF644755}" dt="2024-02-19T09:22:47.444" v="449" actId="208"/>
          <ac:spMkLst>
            <pc:docMk/>
            <pc:sldMk cId="181441444" sldId="293"/>
            <ac:spMk id="12" creationId="{125159C0-3377-ACF3-5F17-0CFC0AC6B758}"/>
          </ac:spMkLst>
        </pc:spChg>
      </pc:sldChg>
      <pc:sldChg chg="delSp modSp mod ord">
        <pc:chgData name="sevdalina Veli" userId="616692d8cd5344dd" providerId="LiveId" clId="{B61E9B44-EF9D-48F4-A041-D60DBF644755}" dt="2024-02-19T09:29:30.839" v="467" actId="255"/>
        <pc:sldMkLst>
          <pc:docMk/>
          <pc:sldMk cId="3415023592" sldId="298"/>
        </pc:sldMkLst>
        <pc:spChg chg="mod">
          <ac:chgData name="sevdalina Veli" userId="616692d8cd5344dd" providerId="LiveId" clId="{B61E9B44-EF9D-48F4-A041-D60DBF644755}" dt="2024-02-19T09:29:14.692" v="465" actId="1076"/>
          <ac:spMkLst>
            <pc:docMk/>
            <pc:sldMk cId="3415023592" sldId="298"/>
            <ac:spMk id="2" creationId="{652961FA-38FA-994D-373F-FF9B0F12FB11}"/>
          </ac:spMkLst>
        </pc:spChg>
        <pc:spChg chg="mod">
          <ac:chgData name="sevdalina Veli" userId="616692d8cd5344dd" providerId="LiveId" clId="{B61E9B44-EF9D-48F4-A041-D60DBF644755}" dt="2024-02-19T09:29:30.839" v="467" actId="255"/>
          <ac:spMkLst>
            <pc:docMk/>
            <pc:sldMk cId="3415023592" sldId="298"/>
            <ac:spMk id="9" creationId="{E9D46E3F-6ACA-98FD-4AE9-F24E33B16655}"/>
          </ac:spMkLst>
        </pc:spChg>
        <pc:spChg chg="mod">
          <ac:chgData name="sevdalina Veli" userId="616692d8cd5344dd" providerId="LiveId" clId="{B61E9B44-EF9D-48F4-A041-D60DBF644755}" dt="2024-02-19T09:29:23.812" v="466" actId="255"/>
          <ac:spMkLst>
            <pc:docMk/>
            <pc:sldMk cId="3415023592" sldId="298"/>
            <ac:spMk id="10" creationId="{235F2285-E5BB-6D66-DDA9-B9A33B4CC60A}"/>
          </ac:spMkLst>
        </pc:spChg>
        <pc:picChg chg="del mod">
          <ac:chgData name="sevdalina Veli" userId="616692d8cd5344dd" providerId="LiveId" clId="{B61E9B44-EF9D-48F4-A041-D60DBF644755}" dt="2024-02-19T09:27:07.154" v="460" actId="21"/>
          <ac:picMkLst>
            <pc:docMk/>
            <pc:sldMk cId="3415023592" sldId="298"/>
            <ac:picMk id="13" creationId="{CDA5003E-2D8E-8F9B-CDA5-A023C422D495}"/>
          </ac:picMkLst>
        </pc:picChg>
      </pc:sldChg>
      <pc:sldChg chg="del ord">
        <pc:chgData name="sevdalina Veli" userId="616692d8cd5344dd" providerId="LiveId" clId="{B61E9B44-EF9D-48F4-A041-D60DBF644755}" dt="2024-02-19T09:05:32.160" v="389" actId="2696"/>
        <pc:sldMkLst>
          <pc:docMk/>
          <pc:sldMk cId="2251033588" sldId="332"/>
        </pc:sldMkLst>
      </pc:sldChg>
      <pc:sldChg chg="addSp delSp modSp mod ord">
        <pc:chgData name="sevdalina Veli" userId="616692d8cd5344dd" providerId="LiveId" clId="{B61E9B44-EF9D-48F4-A041-D60DBF644755}" dt="2024-02-19T10:29:25.258" v="468" actId="207"/>
        <pc:sldMkLst>
          <pc:docMk/>
          <pc:sldMk cId="4290010609" sldId="333"/>
        </pc:sldMkLst>
        <pc:spChg chg="mod">
          <ac:chgData name="sevdalina Veli" userId="616692d8cd5344dd" providerId="LiveId" clId="{B61E9B44-EF9D-48F4-A041-D60DBF644755}" dt="2024-02-19T09:04:37.222" v="383" actId="1076"/>
          <ac:spMkLst>
            <pc:docMk/>
            <pc:sldMk cId="4290010609" sldId="333"/>
            <ac:spMk id="2" creationId="{7392A78F-7EDC-B553-FC4A-537076F40553}"/>
          </ac:spMkLst>
        </pc:spChg>
        <pc:spChg chg="mod">
          <ac:chgData name="sevdalina Veli" userId="616692d8cd5344dd" providerId="LiveId" clId="{B61E9B44-EF9D-48F4-A041-D60DBF644755}" dt="2024-02-19T09:04:45.816" v="384" actId="1076"/>
          <ac:spMkLst>
            <pc:docMk/>
            <pc:sldMk cId="4290010609" sldId="333"/>
            <ac:spMk id="3" creationId="{C3F1583F-0071-DD0E-CEBF-BDA7116B5A47}"/>
          </ac:spMkLst>
        </pc:spChg>
        <pc:spChg chg="del">
          <ac:chgData name="sevdalina Veli" userId="616692d8cd5344dd" providerId="LiveId" clId="{B61E9B44-EF9D-48F4-A041-D60DBF644755}" dt="2024-02-19T09:01:49.163" v="363" actId="21"/>
          <ac:spMkLst>
            <pc:docMk/>
            <pc:sldMk cId="4290010609" sldId="333"/>
            <ac:spMk id="6" creationId="{0152AB16-4354-8390-FBAF-A83FF23A829A}"/>
          </ac:spMkLst>
        </pc:spChg>
        <pc:spChg chg="add del mod">
          <ac:chgData name="sevdalina Veli" userId="616692d8cd5344dd" providerId="LiveId" clId="{B61E9B44-EF9D-48F4-A041-D60DBF644755}" dt="2024-02-19T09:02:29.142" v="371"/>
          <ac:spMkLst>
            <pc:docMk/>
            <pc:sldMk cId="4290010609" sldId="333"/>
            <ac:spMk id="7" creationId="{B6D55FFE-F562-9E72-686E-49B2CAA156FE}"/>
          </ac:spMkLst>
        </pc:spChg>
        <pc:spChg chg="add mod">
          <ac:chgData name="sevdalina Veli" userId="616692d8cd5344dd" providerId="LiveId" clId="{B61E9B44-EF9D-48F4-A041-D60DBF644755}" dt="2024-02-19T10:29:25.258" v="468" actId="207"/>
          <ac:spMkLst>
            <pc:docMk/>
            <pc:sldMk cId="4290010609" sldId="333"/>
            <ac:spMk id="10" creationId="{33A98360-F490-7B60-6E19-4209A9AD698C}"/>
          </ac:spMkLst>
        </pc:spChg>
        <pc:spChg chg="mod">
          <ac:chgData name="sevdalina Veli" userId="616692d8cd5344dd" providerId="LiveId" clId="{B61E9B44-EF9D-48F4-A041-D60DBF644755}" dt="2024-02-19T09:05:09.496" v="385" actId="1076"/>
          <ac:spMkLst>
            <pc:docMk/>
            <pc:sldMk cId="4290010609" sldId="333"/>
            <ac:spMk id="19" creationId="{1944E4B4-C11A-7D2B-9BA5-E6F63D320678}"/>
          </ac:spMkLst>
        </pc:spChg>
        <pc:grpChg chg="del">
          <ac:chgData name="sevdalina Veli" userId="616692d8cd5344dd" providerId="LiveId" clId="{B61E9B44-EF9D-48F4-A041-D60DBF644755}" dt="2024-02-19T09:01:51.404" v="364" actId="21"/>
          <ac:grpSpMkLst>
            <pc:docMk/>
            <pc:sldMk cId="4290010609" sldId="333"/>
            <ac:grpSpMk id="8" creationId="{37A6B34F-0204-3210-5C66-4703B9F62D63}"/>
          </ac:grpSpMkLst>
        </pc:grpChg>
        <pc:grpChg chg="del">
          <ac:chgData name="sevdalina Veli" userId="616692d8cd5344dd" providerId="LiveId" clId="{B61E9B44-EF9D-48F4-A041-D60DBF644755}" dt="2024-02-19T09:01:55.263" v="365" actId="21"/>
          <ac:grpSpMkLst>
            <pc:docMk/>
            <pc:sldMk cId="4290010609" sldId="333"/>
            <ac:grpSpMk id="11" creationId="{9CD8D5A2-DC01-77DA-1912-16C460F33582}"/>
          </ac:grpSpMkLst>
        </pc:grpChg>
        <pc:picChg chg="add mod">
          <ac:chgData name="sevdalina Veli" userId="616692d8cd5344dd" providerId="LiveId" clId="{B61E9B44-EF9D-48F4-A041-D60DBF644755}" dt="2024-02-19T09:05:18.897" v="387" actId="1076"/>
          <ac:picMkLst>
            <pc:docMk/>
            <pc:sldMk cId="4290010609" sldId="333"/>
            <ac:picMk id="4" creationId="{B33FCA8E-1485-31A6-4887-1D0DA0304026}"/>
          </ac:picMkLst>
        </pc:picChg>
        <pc:picChg chg="add mod">
          <ac:chgData name="sevdalina Veli" userId="616692d8cd5344dd" providerId="LiveId" clId="{B61E9B44-EF9D-48F4-A041-D60DBF644755}" dt="2024-02-19T09:05:23.851" v="388" actId="1076"/>
          <ac:picMkLst>
            <pc:docMk/>
            <pc:sldMk cId="4290010609" sldId="333"/>
            <ac:picMk id="5" creationId="{B3CF3241-277B-EF14-8F2B-3A0D56CD3075}"/>
          </ac:picMkLst>
        </pc:picChg>
      </pc:sldChg>
      <pc:sldChg chg="modSp mod ord">
        <pc:chgData name="sevdalina Veli" userId="616692d8cd5344dd" providerId="LiveId" clId="{B61E9B44-EF9D-48F4-A041-D60DBF644755}" dt="2024-02-19T09:26:13.738" v="453" actId="208"/>
        <pc:sldMkLst>
          <pc:docMk/>
          <pc:sldMk cId="2942808295" sldId="334"/>
        </pc:sldMkLst>
        <pc:spChg chg="mod">
          <ac:chgData name="sevdalina Veli" userId="616692d8cd5344dd" providerId="LiveId" clId="{B61E9B44-EF9D-48F4-A041-D60DBF644755}" dt="2024-02-19T00:47:57.299" v="10" actId="20577"/>
          <ac:spMkLst>
            <pc:docMk/>
            <pc:sldMk cId="2942808295" sldId="334"/>
            <ac:spMk id="7" creationId="{FCA6E0DF-8DF0-E520-787B-20C655617C41}"/>
          </ac:spMkLst>
        </pc:spChg>
        <pc:spChg chg="mod">
          <ac:chgData name="sevdalina Veli" userId="616692d8cd5344dd" providerId="LiveId" clId="{B61E9B44-EF9D-48F4-A041-D60DBF644755}" dt="2024-02-19T09:26:13.738" v="453" actId="208"/>
          <ac:spMkLst>
            <pc:docMk/>
            <pc:sldMk cId="2942808295" sldId="334"/>
            <ac:spMk id="13" creationId="{39C98FC5-BDFD-7643-C886-8E525F4D204C}"/>
          </ac:spMkLst>
        </pc:spChg>
      </pc:sldChg>
      <pc:sldChg chg="modSp mod ord">
        <pc:chgData name="sevdalina Veli" userId="616692d8cd5344dd" providerId="LiveId" clId="{B61E9B44-EF9D-48F4-A041-D60DBF644755}" dt="2024-02-19T09:16:46.761" v="416" actId="14100"/>
        <pc:sldMkLst>
          <pc:docMk/>
          <pc:sldMk cId="1160742718" sldId="335"/>
        </pc:sldMkLst>
        <pc:spChg chg="mod">
          <ac:chgData name="sevdalina Veli" userId="616692d8cd5344dd" providerId="LiveId" clId="{B61E9B44-EF9D-48F4-A041-D60DBF644755}" dt="2024-02-19T09:16:46.761" v="416" actId="14100"/>
          <ac:spMkLst>
            <pc:docMk/>
            <pc:sldMk cId="1160742718" sldId="335"/>
            <ac:spMk id="9" creationId="{E64165AA-B809-DD9A-AF84-84FE2DE9D266}"/>
          </ac:spMkLst>
        </pc:spChg>
      </pc:sldChg>
      <pc:sldChg chg="addSp modSp mod ord">
        <pc:chgData name="sevdalina Veli" userId="616692d8cd5344dd" providerId="LiveId" clId="{B61E9B44-EF9D-48F4-A041-D60DBF644755}" dt="2024-02-19T09:27:00.586" v="459" actId="14100"/>
        <pc:sldMkLst>
          <pc:docMk/>
          <pc:sldMk cId="924127798" sldId="337"/>
        </pc:sldMkLst>
        <pc:picChg chg="add mod">
          <ac:chgData name="sevdalina Veli" userId="616692d8cd5344dd" providerId="LiveId" clId="{B61E9B44-EF9D-48F4-A041-D60DBF644755}" dt="2024-02-19T09:27:00.586" v="459" actId="14100"/>
          <ac:picMkLst>
            <pc:docMk/>
            <pc:sldMk cId="924127798" sldId="337"/>
            <ac:picMk id="5" creationId="{5EC73927-AA7F-11E6-0B6B-BC27E370E19B}"/>
          </ac:picMkLst>
        </pc:picChg>
      </pc:sldChg>
      <pc:sldChg chg="delSp modSp mod ord">
        <pc:chgData name="sevdalina Veli" userId="616692d8cd5344dd" providerId="LiveId" clId="{B61E9B44-EF9D-48F4-A041-D60DBF644755}" dt="2024-02-19T09:16:05.175" v="410" actId="115"/>
        <pc:sldMkLst>
          <pc:docMk/>
          <pc:sldMk cId="787704726" sldId="338"/>
        </pc:sldMkLst>
        <pc:spChg chg="mod">
          <ac:chgData name="sevdalina Veli" userId="616692d8cd5344dd" providerId="LiveId" clId="{B61E9B44-EF9D-48F4-A041-D60DBF644755}" dt="2024-02-19T09:13:29.581" v="391" actId="14100"/>
          <ac:spMkLst>
            <pc:docMk/>
            <pc:sldMk cId="787704726" sldId="338"/>
            <ac:spMk id="2" creationId="{503F28F4-7370-8156-4405-2D248714153E}"/>
          </ac:spMkLst>
        </pc:spChg>
        <pc:spChg chg="mod">
          <ac:chgData name="sevdalina Veli" userId="616692d8cd5344dd" providerId="LiveId" clId="{B61E9B44-EF9D-48F4-A041-D60DBF644755}" dt="2024-02-19T08:07:03.670" v="274" actId="1076"/>
          <ac:spMkLst>
            <pc:docMk/>
            <pc:sldMk cId="787704726" sldId="338"/>
            <ac:spMk id="6" creationId="{BCDF4138-740F-6A40-5F54-8435802742A6}"/>
          </ac:spMkLst>
        </pc:spChg>
        <pc:spChg chg="mod">
          <ac:chgData name="sevdalina Veli" userId="616692d8cd5344dd" providerId="LiveId" clId="{B61E9B44-EF9D-48F4-A041-D60DBF644755}" dt="2024-02-19T08:06:58.884" v="273" actId="1076"/>
          <ac:spMkLst>
            <pc:docMk/>
            <pc:sldMk cId="787704726" sldId="338"/>
            <ac:spMk id="7" creationId="{4826E6B5-F028-B1F5-2068-C92A0FC065E8}"/>
          </ac:spMkLst>
        </pc:spChg>
        <pc:spChg chg="mod">
          <ac:chgData name="sevdalina Veli" userId="616692d8cd5344dd" providerId="LiveId" clId="{B61E9B44-EF9D-48F4-A041-D60DBF644755}" dt="2024-02-19T00:53:01.738" v="13" actId="1076"/>
          <ac:spMkLst>
            <pc:docMk/>
            <pc:sldMk cId="787704726" sldId="338"/>
            <ac:spMk id="8" creationId="{2F2FE545-1FC4-134F-530D-92226744669D}"/>
          </ac:spMkLst>
        </pc:spChg>
        <pc:spChg chg="mod">
          <ac:chgData name="sevdalina Veli" userId="616692d8cd5344dd" providerId="LiveId" clId="{B61E9B44-EF9D-48F4-A041-D60DBF644755}" dt="2024-02-19T09:16:05.175" v="410" actId="115"/>
          <ac:spMkLst>
            <pc:docMk/>
            <pc:sldMk cId="787704726" sldId="338"/>
            <ac:spMk id="11" creationId="{1EFDC89B-563A-056A-006A-5E6D751E7E79}"/>
          </ac:spMkLst>
        </pc:spChg>
        <pc:spChg chg="mod">
          <ac:chgData name="sevdalina Veli" userId="616692d8cd5344dd" providerId="LiveId" clId="{B61E9B44-EF9D-48F4-A041-D60DBF644755}" dt="2024-02-19T08:08:08.453" v="290" actId="20577"/>
          <ac:spMkLst>
            <pc:docMk/>
            <pc:sldMk cId="787704726" sldId="338"/>
            <ac:spMk id="12" creationId="{BB4CA39B-A157-2390-888C-B1709F726029}"/>
          </ac:spMkLst>
        </pc:spChg>
        <pc:picChg chg="del">
          <ac:chgData name="sevdalina Veli" userId="616692d8cd5344dd" providerId="LiveId" clId="{B61E9B44-EF9D-48F4-A041-D60DBF644755}" dt="2024-02-19T00:52:05.359" v="11" actId="21"/>
          <ac:picMkLst>
            <pc:docMk/>
            <pc:sldMk cId="787704726" sldId="338"/>
            <ac:picMk id="15" creationId="{31719E35-9F85-5F6D-0C1F-369B1817AD19}"/>
          </ac:picMkLst>
        </pc:picChg>
      </pc:sldChg>
      <pc:sldChg chg="modSp mod ord">
        <pc:chgData name="sevdalina Veli" userId="616692d8cd5344dd" providerId="LiveId" clId="{B61E9B44-EF9D-48F4-A041-D60DBF644755}" dt="2024-02-19T10:29:58.207" v="469" actId="20577"/>
        <pc:sldMkLst>
          <pc:docMk/>
          <pc:sldMk cId="2604321760" sldId="339"/>
        </pc:sldMkLst>
        <pc:spChg chg="mod">
          <ac:chgData name="sevdalina Veli" userId="616692d8cd5344dd" providerId="LiveId" clId="{B61E9B44-EF9D-48F4-A041-D60DBF644755}" dt="2024-02-19T10:29:58.207" v="469" actId="20577"/>
          <ac:spMkLst>
            <pc:docMk/>
            <pc:sldMk cId="2604321760" sldId="339"/>
            <ac:spMk id="13" creationId="{E829D1FD-2EAB-A475-437A-81E0F9FA591C}"/>
          </ac:spMkLst>
        </pc:spChg>
        <pc:spChg chg="mod">
          <ac:chgData name="sevdalina Veli" userId="616692d8cd5344dd" providerId="LiveId" clId="{B61E9B44-EF9D-48F4-A041-D60DBF644755}" dt="2024-02-19T09:27:48.007" v="462" actId="255"/>
          <ac:spMkLst>
            <pc:docMk/>
            <pc:sldMk cId="2604321760" sldId="339"/>
            <ac:spMk id="14" creationId="{1B591958-772A-A1D8-0DB6-A3829355DA79}"/>
          </ac:spMkLst>
        </pc:spChg>
      </pc:sldChg>
      <pc:sldChg chg="modSp mod ord">
        <pc:chgData name="sevdalina Veli" userId="616692d8cd5344dd" providerId="LiveId" clId="{B61E9B44-EF9D-48F4-A041-D60DBF644755}" dt="2024-02-19T10:30:26.692" v="473" actId="1076"/>
        <pc:sldMkLst>
          <pc:docMk/>
          <pc:sldMk cId="706627630" sldId="340"/>
        </pc:sldMkLst>
        <pc:spChg chg="mod">
          <ac:chgData name="sevdalina Veli" userId="616692d8cd5344dd" providerId="LiveId" clId="{B61E9B44-EF9D-48F4-A041-D60DBF644755}" dt="2024-02-19T09:29:00.278" v="464" actId="255"/>
          <ac:spMkLst>
            <pc:docMk/>
            <pc:sldMk cId="706627630" sldId="340"/>
            <ac:spMk id="8" creationId="{C8ED9BFA-CEC8-38E3-91B0-AF3EE2E9C4B3}"/>
          </ac:spMkLst>
        </pc:spChg>
        <pc:spChg chg="mod">
          <ac:chgData name="sevdalina Veli" userId="616692d8cd5344dd" providerId="LiveId" clId="{B61E9B44-EF9D-48F4-A041-D60DBF644755}" dt="2024-02-19T10:30:20.075" v="472" actId="1076"/>
          <ac:spMkLst>
            <pc:docMk/>
            <pc:sldMk cId="706627630" sldId="340"/>
            <ac:spMk id="9" creationId="{0595E304-8A97-FA59-28C3-12F6C15909DB}"/>
          </ac:spMkLst>
        </pc:spChg>
        <pc:picChg chg="mod">
          <ac:chgData name="sevdalina Veli" userId="616692d8cd5344dd" providerId="LiveId" clId="{B61E9B44-EF9D-48F4-A041-D60DBF644755}" dt="2024-02-19T10:30:12.694" v="470" actId="1076"/>
          <ac:picMkLst>
            <pc:docMk/>
            <pc:sldMk cId="706627630" sldId="340"/>
            <ac:picMk id="13" creationId="{3A539B4C-31EB-E8CE-FD70-E1E8AFDECF19}"/>
          </ac:picMkLst>
        </pc:picChg>
        <pc:picChg chg="mod">
          <ac:chgData name="sevdalina Veli" userId="616692d8cd5344dd" providerId="LiveId" clId="{B61E9B44-EF9D-48F4-A041-D60DBF644755}" dt="2024-02-19T10:30:15.788" v="471" actId="1076"/>
          <ac:picMkLst>
            <pc:docMk/>
            <pc:sldMk cId="706627630" sldId="340"/>
            <ac:picMk id="15" creationId="{BE4C2E62-0166-5AE1-383C-A9137BF4CC89}"/>
          </ac:picMkLst>
        </pc:picChg>
        <pc:picChg chg="mod">
          <ac:chgData name="sevdalina Veli" userId="616692d8cd5344dd" providerId="LiveId" clId="{B61E9B44-EF9D-48F4-A041-D60DBF644755}" dt="2024-02-19T10:30:26.692" v="473" actId="1076"/>
          <ac:picMkLst>
            <pc:docMk/>
            <pc:sldMk cId="706627630" sldId="340"/>
            <ac:picMk id="17" creationId="{2F8E14ED-205D-3240-996A-F8319B401D3D}"/>
          </ac:picMkLst>
        </pc:picChg>
      </pc:sldChg>
      <pc:sldChg chg="modSp mod ord">
        <pc:chgData name="sevdalina Veli" userId="616692d8cd5344dd" providerId="LiveId" clId="{B61E9B44-EF9D-48F4-A041-D60DBF644755}" dt="2024-02-19T09:28:52.112" v="463" actId="255"/>
        <pc:sldMkLst>
          <pc:docMk/>
          <pc:sldMk cId="1014770760" sldId="341"/>
        </pc:sldMkLst>
        <pc:spChg chg="mod">
          <ac:chgData name="sevdalina Veli" userId="616692d8cd5344dd" providerId="LiveId" clId="{B61E9B44-EF9D-48F4-A041-D60DBF644755}" dt="2024-02-19T09:17:51.826" v="427" actId="255"/>
          <ac:spMkLst>
            <pc:docMk/>
            <pc:sldMk cId="1014770760" sldId="341"/>
            <ac:spMk id="3" creationId="{CAA3DB46-5DE7-A9E5-18AE-4ACE72AB710F}"/>
          </ac:spMkLst>
        </pc:spChg>
        <pc:spChg chg="mod">
          <ac:chgData name="sevdalina Veli" userId="616692d8cd5344dd" providerId="LiveId" clId="{B61E9B44-EF9D-48F4-A041-D60DBF644755}" dt="2024-02-19T09:28:52.112" v="463" actId="255"/>
          <ac:spMkLst>
            <pc:docMk/>
            <pc:sldMk cId="1014770760" sldId="341"/>
            <ac:spMk id="8" creationId="{8E6B7A75-45F2-62C4-27EB-0A1DD8C37A08}"/>
          </ac:spMkLst>
        </pc:spChg>
      </pc:sldChg>
      <pc:sldChg chg="del ord">
        <pc:chgData name="sevdalina Veli" userId="616692d8cd5344dd" providerId="LiveId" clId="{B61E9B44-EF9D-48F4-A041-D60DBF644755}" dt="2024-02-19T07:03:39.123" v="75" actId="2696"/>
        <pc:sldMkLst>
          <pc:docMk/>
          <pc:sldMk cId="2624637818" sldId="342"/>
        </pc:sldMkLst>
      </pc:sldChg>
      <pc:sldChg chg="modSp mod ord">
        <pc:chgData name="sevdalina Veli" userId="616692d8cd5344dd" providerId="LiveId" clId="{B61E9B44-EF9D-48F4-A041-D60DBF644755}" dt="2024-02-19T09:22:21.963" v="448" actId="14861"/>
        <pc:sldMkLst>
          <pc:docMk/>
          <pc:sldMk cId="146785941" sldId="343"/>
        </pc:sldMkLst>
        <pc:spChg chg="mod">
          <ac:chgData name="sevdalina Veli" userId="616692d8cd5344dd" providerId="LiveId" clId="{B61E9B44-EF9D-48F4-A041-D60DBF644755}" dt="2024-02-19T09:19:11.933" v="432" actId="255"/>
          <ac:spMkLst>
            <pc:docMk/>
            <pc:sldMk cId="146785941" sldId="343"/>
            <ac:spMk id="19" creationId="{F8622F80-A611-7545-F0F8-9376CBFDD51F}"/>
          </ac:spMkLst>
        </pc:spChg>
        <pc:spChg chg="mod">
          <ac:chgData name="sevdalina Veli" userId="616692d8cd5344dd" providerId="LiveId" clId="{B61E9B44-EF9D-48F4-A041-D60DBF644755}" dt="2024-02-19T09:22:21.963" v="448" actId="14861"/>
          <ac:spMkLst>
            <pc:docMk/>
            <pc:sldMk cId="146785941" sldId="343"/>
            <ac:spMk id="40" creationId="{E92CB316-F779-C04A-808F-C73D9921A8A3}"/>
          </ac:spMkLst>
        </pc:spChg>
        <pc:spChg chg="mod">
          <ac:chgData name="sevdalina Veli" userId="616692d8cd5344dd" providerId="LiveId" clId="{B61E9B44-EF9D-48F4-A041-D60DBF644755}" dt="2024-02-19T09:22:10.457" v="446" actId="14861"/>
          <ac:spMkLst>
            <pc:docMk/>
            <pc:sldMk cId="146785941" sldId="343"/>
            <ac:spMk id="43" creationId="{09AE38CC-E55F-C473-6EB9-CB2DD00F6754}"/>
          </ac:spMkLst>
        </pc:spChg>
      </pc:sldChg>
      <pc:sldChg chg="modSp mod ord">
        <pc:chgData name="sevdalina Veli" userId="616692d8cd5344dd" providerId="LiveId" clId="{B61E9B44-EF9D-48F4-A041-D60DBF644755}" dt="2024-02-19T09:20:00.641" v="438" actId="20577"/>
        <pc:sldMkLst>
          <pc:docMk/>
          <pc:sldMk cId="2722848457" sldId="344"/>
        </pc:sldMkLst>
        <pc:spChg chg="mod">
          <ac:chgData name="sevdalina Veli" userId="616692d8cd5344dd" providerId="LiveId" clId="{B61E9B44-EF9D-48F4-A041-D60DBF644755}" dt="2024-02-19T09:19:51.161" v="437" actId="14100"/>
          <ac:spMkLst>
            <pc:docMk/>
            <pc:sldMk cId="2722848457" sldId="344"/>
            <ac:spMk id="9" creationId="{32738E35-BD2A-3B50-79BE-743E78D0DD93}"/>
          </ac:spMkLst>
        </pc:spChg>
        <pc:spChg chg="mod">
          <ac:chgData name="sevdalina Veli" userId="616692d8cd5344dd" providerId="LiveId" clId="{B61E9B44-EF9D-48F4-A041-D60DBF644755}" dt="2024-02-19T08:18:22.248" v="302" actId="123"/>
          <ac:spMkLst>
            <pc:docMk/>
            <pc:sldMk cId="2722848457" sldId="344"/>
            <ac:spMk id="16" creationId="{B5F01E31-7907-382C-04C8-86E37E206BBB}"/>
          </ac:spMkLst>
        </pc:spChg>
        <pc:spChg chg="mod">
          <ac:chgData name="sevdalina Veli" userId="616692d8cd5344dd" providerId="LiveId" clId="{B61E9B44-EF9D-48F4-A041-D60DBF644755}" dt="2024-02-19T09:20:00.641" v="438" actId="20577"/>
          <ac:spMkLst>
            <pc:docMk/>
            <pc:sldMk cId="2722848457" sldId="344"/>
            <ac:spMk id="21" creationId="{75A174C9-BD98-57C5-B388-7166D838806B}"/>
          </ac:spMkLst>
        </pc:spChg>
        <pc:picChg chg="mod">
          <ac:chgData name="sevdalina Veli" userId="616692d8cd5344dd" providerId="LiveId" clId="{B61E9B44-EF9D-48F4-A041-D60DBF644755}" dt="2024-02-19T08:23:47.092" v="347" actId="1076"/>
          <ac:picMkLst>
            <pc:docMk/>
            <pc:sldMk cId="2722848457" sldId="344"/>
            <ac:picMk id="17" creationId="{6BEE2169-A31C-2F62-A015-94AB4BA1979C}"/>
          </ac:picMkLst>
        </pc:picChg>
        <pc:picChg chg="mod">
          <ac:chgData name="sevdalina Veli" userId="616692d8cd5344dd" providerId="LiveId" clId="{B61E9B44-EF9D-48F4-A041-D60DBF644755}" dt="2024-02-19T08:23:38.266" v="346" actId="1076"/>
          <ac:picMkLst>
            <pc:docMk/>
            <pc:sldMk cId="2722848457" sldId="344"/>
            <ac:picMk id="18" creationId="{F0FA8EDD-2335-8A07-C519-DEC17335BCEA}"/>
          </ac:picMkLst>
        </pc:picChg>
      </pc:sldChg>
      <pc:sldChg chg="ord">
        <pc:chgData name="sevdalina Veli" userId="616692d8cd5344dd" providerId="LiveId" clId="{B61E9B44-EF9D-48F4-A041-D60DBF644755}" dt="2024-02-19T01:13:01.807" v="62"/>
        <pc:sldMkLst>
          <pc:docMk/>
          <pc:sldMk cId="1598681922" sldId="345"/>
        </pc:sldMkLst>
      </pc:sldChg>
      <pc:sldChg chg="modSp mod ord">
        <pc:chgData name="sevdalina Veli" userId="616692d8cd5344dd" providerId="LiveId" clId="{B61E9B44-EF9D-48F4-A041-D60DBF644755}" dt="2024-02-19T09:21:09.965" v="444" actId="14861"/>
        <pc:sldMkLst>
          <pc:docMk/>
          <pc:sldMk cId="905039988" sldId="346"/>
        </pc:sldMkLst>
        <pc:spChg chg="mod">
          <ac:chgData name="sevdalina Veli" userId="616692d8cd5344dd" providerId="LiveId" clId="{B61E9B44-EF9D-48F4-A041-D60DBF644755}" dt="2024-02-19T09:20:21.984" v="440" actId="255"/>
          <ac:spMkLst>
            <pc:docMk/>
            <pc:sldMk cId="905039988" sldId="346"/>
            <ac:spMk id="8" creationId="{A29E2F77-AA80-DB79-F80E-1E9E46281822}"/>
          </ac:spMkLst>
        </pc:spChg>
        <pc:spChg chg="mod">
          <ac:chgData name="sevdalina Veli" userId="616692d8cd5344dd" providerId="LiveId" clId="{B61E9B44-EF9D-48F4-A041-D60DBF644755}" dt="2024-02-19T09:21:09.965" v="444" actId="14861"/>
          <ac:spMkLst>
            <pc:docMk/>
            <pc:sldMk cId="905039988" sldId="346"/>
            <ac:spMk id="9" creationId="{565F3964-7C70-2BAF-7086-AF9535C30EC8}"/>
          </ac:spMkLst>
        </pc:spChg>
      </pc:sldChg>
      <pc:sldChg chg="modSp mod ord">
        <pc:chgData name="sevdalina Veli" userId="616692d8cd5344dd" providerId="LiveId" clId="{B61E9B44-EF9D-48F4-A041-D60DBF644755}" dt="2024-02-19T08:22:20.478" v="332"/>
        <pc:sldMkLst>
          <pc:docMk/>
          <pc:sldMk cId="2888157410" sldId="347"/>
        </pc:sldMkLst>
        <pc:spChg chg="mod">
          <ac:chgData name="sevdalina Veli" userId="616692d8cd5344dd" providerId="LiveId" clId="{B61E9B44-EF9D-48F4-A041-D60DBF644755}" dt="2024-02-19T08:22:20.478" v="332"/>
          <ac:spMkLst>
            <pc:docMk/>
            <pc:sldMk cId="2888157410" sldId="347"/>
            <ac:spMk id="28" creationId="{7559D9B7-B87E-2892-2000-86D6107BFEC6}"/>
          </ac:spMkLst>
        </pc:spChg>
      </pc:sldChg>
      <pc:sldChg chg="add setBg">
        <pc:chgData name="sevdalina Veli" userId="616692d8cd5344dd" providerId="LiveId" clId="{B61E9B44-EF9D-48F4-A041-D60DBF644755}" dt="2024-02-19T11:36:34.135" v="483"/>
        <pc:sldMkLst>
          <pc:docMk/>
          <pc:sldMk cId="2985639459" sldId="365"/>
        </pc:sldMkLst>
      </pc:sldChg>
      <pc:sldChg chg="add del">
        <pc:chgData name="sevdalina Veli" userId="616692d8cd5344dd" providerId="LiveId" clId="{B61E9B44-EF9D-48F4-A041-D60DBF644755}" dt="2024-02-19T01:10:45.674" v="19"/>
        <pc:sldMkLst>
          <pc:docMk/>
          <pc:sldMk cId="4211861833" sldId="365"/>
        </pc:sldMkLst>
      </pc:sldChg>
      <pc:sldChg chg="add del setBg">
        <pc:chgData name="sevdalina Veli" userId="616692d8cd5344dd" providerId="LiveId" clId="{B61E9B44-EF9D-48F4-A041-D60DBF644755}" dt="2024-02-19T01:10:45.674" v="19"/>
        <pc:sldMkLst>
          <pc:docMk/>
          <pc:sldMk cId="4285793299" sldId="366"/>
        </pc:sldMkLst>
      </pc:sldChg>
      <pc:sldChg chg="add del setBg">
        <pc:chgData name="sevdalina Veli" userId="616692d8cd5344dd" providerId="LiveId" clId="{B61E9B44-EF9D-48F4-A041-D60DBF644755}" dt="2024-02-19T01:10:45.674" v="19"/>
        <pc:sldMkLst>
          <pc:docMk/>
          <pc:sldMk cId="3712824007" sldId="367"/>
        </pc:sldMkLst>
      </pc:sldChg>
      <pc:sldChg chg="add del setBg">
        <pc:chgData name="sevdalina Veli" userId="616692d8cd5344dd" providerId="LiveId" clId="{B61E9B44-EF9D-48F4-A041-D60DBF644755}" dt="2024-02-19T01:10:45.674" v="19"/>
        <pc:sldMkLst>
          <pc:docMk/>
          <pc:sldMk cId="639336235" sldId="368"/>
        </pc:sldMkLst>
      </pc:sldChg>
      <pc:sldChg chg="add del setBg">
        <pc:chgData name="sevdalina Veli" userId="616692d8cd5344dd" providerId="LiveId" clId="{B61E9B44-EF9D-48F4-A041-D60DBF644755}" dt="2024-02-19T01:10:45.674" v="19"/>
        <pc:sldMkLst>
          <pc:docMk/>
          <pc:sldMk cId="1673756378" sldId="369"/>
        </pc:sldMkLst>
      </pc:sldChg>
      <pc:sldChg chg="add del setBg">
        <pc:chgData name="sevdalina Veli" userId="616692d8cd5344dd" providerId="LiveId" clId="{B61E9B44-EF9D-48F4-A041-D60DBF644755}" dt="2024-02-19T01:10:45.674" v="19"/>
        <pc:sldMkLst>
          <pc:docMk/>
          <pc:sldMk cId="1715309619" sldId="370"/>
        </pc:sldMkLst>
      </pc:sldChg>
      <pc:sldChg chg="add del setBg">
        <pc:chgData name="sevdalina Veli" userId="616692d8cd5344dd" providerId="LiveId" clId="{B61E9B44-EF9D-48F4-A041-D60DBF644755}" dt="2024-02-19T01:10:45.674" v="19"/>
        <pc:sldMkLst>
          <pc:docMk/>
          <pc:sldMk cId="3906950702" sldId="371"/>
        </pc:sldMkLst>
      </pc:sldChg>
      <pc:sldChg chg="add del">
        <pc:chgData name="sevdalina Veli" userId="616692d8cd5344dd" providerId="LiveId" clId="{B61E9B44-EF9D-48F4-A041-D60DBF644755}" dt="2024-02-19T01:10:45.674" v="19"/>
        <pc:sldMkLst>
          <pc:docMk/>
          <pc:sldMk cId="4253687097" sldId="372"/>
        </pc:sldMkLst>
      </pc:sldChg>
      <pc:sldChg chg="add del setBg">
        <pc:chgData name="sevdalina Veli" userId="616692d8cd5344dd" providerId="LiveId" clId="{B61E9B44-EF9D-48F4-A041-D60DBF644755}" dt="2024-02-19T01:10:45.674" v="19"/>
        <pc:sldMkLst>
          <pc:docMk/>
          <pc:sldMk cId="761363138" sldId="373"/>
        </pc:sldMkLst>
      </pc:sldChg>
      <pc:sldChg chg="add del setBg">
        <pc:chgData name="sevdalina Veli" userId="616692d8cd5344dd" providerId="LiveId" clId="{B61E9B44-EF9D-48F4-A041-D60DBF644755}" dt="2024-02-19T01:10:45.674" v="19"/>
        <pc:sldMkLst>
          <pc:docMk/>
          <pc:sldMk cId="961865082" sldId="374"/>
        </pc:sldMkLst>
      </pc:sldChg>
      <pc:sldChg chg="add del setBg">
        <pc:chgData name="sevdalina Veli" userId="616692d8cd5344dd" providerId="LiveId" clId="{B61E9B44-EF9D-48F4-A041-D60DBF644755}" dt="2024-02-19T01:10:45.674" v="19"/>
        <pc:sldMkLst>
          <pc:docMk/>
          <pc:sldMk cId="2888248787" sldId="375"/>
        </pc:sldMkLst>
      </pc:sldChg>
      <pc:sldChg chg="add del setBg">
        <pc:chgData name="sevdalina Veli" userId="616692d8cd5344dd" providerId="LiveId" clId="{B61E9B44-EF9D-48F4-A041-D60DBF644755}" dt="2024-02-19T01:10:45.674" v="19"/>
        <pc:sldMkLst>
          <pc:docMk/>
          <pc:sldMk cId="1184855807" sldId="376"/>
        </pc:sldMkLst>
      </pc:sldChg>
      <pc:sldChg chg="add del setBg">
        <pc:chgData name="sevdalina Veli" userId="616692d8cd5344dd" providerId="LiveId" clId="{B61E9B44-EF9D-48F4-A041-D60DBF644755}" dt="2024-02-19T01:10:45.674" v="19"/>
        <pc:sldMkLst>
          <pc:docMk/>
          <pc:sldMk cId="1240087825" sldId="377"/>
        </pc:sldMkLst>
      </pc:sldChg>
      <pc:sldChg chg="add del setBg">
        <pc:chgData name="sevdalina Veli" userId="616692d8cd5344dd" providerId="LiveId" clId="{B61E9B44-EF9D-48F4-A041-D60DBF644755}" dt="2024-02-19T01:10:45.674" v="19"/>
        <pc:sldMkLst>
          <pc:docMk/>
          <pc:sldMk cId="343153915" sldId="378"/>
        </pc:sldMkLst>
      </pc:sldChg>
      <pc:sldChg chg="add del setBg">
        <pc:chgData name="sevdalina Veli" userId="616692d8cd5344dd" providerId="LiveId" clId="{B61E9B44-EF9D-48F4-A041-D60DBF644755}" dt="2024-02-19T01:10:45.674" v="19"/>
        <pc:sldMkLst>
          <pc:docMk/>
          <pc:sldMk cId="3756931700" sldId="379"/>
        </pc:sldMkLst>
      </pc:sldChg>
      <pc:sldChg chg="add del setBg">
        <pc:chgData name="sevdalina Veli" userId="616692d8cd5344dd" providerId="LiveId" clId="{B61E9B44-EF9D-48F4-A041-D60DBF644755}" dt="2024-02-19T01:10:45.674" v="19"/>
        <pc:sldMkLst>
          <pc:docMk/>
          <pc:sldMk cId="195551791" sldId="380"/>
        </pc:sldMkLst>
      </pc:sldChg>
      <pc:sldChg chg="add del setBg">
        <pc:chgData name="sevdalina Veli" userId="616692d8cd5344dd" providerId="LiveId" clId="{B61E9B44-EF9D-48F4-A041-D60DBF644755}" dt="2024-02-19T01:10:45.674" v="19"/>
        <pc:sldMkLst>
          <pc:docMk/>
          <pc:sldMk cId="3499963312" sldId="381"/>
        </pc:sldMkLst>
      </pc:sldChg>
      <pc:sldChg chg="add del setBg">
        <pc:chgData name="sevdalina Veli" userId="616692d8cd5344dd" providerId="LiveId" clId="{B61E9B44-EF9D-48F4-A041-D60DBF644755}" dt="2024-02-19T01:10:45.674" v="19"/>
        <pc:sldMkLst>
          <pc:docMk/>
          <pc:sldMk cId="3121575087" sldId="382"/>
        </pc:sldMkLst>
      </pc:sldChg>
      <pc:sldMasterChg chg="delSldLayout">
        <pc:chgData name="sevdalina Veli" userId="616692d8cd5344dd" providerId="LiveId" clId="{B61E9B44-EF9D-48F4-A041-D60DBF644755}" dt="2024-02-19T07:03:39.123" v="75" actId="2696"/>
        <pc:sldMasterMkLst>
          <pc:docMk/>
          <pc:sldMasterMk cId="2115497119" sldId="2147483660"/>
        </pc:sldMasterMkLst>
        <pc:sldLayoutChg chg="del">
          <pc:chgData name="sevdalina Veli" userId="616692d8cd5344dd" providerId="LiveId" clId="{B61E9B44-EF9D-48F4-A041-D60DBF644755}" dt="2024-02-19T07:03:39.123" v="75" actId="2696"/>
          <pc:sldLayoutMkLst>
            <pc:docMk/>
            <pc:sldMasterMk cId="2115497119" sldId="2147483660"/>
            <pc:sldLayoutMk cId="4103059766" sldId="2147483662"/>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ata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svg"/><Relationship Id="rId1" Type="http://schemas.openxmlformats.org/officeDocument/2006/relationships/image" Target="../media/image69.png"/><Relationship Id="rId4" Type="http://schemas.openxmlformats.org/officeDocument/2006/relationships/image" Target="../media/image72.svg"/></Relationships>
</file>

<file path=ppt/diagrams/_rels/data5.xml.rels><?xml version="1.0" encoding="UTF-8" standalone="yes"?>
<Relationships xmlns="http://schemas.openxmlformats.org/package/2006/relationships"><Relationship Id="rId8" Type="http://schemas.openxmlformats.org/officeDocument/2006/relationships/image" Target="../media/image79.svg"/><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72.svg"/><Relationship Id="rId1" Type="http://schemas.openxmlformats.org/officeDocument/2006/relationships/image" Target="../media/image71.png"/><Relationship Id="rId6" Type="http://schemas.openxmlformats.org/officeDocument/2006/relationships/image" Target="../media/image77.svg"/><Relationship Id="rId5" Type="http://schemas.openxmlformats.org/officeDocument/2006/relationships/image" Target="../media/image76.png"/><Relationship Id="rId10" Type="http://schemas.openxmlformats.org/officeDocument/2006/relationships/image" Target="../media/image81.svg"/><Relationship Id="rId4" Type="http://schemas.openxmlformats.org/officeDocument/2006/relationships/image" Target="../media/image75.svg"/><Relationship Id="rId9" Type="http://schemas.openxmlformats.org/officeDocument/2006/relationships/image" Target="../media/image80.pn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svg"/><Relationship Id="rId1" Type="http://schemas.openxmlformats.org/officeDocument/2006/relationships/image" Target="../media/image69.png"/><Relationship Id="rId4" Type="http://schemas.openxmlformats.org/officeDocument/2006/relationships/image" Target="../media/image72.svg"/></Relationships>
</file>

<file path=ppt/diagrams/_rels/drawing5.xml.rels><?xml version="1.0" encoding="UTF-8" standalone="yes"?>
<Relationships xmlns="http://schemas.openxmlformats.org/package/2006/relationships"><Relationship Id="rId8" Type="http://schemas.openxmlformats.org/officeDocument/2006/relationships/image" Target="../media/image79.svg"/><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72.svg"/><Relationship Id="rId1" Type="http://schemas.openxmlformats.org/officeDocument/2006/relationships/image" Target="../media/image71.png"/><Relationship Id="rId6" Type="http://schemas.openxmlformats.org/officeDocument/2006/relationships/image" Target="../media/image77.svg"/><Relationship Id="rId5" Type="http://schemas.openxmlformats.org/officeDocument/2006/relationships/image" Target="../media/image76.png"/><Relationship Id="rId10" Type="http://schemas.openxmlformats.org/officeDocument/2006/relationships/image" Target="../media/image81.svg"/><Relationship Id="rId4" Type="http://schemas.openxmlformats.org/officeDocument/2006/relationships/image" Target="../media/image75.svg"/><Relationship Id="rId9" Type="http://schemas.openxmlformats.org/officeDocument/2006/relationships/image" Target="../media/image80.pn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2E9203-AE35-48B4-8011-54B26F6731F3}"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7075A98-F8CF-452B-B27B-CF5741073B9B}">
      <dgm:prSet/>
      <dgm:spPr/>
      <dgm:t>
        <a:bodyPr/>
        <a:lstStyle/>
        <a:p>
          <a:pPr>
            <a:lnSpc>
              <a:spcPct val="100000"/>
            </a:lnSpc>
            <a:defRPr cap="all"/>
          </a:pPr>
          <a:r>
            <a:rPr lang="en-GB"/>
            <a:t>Domiciliary care is described as care given by using travelling carers in a person's house. It can encompass more complicated assistance with personal care and remedy management, in addition to more primary help with regular life activities like dressing and bathing (Atkinson and Crozier, 2020).</a:t>
          </a:r>
          <a:endParaRPr lang="en-US"/>
        </a:p>
      </dgm:t>
    </dgm:pt>
    <dgm:pt modelId="{9A45ABE3-6D79-443E-92A7-FEF1796265DD}" type="parTrans" cxnId="{D33E45AD-3A33-4FC7-84B1-1E2256D6ACAB}">
      <dgm:prSet/>
      <dgm:spPr/>
      <dgm:t>
        <a:bodyPr/>
        <a:lstStyle/>
        <a:p>
          <a:endParaRPr lang="en-US"/>
        </a:p>
      </dgm:t>
    </dgm:pt>
    <dgm:pt modelId="{E28C92D3-7EAC-46BD-81FC-58048585BEFE}" type="sibTrans" cxnId="{D33E45AD-3A33-4FC7-84B1-1E2256D6ACAB}">
      <dgm:prSet/>
      <dgm:spPr/>
      <dgm:t>
        <a:bodyPr/>
        <a:lstStyle/>
        <a:p>
          <a:endParaRPr lang="en-US"/>
        </a:p>
      </dgm:t>
    </dgm:pt>
    <dgm:pt modelId="{CFC120BE-013A-4E81-9490-B4FCD0C400F9}">
      <dgm:prSet/>
      <dgm:spPr/>
      <dgm:t>
        <a:bodyPr/>
        <a:lstStyle/>
        <a:p>
          <a:pPr>
            <a:lnSpc>
              <a:spcPct val="100000"/>
            </a:lnSpc>
            <a:defRPr cap="all"/>
          </a:pPr>
          <a:r>
            <a:rPr lang="en-GB"/>
            <a:t>Residential care is residing at a facility that gives round-the-clock help and supervision to its inhabitants in a shared residing area. Care homes can provide quite several offerings, consisting of nursing care, specialised care for bodily or intellectual health troubles, and dementia care (Milte et al., 2016). </a:t>
          </a:r>
          <a:br>
            <a:rPr lang="en-GB"/>
          </a:br>
          <a:endParaRPr lang="en-US"/>
        </a:p>
      </dgm:t>
    </dgm:pt>
    <dgm:pt modelId="{9C7F03ED-CC3F-477A-B918-7D6610726E43}" type="parTrans" cxnId="{79F3A5AD-2850-4B94-8F31-2CA8CB7DC673}">
      <dgm:prSet/>
      <dgm:spPr/>
      <dgm:t>
        <a:bodyPr/>
        <a:lstStyle/>
        <a:p>
          <a:endParaRPr lang="en-US"/>
        </a:p>
      </dgm:t>
    </dgm:pt>
    <dgm:pt modelId="{0503843A-F8BC-4CA9-B171-4DC64D9DB1C7}" type="sibTrans" cxnId="{79F3A5AD-2850-4B94-8F31-2CA8CB7DC673}">
      <dgm:prSet/>
      <dgm:spPr/>
      <dgm:t>
        <a:bodyPr/>
        <a:lstStyle/>
        <a:p>
          <a:endParaRPr lang="en-US"/>
        </a:p>
      </dgm:t>
    </dgm:pt>
    <dgm:pt modelId="{8F071113-08FC-4167-8F7E-1A71AC6D9AF6}" type="pres">
      <dgm:prSet presAssocID="{9F2E9203-AE35-48B4-8011-54B26F6731F3}" presName="root" presStyleCnt="0">
        <dgm:presLayoutVars>
          <dgm:dir/>
          <dgm:resizeHandles val="exact"/>
        </dgm:presLayoutVars>
      </dgm:prSet>
      <dgm:spPr/>
    </dgm:pt>
    <dgm:pt modelId="{379AE1B2-D75A-4BE9-8773-AA67F15F518C}" type="pres">
      <dgm:prSet presAssocID="{77075A98-F8CF-452B-B27B-CF5741073B9B}" presName="compNode" presStyleCnt="0"/>
      <dgm:spPr/>
    </dgm:pt>
    <dgm:pt modelId="{091C7678-3B36-4BF3-8AB4-55E818829361}" type="pres">
      <dgm:prSet presAssocID="{77075A98-F8CF-452B-B27B-CF5741073B9B}" presName="iconBgRect" presStyleLbl="bgShp" presStyleIdx="0" presStyleCnt="2"/>
      <dgm:spPr>
        <a:prstGeom prst="round2DiagRect">
          <a:avLst>
            <a:gd name="adj1" fmla="val 29727"/>
            <a:gd name="adj2" fmla="val 0"/>
          </a:avLst>
        </a:prstGeom>
      </dgm:spPr>
    </dgm:pt>
    <dgm:pt modelId="{3F980C88-100D-451D-BD2A-0E194C2B405B}" type="pres">
      <dgm:prSet presAssocID="{77075A98-F8CF-452B-B27B-CF5741073B9B}" presName="iconRect" presStyleLbl="node1" presStyleIdx="0" presStyleCnt="2"/>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0AA095A6-15E8-4140-87C8-985B44511A73}" type="pres">
      <dgm:prSet presAssocID="{77075A98-F8CF-452B-B27B-CF5741073B9B}" presName="spaceRect" presStyleCnt="0"/>
      <dgm:spPr/>
    </dgm:pt>
    <dgm:pt modelId="{3611AADF-C2A2-48CA-A914-157103F6FF6C}" type="pres">
      <dgm:prSet presAssocID="{77075A98-F8CF-452B-B27B-CF5741073B9B}" presName="textRect" presStyleLbl="revTx" presStyleIdx="0" presStyleCnt="2">
        <dgm:presLayoutVars>
          <dgm:chMax val="1"/>
          <dgm:chPref val="1"/>
        </dgm:presLayoutVars>
      </dgm:prSet>
      <dgm:spPr/>
    </dgm:pt>
    <dgm:pt modelId="{C22985E4-2B5B-4D97-AFD6-59324A4DBB12}" type="pres">
      <dgm:prSet presAssocID="{E28C92D3-7EAC-46BD-81FC-58048585BEFE}" presName="sibTrans" presStyleCnt="0"/>
      <dgm:spPr/>
    </dgm:pt>
    <dgm:pt modelId="{4B9BB981-5742-49F3-B656-FF025428FCAC}" type="pres">
      <dgm:prSet presAssocID="{CFC120BE-013A-4E81-9490-B4FCD0C400F9}" presName="compNode" presStyleCnt="0"/>
      <dgm:spPr/>
    </dgm:pt>
    <dgm:pt modelId="{520E4A3A-3009-4EF1-94EB-9615B5BBFC27}" type="pres">
      <dgm:prSet presAssocID="{CFC120BE-013A-4E81-9490-B4FCD0C400F9}" presName="iconBgRect" presStyleLbl="bgShp" presStyleIdx="1" presStyleCnt="2"/>
      <dgm:spPr>
        <a:prstGeom prst="round2DiagRect">
          <a:avLst>
            <a:gd name="adj1" fmla="val 29727"/>
            <a:gd name="adj2" fmla="val 0"/>
          </a:avLst>
        </a:prstGeom>
      </dgm:spPr>
    </dgm:pt>
    <dgm:pt modelId="{2E93BE44-86E9-43A3-A85E-9D03945884D5}" type="pres">
      <dgm:prSet presAssocID="{CFC120BE-013A-4E81-9490-B4FCD0C400F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ock"/>
        </a:ext>
      </dgm:extLst>
    </dgm:pt>
    <dgm:pt modelId="{33AFA45C-BEA9-4080-A3D9-0BE8B999CC3A}" type="pres">
      <dgm:prSet presAssocID="{CFC120BE-013A-4E81-9490-B4FCD0C400F9}" presName="spaceRect" presStyleCnt="0"/>
      <dgm:spPr/>
    </dgm:pt>
    <dgm:pt modelId="{9AF40663-893C-472A-8E3A-F7F508F2816F}" type="pres">
      <dgm:prSet presAssocID="{CFC120BE-013A-4E81-9490-B4FCD0C400F9}" presName="textRect" presStyleLbl="revTx" presStyleIdx="1" presStyleCnt="2">
        <dgm:presLayoutVars>
          <dgm:chMax val="1"/>
          <dgm:chPref val="1"/>
        </dgm:presLayoutVars>
      </dgm:prSet>
      <dgm:spPr/>
    </dgm:pt>
  </dgm:ptLst>
  <dgm:cxnLst>
    <dgm:cxn modelId="{D33E45AD-3A33-4FC7-84B1-1E2256D6ACAB}" srcId="{9F2E9203-AE35-48B4-8011-54B26F6731F3}" destId="{77075A98-F8CF-452B-B27B-CF5741073B9B}" srcOrd="0" destOrd="0" parTransId="{9A45ABE3-6D79-443E-92A7-FEF1796265DD}" sibTransId="{E28C92D3-7EAC-46BD-81FC-58048585BEFE}"/>
    <dgm:cxn modelId="{79F3A5AD-2850-4B94-8F31-2CA8CB7DC673}" srcId="{9F2E9203-AE35-48B4-8011-54B26F6731F3}" destId="{CFC120BE-013A-4E81-9490-B4FCD0C400F9}" srcOrd="1" destOrd="0" parTransId="{9C7F03ED-CC3F-477A-B918-7D6610726E43}" sibTransId="{0503843A-F8BC-4CA9-B171-4DC64D9DB1C7}"/>
    <dgm:cxn modelId="{1AF078C3-88BD-4995-840F-F4235312A80C}" type="presOf" srcId="{CFC120BE-013A-4E81-9490-B4FCD0C400F9}" destId="{9AF40663-893C-472A-8E3A-F7F508F2816F}" srcOrd="0" destOrd="0" presId="urn:microsoft.com/office/officeart/2018/5/layout/IconLeafLabelList"/>
    <dgm:cxn modelId="{1F7723EF-F05F-45C7-8E2F-36DA3356FED7}" type="presOf" srcId="{9F2E9203-AE35-48B4-8011-54B26F6731F3}" destId="{8F071113-08FC-4167-8F7E-1A71AC6D9AF6}" srcOrd="0" destOrd="0" presId="urn:microsoft.com/office/officeart/2018/5/layout/IconLeafLabelList"/>
    <dgm:cxn modelId="{B3C7A6F0-4E5B-4366-A7D9-661E1E9A8520}" type="presOf" srcId="{77075A98-F8CF-452B-B27B-CF5741073B9B}" destId="{3611AADF-C2A2-48CA-A914-157103F6FF6C}" srcOrd="0" destOrd="0" presId="urn:microsoft.com/office/officeart/2018/5/layout/IconLeafLabelList"/>
    <dgm:cxn modelId="{D4C743C4-1943-4E8F-9B78-8E3211ACAD5C}" type="presParOf" srcId="{8F071113-08FC-4167-8F7E-1A71AC6D9AF6}" destId="{379AE1B2-D75A-4BE9-8773-AA67F15F518C}" srcOrd="0" destOrd="0" presId="urn:microsoft.com/office/officeart/2018/5/layout/IconLeafLabelList"/>
    <dgm:cxn modelId="{3DD1A9AA-C7AD-4F04-B529-31319A08C104}" type="presParOf" srcId="{379AE1B2-D75A-4BE9-8773-AA67F15F518C}" destId="{091C7678-3B36-4BF3-8AB4-55E818829361}" srcOrd="0" destOrd="0" presId="urn:microsoft.com/office/officeart/2018/5/layout/IconLeafLabelList"/>
    <dgm:cxn modelId="{689BF1FD-B23E-40A8-98C1-4762FFDB598F}" type="presParOf" srcId="{379AE1B2-D75A-4BE9-8773-AA67F15F518C}" destId="{3F980C88-100D-451D-BD2A-0E194C2B405B}" srcOrd="1" destOrd="0" presId="urn:microsoft.com/office/officeart/2018/5/layout/IconLeafLabelList"/>
    <dgm:cxn modelId="{CB790A12-70D1-4141-A85F-67C306B21F76}" type="presParOf" srcId="{379AE1B2-D75A-4BE9-8773-AA67F15F518C}" destId="{0AA095A6-15E8-4140-87C8-985B44511A73}" srcOrd="2" destOrd="0" presId="urn:microsoft.com/office/officeart/2018/5/layout/IconLeafLabelList"/>
    <dgm:cxn modelId="{6E9530BB-5571-4831-BAB4-E39309DE073D}" type="presParOf" srcId="{379AE1B2-D75A-4BE9-8773-AA67F15F518C}" destId="{3611AADF-C2A2-48CA-A914-157103F6FF6C}" srcOrd="3" destOrd="0" presId="urn:microsoft.com/office/officeart/2018/5/layout/IconLeafLabelList"/>
    <dgm:cxn modelId="{4E56C613-9F3E-4A8F-8024-C1F573F37F99}" type="presParOf" srcId="{8F071113-08FC-4167-8F7E-1A71AC6D9AF6}" destId="{C22985E4-2B5B-4D97-AFD6-59324A4DBB12}" srcOrd="1" destOrd="0" presId="urn:microsoft.com/office/officeart/2018/5/layout/IconLeafLabelList"/>
    <dgm:cxn modelId="{6D1152C7-8967-44F7-8A50-47FB8B619C41}" type="presParOf" srcId="{8F071113-08FC-4167-8F7E-1A71AC6D9AF6}" destId="{4B9BB981-5742-49F3-B656-FF025428FCAC}" srcOrd="2" destOrd="0" presId="urn:microsoft.com/office/officeart/2018/5/layout/IconLeafLabelList"/>
    <dgm:cxn modelId="{59F32170-F7AD-4607-8D83-95825BC62EB8}" type="presParOf" srcId="{4B9BB981-5742-49F3-B656-FF025428FCAC}" destId="{520E4A3A-3009-4EF1-94EB-9615B5BBFC27}" srcOrd="0" destOrd="0" presId="urn:microsoft.com/office/officeart/2018/5/layout/IconLeafLabelList"/>
    <dgm:cxn modelId="{4FAF5368-79D6-470F-B0A4-87FC01BDDE80}" type="presParOf" srcId="{4B9BB981-5742-49F3-B656-FF025428FCAC}" destId="{2E93BE44-86E9-43A3-A85E-9D03945884D5}" srcOrd="1" destOrd="0" presId="urn:microsoft.com/office/officeart/2018/5/layout/IconLeafLabelList"/>
    <dgm:cxn modelId="{B9CF237E-75A3-4E51-ACA5-A5418694B7F5}" type="presParOf" srcId="{4B9BB981-5742-49F3-B656-FF025428FCAC}" destId="{33AFA45C-BEA9-4080-A3D9-0BE8B999CC3A}" srcOrd="2" destOrd="0" presId="urn:microsoft.com/office/officeart/2018/5/layout/IconLeafLabelList"/>
    <dgm:cxn modelId="{65324BA9-CD8B-4E40-820F-615B355274E3}" type="presParOf" srcId="{4B9BB981-5742-49F3-B656-FF025428FCAC}" destId="{9AF40663-893C-472A-8E3A-F7F508F2816F}"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5D3180-7B36-4FB9-80CB-95E34BF29699}"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2366CAC0-ED6B-4400-81E8-0DAE54275FC8}">
      <dgm:prSet/>
      <dgm:spPr/>
      <dgm:t>
        <a:bodyPr/>
        <a:lstStyle/>
        <a:p>
          <a:r>
            <a:rPr lang="en-GB" dirty="0"/>
            <a:t>1. Self-Funding</a:t>
          </a:r>
          <a:endParaRPr lang="en-US" dirty="0"/>
        </a:p>
      </dgm:t>
    </dgm:pt>
    <dgm:pt modelId="{AD1988B1-9E1D-4F35-9A7D-BE8CFFA3ECF1}" type="parTrans" cxnId="{B45F44BC-0ABE-4015-B30B-59611CBC0C42}">
      <dgm:prSet/>
      <dgm:spPr/>
      <dgm:t>
        <a:bodyPr/>
        <a:lstStyle/>
        <a:p>
          <a:endParaRPr lang="en-US"/>
        </a:p>
      </dgm:t>
    </dgm:pt>
    <dgm:pt modelId="{E7F4E346-2FAA-4253-9288-03B7A262D25E}" type="sibTrans" cxnId="{B45F44BC-0ABE-4015-B30B-59611CBC0C42}">
      <dgm:prSet/>
      <dgm:spPr/>
      <dgm:t>
        <a:bodyPr/>
        <a:lstStyle/>
        <a:p>
          <a:endParaRPr lang="en-US"/>
        </a:p>
      </dgm:t>
    </dgm:pt>
    <dgm:pt modelId="{0D3212A5-47FE-49C1-9BD5-BEFA8364BC25}">
      <dgm:prSet/>
      <dgm:spPr/>
      <dgm:t>
        <a:bodyPr/>
        <a:lstStyle/>
        <a:p>
          <a:r>
            <a:rPr lang="en-GB" dirty="0"/>
            <a:t>Residential care may be paid for privately, but depending on the care facility, place, and diploma of want, the costs can be high, starting from £400 to £1,000 in keeping with the week (Age UK, 2023).</a:t>
          </a:r>
          <a:endParaRPr lang="en-US" dirty="0"/>
        </a:p>
      </dgm:t>
    </dgm:pt>
    <dgm:pt modelId="{5C24D5AB-9916-4466-81D9-1FA878A87C7D}" type="parTrans" cxnId="{262C53E4-F2BA-407A-AEEB-941A9FEB4BF1}">
      <dgm:prSet/>
      <dgm:spPr/>
      <dgm:t>
        <a:bodyPr/>
        <a:lstStyle/>
        <a:p>
          <a:endParaRPr lang="en-US"/>
        </a:p>
      </dgm:t>
    </dgm:pt>
    <dgm:pt modelId="{16A52C36-F31D-45E6-B098-BAA9DA48F739}" type="sibTrans" cxnId="{262C53E4-F2BA-407A-AEEB-941A9FEB4BF1}">
      <dgm:prSet/>
      <dgm:spPr/>
      <dgm:t>
        <a:bodyPr/>
        <a:lstStyle/>
        <a:p>
          <a:endParaRPr lang="en-US"/>
        </a:p>
      </dgm:t>
    </dgm:pt>
    <dgm:pt modelId="{B95D4526-39F6-4926-9663-BB71F66289BC}">
      <dgm:prSet/>
      <dgm:spPr/>
      <dgm:t>
        <a:bodyPr/>
        <a:lstStyle/>
        <a:p>
          <a:r>
            <a:rPr lang="en-GB" dirty="0"/>
            <a:t>Means-trying out is removed with this selection; however, families may also discover their financial savings swiftly depleted and their monetary situation strained.</a:t>
          </a:r>
          <a:endParaRPr lang="en-US" dirty="0"/>
        </a:p>
      </dgm:t>
    </dgm:pt>
    <dgm:pt modelId="{26EB2B71-B29F-4FF9-BEA4-2FA462C746C6}" type="parTrans" cxnId="{623F8BF0-2B3E-4C5C-AEA1-4350BB9F5CB4}">
      <dgm:prSet/>
      <dgm:spPr/>
      <dgm:t>
        <a:bodyPr/>
        <a:lstStyle/>
        <a:p>
          <a:endParaRPr lang="en-US"/>
        </a:p>
      </dgm:t>
    </dgm:pt>
    <dgm:pt modelId="{C821814B-8881-47C3-B7FD-09CA78B8B636}" type="sibTrans" cxnId="{623F8BF0-2B3E-4C5C-AEA1-4350BB9F5CB4}">
      <dgm:prSet/>
      <dgm:spPr/>
      <dgm:t>
        <a:bodyPr/>
        <a:lstStyle/>
        <a:p>
          <a:endParaRPr lang="en-US"/>
        </a:p>
      </dgm:t>
    </dgm:pt>
    <dgm:pt modelId="{9E9DCB4F-79E1-4CAF-A91D-9AA637D1FCF9}" type="pres">
      <dgm:prSet presAssocID="{EF5D3180-7B36-4FB9-80CB-95E34BF29699}" presName="outerComposite" presStyleCnt="0">
        <dgm:presLayoutVars>
          <dgm:chMax val="5"/>
          <dgm:dir/>
          <dgm:resizeHandles val="exact"/>
        </dgm:presLayoutVars>
      </dgm:prSet>
      <dgm:spPr/>
    </dgm:pt>
    <dgm:pt modelId="{1DBE2F79-B962-4FA3-A098-2001486CF1C3}" type="pres">
      <dgm:prSet presAssocID="{EF5D3180-7B36-4FB9-80CB-95E34BF29699}" presName="dummyMaxCanvas" presStyleCnt="0">
        <dgm:presLayoutVars/>
      </dgm:prSet>
      <dgm:spPr/>
    </dgm:pt>
    <dgm:pt modelId="{945D5BBB-A763-4B34-8C5B-BEBE94880A52}" type="pres">
      <dgm:prSet presAssocID="{EF5D3180-7B36-4FB9-80CB-95E34BF29699}" presName="ThreeNodes_1" presStyleLbl="node1" presStyleIdx="0" presStyleCnt="3">
        <dgm:presLayoutVars>
          <dgm:bulletEnabled val="1"/>
        </dgm:presLayoutVars>
      </dgm:prSet>
      <dgm:spPr/>
    </dgm:pt>
    <dgm:pt modelId="{9C5F89A6-79F7-4DD8-86D2-39DDE6EC4F5C}" type="pres">
      <dgm:prSet presAssocID="{EF5D3180-7B36-4FB9-80CB-95E34BF29699}" presName="ThreeNodes_2" presStyleLbl="node1" presStyleIdx="1" presStyleCnt="3">
        <dgm:presLayoutVars>
          <dgm:bulletEnabled val="1"/>
        </dgm:presLayoutVars>
      </dgm:prSet>
      <dgm:spPr/>
    </dgm:pt>
    <dgm:pt modelId="{CA7F66AA-F3D1-4F43-BB7E-E4106494C209}" type="pres">
      <dgm:prSet presAssocID="{EF5D3180-7B36-4FB9-80CB-95E34BF29699}" presName="ThreeNodes_3" presStyleLbl="node1" presStyleIdx="2" presStyleCnt="3">
        <dgm:presLayoutVars>
          <dgm:bulletEnabled val="1"/>
        </dgm:presLayoutVars>
      </dgm:prSet>
      <dgm:spPr/>
    </dgm:pt>
    <dgm:pt modelId="{EB0F549C-5BB2-4F98-A3C1-BD6D6D4A5F27}" type="pres">
      <dgm:prSet presAssocID="{EF5D3180-7B36-4FB9-80CB-95E34BF29699}" presName="ThreeConn_1-2" presStyleLbl="fgAccFollowNode1" presStyleIdx="0" presStyleCnt="2">
        <dgm:presLayoutVars>
          <dgm:bulletEnabled val="1"/>
        </dgm:presLayoutVars>
      </dgm:prSet>
      <dgm:spPr/>
    </dgm:pt>
    <dgm:pt modelId="{FABDDF0C-318F-4F73-9331-A86DD9FF9A64}" type="pres">
      <dgm:prSet presAssocID="{EF5D3180-7B36-4FB9-80CB-95E34BF29699}" presName="ThreeConn_2-3" presStyleLbl="fgAccFollowNode1" presStyleIdx="1" presStyleCnt="2">
        <dgm:presLayoutVars>
          <dgm:bulletEnabled val="1"/>
        </dgm:presLayoutVars>
      </dgm:prSet>
      <dgm:spPr/>
    </dgm:pt>
    <dgm:pt modelId="{7C01F337-FF77-4F98-94AC-99C31AF10B81}" type="pres">
      <dgm:prSet presAssocID="{EF5D3180-7B36-4FB9-80CB-95E34BF29699}" presName="ThreeNodes_1_text" presStyleLbl="node1" presStyleIdx="2" presStyleCnt="3">
        <dgm:presLayoutVars>
          <dgm:bulletEnabled val="1"/>
        </dgm:presLayoutVars>
      </dgm:prSet>
      <dgm:spPr/>
    </dgm:pt>
    <dgm:pt modelId="{55CDEA47-0BB7-4CF0-8BDC-6464B7557759}" type="pres">
      <dgm:prSet presAssocID="{EF5D3180-7B36-4FB9-80CB-95E34BF29699}" presName="ThreeNodes_2_text" presStyleLbl="node1" presStyleIdx="2" presStyleCnt="3">
        <dgm:presLayoutVars>
          <dgm:bulletEnabled val="1"/>
        </dgm:presLayoutVars>
      </dgm:prSet>
      <dgm:spPr/>
    </dgm:pt>
    <dgm:pt modelId="{C0FE2FF8-1BAB-45F5-89E2-C6F5F9291086}" type="pres">
      <dgm:prSet presAssocID="{EF5D3180-7B36-4FB9-80CB-95E34BF29699}" presName="ThreeNodes_3_text" presStyleLbl="node1" presStyleIdx="2" presStyleCnt="3">
        <dgm:presLayoutVars>
          <dgm:bulletEnabled val="1"/>
        </dgm:presLayoutVars>
      </dgm:prSet>
      <dgm:spPr/>
    </dgm:pt>
  </dgm:ptLst>
  <dgm:cxnLst>
    <dgm:cxn modelId="{7A8A5530-7065-41BE-80D1-6CAE5E503387}" type="presOf" srcId="{2366CAC0-ED6B-4400-81E8-0DAE54275FC8}" destId="{7C01F337-FF77-4F98-94AC-99C31AF10B81}" srcOrd="1" destOrd="0" presId="urn:microsoft.com/office/officeart/2005/8/layout/vProcess5"/>
    <dgm:cxn modelId="{192BD030-E0D9-4DF6-81A0-F8C9698CABCE}" type="presOf" srcId="{16A52C36-F31D-45E6-B098-BAA9DA48F739}" destId="{FABDDF0C-318F-4F73-9331-A86DD9FF9A64}" srcOrd="0" destOrd="0" presId="urn:microsoft.com/office/officeart/2005/8/layout/vProcess5"/>
    <dgm:cxn modelId="{49F0EE32-5509-41E9-9489-CFC85A6A0550}" type="presOf" srcId="{0D3212A5-47FE-49C1-9BD5-BEFA8364BC25}" destId="{55CDEA47-0BB7-4CF0-8BDC-6464B7557759}" srcOrd="1" destOrd="0" presId="urn:microsoft.com/office/officeart/2005/8/layout/vProcess5"/>
    <dgm:cxn modelId="{A3D37B99-7468-4C1F-8BE5-B1E497D0AA07}" type="presOf" srcId="{E7F4E346-2FAA-4253-9288-03B7A262D25E}" destId="{EB0F549C-5BB2-4F98-A3C1-BD6D6D4A5F27}" srcOrd="0" destOrd="0" presId="urn:microsoft.com/office/officeart/2005/8/layout/vProcess5"/>
    <dgm:cxn modelId="{A79B75AD-D868-4923-A44E-077E7D9A2A73}" type="presOf" srcId="{EF5D3180-7B36-4FB9-80CB-95E34BF29699}" destId="{9E9DCB4F-79E1-4CAF-A91D-9AA637D1FCF9}" srcOrd="0" destOrd="0" presId="urn:microsoft.com/office/officeart/2005/8/layout/vProcess5"/>
    <dgm:cxn modelId="{B45F44BC-0ABE-4015-B30B-59611CBC0C42}" srcId="{EF5D3180-7B36-4FB9-80CB-95E34BF29699}" destId="{2366CAC0-ED6B-4400-81E8-0DAE54275FC8}" srcOrd="0" destOrd="0" parTransId="{AD1988B1-9E1D-4F35-9A7D-BE8CFFA3ECF1}" sibTransId="{E7F4E346-2FAA-4253-9288-03B7A262D25E}"/>
    <dgm:cxn modelId="{C80FF3C8-4443-4E5A-A7C6-9A945165884A}" type="presOf" srcId="{0D3212A5-47FE-49C1-9BD5-BEFA8364BC25}" destId="{9C5F89A6-79F7-4DD8-86D2-39DDE6EC4F5C}" srcOrd="0" destOrd="0" presId="urn:microsoft.com/office/officeart/2005/8/layout/vProcess5"/>
    <dgm:cxn modelId="{35379CD0-34E1-45AC-8E4C-CD53381A6F07}" type="presOf" srcId="{B95D4526-39F6-4926-9663-BB71F66289BC}" destId="{CA7F66AA-F3D1-4F43-BB7E-E4106494C209}" srcOrd="0" destOrd="0" presId="urn:microsoft.com/office/officeart/2005/8/layout/vProcess5"/>
    <dgm:cxn modelId="{DEACEBDF-E2A8-4397-8CAE-CB4852C07147}" type="presOf" srcId="{B95D4526-39F6-4926-9663-BB71F66289BC}" destId="{C0FE2FF8-1BAB-45F5-89E2-C6F5F9291086}" srcOrd="1" destOrd="0" presId="urn:microsoft.com/office/officeart/2005/8/layout/vProcess5"/>
    <dgm:cxn modelId="{262C53E4-F2BA-407A-AEEB-941A9FEB4BF1}" srcId="{EF5D3180-7B36-4FB9-80CB-95E34BF29699}" destId="{0D3212A5-47FE-49C1-9BD5-BEFA8364BC25}" srcOrd="1" destOrd="0" parTransId="{5C24D5AB-9916-4466-81D9-1FA878A87C7D}" sibTransId="{16A52C36-F31D-45E6-B098-BAA9DA48F739}"/>
    <dgm:cxn modelId="{623F8BF0-2B3E-4C5C-AEA1-4350BB9F5CB4}" srcId="{EF5D3180-7B36-4FB9-80CB-95E34BF29699}" destId="{B95D4526-39F6-4926-9663-BB71F66289BC}" srcOrd="2" destOrd="0" parTransId="{26EB2B71-B29F-4FF9-BEA4-2FA462C746C6}" sibTransId="{C821814B-8881-47C3-B7FD-09CA78B8B636}"/>
    <dgm:cxn modelId="{54C7EDF1-19CA-4807-99E2-5BBB38279000}" type="presOf" srcId="{2366CAC0-ED6B-4400-81E8-0DAE54275FC8}" destId="{945D5BBB-A763-4B34-8C5B-BEBE94880A52}" srcOrd="0" destOrd="0" presId="urn:microsoft.com/office/officeart/2005/8/layout/vProcess5"/>
    <dgm:cxn modelId="{B92C2750-E480-4328-ABE0-B064A168CB40}" type="presParOf" srcId="{9E9DCB4F-79E1-4CAF-A91D-9AA637D1FCF9}" destId="{1DBE2F79-B962-4FA3-A098-2001486CF1C3}" srcOrd="0" destOrd="0" presId="urn:microsoft.com/office/officeart/2005/8/layout/vProcess5"/>
    <dgm:cxn modelId="{5E1A0B59-524D-4946-804E-C99905AB5E19}" type="presParOf" srcId="{9E9DCB4F-79E1-4CAF-A91D-9AA637D1FCF9}" destId="{945D5BBB-A763-4B34-8C5B-BEBE94880A52}" srcOrd="1" destOrd="0" presId="urn:microsoft.com/office/officeart/2005/8/layout/vProcess5"/>
    <dgm:cxn modelId="{10DF3C83-2A66-46A0-BD0B-C9B2FB0CB175}" type="presParOf" srcId="{9E9DCB4F-79E1-4CAF-A91D-9AA637D1FCF9}" destId="{9C5F89A6-79F7-4DD8-86D2-39DDE6EC4F5C}" srcOrd="2" destOrd="0" presId="urn:microsoft.com/office/officeart/2005/8/layout/vProcess5"/>
    <dgm:cxn modelId="{C74721BF-3EC3-4C28-B10C-394410D8DFB2}" type="presParOf" srcId="{9E9DCB4F-79E1-4CAF-A91D-9AA637D1FCF9}" destId="{CA7F66AA-F3D1-4F43-BB7E-E4106494C209}" srcOrd="3" destOrd="0" presId="urn:microsoft.com/office/officeart/2005/8/layout/vProcess5"/>
    <dgm:cxn modelId="{77757C61-E8B2-4CDC-B956-04A3B2001FC9}" type="presParOf" srcId="{9E9DCB4F-79E1-4CAF-A91D-9AA637D1FCF9}" destId="{EB0F549C-5BB2-4F98-A3C1-BD6D6D4A5F27}" srcOrd="4" destOrd="0" presId="urn:microsoft.com/office/officeart/2005/8/layout/vProcess5"/>
    <dgm:cxn modelId="{38FF9EBF-9100-4667-A019-C704770B9271}" type="presParOf" srcId="{9E9DCB4F-79E1-4CAF-A91D-9AA637D1FCF9}" destId="{FABDDF0C-318F-4F73-9331-A86DD9FF9A64}" srcOrd="5" destOrd="0" presId="urn:microsoft.com/office/officeart/2005/8/layout/vProcess5"/>
    <dgm:cxn modelId="{37180D9F-DF17-4062-B48C-9E9D52162BAA}" type="presParOf" srcId="{9E9DCB4F-79E1-4CAF-A91D-9AA637D1FCF9}" destId="{7C01F337-FF77-4F98-94AC-99C31AF10B81}" srcOrd="6" destOrd="0" presId="urn:microsoft.com/office/officeart/2005/8/layout/vProcess5"/>
    <dgm:cxn modelId="{06A83DDE-5A13-49A9-A0D4-480D259960CB}" type="presParOf" srcId="{9E9DCB4F-79E1-4CAF-A91D-9AA637D1FCF9}" destId="{55CDEA47-0BB7-4CF0-8BDC-6464B7557759}" srcOrd="7" destOrd="0" presId="urn:microsoft.com/office/officeart/2005/8/layout/vProcess5"/>
    <dgm:cxn modelId="{B2737B13-3D93-4875-9236-ABE28879222A}" type="presParOf" srcId="{9E9DCB4F-79E1-4CAF-A91D-9AA637D1FCF9}" destId="{C0FE2FF8-1BAB-45F5-89E2-C6F5F9291086}"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B596AC-1ED6-490E-8B4A-972686AB98A9}"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DFA76298-1202-40AC-B2CF-975BBCB0DBB1}">
      <dgm:prSet/>
      <dgm:spPr/>
      <dgm:t>
        <a:bodyPr/>
        <a:lstStyle/>
        <a:p>
          <a:r>
            <a:rPr lang="en-GB"/>
            <a:t>Community-based services</a:t>
          </a:r>
          <a:endParaRPr lang="en-US"/>
        </a:p>
      </dgm:t>
    </dgm:pt>
    <dgm:pt modelId="{8F995F9D-24F0-47B4-AAB3-4274E2EA02C6}" type="parTrans" cxnId="{74B0313E-53B2-46B0-9C6D-57F970C46743}">
      <dgm:prSet/>
      <dgm:spPr/>
      <dgm:t>
        <a:bodyPr/>
        <a:lstStyle/>
        <a:p>
          <a:endParaRPr lang="en-US"/>
        </a:p>
      </dgm:t>
    </dgm:pt>
    <dgm:pt modelId="{BAE97004-6130-4A0A-B918-C220ACAAB1B1}" type="sibTrans" cxnId="{74B0313E-53B2-46B0-9C6D-57F970C46743}">
      <dgm:prSet/>
      <dgm:spPr/>
      <dgm:t>
        <a:bodyPr/>
        <a:lstStyle/>
        <a:p>
          <a:endParaRPr lang="en-US"/>
        </a:p>
      </dgm:t>
    </dgm:pt>
    <dgm:pt modelId="{6BBF24F9-7C1C-4FE9-BC03-E9E155E42754}">
      <dgm:prSet/>
      <dgm:spPr/>
      <dgm:t>
        <a:bodyPr/>
        <a:lstStyle/>
        <a:p>
          <a:r>
            <a:rPr lang="en-GB"/>
            <a:t>Telecare/technology</a:t>
          </a:r>
          <a:endParaRPr lang="en-US"/>
        </a:p>
      </dgm:t>
    </dgm:pt>
    <dgm:pt modelId="{7179713D-C439-4C08-9005-6B225081DA72}" type="parTrans" cxnId="{1E80B430-3ABF-47BB-BFE0-0D572A9E5B01}">
      <dgm:prSet/>
      <dgm:spPr/>
      <dgm:t>
        <a:bodyPr/>
        <a:lstStyle/>
        <a:p>
          <a:endParaRPr lang="en-US"/>
        </a:p>
      </dgm:t>
    </dgm:pt>
    <dgm:pt modelId="{DE8E9E11-6841-48FC-9F81-E729E8FCFE41}" type="sibTrans" cxnId="{1E80B430-3ABF-47BB-BFE0-0D572A9E5B01}">
      <dgm:prSet/>
      <dgm:spPr/>
      <dgm:t>
        <a:bodyPr/>
        <a:lstStyle/>
        <a:p>
          <a:endParaRPr lang="en-US"/>
        </a:p>
      </dgm:t>
    </dgm:pt>
    <dgm:pt modelId="{5EC8534B-F50A-489E-836A-9A70A8D7E546}">
      <dgm:prSet/>
      <dgm:spPr/>
      <dgm:t>
        <a:bodyPr/>
        <a:lstStyle/>
        <a:p>
          <a:r>
            <a:rPr lang="en-GB"/>
            <a:t>Housing adaptations</a:t>
          </a:r>
          <a:endParaRPr lang="en-US"/>
        </a:p>
      </dgm:t>
    </dgm:pt>
    <dgm:pt modelId="{F864BACE-ED8F-46F6-B70A-6FC51A9A7B65}" type="parTrans" cxnId="{DC01CD1A-E6B5-4BF1-8708-068A8BBDA721}">
      <dgm:prSet/>
      <dgm:spPr/>
      <dgm:t>
        <a:bodyPr/>
        <a:lstStyle/>
        <a:p>
          <a:endParaRPr lang="en-US"/>
        </a:p>
      </dgm:t>
    </dgm:pt>
    <dgm:pt modelId="{5DEE8804-94B4-49E0-84D9-963794433948}" type="sibTrans" cxnId="{DC01CD1A-E6B5-4BF1-8708-068A8BBDA721}">
      <dgm:prSet/>
      <dgm:spPr/>
      <dgm:t>
        <a:bodyPr/>
        <a:lstStyle/>
        <a:p>
          <a:endParaRPr lang="en-US"/>
        </a:p>
      </dgm:t>
    </dgm:pt>
    <dgm:pt modelId="{3310E06A-5365-431B-BAC3-720BFD624D64}">
      <dgm:prSet/>
      <dgm:spPr/>
      <dgm:t>
        <a:bodyPr/>
        <a:lstStyle/>
        <a:p>
          <a:r>
            <a:rPr lang="en-GB"/>
            <a:t>Social inclusion initiatives</a:t>
          </a:r>
          <a:endParaRPr lang="en-US"/>
        </a:p>
      </dgm:t>
    </dgm:pt>
    <dgm:pt modelId="{29C01C93-7A38-479D-ACFB-14794E0207EE}" type="parTrans" cxnId="{B358CB67-259A-4643-83A8-DF75C5154867}">
      <dgm:prSet/>
      <dgm:spPr/>
      <dgm:t>
        <a:bodyPr/>
        <a:lstStyle/>
        <a:p>
          <a:endParaRPr lang="en-US"/>
        </a:p>
      </dgm:t>
    </dgm:pt>
    <dgm:pt modelId="{BF5F712A-96F8-4465-9CF4-BEE6C997344C}" type="sibTrans" cxnId="{B358CB67-259A-4643-83A8-DF75C5154867}">
      <dgm:prSet/>
      <dgm:spPr/>
      <dgm:t>
        <a:bodyPr/>
        <a:lstStyle/>
        <a:p>
          <a:endParaRPr lang="en-US"/>
        </a:p>
      </dgm:t>
    </dgm:pt>
    <dgm:pt modelId="{0AA340E9-7720-4995-B3A2-A4EA83CA171C}">
      <dgm:prSet/>
      <dgm:spPr/>
      <dgm:t>
        <a:bodyPr/>
        <a:lstStyle/>
        <a:p>
          <a:r>
            <a:rPr lang="en-GB"/>
            <a:t>Home healthcare (Joseph, Choi, and Quan, 2016).</a:t>
          </a:r>
          <a:endParaRPr lang="en-US"/>
        </a:p>
      </dgm:t>
    </dgm:pt>
    <dgm:pt modelId="{78D7A592-83BF-44CB-9DA8-A2970B97D1A3}" type="parTrans" cxnId="{197D6432-2CA9-4245-A4B3-09C43AADAD8C}">
      <dgm:prSet/>
      <dgm:spPr/>
      <dgm:t>
        <a:bodyPr/>
        <a:lstStyle/>
        <a:p>
          <a:endParaRPr lang="en-US"/>
        </a:p>
      </dgm:t>
    </dgm:pt>
    <dgm:pt modelId="{A1F244D8-BE93-4E4B-B5F0-9EDA55B2C129}" type="sibTrans" cxnId="{197D6432-2CA9-4245-A4B3-09C43AADAD8C}">
      <dgm:prSet/>
      <dgm:spPr/>
      <dgm:t>
        <a:bodyPr/>
        <a:lstStyle/>
        <a:p>
          <a:endParaRPr lang="en-US"/>
        </a:p>
      </dgm:t>
    </dgm:pt>
    <dgm:pt modelId="{0E87A884-024C-4F39-8E1D-7CDE8B0EFC90}">
      <dgm:prSet/>
      <dgm:spPr/>
      <dgm:t>
        <a:bodyPr/>
        <a:lstStyle/>
        <a:p>
          <a:r>
            <a:rPr lang="en-GB"/>
            <a:t>Aging-in-place programs</a:t>
          </a:r>
          <a:br>
            <a:rPr lang="en-GB"/>
          </a:br>
          <a:r>
            <a:rPr lang="en-GB"/>
            <a:t> </a:t>
          </a:r>
          <a:endParaRPr lang="en-US"/>
        </a:p>
      </dgm:t>
    </dgm:pt>
    <dgm:pt modelId="{6F3E95DF-5C2F-45E4-835D-971789FA112E}" type="parTrans" cxnId="{4FD9C63E-3E39-4DFE-9D38-86008180F83D}">
      <dgm:prSet/>
      <dgm:spPr/>
      <dgm:t>
        <a:bodyPr/>
        <a:lstStyle/>
        <a:p>
          <a:endParaRPr lang="en-US"/>
        </a:p>
      </dgm:t>
    </dgm:pt>
    <dgm:pt modelId="{38F3FED0-A45B-43C7-921F-6BE24D21A2D6}" type="sibTrans" cxnId="{4FD9C63E-3E39-4DFE-9D38-86008180F83D}">
      <dgm:prSet/>
      <dgm:spPr/>
      <dgm:t>
        <a:bodyPr/>
        <a:lstStyle/>
        <a:p>
          <a:endParaRPr lang="en-US"/>
        </a:p>
      </dgm:t>
    </dgm:pt>
    <dgm:pt modelId="{227F3433-83B0-4DB2-BEDE-6C830C3577F8}" type="pres">
      <dgm:prSet presAssocID="{17B596AC-1ED6-490E-8B4A-972686AB98A9}" presName="vert0" presStyleCnt="0">
        <dgm:presLayoutVars>
          <dgm:dir/>
          <dgm:animOne val="branch"/>
          <dgm:animLvl val="lvl"/>
        </dgm:presLayoutVars>
      </dgm:prSet>
      <dgm:spPr/>
    </dgm:pt>
    <dgm:pt modelId="{D18F33D9-BFA2-445D-9556-79C034107AE2}" type="pres">
      <dgm:prSet presAssocID="{DFA76298-1202-40AC-B2CF-975BBCB0DBB1}" presName="thickLine" presStyleLbl="alignNode1" presStyleIdx="0" presStyleCnt="6"/>
      <dgm:spPr/>
    </dgm:pt>
    <dgm:pt modelId="{056634D7-93C4-43F0-9A45-6240CCEFBCCF}" type="pres">
      <dgm:prSet presAssocID="{DFA76298-1202-40AC-B2CF-975BBCB0DBB1}" presName="horz1" presStyleCnt="0"/>
      <dgm:spPr/>
    </dgm:pt>
    <dgm:pt modelId="{23CD4086-268A-4D8D-BFCB-22FB78190870}" type="pres">
      <dgm:prSet presAssocID="{DFA76298-1202-40AC-B2CF-975BBCB0DBB1}" presName="tx1" presStyleLbl="revTx" presStyleIdx="0" presStyleCnt="6"/>
      <dgm:spPr/>
    </dgm:pt>
    <dgm:pt modelId="{67897AB2-D172-4FDD-9582-FFF9C3E55590}" type="pres">
      <dgm:prSet presAssocID="{DFA76298-1202-40AC-B2CF-975BBCB0DBB1}" presName="vert1" presStyleCnt="0"/>
      <dgm:spPr/>
    </dgm:pt>
    <dgm:pt modelId="{BBA8C22A-6E84-4E17-8D3C-9FDDEDC55E48}" type="pres">
      <dgm:prSet presAssocID="{6BBF24F9-7C1C-4FE9-BC03-E9E155E42754}" presName="thickLine" presStyleLbl="alignNode1" presStyleIdx="1" presStyleCnt="6"/>
      <dgm:spPr/>
    </dgm:pt>
    <dgm:pt modelId="{6DAA8A6E-7E51-409D-8E14-56C9D296FB39}" type="pres">
      <dgm:prSet presAssocID="{6BBF24F9-7C1C-4FE9-BC03-E9E155E42754}" presName="horz1" presStyleCnt="0"/>
      <dgm:spPr/>
    </dgm:pt>
    <dgm:pt modelId="{D31E26B9-F003-43D3-ABDD-B34B5FF0B07D}" type="pres">
      <dgm:prSet presAssocID="{6BBF24F9-7C1C-4FE9-BC03-E9E155E42754}" presName="tx1" presStyleLbl="revTx" presStyleIdx="1" presStyleCnt="6"/>
      <dgm:spPr/>
    </dgm:pt>
    <dgm:pt modelId="{5FEC8583-2D02-4F35-A8FE-AE9271114C33}" type="pres">
      <dgm:prSet presAssocID="{6BBF24F9-7C1C-4FE9-BC03-E9E155E42754}" presName="vert1" presStyleCnt="0"/>
      <dgm:spPr/>
    </dgm:pt>
    <dgm:pt modelId="{27F4C5E0-D1EE-43F9-98F0-B523D0962E7B}" type="pres">
      <dgm:prSet presAssocID="{5EC8534B-F50A-489E-836A-9A70A8D7E546}" presName="thickLine" presStyleLbl="alignNode1" presStyleIdx="2" presStyleCnt="6"/>
      <dgm:spPr/>
    </dgm:pt>
    <dgm:pt modelId="{8381C802-3669-4A15-9042-A5D03CED3F34}" type="pres">
      <dgm:prSet presAssocID="{5EC8534B-F50A-489E-836A-9A70A8D7E546}" presName="horz1" presStyleCnt="0"/>
      <dgm:spPr/>
    </dgm:pt>
    <dgm:pt modelId="{1E1B09E9-1610-463D-9DAC-6A727DAE6C8E}" type="pres">
      <dgm:prSet presAssocID="{5EC8534B-F50A-489E-836A-9A70A8D7E546}" presName="tx1" presStyleLbl="revTx" presStyleIdx="2" presStyleCnt="6"/>
      <dgm:spPr/>
    </dgm:pt>
    <dgm:pt modelId="{887AC890-013D-4138-B30A-80A86191FEDD}" type="pres">
      <dgm:prSet presAssocID="{5EC8534B-F50A-489E-836A-9A70A8D7E546}" presName="vert1" presStyleCnt="0"/>
      <dgm:spPr/>
    </dgm:pt>
    <dgm:pt modelId="{54D748AF-F29F-4754-AB7B-8CE3DEF5C4CF}" type="pres">
      <dgm:prSet presAssocID="{3310E06A-5365-431B-BAC3-720BFD624D64}" presName="thickLine" presStyleLbl="alignNode1" presStyleIdx="3" presStyleCnt="6"/>
      <dgm:spPr/>
    </dgm:pt>
    <dgm:pt modelId="{48E388DB-C99B-4169-9CBE-38C998FD0944}" type="pres">
      <dgm:prSet presAssocID="{3310E06A-5365-431B-BAC3-720BFD624D64}" presName="horz1" presStyleCnt="0"/>
      <dgm:spPr/>
    </dgm:pt>
    <dgm:pt modelId="{C00A7BF6-116D-4F2D-895A-A0BA3E8BC6AB}" type="pres">
      <dgm:prSet presAssocID="{3310E06A-5365-431B-BAC3-720BFD624D64}" presName="tx1" presStyleLbl="revTx" presStyleIdx="3" presStyleCnt="6"/>
      <dgm:spPr/>
    </dgm:pt>
    <dgm:pt modelId="{21B1AFAF-8BC7-458F-AC47-35F8F580BE08}" type="pres">
      <dgm:prSet presAssocID="{3310E06A-5365-431B-BAC3-720BFD624D64}" presName="vert1" presStyleCnt="0"/>
      <dgm:spPr/>
    </dgm:pt>
    <dgm:pt modelId="{227956AF-3284-4C4B-B50A-FB6F75A42A50}" type="pres">
      <dgm:prSet presAssocID="{0AA340E9-7720-4995-B3A2-A4EA83CA171C}" presName="thickLine" presStyleLbl="alignNode1" presStyleIdx="4" presStyleCnt="6"/>
      <dgm:spPr/>
    </dgm:pt>
    <dgm:pt modelId="{7EC92C41-1E63-47A2-96A8-E0A6BB0FF201}" type="pres">
      <dgm:prSet presAssocID="{0AA340E9-7720-4995-B3A2-A4EA83CA171C}" presName="horz1" presStyleCnt="0"/>
      <dgm:spPr/>
    </dgm:pt>
    <dgm:pt modelId="{2244CC67-220A-4CB8-BC44-B6F6C2BEF02E}" type="pres">
      <dgm:prSet presAssocID="{0AA340E9-7720-4995-B3A2-A4EA83CA171C}" presName="tx1" presStyleLbl="revTx" presStyleIdx="4" presStyleCnt="6"/>
      <dgm:spPr/>
    </dgm:pt>
    <dgm:pt modelId="{44C14F7A-B603-458D-AA60-F37956E195E8}" type="pres">
      <dgm:prSet presAssocID="{0AA340E9-7720-4995-B3A2-A4EA83CA171C}" presName="vert1" presStyleCnt="0"/>
      <dgm:spPr/>
    </dgm:pt>
    <dgm:pt modelId="{724C92C0-FB7A-4716-8C36-53868DE50482}" type="pres">
      <dgm:prSet presAssocID="{0E87A884-024C-4F39-8E1D-7CDE8B0EFC90}" presName="thickLine" presStyleLbl="alignNode1" presStyleIdx="5" presStyleCnt="6"/>
      <dgm:spPr/>
    </dgm:pt>
    <dgm:pt modelId="{F86CFD92-DA3A-4D2C-8307-84AF50039A26}" type="pres">
      <dgm:prSet presAssocID="{0E87A884-024C-4F39-8E1D-7CDE8B0EFC90}" presName="horz1" presStyleCnt="0"/>
      <dgm:spPr/>
    </dgm:pt>
    <dgm:pt modelId="{17971A82-A8FA-4630-8B87-31411DE0D74F}" type="pres">
      <dgm:prSet presAssocID="{0E87A884-024C-4F39-8E1D-7CDE8B0EFC90}" presName="tx1" presStyleLbl="revTx" presStyleIdx="5" presStyleCnt="6"/>
      <dgm:spPr/>
    </dgm:pt>
    <dgm:pt modelId="{2074342B-F7EE-47C2-BAC7-5D8CE3F6BDFA}" type="pres">
      <dgm:prSet presAssocID="{0E87A884-024C-4F39-8E1D-7CDE8B0EFC90}" presName="vert1" presStyleCnt="0"/>
      <dgm:spPr/>
    </dgm:pt>
  </dgm:ptLst>
  <dgm:cxnLst>
    <dgm:cxn modelId="{DC01CD1A-E6B5-4BF1-8708-068A8BBDA721}" srcId="{17B596AC-1ED6-490E-8B4A-972686AB98A9}" destId="{5EC8534B-F50A-489E-836A-9A70A8D7E546}" srcOrd="2" destOrd="0" parTransId="{F864BACE-ED8F-46F6-B70A-6FC51A9A7B65}" sibTransId="{5DEE8804-94B4-49E0-84D9-963794433948}"/>
    <dgm:cxn modelId="{1E80B430-3ABF-47BB-BFE0-0D572A9E5B01}" srcId="{17B596AC-1ED6-490E-8B4A-972686AB98A9}" destId="{6BBF24F9-7C1C-4FE9-BC03-E9E155E42754}" srcOrd="1" destOrd="0" parTransId="{7179713D-C439-4C08-9005-6B225081DA72}" sibTransId="{DE8E9E11-6841-48FC-9F81-E729E8FCFE41}"/>
    <dgm:cxn modelId="{197D6432-2CA9-4245-A4B3-09C43AADAD8C}" srcId="{17B596AC-1ED6-490E-8B4A-972686AB98A9}" destId="{0AA340E9-7720-4995-B3A2-A4EA83CA171C}" srcOrd="4" destOrd="0" parTransId="{78D7A592-83BF-44CB-9DA8-A2970B97D1A3}" sibTransId="{A1F244D8-BE93-4E4B-B5F0-9EDA55B2C129}"/>
    <dgm:cxn modelId="{962A6539-421E-4DE3-AA03-6F52DCBACCE4}" type="presOf" srcId="{17B596AC-1ED6-490E-8B4A-972686AB98A9}" destId="{227F3433-83B0-4DB2-BEDE-6C830C3577F8}" srcOrd="0" destOrd="0" presId="urn:microsoft.com/office/officeart/2008/layout/LinedList"/>
    <dgm:cxn modelId="{74B0313E-53B2-46B0-9C6D-57F970C46743}" srcId="{17B596AC-1ED6-490E-8B4A-972686AB98A9}" destId="{DFA76298-1202-40AC-B2CF-975BBCB0DBB1}" srcOrd="0" destOrd="0" parTransId="{8F995F9D-24F0-47B4-AAB3-4274E2EA02C6}" sibTransId="{BAE97004-6130-4A0A-B918-C220ACAAB1B1}"/>
    <dgm:cxn modelId="{CF1A6A3E-3E86-4160-BE35-D36F8767FA7A}" type="presOf" srcId="{DFA76298-1202-40AC-B2CF-975BBCB0DBB1}" destId="{23CD4086-268A-4D8D-BFCB-22FB78190870}" srcOrd="0" destOrd="0" presId="urn:microsoft.com/office/officeart/2008/layout/LinedList"/>
    <dgm:cxn modelId="{4FD9C63E-3E39-4DFE-9D38-86008180F83D}" srcId="{17B596AC-1ED6-490E-8B4A-972686AB98A9}" destId="{0E87A884-024C-4F39-8E1D-7CDE8B0EFC90}" srcOrd="5" destOrd="0" parTransId="{6F3E95DF-5C2F-45E4-835D-971789FA112E}" sibTransId="{38F3FED0-A45B-43C7-921F-6BE24D21A2D6}"/>
    <dgm:cxn modelId="{B358CB67-259A-4643-83A8-DF75C5154867}" srcId="{17B596AC-1ED6-490E-8B4A-972686AB98A9}" destId="{3310E06A-5365-431B-BAC3-720BFD624D64}" srcOrd="3" destOrd="0" parTransId="{29C01C93-7A38-479D-ACFB-14794E0207EE}" sibTransId="{BF5F712A-96F8-4465-9CF4-BEE6C997344C}"/>
    <dgm:cxn modelId="{25714596-285A-40BC-B02C-C5AA2EBF3EEE}" type="presOf" srcId="{3310E06A-5365-431B-BAC3-720BFD624D64}" destId="{C00A7BF6-116D-4F2D-895A-A0BA3E8BC6AB}" srcOrd="0" destOrd="0" presId="urn:microsoft.com/office/officeart/2008/layout/LinedList"/>
    <dgm:cxn modelId="{4CAD4B96-3431-4DAD-8047-8ED48AA2645D}" type="presOf" srcId="{0AA340E9-7720-4995-B3A2-A4EA83CA171C}" destId="{2244CC67-220A-4CB8-BC44-B6F6C2BEF02E}" srcOrd="0" destOrd="0" presId="urn:microsoft.com/office/officeart/2008/layout/LinedList"/>
    <dgm:cxn modelId="{002D5A98-78CB-4626-AC47-480B13C9120B}" type="presOf" srcId="{0E87A884-024C-4F39-8E1D-7CDE8B0EFC90}" destId="{17971A82-A8FA-4630-8B87-31411DE0D74F}" srcOrd="0" destOrd="0" presId="urn:microsoft.com/office/officeart/2008/layout/LinedList"/>
    <dgm:cxn modelId="{60E7C8F9-F089-4730-ABFB-BD5C64105AC8}" type="presOf" srcId="{6BBF24F9-7C1C-4FE9-BC03-E9E155E42754}" destId="{D31E26B9-F003-43D3-ABDD-B34B5FF0B07D}" srcOrd="0" destOrd="0" presId="urn:microsoft.com/office/officeart/2008/layout/LinedList"/>
    <dgm:cxn modelId="{9F18A3FC-1DF4-473A-983C-2DCC66C32330}" type="presOf" srcId="{5EC8534B-F50A-489E-836A-9A70A8D7E546}" destId="{1E1B09E9-1610-463D-9DAC-6A727DAE6C8E}" srcOrd="0" destOrd="0" presId="urn:microsoft.com/office/officeart/2008/layout/LinedList"/>
    <dgm:cxn modelId="{A9B49473-540F-43BE-899D-F14013B3969A}" type="presParOf" srcId="{227F3433-83B0-4DB2-BEDE-6C830C3577F8}" destId="{D18F33D9-BFA2-445D-9556-79C034107AE2}" srcOrd="0" destOrd="0" presId="urn:microsoft.com/office/officeart/2008/layout/LinedList"/>
    <dgm:cxn modelId="{857C0A71-36AD-4A97-9CED-037C8F137097}" type="presParOf" srcId="{227F3433-83B0-4DB2-BEDE-6C830C3577F8}" destId="{056634D7-93C4-43F0-9A45-6240CCEFBCCF}" srcOrd="1" destOrd="0" presId="urn:microsoft.com/office/officeart/2008/layout/LinedList"/>
    <dgm:cxn modelId="{11907B47-8A58-4DF7-8E5C-0E5FA5473870}" type="presParOf" srcId="{056634D7-93C4-43F0-9A45-6240CCEFBCCF}" destId="{23CD4086-268A-4D8D-BFCB-22FB78190870}" srcOrd="0" destOrd="0" presId="urn:microsoft.com/office/officeart/2008/layout/LinedList"/>
    <dgm:cxn modelId="{FB3F8F3D-45C2-4C3E-A4E1-80AB2ECF08B4}" type="presParOf" srcId="{056634D7-93C4-43F0-9A45-6240CCEFBCCF}" destId="{67897AB2-D172-4FDD-9582-FFF9C3E55590}" srcOrd="1" destOrd="0" presId="urn:microsoft.com/office/officeart/2008/layout/LinedList"/>
    <dgm:cxn modelId="{8B53527A-2E41-4DBE-A7C6-546F9C6C5B70}" type="presParOf" srcId="{227F3433-83B0-4DB2-BEDE-6C830C3577F8}" destId="{BBA8C22A-6E84-4E17-8D3C-9FDDEDC55E48}" srcOrd="2" destOrd="0" presId="urn:microsoft.com/office/officeart/2008/layout/LinedList"/>
    <dgm:cxn modelId="{E68920A2-BD1A-47EA-8E16-A4E4F719EE8F}" type="presParOf" srcId="{227F3433-83B0-4DB2-BEDE-6C830C3577F8}" destId="{6DAA8A6E-7E51-409D-8E14-56C9D296FB39}" srcOrd="3" destOrd="0" presId="urn:microsoft.com/office/officeart/2008/layout/LinedList"/>
    <dgm:cxn modelId="{6A5268BF-0DF2-49C1-B9C3-05CDAE1DEE1A}" type="presParOf" srcId="{6DAA8A6E-7E51-409D-8E14-56C9D296FB39}" destId="{D31E26B9-F003-43D3-ABDD-B34B5FF0B07D}" srcOrd="0" destOrd="0" presId="urn:microsoft.com/office/officeart/2008/layout/LinedList"/>
    <dgm:cxn modelId="{A02651BF-35B7-428E-B90D-79C921C51D5E}" type="presParOf" srcId="{6DAA8A6E-7E51-409D-8E14-56C9D296FB39}" destId="{5FEC8583-2D02-4F35-A8FE-AE9271114C33}" srcOrd="1" destOrd="0" presId="urn:microsoft.com/office/officeart/2008/layout/LinedList"/>
    <dgm:cxn modelId="{C281E508-6827-40C0-9520-CF9AED41290C}" type="presParOf" srcId="{227F3433-83B0-4DB2-BEDE-6C830C3577F8}" destId="{27F4C5E0-D1EE-43F9-98F0-B523D0962E7B}" srcOrd="4" destOrd="0" presId="urn:microsoft.com/office/officeart/2008/layout/LinedList"/>
    <dgm:cxn modelId="{B1DC6FF4-FAD9-45C8-B211-1C7F5F3EC09E}" type="presParOf" srcId="{227F3433-83B0-4DB2-BEDE-6C830C3577F8}" destId="{8381C802-3669-4A15-9042-A5D03CED3F34}" srcOrd="5" destOrd="0" presId="urn:microsoft.com/office/officeart/2008/layout/LinedList"/>
    <dgm:cxn modelId="{7CCB1646-ECCE-41F7-A059-7D7918620121}" type="presParOf" srcId="{8381C802-3669-4A15-9042-A5D03CED3F34}" destId="{1E1B09E9-1610-463D-9DAC-6A727DAE6C8E}" srcOrd="0" destOrd="0" presId="urn:microsoft.com/office/officeart/2008/layout/LinedList"/>
    <dgm:cxn modelId="{18E94BB7-29AA-4EE2-A14E-98B7C070E576}" type="presParOf" srcId="{8381C802-3669-4A15-9042-A5D03CED3F34}" destId="{887AC890-013D-4138-B30A-80A86191FEDD}" srcOrd="1" destOrd="0" presId="urn:microsoft.com/office/officeart/2008/layout/LinedList"/>
    <dgm:cxn modelId="{D4075772-A7D7-4C11-953F-2F8C0420006B}" type="presParOf" srcId="{227F3433-83B0-4DB2-BEDE-6C830C3577F8}" destId="{54D748AF-F29F-4754-AB7B-8CE3DEF5C4CF}" srcOrd="6" destOrd="0" presId="urn:microsoft.com/office/officeart/2008/layout/LinedList"/>
    <dgm:cxn modelId="{1B9388E4-F3EA-4284-B05F-D06891CC8B5F}" type="presParOf" srcId="{227F3433-83B0-4DB2-BEDE-6C830C3577F8}" destId="{48E388DB-C99B-4169-9CBE-38C998FD0944}" srcOrd="7" destOrd="0" presId="urn:microsoft.com/office/officeart/2008/layout/LinedList"/>
    <dgm:cxn modelId="{77395415-6B16-4FB6-BCEF-3E59FC1AB27B}" type="presParOf" srcId="{48E388DB-C99B-4169-9CBE-38C998FD0944}" destId="{C00A7BF6-116D-4F2D-895A-A0BA3E8BC6AB}" srcOrd="0" destOrd="0" presId="urn:microsoft.com/office/officeart/2008/layout/LinedList"/>
    <dgm:cxn modelId="{85364020-348D-4097-AB32-F7A6B2D163F3}" type="presParOf" srcId="{48E388DB-C99B-4169-9CBE-38C998FD0944}" destId="{21B1AFAF-8BC7-458F-AC47-35F8F580BE08}" srcOrd="1" destOrd="0" presId="urn:microsoft.com/office/officeart/2008/layout/LinedList"/>
    <dgm:cxn modelId="{C284F23D-F2A5-4916-B0CD-8ABF3C65E27B}" type="presParOf" srcId="{227F3433-83B0-4DB2-BEDE-6C830C3577F8}" destId="{227956AF-3284-4C4B-B50A-FB6F75A42A50}" srcOrd="8" destOrd="0" presId="urn:microsoft.com/office/officeart/2008/layout/LinedList"/>
    <dgm:cxn modelId="{338AFA15-126A-4FE1-BB5D-3F90FCD93E70}" type="presParOf" srcId="{227F3433-83B0-4DB2-BEDE-6C830C3577F8}" destId="{7EC92C41-1E63-47A2-96A8-E0A6BB0FF201}" srcOrd="9" destOrd="0" presId="urn:microsoft.com/office/officeart/2008/layout/LinedList"/>
    <dgm:cxn modelId="{FF6AFCA6-93B5-4968-9398-5289F052BF9F}" type="presParOf" srcId="{7EC92C41-1E63-47A2-96A8-E0A6BB0FF201}" destId="{2244CC67-220A-4CB8-BC44-B6F6C2BEF02E}" srcOrd="0" destOrd="0" presId="urn:microsoft.com/office/officeart/2008/layout/LinedList"/>
    <dgm:cxn modelId="{54567566-9770-4F90-849A-BDC03F6C54C1}" type="presParOf" srcId="{7EC92C41-1E63-47A2-96A8-E0A6BB0FF201}" destId="{44C14F7A-B603-458D-AA60-F37956E195E8}" srcOrd="1" destOrd="0" presId="urn:microsoft.com/office/officeart/2008/layout/LinedList"/>
    <dgm:cxn modelId="{794ED12D-62FB-4D22-B606-1882B1F55DDF}" type="presParOf" srcId="{227F3433-83B0-4DB2-BEDE-6C830C3577F8}" destId="{724C92C0-FB7A-4716-8C36-53868DE50482}" srcOrd="10" destOrd="0" presId="urn:microsoft.com/office/officeart/2008/layout/LinedList"/>
    <dgm:cxn modelId="{E0B94165-102E-4F42-BF3C-3912E6151BFC}" type="presParOf" srcId="{227F3433-83B0-4DB2-BEDE-6C830C3577F8}" destId="{F86CFD92-DA3A-4D2C-8307-84AF50039A26}" srcOrd="11" destOrd="0" presId="urn:microsoft.com/office/officeart/2008/layout/LinedList"/>
    <dgm:cxn modelId="{8EB1984B-CFDF-4B0E-872B-DC0EAFAD79FA}" type="presParOf" srcId="{F86CFD92-DA3A-4D2C-8307-84AF50039A26}" destId="{17971A82-A8FA-4630-8B87-31411DE0D74F}" srcOrd="0" destOrd="0" presId="urn:microsoft.com/office/officeart/2008/layout/LinedList"/>
    <dgm:cxn modelId="{8FD4FB10-EADE-44B2-9850-B12DE561AF60}" type="presParOf" srcId="{F86CFD92-DA3A-4D2C-8307-84AF50039A26}" destId="{2074342B-F7EE-47C2-BAC7-5D8CE3F6BDF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C5C8D16-808C-427E-A859-1979FCDC678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7D2B20E-62C6-4634-9F69-401DC934506A}">
      <dgm:prSet/>
      <dgm:spPr/>
      <dgm:t>
        <a:bodyPr/>
        <a:lstStyle/>
        <a:p>
          <a:pPr>
            <a:lnSpc>
              <a:spcPct val="100000"/>
            </a:lnSpc>
          </a:pPr>
          <a:r>
            <a:rPr lang="en-GB"/>
            <a:t>End-of-life care refers to support provided to individuals nearing the end of their lives, focusing on comfort and quality of life (National Institute for Health and Care Excellence, 2004). </a:t>
          </a:r>
          <a:endParaRPr lang="en-US"/>
        </a:p>
      </dgm:t>
    </dgm:pt>
    <dgm:pt modelId="{0D96A6E5-F34E-445F-97C3-D072D317DB85}" type="parTrans" cxnId="{053D6AF4-E5AD-451E-B124-DEE765DA4330}">
      <dgm:prSet/>
      <dgm:spPr/>
      <dgm:t>
        <a:bodyPr/>
        <a:lstStyle/>
        <a:p>
          <a:endParaRPr lang="en-US"/>
        </a:p>
      </dgm:t>
    </dgm:pt>
    <dgm:pt modelId="{31C6EFE1-B2C2-4838-B1D5-4DF1CB0E4850}" type="sibTrans" cxnId="{053D6AF4-E5AD-451E-B124-DEE765DA4330}">
      <dgm:prSet/>
      <dgm:spPr/>
      <dgm:t>
        <a:bodyPr/>
        <a:lstStyle/>
        <a:p>
          <a:endParaRPr lang="en-US"/>
        </a:p>
      </dgm:t>
    </dgm:pt>
    <dgm:pt modelId="{355AA2AF-8777-42F1-91B3-CEB03BDEEAF0}">
      <dgm:prSet/>
      <dgm:spPr/>
      <dgm:t>
        <a:bodyPr/>
        <a:lstStyle/>
        <a:p>
          <a:pPr>
            <a:lnSpc>
              <a:spcPct val="100000"/>
            </a:lnSpc>
          </a:pPr>
          <a:r>
            <a:rPr lang="en-GB"/>
            <a:t>It's delivered through home-based care, hospices, hospitals, and residential care settings.</a:t>
          </a:r>
          <a:endParaRPr lang="en-US"/>
        </a:p>
      </dgm:t>
    </dgm:pt>
    <dgm:pt modelId="{0494565D-0F52-4366-A82C-20B0815E41F9}" type="parTrans" cxnId="{3D2CB6E7-142A-4E64-AC2B-20EF3ACD62FF}">
      <dgm:prSet/>
      <dgm:spPr/>
      <dgm:t>
        <a:bodyPr/>
        <a:lstStyle/>
        <a:p>
          <a:endParaRPr lang="en-US"/>
        </a:p>
      </dgm:t>
    </dgm:pt>
    <dgm:pt modelId="{695D747A-6CE9-4EBC-9FEF-DE1FE7B462CF}" type="sibTrans" cxnId="{3D2CB6E7-142A-4E64-AC2B-20EF3ACD62FF}">
      <dgm:prSet/>
      <dgm:spPr/>
      <dgm:t>
        <a:bodyPr/>
        <a:lstStyle/>
        <a:p>
          <a:endParaRPr lang="en-US"/>
        </a:p>
      </dgm:t>
    </dgm:pt>
    <dgm:pt modelId="{6825C856-6BC0-4F9E-8B1E-DD1E15945709}" type="pres">
      <dgm:prSet presAssocID="{DC5C8D16-808C-427E-A859-1979FCDC678B}" presName="root" presStyleCnt="0">
        <dgm:presLayoutVars>
          <dgm:dir/>
          <dgm:resizeHandles val="exact"/>
        </dgm:presLayoutVars>
      </dgm:prSet>
      <dgm:spPr/>
    </dgm:pt>
    <dgm:pt modelId="{E7719901-E996-4E74-B6F5-9B9DB35F6E1B}" type="pres">
      <dgm:prSet presAssocID="{E7D2B20E-62C6-4634-9F69-401DC934506A}" presName="compNode" presStyleCnt="0"/>
      <dgm:spPr/>
    </dgm:pt>
    <dgm:pt modelId="{D827D597-FEAB-4BC2-AD88-5F409E3DAA23}" type="pres">
      <dgm:prSet presAssocID="{E7D2B20E-62C6-4634-9F69-401DC934506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ife ring"/>
        </a:ext>
      </dgm:extLst>
    </dgm:pt>
    <dgm:pt modelId="{E2D6AE84-A005-4765-B93C-B0D1D87DCBF2}" type="pres">
      <dgm:prSet presAssocID="{E7D2B20E-62C6-4634-9F69-401DC934506A}" presName="spaceRect" presStyleCnt="0"/>
      <dgm:spPr/>
    </dgm:pt>
    <dgm:pt modelId="{B2D208AE-E793-406C-9792-50081BE41230}" type="pres">
      <dgm:prSet presAssocID="{E7D2B20E-62C6-4634-9F69-401DC934506A}" presName="textRect" presStyleLbl="revTx" presStyleIdx="0" presStyleCnt="2">
        <dgm:presLayoutVars>
          <dgm:chMax val="1"/>
          <dgm:chPref val="1"/>
        </dgm:presLayoutVars>
      </dgm:prSet>
      <dgm:spPr/>
    </dgm:pt>
    <dgm:pt modelId="{4877DD91-F55C-41F8-B406-E0C374597096}" type="pres">
      <dgm:prSet presAssocID="{31C6EFE1-B2C2-4838-B1D5-4DF1CB0E4850}" presName="sibTrans" presStyleCnt="0"/>
      <dgm:spPr/>
    </dgm:pt>
    <dgm:pt modelId="{29D00AFD-277C-413D-A2A6-FB2518B96F48}" type="pres">
      <dgm:prSet presAssocID="{355AA2AF-8777-42F1-91B3-CEB03BDEEAF0}" presName="compNode" presStyleCnt="0"/>
      <dgm:spPr/>
    </dgm:pt>
    <dgm:pt modelId="{DADD590C-53CD-46E2-B6E3-31F6B4CC50A2}" type="pres">
      <dgm:prSet presAssocID="{355AA2AF-8777-42F1-91B3-CEB03BDEEAF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tor"/>
        </a:ext>
      </dgm:extLst>
    </dgm:pt>
    <dgm:pt modelId="{E8249FD0-1520-4C98-9A65-647B7640BD2A}" type="pres">
      <dgm:prSet presAssocID="{355AA2AF-8777-42F1-91B3-CEB03BDEEAF0}" presName="spaceRect" presStyleCnt="0"/>
      <dgm:spPr/>
    </dgm:pt>
    <dgm:pt modelId="{DB602C2C-FFFB-46F9-857B-D4D6D87EA708}" type="pres">
      <dgm:prSet presAssocID="{355AA2AF-8777-42F1-91B3-CEB03BDEEAF0}" presName="textRect" presStyleLbl="revTx" presStyleIdx="1" presStyleCnt="2">
        <dgm:presLayoutVars>
          <dgm:chMax val="1"/>
          <dgm:chPref val="1"/>
        </dgm:presLayoutVars>
      </dgm:prSet>
      <dgm:spPr/>
    </dgm:pt>
  </dgm:ptLst>
  <dgm:cxnLst>
    <dgm:cxn modelId="{C919570E-AAEA-4079-A819-F3CE4899E5E6}" type="presOf" srcId="{E7D2B20E-62C6-4634-9F69-401DC934506A}" destId="{B2D208AE-E793-406C-9792-50081BE41230}" srcOrd="0" destOrd="0" presId="urn:microsoft.com/office/officeart/2018/2/layout/IconLabelList"/>
    <dgm:cxn modelId="{24E01E62-C4C7-44E6-8B84-087C15AF7CEF}" type="presOf" srcId="{355AA2AF-8777-42F1-91B3-CEB03BDEEAF0}" destId="{DB602C2C-FFFB-46F9-857B-D4D6D87EA708}" srcOrd="0" destOrd="0" presId="urn:microsoft.com/office/officeart/2018/2/layout/IconLabelList"/>
    <dgm:cxn modelId="{44EF564E-1F21-4F59-B60D-66D0FD48F6FE}" type="presOf" srcId="{DC5C8D16-808C-427E-A859-1979FCDC678B}" destId="{6825C856-6BC0-4F9E-8B1E-DD1E15945709}" srcOrd="0" destOrd="0" presId="urn:microsoft.com/office/officeart/2018/2/layout/IconLabelList"/>
    <dgm:cxn modelId="{3D2CB6E7-142A-4E64-AC2B-20EF3ACD62FF}" srcId="{DC5C8D16-808C-427E-A859-1979FCDC678B}" destId="{355AA2AF-8777-42F1-91B3-CEB03BDEEAF0}" srcOrd="1" destOrd="0" parTransId="{0494565D-0F52-4366-A82C-20B0815E41F9}" sibTransId="{695D747A-6CE9-4EBC-9FEF-DE1FE7B462CF}"/>
    <dgm:cxn modelId="{053D6AF4-E5AD-451E-B124-DEE765DA4330}" srcId="{DC5C8D16-808C-427E-A859-1979FCDC678B}" destId="{E7D2B20E-62C6-4634-9F69-401DC934506A}" srcOrd="0" destOrd="0" parTransId="{0D96A6E5-F34E-445F-97C3-D072D317DB85}" sibTransId="{31C6EFE1-B2C2-4838-B1D5-4DF1CB0E4850}"/>
    <dgm:cxn modelId="{2E3F9C70-2C46-45A8-B52E-E4170F39E7DD}" type="presParOf" srcId="{6825C856-6BC0-4F9E-8B1E-DD1E15945709}" destId="{E7719901-E996-4E74-B6F5-9B9DB35F6E1B}" srcOrd="0" destOrd="0" presId="urn:microsoft.com/office/officeart/2018/2/layout/IconLabelList"/>
    <dgm:cxn modelId="{37B0FB6F-1F0E-413F-98FC-CA302C8AFC58}" type="presParOf" srcId="{E7719901-E996-4E74-B6F5-9B9DB35F6E1B}" destId="{D827D597-FEAB-4BC2-AD88-5F409E3DAA23}" srcOrd="0" destOrd="0" presId="urn:microsoft.com/office/officeart/2018/2/layout/IconLabelList"/>
    <dgm:cxn modelId="{6C7A95DE-3650-412E-A0A9-077EB932683E}" type="presParOf" srcId="{E7719901-E996-4E74-B6F5-9B9DB35F6E1B}" destId="{E2D6AE84-A005-4765-B93C-B0D1D87DCBF2}" srcOrd="1" destOrd="0" presId="urn:microsoft.com/office/officeart/2018/2/layout/IconLabelList"/>
    <dgm:cxn modelId="{C5D04E11-02FC-47DA-9739-6891149051E5}" type="presParOf" srcId="{E7719901-E996-4E74-B6F5-9B9DB35F6E1B}" destId="{B2D208AE-E793-406C-9792-50081BE41230}" srcOrd="2" destOrd="0" presId="urn:microsoft.com/office/officeart/2018/2/layout/IconLabelList"/>
    <dgm:cxn modelId="{FF2CFEC4-1347-4170-BD1F-F2C8FB892249}" type="presParOf" srcId="{6825C856-6BC0-4F9E-8B1E-DD1E15945709}" destId="{4877DD91-F55C-41F8-B406-E0C374597096}" srcOrd="1" destOrd="0" presId="urn:microsoft.com/office/officeart/2018/2/layout/IconLabelList"/>
    <dgm:cxn modelId="{C89AE125-F489-47A8-B2B0-31724ABA9561}" type="presParOf" srcId="{6825C856-6BC0-4F9E-8B1E-DD1E15945709}" destId="{29D00AFD-277C-413D-A2A6-FB2518B96F48}" srcOrd="2" destOrd="0" presId="urn:microsoft.com/office/officeart/2018/2/layout/IconLabelList"/>
    <dgm:cxn modelId="{E4008C58-ED29-40F4-A90E-0FC43AC587DB}" type="presParOf" srcId="{29D00AFD-277C-413D-A2A6-FB2518B96F48}" destId="{DADD590C-53CD-46E2-B6E3-31F6B4CC50A2}" srcOrd="0" destOrd="0" presId="urn:microsoft.com/office/officeart/2018/2/layout/IconLabelList"/>
    <dgm:cxn modelId="{C70F8EF8-085E-4B25-88E2-2069D5AFD1DE}" type="presParOf" srcId="{29D00AFD-277C-413D-A2A6-FB2518B96F48}" destId="{E8249FD0-1520-4C98-9A65-647B7640BD2A}" srcOrd="1" destOrd="0" presId="urn:microsoft.com/office/officeart/2018/2/layout/IconLabelList"/>
    <dgm:cxn modelId="{C5EB3F4C-3492-4D68-9697-3D70A504FD5C}" type="presParOf" srcId="{29D00AFD-277C-413D-A2A6-FB2518B96F48}" destId="{DB602C2C-FFFB-46F9-857B-D4D6D87EA708}"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C238DD5-7636-4459-A485-A08E442C05B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2929CCC-D598-4A45-ABD6-E1A0E333E014}">
      <dgm:prSet/>
      <dgm:spPr/>
      <dgm:t>
        <a:bodyPr/>
        <a:lstStyle/>
        <a:p>
          <a:pPr>
            <a:lnSpc>
              <a:spcPct val="100000"/>
            </a:lnSpc>
          </a:pPr>
          <a:r>
            <a:rPr lang="en-GB"/>
            <a:t>Legislation such as the Care Act 2014 emphasizes the duty of local authorities to assess and meet the care needs of older individuals.</a:t>
          </a:r>
          <a:endParaRPr lang="en-US"/>
        </a:p>
      </dgm:t>
    </dgm:pt>
    <dgm:pt modelId="{0072544D-AC77-43FD-A9DF-E6F48BCD7EEF}" type="parTrans" cxnId="{A68F9E73-0B4E-4170-9107-83135519FAA7}">
      <dgm:prSet/>
      <dgm:spPr/>
      <dgm:t>
        <a:bodyPr/>
        <a:lstStyle/>
        <a:p>
          <a:endParaRPr lang="en-US"/>
        </a:p>
      </dgm:t>
    </dgm:pt>
    <dgm:pt modelId="{F757C3A0-F104-456A-8178-38385CFB1EBD}" type="sibTrans" cxnId="{A68F9E73-0B4E-4170-9107-83135519FAA7}">
      <dgm:prSet/>
      <dgm:spPr/>
      <dgm:t>
        <a:bodyPr/>
        <a:lstStyle/>
        <a:p>
          <a:endParaRPr lang="en-US"/>
        </a:p>
      </dgm:t>
    </dgm:pt>
    <dgm:pt modelId="{44CC9ACC-656A-419C-9CE7-2586D43A316B}">
      <dgm:prSet/>
      <dgm:spPr/>
      <dgm:t>
        <a:bodyPr/>
        <a:lstStyle/>
        <a:p>
          <a:pPr>
            <a:lnSpc>
              <a:spcPct val="100000"/>
            </a:lnSpc>
          </a:pPr>
          <a:r>
            <a:rPr lang="en-GB"/>
            <a:t>The Care Act underscores the importance of ensuring the safety and well-being of individuals, including the provision of suitable accommodation and support services.</a:t>
          </a:r>
          <a:endParaRPr lang="en-US"/>
        </a:p>
      </dgm:t>
    </dgm:pt>
    <dgm:pt modelId="{01FB3192-4FF7-4890-9263-AAE273A7A519}" type="parTrans" cxnId="{9E020E46-B6CD-429C-AEF6-AE142DC55351}">
      <dgm:prSet/>
      <dgm:spPr/>
      <dgm:t>
        <a:bodyPr/>
        <a:lstStyle/>
        <a:p>
          <a:endParaRPr lang="en-US"/>
        </a:p>
      </dgm:t>
    </dgm:pt>
    <dgm:pt modelId="{7C6E486C-C08F-4D15-885C-74CB8625BE30}" type="sibTrans" cxnId="{9E020E46-B6CD-429C-AEF6-AE142DC55351}">
      <dgm:prSet/>
      <dgm:spPr/>
      <dgm:t>
        <a:bodyPr/>
        <a:lstStyle/>
        <a:p>
          <a:endParaRPr lang="en-US"/>
        </a:p>
      </dgm:t>
    </dgm:pt>
    <dgm:pt modelId="{8851653D-1048-44EC-87BD-EFB9E9B1ECEE}">
      <dgm:prSet/>
      <dgm:spPr/>
      <dgm:t>
        <a:bodyPr/>
        <a:lstStyle/>
        <a:p>
          <a:pPr>
            <a:lnSpc>
              <a:spcPct val="100000"/>
            </a:lnSpc>
          </a:pPr>
          <a:r>
            <a:rPr lang="en-GB"/>
            <a:t>Remaining at home may not always align with these legislative mandates, especially if home environments pose risks to individuals' health and safety.</a:t>
          </a:r>
          <a:endParaRPr lang="en-US"/>
        </a:p>
      </dgm:t>
    </dgm:pt>
    <dgm:pt modelId="{4D1C4D3F-602B-4C23-A025-A57B396BAA64}" type="parTrans" cxnId="{3186C25A-3647-4533-AA74-A609B5FA5BEE}">
      <dgm:prSet/>
      <dgm:spPr/>
      <dgm:t>
        <a:bodyPr/>
        <a:lstStyle/>
        <a:p>
          <a:endParaRPr lang="en-US"/>
        </a:p>
      </dgm:t>
    </dgm:pt>
    <dgm:pt modelId="{21C90583-DE1B-4FCE-8AD7-FB005F09C0CE}" type="sibTrans" cxnId="{3186C25A-3647-4533-AA74-A609B5FA5BEE}">
      <dgm:prSet/>
      <dgm:spPr/>
      <dgm:t>
        <a:bodyPr/>
        <a:lstStyle/>
        <a:p>
          <a:endParaRPr lang="en-US"/>
        </a:p>
      </dgm:t>
    </dgm:pt>
    <dgm:pt modelId="{AB86BDD7-BF67-4C9E-A502-F419E9F86762}">
      <dgm:prSet/>
      <dgm:spPr/>
      <dgm:t>
        <a:bodyPr/>
        <a:lstStyle/>
        <a:p>
          <a:pPr>
            <a:lnSpc>
              <a:spcPct val="100000"/>
            </a:lnSpc>
          </a:pPr>
          <a:r>
            <a:rPr lang="en-GB"/>
            <a:t>Therefore, alternative care settings may be necessary to address safety concerns and ensure compliance with legislative requirements. (care act 2014)</a:t>
          </a:r>
          <a:endParaRPr lang="en-US"/>
        </a:p>
      </dgm:t>
    </dgm:pt>
    <dgm:pt modelId="{AD3576DF-092E-4E09-853D-4F898DD7EB6E}" type="parTrans" cxnId="{48A1BE74-175B-4D01-87BD-D6F8C133A3C4}">
      <dgm:prSet/>
      <dgm:spPr/>
      <dgm:t>
        <a:bodyPr/>
        <a:lstStyle/>
        <a:p>
          <a:endParaRPr lang="en-US"/>
        </a:p>
      </dgm:t>
    </dgm:pt>
    <dgm:pt modelId="{23A6458B-2144-43F8-8314-F300577D531B}" type="sibTrans" cxnId="{48A1BE74-175B-4D01-87BD-D6F8C133A3C4}">
      <dgm:prSet/>
      <dgm:spPr/>
      <dgm:t>
        <a:bodyPr/>
        <a:lstStyle/>
        <a:p>
          <a:endParaRPr lang="en-US"/>
        </a:p>
      </dgm:t>
    </dgm:pt>
    <dgm:pt modelId="{0F34BFF6-0A88-41F0-9F61-2F8205893A8A}">
      <dgm:prSet/>
      <dgm:spPr/>
      <dgm:t>
        <a:bodyPr/>
        <a:lstStyle/>
        <a:p>
          <a:pPr>
            <a:lnSpc>
              <a:spcPct val="100000"/>
            </a:lnSpc>
          </a:pPr>
          <a:r>
            <a:rPr lang="en-GB"/>
            <a:t>Policy initiatives, such as end-of-life care strategies and palliative care frameworks, guide the delivery of services and support for older people during their final stages of life.</a:t>
          </a:r>
          <a:endParaRPr lang="en-US"/>
        </a:p>
      </dgm:t>
    </dgm:pt>
    <dgm:pt modelId="{6467EB14-AD00-4C51-A133-4C4E8C451200}" type="parTrans" cxnId="{506BF8C7-F085-4CDB-B0EF-FF8D3213EE03}">
      <dgm:prSet/>
      <dgm:spPr/>
      <dgm:t>
        <a:bodyPr/>
        <a:lstStyle/>
        <a:p>
          <a:endParaRPr lang="en-US"/>
        </a:p>
      </dgm:t>
    </dgm:pt>
    <dgm:pt modelId="{EDD6AA41-1630-4092-A1DF-1C7260141B7B}" type="sibTrans" cxnId="{506BF8C7-F085-4CDB-B0EF-FF8D3213EE03}">
      <dgm:prSet/>
      <dgm:spPr/>
      <dgm:t>
        <a:bodyPr/>
        <a:lstStyle/>
        <a:p>
          <a:endParaRPr lang="en-US"/>
        </a:p>
      </dgm:t>
    </dgm:pt>
    <dgm:pt modelId="{FA4E2536-51A5-4C3D-BB95-D03AA1CF571D}" type="pres">
      <dgm:prSet presAssocID="{2C238DD5-7636-4459-A485-A08E442C05B5}" presName="root" presStyleCnt="0">
        <dgm:presLayoutVars>
          <dgm:dir/>
          <dgm:resizeHandles val="exact"/>
        </dgm:presLayoutVars>
      </dgm:prSet>
      <dgm:spPr/>
    </dgm:pt>
    <dgm:pt modelId="{5B33828F-DADE-4A50-A5C4-6C3CDF5E452C}" type="pres">
      <dgm:prSet presAssocID="{F2929CCC-D598-4A45-ABD6-E1A0E333E014}" presName="compNode" presStyleCnt="0"/>
      <dgm:spPr/>
    </dgm:pt>
    <dgm:pt modelId="{9D9545B3-7A47-45AD-9028-A33756CB817C}" type="pres">
      <dgm:prSet presAssocID="{F2929CCC-D598-4A45-ABD6-E1A0E333E014}" presName="bgRect" presStyleLbl="bgShp" presStyleIdx="0" presStyleCnt="5"/>
      <dgm:spPr/>
    </dgm:pt>
    <dgm:pt modelId="{52BF90EB-D323-4445-B290-76880C09D4A3}" type="pres">
      <dgm:prSet presAssocID="{F2929CCC-D598-4A45-ABD6-E1A0E333E01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ctor"/>
        </a:ext>
      </dgm:extLst>
    </dgm:pt>
    <dgm:pt modelId="{3FA7FC4A-26FD-406F-AA85-4589C8AC2EA0}" type="pres">
      <dgm:prSet presAssocID="{F2929CCC-D598-4A45-ABD6-E1A0E333E014}" presName="spaceRect" presStyleCnt="0"/>
      <dgm:spPr/>
    </dgm:pt>
    <dgm:pt modelId="{9C60879B-E308-46CF-8A90-5A2449A7E5DE}" type="pres">
      <dgm:prSet presAssocID="{F2929CCC-D598-4A45-ABD6-E1A0E333E014}" presName="parTx" presStyleLbl="revTx" presStyleIdx="0" presStyleCnt="5">
        <dgm:presLayoutVars>
          <dgm:chMax val="0"/>
          <dgm:chPref val="0"/>
        </dgm:presLayoutVars>
      </dgm:prSet>
      <dgm:spPr/>
    </dgm:pt>
    <dgm:pt modelId="{3FA2E48E-1A0C-4F0A-9BDF-38305A7F5997}" type="pres">
      <dgm:prSet presAssocID="{F757C3A0-F104-456A-8178-38385CFB1EBD}" presName="sibTrans" presStyleCnt="0"/>
      <dgm:spPr/>
    </dgm:pt>
    <dgm:pt modelId="{07B26639-77CB-4147-9C80-1CEF7ADEFB18}" type="pres">
      <dgm:prSet presAssocID="{44CC9ACC-656A-419C-9CE7-2586D43A316B}" presName="compNode" presStyleCnt="0"/>
      <dgm:spPr/>
    </dgm:pt>
    <dgm:pt modelId="{8A038F03-42B8-4C7C-9739-BF38ACE2D299}" type="pres">
      <dgm:prSet presAssocID="{44CC9ACC-656A-419C-9CE7-2586D43A316B}" presName="bgRect" presStyleLbl="bgShp" presStyleIdx="1" presStyleCnt="5"/>
      <dgm:spPr/>
    </dgm:pt>
    <dgm:pt modelId="{D6DEF4CC-E802-4002-B1C8-67F4CA6C37CF}" type="pres">
      <dgm:prSet presAssocID="{44CC9ACC-656A-419C-9CE7-2586D43A316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Ambulance"/>
        </a:ext>
      </dgm:extLst>
    </dgm:pt>
    <dgm:pt modelId="{1F7262C1-CA50-4018-9B42-51277F43986B}" type="pres">
      <dgm:prSet presAssocID="{44CC9ACC-656A-419C-9CE7-2586D43A316B}" presName="spaceRect" presStyleCnt="0"/>
      <dgm:spPr/>
    </dgm:pt>
    <dgm:pt modelId="{67BEEB83-E1B7-4712-8666-69E4FEDCA0C8}" type="pres">
      <dgm:prSet presAssocID="{44CC9ACC-656A-419C-9CE7-2586D43A316B}" presName="parTx" presStyleLbl="revTx" presStyleIdx="1" presStyleCnt="5">
        <dgm:presLayoutVars>
          <dgm:chMax val="0"/>
          <dgm:chPref val="0"/>
        </dgm:presLayoutVars>
      </dgm:prSet>
      <dgm:spPr/>
    </dgm:pt>
    <dgm:pt modelId="{4B991A48-3736-4CEA-B2BF-5537196EB9A9}" type="pres">
      <dgm:prSet presAssocID="{7C6E486C-C08F-4D15-885C-74CB8625BE30}" presName="sibTrans" presStyleCnt="0"/>
      <dgm:spPr/>
    </dgm:pt>
    <dgm:pt modelId="{BBE0A2EB-39F4-4CEB-B775-F27A556621DB}" type="pres">
      <dgm:prSet presAssocID="{8851653D-1048-44EC-87BD-EFB9E9B1ECEE}" presName="compNode" presStyleCnt="0"/>
      <dgm:spPr/>
    </dgm:pt>
    <dgm:pt modelId="{22E4BE71-B60B-4F14-AC0E-F782FFC3D6C8}" type="pres">
      <dgm:prSet presAssocID="{8851653D-1048-44EC-87BD-EFB9E9B1ECEE}" presName="bgRect" presStyleLbl="bgShp" presStyleIdx="2" presStyleCnt="5"/>
      <dgm:spPr/>
    </dgm:pt>
    <dgm:pt modelId="{FB7CC370-232F-4557-BC86-91AC89151677}" type="pres">
      <dgm:prSet presAssocID="{8851653D-1048-44EC-87BD-EFB9E9B1ECE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uburban scene"/>
        </a:ext>
      </dgm:extLst>
    </dgm:pt>
    <dgm:pt modelId="{9E7ABE1D-13C9-4392-9866-6DD5BFDED547}" type="pres">
      <dgm:prSet presAssocID="{8851653D-1048-44EC-87BD-EFB9E9B1ECEE}" presName="spaceRect" presStyleCnt="0"/>
      <dgm:spPr/>
    </dgm:pt>
    <dgm:pt modelId="{B441F64E-22A6-4279-8B23-A8A38ABEA576}" type="pres">
      <dgm:prSet presAssocID="{8851653D-1048-44EC-87BD-EFB9E9B1ECEE}" presName="parTx" presStyleLbl="revTx" presStyleIdx="2" presStyleCnt="5">
        <dgm:presLayoutVars>
          <dgm:chMax val="0"/>
          <dgm:chPref val="0"/>
        </dgm:presLayoutVars>
      </dgm:prSet>
      <dgm:spPr/>
    </dgm:pt>
    <dgm:pt modelId="{9500045B-7525-4458-AE09-5BB7F884A4F3}" type="pres">
      <dgm:prSet presAssocID="{21C90583-DE1B-4FCE-8AD7-FB005F09C0CE}" presName="sibTrans" presStyleCnt="0"/>
      <dgm:spPr/>
    </dgm:pt>
    <dgm:pt modelId="{DE2C8F6B-E273-4D45-B03E-D916CB171419}" type="pres">
      <dgm:prSet presAssocID="{AB86BDD7-BF67-4C9E-A502-F419E9F86762}" presName="compNode" presStyleCnt="0"/>
      <dgm:spPr/>
    </dgm:pt>
    <dgm:pt modelId="{CB13D724-17CB-4F5A-9908-D6CFA1623A48}" type="pres">
      <dgm:prSet presAssocID="{AB86BDD7-BF67-4C9E-A502-F419E9F86762}" presName="bgRect" presStyleLbl="bgShp" presStyleIdx="3" presStyleCnt="5"/>
      <dgm:spPr/>
    </dgm:pt>
    <dgm:pt modelId="{6F96774A-A567-49C7-B768-94F304EA85A1}" type="pres">
      <dgm:prSet presAssocID="{AB86BDD7-BF67-4C9E-A502-F419E9F8676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Gavel"/>
        </a:ext>
      </dgm:extLst>
    </dgm:pt>
    <dgm:pt modelId="{20B6C306-5C0A-454B-B2D1-7E58E31E4131}" type="pres">
      <dgm:prSet presAssocID="{AB86BDD7-BF67-4C9E-A502-F419E9F86762}" presName="spaceRect" presStyleCnt="0"/>
      <dgm:spPr/>
    </dgm:pt>
    <dgm:pt modelId="{7DA2C777-99E9-44DF-8075-F9E49CE8B9A3}" type="pres">
      <dgm:prSet presAssocID="{AB86BDD7-BF67-4C9E-A502-F419E9F86762}" presName="parTx" presStyleLbl="revTx" presStyleIdx="3" presStyleCnt="5">
        <dgm:presLayoutVars>
          <dgm:chMax val="0"/>
          <dgm:chPref val="0"/>
        </dgm:presLayoutVars>
      </dgm:prSet>
      <dgm:spPr/>
    </dgm:pt>
    <dgm:pt modelId="{DBD4DF0E-D1AA-4472-949E-76239A5DB85C}" type="pres">
      <dgm:prSet presAssocID="{23A6458B-2144-43F8-8314-F300577D531B}" presName="sibTrans" presStyleCnt="0"/>
      <dgm:spPr/>
    </dgm:pt>
    <dgm:pt modelId="{138AC3CA-54BA-4BA7-BF13-D92E56559DD1}" type="pres">
      <dgm:prSet presAssocID="{0F34BFF6-0A88-41F0-9F61-2F8205893A8A}" presName="compNode" presStyleCnt="0"/>
      <dgm:spPr/>
    </dgm:pt>
    <dgm:pt modelId="{EA308189-CCB9-4827-A70D-C6BCF9B1AD9A}" type="pres">
      <dgm:prSet presAssocID="{0F34BFF6-0A88-41F0-9F61-2F8205893A8A}" presName="bgRect" presStyleLbl="bgShp" presStyleIdx="4" presStyleCnt="5"/>
      <dgm:spPr/>
    </dgm:pt>
    <dgm:pt modelId="{349E0224-1C08-4C8B-8D3E-00C2E5E04D59}" type="pres">
      <dgm:prSet presAssocID="{0F34BFF6-0A88-41F0-9F61-2F8205893A8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Hospital"/>
        </a:ext>
      </dgm:extLst>
    </dgm:pt>
    <dgm:pt modelId="{3E1E00EE-0DC4-4B81-BCAD-06E0C3FB4403}" type="pres">
      <dgm:prSet presAssocID="{0F34BFF6-0A88-41F0-9F61-2F8205893A8A}" presName="spaceRect" presStyleCnt="0"/>
      <dgm:spPr/>
    </dgm:pt>
    <dgm:pt modelId="{417F7BEE-9CEF-4047-9BF7-AFCBC0E39058}" type="pres">
      <dgm:prSet presAssocID="{0F34BFF6-0A88-41F0-9F61-2F8205893A8A}" presName="parTx" presStyleLbl="revTx" presStyleIdx="4" presStyleCnt="5">
        <dgm:presLayoutVars>
          <dgm:chMax val="0"/>
          <dgm:chPref val="0"/>
        </dgm:presLayoutVars>
      </dgm:prSet>
      <dgm:spPr/>
    </dgm:pt>
  </dgm:ptLst>
  <dgm:cxnLst>
    <dgm:cxn modelId="{E250FC17-AA71-4C4B-B68D-58574B1779E4}" type="presOf" srcId="{44CC9ACC-656A-419C-9CE7-2586D43A316B}" destId="{67BEEB83-E1B7-4712-8666-69E4FEDCA0C8}" srcOrd="0" destOrd="0" presId="urn:microsoft.com/office/officeart/2018/2/layout/IconVerticalSolidList"/>
    <dgm:cxn modelId="{9E020E46-B6CD-429C-AEF6-AE142DC55351}" srcId="{2C238DD5-7636-4459-A485-A08E442C05B5}" destId="{44CC9ACC-656A-419C-9CE7-2586D43A316B}" srcOrd="1" destOrd="0" parTransId="{01FB3192-4FF7-4890-9263-AAE273A7A519}" sibTransId="{7C6E486C-C08F-4D15-885C-74CB8625BE30}"/>
    <dgm:cxn modelId="{A68F9E73-0B4E-4170-9107-83135519FAA7}" srcId="{2C238DD5-7636-4459-A485-A08E442C05B5}" destId="{F2929CCC-D598-4A45-ABD6-E1A0E333E014}" srcOrd="0" destOrd="0" parTransId="{0072544D-AC77-43FD-A9DF-E6F48BCD7EEF}" sibTransId="{F757C3A0-F104-456A-8178-38385CFB1EBD}"/>
    <dgm:cxn modelId="{48A1BE74-175B-4D01-87BD-D6F8C133A3C4}" srcId="{2C238DD5-7636-4459-A485-A08E442C05B5}" destId="{AB86BDD7-BF67-4C9E-A502-F419E9F86762}" srcOrd="3" destOrd="0" parTransId="{AD3576DF-092E-4E09-853D-4F898DD7EB6E}" sibTransId="{23A6458B-2144-43F8-8314-F300577D531B}"/>
    <dgm:cxn modelId="{8692B158-70FC-470C-9AA6-34A7F7370322}" type="presOf" srcId="{8851653D-1048-44EC-87BD-EFB9E9B1ECEE}" destId="{B441F64E-22A6-4279-8B23-A8A38ABEA576}" srcOrd="0" destOrd="0" presId="urn:microsoft.com/office/officeart/2018/2/layout/IconVerticalSolidList"/>
    <dgm:cxn modelId="{3186C25A-3647-4533-AA74-A609B5FA5BEE}" srcId="{2C238DD5-7636-4459-A485-A08E442C05B5}" destId="{8851653D-1048-44EC-87BD-EFB9E9B1ECEE}" srcOrd="2" destOrd="0" parTransId="{4D1C4D3F-602B-4C23-A025-A57B396BAA64}" sibTransId="{21C90583-DE1B-4FCE-8AD7-FB005F09C0CE}"/>
    <dgm:cxn modelId="{C469A383-7E1B-43A0-8ACF-2263041861B4}" type="presOf" srcId="{0F34BFF6-0A88-41F0-9F61-2F8205893A8A}" destId="{417F7BEE-9CEF-4047-9BF7-AFCBC0E39058}" srcOrd="0" destOrd="0" presId="urn:microsoft.com/office/officeart/2018/2/layout/IconVerticalSolidList"/>
    <dgm:cxn modelId="{3BAEE9A3-3842-4F3D-9639-34857FD13B06}" type="presOf" srcId="{2C238DD5-7636-4459-A485-A08E442C05B5}" destId="{FA4E2536-51A5-4C3D-BB95-D03AA1CF571D}" srcOrd="0" destOrd="0" presId="urn:microsoft.com/office/officeart/2018/2/layout/IconVerticalSolidList"/>
    <dgm:cxn modelId="{733284C7-CBBB-4791-82E5-85DA269ADE9C}" type="presOf" srcId="{AB86BDD7-BF67-4C9E-A502-F419E9F86762}" destId="{7DA2C777-99E9-44DF-8075-F9E49CE8B9A3}" srcOrd="0" destOrd="0" presId="urn:microsoft.com/office/officeart/2018/2/layout/IconVerticalSolidList"/>
    <dgm:cxn modelId="{506BF8C7-F085-4CDB-B0EF-FF8D3213EE03}" srcId="{2C238DD5-7636-4459-A485-A08E442C05B5}" destId="{0F34BFF6-0A88-41F0-9F61-2F8205893A8A}" srcOrd="4" destOrd="0" parTransId="{6467EB14-AD00-4C51-A133-4C4E8C451200}" sibTransId="{EDD6AA41-1630-4092-A1DF-1C7260141B7B}"/>
    <dgm:cxn modelId="{A64922F3-918D-45A9-97B2-8DD1D63EECCB}" type="presOf" srcId="{F2929CCC-D598-4A45-ABD6-E1A0E333E014}" destId="{9C60879B-E308-46CF-8A90-5A2449A7E5DE}" srcOrd="0" destOrd="0" presId="urn:microsoft.com/office/officeart/2018/2/layout/IconVerticalSolidList"/>
    <dgm:cxn modelId="{5DD6F024-0917-4DA1-8ECB-5F52E086BCC2}" type="presParOf" srcId="{FA4E2536-51A5-4C3D-BB95-D03AA1CF571D}" destId="{5B33828F-DADE-4A50-A5C4-6C3CDF5E452C}" srcOrd="0" destOrd="0" presId="urn:microsoft.com/office/officeart/2018/2/layout/IconVerticalSolidList"/>
    <dgm:cxn modelId="{DFEF7D02-C885-4735-A001-BD37D35CE360}" type="presParOf" srcId="{5B33828F-DADE-4A50-A5C4-6C3CDF5E452C}" destId="{9D9545B3-7A47-45AD-9028-A33756CB817C}" srcOrd="0" destOrd="0" presId="urn:microsoft.com/office/officeart/2018/2/layout/IconVerticalSolidList"/>
    <dgm:cxn modelId="{D47EFB82-CC61-4352-AADB-8D9F91394D4D}" type="presParOf" srcId="{5B33828F-DADE-4A50-A5C4-6C3CDF5E452C}" destId="{52BF90EB-D323-4445-B290-76880C09D4A3}" srcOrd="1" destOrd="0" presId="urn:microsoft.com/office/officeart/2018/2/layout/IconVerticalSolidList"/>
    <dgm:cxn modelId="{5DE63093-D2E3-4DE6-B711-910D5DA97819}" type="presParOf" srcId="{5B33828F-DADE-4A50-A5C4-6C3CDF5E452C}" destId="{3FA7FC4A-26FD-406F-AA85-4589C8AC2EA0}" srcOrd="2" destOrd="0" presId="urn:microsoft.com/office/officeart/2018/2/layout/IconVerticalSolidList"/>
    <dgm:cxn modelId="{468D386C-673C-4ED3-BE8E-92DC859DAE07}" type="presParOf" srcId="{5B33828F-DADE-4A50-A5C4-6C3CDF5E452C}" destId="{9C60879B-E308-46CF-8A90-5A2449A7E5DE}" srcOrd="3" destOrd="0" presId="urn:microsoft.com/office/officeart/2018/2/layout/IconVerticalSolidList"/>
    <dgm:cxn modelId="{222AFF1B-F866-4E38-9940-05873DC55FBA}" type="presParOf" srcId="{FA4E2536-51A5-4C3D-BB95-D03AA1CF571D}" destId="{3FA2E48E-1A0C-4F0A-9BDF-38305A7F5997}" srcOrd="1" destOrd="0" presId="urn:microsoft.com/office/officeart/2018/2/layout/IconVerticalSolidList"/>
    <dgm:cxn modelId="{85B067A7-AE84-4B2E-86D5-349DA1E11D6D}" type="presParOf" srcId="{FA4E2536-51A5-4C3D-BB95-D03AA1CF571D}" destId="{07B26639-77CB-4147-9C80-1CEF7ADEFB18}" srcOrd="2" destOrd="0" presId="urn:microsoft.com/office/officeart/2018/2/layout/IconVerticalSolidList"/>
    <dgm:cxn modelId="{7D38D4F6-3400-4219-9FCD-1E57D9DD6DD3}" type="presParOf" srcId="{07B26639-77CB-4147-9C80-1CEF7ADEFB18}" destId="{8A038F03-42B8-4C7C-9739-BF38ACE2D299}" srcOrd="0" destOrd="0" presId="urn:microsoft.com/office/officeart/2018/2/layout/IconVerticalSolidList"/>
    <dgm:cxn modelId="{47B78692-499D-4F67-8712-D3221948585F}" type="presParOf" srcId="{07B26639-77CB-4147-9C80-1CEF7ADEFB18}" destId="{D6DEF4CC-E802-4002-B1C8-67F4CA6C37CF}" srcOrd="1" destOrd="0" presId="urn:microsoft.com/office/officeart/2018/2/layout/IconVerticalSolidList"/>
    <dgm:cxn modelId="{37D3224D-64CD-4E5E-A308-C42332141F63}" type="presParOf" srcId="{07B26639-77CB-4147-9C80-1CEF7ADEFB18}" destId="{1F7262C1-CA50-4018-9B42-51277F43986B}" srcOrd="2" destOrd="0" presId="urn:microsoft.com/office/officeart/2018/2/layout/IconVerticalSolidList"/>
    <dgm:cxn modelId="{727C9FAA-D9E2-45A4-A4A1-B501AECE4982}" type="presParOf" srcId="{07B26639-77CB-4147-9C80-1CEF7ADEFB18}" destId="{67BEEB83-E1B7-4712-8666-69E4FEDCA0C8}" srcOrd="3" destOrd="0" presId="urn:microsoft.com/office/officeart/2018/2/layout/IconVerticalSolidList"/>
    <dgm:cxn modelId="{95C0C5C2-CC96-4307-A6E8-1338F87E04CC}" type="presParOf" srcId="{FA4E2536-51A5-4C3D-BB95-D03AA1CF571D}" destId="{4B991A48-3736-4CEA-B2BF-5537196EB9A9}" srcOrd="3" destOrd="0" presId="urn:microsoft.com/office/officeart/2018/2/layout/IconVerticalSolidList"/>
    <dgm:cxn modelId="{2071D180-4D9E-4EEF-8693-2B0751A76BED}" type="presParOf" srcId="{FA4E2536-51A5-4C3D-BB95-D03AA1CF571D}" destId="{BBE0A2EB-39F4-4CEB-B775-F27A556621DB}" srcOrd="4" destOrd="0" presId="urn:microsoft.com/office/officeart/2018/2/layout/IconVerticalSolidList"/>
    <dgm:cxn modelId="{A368F83A-FB14-491B-804B-08181A4BCB6D}" type="presParOf" srcId="{BBE0A2EB-39F4-4CEB-B775-F27A556621DB}" destId="{22E4BE71-B60B-4F14-AC0E-F782FFC3D6C8}" srcOrd="0" destOrd="0" presId="urn:microsoft.com/office/officeart/2018/2/layout/IconVerticalSolidList"/>
    <dgm:cxn modelId="{A321E97C-04B0-4AF4-BD6D-4C06AC9DF98B}" type="presParOf" srcId="{BBE0A2EB-39F4-4CEB-B775-F27A556621DB}" destId="{FB7CC370-232F-4557-BC86-91AC89151677}" srcOrd="1" destOrd="0" presId="urn:microsoft.com/office/officeart/2018/2/layout/IconVerticalSolidList"/>
    <dgm:cxn modelId="{E93471E4-DCF0-4ED6-83A1-BA54A2CF99BD}" type="presParOf" srcId="{BBE0A2EB-39F4-4CEB-B775-F27A556621DB}" destId="{9E7ABE1D-13C9-4392-9866-6DD5BFDED547}" srcOrd="2" destOrd="0" presId="urn:microsoft.com/office/officeart/2018/2/layout/IconVerticalSolidList"/>
    <dgm:cxn modelId="{12FDA027-525E-4354-A6CB-560BFCF5B98D}" type="presParOf" srcId="{BBE0A2EB-39F4-4CEB-B775-F27A556621DB}" destId="{B441F64E-22A6-4279-8B23-A8A38ABEA576}" srcOrd="3" destOrd="0" presId="urn:microsoft.com/office/officeart/2018/2/layout/IconVerticalSolidList"/>
    <dgm:cxn modelId="{48C1309D-3219-45AC-BA50-E6D853FFE62F}" type="presParOf" srcId="{FA4E2536-51A5-4C3D-BB95-D03AA1CF571D}" destId="{9500045B-7525-4458-AE09-5BB7F884A4F3}" srcOrd="5" destOrd="0" presId="urn:microsoft.com/office/officeart/2018/2/layout/IconVerticalSolidList"/>
    <dgm:cxn modelId="{0CD2CA52-116C-49F5-91A6-FD25573CB647}" type="presParOf" srcId="{FA4E2536-51A5-4C3D-BB95-D03AA1CF571D}" destId="{DE2C8F6B-E273-4D45-B03E-D916CB171419}" srcOrd="6" destOrd="0" presId="urn:microsoft.com/office/officeart/2018/2/layout/IconVerticalSolidList"/>
    <dgm:cxn modelId="{F6D8AE0E-E16D-4BEC-896A-E3EF95CF75E0}" type="presParOf" srcId="{DE2C8F6B-E273-4D45-B03E-D916CB171419}" destId="{CB13D724-17CB-4F5A-9908-D6CFA1623A48}" srcOrd="0" destOrd="0" presId="urn:microsoft.com/office/officeart/2018/2/layout/IconVerticalSolidList"/>
    <dgm:cxn modelId="{B45B92C4-D139-495E-979C-C3716936A712}" type="presParOf" srcId="{DE2C8F6B-E273-4D45-B03E-D916CB171419}" destId="{6F96774A-A567-49C7-B768-94F304EA85A1}" srcOrd="1" destOrd="0" presId="urn:microsoft.com/office/officeart/2018/2/layout/IconVerticalSolidList"/>
    <dgm:cxn modelId="{A1A373F0-E585-4127-8794-2391FEBE6225}" type="presParOf" srcId="{DE2C8F6B-E273-4D45-B03E-D916CB171419}" destId="{20B6C306-5C0A-454B-B2D1-7E58E31E4131}" srcOrd="2" destOrd="0" presId="urn:microsoft.com/office/officeart/2018/2/layout/IconVerticalSolidList"/>
    <dgm:cxn modelId="{F8C8EDFC-C9B7-4A97-8382-A4BE1781396E}" type="presParOf" srcId="{DE2C8F6B-E273-4D45-B03E-D916CB171419}" destId="{7DA2C777-99E9-44DF-8075-F9E49CE8B9A3}" srcOrd="3" destOrd="0" presId="urn:microsoft.com/office/officeart/2018/2/layout/IconVerticalSolidList"/>
    <dgm:cxn modelId="{3161AE82-7305-4EFB-A6EB-355BC15BCD7D}" type="presParOf" srcId="{FA4E2536-51A5-4C3D-BB95-D03AA1CF571D}" destId="{DBD4DF0E-D1AA-4472-949E-76239A5DB85C}" srcOrd="7" destOrd="0" presId="urn:microsoft.com/office/officeart/2018/2/layout/IconVerticalSolidList"/>
    <dgm:cxn modelId="{9CCB35B9-D51B-4CBC-B7B3-3AC4EE9A310B}" type="presParOf" srcId="{FA4E2536-51A5-4C3D-BB95-D03AA1CF571D}" destId="{138AC3CA-54BA-4BA7-BF13-D92E56559DD1}" srcOrd="8" destOrd="0" presId="urn:microsoft.com/office/officeart/2018/2/layout/IconVerticalSolidList"/>
    <dgm:cxn modelId="{7125A0AB-B2C0-49CD-A567-CB7E45068B38}" type="presParOf" srcId="{138AC3CA-54BA-4BA7-BF13-D92E56559DD1}" destId="{EA308189-CCB9-4827-A70D-C6BCF9B1AD9A}" srcOrd="0" destOrd="0" presId="urn:microsoft.com/office/officeart/2018/2/layout/IconVerticalSolidList"/>
    <dgm:cxn modelId="{1F25EE06-5F45-495D-8E8C-0DD769C40E6E}" type="presParOf" srcId="{138AC3CA-54BA-4BA7-BF13-D92E56559DD1}" destId="{349E0224-1C08-4C8B-8D3E-00C2E5E04D59}" srcOrd="1" destOrd="0" presId="urn:microsoft.com/office/officeart/2018/2/layout/IconVerticalSolidList"/>
    <dgm:cxn modelId="{41127B0A-8639-4B92-AC09-A30D192B66B2}" type="presParOf" srcId="{138AC3CA-54BA-4BA7-BF13-D92E56559DD1}" destId="{3E1E00EE-0DC4-4B81-BCAD-06E0C3FB4403}" srcOrd="2" destOrd="0" presId="urn:microsoft.com/office/officeart/2018/2/layout/IconVerticalSolidList"/>
    <dgm:cxn modelId="{B12EAFAC-9A93-43FD-A03E-BAA02BF232A2}" type="presParOf" srcId="{138AC3CA-54BA-4BA7-BF13-D92E56559DD1}" destId="{417F7BEE-9CEF-4047-9BF7-AFCBC0E3905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E04F039-7FB6-4805-B379-A5949A2AA9F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5EB3E2B-1D94-42D4-9122-77DAFF0C9BC4}">
      <dgm:prSet/>
      <dgm:spPr/>
      <dgm:t>
        <a:bodyPr/>
        <a:lstStyle/>
        <a:p>
          <a:r>
            <a:rPr lang="en-GB"/>
            <a:t>The socioemotional selectivity theory suggests that as individuals age, they prioritize emotionally meaningful goals, such as spending time with loved ones and engaging in activities that enhance well-being (Carstensen, 1991).</a:t>
          </a:r>
          <a:endParaRPr lang="en-US"/>
        </a:p>
      </dgm:t>
    </dgm:pt>
    <dgm:pt modelId="{DB0463FF-1379-49F6-9CDA-74EEB58BABB1}" type="parTrans" cxnId="{8ADBDA64-F873-4AE2-92E3-F9D4A3DE6959}">
      <dgm:prSet/>
      <dgm:spPr/>
      <dgm:t>
        <a:bodyPr/>
        <a:lstStyle/>
        <a:p>
          <a:endParaRPr lang="en-US"/>
        </a:p>
      </dgm:t>
    </dgm:pt>
    <dgm:pt modelId="{77330D83-8B5E-477D-B265-667615F8DCEE}" type="sibTrans" cxnId="{8ADBDA64-F873-4AE2-92E3-F9D4A3DE6959}">
      <dgm:prSet/>
      <dgm:spPr/>
      <dgm:t>
        <a:bodyPr/>
        <a:lstStyle/>
        <a:p>
          <a:endParaRPr lang="en-US"/>
        </a:p>
      </dgm:t>
    </dgm:pt>
    <dgm:pt modelId="{5BA1FE81-B7C5-4C41-B59A-818A09C7707D}">
      <dgm:prSet/>
      <dgm:spPr/>
      <dgm:t>
        <a:bodyPr/>
        <a:lstStyle/>
        <a:p>
          <a:r>
            <a:rPr lang="en-GB"/>
            <a:t>Remaining at home may limit older individuals' ability to fulfill these goals, as caregiving responsibilities and safety concerns may restrict social interactions and meaningful activities.</a:t>
          </a:r>
          <a:endParaRPr lang="en-US"/>
        </a:p>
      </dgm:t>
    </dgm:pt>
    <dgm:pt modelId="{AE557153-31C5-47EB-B07D-9080DF60FC02}" type="parTrans" cxnId="{2BED9AFF-B054-4744-8D00-87CAFE540B38}">
      <dgm:prSet/>
      <dgm:spPr/>
      <dgm:t>
        <a:bodyPr/>
        <a:lstStyle/>
        <a:p>
          <a:endParaRPr lang="en-US"/>
        </a:p>
      </dgm:t>
    </dgm:pt>
    <dgm:pt modelId="{EB3EF21F-F30F-4D10-BA3D-EADD031E9531}" type="sibTrans" cxnId="{2BED9AFF-B054-4744-8D00-87CAFE540B38}">
      <dgm:prSet/>
      <dgm:spPr/>
      <dgm:t>
        <a:bodyPr/>
        <a:lstStyle/>
        <a:p>
          <a:endParaRPr lang="en-US"/>
        </a:p>
      </dgm:t>
    </dgm:pt>
    <dgm:pt modelId="{286F568D-A82C-4563-B4D6-2B929CB47B34}">
      <dgm:prSet/>
      <dgm:spPr/>
      <dgm:t>
        <a:bodyPr/>
        <a:lstStyle/>
        <a:p>
          <a:r>
            <a:rPr lang="en-GB"/>
            <a:t>Alternative care settings, such as hospices or assisted living facilities, offer opportunities for older individuals to engage in social activities, receive professional care, and maintain emotional connections with peers.</a:t>
          </a:r>
          <a:endParaRPr lang="en-US"/>
        </a:p>
      </dgm:t>
    </dgm:pt>
    <dgm:pt modelId="{AA2A0DAE-EBB8-4FEE-8069-6A63BAE61882}" type="parTrans" cxnId="{7F6257B7-4DBA-4C84-97D2-ECC9AA439ACC}">
      <dgm:prSet/>
      <dgm:spPr/>
      <dgm:t>
        <a:bodyPr/>
        <a:lstStyle/>
        <a:p>
          <a:endParaRPr lang="en-US"/>
        </a:p>
      </dgm:t>
    </dgm:pt>
    <dgm:pt modelId="{2BD14E39-4E83-4474-BFAD-E3696DED5E06}" type="sibTrans" cxnId="{7F6257B7-4DBA-4C84-97D2-ECC9AA439ACC}">
      <dgm:prSet/>
      <dgm:spPr/>
      <dgm:t>
        <a:bodyPr/>
        <a:lstStyle/>
        <a:p>
          <a:endParaRPr lang="en-US"/>
        </a:p>
      </dgm:t>
    </dgm:pt>
    <dgm:pt modelId="{5FBD239B-A07C-460D-94F5-1225D5124000}">
      <dgm:prSet/>
      <dgm:spPr/>
      <dgm:t>
        <a:bodyPr/>
        <a:lstStyle/>
        <a:p>
          <a:r>
            <a:rPr lang="en-GB"/>
            <a:t>Therefore, considering alternative care settings may better support older individuals' psychosocial well-being and fulfillment of meaningful goals as they age.</a:t>
          </a:r>
          <a:endParaRPr lang="en-US"/>
        </a:p>
      </dgm:t>
    </dgm:pt>
    <dgm:pt modelId="{901CB3FC-FC00-4BEF-AA2A-BDE8BBB5C6F6}" type="parTrans" cxnId="{B310FC7A-D95F-4528-B467-1A98E2A406D9}">
      <dgm:prSet/>
      <dgm:spPr/>
      <dgm:t>
        <a:bodyPr/>
        <a:lstStyle/>
        <a:p>
          <a:endParaRPr lang="en-US"/>
        </a:p>
      </dgm:t>
    </dgm:pt>
    <dgm:pt modelId="{B8F391F8-82D3-42CC-BDEF-B195E5E5E816}" type="sibTrans" cxnId="{B310FC7A-D95F-4528-B467-1A98E2A406D9}">
      <dgm:prSet/>
      <dgm:spPr/>
      <dgm:t>
        <a:bodyPr/>
        <a:lstStyle/>
        <a:p>
          <a:endParaRPr lang="en-US"/>
        </a:p>
      </dgm:t>
    </dgm:pt>
    <dgm:pt modelId="{331BBB82-40F2-416E-9874-C006A120D9CC}" type="pres">
      <dgm:prSet presAssocID="{BE04F039-7FB6-4805-B379-A5949A2AA9FE}" presName="linear" presStyleCnt="0">
        <dgm:presLayoutVars>
          <dgm:animLvl val="lvl"/>
          <dgm:resizeHandles val="exact"/>
        </dgm:presLayoutVars>
      </dgm:prSet>
      <dgm:spPr/>
    </dgm:pt>
    <dgm:pt modelId="{CCF02327-90C4-43D8-916F-EC72D054BA6F}" type="pres">
      <dgm:prSet presAssocID="{95EB3E2B-1D94-42D4-9122-77DAFF0C9BC4}" presName="parentText" presStyleLbl="node1" presStyleIdx="0" presStyleCnt="4">
        <dgm:presLayoutVars>
          <dgm:chMax val="0"/>
          <dgm:bulletEnabled val="1"/>
        </dgm:presLayoutVars>
      </dgm:prSet>
      <dgm:spPr/>
    </dgm:pt>
    <dgm:pt modelId="{8FB2EE4C-1C13-4DF2-8523-F62AD161814E}" type="pres">
      <dgm:prSet presAssocID="{77330D83-8B5E-477D-B265-667615F8DCEE}" presName="spacer" presStyleCnt="0"/>
      <dgm:spPr/>
    </dgm:pt>
    <dgm:pt modelId="{33C2EDCC-C2A2-423E-A4D7-B388F7D6FB61}" type="pres">
      <dgm:prSet presAssocID="{5BA1FE81-B7C5-4C41-B59A-818A09C7707D}" presName="parentText" presStyleLbl="node1" presStyleIdx="1" presStyleCnt="4">
        <dgm:presLayoutVars>
          <dgm:chMax val="0"/>
          <dgm:bulletEnabled val="1"/>
        </dgm:presLayoutVars>
      </dgm:prSet>
      <dgm:spPr/>
    </dgm:pt>
    <dgm:pt modelId="{3BCFFD0A-225F-4C99-80BA-42FFB3EDE549}" type="pres">
      <dgm:prSet presAssocID="{EB3EF21F-F30F-4D10-BA3D-EADD031E9531}" presName="spacer" presStyleCnt="0"/>
      <dgm:spPr/>
    </dgm:pt>
    <dgm:pt modelId="{33B8B78D-39CE-4E60-893D-0C5A615E3CA6}" type="pres">
      <dgm:prSet presAssocID="{286F568D-A82C-4563-B4D6-2B929CB47B34}" presName="parentText" presStyleLbl="node1" presStyleIdx="2" presStyleCnt="4">
        <dgm:presLayoutVars>
          <dgm:chMax val="0"/>
          <dgm:bulletEnabled val="1"/>
        </dgm:presLayoutVars>
      </dgm:prSet>
      <dgm:spPr/>
    </dgm:pt>
    <dgm:pt modelId="{97398FF4-DE64-4945-826B-BC9F254C3867}" type="pres">
      <dgm:prSet presAssocID="{2BD14E39-4E83-4474-BFAD-E3696DED5E06}" presName="spacer" presStyleCnt="0"/>
      <dgm:spPr/>
    </dgm:pt>
    <dgm:pt modelId="{52C3C3A5-9174-458A-B0CA-9F7219E832D9}" type="pres">
      <dgm:prSet presAssocID="{5FBD239B-A07C-460D-94F5-1225D5124000}" presName="parentText" presStyleLbl="node1" presStyleIdx="3" presStyleCnt="4">
        <dgm:presLayoutVars>
          <dgm:chMax val="0"/>
          <dgm:bulletEnabled val="1"/>
        </dgm:presLayoutVars>
      </dgm:prSet>
      <dgm:spPr/>
    </dgm:pt>
  </dgm:ptLst>
  <dgm:cxnLst>
    <dgm:cxn modelId="{DF2CE702-8780-47C3-A114-96FCA749C214}" type="presOf" srcId="{286F568D-A82C-4563-B4D6-2B929CB47B34}" destId="{33B8B78D-39CE-4E60-893D-0C5A615E3CA6}" srcOrd="0" destOrd="0" presId="urn:microsoft.com/office/officeart/2005/8/layout/vList2"/>
    <dgm:cxn modelId="{56D5551A-0069-4955-B28F-E3F331D62489}" type="presOf" srcId="{5FBD239B-A07C-460D-94F5-1225D5124000}" destId="{52C3C3A5-9174-458A-B0CA-9F7219E832D9}" srcOrd="0" destOrd="0" presId="urn:microsoft.com/office/officeart/2005/8/layout/vList2"/>
    <dgm:cxn modelId="{8ADBDA64-F873-4AE2-92E3-F9D4A3DE6959}" srcId="{BE04F039-7FB6-4805-B379-A5949A2AA9FE}" destId="{95EB3E2B-1D94-42D4-9122-77DAFF0C9BC4}" srcOrd="0" destOrd="0" parTransId="{DB0463FF-1379-49F6-9CDA-74EEB58BABB1}" sibTransId="{77330D83-8B5E-477D-B265-667615F8DCEE}"/>
    <dgm:cxn modelId="{B310FC7A-D95F-4528-B467-1A98E2A406D9}" srcId="{BE04F039-7FB6-4805-B379-A5949A2AA9FE}" destId="{5FBD239B-A07C-460D-94F5-1225D5124000}" srcOrd="3" destOrd="0" parTransId="{901CB3FC-FC00-4BEF-AA2A-BDE8BBB5C6F6}" sibTransId="{B8F391F8-82D3-42CC-BDEF-B195E5E5E816}"/>
    <dgm:cxn modelId="{F4190FA7-B6F9-4530-93CF-D335B10BF5AE}" type="presOf" srcId="{95EB3E2B-1D94-42D4-9122-77DAFF0C9BC4}" destId="{CCF02327-90C4-43D8-916F-EC72D054BA6F}" srcOrd="0" destOrd="0" presId="urn:microsoft.com/office/officeart/2005/8/layout/vList2"/>
    <dgm:cxn modelId="{7F6257B7-4DBA-4C84-97D2-ECC9AA439ACC}" srcId="{BE04F039-7FB6-4805-B379-A5949A2AA9FE}" destId="{286F568D-A82C-4563-B4D6-2B929CB47B34}" srcOrd="2" destOrd="0" parTransId="{AA2A0DAE-EBB8-4FEE-8069-6A63BAE61882}" sibTransId="{2BD14E39-4E83-4474-BFAD-E3696DED5E06}"/>
    <dgm:cxn modelId="{3D8D84CE-0A20-4AAD-8D96-FDC6DF55C5C8}" type="presOf" srcId="{5BA1FE81-B7C5-4C41-B59A-818A09C7707D}" destId="{33C2EDCC-C2A2-423E-A4D7-B388F7D6FB61}" srcOrd="0" destOrd="0" presId="urn:microsoft.com/office/officeart/2005/8/layout/vList2"/>
    <dgm:cxn modelId="{8783A8D1-BBF7-4392-88B2-B0ACA5388AD1}" type="presOf" srcId="{BE04F039-7FB6-4805-B379-A5949A2AA9FE}" destId="{331BBB82-40F2-416E-9874-C006A120D9CC}" srcOrd="0" destOrd="0" presId="urn:microsoft.com/office/officeart/2005/8/layout/vList2"/>
    <dgm:cxn modelId="{2BED9AFF-B054-4744-8D00-87CAFE540B38}" srcId="{BE04F039-7FB6-4805-B379-A5949A2AA9FE}" destId="{5BA1FE81-B7C5-4C41-B59A-818A09C7707D}" srcOrd="1" destOrd="0" parTransId="{AE557153-31C5-47EB-B07D-9080DF60FC02}" sibTransId="{EB3EF21F-F30F-4D10-BA3D-EADD031E9531}"/>
    <dgm:cxn modelId="{77375E97-4326-4659-914E-1B87C76C59F8}" type="presParOf" srcId="{331BBB82-40F2-416E-9874-C006A120D9CC}" destId="{CCF02327-90C4-43D8-916F-EC72D054BA6F}" srcOrd="0" destOrd="0" presId="urn:microsoft.com/office/officeart/2005/8/layout/vList2"/>
    <dgm:cxn modelId="{84225DDF-91EE-45C3-8098-26A5BC39CD17}" type="presParOf" srcId="{331BBB82-40F2-416E-9874-C006A120D9CC}" destId="{8FB2EE4C-1C13-4DF2-8523-F62AD161814E}" srcOrd="1" destOrd="0" presId="urn:microsoft.com/office/officeart/2005/8/layout/vList2"/>
    <dgm:cxn modelId="{96003B5B-49F7-4440-A737-2678D365AD5C}" type="presParOf" srcId="{331BBB82-40F2-416E-9874-C006A120D9CC}" destId="{33C2EDCC-C2A2-423E-A4D7-B388F7D6FB61}" srcOrd="2" destOrd="0" presId="urn:microsoft.com/office/officeart/2005/8/layout/vList2"/>
    <dgm:cxn modelId="{78841230-1047-45E5-A08E-D10FB61CF8C4}" type="presParOf" srcId="{331BBB82-40F2-416E-9874-C006A120D9CC}" destId="{3BCFFD0A-225F-4C99-80BA-42FFB3EDE549}" srcOrd="3" destOrd="0" presId="urn:microsoft.com/office/officeart/2005/8/layout/vList2"/>
    <dgm:cxn modelId="{55D00BBA-8B15-4C44-B7DA-46D3A2DF8753}" type="presParOf" srcId="{331BBB82-40F2-416E-9874-C006A120D9CC}" destId="{33B8B78D-39CE-4E60-893D-0C5A615E3CA6}" srcOrd="4" destOrd="0" presId="urn:microsoft.com/office/officeart/2005/8/layout/vList2"/>
    <dgm:cxn modelId="{C95D4439-CD8B-4FBB-9B67-6E2EA9232081}" type="presParOf" srcId="{331BBB82-40F2-416E-9874-C006A120D9CC}" destId="{97398FF4-DE64-4945-826B-BC9F254C3867}" srcOrd="5" destOrd="0" presId="urn:microsoft.com/office/officeart/2005/8/layout/vList2"/>
    <dgm:cxn modelId="{253ACD53-7ADB-499E-B77A-F416E4DAA846}" type="presParOf" srcId="{331BBB82-40F2-416E-9874-C006A120D9CC}" destId="{52C3C3A5-9174-458A-B0CA-9F7219E832D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8FD58C5-E659-4DCD-8DE4-77DDA6F53A1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F04E039-AB24-47FA-95A1-B564B88A0673}">
      <dgm:prSet/>
      <dgm:spPr/>
      <dgm:t>
        <a:bodyPr/>
        <a:lstStyle/>
        <a:p>
          <a:r>
            <a:rPr lang="en-GB"/>
            <a:t>Loss of Independence: Residential care may involve a loss of autonomy and control over daily routines and decision-making, leading to feelings of helplessness and dependence (Genet et al., 2011).</a:t>
          </a:r>
          <a:endParaRPr lang="en-US"/>
        </a:p>
      </dgm:t>
    </dgm:pt>
    <dgm:pt modelId="{210677C0-5607-49DE-A656-A62650400217}" type="parTrans" cxnId="{F6930CDA-5F92-457D-8F04-257A01CD4068}">
      <dgm:prSet/>
      <dgm:spPr/>
      <dgm:t>
        <a:bodyPr/>
        <a:lstStyle/>
        <a:p>
          <a:endParaRPr lang="en-US"/>
        </a:p>
      </dgm:t>
    </dgm:pt>
    <dgm:pt modelId="{BC4D279E-99CA-4555-A08D-760E2760DB64}" type="sibTrans" cxnId="{F6930CDA-5F92-457D-8F04-257A01CD4068}">
      <dgm:prSet/>
      <dgm:spPr/>
      <dgm:t>
        <a:bodyPr/>
        <a:lstStyle/>
        <a:p>
          <a:endParaRPr lang="en-US"/>
        </a:p>
      </dgm:t>
    </dgm:pt>
    <dgm:pt modelId="{DA85F808-771B-4EB4-97EC-5616B44E6A27}">
      <dgm:prSet/>
      <dgm:spPr/>
      <dgm:t>
        <a:bodyPr/>
        <a:lstStyle/>
        <a:p>
          <a:r>
            <a:rPr lang="en-GB"/>
            <a:t>Quality of Care Concerns: Residential care settings may vary in terms of quality of care, staffing levels, and adherence to regulatory standards, raising concerns about neglect, abuse, or substandard treatment (Park et al., 2017).</a:t>
          </a:r>
          <a:endParaRPr lang="en-US"/>
        </a:p>
      </dgm:t>
    </dgm:pt>
    <dgm:pt modelId="{EF3061B9-A437-4431-AE8C-913BA27F76C3}" type="parTrans" cxnId="{326D48E9-F689-4100-9747-4552F83FA2F0}">
      <dgm:prSet/>
      <dgm:spPr/>
      <dgm:t>
        <a:bodyPr/>
        <a:lstStyle/>
        <a:p>
          <a:endParaRPr lang="en-US"/>
        </a:p>
      </dgm:t>
    </dgm:pt>
    <dgm:pt modelId="{19B54CDE-FD9D-4040-9F9B-00582A72E907}" type="sibTrans" cxnId="{326D48E9-F689-4100-9747-4552F83FA2F0}">
      <dgm:prSet/>
      <dgm:spPr/>
      <dgm:t>
        <a:bodyPr/>
        <a:lstStyle/>
        <a:p>
          <a:endParaRPr lang="en-US"/>
        </a:p>
      </dgm:t>
    </dgm:pt>
    <dgm:pt modelId="{22D90724-F72B-43E5-8C77-DC682BB8992F}" type="pres">
      <dgm:prSet presAssocID="{C8FD58C5-E659-4DCD-8DE4-77DDA6F53A10}" presName="linear" presStyleCnt="0">
        <dgm:presLayoutVars>
          <dgm:animLvl val="lvl"/>
          <dgm:resizeHandles val="exact"/>
        </dgm:presLayoutVars>
      </dgm:prSet>
      <dgm:spPr/>
    </dgm:pt>
    <dgm:pt modelId="{82F102A4-76AA-40D5-A925-37BC8F92424F}" type="pres">
      <dgm:prSet presAssocID="{EF04E039-AB24-47FA-95A1-B564B88A0673}" presName="parentText" presStyleLbl="node1" presStyleIdx="0" presStyleCnt="2">
        <dgm:presLayoutVars>
          <dgm:chMax val="0"/>
          <dgm:bulletEnabled val="1"/>
        </dgm:presLayoutVars>
      </dgm:prSet>
      <dgm:spPr/>
    </dgm:pt>
    <dgm:pt modelId="{0C4DDDE3-AFE4-4198-9A4D-C5B57A5B2A5A}" type="pres">
      <dgm:prSet presAssocID="{BC4D279E-99CA-4555-A08D-760E2760DB64}" presName="spacer" presStyleCnt="0"/>
      <dgm:spPr/>
    </dgm:pt>
    <dgm:pt modelId="{72640AED-7A9A-4442-9DD6-505BAFC572D5}" type="pres">
      <dgm:prSet presAssocID="{DA85F808-771B-4EB4-97EC-5616B44E6A27}" presName="parentText" presStyleLbl="node1" presStyleIdx="1" presStyleCnt="2">
        <dgm:presLayoutVars>
          <dgm:chMax val="0"/>
          <dgm:bulletEnabled val="1"/>
        </dgm:presLayoutVars>
      </dgm:prSet>
      <dgm:spPr/>
    </dgm:pt>
  </dgm:ptLst>
  <dgm:cxnLst>
    <dgm:cxn modelId="{D1E15319-50FC-448B-B27A-EE6F89025CF8}" type="presOf" srcId="{EF04E039-AB24-47FA-95A1-B564B88A0673}" destId="{82F102A4-76AA-40D5-A925-37BC8F92424F}" srcOrd="0" destOrd="0" presId="urn:microsoft.com/office/officeart/2005/8/layout/vList2"/>
    <dgm:cxn modelId="{85E10E36-133B-404C-A51F-E515C6AE2CEA}" type="presOf" srcId="{DA85F808-771B-4EB4-97EC-5616B44E6A27}" destId="{72640AED-7A9A-4442-9DD6-505BAFC572D5}" srcOrd="0" destOrd="0" presId="urn:microsoft.com/office/officeart/2005/8/layout/vList2"/>
    <dgm:cxn modelId="{A3A5CB69-3AC6-47BD-9FB5-4E6E240F201F}" type="presOf" srcId="{C8FD58C5-E659-4DCD-8DE4-77DDA6F53A10}" destId="{22D90724-F72B-43E5-8C77-DC682BB8992F}" srcOrd="0" destOrd="0" presId="urn:microsoft.com/office/officeart/2005/8/layout/vList2"/>
    <dgm:cxn modelId="{F6930CDA-5F92-457D-8F04-257A01CD4068}" srcId="{C8FD58C5-E659-4DCD-8DE4-77DDA6F53A10}" destId="{EF04E039-AB24-47FA-95A1-B564B88A0673}" srcOrd="0" destOrd="0" parTransId="{210677C0-5607-49DE-A656-A62650400217}" sibTransId="{BC4D279E-99CA-4555-A08D-760E2760DB64}"/>
    <dgm:cxn modelId="{326D48E9-F689-4100-9747-4552F83FA2F0}" srcId="{C8FD58C5-E659-4DCD-8DE4-77DDA6F53A10}" destId="{DA85F808-771B-4EB4-97EC-5616B44E6A27}" srcOrd="1" destOrd="0" parTransId="{EF3061B9-A437-4431-AE8C-913BA27F76C3}" sibTransId="{19B54CDE-FD9D-4040-9F9B-00582A72E907}"/>
    <dgm:cxn modelId="{2349CD9C-1F3B-4691-9949-54BEF38E4F56}" type="presParOf" srcId="{22D90724-F72B-43E5-8C77-DC682BB8992F}" destId="{82F102A4-76AA-40D5-A925-37BC8F92424F}" srcOrd="0" destOrd="0" presId="urn:microsoft.com/office/officeart/2005/8/layout/vList2"/>
    <dgm:cxn modelId="{84375ED8-17E4-42AD-B116-C0055B1EC595}" type="presParOf" srcId="{22D90724-F72B-43E5-8C77-DC682BB8992F}" destId="{0C4DDDE3-AFE4-4198-9A4D-C5B57A5B2A5A}" srcOrd="1" destOrd="0" presId="urn:microsoft.com/office/officeart/2005/8/layout/vList2"/>
    <dgm:cxn modelId="{EC6FB208-9B6A-4DEF-98F7-3FF24376026E}" type="presParOf" srcId="{22D90724-F72B-43E5-8C77-DC682BB8992F}" destId="{72640AED-7A9A-4442-9DD6-505BAFC572D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1C7678-3B36-4BF3-8AB4-55E818829361}">
      <dsp:nvSpPr>
        <dsp:cNvPr id="0" name=""/>
        <dsp:cNvSpPr/>
      </dsp:nvSpPr>
      <dsp:spPr>
        <a:xfrm>
          <a:off x="546017" y="842223"/>
          <a:ext cx="1612687" cy="161268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980C88-100D-451D-BD2A-0E194C2B405B}">
      <dsp:nvSpPr>
        <dsp:cNvPr id="0" name=""/>
        <dsp:cNvSpPr/>
      </dsp:nvSpPr>
      <dsp:spPr>
        <a:xfrm>
          <a:off x="889704" y="1185911"/>
          <a:ext cx="925312" cy="925312"/>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611AADF-C2A2-48CA-A914-157103F6FF6C}">
      <dsp:nvSpPr>
        <dsp:cNvPr id="0" name=""/>
        <dsp:cNvSpPr/>
      </dsp:nvSpPr>
      <dsp:spPr>
        <a:xfrm>
          <a:off x="30485" y="2957223"/>
          <a:ext cx="2643750" cy="18787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Domiciliary care is described as care given by using travelling carers in a person's house. It can encompass more complicated assistance with personal care and remedy management, in addition to more primary help with regular life activities like dressing and bathing (Atkinson and Crozier, 2020).</a:t>
          </a:r>
          <a:endParaRPr lang="en-US" sz="1100" kern="1200"/>
        </a:p>
      </dsp:txBody>
      <dsp:txXfrm>
        <a:off x="30485" y="2957223"/>
        <a:ext cx="2643750" cy="1878771"/>
      </dsp:txXfrm>
    </dsp:sp>
    <dsp:sp modelId="{520E4A3A-3009-4EF1-94EB-9615B5BBFC27}">
      <dsp:nvSpPr>
        <dsp:cNvPr id="0" name=""/>
        <dsp:cNvSpPr/>
      </dsp:nvSpPr>
      <dsp:spPr>
        <a:xfrm>
          <a:off x="3652423" y="842223"/>
          <a:ext cx="1612687" cy="161268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93BE44-86E9-43A3-A85E-9D03945884D5}">
      <dsp:nvSpPr>
        <dsp:cNvPr id="0" name=""/>
        <dsp:cNvSpPr/>
      </dsp:nvSpPr>
      <dsp:spPr>
        <a:xfrm>
          <a:off x="3996110" y="1185911"/>
          <a:ext cx="925312" cy="9253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F40663-893C-472A-8E3A-F7F508F2816F}">
      <dsp:nvSpPr>
        <dsp:cNvPr id="0" name=""/>
        <dsp:cNvSpPr/>
      </dsp:nvSpPr>
      <dsp:spPr>
        <a:xfrm>
          <a:off x="3136892" y="2957223"/>
          <a:ext cx="2643750" cy="18787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Residential care is residing at a facility that gives round-the-clock help and supervision to its inhabitants in a shared residing area. Care homes can provide quite several offerings, consisting of nursing care, specialised care for bodily or intellectual health troubles, and dementia care (Milte et al., 2016). </a:t>
          </a:r>
          <a:br>
            <a:rPr lang="en-GB" sz="1100" kern="1200"/>
          </a:br>
          <a:endParaRPr lang="en-US" sz="1100" kern="1200"/>
        </a:p>
      </dsp:txBody>
      <dsp:txXfrm>
        <a:off x="3136892" y="2957223"/>
        <a:ext cx="2643750" cy="18787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5D5BBB-A763-4B34-8C5B-BEBE94880A52}">
      <dsp:nvSpPr>
        <dsp:cNvPr id="0" name=""/>
        <dsp:cNvSpPr/>
      </dsp:nvSpPr>
      <dsp:spPr>
        <a:xfrm>
          <a:off x="0" y="0"/>
          <a:ext cx="9288654" cy="1106821"/>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1. Self-Funding</a:t>
          </a:r>
          <a:endParaRPr lang="en-US" sz="2000" kern="1200" dirty="0"/>
        </a:p>
      </dsp:txBody>
      <dsp:txXfrm>
        <a:off x="32418" y="32418"/>
        <a:ext cx="8094307" cy="1041985"/>
      </dsp:txXfrm>
    </dsp:sp>
    <dsp:sp modelId="{9C5F89A6-79F7-4DD8-86D2-39DDE6EC4F5C}">
      <dsp:nvSpPr>
        <dsp:cNvPr id="0" name=""/>
        <dsp:cNvSpPr/>
      </dsp:nvSpPr>
      <dsp:spPr>
        <a:xfrm>
          <a:off x="819587" y="1291291"/>
          <a:ext cx="9288654" cy="1106821"/>
        </a:xfrm>
        <a:prstGeom prst="roundRect">
          <a:avLst>
            <a:gd name="adj" fmla="val 10000"/>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Residential care may be paid for privately, but depending on the care facility, place, and diploma of want, the costs can be high, starting from £400 to £1,000 in keeping with the week (Age UK, 2023).</a:t>
          </a:r>
          <a:endParaRPr lang="en-US" sz="2000" kern="1200" dirty="0"/>
        </a:p>
      </dsp:txBody>
      <dsp:txXfrm>
        <a:off x="852005" y="1323709"/>
        <a:ext cx="7684797" cy="1041985"/>
      </dsp:txXfrm>
    </dsp:sp>
    <dsp:sp modelId="{CA7F66AA-F3D1-4F43-BB7E-E4106494C209}">
      <dsp:nvSpPr>
        <dsp:cNvPr id="0" name=""/>
        <dsp:cNvSpPr/>
      </dsp:nvSpPr>
      <dsp:spPr>
        <a:xfrm>
          <a:off x="1639174" y="2582583"/>
          <a:ext cx="9288654" cy="1106821"/>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Means-trying out is removed with this selection; however, families may also discover their financial savings swiftly depleted and their monetary situation strained.</a:t>
          </a:r>
          <a:endParaRPr lang="en-US" sz="2000" kern="1200" dirty="0"/>
        </a:p>
      </dsp:txBody>
      <dsp:txXfrm>
        <a:off x="1671592" y="2615001"/>
        <a:ext cx="7684797" cy="1041985"/>
      </dsp:txXfrm>
    </dsp:sp>
    <dsp:sp modelId="{EB0F549C-5BB2-4F98-A3C1-BD6D6D4A5F27}">
      <dsp:nvSpPr>
        <dsp:cNvPr id="0" name=""/>
        <dsp:cNvSpPr/>
      </dsp:nvSpPr>
      <dsp:spPr>
        <a:xfrm>
          <a:off x="8569220" y="839339"/>
          <a:ext cx="719433" cy="719433"/>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8731092" y="839339"/>
        <a:ext cx="395689" cy="541373"/>
      </dsp:txXfrm>
    </dsp:sp>
    <dsp:sp modelId="{FABDDF0C-318F-4F73-9331-A86DD9FF9A64}">
      <dsp:nvSpPr>
        <dsp:cNvPr id="0" name=""/>
        <dsp:cNvSpPr/>
      </dsp:nvSpPr>
      <dsp:spPr>
        <a:xfrm>
          <a:off x="9388807" y="2123252"/>
          <a:ext cx="719433" cy="719433"/>
        </a:xfrm>
        <a:prstGeom prst="downArrow">
          <a:avLst>
            <a:gd name="adj1" fmla="val 55000"/>
            <a:gd name="adj2" fmla="val 45000"/>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9550679" y="2123252"/>
        <a:ext cx="395689" cy="5413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8F33D9-BFA2-445D-9556-79C034107AE2}">
      <dsp:nvSpPr>
        <dsp:cNvPr id="0" name=""/>
        <dsp:cNvSpPr/>
      </dsp:nvSpPr>
      <dsp:spPr>
        <a:xfrm>
          <a:off x="0" y="1764"/>
          <a:ext cx="464690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CD4086-268A-4D8D-BFCB-22FB78190870}">
      <dsp:nvSpPr>
        <dsp:cNvPr id="0" name=""/>
        <dsp:cNvSpPr/>
      </dsp:nvSpPr>
      <dsp:spPr>
        <a:xfrm>
          <a:off x="0" y="1764"/>
          <a:ext cx="4646905" cy="601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Community-based services</a:t>
          </a:r>
          <a:endParaRPr lang="en-US" sz="1600" kern="1200"/>
        </a:p>
      </dsp:txBody>
      <dsp:txXfrm>
        <a:off x="0" y="1764"/>
        <a:ext cx="4646905" cy="601603"/>
      </dsp:txXfrm>
    </dsp:sp>
    <dsp:sp modelId="{BBA8C22A-6E84-4E17-8D3C-9FDDEDC55E48}">
      <dsp:nvSpPr>
        <dsp:cNvPr id="0" name=""/>
        <dsp:cNvSpPr/>
      </dsp:nvSpPr>
      <dsp:spPr>
        <a:xfrm>
          <a:off x="0" y="603367"/>
          <a:ext cx="464690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1E26B9-F003-43D3-ABDD-B34B5FF0B07D}">
      <dsp:nvSpPr>
        <dsp:cNvPr id="0" name=""/>
        <dsp:cNvSpPr/>
      </dsp:nvSpPr>
      <dsp:spPr>
        <a:xfrm>
          <a:off x="0" y="603367"/>
          <a:ext cx="4646905" cy="601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Telecare/technology</a:t>
          </a:r>
          <a:endParaRPr lang="en-US" sz="1600" kern="1200"/>
        </a:p>
      </dsp:txBody>
      <dsp:txXfrm>
        <a:off x="0" y="603367"/>
        <a:ext cx="4646905" cy="601603"/>
      </dsp:txXfrm>
    </dsp:sp>
    <dsp:sp modelId="{27F4C5E0-D1EE-43F9-98F0-B523D0962E7B}">
      <dsp:nvSpPr>
        <dsp:cNvPr id="0" name=""/>
        <dsp:cNvSpPr/>
      </dsp:nvSpPr>
      <dsp:spPr>
        <a:xfrm>
          <a:off x="0" y="1204971"/>
          <a:ext cx="464690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1B09E9-1610-463D-9DAC-6A727DAE6C8E}">
      <dsp:nvSpPr>
        <dsp:cNvPr id="0" name=""/>
        <dsp:cNvSpPr/>
      </dsp:nvSpPr>
      <dsp:spPr>
        <a:xfrm>
          <a:off x="0" y="1204971"/>
          <a:ext cx="4646905" cy="601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Housing adaptations</a:t>
          </a:r>
          <a:endParaRPr lang="en-US" sz="1600" kern="1200"/>
        </a:p>
      </dsp:txBody>
      <dsp:txXfrm>
        <a:off x="0" y="1204971"/>
        <a:ext cx="4646905" cy="601603"/>
      </dsp:txXfrm>
    </dsp:sp>
    <dsp:sp modelId="{54D748AF-F29F-4754-AB7B-8CE3DEF5C4CF}">
      <dsp:nvSpPr>
        <dsp:cNvPr id="0" name=""/>
        <dsp:cNvSpPr/>
      </dsp:nvSpPr>
      <dsp:spPr>
        <a:xfrm>
          <a:off x="0" y="1806574"/>
          <a:ext cx="464690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0A7BF6-116D-4F2D-895A-A0BA3E8BC6AB}">
      <dsp:nvSpPr>
        <dsp:cNvPr id="0" name=""/>
        <dsp:cNvSpPr/>
      </dsp:nvSpPr>
      <dsp:spPr>
        <a:xfrm>
          <a:off x="0" y="1806574"/>
          <a:ext cx="4646905" cy="601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Social inclusion initiatives</a:t>
          </a:r>
          <a:endParaRPr lang="en-US" sz="1600" kern="1200"/>
        </a:p>
      </dsp:txBody>
      <dsp:txXfrm>
        <a:off x="0" y="1806574"/>
        <a:ext cx="4646905" cy="601603"/>
      </dsp:txXfrm>
    </dsp:sp>
    <dsp:sp modelId="{227956AF-3284-4C4B-B50A-FB6F75A42A50}">
      <dsp:nvSpPr>
        <dsp:cNvPr id="0" name=""/>
        <dsp:cNvSpPr/>
      </dsp:nvSpPr>
      <dsp:spPr>
        <a:xfrm>
          <a:off x="0" y="2408177"/>
          <a:ext cx="464690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44CC67-220A-4CB8-BC44-B6F6C2BEF02E}">
      <dsp:nvSpPr>
        <dsp:cNvPr id="0" name=""/>
        <dsp:cNvSpPr/>
      </dsp:nvSpPr>
      <dsp:spPr>
        <a:xfrm>
          <a:off x="0" y="2408177"/>
          <a:ext cx="4646905" cy="601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Home healthcare (Joseph, Choi, and Quan, 2016).</a:t>
          </a:r>
          <a:endParaRPr lang="en-US" sz="1600" kern="1200"/>
        </a:p>
      </dsp:txBody>
      <dsp:txXfrm>
        <a:off x="0" y="2408177"/>
        <a:ext cx="4646905" cy="601603"/>
      </dsp:txXfrm>
    </dsp:sp>
    <dsp:sp modelId="{724C92C0-FB7A-4716-8C36-53868DE50482}">
      <dsp:nvSpPr>
        <dsp:cNvPr id="0" name=""/>
        <dsp:cNvSpPr/>
      </dsp:nvSpPr>
      <dsp:spPr>
        <a:xfrm>
          <a:off x="0" y="3009781"/>
          <a:ext cx="464690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971A82-A8FA-4630-8B87-31411DE0D74F}">
      <dsp:nvSpPr>
        <dsp:cNvPr id="0" name=""/>
        <dsp:cNvSpPr/>
      </dsp:nvSpPr>
      <dsp:spPr>
        <a:xfrm>
          <a:off x="0" y="3009781"/>
          <a:ext cx="4646905" cy="601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Aging-in-place programs</a:t>
          </a:r>
          <a:br>
            <a:rPr lang="en-GB" sz="1600" kern="1200"/>
          </a:br>
          <a:r>
            <a:rPr lang="en-GB" sz="1600" kern="1200"/>
            <a:t> </a:t>
          </a:r>
          <a:endParaRPr lang="en-US" sz="1600" kern="1200"/>
        </a:p>
      </dsp:txBody>
      <dsp:txXfrm>
        <a:off x="0" y="3009781"/>
        <a:ext cx="4646905" cy="6016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27D597-FEAB-4BC2-AD88-5F409E3DAA23}">
      <dsp:nvSpPr>
        <dsp:cNvPr id="0" name=""/>
        <dsp:cNvSpPr/>
      </dsp:nvSpPr>
      <dsp:spPr>
        <a:xfrm>
          <a:off x="668502" y="716933"/>
          <a:ext cx="1058062" cy="1058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D208AE-E793-406C-9792-50081BE41230}">
      <dsp:nvSpPr>
        <dsp:cNvPr id="0" name=""/>
        <dsp:cNvSpPr/>
      </dsp:nvSpPr>
      <dsp:spPr>
        <a:xfrm>
          <a:off x="21909" y="2112654"/>
          <a:ext cx="2351250" cy="85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End-of-life care refers to support provided to individuals nearing the end of their lives, focusing on comfort and quality of life (National Institute for Health and Care Excellence, 2004). </a:t>
          </a:r>
          <a:endParaRPr lang="en-US" sz="1100" kern="1200"/>
        </a:p>
      </dsp:txBody>
      <dsp:txXfrm>
        <a:off x="21909" y="2112654"/>
        <a:ext cx="2351250" cy="855000"/>
      </dsp:txXfrm>
    </dsp:sp>
    <dsp:sp modelId="{DADD590C-53CD-46E2-B6E3-31F6B4CC50A2}">
      <dsp:nvSpPr>
        <dsp:cNvPr id="0" name=""/>
        <dsp:cNvSpPr/>
      </dsp:nvSpPr>
      <dsp:spPr>
        <a:xfrm>
          <a:off x="3431221" y="716933"/>
          <a:ext cx="1058062" cy="10580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602C2C-FFFB-46F9-857B-D4D6D87EA708}">
      <dsp:nvSpPr>
        <dsp:cNvPr id="0" name=""/>
        <dsp:cNvSpPr/>
      </dsp:nvSpPr>
      <dsp:spPr>
        <a:xfrm>
          <a:off x="2784627" y="2112654"/>
          <a:ext cx="2351250" cy="85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It's delivered through home-based care, hospices, hospitals, and residential care settings.</a:t>
          </a:r>
          <a:endParaRPr lang="en-US" sz="1100" kern="1200"/>
        </a:p>
      </dsp:txBody>
      <dsp:txXfrm>
        <a:off x="2784627" y="2112654"/>
        <a:ext cx="2351250" cy="855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9545B3-7A47-45AD-9028-A33756CB817C}">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BF90EB-D323-4445-B290-76880C09D4A3}">
      <dsp:nvSpPr>
        <dsp:cNvPr id="0" name=""/>
        <dsp:cNvSpPr/>
      </dsp:nvSpPr>
      <dsp:spPr>
        <a:xfrm>
          <a:off x="219037" y="166319"/>
          <a:ext cx="398249" cy="3982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60879B-E308-46CF-8A90-5A2449A7E5DE}">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00100">
            <a:lnSpc>
              <a:spcPct val="100000"/>
            </a:lnSpc>
            <a:spcBef>
              <a:spcPct val="0"/>
            </a:spcBef>
            <a:spcAft>
              <a:spcPct val="35000"/>
            </a:spcAft>
            <a:buNone/>
          </a:pPr>
          <a:r>
            <a:rPr lang="en-GB" sz="1800" kern="1200"/>
            <a:t>Legislation such as the Care Act 2014 emphasizes the duty of local authorities to assess and meet the care needs of older individuals.</a:t>
          </a:r>
          <a:endParaRPr lang="en-US" sz="1800" kern="1200"/>
        </a:p>
      </dsp:txBody>
      <dsp:txXfrm>
        <a:off x="836323" y="3399"/>
        <a:ext cx="9679276" cy="724089"/>
      </dsp:txXfrm>
    </dsp:sp>
    <dsp:sp modelId="{8A038F03-42B8-4C7C-9739-BF38ACE2D299}">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DEF4CC-E802-4002-B1C8-67F4CA6C37CF}">
      <dsp:nvSpPr>
        <dsp:cNvPr id="0" name=""/>
        <dsp:cNvSpPr/>
      </dsp:nvSpPr>
      <dsp:spPr>
        <a:xfrm>
          <a:off x="219037" y="1071431"/>
          <a:ext cx="398249" cy="3982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BEEB83-E1B7-4712-8666-69E4FEDCA0C8}">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00100">
            <a:lnSpc>
              <a:spcPct val="100000"/>
            </a:lnSpc>
            <a:spcBef>
              <a:spcPct val="0"/>
            </a:spcBef>
            <a:spcAft>
              <a:spcPct val="35000"/>
            </a:spcAft>
            <a:buNone/>
          </a:pPr>
          <a:r>
            <a:rPr lang="en-GB" sz="1800" kern="1200"/>
            <a:t>The Care Act underscores the importance of ensuring the safety and well-being of individuals, including the provision of suitable accommodation and support services.</a:t>
          </a:r>
          <a:endParaRPr lang="en-US" sz="1800" kern="1200"/>
        </a:p>
      </dsp:txBody>
      <dsp:txXfrm>
        <a:off x="836323" y="908511"/>
        <a:ext cx="9679276" cy="724089"/>
      </dsp:txXfrm>
    </dsp:sp>
    <dsp:sp modelId="{22E4BE71-B60B-4F14-AC0E-F782FFC3D6C8}">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7CC370-232F-4557-BC86-91AC89151677}">
      <dsp:nvSpPr>
        <dsp:cNvPr id="0" name=""/>
        <dsp:cNvSpPr/>
      </dsp:nvSpPr>
      <dsp:spPr>
        <a:xfrm>
          <a:off x="219037" y="1976544"/>
          <a:ext cx="398249" cy="3982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41F64E-22A6-4279-8B23-A8A38ABEA576}">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00100">
            <a:lnSpc>
              <a:spcPct val="100000"/>
            </a:lnSpc>
            <a:spcBef>
              <a:spcPct val="0"/>
            </a:spcBef>
            <a:spcAft>
              <a:spcPct val="35000"/>
            </a:spcAft>
            <a:buNone/>
          </a:pPr>
          <a:r>
            <a:rPr lang="en-GB" sz="1800" kern="1200"/>
            <a:t>Remaining at home may not always align with these legislative mandates, especially if home environments pose risks to individuals' health and safety.</a:t>
          </a:r>
          <a:endParaRPr lang="en-US" sz="1800" kern="1200"/>
        </a:p>
      </dsp:txBody>
      <dsp:txXfrm>
        <a:off x="836323" y="1813624"/>
        <a:ext cx="9679276" cy="724089"/>
      </dsp:txXfrm>
    </dsp:sp>
    <dsp:sp modelId="{CB13D724-17CB-4F5A-9908-D6CFA1623A48}">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96774A-A567-49C7-B768-94F304EA85A1}">
      <dsp:nvSpPr>
        <dsp:cNvPr id="0" name=""/>
        <dsp:cNvSpPr/>
      </dsp:nvSpPr>
      <dsp:spPr>
        <a:xfrm>
          <a:off x="219037" y="2881656"/>
          <a:ext cx="398249" cy="3982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A2C777-99E9-44DF-8075-F9E49CE8B9A3}">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00100">
            <a:lnSpc>
              <a:spcPct val="100000"/>
            </a:lnSpc>
            <a:spcBef>
              <a:spcPct val="0"/>
            </a:spcBef>
            <a:spcAft>
              <a:spcPct val="35000"/>
            </a:spcAft>
            <a:buNone/>
          </a:pPr>
          <a:r>
            <a:rPr lang="en-GB" sz="1800" kern="1200"/>
            <a:t>Therefore, alternative care settings may be necessary to address safety concerns and ensure compliance with legislative requirements. (care act 2014)</a:t>
          </a:r>
          <a:endParaRPr lang="en-US" sz="1800" kern="1200"/>
        </a:p>
      </dsp:txBody>
      <dsp:txXfrm>
        <a:off x="836323" y="2718736"/>
        <a:ext cx="9679276" cy="724089"/>
      </dsp:txXfrm>
    </dsp:sp>
    <dsp:sp modelId="{EA308189-CCB9-4827-A70D-C6BCF9B1AD9A}">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9E0224-1C08-4C8B-8D3E-00C2E5E04D59}">
      <dsp:nvSpPr>
        <dsp:cNvPr id="0" name=""/>
        <dsp:cNvSpPr/>
      </dsp:nvSpPr>
      <dsp:spPr>
        <a:xfrm>
          <a:off x="219037" y="3786768"/>
          <a:ext cx="398249" cy="39824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7F7BEE-9CEF-4047-9BF7-AFCBC0E39058}">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00100">
            <a:lnSpc>
              <a:spcPct val="100000"/>
            </a:lnSpc>
            <a:spcBef>
              <a:spcPct val="0"/>
            </a:spcBef>
            <a:spcAft>
              <a:spcPct val="35000"/>
            </a:spcAft>
            <a:buNone/>
          </a:pPr>
          <a:r>
            <a:rPr lang="en-GB" sz="1800" kern="1200"/>
            <a:t>Policy initiatives, such as end-of-life care strategies and palliative care frameworks, guide the delivery of services and support for older people during their final stages of life.</a:t>
          </a:r>
          <a:endParaRPr lang="en-US" sz="1800" kern="1200"/>
        </a:p>
      </dsp:txBody>
      <dsp:txXfrm>
        <a:off x="836323" y="3623848"/>
        <a:ext cx="9679276" cy="7240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F02327-90C4-43D8-916F-EC72D054BA6F}">
      <dsp:nvSpPr>
        <dsp:cNvPr id="0" name=""/>
        <dsp:cNvSpPr/>
      </dsp:nvSpPr>
      <dsp:spPr>
        <a:xfrm>
          <a:off x="0" y="3969"/>
          <a:ext cx="10515600" cy="104480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The socioemotional selectivity theory suggests that as individuals age, they prioritize emotionally meaningful goals, such as spending time with loved ones and engaging in activities that enhance well-being (Carstensen, 1991).</a:t>
          </a:r>
          <a:endParaRPr lang="en-US" sz="1900" kern="1200"/>
        </a:p>
      </dsp:txBody>
      <dsp:txXfrm>
        <a:off x="51003" y="54972"/>
        <a:ext cx="10413594" cy="942803"/>
      </dsp:txXfrm>
    </dsp:sp>
    <dsp:sp modelId="{33C2EDCC-C2A2-423E-A4D7-B388F7D6FB61}">
      <dsp:nvSpPr>
        <dsp:cNvPr id="0" name=""/>
        <dsp:cNvSpPr/>
      </dsp:nvSpPr>
      <dsp:spPr>
        <a:xfrm>
          <a:off x="0" y="1103499"/>
          <a:ext cx="10515600" cy="104480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Remaining at home may limit older individuals' ability to fulfill these goals, as caregiving responsibilities and safety concerns may restrict social interactions and meaningful activities.</a:t>
          </a:r>
          <a:endParaRPr lang="en-US" sz="1900" kern="1200"/>
        </a:p>
      </dsp:txBody>
      <dsp:txXfrm>
        <a:off x="51003" y="1154502"/>
        <a:ext cx="10413594" cy="942803"/>
      </dsp:txXfrm>
    </dsp:sp>
    <dsp:sp modelId="{33B8B78D-39CE-4E60-893D-0C5A615E3CA6}">
      <dsp:nvSpPr>
        <dsp:cNvPr id="0" name=""/>
        <dsp:cNvSpPr/>
      </dsp:nvSpPr>
      <dsp:spPr>
        <a:xfrm>
          <a:off x="0" y="2203029"/>
          <a:ext cx="10515600" cy="104480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Alternative care settings, such as hospices or assisted living facilities, offer opportunities for older individuals to engage in social activities, receive professional care, and maintain emotional connections with peers.</a:t>
          </a:r>
          <a:endParaRPr lang="en-US" sz="1900" kern="1200"/>
        </a:p>
      </dsp:txBody>
      <dsp:txXfrm>
        <a:off x="51003" y="2254032"/>
        <a:ext cx="10413594" cy="942803"/>
      </dsp:txXfrm>
    </dsp:sp>
    <dsp:sp modelId="{52C3C3A5-9174-458A-B0CA-9F7219E832D9}">
      <dsp:nvSpPr>
        <dsp:cNvPr id="0" name=""/>
        <dsp:cNvSpPr/>
      </dsp:nvSpPr>
      <dsp:spPr>
        <a:xfrm>
          <a:off x="0" y="3302559"/>
          <a:ext cx="10515600" cy="104480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Therefore, considering alternative care settings may better support older individuals' psychosocial well-being and fulfillment of meaningful goals as they age.</a:t>
          </a:r>
          <a:endParaRPr lang="en-US" sz="1900" kern="1200"/>
        </a:p>
      </dsp:txBody>
      <dsp:txXfrm>
        <a:off x="51003" y="3353562"/>
        <a:ext cx="10413594" cy="9428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F102A4-76AA-40D5-A925-37BC8F92424F}">
      <dsp:nvSpPr>
        <dsp:cNvPr id="0" name=""/>
        <dsp:cNvSpPr/>
      </dsp:nvSpPr>
      <dsp:spPr>
        <a:xfrm>
          <a:off x="0" y="339116"/>
          <a:ext cx="5183188" cy="147869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Loss of Independence: Residential care may involve a loss of autonomy and control over daily routines and decision-making, leading to feelings of helplessness and dependence (Genet et al., 2011).</a:t>
          </a:r>
          <a:endParaRPr lang="en-US" sz="1700" kern="1200"/>
        </a:p>
      </dsp:txBody>
      <dsp:txXfrm>
        <a:off x="72184" y="411300"/>
        <a:ext cx="5038820" cy="1334329"/>
      </dsp:txXfrm>
    </dsp:sp>
    <dsp:sp modelId="{72640AED-7A9A-4442-9DD6-505BAFC572D5}">
      <dsp:nvSpPr>
        <dsp:cNvPr id="0" name=""/>
        <dsp:cNvSpPr/>
      </dsp:nvSpPr>
      <dsp:spPr>
        <a:xfrm>
          <a:off x="0" y="1866774"/>
          <a:ext cx="5183188" cy="147869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Quality of Care Concerns: Residential care settings may vary in terms of quality of care, staffing levels, and adherence to regulatory standards, raising concerns about neglect, abuse, or substandard treatment (Park et al., 2017).</a:t>
          </a:r>
          <a:endParaRPr lang="en-US" sz="1700" kern="1200"/>
        </a:p>
      </dsp:txBody>
      <dsp:txXfrm>
        <a:off x="72184" y="1938958"/>
        <a:ext cx="5038820" cy="1334329"/>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A2093FF-6971-5089-895F-EE1BF85FB7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D97BF11-90ED-B75E-3EB8-5089D90AFE2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3458057-0350-4063-AF4B-F287940F9C6F}" type="datetimeFigureOut">
              <a:rPr lang="en-US" smtClean="0"/>
              <a:t>2/19/2024</a:t>
            </a:fld>
            <a:endParaRPr lang="en-US"/>
          </a:p>
        </p:txBody>
      </p:sp>
      <p:sp>
        <p:nvSpPr>
          <p:cNvPr id="4" name="Footer Placeholder 3">
            <a:extLst>
              <a:ext uri="{FF2B5EF4-FFF2-40B4-BE49-F238E27FC236}">
                <a16:creationId xmlns:a16="http://schemas.microsoft.com/office/drawing/2014/main" id="{141FACAC-F58D-B50D-22F2-1E926FE5E8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4994752-04A5-0AC5-BB7A-465EE8E61B9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C747B96-C3CD-4205-91B9-134192812543}" type="slidenum">
              <a:rPr lang="en-US" smtClean="0"/>
              <a:t>‹#›</a:t>
            </a:fld>
            <a:endParaRPr lang="en-US"/>
          </a:p>
        </p:txBody>
      </p:sp>
    </p:spTree>
    <p:extLst>
      <p:ext uri="{BB962C8B-B14F-4D97-AF65-F5344CB8AC3E}">
        <p14:creationId xmlns:p14="http://schemas.microsoft.com/office/powerpoint/2010/main" val="21854674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9F90FA-35A5-4601-92A2-23D54E9F6139}" type="datetimeFigureOut">
              <a:rPr lang="en-US" smtClean="0"/>
              <a:t>2/19/2024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EDA9C8-00BA-45AF-B0E5-BDB3AB99B69A}" type="slidenum">
              <a:rPr lang="en-US" smtClean="0"/>
              <a:t>‹#›</a:t>
            </a:fld>
            <a:endParaRPr lang="en-US"/>
          </a:p>
        </p:txBody>
      </p:sp>
    </p:spTree>
    <p:extLst>
      <p:ext uri="{BB962C8B-B14F-4D97-AF65-F5344CB8AC3E}">
        <p14:creationId xmlns:p14="http://schemas.microsoft.com/office/powerpoint/2010/main" val="14543388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90A72-962B-DC41-7E36-EE416C6DF4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CA3275-5439-F21D-9593-0576B6B5E7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BE5789-06DA-E184-65D3-1A1911621A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A3D8AB-3FC6-5493-D178-12CFBABCF7E5}"/>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66E866-398E-453F-89EF-3ED1C769908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184164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2DABE-9F97-6FC9-7444-8ABF9D7FE9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D442DC-ADD9-D7E9-6001-6420DBE8B9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5D9E1A-B48C-4D02-CFD3-E84C207C8E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655D4A-C593-873C-67A3-6264589BBAB3}"/>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66E866-398E-453F-89EF-3ED1C769908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13496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FA96C-3F77-6FA4-B541-D0773CA3FE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07C0D9-05E1-1B9C-3B5D-FF6A4A81A0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5CE188-F9FF-93FF-502B-A3065F304B56}"/>
              </a:ext>
            </a:extLst>
          </p:cNvPr>
          <p:cNvSpPr>
            <a:spLocks noGrp="1"/>
          </p:cNvSpPr>
          <p:nvPr>
            <p:ph type="body" idx="1"/>
          </p:nvPr>
        </p:nvSpPr>
        <p:spPr/>
        <p:txBody>
          <a:bodyPr/>
          <a:lstStyle/>
          <a:p>
            <a:r>
              <a:rPr lang="en-US" dirty="0"/>
              <a:t>Patient-centeredness is described as the foundation for the three concepts in its core principles of equality and power sharing between health care professionals</a:t>
            </a:r>
          </a:p>
          <a:p>
            <a:r>
              <a:rPr lang="en-US" dirty="0"/>
              <a:t>and patients. Where person-centred care reflects the overall goal for the health care professional and patient relationships, shared decision making, self-management</a:t>
            </a:r>
          </a:p>
          <a:p>
            <a:r>
              <a:rPr lang="en-US" dirty="0"/>
              <a:t>support, and care and support planning are seen as building blocks for this approach (</a:t>
            </a:r>
            <a:r>
              <a:rPr lang="en-US" dirty="0" err="1"/>
              <a:t>Lhussier</a:t>
            </a:r>
            <a:r>
              <a:rPr lang="en-US" dirty="0"/>
              <a:t> M,2013) .Patients want to be more involved in their care and pointing to the problems that can arise from a lack of involvement(NHS Foundation Trust,2014).</a:t>
            </a:r>
          </a:p>
          <a:p>
            <a:endParaRPr lang="en-US" dirty="0"/>
          </a:p>
          <a:p>
            <a:endParaRPr lang="en-US" dirty="0"/>
          </a:p>
        </p:txBody>
      </p:sp>
      <p:sp>
        <p:nvSpPr>
          <p:cNvPr id="4" name="Slide Number Placeholder 3">
            <a:extLst>
              <a:ext uri="{FF2B5EF4-FFF2-40B4-BE49-F238E27FC236}">
                <a16:creationId xmlns:a16="http://schemas.microsoft.com/office/drawing/2014/main" id="{7EC6559D-E8D4-CC4D-78D6-B175AC3BF3E2}"/>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66E866-398E-453F-89EF-3ED1C769908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768003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0715E-F879-62E6-7CB6-8657F4ACD7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BB766F-EE82-3AEB-B9B2-5E653FFEF2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731C4A-16A5-53B8-E686-73290AFC01FD}"/>
              </a:ext>
            </a:extLst>
          </p:cNvPr>
          <p:cNvSpPr>
            <a:spLocks noGrp="1"/>
          </p:cNvSpPr>
          <p:nvPr>
            <p:ph type="body" idx="1"/>
          </p:nvPr>
        </p:nvSpPr>
        <p:spPr/>
        <p:txBody>
          <a:bodyPr/>
          <a:lstStyle/>
          <a:p>
            <a:r>
              <a:rPr lang="en-US" dirty="0"/>
              <a:t>Experienced and highly trained staff providing  quality care.</a:t>
            </a:r>
          </a:p>
          <a:p>
            <a:r>
              <a:rPr lang="en-US" dirty="0"/>
              <a:t>Personalized  care plan which meet individual needs.</a:t>
            </a:r>
          </a:p>
          <a:p>
            <a:r>
              <a:rPr lang="en-US" dirty="0"/>
              <a:t>Maintain  the person independences .</a:t>
            </a:r>
          </a:p>
          <a:p>
            <a:r>
              <a:rPr lang="en-US" dirty="0"/>
              <a:t>Partnership and collaboration with Health Providers.</a:t>
            </a:r>
          </a:p>
          <a:p>
            <a:r>
              <a:rPr lang="en-US" dirty="0"/>
              <a:t>Incorporating health tech, telehealth monitoring system.</a:t>
            </a:r>
          </a:p>
          <a:p>
            <a:endParaRPr lang="en-US" dirty="0"/>
          </a:p>
          <a:p>
            <a:endParaRPr lang="en-US" dirty="0"/>
          </a:p>
        </p:txBody>
      </p:sp>
      <p:sp>
        <p:nvSpPr>
          <p:cNvPr id="4" name="Slide Number Placeholder 3">
            <a:extLst>
              <a:ext uri="{FF2B5EF4-FFF2-40B4-BE49-F238E27FC236}">
                <a16:creationId xmlns:a16="http://schemas.microsoft.com/office/drawing/2014/main" id="{C4B6DD39-592A-A008-D037-9B72136F89C1}"/>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66E866-398E-453F-89EF-3ED1C769908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532491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29035E-3AC6-C86B-1104-7CF7777A6A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AE3284-B2FC-C581-64E5-A72C2331B3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31D424-2685-4248-1BB9-AC22801803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68E7AF8-C35D-E924-B344-5F5443A5D94B}"/>
              </a:ext>
            </a:extLst>
          </p:cNvPr>
          <p:cNvSpPr>
            <a:spLocks noGrp="1"/>
          </p:cNvSpPr>
          <p:nvPr>
            <p:ph type="sldNum" sz="quarter" idx="5"/>
          </p:nvPr>
        </p:nvSpPr>
        <p:spPr/>
        <p:txBody>
          <a:bodyPr/>
          <a:lstStyle/>
          <a:p>
            <a:fld id="{B466E866-398E-453F-89EF-3ED1C769908D}" type="slidenum">
              <a:rPr lang="en-US" smtClean="0"/>
              <a:t>16</a:t>
            </a:fld>
            <a:endParaRPr lang="en-US"/>
          </a:p>
        </p:txBody>
      </p:sp>
    </p:spTree>
    <p:extLst>
      <p:ext uri="{BB962C8B-B14F-4D97-AF65-F5344CB8AC3E}">
        <p14:creationId xmlns:p14="http://schemas.microsoft.com/office/powerpoint/2010/main" val="2203265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DF69B-D498-1B3A-B116-733F418F19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4D2FEC-244A-6825-ABAF-7C428A0494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DFA3A2-386E-76B7-3043-9F1F901D8E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B1947A-062F-2D75-2B34-ED58581BE50A}"/>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66E866-398E-453F-89EF-3ED1C769908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345692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48E11-73EB-006C-3F2E-D44A6432C2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15662E-3B99-AC1C-BF7F-BB56EA053E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6E92EA-A7E6-4758-B904-FBEAA878C12E}"/>
              </a:ext>
            </a:extLst>
          </p:cNvPr>
          <p:cNvSpPr>
            <a:spLocks noGrp="1"/>
          </p:cNvSpPr>
          <p:nvPr>
            <p:ph type="body" idx="1"/>
          </p:nvPr>
        </p:nvSpPr>
        <p:spPr/>
        <p:txBody>
          <a:bodyPr/>
          <a:lstStyle/>
          <a:p>
            <a:r>
              <a:rPr lang="en-US" dirty="0"/>
              <a:t>The findings show that good relationships built on familiarity, regularity, and consistency between an older person and caregiver significantly boost feelings of autonomy. A sense of autonomy is made possible when professional caregivers are aware of the different ways that people age. Furthermore, understanding the importance that an older person places on their home space all contribute to better care(Hughes,2020).</a:t>
            </a:r>
          </a:p>
          <a:p>
            <a:endParaRPr lang="en-US" dirty="0"/>
          </a:p>
        </p:txBody>
      </p:sp>
      <p:sp>
        <p:nvSpPr>
          <p:cNvPr id="4" name="Slide Number Placeholder 3">
            <a:extLst>
              <a:ext uri="{FF2B5EF4-FFF2-40B4-BE49-F238E27FC236}">
                <a16:creationId xmlns:a16="http://schemas.microsoft.com/office/drawing/2014/main" id="{674CE2F3-3C53-1CAE-1162-E3D435C804DB}"/>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66E866-398E-453F-89EF-3ED1C769908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863243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22B7E-3055-6C18-5495-AA8FA74F62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49F542-C38A-A3C7-D48E-E9C1E0D1BC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B35CFE-5D50-BA39-0EAE-3984439C9665}"/>
              </a:ext>
            </a:extLst>
          </p:cNvPr>
          <p:cNvSpPr>
            <a:spLocks noGrp="1"/>
          </p:cNvSpPr>
          <p:nvPr>
            <p:ph type="body" idx="1"/>
          </p:nvPr>
        </p:nvSpPr>
        <p:spPr/>
        <p:txBody>
          <a:bodyPr/>
          <a:lstStyle/>
          <a:p>
            <a:r>
              <a:rPr lang="en-US" dirty="0"/>
              <a:t>The Care Act(2014) sets out a clear legal framework for how local authorities and other parts of the system should protect adults at risk of abuse or neglect. </a:t>
            </a:r>
          </a:p>
          <a:p>
            <a:endParaRPr lang="en-US" dirty="0"/>
          </a:p>
        </p:txBody>
      </p:sp>
      <p:sp>
        <p:nvSpPr>
          <p:cNvPr id="4" name="Slide Number Placeholder 3">
            <a:extLst>
              <a:ext uri="{FF2B5EF4-FFF2-40B4-BE49-F238E27FC236}">
                <a16:creationId xmlns:a16="http://schemas.microsoft.com/office/drawing/2014/main" id="{69D14679-99DE-6EE7-2E0A-BC2916EF6050}"/>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66E866-398E-453F-89EF-3ED1C769908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27224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A2918-B8E8-81AA-3E36-7F1F27E252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C46731-B3AF-AC70-9761-28FDEBD28F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E26F4A-60D7-C79E-6CC6-174249DBED58}"/>
              </a:ext>
            </a:extLst>
          </p:cNvPr>
          <p:cNvSpPr>
            <a:spLocks noGrp="1"/>
          </p:cNvSpPr>
          <p:nvPr>
            <p:ph type="body" idx="1"/>
          </p:nvPr>
        </p:nvSpPr>
        <p:spPr/>
        <p:txBody>
          <a:bodyPr/>
          <a:lstStyle/>
          <a:p>
            <a:r>
              <a:rPr lang="en-US" dirty="0"/>
              <a:t>Home care : Equipment fitting. Management  for wheelchairs, supportive devices or monitors. Adapting equipment.</a:t>
            </a:r>
          </a:p>
          <a:p>
            <a:r>
              <a:rPr lang="en-US" dirty="0"/>
              <a:t>Care home : For older adults living in congregate long term care settings, loneliness is a common phenomenon, with cross-sectional studies suggesting links to depression, suicidal ideation, and frailty(Lapane,2022).</a:t>
            </a:r>
          </a:p>
        </p:txBody>
      </p:sp>
      <p:sp>
        <p:nvSpPr>
          <p:cNvPr id="4" name="Slide Number Placeholder 3">
            <a:extLst>
              <a:ext uri="{FF2B5EF4-FFF2-40B4-BE49-F238E27FC236}">
                <a16:creationId xmlns:a16="http://schemas.microsoft.com/office/drawing/2014/main" id="{DDE362A5-1D29-CD54-D138-FE5439E0A2AC}"/>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66E866-398E-453F-89EF-3ED1C769908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17891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BF427-BB4B-79F1-B5C4-DD30CAB3AC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B7DAC2-15AA-7294-47B7-C44F58AA7D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2AD04E-870D-3BCA-739E-1E711210E06A}"/>
              </a:ext>
            </a:extLst>
          </p:cNvPr>
          <p:cNvSpPr>
            <a:spLocks noGrp="1"/>
          </p:cNvSpPr>
          <p:nvPr>
            <p:ph type="body" idx="1"/>
          </p:nvPr>
        </p:nvSpPr>
        <p:spPr/>
        <p:txBody>
          <a:bodyPr/>
          <a:lstStyle/>
          <a:p>
            <a:r>
              <a:rPr lang="en-US" dirty="0"/>
              <a:t>The findings highlight the difficulties that residential care homes face, including high levels of healthcare needs between residents, the demands of caring for residents with dementia, changes in care staff knowledge and skill set, inequity in the level of healthcare support, the challenges of building a good relationship with DNs, and funding pressures on care homes (Dudman,2018).</a:t>
            </a:r>
          </a:p>
        </p:txBody>
      </p:sp>
      <p:sp>
        <p:nvSpPr>
          <p:cNvPr id="4" name="Slide Number Placeholder 3">
            <a:extLst>
              <a:ext uri="{FF2B5EF4-FFF2-40B4-BE49-F238E27FC236}">
                <a16:creationId xmlns:a16="http://schemas.microsoft.com/office/drawing/2014/main" id="{94143696-AA6A-9458-A7D6-AD39AA49427D}"/>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66E866-398E-453F-89EF-3ED1C769908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079534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025BCC-3C50-1073-2FFF-622522A0DF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4E129C-5825-884F-8B16-764804013A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CA2F83-9691-8860-C2E0-AD6003574D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5A5827-73C3-8B8F-8290-16A14A2C9002}"/>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66E866-398E-453F-89EF-3ED1C769908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5406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06AEE-77D1-1962-18B5-C07F44223B4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3E2EDF-53C5-F607-BC7C-95D58E76A6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D1150C2-4A5B-EF48-1FA2-8B866B719D4C}"/>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5" name="Footer Placeholder 4">
            <a:extLst>
              <a:ext uri="{FF2B5EF4-FFF2-40B4-BE49-F238E27FC236}">
                <a16:creationId xmlns:a16="http://schemas.microsoft.com/office/drawing/2014/main" id="{514AB7E0-19C3-4F2F-7763-B14FA404E1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8DA185-BEE2-E304-7CDF-BE09C29C66D5}"/>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3865545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15818-2D51-5010-C647-3927E8E1BB7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917282-D263-9A7B-93CC-692E8823C9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C64209-AA3C-2454-2739-09885484D7A2}"/>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5" name="Footer Placeholder 4">
            <a:extLst>
              <a:ext uri="{FF2B5EF4-FFF2-40B4-BE49-F238E27FC236}">
                <a16:creationId xmlns:a16="http://schemas.microsoft.com/office/drawing/2014/main" id="{2D232F10-D417-4366-774D-C65F449DD7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203F36-EDF6-F4EA-0201-08BE44CE0280}"/>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3586914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59EF8-D820-7992-555E-BBB77D6A01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C4F0995-6101-444B-8EB3-A4D776FC54D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CB85E42-E950-1963-025E-BF2913FB1117}"/>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5" name="Footer Placeholder 4">
            <a:extLst>
              <a:ext uri="{FF2B5EF4-FFF2-40B4-BE49-F238E27FC236}">
                <a16:creationId xmlns:a16="http://schemas.microsoft.com/office/drawing/2014/main" id="{B24EE16B-D445-A755-4903-711BCFB8E7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43BFFC-D489-2044-A519-1C2878710865}"/>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3485753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C186C-D2A9-2503-6A8F-DF7EA375F9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6A75FE6-E16B-9029-1979-14BDE89D708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2805C6F-BFF5-E1CC-ED9A-963E897E8E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DFBA08A-3CE4-F1E3-1239-4DDA9B11FFC2}"/>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6" name="Footer Placeholder 5">
            <a:extLst>
              <a:ext uri="{FF2B5EF4-FFF2-40B4-BE49-F238E27FC236}">
                <a16:creationId xmlns:a16="http://schemas.microsoft.com/office/drawing/2014/main" id="{63294EE9-9C52-13D8-0F54-6155A8F28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0CA5EE-F17B-3F69-568E-ACB42681640A}"/>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3713452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57734-EFC0-FF5D-6A2C-3B63E7A139B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24AE20C-AB5F-04BA-6D4C-81E9F834BF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625455-A830-7A54-A450-B01BE64D22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EF29BE9-9251-80FA-062F-7AA9E7E4B2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B2F04F-7D9D-31B3-47EA-09557ABFA05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A8B64B2-6C7B-6F8C-E0F4-9FA59BE17103}"/>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8" name="Footer Placeholder 7">
            <a:extLst>
              <a:ext uri="{FF2B5EF4-FFF2-40B4-BE49-F238E27FC236}">
                <a16:creationId xmlns:a16="http://schemas.microsoft.com/office/drawing/2014/main" id="{B1980281-7721-2487-9FF0-2C787796C66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44CB727-5159-AAAE-0854-1D7593CF0967}"/>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3441856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0E10F-3708-F067-7B95-3ACAF502BCC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44E1309-1860-61FE-A25B-ADCBB003EA09}"/>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4" name="Footer Placeholder 3">
            <a:extLst>
              <a:ext uri="{FF2B5EF4-FFF2-40B4-BE49-F238E27FC236}">
                <a16:creationId xmlns:a16="http://schemas.microsoft.com/office/drawing/2014/main" id="{031AB291-5D53-F7D1-F806-61A7204F2A0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96D5E2C-BB82-C344-E6D2-068A30870F61}"/>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15775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17D816-0CBF-5950-9FA8-AFB03B848FB4}"/>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3" name="Footer Placeholder 2">
            <a:extLst>
              <a:ext uri="{FF2B5EF4-FFF2-40B4-BE49-F238E27FC236}">
                <a16:creationId xmlns:a16="http://schemas.microsoft.com/office/drawing/2014/main" id="{490CA265-27AB-693E-F740-75FF67E15CD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4406B98-BC03-F8A9-D087-72008A2143F4}"/>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29777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6FB7D-FCFB-52AB-A484-F11646AEA7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DB2BAB-9916-C748-3941-4188AAECF4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C0264DF-2677-0C5B-DB48-857E71FEB6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AD248F-E296-43E1-B693-34BA9FCB775E}"/>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6" name="Footer Placeholder 5">
            <a:extLst>
              <a:ext uri="{FF2B5EF4-FFF2-40B4-BE49-F238E27FC236}">
                <a16:creationId xmlns:a16="http://schemas.microsoft.com/office/drawing/2014/main" id="{827CB917-5BDF-4417-3957-1A64C82A97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E2A157-4581-A239-EAF4-BB24FAE205EB}"/>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3418703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6A39D-26D1-9945-2E8F-9111938518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9E36FD-FE48-FBF3-EF84-84282C1186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BDC2815-7CB5-5BB6-BBA5-BECC7086E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179BD3-6230-2696-934C-97BA97DC68D8}"/>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6" name="Footer Placeholder 5">
            <a:extLst>
              <a:ext uri="{FF2B5EF4-FFF2-40B4-BE49-F238E27FC236}">
                <a16:creationId xmlns:a16="http://schemas.microsoft.com/office/drawing/2014/main" id="{27FE646B-E0A9-2A1B-ED86-6018AA2DD9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EC6C4C-3369-476F-ABA3-EFA14A43B75D}"/>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890349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F10FD-0F50-BDCC-AA04-CFDB54E5A09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C6FC51-2E43-7D64-2D7A-A3796081A4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0047BF-93BF-CAE0-B2C5-A3C6B78D7A0F}"/>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5" name="Footer Placeholder 4">
            <a:extLst>
              <a:ext uri="{FF2B5EF4-FFF2-40B4-BE49-F238E27FC236}">
                <a16:creationId xmlns:a16="http://schemas.microsoft.com/office/drawing/2014/main" id="{FAF13C2F-7090-EA85-2BD7-54B1D594CB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E3FADE-C6B8-4051-1939-E144F989B5EB}"/>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366904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67F723A-7263-6129-B190-28FD8F16B13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F6A0CE6-C169-B303-2FCF-A15003A3D61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A1771A-FAF2-731B-889C-79A0F7443F4F}"/>
              </a:ext>
            </a:extLst>
          </p:cNvPr>
          <p:cNvSpPr>
            <a:spLocks noGrp="1"/>
          </p:cNvSpPr>
          <p:nvPr>
            <p:ph type="dt" sz="half" idx="10"/>
          </p:nvPr>
        </p:nvSpPr>
        <p:spPr/>
        <p:txBody>
          <a:bodyPr/>
          <a:lstStyle/>
          <a:p>
            <a:fld id="{D85A3637-55C5-445D-99DF-C850FD069EA4}" type="datetimeFigureOut">
              <a:rPr lang="en-US" smtClean="0"/>
              <a:t>2/19/2024</a:t>
            </a:fld>
            <a:endParaRPr lang="en-US"/>
          </a:p>
        </p:txBody>
      </p:sp>
      <p:sp>
        <p:nvSpPr>
          <p:cNvPr id="5" name="Footer Placeholder 4">
            <a:extLst>
              <a:ext uri="{FF2B5EF4-FFF2-40B4-BE49-F238E27FC236}">
                <a16:creationId xmlns:a16="http://schemas.microsoft.com/office/drawing/2014/main" id="{187C22B8-A5AC-68C8-1B06-77B800B75E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DA1C39-DB85-C2DB-E1B5-59A6D23BF543}"/>
              </a:ext>
            </a:extLst>
          </p:cNvPr>
          <p:cNvSpPr>
            <a:spLocks noGrp="1"/>
          </p:cNvSpPr>
          <p:nvPr>
            <p:ph type="sldNum" sz="quarter" idx="12"/>
          </p:nvPr>
        </p:nvSpPr>
        <p:spPr/>
        <p:txBody>
          <a:bodyPr/>
          <a:lstStyle/>
          <a:p>
            <a:fld id="{87EA7B87-6697-42C0-9B02-79B20969ECD8}" type="slidenum">
              <a:rPr lang="en-US" smtClean="0"/>
              <a:t>‹#›</a:t>
            </a:fld>
            <a:endParaRPr lang="en-US"/>
          </a:p>
        </p:txBody>
      </p:sp>
    </p:spTree>
    <p:extLst>
      <p:ext uri="{BB962C8B-B14F-4D97-AF65-F5344CB8AC3E}">
        <p14:creationId xmlns:p14="http://schemas.microsoft.com/office/powerpoint/2010/main" val="4154280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304815"/>
            <a:fld id="{1D8BD707-D9CF-40AE-B4C6-C98DA3205C09}" type="datetimeFigureOut">
              <a:rPr lang="en-US" smtClean="0">
                <a:solidFill>
                  <a:prstClr val="white">
                    <a:tint val="75000"/>
                  </a:prstClr>
                </a:solidFill>
              </a:rPr>
              <a:pPr defTabSz="304815"/>
              <a:t>2/19/2024</a:t>
            </a:fld>
            <a:endParaRPr lang="en-US">
              <a:solidFill>
                <a:prstClr val="white">
                  <a:tint val="75000"/>
                </a:prstClr>
              </a:solidFill>
            </a:endParaRPr>
          </a:p>
        </p:txBody>
      </p:sp>
      <p:sp>
        <p:nvSpPr>
          <p:cNvPr id="3" name="Footer Placeholder 2"/>
          <p:cNvSpPr>
            <a:spLocks noGrp="1"/>
          </p:cNvSpPr>
          <p:nvPr>
            <p:ph type="ftr" sz="quarter" idx="11"/>
          </p:nvPr>
        </p:nvSpPr>
        <p:spPr/>
        <p:txBody>
          <a:bodyPr/>
          <a:lstStyle/>
          <a:p>
            <a:pPr defTabSz="304815"/>
            <a:endParaRPr lang="en-US">
              <a:solidFill>
                <a:prstClr val="white">
                  <a:tint val="75000"/>
                </a:prstClr>
              </a:solidFill>
            </a:endParaRPr>
          </a:p>
        </p:txBody>
      </p:sp>
      <p:sp>
        <p:nvSpPr>
          <p:cNvPr id="4" name="Slide Number Placeholder 3"/>
          <p:cNvSpPr>
            <a:spLocks noGrp="1"/>
          </p:cNvSpPr>
          <p:nvPr>
            <p:ph type="sldNum" sz="quarter" idx="12"/>
          </p:nvPr>
        </p:nvSpPr>
        <p:spPr/>
        <p:txBody>
          <a:bodyPr/>
          <a:lstStyle/>
          <a:p>
            <a:pPr defTabSz="304815"/>
            <a:fld id="{B6F15528-21DE-4FAA-801E-634DDDAF4B2B}" type="slidenum">
              <a:rPr lang="en-US" smtClean="0">
                <a:solidFill>
                  <a:prstClr val="white">
                    <a:tint val="75000"/>
                  </a:prstClr>
                </a:solidFill>
              </a:rPr>
              <a:pPr defTabSz="304815"/>
              <a:t>‹#›</a:t>
            </a:fld>
            <a:endParaRPr lang="en-US">
              <a:solidFill>
                <a:prstClr val="white">
                  <a:tint val="75000"/>
                </a:prstClr>
              </a:solidFill>
            </a:endParaRPr>
          </a:p>
        </p:txBody>
      </p:sp>
    </p:spTree>
    <p:extLst>
      <p:ext uri="{BB962C8B-B14F-4D97-AF65-F5344CB8AC3E}">
        <p14:creationId xmlns:p14="http://schemas.microsoft.com/office/powerpoint/2010/main" val="3312508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70"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70" y="3602038"/>
            <a:ext cx="9001462" cy="1655762"/>
          </a:xfrm>
        </p:spPr>
        <p:txBody>
          <a:bodyPr/>
          <a:lstStyle>
            <a:lvl1pPr marL="0" indent="0" algn="ctr">
              <a:buNone/>
              <a:defRPr sz="2400"/>
            </a:lvl1pPr>
            <a:lvl2pPr marL="457223" indent="0" algn="ctr">
              <a:buNone/>
              <a:defRPr sz="2000"/>
            </a:lvl2pPr>
            <a:lvl3pPr marL="914446" indent="0" algn="ctr">
              <a:buNone/>
              <a:defRPr sz="1800"/>
            </a:lvl3pPr>
            <a:lvl4pPr marL="1371669" indent="0" algn="ctr">
              <a:buNone/>
              <a:defRPr sz="1600"/>
            </a:lvl4pPr>
            <a:lvl5pPr marL="1828891" indent="0" algn="ctr">
              <a:buNone/>
              <a:defRPr sz="1600"/>
            </a:lvl5pPr>
            <a:lvl6pPr marL="2286114" indent="0" algn="ctr">
              <a:buNone/>
              <a:defRPr sz="1600"/>
            </a:lvl6pPr>
            <a:lvl7pPr marL="2743337" indent="0" algn="ctr">
              <a:buNone/>
              <a:defRPr sz="1600"/>
            </a:lvl7pPr>
            <a:lvl8pPr marL="3200560" indent="0" algn="ctr">
              <a:buNone/>
              <a:defRPr sz="1600"/>
            </a:lvl8pPr>
            <a:lvl9pPr marL="365778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defTabSz="304815"/>
            <a:fld id="{1D8BD707-D9CF-40AE-B4C6-C98DA3205C09}" type="datetimeFigureOut">
              <a:rPr lang="en-US" smtClean="0">
                <a:solidFill>
                  <a:prstClr val="white">
                    <a:tint val="75000"/>
                  </a:prstClr>
                </a:solidFill>
              </a:rPr>
              <a:pPr defTabSz="304815"/>
              <a:t>2/19/2024</a:t>
            </a:fld>
            <a:endParaRPr lang="en-US">
              <a:solidFill>
                <a:prstClr val="white">
                  <a:tint val="75000"/>
                </a:prstClr>
              </a:solidFill>
            </a:endParaRPr>
          </a:p>
        </p:txBody>
      </p:sp>
      <p:sp>
        <p:nvSpPr>
          <p:cNvPr id="5" name="Footer Placeholder 4"/>
          <p:cNvSpPr>
            <a:spLocks noGrp="1"/>
          </p:cNvSpPr>
          <p:nvPr>
            <p:ph type="ftr" sz="quarter" idx="11"/>
          </p:nvPr>
        </p:nvSpPr>
        <p:spPr/>
        <p:txBody>
          <a:bodyPr/>
          <a:lstStyle/>
          <a:p>
            <a:pPr defTabSz="304815"/>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p>
            <a:pPr defTabSz="304815"/>
            <a:fld id="{B6F15528-21DE-4FAA-801E-634DDDAF4B2B}" type="slidenum">
              <a:rPr lang="en-US" smtClean="0">
                <a:solidFill>
                  <a:prstClr val="white">
                    <a:tint val="75000"/>
                  </a:prstClr>
                </a:solidFill>
              </a:rPr>
              <a:pPr defTabSz="304815"/>
              <a:t>‹#›</a:t>
            </a:fld>
            <a:endParaRPr lang="en-US">
              <a:solidFill>
                <a:prstClr val="white">
                  <a:tint val="75000"/>
                </a:prstClr>
              </a:solidFill>
            </a:endParaRPr>
          </a:p>
        </p:txBody>
      </p:sp>
    </p:spTree>
    <p:extLst>
      <p:ext uri="{BB962C8B-B14F-4D97-AF65-F5344CB8AC3E}">
        <p14:creationId xmlns:p14="http://schemas.microsoft.com/office/powerpoint/2010/main" val="30511513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7"/>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9"/>
            <a:ext cx="9733512" cy="1500187"/>
          </a:xfrm>
        </p:spPr>
        <p:txBody>
          <a:bodyPr/>
          <a:lstStyle>
            <a:lvl1pPr marL="0" indent="0" algn="ctr">
              <a:buNone/>
              <a:defRPr sz="2400">
                <a:solidFill>
                  <a:schemeClr val="tx1">
                    <a:tint val="75000"/>
                  </a:schemeClr>
                </a:solidFill>
              </a:defRPr>
            </a:lvl1pPr>
            <a:lvl2pPr marL="457223" indent="0">
              <a:buNone/>
              <a:defRPr sz="2000">
                <a:solidFill>
                  <a:schemeClr val="tx1">
                    <a:tint val="75000"/>
                  </a:schemeClr>
                </a:solidFill>
              </a:defRPr>
            </a:lvl2pPr>
            <a:lvl3pPr marL="914446" indent="0">
              <a:buNone/>
              <a:defRPr sz="1800">
                <a:solidFill>
                  <a:schemeClr val="tx1">
                    <a:tint val="75000"/>
                  </a:schemeClr>
                </a:solidFill>
              </a:defRPr>
            </a:lvl3pPr>
            <a:lvl4pPr marL="1371669" indent="0">
              <a:buNone/>
              <a:defRPr sz="1600">
                <a:solidFill>
                  <a:schemeClr val="tx1">
                    <a:tint val="75000"/>
                  </a:schemeClr>
                </a:solidFill>
              </a:defRPr>
            </a:lvl4pPr>
            <a:lvl5pPr marL="1828891" indent="0">
              <a:buNone/>
              <a:defRPr sz="1600">
                <a:solidFill>
                  <a:schemeClr val="tx1">
                    <a:tint val="75000"/>
                  </a:schemeClr>
                </a:solidFill>
              </a:defRPr>
            </a:lvl5pPr>
            <a:lvl6pPr marL="2286114" indent="0">
              <a:buNone/>
              <a:defRPr sz="1600">
                <a:solidFill>
                  <a:schemeClr val="tx1">
                    <a:tint val="75000"/>
                  </a:schemeClr>
                </a:solidFill>
              </a:defRPr>
            </a:lvl6pPr>
            <a:lvl7pPr marL="2743337" indent="0">
              <a:buNone/>
              <a:defRPr sz="1600">
                <a:solidFill>
                  <a:schemeClr val="tx1">
                    <a:tint val="75000"/>
                  </a:schemeClr>
                </a:solidFill>
              </a:defRPr>
            </a:lvl7pPr>
            <a:lvl8pPr marL="3200560" indent="0">
              <a:buNone/>
              <a:defRPr sz="1600">
                <a:solidFill>
                  <a:schemeClr val="tx1">
                    <a:tint val="75000"/>
                  </a:schemeClr>
                </a:solidFill>
              </a:defRPr>
            </a:lvl8pPr>
            <a:lvl9pPr marL="3657783"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304815"/>
            <a:fld id="{1D8BD707-D9CF-40AE-B4C6-C98DA3205C09}" type="datetimeFigureOut">
              <a:rPr lang="en-US" smtClean="0">
                <a:solidFill>
                  <a:prstClr val="white">
                    <a:tint val="75000"/>
                  </a:prstClr>
                </a:solidFill>
              </a:rPr>
              <a:pPr defTabSz="304815"/>
              <a:t>2/19/2024</a:t>
            </a:fld>
            <a:endParaRPr lang="en-US">
              <a:solidFill>
                <a:prstClr val="white">
                  <a:tint val="75000"/>
                </a:prstClr>
              </a:solidFill>
            </a:endParaRPr>
          </a:p>
        </p:txBody>
      </p:sp>
      <p:sp>
        <p:nvSpPr>
          <p:cNvPr id="5" name="Footer Placeholder 4"/>
          <p:cNvSpPr>
            <a:spLocks noGrp="1"/>
          </p:cNvSpPr>
          <p:nvPr>
            <p:ph type="ftr" sz="quarter" idx="11"/>
          </p:nvPr>
        </p:nvSpPr>
        <p:spPr/>
        <p:txBody>
          <a:bodyPr/>
          <a:lstStyle/>
          <a:p>
            <a:pPr defTabSz="304815"/>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p>
            <a:pPr defTabSz="304815"/>
            <a:fld id="{B6F15528-21DE-4FAA-801E-634DDDAF4B2B}" type="slidenum">
              <a:rPr lang="en-US" smtClean="0">
                <a:solidFill>
                  <a:prstClr val="white">
                    <a:tint val="75000"/>
                  </a:prstClr>
                </a:solidFill>
              </a:rPr>
              <a:pPr defTabSz="304815"/>
              <a:t>‹#›</a:t>
            </a:fld>
            <a:endParaRPr lang="en-US">
              <a:solidFill>
                <a:prstClr val="white">
                  <a:tint val="75000"/>
                </a:prstClr>
              </a:solidFill>
            </a:endParaRPr>
          </a:p>
        </p:txBody>
      </p:sp>
    </p:spTree>
    <p:extLst>
      <p:ext uri="{BB962C8B-B14F-4D97-AF65-F5344CB8AC3E}">
        <p14:creationId xmlns:p14="http://schemas.microsoft.com/office/powerpoint/2010/main" val="1566367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863121-5BEB-768F-E015-3FD373E44F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A88C4BC-F2E4-2DD8-24D9-714815879F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3ACD90B-1364-79B1-76F9-160EAF5B0D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85A3637-55C5-445D-99DF-C850FD069EA4}" type="datetimeFigureOut">
              <a:rPr lang="en-US" smtClean="0"/>
              <a:t>2/19/2024</a:t>
            </a:fld>
            <a:endParaRPr lang="en-US"/>
          </a:p>
        </p:txBody>
      </p:sp>
      <p:sp>
        <p:nvSpPr>
          <p:cNvPr id="5" name="Footer Placeholder 4">
            <a:extLst>
              <a:ext uri="{FF2B5EF4-FFF2-40B4-BE49-F238E27FC236}">
                <a16:creationId xmlns:a16="http://schemas.microsoft.com/office/drawing/2014/main" id="{F9462BDE-9E0E-18C1-1C68-2DAF66F4E4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4B80A2D-2741-AE1C-BF4C-B4A35F3B6D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7EA7B87-6697-42C0-9B02-79B20969ECD8}" type="slidenum">
              <a:rPr lang="en-US" smtClean="0"/>
              <a:t>‹#›</a:t>
            </a:fld>
            <a:endParaRPr lang="en-US"/>
          </a:p>
        </p:txBody>
      </p:sp>
    </p:spTree>
    <p:extLst>
      <p:ext uri="{BB962C8B-B14F-4D97-AF65-F5344CB8AC3E}">
        <p14:creationId xmlns:p14="http://schemas.microsoft.com/office/powerpoint/2010/main" val="26220417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6" y="609601"/>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6"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6"/>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1D8BD707-D9CF-40AE-B4C6-C98DA3205C09}" type="datetimeFigureOut">
              <a:rPr lang="en-US" smtClean="0"/>
              <a:pPr/>
              <a:t>2/19/2024</a:t>
            </a:fld>
            <a:endParaRPr lang="en-US"/>
          </a:p>
        </p:txBody>
      </p:sp>
      <p:sp>
        <p:nvSpPr>
          <p:cNvPr id="5" name="Footer Placeholder 4"/>
          <p:cNvSpPr>
            <a:spLocks noGrp="1"/>
          </p:cNvSpPr>
          <p:nvPr>
            <p:ph type="ftr" sz="quarter" idx="3"/>
          </p:nvPr>
        </p:nvSpPr>
        <p:spPr>
          <a:xfrm>
            <a:off x="913795" y="5883276"/>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2" y="5883276"/>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115497119"/>
      </p:ext>
    </p:extLst>
  </p:cSld>
  <p:clrMap bg1="dk1" tx1="lt1" bg2="dk2" tx2="lt2" accent1="accent1" accent2="accent2" accent3="accent3" accent4="accent4" accent5="accent5" accent6="accent6" hlink="hlink" folHlink="folHlink"/>
  <p:sldLayoutIdLst>
    <p:sldLayoutId id="2147483661" r:id="rId1"/>
    <p:sldLayoutId id="2147483663" r:id="rId2"/>
    <p:sldLayoutId id="2147483664" r:id="rId3"/>
  </p:sldLayoutIdLst>
  <p:txStyles>
    <p:titleStyle>
      <a:lvl1pPr algn="ctr" defTabSz="914446"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11" indent="-228611" algn="l" defTabSz="914446"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34" indent="-228611" algn="l" defTabSz="914446"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57" indent="-228611" algn="l" defTabSz="914446"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80" indent="-228611" algn="l" defTabSz="914446"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503" indent="-228611" algn="l" defTabSz="91444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726" indent="-228611" algn="l" defTabSz="91444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949" indent="-228611" algn="l" defTabSz="91444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171" indent="-228611" algn="l" defTabSz="91444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394" indent="-228611" algn="l" defTabSz="91444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1"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hyperlink" Target="https://powerpoint.officeapps.live.com/pods/ppt.aspx?ui=en-GB&amp;rs=en-GB&amp;new=1&amp;wdenableroaming=1&amp;mscc=1&amp;wdodb=1&amp;hid=sY6LeZfJhka4RP%2BRFMYq8A.0.0&amp;sc=%7b%22pmo%22:%22https://onedrive.live.com%22%7d&amp;wdnewandopenct=1708326779235&amp;wdorigin=SDX.Skydrive*Root&amp;wdprevioussessionsrc=HarmonyWeb&amp;wdprevioussession=3b17cdcb-a9e5-4c40-831f-915c61c3c6b9&amp;uih=onedrivecom&amp;jsapi=1&amp;jsapiver=v2&amp;corrid=2798435b-bfb3-419c-a337-36be46add418&amp;usid=2798435b-bfb3-419c-a337-36be46add418&amp;newsession=1&amp;sftc=1&amp;uihit=editaspx&amp;muv=1&amp;dchat=1&amp;wdhostclicktime=1708326786019&amp;wdpodsurl=https://powerpoint.officeapps.live.com/pods/&amp;wdpopsurl=https://powerpoint.officeapps.live.com/&amp;wdoverrides=devicepixelratio:1.25,RenderGifSlideShow:true&amp;filename=Presentation%2049.pptx&amp;filegeturlbool=true&amp;ro=false&amp;fastboot=true&amp;noauth=1&amp;thpanel=639&amp;sw=1212&amp;sh=586&amp;postmessagetoken=2798435b-bfb3-419c-a337-36be46add418#_Toc159239928" TargetMode="External"/><Relationship Id="rId7" Type="http://schemas.openxmlformats.org/officeDocument/2006/relationships/hyperlink" Target="https://powerpoint.officeapps.live.com/pods/ppt.aspx?ui=en-GB&amp;rs=en-GB&amp;new=1&amp;wdenableroaming=1&amp;mscc=1&amp;wdodb=1&amp;hid=sY6LeZfJhka4RP%2BRFMYq8A.0.0&amp;sc=%7b%22pmo%22:%22https://onedrive.live.com%22%7d&amp;wdnewandopenct=1708326779235&amp;wdorigin=SDX.Skydrive*Root&amp;wdprevioussessionsrc=HarmonyWeb&amp;wdprevioussession=3b17cdcb-a9e5-4c40-831f-915c61c3c6b9&amp;uih=onedrivecom&amp;jsapi=1&amp;jsapiver=v2&amp;corrid=2798435b-bfb3-419c-a337-36be46add418&amp;usid=2798435b-bfb3-419c-a337-36be46add418&amp;newsession=1&amp;sftc=1&amp;uihit=editaspx&amp;muv=1&amp;dchat=1&amp;wdhostclicktime=1708326786019&amp;wdpodsurl=https://powerpoint.officeapps.live.com/pods/&amp;wdpopsurl=https://powerpoint.officeapps.live.com/&amp;wdoverrides=devicepixelratio:1.25,RenderGifSlideShow:true&amp;filename=Presentation%2049.pptx&amp;filegeturlbool=true&amp;ro=false&amp;fastboot=true&amp;noauth=1&amp;thpanel=639&amp;sw=1212&amp;sh=586&amp;postmessagetoken=2798435b-bfb3-419c-a337-36be46add418#_Toc159239932" TargetMode="External"/><Relationship Id="rId2" Type="http://schemas.openxmlformats.org/officeDocument/2006/relationships/hyperlink" Target="https://powerpoint.officeapps.live.com/pods/ppt.aspx?ui=en-GB&amp;rs=en-GB&amp;new=1&amp;wdenableroaming=1&amp;mscc=1&amp;wdodb=1&amp;hid=sY6LeZfJhka4RP%2BRFMYq8A.0.0&amp;sc=%7b%22pmo%22:%22https://onedrive.live.com%22%7d&amp;wdnewandopenct=1708326779235&amp;wdorigin=SDX.Skydrive*Root&amp;wdprevioussessionsrc=HarmonyWeb&amp;wdprevioussession=3b17cdcb-a9e5-4c40-831f-915c61c3c6b9&amp;uih=onedrivecom&amp;jsapi=1&amp;jsapiver=v2&amp;corrid=2798435b-bfb3-419c-a337-36be46add418&amp;usid=2798435b-bfb3-419c-a337-36be46add418&amp;newsession=1&amp;sftc=1&amp;uihit=editaspx&amp;muv=1&amp;dchat=1&amp;wdhostclicktime=1708326786019&amp;wdpodsurl=https://powerpoint.officeapps.live.com/pods/&amp;wdpopsurl=https://powerpoint.officeapps.live.com/&amp;wdoverrides=devicepixelratio:1.25,RenderGifSlideShow:true&amp;filename=Presentation%2049.pptx&amp;filegeturlbool=true&amp;ro=false&amp;fastboot=true&amp;noauth=1&amp;thpanel=639&amp;sw=1212&amp;sh=586&amp;postmessagetoken=2798435b-bfb3-419c-a337-36be46add418#_Toc159239927" TargetMode="External"/><Relationship Id="rId1" Type="http://schemas.openxmlformats.org/officeDocument/2006/relationships/slideLayout" Target="../slideLayouts/slideLayout2.xml"/><Relationship Id="rId6" Type="http://schemas.openxmlformats.org/officeDocument/2006/relationships/hyperlink" Target="https://powerpoint.officeapps.live.com/pods/ppt.aspx?ui=en-GB&amp;rs=en-GB&amp;new=1&amp;wdenableroaming=1&amp;mscc=1&amp;wdodb=1&amp;hid=sY6LeZfJhka4RP%2BRFMYq8A.0.0&amp;sc=%7b%22pmo%22:%22https://onedrive.live.com%22%7d&amp;wdnewandopenct=1708326779235&amp;wdorigin=SDX.Skydrive*Root&amp;wdprevioussessionsrc=HarmonyWeb&amp;wdprevioussession=3b17cdcb-a9e5-4c40-831f-915c61c3c6b9&amp;uih=onedrivecom&amp;jsapi=1&amp;jsapiver=v2&amp;corrid=2798435b-bfb3-419c-a337-36be46add418&amp;usid=2798435b-bfb3-419c-a337-36be46add418&amp;newsession=1&amp;sftc=1&amp;uihit=editaspx&amp;muv=1&amp;dchat=1&amp;wdhostclicktime=1708326786019&amp;wdpodsurl=https://powerpoint.officeapps.live.com/pods/&amp;wdpopsurl=https://powerpoint.officeapps.live.com/&amp;wdoverrides=devicepixelratio:1.25,RenderGifSlideShow:true&amp;filename=Presentation%2049.pptx&amp;filegeturlbool=true&amp;ro=false&amp;fastboot=true&amp;noauth=1&amp;thpanel=639&amp;sw=1212&amp;sh=586&amp;postmessagetoken=2798435b-bfb3-419c-a337-36be46add418#_Toc159239931" TargetMode="External"/><Relationship Id="rId5" Type="http://schemas.openxmlformats.org/officeDocument/2006/relationships/hyperlink" Target="https://powerpoint.officeapps.live.com/pods/ppt.aspx?ui=en-GB&amp;rs=en-GB&amp;new=1&amp;wdenableroaming=1&amp;mscc=1&amp;wdodb=1&amp;hid=sY6LeZfJhka4RP%2BRFMYq8A.0.0&amp;sc=%7b%22pmo%22:%22https://onedrive.live.com%22%7d&amp;wdnewandopenct=1708326779235&amp;wdorigin=SDX.Skydrive*Root&amp;wdprevioussessionsrc=HarmonyWeb&amp;wdprevioussession=3b17cdcb-a9e5-4c40-831f-915c61c3c6b9&amp;uih=onedrivecom&amp;jsapi=1&amp;jsapiver=v2&amp;corrid=2798435b-bfb3-419c-a337-36be46add418&amp;usid=2798435b-bfb3-419c-a337-36be46add418&amp;newsession=1&amp;sftc=1&amp;uihit=editaspx&amp;muv=1&amp;dchat=1&amp;wdhostclicktime=1708326786019&amp;wdpodsurl=https://powerpoint.officeapps.live.com/pods/&amp;wdpopsurl=https://powerpoint.officeapps.live.com/&amp;wdoverrides=devicepixelratio:1.25,RenderGifSlideShow:true&amp;filename=Presentation%2049.pptx&amp;filegeturlbool=true&amp;ro=false&amp;fastboot=true&amp;noauth=1&amp;thpanel=639&amp;sw=1212&amp;sh=586&amp;postmessagetoken=2798435b-bfb3-419c-a337-36be46add418#_Toc159239930" TargetMode="External"/><Relationship Id="rId4" Type="http://schemas.openxmlformats.org/officeDocument/2006/relationships/hyperlink" Target="https://powerpoint.officeapps.live.com/pods/ppt.aspx?ui=en-GB&amp;rs=en-GB&amp;new=1&amp;wdenableroaming=1&amp;mscc=1&amp;wdodb=1&amp;hid=sY6LeZfJhka4RP%2BRFMYq8A.0.0&amp;sc=%7b%22pmo%22:%22https://onedrive.live.com%22%7d&amp;wdnewandopenct=1708326779235&amp;wdorigin=SDX.Skydrive*Root&amp;wdprevioussessionsrc=HarmonyWeb&amp;wdprevioussession=3b17cdcb-a9e5-4c40-831f-915c61c3c6b9&amp;uih=onedrivecom&amp;jsapi=1&amp;jsapiver=v2&amp;corrid=2798435b-bfb3-419c-a337-36be46add418&amp;usid=2798435b-bfb3-419c-a337-36be46add418&amp;newsession=1&amp;sftc=1&amp;uihit=editaspx&amp;muv=1&amp;dchat=1&amp;wdhostclicktime=1708326786019&amp;wdpodsurl=https://powerpoint.officeapps.live.com/pods/&amp;wdpopsurl=https://powerpoint.officeapps.live.com/&amp;wdoverrides=devicepixelratio:1.25,RenderGifSlideShow:true&amp;filename=Presentation%2049.pptx&amp;filegeturlbool=true&amp;ro=false&amp;fastboot=true&amp;noauth=1&amp;thpanel=639&amp;sw=1212&amp;sh=586&amp;postmessagetoken=2798435b-bfb3-419c-a337-36be46add418#_Toc159239929"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9.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ageuk.org.uk/information-advice/care/paying-for-care/paying-for-a-care-home/" TargetMode="External"/><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hyperlink" Target="https://www.carehome.co.uk/advice/fees"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16.sv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15.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slides/_rels/slide16.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23.png"/><Relationship Id="rId7"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24.svg"/><Relationship Id="rId9"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40.png"/><Relationship Id="rId4" Type="http://schemas.openxmlformats.org/officeDocument/2006/relationships/image" Target="../media/image39.jpeg"/></Relationships>
</file>

<file path=ppt/slides/_rels/slide1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svg"/><Relationship Id="rId7" Type="http://schemas.openxmlformats.org/officeDocument/2006/relationships/image" Target="../media/image46.svg"/><Relationship Id="rId2" Type="http://schemas.openxmlformats.org/officeDocument/2006/relationships/image" Target="../media/image41.png"/><Relationship Id="rId1" Type="http://schemas.openxmlformats.org/officeDocument/2006/relationships/slideLayout" Target="../slideLayouts/slideLayout12.xml"/><Relationship Id="rId6" Type="http://schemas.openxmlformats.org/officeDocument/2006/relationships/image" Target="../media/image45.png"/><Relationship Id="rId5" Type="http://schemas.openxmlformats.org/officeDocument/2006/relationships/image" Target="../media/image44.svg"/><Relationship Id="rId4" Type="http://schemas.openxmlformats.org/officeDocument/2006/relationships/image" Target="../media/image43.png"/><Relationship Id="rId9" Type="http://schemas.openxmlformats.org/officeDocument/2006/relationships/image" Target="../media/image48.svg"/></Relationships>
</file>

<file path=ppt/slides/_rels/slide19.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52.svg"/><Relationship Id="rId5" Type="http://schemas.openxmlformats.org/officeDocument/2006/relationships/image" Target="../media/image51.png"/><Relationship Id="rId4" Type="http://schemas.openxmlformats.org/officeDocument/2006/relationships/image" Target="../media/image50.sv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5.png"/><Relationship Id="rId1" Type="http://schemas.openxmlformats.org/officeDocument/2006/relationships/slideLayout" Target="../slideLayouts/slideLayout12.xml"/><Relationship Id="rId4" Type="http://schemas.openxmlformats.org/officeDocument/2006/relationships/hyperlink" Target="https://www.publicdomainpictures.net/en/view-image.php?image=169686&amp;picture=dancers-2"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58.png"/></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60.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37.png"/><Relationship Id="rId5" Type="http://schemas.openxmlformats.org/officeDocument/2006/relationships/image" Target="../media/image59.png"/><Relationship Id="rId4" Type="http://schemas.openxmlformats.org/officeDocument/2006/relationships/image" Target="../media/image42.svg"/></Relationships>
</file>

<file path=ppt/slides/_rels/slide24.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64.svg"/><Relationship Id="rId5" Type="http://schemas.openxmlformats.org/officeDocument/2006/relationships/image" Target="../media/image63.png"/><Relationship Id="rId4" Type="http://schemas.openxmlformats.org/officeDocument/2006/relationships/image" Target="../media/image62.svg"/></Relationships>
</file>

<file path=ppt/slides/_rels/slide25.xml.rels><?xml version="1.0" encoding="UTF-8" standalone="yes"?>
<Relationships xmlns="http://schemas.openxmlformats.org/package/2006/relationships"><Relationship Id="rId3" Type="http://schemas.openxmlformats.org/officeDocument/2006/relationships/image" Target="../media/image67.svg"/><Relationship Id="rId7" Type="http://schemas.openxmlformats.org/officeDocument/2006/relationships/hyperlink" Target="https://doi.org/10.2147/CIA.S207863" TargetMode="External"/><Relationship Id="rId2" Type="http://schemas.openxmlformats.org/officeDocument/2006/relationships/image" Target="../media/image66.png"/><Relationship Id="rId1" Type="http://schemas.openxmlformats.org/officeDocument/2006/relationships/slideLayout" Target="../slideLayouts/slideLayout12.xml"/><Relationship Id="rId6" Type="http://schemas.openxmlformats.org/officeDocument/2006/relationships/hyperlink" Target="https://doi.org/10.1007/s10433-022-00697-z" TargetMode="External"/><Relationship Id="rId5" Type="http://schemas.openxmlformats.org/officeDocument/2006/relationships/hyperlink" Target="https://doi.org/10.1017/S1463423618000105" TargetMode="External"/><Relationship Id="rId4" Type="http://schemas.openxmlformats.org/officeDocument/2006/relationships/hyperlink" Target="https://www.cqc.org.uk/guidance-providers/regulations-enforcement/regulation-13-safeguarding-service-users-abuse-improper"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5.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6.xml.rels><?xml version="1.0" encoding="UTF-8" standalone="yes"?>
<Relationships xmlns="http://schemas.openxmlformats.org/package/2006/relationships"><Relationship Id="rId3" Type="http://schemas.openxmlformats.org/officeDocument/2006/relationships/image" Target="../media/image77.sv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england.nhs.uk/ourwork/pe/continuing-care/" TargetMode="External"/><Relationship Id="rId2" Type="http://schemas.openxmlformats.org/officeDocument/2006/relationships/hyperlink" Target="https://www.gov.uk/government/publications/care-and-support-statutory-guidance"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3.svg"/><Relationship Id="rId2" Type="http://schemas.openxmlformats.org/officeDocument/2006/relationships/image" Target="../media/image82.png"/><Relationship Id="rId1" Type="http://schemas.openxmlformats.org/officeDocument/2006/relationships/slideLayout" Target="../slideLayouts/slideLayout7.xml"/><Relationship Id="rId6" Type="http://schemas.openxmlformats.org/officeDocument/2006/relationships/image" Target="../media/image86.png"/><Relationship Id="rId5" Type="http://schemas.openxmlformats.org/officeDocument/2006/relationships/image" Target="../media/image85.svg"/><Relationship Id="rId4" Type="http://schemas.openxmlformats.org/officeDocument/2006/relationships/image" Target="../media/image84.png"/></Relationships>
</file>

<file path=ppt/slides/_rels/slide39.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png"/><Relationship Id="rId1" Type="http://schemas.openxmlformats.org/officeDocument/2006/relationships/slideLayout" Target="../slideLayouts/slideLayout7.xml"/><Relationship Id="rId5" Type="http://schemas.openxmlformats.org/officeDocument/2006/relationships/image" Target="../media/image90.svg"/><Relationship Id="rId4" Type="http://schemas.openxmlformats.org/officeDocument/2006/relationships/image" Target="../media/image89.png"/></Relationships>
</file>

<file path=ppt/slides/_rels/slide40.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85.svg"/><Relationship Id="rId7" Type="http://schemas.openxmlformats.org/officeDocument/2006/relationships/image" Target="../media/image88.svg"/><Relationship Id="rId2" Type="http://schemas.openxmlformats.org/officeDocument/2006/relationships/image" Target="../media/image84.png"/><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92.svg"/><Relationship Id="rId4" Type="http://schemas.openxmlformats.org/officeDocument/2006/relationships/image" Target="../media/image91.png"/><Relationship Id="rId9" Type="http://schemas.openxmlformats.org/officeDocument/2006/relationships/image" Target="../media/image94.svg"/></Relationships>
</file>

<file path=ppt/slides/_rels/slide41.xml.rels><?xml version="1.0" encoding="UTF-8" standalone="yes"?>
<Relationships xmlns="http://schemas.openxmlformats.org/package/2006/relationships"><Relationship Id="rId3" Type="http://schemas.openxmlformats.org/officeDocument/2006/relationships/image" Target="../media/image88.svg"/><Relationship Id="rId7" Type="http://schemas.openxmlformats.org/officeDocument/2006/relationships/image" Target="../media/image98.svg"/><Relationship Id="rId2" Type="http://schemas.openxmlformats.org/officeDocument/2006/relationships/image" Target="../media/image87.png"/><Relationship Id="rId1" Type="http://schemas.openxmlformats.org/officeDocument/2006/relationships/slideLayout" Target="../slideLayouts/slideLayout7.xml"/><Relationship Id="rId6" Type="http://schemas.openxmlformats.org/officeDocument/2006/relationships/image" Target="../media/image97.png"/><Relationship Id="rId5" Type="http://schemas.openxmlformats.org/officeDocument/2006/relationships/image" Target="../media/image96.svg"/><Relationship Id="rId4" Type="http://schemas.openxmlformats.org/officeDocument/2006/relationships/image" Target="../media/image95.png"/></Relationships>
</file>

<file path=ppt/slides/_rels/slide42.xml.rels><?xml version="1.0" encoding="UTF-8" standalone="yes"?>
<Relationships xmlns="http://schemas.openxmlformats.org/package/2006/relationships"><Relationship Id="rId3" Type="http://schemas.openxmlformats.org/officeDocument/2006/relationships/image" Target="../media/image100.svg"/><Relationship Id="rId7" Type="http://schemas.openxmlformats.org/officeDocument/2006/relationships/image" Target="../media/image88.svg"/><Relationship Id="rId2" Type="http://schemas.openxmlformats.org/officeDocument/2006/relationships/image" Target="../media/image99.png"/><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85.svg"/><Relationship Id="rId4" Type="http://schemas.openxmlformats.org/officeDocument/2006/relationships/image" Target="../media/image84.png"/></Relationships>
</file>

<file path=ppt/slides/_rels/slide43.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png"/><Relationship Id="rId1" Type="http://schemas.openxmlformats.org/officeDocument/2006/relationships/slideLayout" Target="../slideLayouts/slideLayout7.xml"/><Relationship Id="rId5" Type="http://schemas.openxmlformats.org/officeDocument/2006/relationships/image" Target="../media/image102.svg"/><Relationship Id="rId4" Type="http://schemas.openxmlformats.org/officeDocument/2006/relationships/image" Target="../media/image101.png"/></Relationships>
</file>

<file path=ppt/slides/_rels/slide44.xml.rels><?xml version="1.0" encoding="UTF-8" standalone="yes"?>
<Relationships xmlns="http://schemas.openxmlformats.org/package/2006/relationships"><Relationship Id="rId3" Type="http://schemas.openxmlformats.org/officeDocument/2006/relationships/image" Target="../media/image104.svg"/><Relationship Id="rId7" Type="http://schemas.openxmlformats.org/officeDocument/2006/relationships/image" Target="../media/image106.svg"/><Relationship Id="rId2" Type="http://schemas.openxmlformats.org/officeDocument/2006/relationships/image" Target="../media/image103.png"/><Relationship Id="rId1" Type="http://schemas.openxmlformats.org/officeDocument/2006/relationships/slideLayout" Target="../slideLayouts/slideLayout7.xml"/><Relationship Id="rId6" Type="http://schemas.openxmlformats.org/officeDocument/2006/relationships/image" Target="../media/image105.png"/><Relationship Id="rId5" Type="http://schemas.openxmlformats.org/officeDocument/2006/relationships/image" Target="../media/image88.svg"/><Relationship Id="rId4" Type="http://schemas.openxmlformats.org/officeDocument/2006/relationships/image" Target="../media/image87.png"/></Relationships>
</file>

<file path=ppt/slides/_rels/slide45.xml.rels><?xml version="1.0" encoding="UTF-8" standalone="yes"?>
<Relationships xmlns="http://schemas.openxmlformats.org/package/2006/relationships"><Relationship Id="rId3" Type="http://schemas.openxmlformats.org/officeDocument/2006/relationships/image" Target="../media/image88.svg"/><Relationship Id="rId7" Type="http://schemas.openxmlformats.org/officeDocument/2006/relationships/image" Target="../media/image110.svg"/><Relationship Id="rId2" Type="http://schemas.openxmlformats.org/officeDocument/2006/relationships/image" Target="../media/image87.png"/><Relationship Id="rId1" Type="http://schemas.openxmlformats.org/officeDocument/2006/relationships/slideLayout" Target="../slideLayouts/slideLayout7.xml"/><Relationship Id="rId6" Type="http://schemas.openxmlformats.org/officeDocument/2006/relationships/image" Target="../media/image109.png"/><Relationship Id="rId5" Type="http://schemas.openxmlformats.org/officeDocument/2006/relationships/image" Target="../media/image108.svg"/><Relationship Id="rId4" Type="http://schemas.openxmlformats.org/officeDocument/2006/relationships/image" Target="../media/image107.png"/></Relationships>
</file>

<file path=ppt/slides/_rels/slide46.xml.rels><?xml version="1.0" encoding="UTF-8" standalone="yes"?>
<Relationships xmlns="http://schemas.openxmlformats.org/package/2006/relationships"><Relationship Id="rId8" Type="http://schemas.openxmlformats.org/officeDocument/2006/relationships/image" Target="../media/image88.svg"/><Relationship Id="rId3" Type="http://schemas.openxmlformats.org/officeDocument/2006/relationships/image" Target="../media/image112.svg"/><Relationship Id="rId7" Type="http://schemas.openxmlformats.org/officeDocument/2006/relationships/image" Target="../media/image87.png"/><Relationship Id="rId12" Type="http://schemas.openxmlformats.org/officeDocument/2006/relationships/image" Target="../media/image117.svg"/><Relationship Id="rId2" Type="http://schemas.openxmlformats.org/officeDocument/2006/relationships/image" Target="../media/image111.png"/><Relationship Id="rId1" Type="http://schemas.openxmlformats.org/officeDocument/2006/relationships/slideLayout" Target="../slideLayouts/slideLayout7.xml"/><Relationship Id="rId6" Type="http://schemas.openxmlformats.org/officeDocument/2006/relationships/image" Target="../media/image85.svg"/><Relationship Id="rId11" Type="http://schemas.openxmlformats.org/officeDocument/2006/relationships/image" Target="../media/image116.png"/><Relationship Id="rId5" Type="http://schemas.openxmlformats.org/officeDocument/2006/relationships/image" Target="../media/image84.png"/><Relationship Id="rId10" Type="http://schemas.openxmlformats.org/officeDocument/2006/relationships/image" Target="../media/image115.svg"/><Relationship Id="rId4" Type="http://schemas.openxmlformats.org/officeDocument/2006/relationships/image" Target="../media/image113.png"/><Relationship Id="rId9" Type="http://schemas.openxmlformats.org/officeDocument/2006/relationships/image" Target="../media/image114.png"/></Relationships>
</file>

<file path=ppt/slides/_rels/slide47.xml.rels><?xml version="1.0" encoding="UTF-8" standalone="yes"?>
<Relationships xmlns="http://schemas.openxmlformats.org/package/2006/relationships"><Relationship Id="rId8" Type="http://schemas.openxmlformats.org/officeDocument/2006/relationships/image" Target="../media/image88.svg"/><Relationship Id="rId3" Type="http://schemas.openxmlformats.org/officeDocument/2006/relationships/image" Target="../media/image112.svg"/><Relationship Id="rId7" Type="http://schemas.openxmlformats.org/officeDocument/2006/relationships/image" Target="../media/image87.png"/><Relationship Id="rId2" Type="http://schemas.openxmlformats.org/officeDocument/2006/relationships/image" Target="../media/image111.png"/><Relationship Id="rId1" Type="http://schemas.openxmlformats.org/officeDocument/2006/relationships/slideLayout" Target="../slideLayouts/slideLayout7.xml"/><Relationship Id="rId6" Type="http://schemas.openxmlformats.org/officeDocument/2006/relationships/image" Target="../media/image118.png"/><Relationship Id="rId5" Type="http://schemas.openxmlformats.org/officeDocument/2006/relationships/image" Target="../media/image85.svg"/><Relationship Id="rId10" Type="http://schemas.openxmlformats.org/officeDocument/2006/relationships/image" Target="../media/image120.svg"/><Relationship Id="rId4" Type="http://schemas.openxmlformats.org/officeDocument/2006/relationships/image" Target="../media/image84.png"/><Relationship Id="rId9" Type="http://schemas.openxmlformats.org/officeDocument/2006/relationships/image" Target="../media/image119.png"/></Relationships>
</file>

<file path=ppt/slides/_rels/slide48.xml.rels><?xml version="1.0" encoding="UTF-8" standalone="yes"?>
<Relationships xmlns="http://schemas.openxmlformats.org/package/2006/relationships"><Relationship Id="rId3" Type="http://schemas.openxmlformats.org/officeDocument/2006/relationships/image" Target="../media/image85.svg"/><Relationship Id="rId2" Type="http://schemas.openxmlformats.org/officeDocument/2006/relationships/image" Target="../media/image84.png"/><Relationship Id="rId1" Type="http://schemas.openxmlformats.org/officeDocument/2006/relationships/slideLayout" Target="../slideLayouts/slideLayout7.xml"/><Relationship Id="rId6" Type="http://schemas.openxmlformats.org/officeDocument/2006/relationships/image" Target="../media/image121.png"/><Relationship Id="rId5" Type="http://schemas.openxmlformats.org/officeDocument/2006/relationships/image" Target="../media/image88.svg"/><Relationship Id="rId4" Type="http://schemas.openxmlformats.org/officeDocument/2006/relationships/image" Target="../media/image87.png"/></Relationships>
</file>

<file path=ppt/slides/_rels/slide49.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png"/><Relationship Id="rId1" Type="http://schemas.openxmlformats.org/officeDocument/2006/relationships/slideLayout" Target="../slideLayouts/slideLayout7.xml"/><Relationship Id="rId6" Type="http://schemas.openxmlformats.org/officeDocument/2006/relationships/image" Target="../media/image122.png"/><Relationship Id="rId5" Type="http://schemas.openxmlformats.org/officeDocument/2006/relationships/image" Target="../media/image85.svg"/><Relationship Id="rId4" Type="http://schemas.openxmlformats.org/officeDocument/2006/relationships/image" Target="../media/image84.png"/></Relationships>
</file>

<file path=ppt/slides/_rels/slide50.xml.rels><?xml version="1.0" encoding="UTF-8" standalone="yes"?>
<Relationships xmlns="http://schemas.openxmlformats.org/package/2006/relationships"><Relationship Id="rId3" Type="http://schemas.openxmlformats.org/officeDocument/2006/relationships/image" Target="../media/image85.svg"/><Relationship Id="rId2" Type="http://schemas.openxmlformats.org/officeDocument/2006/relationships/image" Target="../media/image84.png"/><Relationship Id="rId1" Type="http://schemas.openxmlformats.org/officeDocument/2006/relationships/slideLayout" Target="../slideLayouts/slideLayout7.xml"/><Relationship Id="rId6" Type="http://schemas.openxmlformats.org/officeDocument/2006/relationships/image" Target="../media/image123.png"/><Relationship Id="rId5" Type="http://schemas.openxmlformats.org/officeDocument/2006/relationships/image" Target="../media/image83.svg"/><Relationship Id="rId4" Type="http://schemas.openxmlformats.org/officeDocument/2006/relationships/image" Target="../media/image82.png"/></Relationships>
</file>

<file path=ppt/slides/_rels/slide51.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png"/><Relationship Id="rId1" Type="http://schemas.openxmlformats.org/officeDocument/2006/relationships/slideLayout" Target="../slideLayouts/slideLayout7.xml"/><Relationship Id="rId4" Type="http://schemas.openxmlformats.org/officeDocument/2006/relationships/hyperlink" Target="https://www.which.co.uk/money/pensions-and-retirement/financing-later-life-care/care-home-fees-ak7lP4h1owc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1FA40C-1096-55A9-011C-7F34D1258DCE}"/>
              </a:ext>
            </a:extLst>
          </p:cNvPr>
          <p:cNvSpPr txBox="1"/>
          <p:nvPr/>
        </p:nvSpPr>
        <p:spPr>
          <a:xfrm>
            <a:off x="1255897" y="1317157"/>
            <a:ext cx="10223339" cy="5355312"/>
          </a:xfrm>
          <a:prstGeom prst="rect">
            <a:avLst/>
          </a:prstGeom>
          <a:noFill/>
        </p:spPr>
        <p:txBody>
          <a:bodyPr wrap="square">
            <a:spAutoFit/>
          </a:bodyPr>
          <a:lstStyle/>
          <a:p>
            <a:r>
              <a:rPr lang="en-US" sz="2400" dirty="0">
                <a:latin typeface="Bahnschrift" panose="020B0502040204020203" pitchFamily="34" charset="0"/>
                <a:cs typeface="Aldhabi" panose="01000000000000000000" pitchFamily="2" charset="-78"/>
              </a:rPr>
              <a:t>Student Name: Gabriela Ungureanu</a:t>
            </a:r>
          </a:p>
          <a:p>
            <a:r>
              <a:rPr lang="en-US" sz="2400" dirty="0">
                <a:latin typeface="Bahnschrift" panose="020B0502040204020203" pitchFamily="34" charset="0"/>
                <a:cs typeface="Aldhabi" panose="01000000000000000000" pitchFamily="2" charset="-78"/>
              </a:rPr>
              <a:t>Student ID:2118376 </a:t>
            </a:r>
          </a:p>
          <a:p>
            <a:endParaRPr lang="en-US" sz="2400" dirty="0">
              <a:latin typeface="Bahnschrift" panose="020B0502040204020203" pitchFamily="34" charset="0"/>
              <a:cs typeface="Aldhabi" panose="01000000000000000000" pitchFamily="2" charset="-78"/>
            </a:endParaRPr>
          </a:p>
          <a:p>
            <a:r>
              <a:rPr lang="en-US" sz="2400" dirty="0">
                <a:latin typeface="Bahnschrift" panose="020B0502040204020203" pitchFamily="34" charset="0"/>
                <a:cs typeface="Aldhabi" panose="01000000000000000000" pitchFamily="2" charset="-78"/>
              </a:rPr>
              <a:t>Student name: Sevdalina Velinova</a:t>
            </a:r>
          </a:p>
          <a:p>
            <a:r>
              <a:rPr lang="en-US" sz="2400" dirty="0">
                <a:latin typeface="Bahnschrift" panose="020B0502040204020203" pitchFamily="34" charset="0"/>
                <a:cs typeface="Aldhabi" panose="01000000000000000000" pitchFamily="2" charset="-78"/>
              </a:rPr>
              <a:t>Student number:2017540</a:t>
            </a:r>
          </a:p>
          <a:p>
            <a:endParaRPr lang="en-US" sz="2400" dirty="0">
              <a:latin typeface="Bahnschrift" panose="020B0502040204020203" pitchFamily="34" charset="0"/>
              <a:cs typeface="Aldhabi" panose="01000000000000000000" pitchFamily="2" charset="-78"/>
            </a:endParaRPr>
          </a:p>
          <a:p>
            <a:endParaRPr lang="en-US" sz="2400" dirty="0">
              <a:latin typeface="Bahnschrift" panose="020B0502040204020203" pitchFamily="34" charset="0"/>
              <a:cs typeface="Aldhabi" panose="01000000000000000000" pitchFamily="2" charset="-78"/>
            </a:endParaRPr>
          </a:p>
          <a:p>
            <a:r>
              <a:rPr lang="en-US" sz="2400" dirty="0">
                <a:latin typeface="Bahnschrift" panose="020B0502040204020203" pitchFamily="34" charset="0"/>
                <a:cs typeface="Aldhabi" panose="01000000000000000000" pitchFamily="2" charset="-78"/>
              </a:rPr>
              <a:t>Student name: Mohammad Ilyas</a:t>
            </a:r>
          </a:p>
          <a:p>
            <a:r>
              <a:rPr lang="en-US" sz="2400" dirty="0">
                <a:latin typeface="Bahnschrift" panose="020B0502040204020203" pitchFamily="34" charset="0"/>
                <a:cs typeface="Aldhabi" panose="01000000000000000000" pitchFamily="2" charset="-78"/>
              </a:rPr>
              <a:t>Student Number: 2029045</a:t>
            </a:r>
          </a:p>
          <a:p>
            <a:endParaRPr lang="en-US" sz="2400" dirty="0">
              <a:latin typeface="Bahnschrift" panose="020B0502040204020203" pitchFamily="34" charset="0"/>
              <a:cs typeface="Aldhabi" panose="01000000000000000000" pitchFamily="2" charset="-78"/>
            </a:endParaRPr>
          </a:p>
          <a:p>
            <a:r>
              <a:rPr lang="en-US" sz="2400" dirty="0">
                <a:latin typeface="Bahnschrift" panose="020B0502040204020203" pitchFamily="34" charset="0"/>
                <a:cs typeface="Aldhabi" panose="01000000000000000000" pitchFamily="2" charset="-78"/>
              </a:rPr>
              <a:t>Student name: Margarita Chaparova </a:t>
            </a:r>
          </a:p>
          <a:p>
            <a:r>
              <a:rPr lang="en-US" sz="2400" dirty="0">
                <a:latin typeface="Bahnschrift" panose="020B0502040204020203" pitchFamily="34" charset="0"/>
                <a:cs typeface="Aldhabi" panose="01000000000000000000" pitchFamily="2" charset="-78"/>
              </a:rPr>
              <a:t>Student number : 2123016</a:t>
            </a:r>
          </a:p>
          <a:p>
            <a:endParaRPr lang="en-US" dirty="0">
              <a:latin typeface="Bahnschrift" panose="020B0502040204020203" pitchFamily="34" charset="0"/>
              <a:cs typeface="Aldhabi" panose="01000000000000000000" pitchFamily="2" charset="-78"/>
            </a:endParaRPr>
          </a:p>
          <a:p>
            <a:endParaRPr lang="en-US" dirty="0"/>
          </a:p>
          <a:p>
            <a:endParaRPr lang="en-US" dirty="0"/>
          </a:p>
        </p:txBody>
      </p:sp>
      <p:sp>
        <p:nvSpPr>
          <p:cNvPr id="4" name="TextBox 3">
            <a:extLst>
              <a:ext uri="{FF2B5EF4-FFF2-40B4-BE49-F238E27FC236}">
                <a16:creationId xmlns:a16="http://schemas.microsoft.com/office/drawing/2014/main" id="{B23355C0-5533-9441-6756-EF3315260830}"/>
              </a:ext>
            </a:extLst>
          </p:cNvPr>
          <p:cNvSpPr txBox="1"/>
          <p:nvPr/>
        </p:nvSpPr>
        <p:spPr>
          <a:xfrm>
            <a:off x="1378225" y="185531"/>
            <a:ext cx="7686261" cy="707886"/>
          </a:xfrm>
          <a:prstGeom prst="rect">
            <a:avLst/>
          </a:prstGeom>
          <a:noFill/>
          <a:effectLst>
            <a:innerShdw blurRad="63500" dist="50800" dir="13500000">
              <a:prstClr val="black">
                <a:alpha val="50000"/>
              </a:prstClr>
            </a:innerShdw>
          </a:effectLst>
        </p:spPr>
        <p:txBody>
          <a:bodyPr wrap="square" rtlCol="0">
            <a:spAutoFit/>
          </a:bodyPr>
          <a:lstStyle/>
          <a:p>
            <a:r>
              <a:rPr lang="en-US" sz="4000" dirty="0">
                <a:latin typeface="Microsoft Sans Serif" panose="020B0604020202020204" pitchFamily="34" charset="0"/>
                <a:ea typeface="Microsoft Sans Serif" panose="020B0604020202020204" pitchFamily="34" charset="0"/>
                <a:cs typeface="Microsoft Sans Serif" panose="020B0604020202020204" pitchFamily="34" charset="0"/>
              </a:rPr>
              <a:t>Group Debate Presentation</a:t>
            </a:r>
          </a:p>
        </p:txBody>
      </p:sp>
    </p:spTree>
    <p:extLst>
      <p:ext uri="{BB962C8B-B14F-4D97-AF65-F5344CB8AC3E}">
        <p14:creationId xmlns:p14="http://schemas.microsoft.com/office/powerpoint/2010/main" val="30587595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0B9A6-95B2-3D7E-A148-043215EE81CB}"/>
            </a:ext>
          </a:extLst>
        </p:cNvPr>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D779D165-CC96-D821-03A7-BAD9845D77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smiling at a person holding a spoon">
            <a:extLst>
              <a:ext uri="{FF2B5EF4-FFF2-40B4-BE49-F238E27FC236}">
                <a16:creationId xmlns:a16="http://schemas.microsoft.com/office/drawing/2014/main" id="{50415CEB-24A7-749C-B77D-A560DF6CF117}"/>
              </a:ext>
            </a:extLst>
          </p:cNvPr>
          <p:cNvPicPr>
            <a:picLocks noChangeAspect="1"/>
          </p:cNvPicPr>
          <p:nvPr/>
        </p:nvPicPr>
        <p:blipFill rotWithShape="1">
          <a:blip r:embed="rId2"/>
          <a:srcRect r="5882" b="-1"/>
          <a:stretch/>
        </p:blipFill>
        <p:spPr>
          <a:xfrm>
            <a:off x="2522358" y="10"/>
            <a:ext cx="9669642" cy="6857990"/>
          </a:xfrm>
          <a:prstGeom prst="rect">
            <a:avLst/>
          </a:prstGeom>
        </p:spPr>
      </p:pic>
      <p:sp>
        <p:nvSpPr>
          <p:cNvPr id="38" name="Rectangle 37">
            <a:extLst>
              <a:ext uri="{FF2B5EF4-FFF2-40B4-BE49-F238E27FC236}">
                <a16:creationId xmlns:a16="http://schemas.microsoft.com/office/drawing/2014/main" id="{BF7435A6-4573-6389-3539-AC2AD1108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BC85CA4-2598-CF13-788B-F85FB312E468}"/>
              </a:ext>
            </a:extLst>
          </p:cNvPr>
          <p:cNvSpPr>
            <a:spLocks noGrp="1"/>
          </p:cNvSpPr>
          <p:nvPr>
            <p:ph type="ctrTitle"/>
          </p:nvPr>
        </p:nvSpPr>
        <p:spPr>
          <a:xfrm>
            <a:off x="952228" y="743447"/>
            <a:ext cx="3973385" cy="3692028"/>
          </a:xfrm>
          <a:noFill/>
        </p:spPr>
        <p:txBody>
          <a:bodyPr>
            <a:normAutofit/>
          </a:bodyPr>
          <a:lstStyle/>
          <a:p>
            <a:pPr algn="l"/>
            <a:r>
              <a:rPr lang="en-GB" sz="2900" b="1" dirty="0">
                <a:ea typeface="+mj-lt"/>
                <a:cs typeface="+mj-lt"/>
              </a:rPr>
              <a:t>Component 1 – Debate Presentation</a:t>
            </a:r>
            <a:endParaRPr lang="en-GB" sz="2900" dirty="0"/>
          </a:p>
          <a:p>
            <a:pPr algn="l"/>
            <a:endParaRPr lang="en-GB" sz="2900" dirty="0"/>
          </a:p>
          <a:p>
            <a:pPr algn="l"/>
            <a:endParaRPr lang="en-GB" sz="2900" dirty="0"/>
          </a:p>
          <a:p>
            <a:pPr algn="l"/>
            <a:r>
              <a:rPr lang="en-GB" sz="2900" b="1" dirty="0">
                <a:ea typeface="+mj-lt"/>
                <a:cs typeface="+mj-lt"/>
              </a:rPr>
              <a:t>Living with Care: The Older Person</a:t>
            </a:r>
            <a:endParaRPr lang="en-GB" sz="2900" dirty="0"/>
          </a:p>
          <a:p>
            <a:pPr algn="l"/>
            <a:r>
              <a:rPr lang="en-GB" sz="2900" b="1" dirty="0">
                <a:ea typeface="+mj-lt"/>
                <a:cs typeface="+mj-lt"/>
              </a:rPr>
              <a:t>BMHP6009</a:t>
            </a:r>
            <a:endParaRPr lang="en-GB" sz="2900" dirty="0"/>
          </a:p>
          <a:p>
            <a:pPr algn="l"/>
            <a:endParaRPr lang="en-GB" sz="2900" dirty="0"/>
          </a:p>
        </p:txBody>
      </p:sp>
      <p:sp>
        <p:nvSpPr>
          <p:cNvPr id="3" name="Subtitle 2">
            <a:extLst>
              <a:ext uri="{FF2B5EF4-FFF2-40B4-BE49-F238E27FC236}">
                <a16:creationId xmlns:a16="http://schemas.microsoft.com/office/drawing/2014/main" id="{66FB48EB-AD7A-C71F-F6CE-527CEBB8B0F2}"/>
              </a:ext>
            </a:extLst>
          </p:cNvPr>
          <p:cNvSpPr>
            <a:spLocks noGrp="1"/>
          </p:cNvSpPr>
          <p:nvPr>
            <p:ph type="subTitle" idx="1"/>
          </p:nvPr>
        </p:nvSpPr>
        <p:spPr>
          <a:xfrm>
            <a:off x="952229" y="4629234"/>
            <a:ext cx="3973386" cy="1485319"/>
          </a:xfrm>
          <a:noFill/>
        </p:spPr>
        <p:txBody>
          <a:bodyPr vert="horz" lIns="91440" tIns="45720" rIns="91440" bIns="45720" rtlCol="0">
            <a:normAutofit/>
          </a:bodyPr>
          <a:lstStyle/>
          <a:p>
            <a:pPr algn="l"/>
            <a:r>
              <a:rPr lang="en-GB" b="1" dirty="0">
                <a:ea typeface="+mn-lt"/>
                <a:cs typeface="+mn-lt"/>
              </a:rPr>
              <a:t>Student </a:t>
            </a:r>
            <a:r>
              <a:rPr lang="en-GB" b="1" dirty="0" err="1">
                <a:ea typeface="+mn-lt"/>
                <a:cs typeface="+mn-lt"/>
              </a:rPr>
              <a:t>Name:Gabriela</a:t>
            </a:r>
            <a:r>
              <a:rPr lang="en-GB" b="1" dirty="0">
                <a:ea typeface="+mn-lt"/>
                <a:cs typeface="+mn-lt"/>
              </a:rPr>
              <a:t> Ungureanu</a:t>
            </a:r>
            <a:endParaRPr lang="en-US" dirty="0"/>
          </a:p>
          <a:p>
            <a:pPr algn="l"/>
            <a:r>
              <a:rPr lang="en-GB" b="1" dirty="0">
                <a:ea typeface="+mn-lt"/>
                <a:cs typeface="+mn-lt"/>
              </a:rPr>
              <a:t>Student ID:2118376</a:t>
            </a:r>
            <a:endParaRPr lang="en-GB" dirty="0"/>
          </a:p>
          <a:p>
            <a:pPr algn="l"/>
            <a:endParaRPr lang="en-GB" dirty="0"/>
          </a:p>
        </p:txBody>
      </p:sp>
    </p:spTree>
    <p:extLst>
      <p:ext uri="{BB962C8B-B14F-4D97-AF65-F5344CB8AC3E}">
        <p14:creationId xmlns:p14="http://schemas.microsoft.com/office/powerpoint/2010/main" val="3827538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1B7DA-253A-0E69-D387-F91FA85BD7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4022D7-E1D6-1F2F-B91C-32EBED48524F}"/>
              </a:ext>
            </a:extLst>
          </p:cNvPr>
          <p:cNvSpPr>
            <a:spLocks noGrp="1"/>
          </p:cNvSpPr>
          <p:nvPr>
            <p:ph type="title"/>
          </p:nvPr>
        </p:nvSpPr>
        <p:spPr>
          <a:xfrm>
            <a:off x="762000" y="1138036"/>
            <a:ext cx="4085665" cy="1402470"/>
          </a:xfrm>
        </p:spPr>
        <p:txBody>
          <a:bodyPr anchor="t">
            <a:normAutofit/>
          </a:bodyPr>
          <a:lstStyle/>
          <a:p>
            <a:r>
              <a:rPr lang="en-GB" sz="3200"/>
              <a:t>Table of contents</a:t>
            </a:r>
          </a:p>
        </p:txBody>
      </p:sp>
      <p:cxnSp>
        <p:nvCxnSpPr>
          <p:cNvPr id="9" name="Straight Connector 8">
            <a:extLst>
              <a:ext uri="{FF2B5EF4-FFF2-40B4-BE49-F238E27FC236}">
                <a16:creationId xmlns:a16="http://schemas.microsoft.com/office/drawing/2014/main" id="{3795379B-3709-3DFD-D483-08D2E01E7A9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43B3BCF-ECC3-7EBF-FECF-0B7855D4583F}"/>
              </a:ext>
            </a:extLst>
          </p:cNvPr>
          <p:cNvSpPr>
            <a:spLocks noGrp="1"/>
          </p:cNvSpPr>
          <p:nvPr>
            <p:ph idx="1"/>
          </p:nvPr>
        </p:nvSpPr>
        <p:spPr>
          <a:xfrm>
            <a:off x="762000" y="2551176"/>
            <a:ext cx="4085665" cy="3591207"/>
          </a:xfrm>
        </p:spPr>
        <p:txBody>
          <a:bodyPr vert="horz" lIns="91440" tIns="45720" rIns="91440" bIns="45720" rtlCol="0" anchor="t">
            <a:normAutofit/>
          </a:bodyPr>
          <a:lstStyle/>
          <a:p>
            <a:pPr marL="0" indent="0">
              <a:buNone/>
            </a:pPr>
            <a:endParaRPr lang="en-US" sz="1600"/>
          </a:p>
          <a:p>
            <a:r>
              <a:rPr lang="en-GB" sz="1600" dirty="0">
                <a:ea typeface="+mn-lt"/>
                <a:cs typeface="+mn-lt"/>
                <a:hlinkClick r:id="rId2"/>
              </a:rPr>
              <a:t>Definition of Domiciliary Care and Residential Care. 4</a:t>
            </a:r>
            <a:endParaRPr lang="en-GB" sz="1600" dirty="0"/>
          </a:p>
          <a:p>
            <a:r>
              <a:rPr lang="en-GB" sz="1600" dirty="0">
                <a:ea typeface="+mn-lt"/>
                <a:cs typeface="+mn-lt"/>
                <a:hlinkClick r:id="rId3"/>
              </a:rPr>
              <a:t> Funding Options for Residential Care in the UK.. 5</a:t>
            </a:r>
            <a:endParaRPr lang="en-GB" sz="1600" dirty="0"/>
          </a:p>
          <a:p>
            <a:r>
              <a:rPr lang="en-GB" sz="1600" dirty="0">
                <a:ea typeface="+mn-lt"/>
                <a:cs typeface="+mn-lt"/>
                <a:hlinkClick r:id="rId4"/>
              </a:rPr>
              <a:t>Funding Options for Residential Care in the UK (contd) 5</a:t>
            </a:r>
            <a:endParaRPr lang="en-GB" sz="1600" dirty="0"/>
          </a:p>
          <a:p>
            <a:r>
              <a:rPr lang="en-GB" sz="1600" dirty="0">
                <a:ea typeface="+mn-lt"/>
                <a:cs typeface="+mn-lt"/>
                <a:hlinkClick r:id="rId5"/>
              </a:rPr>
              <a:t>Supporting "Remaining in your own home is best for everyone". 6</a:t>
            </a:r>
            <a:endParaRPr lang="en-GB" sz="1600" dirty="0"/>
          </a:p>
          <a:p>
            <a:r>
              <a:rPr lang="en-GB" sz="1600" dirty="0">
                <a:ea typeface="+mn-lt"/>
                <a:cs typeface="+mn-lt"/>
                <a:hlinkClick r:id="rId6"/>
              </a:rPr>
              <a:t>End-of-life and palliative care as well as how and where this is delivered. 7</a:t>
            </a:r>
            <a:endParaRPr lang="en-GB" sz="1600" dirty="0"/>
          </a:p>
          <a:p>
            <a:r>
              <a:rPr lang="en-GB" sz="1600" dirty="0">
                <a:ea typeface="+mn-lt"/>
                <a:cs typeface="+mn-lt"/>
                <a:hlinkClick r:id="rId7"/>
              </a:rPr>
              <a:t>References. 9</a:t>
            </a:r>
            <a:endParaRPr lang="en-GB" sz="1600" dirty="0"/>
          </a:p>
          <a:p>
            <a:endParaRPr lang="en-GB" sz="1600"/>
          </a:p>
          <a:p>
            <a:endParaRPr lang="en-GB" sz="1600"/>
          </a:p>
        </p:txBody>
      </p:sp>
      <p:pic>
        <p:nvPicPr>
          <p:cNvPr id="5" name="Picture 4" descr="Close-up unopened pill packets">
            <a:extLst>
              <a:ext uri="{FF2B5EF4-FFF2-40B4-BE49-F238E27FC236}">
                <a16:creationId xmlns:a16="http://schemas.microsoft.com/office/drawing/2014/main" id="{6570B707-2E4B-888D-93B5-3CDD331073AD}"/>
              </a:ext>
            </a:extLst>
          </p:cNvPr>
          <p:cNvPicPr>
            <a:picLocks noChangeAspect="1"/>
          </p:cNvPicPr>
          <p:nvPr/>
        </p:nvPicPr>
        <p:blipFill rotWithShape="1">
          <a:blip r:embed="rId8"/>
          <a:srcRect l="18722" r="18543" b="-6"/>
          <a:stretch/>
        </p:blipFill>
        <p:spPr>
          <a:xfrm>
            <a:off x="5650992" y="10"/>
            <a:ext cx="6541008" cy="6857990"/>
          </a:xfrm>
          <a:prstGeom prst="rect">
            <a:avLst/>
          </a:prstGeom>
        </p:spPr>
      </p:pic>
    </p:spTree>
    <p:extLst>
      <p:ext uri="{BB962C8B-B14F-4D97-AF65-F5344CB8AC3E}">
        <p14:creationId xmlns:p14="http://schemas.microsoft.com/office/powerpoint/2010/main" val="2985639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8E93A-90CE-2562-B3D9-AE0E7772001F}"/>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BC65DDC-E75D-29BD-1A90-391000301A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664FE210-0439-8CE9-55D7-8724938DD5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5D80C92-5C27-A7B3-7670-D0E8D7C3C8AB}"/>
              </a:ext>
            </a:extLst>
          </p:cNvPr>
          <p:cNvSpPr>
            <a:spLocks noGrp="1"/>
          </p:cNvSpPr>
          <p:nvPr>
            <p:ph type="title"/>
          </p:nvPr>
        </p:nvSpPr>
        <p:spPr>
          <a:xfrm>
            <a:off x="838200" y="673770"/>
            <a:ext cx="3220329" cy="2027227"/>
          </a:xfrm>
        </p:spPr>
        <p:txBody>
          <a:bodyPr anchor="t">
            <a:normAutofit/>
          </a:bodyPr>
          <a:lstStyle/>
          <a:p>
            <a:r>
              <a:rPr lang="en-GB" sz="3400">
                <a:solidFill>
                  <a:srgbClr val="FFFFFF"/>
                </a:solidFill>
              </a:rPr>
              <a:t>Definition of Domiciliary Care and Residential Care</a:t>
            </a:r>
            <a:endParaRPr lang="en-US" sz="3400">
              <a:solidFill>
                <a:srgbClr val="FFFFFF"/>
              </a:solidFill>
            </a:endParaRPr>
          </a:p>
          <a:p>
            <a:endParaRPr lang="en-GB" sz="3400">
              <a:solidFill>
                <a:srgbClr val="FFFFFF"/>
              </a:solidFill>
            </a:endParaRPr>
          </a:p>
        </p:txBody>
      </p:sp>
      <p:graphicFrame>
        <p:nvGraphicFramePr>
          <p:cNvPr id="9" name="Content Placeholder 2">
            <a:extLst>
              <a:ext uri="{FF2B5EF4-FFF2-40B4-BE49-F238E27FC236}">
                <a16:creationId xmlns:a16="http://schemas.microsoft.com/office/drawing/2014/main" id="{6AF41CBA-9223-8DA6-AFCC-C732C43C4A5A}"/>
              </a:ext>
            </a:extLst>
          </p:cNvPr>
          <p:cNvGraphicFramePr>
            <a:graphicFrameLocks noGrp="1"/>
          </p:cNvGraphicFramePr>
          <p:nvPr>
            <p:ph idx="1"/>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0269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39837-AD17-254E-2C88-2B1F599BAE44}"/>
            </a:ext>
          </a:extLst>
        </p:cNvPr>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2A57E02-362D-174A-2253-0108C761F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DA3F2A5-4F11-A974-A1ED-637251281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BA42F81-B7CF-3200-BF69-0178D4974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0B9FDBD-6474-A7F2-C1F6-8A9B73A2C8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2E1B51D-A325-6242-875C-790A774D2333}"/>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Funding Options for Residential Care in the UK</a:t>
            </a:r>
            <a:endParaRPr lang="en-US" sz="4000">
              <a:solidFill>
                <a:srgbClr val="FFFFFF"/>
              </a:solidFill>
            </a:endParaRPr>
          </a:p>
          <a:p>
            <a:endParaRPr lang="en-GB" sz="4000">
              <a:solidFill>
                <a:srgbClr val="FFFFFF"/>
              </a:solidFill>
            </a:endParaRPr>
          </a:p>
        </p:txBody>
      </p:sp>
      <p:graphicFrame>
        <p:nvGraphicFramePr>
          <p:cNvPr id="5" name="Content Placeholder 2">
            <a:extLst>
              <a:ext uri="{FF2B5EF4-FFF2-40B4-BE49-F238E27FC236}">
                <a16:creationId xmlns:a16="http://schemas.microsoft.com/office/drawing/2014/main" id="{BC52A617-7359-8D7F-D855-C82932CB9207}"/>
              </a:ext>
            </a:extLst>
          </p:cNvPr>
          <p:cNvGraphicFramePr>
            <a:graphicFrameLocks noGrp="1"/>
          </p:cNvGraphicFramePr>
          <p:nvPr>
            <p:ph idx="1"/>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0636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D9697-DA45-DA91-DFB5-4B67EE777777}"/>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EE17A23-655B-C686-621D-F590BA0AD1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80DA610E-28C5-80BB-8C2D-8A4A189E66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DCC0ED-05A2-C627-7B4E-BD456CE4B6A1}"/>
              </a:ext>
            </a:extLst>
          </p:cNvPr>
          <p:cNvSpPr>
            <a:spLocks noGrp="1"/>
          </p:cNvSpPr>
          <p:nvPr>
            <p:ph type="title"/>
          </p:nvPr>
        </p:nvSpPr>
        <p:spPr>
          <a:xfrm>
            <a:off x="761803" y="350196"/>
            <a:ext cx="4646904" cy="1624520"/>
          </a:xfrm>
        </p:spPr>
        <p:txBody>
          <a:bodyPr anchor="ctr">
            <a:normAutofit/>
          </a:bodyPr>
          <a:lstStyle/>
          <a:p>
            <a:r>
              <a:rPr lang="en-GB" sz="3700" b="1">
                <a:latin typeface="Times New Roman"/>
                <a:cs typeface="Times New Roman"/>
              </a:rPr>
              <a:t>Funding Options for Residential Care in the UK (contd)</a:t>
            </a:r>
            <a:endParaRPr lang="en-US" sz="3700"/>
          </a:p>
        </p:txBody>
      </p:sp>
      <p:sp>
        <p:nvSpPr>
          <p:cNvPr id="3" name="Content Placeholder 2">
            <a:extLst>
              <a:ext uri="{FF2B5EF4-FFF2-40B4-BE49-F238E27FC236}">
                <a16:creationId xmlns:a16="http://schemas.microsoft.com/office/drawing/2014/main" id="{D8648D27-8B27-F985-8263-5684E16EBA40}"/>
              </a:ext>
            </a:extLst>
          </p:cNvPr>
          <p:cNvSpPr>
            <a:spLocks noGrp="1"/>
          </p:cNvSpPr>
          <p:nvPr>
            <p:ph idx="1"/>
          </p:nvPr>
        </p:nvSpPr>
        <p:spPr>
          <a:xfrm>
            <a:off x="761802" y="2743200"/>
            <a:ext cx="4646905" cy="3613149"/>
          </a:xfrm>
        </p:spPr>
        <p:txBody>
          <a:bodyPr vert="horz" lIns="91440" tIns="45720" rIns="91440" bIns="45720" rtlCol="0" anchor="ctr">
            <a:normAutofit/>
          </a:bodyPr>
          <a:lstStyle/>
          <a:p>
            <a:pPr marL="0" indent="0">
              <a:buNone/>
            </a:pPr>
            <a:r>
              <a:rPr lang="en-GB" sz="1100" dirty="0">
                <a:ea typeface="+mn-lt"/>
                <a:cs typeface="+mn-lt"/>
              </a:rPr>
              <a:t>2. Means-Tested Funding</a:t>
            </a:r>
            <a:endParaRPr lang="en-GB" sz="1100" dirty="0"/>
          </a:p>
          <a:p>
            <a:r>
              <a:rPr lang="en-GB" sz="1100" dirty="0">
                <a:ea typeface="+mn-lt"/>
                <a:cs typeface="+mn-lt"/>
              </a:rPr>
              <a:t>If a person satisfies positive financial necessities, neighbourhood authorities can also pay a portion of the residential care charges. This includes a monetary evaluation that takes assets, financial savings, and profits under consideration.</a:t>
            </a:r>
            <a:endParaRPr lang="en-GB" sz="1100" dirty="0"/>
          </a:p>
          <a:p>
            <a:r>
              <a:rPr lang="en-GB" sz="1100" dirty="0">
                <a:ea typeface="+mn-lt"/>
                <a:cs typeface="+mn-lt"/>
              </a:rPr>
              <a:t>Upper Capital Limit: At present, people who've financial savings of over £23,250 (to increase to £100,000 in October 2025) are commonly not eligible for any form of guide from nearby authorities (Learner, 2024).</a:t>
            </a:r>
            <a:endParaRPr lang="en-GB" sz="1100" dirty="0"/>
          </a:p>
          <a:p>
            <a:r>
              <a:rPr lang="en-GB" sz="1100" dirty="0">
                <a:ea typeface="+mn-lt"/>
                <a:cs typeface="+mn-lt"/>
              </a:rPr>
              <a:t>Minimum Contribution: Even if they may be certified, human beings are required to pay a part of the expenses related to their treatment, which may also leave big gaps that need to be stuffed privately.</a:t>
            </a:r>
            <a:endParaRPr lang="en-GB" sz="1100" dirty="0"/>
          </a:p>
          <a:p>
            <a:pPr marL="0" indent="0">
              <a:buNone/>
            </a:pPr>
            <a:r>
              <a:rPr lang="en-GB" sz="1100" dirty="0">
                <a:ea typeface="+mn-lt"/>
                <a:cs typeface="+mn-lt"/>
              </a:rPr>
              <a:t>Extra Choices:</a:t>
            </a:r>
            <a:endParaRPr lang="en-GB" sz="1100" dirty="0"/>
          </a:p>
          <a:p>
            <a:r>
              <a:rPr lang="en-GB" sz="1100" dirty="0">
                <a:ea typeface="+mn-lt"/>
                <a:cs typeface="+mn-lt"/>
              </a:rPr>
              <a:t>Continuing Healthcare (CHC) of the NHS: For people with good-sized healthcare needs who cannot be happy at home, there may be a completely financed care package available (Oliver, 2019).</a:t>
            </a:r>
            <a:endParaRPr lang="en-GB" sz="1100" dirty="0"/>
          </a:p>
          <a:p>
            <a:r>
              <a:rPr lang="en-GB" sz="1100" dirty="0">
                <a:latin typeface="Times New Roman"/>
                <a:cs typeface="Times New Roman"/>
              </a:rPr>
              <a:t>Equity launches schemes: By liberating fairness from the man or woman's own house, those would possibly give cash to cover care expenses.</a:t>
            </a:r>
            <a:endParaRPr lang="en-GB" sz="1100" dirty="0"/>
          </a:p>
        </p:txBody>
      </p:sp>
      <p:pic>
        <p:nvPicPr>
          <p:cNvPr id="5" name="Picture 4" descr="Calculator, pen, compass, money and a paper with graphs printed on it">
            <a:extLst>
              <a:ext uri="{FF2B5EF4-FFF2-40B4-BE49-F238E27FC236}">
                <a16:creationId xmlns:a16="http://schemas.microsoft.com/office/drawing/2014/main" id="{44ADDA7D-3B2C-0FAA-99CD-75883074186A}"/>
              </a:ext>
            </a:extLst>
          </p:cNvPr>
          <p:cNvPicPr>
            <a:picLocks noChangeAspect="1"/>
          </p:cNvPicPr>
          <p:nvPr/>
        </p:nvPicPr>
        <p:blipFill rotWithShape="1">
          <a:blip r:embed="rId2"/>
          <a:srcRect l="23798" r="22501" b="8"/>
          <a:stretch/>
        </p:blipFill>
        <p:spPr>
          <a:xfrm>
            <a:off x="6096000" y="1"/>
            <a:ext cx="6102825" cy="6858000"/>
          </a:xfrm>
          <a:prstGeom prst="rect">
            <a:avLst/>
          </a:prstGeom>
        </p:spPr>
      </p:pic>
    </p:spTree>
    <p:extLst>
      <p:ext uri="{BB962C8B-B14F-4D97-AF65-F5344CB8AC3E}">
        <p14:creationId xmlns:p14="http://schemas.microsoft.com/office/powerpoint/2010/main" val="4044723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C61A3-AE30-86FF-98B0-BFC1084B8474}"/>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D417E92-755A-CF67-AC58-2FDB7B2E8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16CB9876-EF4B-28D9-F546-933710AD4F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CCF9A6-8EFD-69EB-B920-BD7783511DCA}"/>
              </a:ext>
            </a:extLst>
          </p:cNvPr>
          <p:cNvSpPr>
            <a:spLocks noGrp="1"/>
          </p:cNvSpPr>
          <p:nvPr>
            <p:ph type="title"/>
          </p:nvPr>
        </p:nvSpPr>
        <p:spPr>
          <a:xfrm>
            <a:off x="761803" y="350196"/>
            <a:ext cx="4646904" cy="1624520"/>
          </a:xfrm>
        </p:spPr>
        <p:txBody>
          <a:bodyPr anchor="ctr">
            <a:normAutofit/>
          </a:bodyPr>
          <a:lstStyle/>
          <a:p>
            <a:r>
              <a:rPr lang="en-GB" sz="3700" dirty="0"/>
              <a:t>Supporting "Remaining in your own home is best for everyone"</a:t>
            </a:r>
            <a:endParaRPr lang="en-US" sz="3700" dirty="0"/>
          </a:p>
          <a:p>
            <a:endParaRPr lang="en-GB" sz="3700"/>
          </a:p>
        </p:txBody>
      </p:sp>
      <p:graphicFrame>
        <p:nvGraphicFramePr>
          <p:cNvPr id="14" name="Content Placeholder 2">
            <a:extLst>
              <a:ext uri="{FF2B5EF4-FFF2-40B4-BE49-F238E27FC236}">
                <a16:creationId xmlns:a16="http://schemas.microsoft.com/office/drawing/2014/main" id="{73812EE1-481C-0B0B-E709-3D85836DABEE}"/>
              </a:ext>
            </a:extLst>
          </p:cNvPr>
          <p:cNvGraphicFramePr>
            <a:graphicFrameLocks noGrp="1"/>
          </p:cNvGraphicFramePr>
          <p:nvPr>
            <p:ph idx="1"/>
          </p:nvPr>
        </p:nvGraphicFramePr>
        <p:xfrm>
          <a:off x="761802" y="2743200"/>
          <a:ext cx="4646905" cy="36131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Still life wooden spoons in pitcher on kitchen counter">
            <a:extLst>
              <a:ext uri="{FF2B5EF4-FFF2-40B4-BE49-F238E27FC236}">
                <a16:creationId xmlns:a16="http://schemas.microsoft.com/office/drawing/2014/main" id="{157BE969-3B4B-6D9F-389B-26D0C6881518}"/>
              </a:ext>
            </a:extLst>
          </p:cNvPr>
          <p:cNvPicPr>
            <a:picLocks noChangeAspect="1"/>
          </p:cNvPicPr>
          <p:nvPr/>
        </p:nvPicPr>
        <p:blipFill rotWithShape="1">
          <a:blip r:embed="rId7"/>
          <a:srcRect l="34912" r="5692" b="3"/>
          <a:stretch/>
        </p:blipFill>
        <p:spPr>
          <a:xfrm>
            <a:off x="6096000" y="1"/>
            <a:ext cx="6102825" cy="6858000"/>
          </a:xfrm>
          <a:prstGeom prst="rect">
            <a:avLst/>
          </a:prstGeom>
        </p:spPr>
      </p:pic>
    </p:spTree>
    <p:extLst>
      <p:ext uri="{BB962C8B-B14F-4D97-AF65-F5344CB8AC3E}">
        <p14:creationId xmlns:p14="http://schemas.microsoft.com/office/powerpoint/2010/main" val="4084967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0F68C-BE38-EB0C-B1AB-23CBC164166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F21148E-A3C5-A624-76E5-A78AC86647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E51EE101-209D-0D94-1D43-542297141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D290A1-0B91-6791-2C68-D39572CB7260}"/>
              </a:ext>
            </a:extLst>
          </p:cNvPr>
          <p:cNvSpPr>
            <a:spLocks noGrp="1"/>
          </p:cNvSpPr>
          <p:nvPr>
            <p:ph type="title"/>
          </p:nvPr>
        </p:nvSpPr>
        <p:spPr>
          <a:xfrm>
            <a:off x="686834" y="1153572"/>
            <a:ext cx="3200400" cy="4461163"/>
          </a:xfrm>
        </p:spPr>
        <p:txBody>
          <a:bodyPr>
            <a:normAutofit/>
          </a:bodyPr>
          <a:lstStyle/>
          <a:p>
            <a:r>
              <a:rPr lang="en-GB" b="1">
                <a:solidFill>
                  <a:srgbClr val="FFFFFF"/>
                </a:solidFill>
                <a:latin typeface="Times New Roman"/>
                <a:cs typeface="Times New Roman"/>
              </a:rPr>
              <a:t>End-of-life and palliative care as well as how and where this is delivered</a:t>
            </a:r>
            <a:endParaRPr lang="en-US">
              <a:solidFill>
                <a:srgbClr val="FFFFFF"/>
              </a:solidFill>
            </a:endParaRPr>
          </a:p>
        </p:txBody>
      </p:sp>
      <p:sp>
        <p:nvSpPr>
          <p:cNvPr id="12" name="Arc 11">
            <a:extLst>
              <a:ext uri="{FF2B5EF4-FFF2-40B4-BE49-F238E27FC236}">
                <a16:creationId xmlns:a16="http://schemas.microsoft.com/office/drawing/2014/main" id="{7A80F078-084E-0E17-11B5-84BD137CCA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5164530-3319-A7EB-83E2-DEB685DD6FFF}"/>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900" b="1" dirty="0">
                <a:ea typeface="+mn-lt"/>
                <a:cs typeface="+mn-lt"/>
              </a:rPr>
              <a:t>Theory</a:t>
            </a:r>
            <a:endParaRPr lang="en-GB" sz="900" dirty="0"/>
          </a:p>
          <a:p>
            <a:r>
              <a:rPr lang="en-GB" sz="900" dirty="0">
                <a:ea typeface="+mn-lt"/>
                <a:cs typeface="+mn-lt"/>
              </a:rPr>
              <a:t>Person-</a:t>
            </a:r>
            <a:r>
              <a:rPr lang="en-GB" sz="900" dirty="0" err="1">
                <a:ea typeface="+mn-lt"/>
                <a:cs typeface="+mn-lt"/>
              </a:rPr>
              <a:t>Centered</a:t>
            </a:r>
            <a:r>
              <a:rPr lang="en-GB" sz="900" dirty="0">
                <a:ea typeface="+mn-lt"/>
                <a:cs typeface="+mn-lt"/>
              </a:rPr>
              <a:t> Care: Individual choices, values, and goals are emphasised inside the concept underlying palliative and give-up-of-lifestyles care in residential settings. </a:t>
            </a:r>
            <a:endParaRPr lang="en-GB" sz="900"/>
          </a:p>
          <a:p>
            <a:r>
              <a:rPr lang="en-GB" sz="900" dirty="0">
                <a:ea typeface="+mn-lt"/>
                <a:cs typeface="+mn-lt"/>
              </a:rPr>
              <a:t>Holistic Approach: This method acknowledges that offering end-of-life care involves emotional, social, and spiritual requirements in addition to bodily ones. </a:t>
            </a:r>
            <a:endParaRPr lang="en-GB" sz="900" dirty="0"/>
          </a:p>
          <a:p>
            <a:r>
              <a:rPr lang="en-GB" sz="900" dirty="0">
                <a:ea typeface="+mn-lt"/>
                <a:cs typeface="+mn-lt"/>
              </a:rPr>
              <a:t>Ethical Considerations: Decisions about giving up-of-existence care are guided with the aid of moral theories consisting of autonomy, beneficence, and non-maleficence, which guarantee that residents' rights are honoured and their nice pastimes are maintained.</a:t>
            </a:r>
            <a:endParaRPr lang="en-GB" sz="900" dirty="0"/>
          </a:p>
          <a:p>
            <a:pPr marL="0" indent="0">
              <a:buNone/>
            </a:pPr>
            <a:r>
              <a:rPr lang="en-GB" sz="900" b="1" dirty="0">
                <a:ea typeface="+mn-lt"/>
                <a:cs typeface="+mn-lt"/>
              </a:rPr>
              <a:t>Policy</a:t>
            </a:r>
            <a:endParaRPr lang="en-GB" sz="900" dirty="0"/>
          </a:p>
          <a:p>
            <a:r>
              <a:rPr lang="en-GB" sz="900" dirty="0">
                <a:ea typeface="+mn-lt"/>
                <a:cs typeface="+mn-lt"/>
              </a:rPr>
              <a:t> Regulatory Standards: Government enterprises or accrediting bodies set up regulatory requirements and norms that residential care establishments ought to follow. </a:t>
            </a:r>
            <a:endParaRPr lang="en-GB" sz="900" dirty="0"/>
          </a:p>
          <a:p>
            <a:r>
              <a:rPr lang="en-GB" sz="900" dirty="0">
                <a:ea typeface="+mn-lt"/>
                <a:cs typeface="+mn-lt"/>
              </a:rPr>
              <a:t>Palliative Care Services Accessibility: Policies must assure that residents can attain palliative care offerings from inside the facility or from outside carriers (Hawley, 2017).</a:t>
            </a:r>
            <a:endParaRPr lang="en-GB" sz="900" dirty="0"/>
          </a:p>
          <a:p>
            <a:r>
              <a:rPr lang="en-GB" sz="900" dirty="0">
                <a:ea typeface="+mn-lt"/>
                <a:cs typeface="+mn-lt"/>
              </a:rPr>
              <a:t>Documentation and Communication: End-of-life options, strengthened directives, and care plans for citizens need to all be documented, according to rules. </a:t>
            </a:r>
            <a:endParaRPr lang="en-GB" sz="900" dirty="0"/>
          </a:p>
          <a:p>
            <a:pPr marL="0" indent="0">
              <a:buNone/>
            </a:pPr>
            <a:r>
              <a:rPr lang="en-GB" sz="900" b="1" dirty="0">
                <a:ea typeface="+mn-lt"/>
                <a:cs typeface="+mn-lt"/>
              </a:rPr>
              <a:t>Practice</a:t>
            </a:r>
            <a:endParaRPr lang="en-GB" sz="900" dirty="0"/>
          </a:p>
          <a:p>
            <a:r>
              <a:rPr lang="en-GB" sz="900" dirty="0">
                <a:ea typeface="+mn-lt"/>
                <a:cs typeface="+mn-lt"/>
              </a:rPr>
              <a:t> Interdisciplinary Team Collaboration: Providing quit-of-existence care in residential settings necessitates coordination amongst quite several clinical specialists, including nurses, docs, social workers, chaplains, and assistants. </a:t>
            </a:r>
            <a:endParaRPr lang="en-GB" sz="900" dirty="0"/>
          </a:p>
          <a:p>
            <a:r>
              <a:rPr lang="en-GB" sz="900" dirty="0">
                <a:ea typeface="+mn-lt"/>
                <a:cs typeface="+mn-lt"/>
              </a:rPr>
              <a:t>Pain and Symptom Management: Palliative care intends to optimise comfort and exceptional lifestyles with the aid of controlling symptoms like aches, nausea, and </a:t>
            </a:r>
            <a:r>
              <a:rPr lang="en-GB" sz="900" dirty="0" err="1">
                <a:ea typeface="+mn-lt"/>
                <a:cs typeface="+mn-lt"/>
              </a:rPr>
              <a:t>dyspnea</a:t>
            </a:r>
            <a:r>
              <a:rPr lang="en-GB" sz="900" dirty="0">
                <a:ea typeface="+mn-lt"/>
                <a:cs typeface="+mn-lt"/>
              </a:rPr>
              <a:t>. </a:t>
            </a:r>
            <a:endParaRPr lang="en-GB" sz="900" dirty="0"/>
          </a:p>
          <a:p>
            <a:r>
              <a:rPr lang="en-GB" sz="900" dirty="0">
                <a:ea typeface="+mn-lt"/>
                <a:cs typeface="+mn-lt"/>
              </a:rPr>
              <a:t>Psychosocial Support: Trained counsellors, social workers, or chaplains offer psychosocial support to citizens and their households as a good way to cope with emotional soreness, coping mechanisms, and existential troubles.</a:t>
            </a:r>
            <a:endParaRPr lang="en-GB" sz="900" dirty="0"/>
          </a:p>
          <a:p>
            <a:r>
              <a:rPr lang="en-GB" sz="900" dirty="0">
                <a:ea typeface="+mn-lt"/>
                <a:cs typeface="+mn-lt"/>
              </a:rPr>
              <a:t>End-of-Life Planning: Residents are urged to take part in advance care planning conversations to explicit their alternatives for comfort measures, funeral preparations, and resuscitation within the occasion of an emergency (Chan, Webster, and Bowers, 2016).</a:t>
            </a:r>
            <a:endParaRPr lang="en-GB" sz="900" dirty="0"/>
          </a:p>
          <a:p>
            <a:r>
              <a:rPr lang="en-GB" sz="900" dirty="0">
                <a:latin typeface="Times New Roman"/>
                <a:cs typeface="Times New Roman"/>
              </a:rPr>
              <a:t>Comfort Measures: Residential care facilities vicinity an excessive value on giving their citizens a peaceful and cosy very last level of life. </a:t>
            </a:r>
            <a:endParaRPr lang="en-GB" sz="900" dirty="0"/>
          </a:p>
        </p:txBody>
      </p:sp>
    </p:spTree>
    <p:extLst>
      <p:ext uri="{BB962C8B-B14F-4D97-AF65-F5344CB8AC3E}">
        <p14:creationId xmlns:p14="http://schemas.microsoft.com/office/powerpoint/2010/main" val="1975667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A7BF4-9707-F668-5E19-AEC72117A13D}"/>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4CCDDA90-7BA6-9E2D-4B8C-8DEB5E33D6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90CA00-EE8D-8F24-D04A-1559EF7740B7}"/>
              </a:ext>
            </a:extLst>
          </p:cNvPr>
          <p:cNvSpPr>
            <a:spLocks noGrp="1"/>
          </p:cNvSpPr>
          <p:nvPr>
            <p:ph type="title"/>
          </p:nvPr>
        </p:nvSpPr>
        <p:spPr>
          <a:xfrm>
            <a:off x="5297762" y="329184"/>
            <a:ext cx="6251110" cy="1783080"/>
          </a:xfrm>
        </p:spPr>
        <p:txBody>
          <a:bodyPr anchor="b">
            <a:normAutofit/>
          </a:bodyPr>
          <a:lstStyle/>
          <a:p>
            <a:r>
              <a:rPr lang="en-GB" sz="5400"/>
              <a:t>References</a:t>
            </a:r>
          </a:p>
        </p:txBody>
      </p:sp>
      <p:pic>
        <p:nvPicPr>
          <p:cNvPr id="12" name="Picture 11" descr="Desk with stethoscope and computer keyboard">
            <a:extLst>
              <a:ext uri="{FF2B5EF4-FFF2-40B4-BE49-F238E27FC236}">
                <a16:creationId xmlns:a16="http://schemas.microsoft.com/office/drawing/2014/main" id="{B992C38B-DC61-210C-9231-4447FFA87AC2}"/>
              </a:ext>
            </a:extLst>
          </p:cNvPr>
          <p:cNvPicPr>
            <a:picLocks noChangeAspect="1"/>
          </p:cNvPicPr>
          <p:nvPr/>
        </p:nvPicPr>
        <p:blipFill rotWithShape="1">
          <a:blip r:embed="rId2"/>
          <a:srcRect l="54670" r="-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7" name="sketchy line">
            <a:extLst>
              <a:ext uri="{FF2B5EF4-FFF2-40B4-BE49-F238E27FC236}">
                <a16:creationId xmlns:a16="http://schemas.microsoft.com/office/drawing/2014/main" id="{7A7D92A2-1223-CB25-311D-17D7B976E3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2791C0B-33B7-24D9-2F78-BFA76F39C303}"/>
              </a:ext>
            </a:extLst>
          </p:cNvPr>
          <p:cNvSpPr>
            <a:spLocks noGrp="1"/>
          </p:cNvSpPr>
          <p:nvPr>
            <p:ph idx="1"/>
          </p:nvPr>
        </p:nvSpPr>
        <p:spPr>
          <a:xfrm>
            <a:off x="5297762" y="2706624"/>
            <a:ext cx="6251110" cy="3483864"/>
          </a:xfrm>
        </p:spPr>
        <p:txBody>
          <a:bodyPr vert="horz" lIns="91440" tIns="45720" rIns="91440" bIns="45720" rtlCol="0">
            <a:normAutofit/>
          </a:bodyPr>
          <a:lstStyle/>
          <a:p>
            <a:pPr marL="0" indent="0">
              <a:buNone/>
            </a:pPr>
            <a:r>
              <a:rPr lang="en-GB" sz="1000">
                <a:ea typeface="+mn-lt"/>
                <a:cs typeface="+mn-lt"/>
              </a:rPr>
              <a:t>Age UK (2023) Paying for residential care, Age UK. Available at: </a:t>
            </a:r>
            <a:r>
              <a:rPr lang="en-GB" sz="1000">
                <a:ea typeface="+mn-lt"/>
                <a:cs typeface="+mn-lt"/>
                <a:hlinkClick r:id="rId3"/>
              </a:rPr>
              <a:t>https://www.ageuk.org.uk/information-advice/care/paying-for-care/paying-for-a-care-home/</a:t>
            </a:r>
            <a:r>
              <a:rPr lang="en-GB" sz="1000">
                <a:ea typeface="+mn-lt"/>
                <a:cs typeface="+mn-lt"/>
              </a:rPr>
              <a:t> (Accessed: 19 February 2024).</a:t>
            </a:r>
            <a:endParaRPr lang="en-GB" sz="1000"/>
          </a:p>
          <a:p>
            <a:pPr marL="0" indent="0">
              <a:buNone/>
            </a:pPr>
            <a:r>
              <a:rPr lang="en-GB" sz="1000">
                <a:ea typeface="+mn-lt"/>
                <a:cs typeface="+mn-lt"/>
              </a:rPr>
              <a:t>Atkinson, C. and Crozier, S., (2020). Fragmented time and domiciliary care quality. Employee Relations: The International Journal, 42(1), pp.35-51.</a:t>
            </a:r>
            <a:endParaRPr lang="en-GB" sz="1000"/>
          </a:p>
          <a:p>
            <a:pPr marL="0" indent="0">
              <a:buNone/>
            </a:pPr>
            <a:r>
              <a:rPr lang="en-GB" sz="1000">
                <a:ea typeface="+mn-lt"/>
                <a:cs typeface="+mn-lt"/>
              </a:rPr>
              <a:t>Chan, R.J., Webster, J. and Bowers, A., (2016). End‐of‐life care pathways for improving outcomes in caring for the dying. Cochrane Database of Systematic Reviews, (2).</a:t>
            </a:r>
            <a:endParaRPr lang="en-GB" sz="1000"/>
          </a:p>
          <a:p>
            <a:pPr marL="0" indent="0">
              <a:buNone/>
            </a:pPr>
            <a:r>
              <a:rPr lang="en-GB" sz="1000">
                <a:ea typeface="+mn-lt"/>
                <a:cs typeface="+mn-lt"/>
              </a:rPr>
              <a:t>Hawley, P., (2017). Barriers to access to palliative care. Palliative Care: Research and Treatment, 10, p.1178224216688887.</a:t>
            </a:r>
            <a:endParaRPr lang="en-GB" sz="1000"/>
          </a:p>
          <a:p>
            <a:pPr marL="0" indent="0">
              <a:buNone/>
            </a:pPr>
            <a:r>
              <a:rPr lang="en-GB" sz="1000">
                <a:ea typeface="+mn-lt"/>
                <a:cs typeface="+mn-lt"/>
              </a:rPr>
              <a:t>Joseph, A., Choi, Y.S. and Quan, X., (2016). Impact of the physical environment of residential health, care, and support facilities (RHCSF) on staff and residents: A systematic review of the literature. Environment and Behavior, 48(10), pp.1203-1241.</a:t>
            </a:r>
            <a:endParaRPr lang="en-GB" sz="1000"/>
          </a:p>
          <a:p>
            <a:pPr marL="0" indent="0">
              <a:buNone/>
            </a:pPr>
            <a:r>
              <a:rPr lang="en-GB" sz="1000">
                <a:ea typeface="+mn-lt"/>
                <a:cs typeface="+mn-lt"/>
              </a:rPr>
              <a:t>Learner, S. (2024) Carehome.co.uk. Available at: </a:t>
            </a:r>
            <a:r>
              <a:rPr lang="en-GB" sz="1000">
                <a:ea typeface="+mn-lt"/>
                <a:cs typeface="+mn-lt"/>
                <a:hlinkClick r:id="rId4"/>
              </a:rPr>
              <a:t>https://www.carehome.co.uk/advice/fees</a:t>
            </a:r>
            <a:r>
              <a:rPr lang="en-GB" sz="1000">
                <a:ea typeface="+mn-lt"/>
                <a:cs typeface="+mn-lt"/>
              </a:rPr>
              <a:t> (Accessed: 19 February 2024).</a:t>
            </a:r>
            <a:endParaRPr lang="en-GB" sz="1000"/>
          </a:p>
          <a:p>
            <a:pPr marL="0" indent="0">
              <a:buNone/>
            </a:pPr>
            <a:r>
              <a:rPr lang="en-GB" sz="1000">
                <a:ea typeface="+mn-lt"/>
                <a:cs typeface="+mn-lt"/>
              </a:rPr>
              <a:t>Milte, R., Shulver, W., Killington, M., Bradley, C., Ratcliffe, J. and Crotty, M., (2016). Quality in residential care from the perspective of people living with dementia: The importance of personhood. Archives of Gerontology and Geriatrics, 63, pp.9-17.</a:t>
            </a:r>
            <a:endParaRPr lang="en-GB" sz="1000"/>
          </a:p>
          <a:p>
            <a:pPr marL="0" indent="0">
              <a:buNone/>
            </a:pPr>
            <a:r>
              <a:rPr lang="en-GB" sz="1000">
                <a:ea typeface="+mn-lt"/>
                <a:cs typeface="+mn-lt"/>
              </a:rPr>
              <a:t>Oliver, D., (2019). David Oliver: NHS continuing care confusion. BMJ, 366.</a:t>
            </a:r>
            <a:endParaRPr lang="en-GB" sz="1000"/>
          </a:p>
          <a:p>
            <a:pPr marL="0" indent="0">
              <a:buNone/>
            </a:pPr>
            <a:endParaRPr lang="en-GB" sz="1000"/>
          </a:p>
        </p:txBody>
      </p:sp>
    </p:spTree>
    <p:extLst>
      <p:ext uri="{BB962C8B-B14F-4D97-AF65-F5344CB8AC3E}">
        <p14:creationId xmlns:p14="http://schemas.microsoft.com/office/powerpoint/2010/main" val="8839326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D8907-FE5A-1041-9900-6939C9AB418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FA30B9FA-3403-E9C1-CFC4-B2143CA08084}"/>
              </a:ext>
            </a:extLst>
          </p:cNvPr>
          <p:cNvGrpSpPr/>
          <p:nvPr/>
        </p:nvGrpSpPr>
        <p:grpSpPr>
          <a:xfrm>
            <a:off x="-4621" y="-96510"/>
            <a:ext cx="12192000" cy="5798689"/>
            <a:chOff x="0" y="0"/>
            <a:chExt cx="4816593" cy="2290840"/>
          </a:xfrm>
        </p:grpSpPr>
        <p:sp>
          <p:nvSpPr>
            <p:cNvPr id="3" name="Freeform 3">
              <a:extLst>
                <a:ext uri="{FF2B5EF4-FFF2-40B4-BE49-F238E27FC236}">
                  <a16:creationId xmlns:a16="http://schemas.microsoft.com/office/drawing/2014/main" id="{77521A96-4414-E464-9027-D34C6D245419}"/>
                </a:ext>
              </a:extLst>
            </p:cNvPr>
            <p:cNvSpPr/>
            <p:nvPr/>
          </p:nvSpPr>
          <p:spPr>
            <a:xfrm>
              <a:off x="0" y="0"/>
              <a:ext cx="4816592" cy="2290840"/>
            </a:xfrm>
            <a:custGeom>
              <a:avLst/>
              <a:gdLst/>
              <a:ahLst/>
              <a:cxnLst/>
              <a:rect l="l" t="t" r="r" b="b"/>
              <a:pathLst>
                <a:path w="4816592" h="2290840">
                  <a:moveTo>
                    <a:pt x="0" y="0"/>
                  </a:moveTo>
                  <a:lnTo>
                    <a:pt x="4816592" y="0"/>
                  </a:lnTo>
                  <a:lnTo>
                    <a:pt x="4816592" y="2290840"/>
                  </a:lnTo>
                  <a:lnTo>
                    <a:pt x="0" y="2290840"/>
                  </a:lnTo>
                  <a:close/>
                </a:path>
              </a:pathLst>
            </a:custGeom>
            <a:solidFill>
              <a:srgbClr val="FFF3D1"/>
            </a:solidFill>
          </p:spPr>
          <p:txBody>
            <a:bodyPr/>
            <a:lstStyle/>
            <a:p>
              <a:endParaRPr lang="en-US" sz="1200"/>
            </a:p>
          </p:txBody>
        </p:sp>
        <p:sp>
          <p:nvSpPr>
            <p:cNvPr id="4" name="TextBox 4">
              <a:extLst>
                <a:ext uri="{FF2B5EF4-FFF2-40B4-BE49-F238E27FC236}">
                  <a16:creationId xmlns:a16="http://schemas.microsoft.com/office/drawing/2014/main" id="{9861C7A8-DA2C-605A-981F-49792FF4943B}"/>
                </a:ext>
              </a:extLst>
            </p:cNvPr>
            <p:cNvSpPr txBox="1"/>
            <p:nvPr/>
          </p:nvSpPr>
          <p:spPr>
            <a:xfrm>
              <a:off x="0" y="-47625"/>
              <a:ext cx="4816593" cy="2338465"/>
            </a:xfrm>
            <a:prstGeom prst="rect">
              <a:avLst/>
            </a:prstGeom>
          </p:spPr>
          <p:txBody>
            <a:bodyPr lIns="33867" tIns="33867" rIns="33867" bIns="33867" rtlCol="0" anchor="ctr"/>
            <a:lstStyle/>
            <a:p>
              <a:pPr algn="ctr">
                <a:lnSpc>
                  <a:spcPts val="2239"/>
                </a:lnSpc>
              </a:pPr>
              <a:endParaRPr sz="1200"/>
            </a:p>
          </p:txBody>
        </p:sp>
      </p:grpSp>
      <p:grpSp>
        <p:nvGrpSpPr>
          <p:cNvPr id="5" name="Group 5">
            <a:extLst>
              <a:ext uri="{FF2B5EF4-FFF2-40B4-BE49-F238E27FC236}">
                <a16:creationId xmlns:a16="http://schemas.microsoft.com/office/drawing/2014/main" id="{D711D10B-9632-6A14-883B-00B844695F84}"/>
              </a:ext>
            </a:extLst>
          </p:cNvPr>
          <p:cNvGrpSpPr/>
          <p:nvPr/>
        </p:nvGrpSpPr>
        <p:grpSpPr>
          <a:xfrm>
            <a:off x="0" y="5638105"/>
            <a:ext cx="12192000" cy="1219895"/>
            <a:chOff x="0" y="0"/>
            <a:chExt cx="4816593" cy="481934"/>
          </a:xfrm>
        </p:grpSpPr>
        <p:sp>
          <p:nvSpPr>
            <p:cNvPr id="6" name="Freeform 6">
              <a:extLst>
                <a:ext uri="{FF2B5EF4-FFF2-40B4-BE49-F238E27FC236}">
                  <a16:creationId xmlns:a16="http://schemas.microsoft.com/office/drawing/2014/main" id="{3B5A18D1-D4A5-99F8-9FE0-9259E2480C7B}"/>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endParaRPr lang="en-US" sz="1200"/>
            </a:p>
          </p:txBody>
        </p:sp>
        <p:sp>
          <p:nvSpPr>
            <p:cNvPr id="7" name="TextBox 7">
              <a:extLst>
                <a:ext uri="{FF2B5EF4-FFF2-40B4-BE49-F238E27FC236}">
                  <a16:creationId xmlns:a16="http://schemas.microsoft.com/office/drawing/2014/main" id="{6C0D05C5-28A1-62FF-31B5-3090DB92B8E8}"/>
                </a:ext>
              </a:extLst>
            </p:cNvPr>
            <p:cNvSpPr txBox="1"/>
            <p:nvPr/>
          </p:nvSpPr>
          <p:spPr>
            <a:xfrm>
              <a:off x="0" y="-47625"/>
              <a:ext cx="4816593" cy="529559"/>
            </a:xfrm>
            <a:prstGeom prst="rect">
              <a:avLst/>
            </a:prstGeom>
          </p:spPr>
          <p:txBody>
            <a:bodyPr lIns="33867" tIns="33867" rIns="33867" bIns="33867" rtlCol="0" anchor="ctr"/>
            <a:lstStyle/>
            <a:p>
              <a:pPr algn="ctr">
                <a:lnSpc>
                  <a:spcPts val="2239"/>
                </a:lnSpc>
              </a:pPr>
              <a:endParaRPr sz="1200"/>
            </a:p>
          </p:txBody>
        </p:sp>
      </p:grpSp>
      <p:sp>
        <p:nvSpPr>
          <p:cNvPr id="12" name="TextBox 11">
            <a:extLst>
              <a:ext uri="{FF2B5EF4-FFF2-40B4-BE49-F238E27FC236}">
                <a16:creationId xmlns:a16="http://schemas.microsoft.com/office/drawing/2014/main" id="{67817284-3E99-665F-D79F-227F94D938B1}"/>
              </a:ext>
            </a:extLst>
          </p:cNvPr>
          <p:cNvSpPr txBox="1"/>
          <p:nvPr/>
        </p:nvSpPr>
        <p:spPr>
          <a:xfrm>
            <a:off x="3732842" y="1675653"/>
            <a:ext cx="6440343" cy="2677656"/>
          </a:xfrm>
          <a:prstGeom prst="rect">
            <a:avLst/>
          </a:prstGeom>
          <a:noFill/>
        </p:spPr>
        <p:txBody>
          <a:bodyPr wrap="square" rtlCol="0">
            <a:spAutoFit/>
          </a:bodyPr>
          <a:lstStyle/>
          <a:p>
            <a:r>
              <a:rPr lang="en-US" sz="2400" dirty="0">
                <a:solidFill>
                  <a:schemeClr val="tx2">
                    <a:lumMod val="25000"/>
                  </a:schemeClr>
                </a:solidFill>
                <a:latin typeface="Gliker" panose="020B0604020202020204" charset="0"/>
              </a:rPr>
              <a:t>Student name: Sevdalina Velinova</a:t>
            </a:r>
          </a:p>
          <a:p>
            <a:r>
              <a:rPr lang="en-US" sz="2400" dirty="0">
                <a:solidFill>
                  <a:schemeClr val="tx2">
                    <a:lumMod val="25000"/>
                  </a:schemeClr>
                </a:solidFill>
                <a:latin typeface="Gliker" panose="020B0604020202020204" charset="0"/>
              </a:rPr>
              <a:t>Student number : 2017540</a:t>
            </a:r>
          </a:p>
          <a:p>
            <a:r>
              <a:rPr lang="en-US" sz="2400" dirty="0">
                <a:solidFill>
                  <a:schemeClr val="tx2">
                    <a:lumMod val="25000"/>
                  </a:schemeClr>
                </a:solidFill>
                <a:latin typeface="Gliker" panose="020B0604020202020204" charset="0"/>
              </a:rPr>
              <a:t>Programme: BSc Health and Social Care</a:t>
            </a:r>
          </a:p>
          <a:p>
            <a:r>
              <a:rPr lang="en-US" sz="2400" dirty="0">
                <a:solidFill>
                  <a:schemeClr val="tx2">
                    <a:lumMod val="25000"/>
                  </a:schemeClr>
                </a:solidFill>
                <a:latin typeface="Gliker" panose="020B0604020202020204" charset="0"/>
              </a:rPr>
              <a:t>Module: Living with Care: The Older Person </a:t>
            </a:r>
          </a:p>
          <a:p>
            <a:r>
              <a:rPr lang="en-US" sz="2400" dirty="0">
                <a:solidFill>
                  <a:schemeClr val="tx2">
                    <a:lumMod val="25000"/>
                  </a:schemeClr>
                </a:solidFill>
                <a:latin typeface="Gliker" panose="020B0604020202020204" charset="0"/>
              </a:rPr>
              <a:t>Module code: BMHP6009</a:t>
            </a:r>
          </a:p>
          <a:p>
            <a:r>
              <a:rPr lang="en-US" sz="2400" dirty="0">
                <a:solidFill>
                  <a:schemeClr val="tx2">
                    <a:lumMod val="25000"/>
                  </a:schemeClr>
                </a:solidFill>
                <a:latin typeface="Gliker" panose="020B0604020202020204" charset="0"/>
              </a:rPr>
              <a:t>Lecturer: Rebecca Stewart</a:t>
            </a:r>
          </a:p>
          <a:p>
            <a:r>
              <a:rPr lang="en-US" sz="2400" dirty="0">
                <a:solidFill>
                  <a:schemeClr val="tx2">
                    <a:lumMod val="25000"/>
                  </a:schemeClr>
                </a:solidFill>
                <a:latin typeface="Gliker" panose="020B0604020202020204" charset="0"/>
              </a:rPr>
              <a:t>Assignment Title: Debate Presentation </a:t>
            </a:r>
          </a:p>
        </p:txBody>
      </p:sp>
      <p:pic>
        <p:nvPicPr>
          <p:cNvPr id="14" name="Picture 13">
            <a:extLst>
              <a:ext uri="{FF2B5EF4-FFF2-40B4-BE49-F238E27FC236}">
                <a16:creationId xmlns:a16="http://schemas.microsoft.com/office/drawing/2014/main" id="{C66B0DCF-1701-8ECE-ECBF-17617530C636}"/>
              </a:ext>
            </a:extLst>
          </p:cNvPr>
          <p:cNvPicPr>
            <a:picLocks noChangeAspect="1"/>
          </p:cNvPicPr>
          <p:nvPr/>
        </p:nvPicPr>
        <p:blipFill>
          <a:blip r:embed="rId2"/>
          <a:stretch>
            <a:fillRect/>
          </a:stretch>
        </p:blipFill>
        <p:spPr>
          <a:xfrm>
            <a:off x="453127" y="1854200"/>
            <a:ext cx="2821968" cy="2468332"/>
          </a:xfrm>
          <a:prstGeom prst="rect">
            <a:avLst/>
          </a:prstGeom>
        </p:spPr>
      </p:pic>
    </p:spTree>
    <p:extLst>
      <p:ext uri="{BB962C8B-B14F-4D97-AF65-F5344CB8AC3E}">
        <p14:creationId xmlns:p14="http://schemas.microsoft.com/office/powerpoint/2010/main" val="3935820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3D1"/>
        </a:solidFill>
        <a:effectLst/>
      </p:bgPr>
    </p:bg>
    <p:spTree>
      <p:nvGrpSpPr>
        <p:cNvPr id="1" name="">
          <a:extLst>
            <a:ext uri="{FF2B5EF4-FFF2-40B4-BE49-F238E27FC236}">
              <a16:creationId xmlns:a16="http://schemas.microsoft.com/office/drawing/2014/main" id="{7A184C53-0ECB-7C5A-1AE6-37CE3962C604}"/>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7392A78F-7EDC-B553-FC4A-537076F40553}"/>
              </a:ext>
            </a:extLst>
          </p:cNvPr>
          <p:cNvSpPr txBox="1"/>
          <p:nvPr/>
        </p:nvSpPr>
        <p:spPr>
          <a:xfrm>
            <a:off x="192818" y="1498378"/>
            <a:ext cx="3302000" cy="1590179"/>
          </a:xfrm>
          <a:prstGeom prst="rect">
            <a:avLst/>
          </a:prstGeom>
          <a:ln>
            <a:solidFill>
              <a:srgbClr val="FFC000"/>
            </a:solidFill>
          </a:ln>
        </p:spPr>
        <p:txBody>
          <a:bodyPr lIns="0" tIns="0" rIns="0" bIns="0" rtlCol="0" anchor="t">
            <a:spAutoFit/>
          </a:bodyPr>
          <a:lstStyle/>
          <a:p>
            <a:pPr algn="ctr" defTabSz="304815">
              <a:lnSpc>
                <a:spcPts val="3079"/>
              </a:lnSpc>
              <a:spcBef>
                <a:spcPct val="0"/>
              </a:spcBef>
            </a:pPr>
            <a:r>
              <a:rPr lang="en-US" sz="2667" dirty="0">
                <a:solidFill>
                  <a:srgbClr val="ABDAFC">
                    <a:lumMod val="25000"/>
                  </a:srgbClr>
                </a:solidFill>
                <a:latin typeface="Gliker Bold" panose="020B0604020202020204" charset="0"/>
              </a:rPr>
              <a:t>Introduction.</a:t>
            </a:r>
          </a:p>
          <a:p>
            <a:pPr algn="ctr" defTabSz="304815">
              <a:lnSpc>
                <a:spcPts val="3079"/>
              </a:lnSpc>
              <a:spcBef>
                <a:spcPct val="0"/>
              </a:spcBef>
            </a:pPr>
            <a:r>
              <a:rPr lang="en-US" sz="2667" dirty="0">
                <a:solidFill>
                  <a:srgbClr val="ABDAFC">
                    <a:lumMod val="25000"/>
                  </a:srgbClr>
                </a:solidFill>
                <a:latin typeface="Gliker Bold" panose="020B0604020202020204" charset="0"/>
              </a:rPr>
              <a:t>The definitions of Domiciliary care and Residential care.</a:t>
            </a:r>
          </a:p>
        </p:txBody>
      </p:sp>
      <p:sp>
        <p:nvSpPr>
          <p:cNvPr id="3" name="TextBox 3">
            <a:extLst>
              <a:ext uri="{FF2B5EF4-FFF2-40B4-BE49-F238E27FC236}">
                <a16:creationId xmlns:a16="http://schemas.microsoft.com/office/drawing/2014/main" id="{C3F1583F-0071-DD0E-CEBF-BDA7116B5A47}"/>
              </a:ext>
            </a:extLst>
          </p:cNvPr>
          <p:cNvSpPr txBox="1"/>
          <p:nvPr/>
        </p:nvSpPr>
        <p:spPr>
          <a:xfrm>
            <a:off x="4068388" y="1498378"/>
            <a:ext cx="3302848" cy="1987724"/>
          </a:xfrm>
          <a:prstGeom prst="rect">
            <a:avLst/>
          </a:prstGeom>
          <a:ln>
            <a:solidFill>
              <a:srgbClr val="FFC819"/>
            </a:solidFill>
          </a:ln>
        </p:spPr>
        <p:txBody>
          <a:bodyPr lIns="0" tIns="0" rIns="0" bIns="0" rtlCol="0" anchor="t">
            <a:spAutoFit/>
          </a:bodyPr>
          <a:lstStyle/>
          <a:p>
            <a:pPr algn="ctr" defTabSz="304815">
              <a:lnSpc>
                <a:spcPts val="3080"/>
              </a:lnSpc>
              <a:spcBef>
                <a:spcPct val="0"/>
              </a:spcBef>
            </a:pPr>
            <a:r>
              <a:rPr lang="en-US" sz="2667" dirty="0">
                <a:solidFill>
                  <a:srgbClr val="ABDAFC">
                    <a:lumMod val="25000"/>
                  </a:srgbClr>
                </a:solidFill>
                <a:latin typeface="Gliker Bold"/>
              </a:rPr>
              <a:t>Legislation, Policy and Theories of ageing, which are relevant to older people.</a:t>
            </a:r>
          </a:p>
        </p:txBody>
      </p:sp>
      <p:pic>
        <p:nvPicPr>
          <p:cNvPr id="15" name="Picture 14">
            <a:extLst>
              <a:ext uri="{FF2B5EF4-FFF2-40B4-BE49-F238E27FC236}">
                <a16:creationId xmlns:a16="http://schemas.microsoft.com/office/drawing/2014/main" id="{49B81204-0E84-C3D9-DC78-A49C73B262D0}"/>
              </a:ext>
            </a:extLst>
          </p:cNvPr>
          <p:cNvPicPr>
            <a:picLocks noChangeAspect="1"/>
          </p:cNvPicPr>
          <p:nvPr/>
        </p:nvPicPr>
        <p:blipFill>
          <a:blip r:embed="rId2"/>
          <a:stretch>
            <a:fillRect/>
          </a:stretch>
        </p:blipFill>
        <p:spPr>
          <a:xfrm>
            <a:off x="0" y="5657408"/>
            <a:ext cx="12192000" cy="1179810"/>
          </a:xfrm>
          <a:prstGeom prst="rect">
            <a:avLst/>
          </a:prstGeom>
        </p:spPr>
      </p:pic>
      <p:sp>
        <p:nvSpPr>
          <p:cNvPr id="19" name="TextBox 18">
            <a:extLst>
              <a:ext uri="{FF2B5EF4-FFF2-40B4-BE49-F238E27FC236}">
                <a16:creationId xmlns:a16="http://schemas.microsoft.com/office/drawing/2014/main" id="{1944E4B4-C11A-7D2B-9BA5-E6F63D320678}"/>
              </a:ext>
            </a:extLst>
          </p:cNvPr>
          <p:cNvSpPr txBox="1"/>
          <p:nvPr/>
        </p:nvSpPr>
        <p:spPr>
          <a:xfrm>
            <a:off x="8317850" y="1498378"/>
            <a:ext cx="3759200" cy="1734064"/>
          </a:xfrm>
          <a:prstGeom prst="rect">
            <a:avLst/>
          </a:prstGeom>
          <a:noFill/>
          <a:ln>
            <a:solidFill>
              <a:srgbClr val="FFC000"/>
            </a:solidFill>
          </a:ln>
        </p:spPr>
        <p:txBody>
          <a:bodyPr wrap="square" rtlCol="0">
            <a:spAutoFit/>
          </a:bodyPr>
          <a:lstStyle/>
          <a:p>
            <a:pPr defTabSz="304815"/>
            <a:r>
              <a:rPr lang="en-US" sz="2667" dirty="0">
                <a:solidFill>
                  <a:srgbClr val="ABDAFC">
                    <a:lumMod val="25000"/>
                  </a:srgbClr>
                </a:solidFill>
                <a:latin typeface="Gliker Bold" panose="020B0604020202020204" charset="0"/>
              </a:rPr>
              <a:t>The benefits and disadvantages of Domiciliary care and Residential care.</a:t>
            </a:r>
          </a:p>
        </p:txBody>
      </p:sp>
      <p:pic>
        <p:nvPicPr>
          <p:cNvPr id="4" name="Picture 3">
            <a:extLst>
              <a:ext uri="{FF2B5EF4-FFF2-40B4-BE49-F238E27FC236}">
                <a16:creationId xmlns:a16="http://schemas.microsoft.com/office/drawing/2014/main" id="{B33FCA8E-1485-31A6-4887-1D0DA0304026}"/>
              </a:ext>
            </a:extLst>
          </p:cNvPr>
          <p:cNvPicPr>
            <a:picLocks noChangeAspect="1"/>
          </p:cNvPicPr>
          <p:nvPr/>
        </p:nvPicPr>
        <p:blipFill>
          <a:blip r:embed="rId3"/>
          <a:stretch>
            <a:fillRect/>
          </a:stretch>
        </p:blipFill>
        <p:spPr>
          <a:xfrm>
            <a:off x="288044" y="3552545"/>
            <a:ext cx="3206774" cy="3276075"/>
          </a:xfrm>
          <a:prstGeom prst="rect">
            <a:avLst/>
          </a:prstGeom>
        </p:spPr>
      </p:pic>
      <p:pic>
        <p:nvPicPr>
          <p:cNvPr id="5" name="Picture 4">
            <a:extLst>
              <a:ext uri="{FF2B5EF4-FFF2-40B4-BE49-F238E27FC236}">
                <a16:creationId xmlns:a16="http://schemas.microsoft.com/office/drawing/2014/main" id="{B3CF3241-277B-EF14-8F2B-3A0D56CD3075}"/>
              </a:ext>
            </a:extLst>
          </p:cNvPr>
          <p:cNvPicPr>
            <a:picLocks noChangeAspect="1"/>
          </p:cNvPicPr>
          <p:nvPr/>
        </p:nvPicPr>
        <p:blipFill>
          <a:blip r:embed="rId4"/>
          <a:stretch>
            <a:fillRect/>
          </a:stretch>
        </p:blipFill>
        <p:spPr>
          <a:xfrm>
            <a:off x="8554951" y="4621325"/>
            <a:ext cx="2328397" cy="2072166"/>
          </a:xfrm>
          <a:prstGeom prst="rect">
            <a:avLst/>
          </a:prstGeom>
        </p:spPr>
      </p:pic>
      <p:sp>
        <p:nvSpPr>
          <p:cNvPr id="10" name="TextBox 9">
            <a:extLst>
              <a:ext uri="{FF2B5EF4-FFF2-40B4-BE49-F238E27FC236}">
                <a16:creationId xmlns:a16="http://schemas.microsoft.com/office/drawing/2014/main" id="{33A98360-F490-7B60-6E19-4209A9AD698C}"/>
              </a:ext>
            </a:extLst>
          </p:cNvPr>
          <p:cNvSpPr txBox="1"/>
          <p:nvPr/>
        </p:nvSpPr>
        <p:spPr>
          <a:xfrm>
            <a:off x="589778" y="284172"/>
            <a:ext cx="10875391" cy="646331"/>
          </a:xfrm>
          <a:prstGeom prst="rect">
            <a:avLst/>
          </a:prstGeom>
          <a:noFill/>
        </p:spPr>
        <p:txBody>
          <a:bodyPr wrap="square" rtlCol="0">
            <a:spAutoFit/>
          </a:bodyPr>
          <a:lstStyle/>
          <a:p>
            <a:r>
              <a:rPr lang="en-US" sz="3600" u="sng" dirty="0">
                <a:solidFill>
                  <a:schemeClr val="tx2">
                    <a:lumMod val="25000"/>
                  </a:schemeClr>
                </a:solidFill>
                <a:latin typeface="Gliker Bold" panose="020B0604020202020204"/>
              </a:rPr>
              <a:t>“Remaining in your own home is best for everyone”. </a:t>
            </a:r>
          </a:p>
        </p:txBody>
      </p:sp>
    </p:spTree>
    <p:extLst>
      <p:ext uri="{BB962C8B-B14F-4D97-AF65-F5344CB8AC3E}">
        <p14:creationId xmlns:p14="http://schemas.microsoft.com/office/powerpoint/2010/main" val="4290010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3D1"/>
        </a:solidFill>
        <a:effectLst/>
      </p:bgPr>
    </p:bg>
    <p:spTree>
      <p:nvGrpSpPr>
        <p:cNvPr id="1" name="">
          <a:extLst>
            <a:ext uri="{FF2B5EF4-FFF2-40B4-BE49-F238E27FC236}">
              <a16:creationId xmlns:a16="http://schemas.microsoft.com/office/drawing/2014/main" id="{DD1B58F8-80B4-E7E8-49E1-024A85307AF9}"/>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4FEC4D8-D708-76EE-0F44-913EA6CD8774}"/>
              </a:ext>
            </a:extLst>
          </p:cNvPr>
          <p:cNvGrpSpPr/>
          <p:nvPr/>
        </p:nvGrpSpPr>
        <p:grpSpPr>
          <a:xfrm>
            <a:off x="0" y="5638105"/>
            <a:ext cx="12192000" cy="1219895"/>
            <a:chOff x="0" y="0"/>
            <a:chExt cx="4816593" cy="481934"/>
          </a:xfrm>
        </p:grpSpPr>
        <p:sp>
          <p:nvSpPr>
            <p:cNvPr id="3" name="Freeform 3">
              <a:extLst>
                <a:ext uri="{FF2B5EF4-FFF2-40B4-BE49-F238E27FC236}">
                  <a16:creationId xmlns:a16="http://schemas.microsoft.com/office/drawing/2014/main" id="{0BB99D6D-7424-2F36-724E-F44ED61459A9}"/>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4" name="TextBox 4">
              <a:extLst>
                <a:ext uri="{FF2B5EF4-FFF2-40B4-BE49-F238E27FC236}">
                  <a16:creationId xmlns:a16="http://schemas.microsoft.com/office/drawing/2014/main" id="{6B22B14B-147C-29C8-BD10-704233AAFE59}"/>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7" name="TextBox 7">
            <a:extLst>
              <a:ext uri="{FF2B5EF4-FFF2-40B4-BE49-F238E27FC236}">
                <a16:creationId xmlns:a16="http://schemas.microsoft.com/office/drawing/2014/main" id="{FCA6E0DF-8DF0-E520-787B-20C655617C41}"/>
              </a:ext>
            </a:extLst>
          </p:cNvPr>
          <p:cNvSpPr txBox="1"/>
          <p:nvPr/>
        </p:nvSpPr>
        <p:spPr>
          <a:xfrm>
            <a:off x="0" y="179296"/>
            <a:ext cx="7233624" cy="5248296"/>
          </a:xfrm>
          <a:prstGeom prst="rect">
            <a:avLst/>
          </a:prstGeom>
          <a:ln>
            <a:solidFill>
              <a:srgbClr val="FFC819"/>
            </a:solidFill>
          </a:ln>
        </p:spPr>
        <p:txBody>
          <a:bodyPr wrap="square" lIns="0" tIns="0" rIns="0" bIns="0" rtlCol="0" anchor="t">
            <a:spAutoFit/>
          </a:bodyPr>
          <a:lstStyle/>
          <a:p>
            <a:pPr marL="609630" indent="-609630" defTabSz="304815">
              <a:lnSpc>
                <a:spcPts val="6000"/>
              </a:lnSpc>
              <a:buFont typeface="Wingdings" panose="05000000000000000000" pitchFamily="2" charset="2"/>
              <a:buChar char="§"/>
            </a:pPr>
            <a:r>
              <a:rPr lang="en-US" sz="1867" b="1" dirty="0">
                <a:solidFill>
                  <a:srgbClr val="0060A8"/>
                </a:solidFill>
                <a:latin typeface="Gliker" panose="020B0604020202020204" charset="0"/>
              </a:rPr>
              <a:t>Introduction.</a:t>
            </a:r>
          </a:p>
          <a:p>
            <a:pPr marL="609630" indent="-609630" defTabSz="304815">
              <a:lnSpc>
                <a:spcPts val="6000"/>
              </a:lnSpc>
              <a:buFont typeface="Wingdings" panose="05000000000000000000" pitchFamily="2" charset="2"/>
              <a:buChar char="§"/>
            </a:pPr>
            <a:r>
              <a:rPr lang="en-US" sz="1867" b="1" u="sng" dirty="0">
                <a:solidFill>
                  <a:srgbClr val="0060A8"/>
                </a:solidFill>
                <a:latin typeface="Gliker Bold" panose="020B0604020202020204" charset="0"/>
              </a:rPr>
              <a:t>Domiciliary care </a:t>
            </a:r>
            <a:r>
              <a:rPr lang="en-US" sz="1867" dirty="0">
                <a:solidFill>
                  <a:srgbClr val="0060A8"/>
                </a:solidFill>
                <a:latin typeface="Gliker" panose="020B0604020202020204" charset="0"/>
              </a:rPr>
              <a:t>enables people with additional care needs, through illness, medical issues or old age to remain in their own home.(UKCareguide,2024).</a:t>
            </a:r>
          </a:p>
          <a:p>
            <a:pPr marL="609630" indent="-609630" defTabSz="304815">
              <a:lnSpc>
                <a:spcPts val="6000"/>
              </a:lnSpc>
              <a:buFont typeface="Wingdings" panose="05000000000000000000" pitchFamily="2" charset="2"/>
              <a:buChar char="§"/>
            </a:pPr>
            <a:r>
              <a:rPr lang="en-US" sz="1867" b="1" u="sng" dirty="0">
                <a:solidFill>
                  <a:srgbClr val="0060A8"/>
                </a:solidFill>
                <a:latin typeface="Gliker Bold" panose="020B0604020202020204" charset="0"/>
              </a:rPr>
              <a:t>Residential care </a:t>
            </a:r>
            <a:r>
              <a:rPr lang="en-US" sz="1867" dirty="0">
                <a:solidFill>
                  <a:srgbClr val="0060A8"/>
                </a:solidFill>
                <a:latin typeface="Gliker" panose="020B0604020202020204" charset="0"/>
              </a:rPr>
              <a:t>refers to care people who can not live in their own homes .It involves living in a residential setting. (Health Times , 2024).</a:t>
            </a:r>
          </a:p>
        </p:txBody>
      </p:sp>
      <p:sp>
        <p:nvSpPr>
          <p:cNvPr id="9" name="Freeform 9">
            <a:extLst>
              <a:ext uri="{FF2B5EF4-FFF2-40B4-BE49-F238E27FC236}">
                <a16:creationId xmlns:a16="http://schemas.microsoft.com/office/drawing/2014/main" id="{FD6E1B70-9A90-B622-9CF0-067D61388FCF}"/>
              </a:ext>
            </a:extLst>
          </p:cNvPr>
          <p:cNvSpPr/>
          <p:nvPr/>
        </p:nvSpPr>
        <p:spPr>
          <a:xfrm>
            <a:off x="7233624" y="954123"/>
            <a:ext cx="2820221" cy="5293929"/>
          </a:xfrm>
          <a:custGeom>
            <a:avLst/>
            <a:gdLst/>
            <a:ahLst/>
            <a:cxnLst/>
            <a:rect l="l" t="t" r="r" b="b"/>
            <a:pathLst>
              <a:path w="4230331" h="7940894">
                <a:moveTo>
                  <a:pt x="0" y="0"/>
                </a:moveTo>
                <a:lnTo>
                  <a:pt x="4230331" y="0"/>
                </a:lnTo>
                <a:lnTo>
                  <a:pt x="4230331" y="7940895"/>
                </a:lnTo>
                <a:lnTo>
                  <a:pt x="0" y="794089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13" name="TextBox 12">
            <a:extLst>
              <a:ext uri="{FF2B5EF4-FFF2-40B4-BE49-F238E27FC236}">
                <a16:creationId xmlns:a16="http://schemas.microsoft.com/office/drawing/2014/main" id="{39C98FC5-BDFD-7643-C886-8E525F4D204C}"/>
              </a:ext>
            </a:extLst>
          </p:cNvPr>
          <p:cNvSpPr txBox="1"/>
          <p:nvPr/>
        </p:nvSpPr>
        <p:spPr>
          <a:xfrm flipH="1">
            <a:off x="10053845" y="3090540"/>
            <a:ext cx="1930400" cy="2308324"/>
          </a:xfrm>
          <a:prstGeom prst="rect">
            <a:avLst/>
          </a:prstGeom>
          <a:noFill/>
          <a:ln>
            <a:solidFill>
              <a:srgbClr val="0070C0"/>
            </a:solidFill>
          </a:ln>
          <a:effectLst>
            <a:glow rad="101600">
              <a:schemeClr val="accent2">
                <a:satMod val="175000"/>
                <a:alpha val="40000"/>
              </a:schemeClr>
            </a:glow>
          </a:effectLst>
        </p:spPr>
        <p:txBody>
          <a:bodyPr wrap="square" rtlCol="0">
            <a:spAutoFit/>
          </a:bodyPr>
          <a:lstStyle/>
          <a:p>
            <a:pPr defTabSz="304815"/>
            <a:r>
              <a:rPr lang="en-US" sz="1600" dirty="0">
                <a:solidFill>
                  <a:srgbClr val="0060A8"/>
                </a:solidFill>
                <a:latin typeface="Gliker" panose="020B0604020202020204" charset="0"/>
              </a:rPr>
              <a:t>Domiciliary care standards covered  areas such as personal care, protection  and user focusses services (Care Standards Act , 2000).</a:t>
            </a:r>
          </a:p>
        </p:txBody>
      </p:sp>
    </p:spTree>
    <p:extLst>
      <p:ext uri="{BB962C8B-B14F-4D97-AF65-F5344CB8AC3E}">
        <p14:creationId xmlns:p14="http://schemas.microsoft.com/office/powerpoint/2010/main" val="29428082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3D1"/>
        </a:solidFill>
        <a:effectLst/>
      </p:bgPr>
    </p:bg>
    <p:spTree>
      <p:nvGrpSpPr>
        <p:cNvPr id="1" name="">
          <a:extLst>
            <a:ext uri="{FF2B5EF4-FFF2-40B4-BE49-F238E27FC236}">
              <a16:creationId xmlns:a16="http://schemas.microsoft.com/office/drawing/2014/main" id="{BE2DD48A-2CE1-7588-3CE2-0AB3C23AC764}"/>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EA23262-085B-3E8C-21D8-1FA1F433C43E}"/>
              </a:ext>
            </a:extLst>
          </p:cNvPr>
          <p:cNvGrpSpPr/>
          <p:nvPr/>
        </p:nvGrpSpPr>
        <p:grpSpPr>
          <a:xfrm>
            <a:off x="0" y="5744537"/>
            <a:ext cx="12192000" cy="1113463"/>
            <a:chOff x="0" y="0"/>
            <a:chExt cx="4816593" cy="481934"/>
          </a:xfrm>
        </p:grpSpPr>
        <p:sp>
          <p:nvSpPr>
            <p:cNvPr id="3" name="Freeform 3">
              <a:extLst>
                <a:ext uri="{FF2B5EF4-FFF2-40B4-BE49-F238E27FC236}">
                  <a16:creationId xmlns:a16="http://schemas.microsoft.com/office/drawing/2014/main" id="{42AB0DC5-8590-5E66-A71E-871BD58CC97C}"/>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4" name="TextBox 4">
              <a:extLst>
                <a:ext uri="{FF2B5EF4-FFF2-40B4-BE49-F238E27FC236}">
                  <a16:creationId xmlns:a16="http://schemas.microsoft.com/office/drawing/2014/main" id="{CCDE048D-D245-EEAF-086E-EAED012466EB}"/>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17" name="TextBox 16">
            <a:extLst>
              <a:ext uri="{FF2B5EF4-FFF2-40B4-BE49-F238E27FC236}">
                <a16:creationId xmlns:a16="http://schemas.microsoft.com/office/drawing/2014/main" id="{3DE2328A-594B-D45E-15E8-F3D30BD98E93}"/>
              </a:ext>
            </a:extLst>
          </p:cNvPr>
          <p:cNvSpPr txBox="1"/>
          <p:nvPr/>
        </p:nvSpPr>
        <p:spPr>
          <a:xfrm flipH="1">
            <a:off x="1117600" y="225078"/>
            <a:ext cx="11074397" cy="4976812"/>
          </a:xfrm>
          <a:prstGeom prst="rect">
            <a:avLst/>
          </a:prstGeom>
          <a:noFill/>
        </p:spPr>
        <p:txBody>
          <a:bodyPr wrap="square" rtlCol="0">
            <a:spAutoFit/>
          </a:bodyPr>
          <a:lstStyle/>
          <a:p>
            <a:pPr marL="304815" indent="-304815" defTabSz="304815">
              <a:buFont typeface="Arial" panose="020B0604020202020204" pitchFamily="34" charset="0"/>
              <a:buChar char="•"/>
            </a:pPr>
            <a:r>
              <a:rPr lang="en-US" sz="1867" dirty="0">
                <a:solidFill>
                  <a:srgbClr val="0060A8"/>
                </a:solidFill>
                <a:latin typeface="Gliker" panose="020B0604020202020204" charset="0"/>
              </a:rPr>
              <a:t>There are a number of factors to consider when deciding whether Domiciliary care is right for you.</a:t>
            </a:r>
          </a:p>
          <a:p>
            <a:pPr marL="304815" indent="-304815" defTabSz="304815">
              <a:buFont typeface="Arial" panose="020B0604020202020204" pitchFamily="34" charset="0"/>
              <a:buChar char="•"/>
            </a:pPr>
            <a:endParaRPr lang="en-US" sz="1867" dirty="0">
              <a:solidFill>
                <a:srgbClr val="0060A8"/>
              </a:solidFill>
              <a:latin typeface="Gliker" panose="020B0604020202020204" charset="0"/>
            </a:endParaRPr>
          </a:p>
          <a:p>
            <a:pPr marL="304815" indent="-304815" defTabSz="304815">
              <a:buFont typeface="Arial" panose="020B0604020202020204" pitchFamily="34" charset="0"/>
              <a:buChar char="•"/>
            </a:pPr>
            <a:r>
              <a:rPr lang="en-US" sz="1867" dirty="0">
                <a:solidFill>
                  <a:srgbClr val="0060A8"/>
                </a:solidFill>
                <a:latin typeface="Gliker" panose="020B0604020202020204" charset="0"/>
              </a:rPr>
              <a:t>To begin with, must access your care needs and additional support.</a:t>
            </a:r>
          </a:p>
          <a:p>
            <a:pPr marL="304815" indent="-304815" defTabSz="304815">
              <a:buFont typeface="Arial" panose="020B0604020202020204" pitchFamily="34" charset="0"/>
              <a:buChar char="•"/>
            </a:pPr>
            <a:endParaRPr lang="en-US" sz="1867" dirty="0">
              <a:solidFill>
                <a:srgbClr val="0060A8"/>
              </a:solidFill>
              <a:latin typeface="Gliker" panose="020B0604020202020204" charset="0"/>
            </a:endParaRPr>
          </a:p>
          <a:p>
            <a:pPr marL="304815" indent="-304815" defTabSz="304815">
              <a:buFont typeface="Arial" panose="020B0604020202020204" pitchFamily="34" charset="0"/>
              <a:buChar char="•"/>
            </a:pPr>
            <a:r>
              <a:rPr lang="en-US" sz="1867" dirty="0">
                <a:solidFill>
                  <a:srgbClr val="0060A8"/>
                </a:solidFill>
                <a:latin typeface="Gliker" panose="020B0604020202020204" charset="0"/>
              </a:rPr>
              <a:t>To do this, contact a GP or social worker, who will request a medical report on your health. </a:t>
            </a:r>
          </a:p>
          <a:p>
            <a:pPr marL="304815" indent="-304815" defTabSz="304815">
              <a:buFont typeface="Arial" panose="020B0604020202020204" pitchFamily="34" charset="0"/>
              <a:buChar char="•"/>
            </a:pPr>
            <a:endParaRPr lang="en-US" sz="1867" dirty="0">
              <a:solidFill>
                <a:srgbClr val="0060A8"/>
              </a:solidFill>
              <a:latin typeface="Gliker" panose="020B0604020202020204" charset="0"/>
            </a:endParaRPr>
          </a:p>
          <a:p>
            <a:pPr marL="304815" indent="-304815" defTabSz="304815">
              <a:buFont typeface="Arial" panose="020B0604020202020204" pitchFamily="34" charset="0"/>
              <a:buChar char="•"/>
            </a:pPr>
            <a:r>
              <a:rPr lang="en-US" sz="1867" dirty="0">
                <a:solidFill>
                  <a:srgbClr val="0060A8"/>
                </a:solidFill>
                <a:latin typeface="Gliker" panose="020B0604020202020204" charset="0"/>
              </a:rPr>
              <a:t>They can carry out a care assessment to determine what kinds of care support you need to live in your home in a secure, confutable and independent way (AgeUK,2022).</a:t>
            </a:r>
          </a:p>
          <a:p>
            <a:pPr marL="304815" indent="-304815" defTabSz="304815">
              <a:buFont typeface="Arial" panose="020B0604020202020204" pitchFamily="34" charset="0"/>
              <a:buChar char="•"/>
            </a:pPr>
            <a:endParaRPr lang="en-US" sz="1867" dirty="0">
              <a:solidFill>
                <a:srgbClr val="0060A8"/>
              </a:solidFill>
              <a:latin typeface="Gliker" panose="020B0604020202020204" charset="0"/>
            </a:endParaRPr>
          </a:p>
          <a:p>
            <a:pPr marL="304815" indent="-304815" defTabSz="304815">
              <a:buFont typeface="Arial" panose="020B0604020202020204" pitchFamily="34" charset="0"/>
              <a:buChar char="•"/>
            </a:pPr>
            <a:r>
              <a:rPr lang="en-US" sz="1867" dirty="0">
                <a:solidFill>
                  <a:srgbClr val="0060A8"/>
                </a:solidFill>
                <a:latin typeface="Gliker" panose="020B0604020202020204" charset="0"/>
              </a:rPr>
              <a:t>Is the initial stage in choosing a suitable domiciliary care provider consult with local council and local home care providers. </a:t>
            </a:r>
          </a:p>
          <a:p>
            <a:pPr marL="304815" indent="-304815" defTabSz="304815">
              <a:buFont typeface="Arial" panose="020B0604020202020204" pitchFamily="34" charset="0"/>
              <a:buChar char="•"/>
            </a:pPr>
            <a:r>
              <a:rPr lang="en-US" sz="1867" dirty="0">
                <a:solidFill>
                  <a:srgbClr val="0060A8"/>
                </a:solidFill>
                <a:latin typeface="Gliker" panose="020B0604020202020204" charset="0"/>
              </a:rPr>
              <a:t>The UKHCA is the UK’s official professional's association of home care providers.</a:t>
            </a:r>
          </a:p>
          <a:p>
            <a:pPr marL="304815" indent="-304815" defTabSz="304815">
              <a:buFont typeface="Arial" panose="020B0604020202020204" pitchFamily="34" charset="0"/>
              <a:buChar char="•"/>
            </a:pPr>
            <a:endParaRPr lang="en-US" sz="1867" dirty="0">
              <a:solidFill>
                <a:srgbClr val="0060A8"/>
              </a:solidFill>
              <a:latin typeface="Gliker" panose="020B0604020202020204" charset="0"/>
            </a:endParaRPr>
          </a:p>
          <a:p>
            <a:pPr marL="304815" indent="-304815" defTabSz="304815">
              <a:buFont typeface="Arial" panose="020B0604020202020204" pitchFamily="34" charset="0"/>
              <a:buChar char="•"/>
            </a:pPr>
            <a:r>
              <a:rPr lang="en-US" sz="1867" dirty="0">
                <a:solidFill>
                  <a:srgbClr val="0060A8"/>
                </a:solidFill>
                <a:latin typeface="Gliker" panose="020B0604020202020204" charset="0"/>
              </a:rPr>
              <a:t>The cost of Domiciliary care in the UK varies (location, level of care, care provider). The hourly rate ranges between £15-£30.</a:t>
            </a:r>
          </a:p>
          <a:p>
            <a:pPr marL="304815" indent="-304815" defTabSz="304815">
              <a:buFont typeface="Arial" panose="020B0604020202020204" pitchFamily="34" charset="0"/>
              <a:buChar char="•"/>
            </a:pPr>
            <a:r>
              <a:rPr lang="en-US" sz="1867" dirty="0">
                <a:solidFill>
                  <a:srgbClr val="0060A8"/>
                </a:solidFill>
                <a:latin typeface="Gliker" panose="020B0604020202020204" charset="0"/>
              </a:rPr>
              <a:t>The person might be eligible for benefits, which can be used to cover the cost of domiciliary care(AgeUK,2022).</a:t>
            </a:r>
          </a:p>
        </p:txBody>
      </p:sp>
      <p:pic>
        <p:nvPicPr>
          <p:cNvPr id="18" name="Picture 17">
            <a:extLst>
              <a:ext uri="{FF2B5EF4-FFF2-40B4-BE49-F238E27FC236}">
                <a16:creationId xmlns:a16="http://schemas.microsoft.com/office/drawing/2014/main" id="{41D4F502-0C00-CE0B-6614-3669045941C1}"/>
              </a:ext>
            </a:extLst>
          </p:cNvPr>
          <p:cNvPicPr>
            <a:picLocks noChangeAspect="1"/>
          </p:cNvPicPr>
          <p:nvPr/>
        </p:nvPicPr>
        <p:blipFill>
          <a:blip r:embed="rId3"/>
          <a:stretch>
            <a:fillRect/>
          </a:stretch>
        </p:blipFill>
        <p:spPr>
          <a:xfrm>
            <a:off x="-13857" y="3225801"/>
            <a:ext cx="995766" cy="2784283"/>
          </a:xfrm>
          <a:prstGeom prst="rect">
            <a:avLst/>
          </a:prstGeom>
        </p:spPr>
      </p:pic>
      <p:pic>
        <p:nvPicPr>
          <p:cNvPr id="5" name="Picture 4">
            <a:extLst>
              <a:ext uri="{FF2B5EF4-FFF2-40B4-BE49-F238E27FC236}">
                <a16:creationId xmlns:a16="http://schemas.microsoft.com/office/drawing/2014/main" id="{5EC73927-AA7F-11E6-0B6B-BC27E370E19B}"/>
              </a:ext>
            </a:extLst>
          </p:cNvPr>
          <p:cNvPicPr>
            <a:picLocks noChangeAspect="1"/>
          </p:cNvPicPr>
          <p:nvPr/>
        </p:nvPicPr>
        <p:blipFill>
          <a:blip r:embed="rId4"/>
          <a:stretch>
            <a:fillRect/>
          </a:stretch>
        </p:blipFill>
        <p:spPr>
          <a:xfrm>
            <a:off x="10422948" y="4700712"/>
            <a:ext cx="1365778" cy="1309371"/>
          </a:xfrm>
          <a:prstGeom prst="rect">
            <a:avLst/>
          </a:prstGeom>
        </p:spPr>
      </p:pic>
    </p:spTree>
    <p:extLst>
      <p:ext uri="{BB962C8B-B14F-4D97-AF65-F5344CB8AC3E}">
        <p14:creationId xmlns:p14="http://schemas.microsoft.com/office/powerpoint/2010/main" val="924127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9DA88">
            <a:alpha val="40000"/>
          </a:srgbClr>
        </a:solidFill>
        <a:effectLst/>
      </p:bgPr>
    </p:bg>
    <p:spTree>
      <p:nvGrpSpPr>
        <p:cNvPr id="1" name="">
          <a:extLst>
            <a:ext uri="{FF2B5EF4-FFF2-40B4-BE49-F238E27FC236}">
              <a16:creationId xmlns:a16="http://schemas.microsoft.com/office/drawing/2014/main" id="{D038D11D-63FF-120D-0B3D-D37460CDE22A}"/>
            </a:ext>
          </a:extLst>
        </p:cNvPr>
        <p:cNvGrpSpPr/>
        <p:nvPr/>
      </p:nvGrpSpPr>
      <p:grpSpPr>
        <a:xfrm>
          <a:off x="0" y="0"/>
          <a:ext cx="0" cy="0"/>
          <a:chOff x="0" y="0"/>
          <a:chExt cx="0" cy="0"/>
        </a:xfrm>
      </p:grpSpPr>
      <p:grpSp>
        <p:nvGrpSpPr>
          <p:cNvPr id="3" name="Group 3">
            <a:extLst>
              <a:ext uri="{FF2B5EF4-FFF2-40B4-BE49-F238E27FC236}">
                <a16:creationId xmlns:a16="http://schemas.microsoft.com/office/drawing/2014/main" id="{0583D5E4-EF48-6DDD-66C7-DCCBD9BFBA43}"/>
              </a:ext>
            </a:extLst>
          </p:cNvPr>
          <p:cNvGrpSpPr/>
          <p:nvPr/>
        </p:nvGrpSpPr>
        <p:grpSpPr>
          <a:xfrm>
            <a:off x="0" y="5638105"/>
            <a:ext cx="12192000" cy="1219895"/>
            <a:chOff x="0" y="0"/>
            <a:chExt cx="4816593" cy="481934"/>
          </a:xfrm>
        </p:grpSpPr>
        <p:sp>
          <p:nvSpPr>
            <p:cNvPr id="4" name="Freeform 4">
              <a:extLst>
                <a:ext uri="{FF2B5EF4-FFF2-40B4-BE49-F238E27FC236}">
                  <a16:creationId xmlns:a16="http://schemas.microsoft.com/office/drawing/2014/main" id="{D7311010-BAD5-8326-9BEA-C71AE67DDE05}"/>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5" name="TextBox 5">
              <a:extLst>
                <a:ext uri="{FF2B5EF4-FFF2-40B4-BE49-F238E27FC236}">
                  <a16:creationId xmlns:a16="http://schemas.microsoft.com/office/drawing/2014/main" id="{0F12F016-8754-6D25-8A88-DB59177F1AC1}"/>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6" name="Freeform 6">
            <a:extLst>
              <a:ext uri="{FF2B5EF4-FFF2-40B4-BE49-F238E27FC236}">
                <a16:creationId xmlns:a16="http://schemas.microsoft.com/office/drawing/2014/main" id="{F20A00B5-BEB4-8446-2334-32DEA6491C8E}"/>
              </a:ext>
            </a:extLst>
          </p:cNvPr>
          <p:cNvSpPr/>
          <p:nvPr/>
        </p:nvSpPr>
        <p:spPr>
          <a:xfrm>
            <a:off x="9848418" y="1480954"/>
            <a:ext cx="2243917" cy="5194571"/>
          </a:xfrm>
          <a:custGeom>
            <a:avLst/>
            <a:gdLst/>
            <a:ahLst/>
            <a:cxnLst/>
            <a:rect l="l" t="t" r="r" b="b"/>
            <a:pathLst>
              <a:path w="5118475" h="9022953">
                <a:moveTo>
                  <a:pt x="0" y="0"/>
                </a:moveTo>
                <a:lnTo>
                  <a:pt x="5118475" y="0"/>
                </a:lnTo>
                <a:lnTo>
                  <a:pt x="5118475" y="9022953"/>
                </a:lnTo>
                <a:lnTo>
                  <a:pt x="0" y="902295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8" name="Freeform 8">
            <a:extLst>
              <a:ext uri="{FF2B5EF4-FFF2-40B4-BE49-F238E27FC236}">
                <a16:creationId xmlns:a16="http://schemas.microsoft.com/office/drawing/2014/main" id="{D5F5E259-2A29-49BA-42AF-C53409150BE7}"/>
              </a:ext>
            </a:extLst>
          </p:cNvPr>
          <p:cNvSpPr/>
          <p:nvPr/>
        </p:nvSpPr>
        <p:spPr>
          <a:xfrm>
            <a:off x="10459230" y="222557"/>
            <a:ext cx="1046970" cy="1062423"/>
          </a:xfrm>
          <a:custGeom>
            <a:avLst/>
            <a:gdLst/>
            <a:ahLst/>
            <a:cxnLst/>
            <a:rect l="l" t="t" r="r" b="b"/>
            <a:pathLst>
              <a:path w="1570455" h="1593635">
                <a:moveTo>
                  <a:pt x="0" y="0"/>
                </a:moveTo>
                <a:lnTo>
                  <a:pt x="1570455" y="0"/>
                </a:lnTo>
                <a:lnTo>
                  <a:pt x="1570455" y="1593635"/>
                </a:lnTo>
                <a:lnTo>
                  <a:pt x="0" y="159363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9" name="TextBox 9">
            <a:extLst>
              <a:ext uri="{FF2B5EF4-FFF2-40B4-BE49-F238E27FC236}">
                <a16:creationId xmlns:a16="http://schemas.microsoft.com/office/drawing/2014/main" id="{E64165AA-B809-DD9A-AF84-84FE2DE9D266}"/>
              </a:ext>
            </a:extLst>
          </p:cNvPr>
          <p:cNvSpPr txBox="1"/>
          <p:nvPr/>
        </p:nvSpPr>
        <p:spPr>
          <a:xfrm>
            <a:off x="857511" y="215629"/>
            <a:ext cx="9302489" cy="2908745"/>
          </a:xfrm>
          <a:prstGeom prst="rect">
            <a:avLst/>
          </a:prstGeom>
        </p:spPr>
        <p:txBody>
          <a:bodyPr wrap="square" lIns="0" tIns="0" rIns="0" bIns="0" rtlCol="0" anchor="t">
            <a:spAutoFit/>
          </a:bodyPr>
          <a:lstStyle/>
          <a:p>
            <a:pPr algn="just" defTabSz="304815">
              <a:lnSpc>
                <a:spcPts val="6000"/>
              </a:lnSpc>
              <a:spcBef>
                <a:spcPct val="0"/>
              </a:spcBef>
            </a:pPr>
            <a:r>
              <a:rPr lang="en-US" sz="2933" u="sng" dirty="0">
                <a:solidFill>
                  <a:srgbClr val="0070C0"/>
                </a:solidFill>
                <a:latin typeface="Gliker Bold"/>
              </a:rPr>
              <a:t>      1. Person- centred care</a:t>
            </a:r>
          </a:p>
          <a:p>
            <a:pPr algn="just" defTabSz="304815">
              <a:lnSpc>
                <a:spcPts val="6000"/>
              </a:lnSpc>
              <a:spcBef>
                <a:spcPct val="0"/>
              </a:spcBef>
            </a:pPr>
            <a:endParaRPr lang="en-US" sz="3600" dirty="0">
              <a:solidFill>
                <a:srgbClr val="2256A2"/>
              </a:solidFill>
              <a:latin typeface="Gliker Bold"/>
            </a:endParaRPr>
          </a:p>
          <a:p>
            <a:pPr algn="just" defTabSz="304815">
              <a:lnSpc>
                <a:spcPts val="6000"/>
              </a:lnSpc>
              <a:spcBef>
                <a:spcPct val="0"/>
              </a:spcBef>
            </a:pPr>
            <a:endParaRPr lang="en-US" sz="5000" dirty="0">
              <a:solidFill>
                <a:srgbClr val="2256A2"/>
              </a:solidFill>
              <a:latin typeface="Gliker Bold"/>
            </a:endParaRPr>
          </a:p>
          <a:p>
            <a:pPr algn="just" defTabSz="304815">
              <a:lnSpc>
                <a:spcPts val="6000"/>
              </a:lnSpc>
              <a:spcBef>
                <a:spcPct val="0"/>
              </a:spcBef>
            </a:pPr>
            <a:endParaRPr lang="en-US" sz="800" dirty="0">
              <a:solidFill>
                <a:srgbClr val="2256A2"/>
              </a:solidFill>
              <a:latin typeface="Gliker Bold"/>
            </a:endParaRPr>
          </a:p>
        </p:txBody>
      </p:sp>
      <p:sp>
        <p:nvSpPr>
          <p:cNvPr id="26" name="TextBox 25">
            <a:extLst>
              <a:ext uri="{FF2B5EF4-FFF2-40B4-BE49-F238E27FC236}">
                <a16:creationId xmlns:a16="http://schemas.microsoft.com/office/drawing/2014/main" id="{26F2840D-5672-6A4D-048E-04F40E55FA7E}"/>
              </a:ext>
            </a:extLst>
          </p:cNvPr>
          <p:cNvSpPr txBox="1"/>
          <p:nvPr/>
        </p:nvSpPr>
        <p:spPr>
          <a:xfrm>
            <a:off x="5638800" y="182476"/>
            <a:ext cx="4673600" cy="276999"/>
          </a:xfrm>
          <a:prstGeom prst="rect">
            <a:avLst/>
          </a:prstGeom>
          <a:noFill/>
        </p:spPr>
        <p:txBody>
          <a:bodyPr wrap="square" rtlCol="0">
            <a:spAutoFit/>
          </a:bodyPr>
          <a:lstStyle/>
          <a:p>
            <a:pPr defTabSz="304815"/>
            <a:endParaRPr lang="en-US" sz="1200" dirty="0">
              <a:solidFill>
                <a:prstClr val="white"/>
              </a:solidFill>
              <a:latin typeface="Rockwell" panose="02060603020205020403"/>
            </a:endParaRPr>
          </a:p>
        </p:txBody>
      </p:sp>
      <p:sp>
        <p:nvSpPr>
          <p:cNvPr id="27" name="TextBox 26">
            <a:extLst>
              <a:ext uri="{FF2B5EF4-FFF2-40B4-BE49-F238E27FC236}">
                <a16:creationId xmlns:a16="http://schemas.microsoft.com/office/drawing/2014/main" id="{3B2818A4-1CEE-B56C-A885-C089A878A7FE}"/>
              </a:ext>
            </a:extLst>
          </p:cNvPr>
          <p:cNvSpPr txBox="1"/>
          <p:nvPr/>
        </p:nvSpPr>
        <p:spPr>
          <a:xfrm>
            <a:off x="957176" y="831921"/>
            <a:ext cx="9543617" cy="666977"/>
          </a:xfrm>
          <a:prstGeom prst="rect">
            <a:avLst/>
          </a:prstGeom>
          <a:solidFill>
            <a:srgbClr val="FFC819">
              <a:alpha val="54000"/>
            </a:srgbClr>
          </a:solidFill>
          <a:effectLst>
            <a:softEdge rad="279400"/>
          </a:effectLst>
        </p:spPr>
        <p:txBody>
          <a:bodyPr wrap="square" rtlCol="0">
            <a:spAutoFit/>
          </a:bodyPr>
          <a:lstStyle/>
          <a:p>
            <a:pPr defTabSz="304815"/>
            <a:r>
              <a:rPr lang="en-US" sz="1867" dirty="0">
                <a:solidFill>
                  <a:srgbClr val="0060A8"/>
                </a:solidFill>
                <a:latin typeface="Gliker" panose="020B0604020202020204" charset="0"/>
              </a:rPr>
              <a:t>Involves placing people at the centre of their healthcare decision making to ensure it meets their needs, values, and personal circumstances (Moore, H.L., et al. ,2023).</a:t>
            </a:r>
          </a:p>
        </p:txBody>
      </p:sp>
      <p:sp>
        <p:nvSpPr>
          <p:cNvPr id="28" name="TextBox 27">
            <a:extLst>
              <a:ext uri="{FF2B5EF4-FFF2-40B4-BE49-F238E27FC236}">
                <a16:creationId xmlns:a16="http://schemas.microsoft.com/office/drawing/2014/main" id="{980E3B40-7A74-A4FD-DF0C-958411CB15D4}"/>
              </a:ext>
            </a:extLst>
          </p:cNvPr>
          <p:cNvSpPr txBox="1"/>
          <p:nvPr/>
        </p:nvSpPr>
        <p:spPr>
          <a:xfrm>
            <a:off x="957176" y="1939071"/>
            <a:ext cx="9009903" cy="954300"/>
          </a:xfrm>
          <a:prstGeom prst="rect">
            <a:avLst/>
          </a:prstGeom>
          <a:noFill/>
        </p:spPr>
        <p:txBody>
          <a:bodyPr wrap="square" rtlCol="0">
            <a:spAutoFit/>
          </a:bodyPr>
          <a:lstStyle/>
          <a:p>
            <a:pPr defTabSz="304815"/>
            <a:r>
              <a:rPr lang="en-US" sz="1867" dirty="0">
                <a:solidFill>
                  <a:srgbClr val="FFC000"/>
                </a:solidFill>
                <a:latin typeface="Gliker" panose="020B0604020202020204" charset="0"/>
              </a:rPr>
              <a:t>The goals of person- centred care are:</a:t>
            </a:r>
            <a:br>
              <a:rPr lang="en-US" sz="1867" dirty="0">
                <a:solidFill>
                  <a:srgbClr val="9EC544">
                    <a:lumMod val="75000"/>
                  </a:srgbClr>
                </a:solidFill>
                <a:latin typeface="Gliker" panose="020B0604020202020204" charset="0"/>
              </a:rPr>
            </a:br>
            <a:br>
              <a:rPr lang="en-US" sz="1867" dirty="0">
                <a:solidFill>
                  <a:srgbClr val="9EC544">
                    <a:lumMod val="75000"/>
                  </a:srgbClr>
                </a:solidFill>
                <a:latin typeface="Gliker" panose="020B0604020202020204" charset="0"/>
              </a:rPr>
            </a:br>
            <a:endParaRPr lang="en-US" sz="1867" dirty="0">
              <a:solidFill>
                <a:srgbClr val="9EC544">
                  <a:lumMod val="75000"/>
                </a:srgbClr>
              </a:solidFill>
              <a:latin typeface="Gliker" panose="020B0604020202020204" charset="0"/>
            </a:endParaRPr>
          </a:p>
        </p:txBody>
      </p:sp>
      <p:sp>
        <p:nvSpPr>
          <p:cNvPr id="31" name="TextBox 30">
            <a:extLst>
              <a:ext uri="{FF2B5EF4-FFF2-40B4-BE49-F238E27FC236}">
                <a16:creationId xmlns:a16="http://schemas.microsoft.com/office/drawing/2014/main" id="{6BFEC82F-1851-008B-C479-3AE079110B75}"/>
              </a:ext>
            </a:extLst>
          </p:cNvPr>
          <p:cNvSpPr txBox="1"/>
          <p:nvPr/>
        </p:nvSpPr>
        <p:spPr>
          <a:xfrm flipH="1">
            <a:off x="957176" y="2467542"/>
            <a:ext cx="8550447" cy="2678234"/>
          </a:xfrm>
          <a:prstGeom prst="rect">
            <a:avLst/>
          </a:prstGeom>
          <a:noFill/>
          <a:ln>
            <a:solidFill>
              <a:srgbClr val="FFC819"/>
            </a:solidFill>
          </a:ln>
          <a:effectLst>
            <a:glow rad="63500">
              <a:schemeClr val="accent6">
                <a:satMod val="175000"/>
                <a:alpha val="40000"/>
              </a:schemeClr>
            </a:glow>
          </a:effectLst>
        </p:spPr>
        <p:txBody>
          <a:bodyPr wrap="square" rtlCol="0">
            <a:spAutoFit/>
          </a:bodyPr>
          <a:lstStyle/>
          <a:p>
            <a:pPr defTabSz="304815"/>
            <a:r>
              <a:rPr lang="en-US" sz="1867" dirty="0">
                <a:solidFill>
                  <a:srgbClr val="0060A8"/>
                </a:solidFill>
                <a:latin typeface="Gliker" panose="020B0604020202020204" charset="0"/>
              </a:rPr>
              <a:t>All my needs as a person are assessed.</a:t>
            </a:r>
            <a:br>
              <a:rPr lang="en-US" sz="1867" dirty="0">
                <a:solidFill>
                  <a:srgbClr val="0060A8"/>
                </a:solidFill>
                <a:latin typeface="Gliker" panose="020B0604020202020204" charset="0"/>
              </a:rPr>
            </a:br>
            <a:br>
              <a:rPr lang="en-US" sz="1867" dirty="0">
                <a:solidFill>
                  <a:srgbClr val="0060A8"/>
                </a:solidFill>
                <a:latin typeface="Gliker" panose="020B0604020202020204" charset="0"/>
              </a:rPr>
            </a:br>
            <a:r>
              <a:rPr lang="en-US" sz="1867" dirty="0">
                <a:solidFill>
                  <a:srgbClr val="0060A8"/>
                </a:solidFill>
                <a:latin typeface="Gliker" panose="020B0604020202020204" charset="0"/>
              </a:rPr>
              <a:t>My carer/family have their needs recognised and are given support to care for me.</a:t>
            </a:r>
            <a:br>
              <a:rPr lang="en-US" sz="1867" dirty="0">
                <a:solidFill>
                  <a:srgbClr val="0060A8"/>
                </a:solidFill>
                <a:latin typeface="Gliker" panose="020B0604020202020204" charset="0"/>
              </a:rPr>
            </a:br>
            <a:br>
              <a:rPr lang="en-US" sz="1867" dirty="0">
                <a:solidFill>
                  <a:srgbClr val="0060A8"/>
                </a:solidFill>
                <a:latin typeface="Gliker" panose="020B0604020202020204" charset="0"/>
              </a:rPr>
            </a:br>
            <a:r>
              <a:rPr lang="en-US" sz="1867" dirty="0">
                <a:solidFill>
                  <a:srgbClr val="0060A8"/>
                </a:solidFill>
                <a:latin typeface="Gliker" panose="020B0604020202020204" charset="0"/>
              </a:rPr>
              <a:t> I am supported to understand my choices and to set and achieve my goals.</a:t>
            </a:r>
            <a:br>
              <a:rPr lang="en-US" sz="1867" dirty="0">
                <a:solidFill>
                  <a:srgbClr val="0060A8"/>
                </a:solidFill>
                <a:latin typeface="Gliker" panose="020B0604020202020204" charset="0"/>
              </a:rPr>
            </a:br>
            <a:br>
              <a:rPr lang="en-US" sz="1867" dirty="0">
                <a:solidFill>
                  <a:srgbClr val="0060A8"/>
                </a:solidFill>
                <a:latin typeface="Gliker" panose="020B0604020202020204" charset="0"/>
              </a:rPr>
            </a:br>
            <a:r>
              <a:rPr lang="en-US" sz="1867" dirty="0">
                <a:solidFill>
                  <a:srgbClr val="0060A8"/>
                </a:solidFill>
                <a:latin typeface="Gliker" panose="020B0604020202020204" charset="0"/>
              </a:rPr>
              <a:t>Taken together, my care and support help me live the life I want to the best of my ability National Voices (2013).</a:t>
            </a:r>
          </a:p>
        </p:txBody>
      </p:sp>
    </p:spTree>
    <p:extLst>
      <p:ext uri="{BB962C8B-B14F-4D97-AF65-F5344CB8AC3E}">
        <p14:creationId xmlns:p14="http://schemas.microsoft.com/office/powerpoint/2010/main" val="11607427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3D1"/>
        </a:solidFill>
        <a:effectLst/>
      </p:bgPr>
    </p:bg>
    <p:spTree>
      <p:nvGrpSpPr>
        <p:cNvPr id="1" name="">
          <a:extLst>
            <a:ext uri="{FF2B5EF4-FFF2-40B4-BE49-F238E27FC236}">
              <a16:creationId xmlns:a16="http://schemas.microsoft.com/office/drawing/2014/main" id="{D4FD40A9-EA98-1B0D-1F1E-C43B1AAC016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03F28F4-7370-8156-4405-2D248714153E}"/>
              </a:ext>
            </a:extLst>
          </p:cNvPr>
          <p:cNvSpPr/>
          <p:nvPr/>
        </p:nvSpPr>
        <p:spPr>
          <a:xfrm>
            <a:off x="-32330" y="237062"/>
            <a:ext cx="12256660" cy="9399509"/>
          </a:xfrm>
          <a:custGeom>
            <a:avLst/>
            <a:gdLst/>
            <a:ahLst/>
            <a:cxnLst/>
            <a:rect l="l" t="t" r="r" b="b"/>
            <a:pathLst>
              <a:path w="18497550" h="8828201">
                <a:moveTo>
                  <a:pt x="0" y="0"/>
                </a:moveTo>
                <a:lnTo>
                  <a:pt x="18497550" y="0"/>
                </a:lnTo>
                <a:lnTo>
                  <a:pt x="18497550" y="8828201"/>
                </a:lnTo>
                <a:lnTo>
                  <a:pt x="0" y="8828201"/>
                </a:lnTo>
                <a:lnTo>
                  <a:pt x="0" y="0"/>
                </a:lnTo>
                <a:close/>
              </a:path>
            </a:pathLst>
          </a:custGeom>
          <a:blipFill>
            <a:blip r:embed="rId3">
              <a:extLst>
                <a:ext uri="{96DAC541-7B7A-43D3-8B79-37D633B846F1}">
                  <asvg:svgBlip xmlns:asvg="http://schemas.microsoft.com/office/drawing/2016/SVG/main" r:embed="rId4"/>
                </a:ext>
              </a:extLst>
            </a:blip>
            <a:stretch>
              <a:fillRect t="-50620" r="-3500"/>
            </a:stretch>
          </a:blipFill>
        </p:spPr>
        <p:txBody>
          <a:bodyPr/>
          <a:lstStyle/>
          <a:p>
            <a:pPr defTabSz="304815"/>
            <a:endParaRPr lang="en-US" sz="1200" dirty="0">
              <a:solidFill>
                <a:prstClr val="white"/>
              </a:solidFill>
              <a:latin typeface="Rockwell" panose="02060603020205020403"/>
            </a:endParaRPr>
          </a:p>
        </p:txBody>
      </p:sp>
      <p:grpSp>
        <p:nvGrpSpPr>
          <p:cNvPr id="3" name="Group 3">
            <a:extLst>
              <a:ext uri="{FF2B5EF4-FFF2-40B4-BE49-F238E27FC236}">
                <a16:creationId xmlns:a16="http://schemas.microsoft.com/office/drawing/2014/main" id="{8A59786E-7871-F901-3D9C-763EE494ED7F}"/>
              </a:ext>
            </a:extLst>
          </p:cNvPr>
          <p:cNvGrpSpPr/>
          <p:nvPr/>
        </p:nvGrpSpPr>
        <p:grpSpPr>
          <a:xfrm>
            <a:off x="0" y="6221229"/>
            <a:ext cx="12192000" cy="1219895"/>
            <a:chOff x="0" y="0"/>
            <a:chExt cx="4816593" cy="481934"/>
          </a:xfrm>
        </p:grpSpPr>
        <p:sp>
          <p:nvSpPr>
            <p:cNvPr id="4" name="Freeform 4">
              <a:extLst>
                <a:ext uri="{FF2B5EF4-FFF2-40B4-BE49-F238E27FC236}">
                  <a16:creationId xmlns:a16="http://schemas.microsoft.com/office/drawing/2014/main" id="{2502CDE3-72BD-31E8-F9EE-5BE8A6790E7F}"/>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5" name="TextBox 5">
              <a:extLst>
                <a:ext uri="{FF2B5EF4-FFF2-40B4-BE49-F238E27FC236}">
                  <a16:creationId xmlns:a16="http://schemas.microsoft.com/office/drawing/2014/main" id="{DC7FE8B4-BF06-23D4-31BE-A3C524FB4BA9}"/>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6" name="Freeform 6">
            <a:extLst>
              <a:ext uri="{FF2B5EF4-FFF2-40B4-BE49-F238E27FC236}">
                <a16:creationId xmlns:a16="http://schemas.microsoft.com/office/drawing/2014/main" id="{BCDF4138-740F-6A40-5F54-8435802742A6}"/>
              </a:ext>
            </a:extLst>
          </p:cNvPr>
          <p:cNvSpPr/>
          <p:nvPr/>
        </p:nvSpPr>
        <p:spPr>
          <a:xfrm>
            <a:off x="8063938" y="3661635"/>
            <a:ext cx="1962391" cy="2781739"/>
          </a:xfrm>
          <a:custGeom>
            <a:avLst/>
            <a:gdLst/>
            <a:ahLst/>
            <a:cxnLst/>
            <a:rect l="l" t="t" r="r" b="b"/>
            <a:pathLst>
              <a:path w="2943586" h="4172609">
                <a:moveTo>
                  <a:pt x="0" y="0"/>
                </a:moveTo>
                <a:lnTo>
                  <a:pt x="2943586" y="0"/>
                </a:lnTo>
                <a:lnTo>
                  <a:pt x="2943586" y="4172609"/>
                </a:lnTo>
                <a:lnTo>
                  <a:pt x="0" y="417260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7" name="Freeform 7">
            <a:extLst>
              <a:ext uri="{FF2B5EF4-FFF2-40B4-BE49-F238E27FC236}">
                <a16:creationId xmlns:a16="http://schemas.microsoft.com/office/drawing/2014/main" id="{4826E6B5-F028-B1F5-2068-C92A0FC065E8}"/>
              </a:ext>
            </a:extLst>
          </p:cNvPr>
          <p:cNvSpPr/>
          <p:nvPr/>
        </p:nvSpPr>
        <p:spPr>
          <a:xfrm>
            <a:off x="10240997" y="2980620"/>
            <a:ext cx="1736335" cy="3912391"/>
          </a:xfrm>
          <a:custGeom>
            <a:avLst/>
            <a:gdLst/>
            <a:ahLst/>
            <a:cxnLst/>
            <a:rect l="l" t="t" r="r" b="b"/>
            <a:pathLst>
              <a:path w="2604502" h="5868586">
                <a:moveTo>
                  <a:pt x="0" y="0"/>
                </a:moveTo>
                <a:lnTo>
                  <a:pt x="2604502" y="0"/>
                </a:lnTo>
                <a:lnTo>
                  <a:pt x="2604502" y="5868586"/>
                </a:lnTo>
                <a:lnTo>
                  <a:pt x="0" y="586858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8" name="Freeform 8">
            <a:extLst>
              <a:ext uri="{FF2B5EF4-FFF2-40B4-BE49-F238E27FC236}">
                <a16:creationId xmlns:a16="http://schemas.microsoft.com/office/drawing/2014/main" id="{2F2FE545-1FC4-134F-530D-92226744669D}"/>
              </a:ext>
            </a:extLst>
          </p:cNvPr>
          <p:cNvSpPr/>
          <p:nvPr/>
        </p:nvSpPr>
        <p:spPr>
          <a:xfrm>
            <a:off x="10125771" y="175606"/>
            <a:ext cx="832435" cy="1670947"/>
          </a:xfrm>
          <a:custGeom>
            <a:avLst/>
            <a:gdLst/>
            <a:ahLst/>
            <a:cxnLst/>
            <a:rect l="l" t="t" r="r" b="b"/>
            <a:pathLst>
              <a:path w="1248653" h="2506421">
                <a:moveTo>
                  <a:pt x="0" y="0"/>
                </a:moveTo>
                <a:lnTo>
                  <a:pt x="1248654" y="0"/>
                </a:lnTo>
                <a:lnTo>
                  <a:pt x="1248654" y="2506420"/>
                </a:lnTo>
                <a:lnTo>
                  <a:pt x="0" y="250642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10" name="Freeform 10">
            <a:extLst>
              <a:ext uri="{FF2B5EF4-FFF2-40B4-BE49-F238E27FC236}">
                <a16:creationId xmlns:a16="http://schemas.microsoft.com/office/drawing/2014/main" id="{013425FE-29EA-FD8F-218B-355655B408A0}"/>
              </a:ext>
            </a:extLst>
          </p:cNvPr>
          <p:cNvSpPr/>
          <p:nvPr/>
        </p:nvSpPr>
        <p:spPr>
          <a:xfrm>
            <a:off x="-32330" y="5576533"/>
            <a:ext cx="2104913" cy="1733683"/>
          </a:xfrm>
          <a:custGeom>
            <a:avLst/>
            <a:gdLst/>
            <a:ahLst/>
            <a:cxnLst/>
            <a:rect l="l" t="t" r="r" b="b"/>
            <a:pathLst>
              <a:path w="3157369" h="2600524">
                <a:moveTo>
                  <a:pt x="0" y="0"/>
                </a:moveTo>
                <a:lnTo>
                  <a:pt x="3157369" y="0"/>
                </a:lnTo>
                <a:lnTo>
                  <a:pt x="3157369" y="2600524"/>
                </a:lnTo>
                <a:lnTo>
                  <a:pt x="0" y="260052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11" name="TextBox 11">
            <a:extLst>
              <a:ext uri="{FF2B5EF4-FFF2-40B4-BE49-F238E27FC236}">
                <a16:creationId xmlns:a16="http://schemas.microsoft.com/office/drawing/2014/main" id="{1EFDC89B-563A-056A-006A-5E6D751E7E79}"/>
              </a:ext>
            </a:extLst>
          </p:cNvPr>
          <p:cNvSpPr txBox="1"/>
          <p:nvPr/>
        </p:nvSpPr>
        <p:spPr>
          <a:xfrm>
            <a:off x="428447" y="237062"/>
            <a:ext cx="9399365" cy="676339"/>
          </a:xfrm>
          <a:prstGeom prst="rect">
            <a:avLst/>
          </a:prstGeom>
        </p:spPr>
        <p:txBody>
          <a:bodyPr wrap="square" lIns="0" tIns="0" rIns="0" bIns="0" rtlCol="0" anchor="t">
            <a:spAutoFit/>
          </a:bodyPr>
          <a:lstStyle/>
          <a:p>
            <a:pPr defTabSz="304815">
              <a:lnSpc>
                <a:spcPts val="6000"/>
              </a:lnSpc>
              <a:spcBef>
                <a:spcPct val="0"/>
              </a:spcBef>
            </a:pPr>
            <a:r>
              <a:rPr lang="en-US" sz="2933" u="sng" dirty="0">
                <a:solidFill>
                  <a:srgbClr val="0060A8"/>
                </a:solidFill>
                <a:latin typeface="Gliker Bold"/>
              </a:rPr>
              <a:t>2.Mental health and wellbeing</a:t>
            </a:r>
          </a:p>
        </p:txBody>
      </p:sp>
      <p:sp>
        <p:nvSpPr>
          <p:cNvPr id="12" name="TextBox 12">
            <a:extLst>
              <a:ext uri="{FF2B5EF4-FFF2-40B4-BE49-F238E27FC236}">
                <a16:creationId xmlns:a16="http://schemas.microsoft.com/office/drawing/2014/main" id="{BB4CA39B-A157-2390-888C-B1709F726029}"/>
              </a:ext>
            </a:extLst>
          </p:cNvPr>
          <p:cNvSpPr txBox="1"/>
          <p:nvPr/>
        </p:nvSpPr>
        <p:spPr>
          <a:xfrm>
            <a:off x="213778" y="794920"/>
            <a:ext cx="8128363" cy="5207644"/>
          </a:xfrm>
          <a:prstGeom prst="rect">
            <a:avLst/>
          </a:prstGeom>
        </p:spPr>
        <p:txBody>
          <a:bodyPr wrap="square" lIns="0" tIns="0" rIns="0" bIns="0" rtlCol="0" anchor="t">
            <a:spAutoFit/>
          </a:bodyPr>
          <a:lstStyle/>
          <a:p>
            <a:pPr marL="457223" indent="-457223" defTabSz="304815">
              <a:lnSpc>
                <a:spcPts val="4092"/>
              </a:lnSpc>
              <a:spcBef>
                <a:spcPct val="0"/>
              </a:spcBef>
              <a:buFont typeface="Arial" panose="020B0604020202020204" pitchFamily="34" charset="0"/>
              <a:buChar char="•"/>
            </a:pPr>
            <a:r>
              <a:rPr lang="en-US" sz="1867" dirty="0">
                <a:solidFill>
                  <a:srgbClr val="0060A8"/>
                </a:solidFill>
                <a:latin typeface="Gliker"/>
              </a:rPr>
              <a:t>When one remains at home, they can maintain control over their daily routine activities which can help improve their quality of life and mental health status.</a:t>
            </a:r>
          </a:p>
          <a:p>
            <a:pPr marL="457223" indent="-457223" defTabSz="304815">
              <a:lnSpc>
                <a:spcPts val="4092"/>
              </a:lnSpc>
              <a:spcBef>
                <a:spcPct val="0"/>
              </a:spcBef>
              <a:buFont typeface="Arial" panose="020B0604020202020204" pitchFamily="34" charset="0"/>
              <a:buChar char="•"/>
            </a:pPr>
            <a:r>
              <a:rPr lang="en-US" sz="1867" dirty="0">
                <a:solidFill>
                  <a:srgbClr val="0060A8"/>
                </a:solidFill>
                <a:latin typeface="Gliker"/>
              </a:rPr>
              <a:t>The  high-quality social services that meet the needs of clients helps to increase independence while also maintaining the mental and physical well-being of older people (Ghenţa, 2022).</a:t>
            </a:r>
          </a:p>
          <a:p>
            <a:pPr marL="457223" indent="-457223" defTabSz="304815">
              <a:lnSpc>
                <a:spcPts val="4092"/>
              </a:lnSpc>
              <a:spcBef>
                <a:spcPct val="0"/>
              </a:spcBef>
              <a:buFont typeface="Arial" panose="020B0604020202020204" pitchFamily="34" charset="0"/>
              <a:buChar char="•"/>
            </a:pPr>
            <a:r>
              <a:rPr lang="en-US" sz="1867" dirty="0">
                <a:solidFill>
                  <a:srgbClr val="0060A8"/>
                </a:solidFill>
                <a:latin typeface="Gliker"/>
              </a:rPr>
              <a:t>Carers/nurses can provide essential support that fits in with your lifestyle. Holistic approach. </a:t>
            </a:r>
          </a:p>
          <a:p>
            <a:pPr marL="457223" indent="-457223" defTabSz="304815">
              <a:lnSpc>
                <a:spcPts val="4092"/>
              </a:lnSpc>
              <a:spcBef>
                <a:spcPct val="0"/>
              </a:spcBef>
              <a:buFont typeface="Arial" panose="020B0604020202020204" pitchFamily="34" charset="0"/>
              <a:buChar char="•"/>
            </a:pPr>
            <a:r>
              <a:rPr lang="en-US" sz="1867" dirty="0">
                <a:solidFill>
                  <a:srgbClr val="0060A8"/>
                </a:solidFill>
                <a:latin typeface="Gliker"/>
              </a:rPr>
              <a:t>Increases the level of self-management and practice time(Tijsen, 2019).</a:t>
            </a:r>
          </a:p>
          <a:p>
            <a:pPr marL="457223" indent="-457223" defTabSz="304815">
              <a:lnSpc>
                <a:spcPts val="4092"/>
              </a:lnSpc>
              <a:spcBef>
                <a:spcPct val="0"/>
              </a:spcBef>
              <a:buFont typeface="Arial" panose="020B0604020202020204" pitchFamily="34" charset="0"/>
              <a:buChar char="•"/>
            </a:pPr>
            <a:r>
              <a:rPr lang="en-US" sz="1867" dirty="0">
                <a:solidFill>
                  <a:srgbClr val="0060A8"/>
                </a:solidFill>
                <a:latin typeface="Gliker"/>
              </a:rPr>
              <a:t>Respect older people rights to privacy.</a:t>
            </a:r>
          </a:p>
          <a:p>
            <a:pPr algn="just" defTabSz="304815">
              <a:lnSpc>
                <a:spcPts val="4092"/>
              </a:lnSpc>
              <a:spcBef>
                <a:spcPct val="0"/>
              </a:spcBef>
            </a:pPr>
            <a:endParaRPr lang="en-US" sz="2400" dirty="0">
              <a:solidFill>
                <a:srgbClr val="2256A2"/>
              </a:solidFill>
              <a:latin typeface="Gliker"/>
            </a:endParaRPr>
          </a:p>
        </p:txBody>
      </p:sp>
    </p:spTree>
    <p:extLst>
      <p:ext uri="{BB962C8B-B14F-4D97-AF65-F5344CB8AC3E}">
        <p14:creationId xmlns:p14="http://schemas.microsoft.com/office/powerpoint/2010/main" val="787704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8727B7-0148-FAFA-1187-2AEA5A8FFA2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52961FA-38FA-994D-373F-FF9B0F12FB11}"/>
              </a:ext>
            </a:extLst>
          </p:cNvPr>
          <p:cNvSpPr/>
          <p:nvPr/>
        </p:nvSpPr>
        <p:spPr>
          <a:xfrm>
            <a:off x="-190171" y="-10658"/>
            <a:ext cx="12331700" cy="5885467"/>
          </a:xfrm>
          <a:custGeom>
            <a:avLst/>
            <a:gdLst/>
            <a:ahLst/>
            <a:cxnLst/>
            <a:rect l="l" t="t" r="r" b="b"/>
            <a:pathLst>
              <a:path w="18497550" h="8828201">
                <a:moveTo>
                  <a:pt x="0" y="0"/>
                </a:moveTo>
                <a:lnTo>
                  <a:pt x="18497550" y="0"/>
                </a:lnTo>
                <a:lnTo>
                  <a:pt x="18497550" y="8828201"/>
                </a:lnTo>
                <a:lnTo>
                  <a:pt x="0" y="8828201"/>
                </a:lnTo>
                <a:lnTo>
                  <a:pt x="0" y="0"/>
                </a:lnTo>
                <a:close/>
              </a:path>
            </a:pathLst>
          </a:custGeom>
          <a:blipFill>
            <a:blip r:embed="rId3">
              <a:extLst>
                <a:ext uri="{96DAC541-7B7A-43D3-8B79-37D633B846F1}">
                  <asvg:svgBlip xmlns:asvg="http://schemas.microsoft.com/office/drawing/2016/SVG/main" r:embed="rId4"/>
                </a:ext>
              </a:extLst>
            </a:blip>
            <a:stretch>
              <a:fillRect t="-50620" r="-3500"/>
            </a:stretch>
          </a:blipFill>
        </p:spPr>
        <p:txBody>
          <a:bodyPr/>
          <a:lstStyle/>
          <a:p>
            <a:r>
              <a:rPr lang="en-US" sz="3600" dirty="0">
                <a:solidFill>
                  <a:srgbClr val="0070C0"/>
                </a:solidFill>
                <a:latin typeface="Gliker Bold"/>
              </a:rPr>
              <a:t>                                            </a:t>
            </a:r>
            <a:r>
              <a:rPr lang="en-US" sz="3600" u="sng" dirty="0">
                <a:solidFill>
                  <a:srgbClr val="0070C0"/>
                </a:solidFill>
                <a:latin typeface="Gliker Bold"/>
              </a:rPr>
              <a:t>3.Empowerment</a:t>
            </a:r>
          </a:p>
        </p:txBody>
      </p:sp>
      <p:grpSp>
        <p:nvGrpSpPr>
          <p:cNvPr id="3" name="Group 3">
            <a:extLst>
              <a:ext uri="{FF2B5EF4-FFF2-40B4-BE49-F238E27FC236}">
                <a16:creationId xmlns:a16="http://schemas.microsoft.com/office/drawing/2014/main" id="{7C34EFA3-24A2-4C55-245D-13B73BA0EECA}"/>
              </a:ext>
            </a:extLst>
          </p:cNvPr>
          <p:cNvGrpSpPr/>
          <p:nvPr/>
        </p:nvGrpSpPr>
        <p:grpSpPr>
          <a:xfrm>
            <a:off x="-190168" y="5829550"/>
            <a:ext cx="12382168" cy="1028450"/>
            <a:chOff x="0" y="0"/>
            <a:chExt cx="4816593" cy="481934"/>
          </a:xfrm>
        </p:grpSpPr>
        <p:sp>
          <p:nvSpPr>
            <p:cNvPr id="4" name="Freeform 4">
              <a:extLst>
                <a:ext uri="{FF2B5EF4-FFF2-40B4-BE49-F238E27FC236}">
                  <a16:creationId xmlns:a16="http://schemas.microsoft.com/office/drawing/2014/main" id="{B563A519-1B67-264F-4C57-3F681B4975F6}"/>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endParaRPr lang="en-US" sz="1200"/>
            </a:p>
          </p:txBody>
        </p:sp>
        <p:sp>
          <p:nvSpPr>
            <p:cNvPr id="5" name="TextBox 5">
              <a:extLst>
                <a:ext uri="{FF2B5EF4-FFF2-40B4-BE49-F238E27FC236}">
                  <a16:creationId xmlns:a16="http://schemas.microsoft.com/office/drawing/2014/main" id="{FCDFB81A-DE90-0AE6-A396-1203B1A33484}"/>
                </a:ext>
              </a:extLst>
            </p:cNvPr>
            <p:cNvSpPr txBox="1"/>
            <p:nvPr/>
          </p:nvSpPr>
          <p:spPr>
            <a:xfrm>
              <a:off x="0" y="-47625"/>
              <a:ext cx="4816593" cy="529559"/>
            </a:xfrm>
            <a:prstGeom prst="rect">
              <a:avLst/>
            </a:prstGeom>
          </p:spPr>
          <p:txBody>
            <a:bodyPr lIns="33867" tIns="33867" rIns="33867" bIns="33867" rtlCol="0" anchor="ctr"/>
            <a:lstStyle/>
            <a:p>
              <a:pPr algn="ctr">
                <a:lnSpc>
                  <a:spcPts val="2239"/>
                </a:lnSpc>
              </a:pPr>
              <a:endParaRPr sz="1200"/>
            </a:p>
          </p:txBody>
        </p:sp>
      </p:grpSp>
      <p:sp>
        <p:nvSpPr>
          <p:cNvPr id="6" name="Freeform 6">
            <a:extLst>
              <a:ext uri="{FF2B5EF4-FFF2-40B4-BE49-F238E27FC236}">
                <a16:creationId xmlns:a16="http://schemas.microsoft.com/office/drawing/2014/main" id="{813ED870-E2B1-74B7-66C0-3A511DAACF71}"/>
              </a:ext>
            </a:extLst>
          </p:cNvPr>
          <p:cNvSpPr/>
          <p:nvPr/>
        </p:nvSpPr>
        <p:spPr>
          <a:xfrm>
            <a:off x="1310211" y="584200"/>
            <a:ext cx="2444278" cy="5188742"/>
          </a:xfrm>
          <a:custGeom>
            <a:avLst/>
            <a:gdLst/>
            <a:ahLst/>
            <a:cxnLst/>
            <a:rect l="l" t="t" r="r" b="b"/>
            <a:pathLst>
              <a:path w="3666417" h="5761512">
                <a:moveTo>
                  <a:pt x="0" y="0"/>
                </a:moveTo>
                <a:lnTo>
                  <a:pt x="3666417" y="0"/>
                </a:lnTo>
                <a:lnTo>
                  <a:pt x="3666417" y="5761512"/>
                </a:lnTo>
                <a:lnTo>
                  <a:pt x="0" y="576151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7" name="Freeform 7">
            <a:extLst>
              <a:ext uri="{FF2B5EF4-FFF2-40B4-BE49-F238E27FC236}">
                <a16:creationId xmlns:a16="http://schemas.microsoft.com/office/drawing/2014/main" id="{4A1F607C-6356-A145-6793-F7FAAD1C3714}"/>
              </a:ext>
            </a:extLst>
          </p:cNvPr>
          <p:cNvSpPr/>
          <p:nvPr/>
        </p:nvSpPr>
        <p:spPr>
          <a:xfrm>
            <a:off x="-29859" y="3786376"/>
            <a:ext cx="646877" cy="1784901"/>
          </a:xfrm>
          <a:custGeom>
            <a:avLst/>
            <a:gdLst/>
            <a:ahLst/>
            <a:cxnLst/>
            <a:rect l="l" t="t" r="r" b="b"/>
            <a:pathLst>
              <a:path w="970315" h="2677351">
                <a:moveTo>
                  <a:pt x="0" y="0"/>
                </a:moveTo>
                <a:lnTo>
                  <a:pt x="970316" y="0"/>
                </a:lnTo>
                <a:lnTo>
                  <a:pt x="970316" y="2677351"/>
                </a:lnTo>
                <a:lnTo>
                  <a:pt x="0" y="267735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1200"/>
          </a:p>
        </p:txBody>
      </p:sp>
      <p:sp>
        <p:nvSpPr>
          <p:cNvPr id="9" name="TextBox 9">
            <a:extLst>
              <a:ext uri="{FF2B5EF4-FFF2-40B4-BE49-F238E27FC236}">
                <a16:creationId xmlns:a16="http://schemas.microsoft.com/office/drawing/2014/main" id="{E9D46E3F-6ACA-98FD-4AE9-F24E33B16655}"/>
              </a:ext>
            </a:extLst>
          </p:cNvPr>
          <p:cNvSpPr txBox="1"/>
          <p:nvPr/>
        </p:nvSpPr>
        <p:spPr>
          <a:xfrm>
            <a:off x="4087210" y="1186208"/>
            <a:ext cx="7721600" cy="1341778"/>
          </a:xfrm>
          <a:prstGeom prst="rect">
            <a:avLst/>
          </a:prstGeom>
        </p:spPr>
        <p:txBody>
          <a:bodyPr wrap="square" lIns="0" tIns="0" rIns="0" bIns="0" rtlCol="0" anchor="t">
            <a:spAutoFit/>
          </a:bodyPr>
          <a:lstStyle/>
          <a:p>
            <a:pPr marL="381019" indent="-381019">
              <a:lnSpc>
                <a:spcPts val="3564"/>
              </a:lnSpc>
              <a:spcBef>
                <a:spcPct val="0"/>
              </a:spcBef>
              <a:buFont typeface="Arial" panose="020B0604020202020204" pitchFamily="34" charset="0"/>
              <a:buChar char="•"/>
            </a:pPr>
            <a:r>
              <a:rPr lang="en-US" sz="2000" dirty="0">
                <a:solidFill>
                  <a:srgbClr val="0060A8"/>
                </a:solidFill>
                <a:latin typeface="Gliker" panose="020B0604020202020204" charset="0"/>
              </a:rPr>
              <a:t>Participate. Enable people high level of choice, independence and control.</a:t>
            </a:r>
          </a:p>
          <a:p>
            <a:pPr marL="381019" indent="-381019">
              <a:lnSpc>
                <a:spcPts val="3564"/>
              </a:lnSpc>
              <a:spcBef>
                <a:spcPct val="0"/>
              </a:spcBef>
              <a:buFont typeface="Wingdings" panose="05000000000000000000" pitchFamily="2" charset="2"/>
              <a:buChar char="§"/>
            </a:pPr>
            <a:endParaRPr lang="en-US" sz="2133" dirty="0">
              <a:solidFill>
                <a:schemeClr val="accent1">
                  <a:lumMod val="75000"/>
                </a:schemeClr>
              </a:solidFill>
              <a:latin typeface="Gliker" panose="020B0604020202020204" charset="0"/>
            </a:endParaRPr>
          </a:p>
        </p:txBody>
      </p:sp>
      <p:sp>
        <p:nvSpPr>
          <p:cNvPr id="10" name="TextBox 10">
            <a:extLst>
              <a:ext uri="{FF2B5EF4-FFF2-40B4-BE49-F238E27FC236}">
                <a16:creationId xmlns:a16="http://schemas.microsoft.com/office/drawing/2014/main" id="{235F2285-E5BB-6D66-DDA9-B9A33B4CC60A}"/>
              </a:ext>
            </a:extLst>
          </p:cNvPr>
          <p:cNvSpPr txBox="1"/>
          <p:nvPr/>
        </p:nvSpPr>
        <p:spPr>
          <a:xfrm>
            <a:off x="4087210" y="2743851"/>
            <a:ext cx="7721600" cy="969881"/>
          </a:xfrm>
          <a:prstGeom prst="rect">
            <a:avLst/>
          </a:prstGeom>
        </p:spPr>
        <p:txBody>
          <a:bodyPr wrap="square" lIns="0" tIns="0" rIns="0" bIns="0" rtlCol="0" anchor="t">
            <a:spAutoFit/>
          </a:bodyPr>
          <a:lstStyle/>
          <a:p>
            <a:pPr marL="381019" indent="-381019">
              <a:lnSpc>
                <a:spcPts val="4012"/>
              </a:lnSpc>
              <a:spcBef>
                <a:spcPct val="0"/>
              </a:spcBef>
              <a:buFont typeface="Arial" panose="020B0604020202020204" pitchFamily="34" charset="0"/>
              <a:buChar char="•"/>
            </a:pPr>
            <a:r>
              <a:rPr lang="en-US" sz="2000" dirty="0">
                <a:solidFill>
                  <a:srgbClr val="0060A8"/>
                </a:solidFill>
                <a:latin typeface="Gliker" panose="020B0604020202020204" charset="0"/>
              </a:rPr>
              <a:t>Carers and nurses help  older people to feel less isolated, which can benefit their emotional state as well as their physical health</a:t>
            </a:r>
            <a:r>
              <a:rPr lang="en-US" sz="2133" dirty="0">
                <a:solidFill>
                  <a:srgbClr val="0060A8"/>
                </a:solidFill>
                <a:latin typeface="Gliker" panose="020B0604020202020204" charset="0"/>
              </a:rPr>
              <a:t>.</a:t>
            </a:r>
          </a:p>
        </p:txBody>
      </p:sp>
      <p:pic>
        <p:nvPicPr>
          <p:cNvPr id="11" name="Picture 10">
            <a:extLst>
              <a:ext uri="{FF2B5EF4-FFF2-40B4-BE49-F238E27FC236}">
                <a16:creationId xmlns:a16="http://schemas.microsoft.com/office/drawing/2014/main" id="{B762E66F-2F72-D62D-9445-0C4C2308B68F}"/>
              </a:ext>
            </a:extLst>
          </p:cNvPr>
          <p:cNvPicPr>
            <a:picLocks noChangeAspect="1"/>
          </p:cNvPicPr>
          <p:nvPr/>
        </p:nvPicPr>
        <p:blipFill>
          <a:blip r:embed="rId9"/>
          <a:stretch>
            <a:fillRect/>
          </a:stretch>
        </p:blipFill>
        <p:spPr>
          <a:xfrm>
            <a:off x="10273814" y="3925924"/>
            <a:ext cx="1885859" cy="1812701"/>
          </a:xfrm>
          <a:prstGeom prst="rect">
            <a:avLst/>
          </a:prstGeom>
        </p:spPr>
      </p:pic>
    </p:spTree>
    <p:extLst>
      <p:ext uri="{BB962C8B-B14F-4D97-AF65-F5344CB8AC3E}">
        <p14:creationId xmlns:p14="http://schemas.microsoft.com/office/powerpoint/2010/main" val="3415023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9DA88">
            <a:alpha val="56000"/>
          </a:srgbClr>
        </a:solidFill>
        <a:effectLst/>
      </p:bgPr>
    </p:bg>
    <p:spTree>
      <p:nvGrpSpPr>
        <p:cNvPr id="1" name="">
          <a:extLst>
            <a:ext uri="{FF2B5EF4-FFF2-40B4-BE49-F238E27FC236}">
              <a16:creationId xmlns:a16="http://schemas.microsoft.com/office/drawing/2014/main" id="{A2CE2DD3-E2C3-2906-B8D2-B1B887E4101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A532447-FE79-1DA8-A77B-3099E29A4A11}"/>
              </a:ext>
            </a:extLst>
          </p:cNvPr>
          <p:cNvGrpSpPr/>
          <p:nvPr/>
        </p:nvGrpSpPr>
        <p:grpSpPr>
          <a:xfrm>
            <a:off x="0" y="5638105"/>
            <a:ext cx="12192000" cy="1219895"/>
            <a:chOff x="0" y="0"/>
            <a:chExt cx="4816593" cy="481934"/>
          </a:xfrm>
        </p:grpSpPr>
        <p:sp>
          <p:nvSpPr>
            <p:cNvPr id="3" name="Freeform 3">
              <a:extLst>
                <a:ext uri="{FF2B5EF4-FFF2-40B4-BE49-F238E27FC236}">
                  <a16:creationId xmlns:a16="http://schemas.microsoft.com/office/drawing/2014/main" id="{E0F6FD5E-7A67-5E0A-592C-9F0B48BC5725}"/>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4" name="TextBox 4">
              <a:extLst>
                <a:ext uri="{FF2B5EF4-FFF2-40B4-BE49-F238E27FC236}">
                  <a16:creationId xmlns:a16="http://schemas.microsoft.com/office/drawing/2014/main" id="{A919D88E-AFDE-5176-F2AD-4B52DABDE6A1}"/>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grpSp>
        <p:nvGrpSpPr>
          <p:cNvPr id="5" name="Group 5">
            <a:extLst>
              <a:ext uri="{FF2B5EF4-FFF2-40B4-BE49-F238E27FC236}">
                <a16:creationId xmlns:a16="http://schemas.microsoft.com/office/drawing/2014/main" id="{CAEFDF9C-77EB-29CE-5719-87EB69A39281}"/>
              </a:ext>
            </a:extLst>
          </p:cNvPr>
          <p:cNvGrpSpPr/>
          <p:nvPr/>
        </p:nvGrpSpPr>
        <p:grpSpPr>
          <a:xfrm>
            <a:off x="0" y="5638105"/>
            <a:ext cx="12192000" cy="1219895"/>
            <a:chOff x="0" y="0"/>
            <a:chExt cx="4816593" cy="481934"/>
          </a:xfrm>
        </p:grpSpPr>
        <p:sp>
          <p:nvSpPr>
            <p:cNvPr id="6" name="Freeform 6">
              <a:extLst>
                <a:ext uri="{FF2B5EF4-FFF2-40B4-BE49-F238E27FC236}">
                  <a16:creationId xmlns:a16="http://schemas.microsoft.com/office/drawing/2014/main" id="{597F997D-6E43-3422-0140-A891599BBCC4}"/>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7" name="TextBox 7">
              <a:extLst>
                <a:ext uri="{FF2B5EF4-FFF2-40B4-BE49-F238E27FC236}">
                  <a16:creationId xmlns:a16="http://schemas.microsoft.com/office/drawing/2014/main" id="{E3BC76A9-C450-3EB0-129A-A608F7A2F546}"/>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grpSp>
        <p:nvGrpSpPr>
          <p:cNvPr id="8" name="Group 8">
            <a:extLst>
              <a:ext uri="{FF2B5EF4-FFF2-40B4-BE49-F238E27FC236}">
                <a16:creationId xmlns:a16="http://schemas.microsoft.com/office/drawing/2014/main" id="{7F81B415-B781-1BAE-78D3-7164C45280ED}"/>
              </a:ext>
            </a:extLst>
          </p:cNvPr>
          <p:cNvGrpSpPr/>
          <p:nvPr/>
        </p:nvGrpSpPr>
        <p:grpSpPr>
          <a:xfrm>
            <a:off x="104584" y="49426"/>
            <a:ext cx="5276958" cy="5588679"/>
            <a:chOff x="-1" y="0"/>
            <a:chExt cx="10553916" cy="11921902"/>
          </a:xfrm>
        </p:grpSpPr>
        <p:pic>
          <p:nvPicPr>
            <p:cNvPr id="9" name="Picture 9">
              <a:extLst>
                <a:ext uri="{FF2B5EF4-FFF2-40B4-BE49-F238E27FC236}">
                  <a16:creationId xmlns:a16="http://schemas.microsoft.com/office/drawing/2014/main" id="{7F3E5CAF-CC7B-3D4B-74EB-EA90BA360686}"/>
                </a:ext>
              </a:extLst>
            </p:cNvPr>
            <p:cNvPicPr>
              <a:picLocks noChangeAspect="1"/>
            </p:cNvPicPr>
            <p:nvPr/>
          </p:nvPicPr>
          <p:blipFill>
            <a:blip r:embed="rId3"/>
            <a:srcRect l="5260" r="5260"/>
            <a:stretch>
              <a:fillRect/>
            </a:stretch>
          </p:blipFill>
          <p:spPr>
            <a:xfrm>
              <a:off x="0" y="0"/>
              <a:ext cx="10553915" cy="7863268"/>
            </a:xfrm>
            <a:prstGeom prst="rect">
              <a:avLst/>
            </a:prstGeom>
          </p:spPr>
        </p:pic>
        <p:pic>
          <p:nvPicPr>
            <p:cNvPr id="10" name="Picture 10">
              <a:extLst>
                <a:ext uri="{FF2B5EF4-FFF2-40B4-BE49-F238E27FC236}">
                  <a16:creationId xmlns:a16="http://schemas.microsoft.com/office/drawing/2014/main" id="{4411E144-626E-0C99-754B-94D503BB34E8}"/>
                </a:ext>
              </a:extLst>
            </p:cNvPr>
            <p:cNvPicPr>
              <a:picLocks noChangeAspect="1"/>
            </p:cNvPicPr>
            <p:nvPr/>
          </p:nvPicPr>
          <p:blipFill>
            <a:blip r:embed="rId4"/>
            <a:srcRect l="20891" r="20891"/>
            <a:stretch>
              <a:fillRect/>
            </a:stretch>
          </p:blipFill>
          <p:spPr>
            <a:xfrm>
              <a:off x="-1" y="7873607"/>
              <a:ext cx="5079996" cy="4048295"/>
            </a:xfrm>
            <a:prstGeom prst="rect">
              <a:avLst/>
            </a:prstGeom>
          </p:spPr>
        </p:pic>
      </p:grpSp>
      <p:sp>
        <p:nvSpPr>
          <p:cNvPr id="13" name="TextBox 13">
            <a:extLst>
              <a:ext uri="{FF2B5EF4-FFF2-40B4-BE49-F238E27FC236}">
                <a16:creationId xmlns:a16="http://schemas.microsoft.com/office/drawing/2014/main" id="{E829D1FD-2EAB-A475-437A-81E0F9FA591C}"/>
              </a:ext>
            </a:extLst>
          </p:cNvPr>
          <p:cNvSpPr txBox="1"/>
          <p:nvPr/>
        </p:nvSpPr>
        <p:spPr>
          <a:xfrm>
            <a:off x="6166685" y="128300"/>
            <a:ext cx="5152687" cy="598882"/>
          </a:xfrm>
          <a:prstGeom prst="rect">
            <a:avLst/>
          </a:prstGeom>
        </p:spPr>
        <p:txBody>
          <a:bodyPr lIns="0" tIns="0" rIns="0" bIns="0" rtlCol="0" anchor="t">
            <a:spAutoFit/>
          </a:bodyPr>
          <a:lstStyle/>
          <a:p>
            <a:pPr algn="just" defTabSz="304815">
              <a:lnSpc>
                <a:spcPts val="5120"/>
              </a:lnSpc>
            </a:pPr>
            <a:r>
              <a:rPr lang="en-US" sz="2933" u="sng" dirty="0">
                <a:solidFill>
                  <a:srgbClr val="0060A8"/>
                </a:solidFill>
                <a:latin typeface="Gliker Bold" panose="020B0604020202020204" charset="0"/>
              </a:rPr>
              <a:t>4.One to one </a:t>
            </a:r>
            <a:r>
              <a:rPr lang="en-US" sz="3200" u="sng" dirty="0">
                <a:solidFill>
                  <a:srgbClr val="0060A8"/>
                </a:solidFill>
                <a:latin typeface="Gliker Bold" panose="020B0604020202020204" charset="0"/>
              </a:rPr>
              <a:t>support</a:t>
            </a:r>
          </a:p>
        </p:txBody>
      </p:sp>
      <p:sp>
        <p:nvSpPr>
          <p:cNvPr id="14" name="TextBox 14">
            <a:extLst>
              <a:ext uri="{FF2B5EF4-FFF2-40B4-BE49-F238E27FC236}">
                <a16:creationId xmlns:a16="http://schemas.microsoft.com/office/drawing/2014/main" id="{1B591958-772A-A1D8-0DB6-A3829355DA79}"/>
              </a:ext>
            </a:extLst>
          </p:cNvPr>
          <p:cNvSpPr txBox="1"/>
          <p:nvPr/>
        </p:nvSpPr>
        <p:spPr>
          <a:xfrm>
            <a:off x="5588000" y="1549401"/>
            <a:ext cx="6101972" cy="3556936"/>
          </a:xfrm>
          <a:prstGeom prst="rect">
            <a:avLst/>
          </a:prstGeom>
        </p:spPr>
        <p:txBody>
          <a:bodyPr wrap="square" lIns="0" tIns="0" rIns="0" bIns="0" rtlCol="0" anchor="t">
            <a:spAutoFit/>
          </a:bodyPr>
          <a:lstStyle/>
          <a:p>
            <a:pPr marL="579908" lvl="1" indent="-289954" defTabSz="304815">
              <a:lnSpc>
                <a:spcPts val="3492"/>
              </a:lnSpc>
              <a:buFont typeface="Arial"/>
              <a:buChar char="•"/>
            </a:pPr>
            <a:r>
              <a:rPr lang="en-US" sz="2000" dirty="0">
                <a:solidFill>
                  <a:srgbClr val="0060A8"/>
                </a:solidFill>
                <a:latin typeface="Gliker"/>
              </a:rPr>
              <a:t>Care workers  encourage  independence and mobility wherever possible.</a:t>
            </a:r>
          </a:p>
          <a:p>
            <a:pPr marL="579908" lvl="1" indent="-289954" defTabSz="304815">
              <a:lnSpc>
                <a:spcPts val="3492"/>
              </a:lnSpc>
              <a:buFont typeface="Arial"/>
              <a:buChar char="•"/>
            </a:pPr>
            <a:endParaRPr lang="en-US" sz="2000" dirty="0">
              <a:solidFill>
                <a:srgbClr val="0060A8"/>
              </a:solidFill>
              <a:latin typeface="Gliker"/>
            </a:endParaRPr>
          </a:p>
          <a:p>
            <a:pPr marL="579908" lvl="1" indent="-289954" defTabSz="304815">
              <a:lnSpc>
                <a:spcPts val="3492"/>
              </a:lnSpc>
              <a:buFont typeface="Arial"/>
              <a:buChar char="•"/>
            </a:pPr>
            <a:r>
              <a:rPr lang="en-US" sz="2000" dirty="0">
                <a:solidFill>
                  <a:srgbClr val="0060A8"/>
                </a:solidFill>
                <a:latin typeface="Gliker"/>
              </a:rPr>
              <a:t>Patient goal-oriented interventions by Physical , Speech  and Occupational therapy services in your home.</a:t>
            </a:r>
          </a:p>
          <a:p>
            <a:pPr marL="289954" lvl="1" defTabSz="304815">
              <a:lnSpc>
                <a:spcPts val="3492"/>
              </a:lnSpc>
            </a:pPr>
            <a:endParaRPr lang="en-US" sz="2133" dirty="0">
              <a:solidFill>
                <a:srgbClr val="9EC544">
                  <a:lumMod val="75000"/>
                </a:srgbClr>
              </a:solidFill>
              <a:latin typeface="Gliker"/>
            </a:endParaRPr>
          </a:p>
          <a:p>
            <a:pPr defTabSz="304815">
              <a:lnSpc>
                <a:spcPts val="3492"/>
              </a:lnSpc>
            </a:pPr>
            <a:endParaRPr lang="en-US" sz="2685" dirty="0">
              <a:solidFill>
                <a:srgbClr val="2256A2"/>
              </a:solidFill>
              <a:latin typeface="Gliker"/>
            </a:endParaRPr>
          </a:p>
        </p:txBody>
      </p:sp>
      <p:pic>
        <p:nvPicPr>
          <p:cNvPr id="16" name="Picture 15">
            <a:extLst>
              <a:ext uri="{FF2B5EF4-FFF2-40B4-BE49-F238E27FC236}">
                <a16:creationId xmlns:a16="http://schemas.microsoft.com/office/drawing/2014/main" id="{556557BE-BF62-84E6-6B17-97FC160F77BD}"/>
              </a:ext>
            </a:extLst>
          </p:cNvPr>
          <p:cNvPicPr>
            <a:picLocks noChangeAspect="1"/>
          </p:cNvPicPr>
          <p:nvPr/>
        </p:nvPicPr>
        <p:blipFill>
          <a:blip r:embed="rId5"/>
          <a:stretch>
            <a:fillRect/>
          </a:stretch>
        </p:blipFill>
        <p:spPr>
          <a:xfrm>
            <a:off x="2639964" y="3715028"/>
            <a:ext cx="2736960" cy="1923077"/>
          </a:xfrm>
          <a:prstGeom prst="rect">
            <a:avLst/>
          </a:prstGeom>
        </p:spPr>
      </p:pic>
    </p:spTree>
    <p:extLst>
      <p:ext uri="{BB962C8B-B14F-4D97-AF65-F5344CB8AC3E}">
        <p14:creationId xmlns:p14="http://schemas.microsoft.com/office/powerpoint/2010/main" val="26043217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E089">
            <a:alpha val="53000"/>
          </a:srgbClr>
        </a:solidFill>
        <a:effectLst/>
      </p:bgPr>
    </p:bg>
    <p:spTree>
      <p:nvGrpSpPr>
        <p:cNvPr id="1" name="">
          <a:extLst>
            <a:ext uri="{FF2B5EF4-FFF2-40B4-BE49-F238E27FC236}">
              <a16:creationId xmlns:a16="http://schemas.microsoft.com/office/drawing/2014/main" id="{530B7A76-4013-4836-2101-2C18BC394745}"/>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0AF64633-21CD-691C-8E1F-8A779499CB0D}"/>
              </a:ext>
            </a:extLst>
          </p:cNvPr>
          <p:cNvGrpSpPr/>
          <p:nvPr/>
        </p:nvGrpSpPr>
        <p:grpSpPr>
          <a:xfrm>
            <a:off x="-4621" y="6289978"/>
            <a:ext cx="12192000" cy="1145869"/>
            <a:chOff x="0" y="0"/>
            <a:chExt cx="4816593" cy="853703"/>
          </a:xfrm>
        </p:grpSpPr>
        <p:sp>
          <p:nvSpPr>
            <p:cNvPr id="3" name="Freeform 3">
              <a:extLst>
                <a:ext uri="{FF2B5EF4-FFF2-40B4-BE49-F238E27FC236}">
                  <a16:creationId xmlns:a16="http://schemas.microsoft.com/office/drawing/2014/main" id="{FAE050E1-04D7-B8E3-7ECA-1387C4875B3D}"/>
                </a:ext>
              </a:extLst>
            </p:cNvPr>
            <p:cNvSpPr/>
            <p:nvPr/>
          </p:nvSpPr>
          <p:spPr>
            <a:xfrm>
              <a:off x="0" y="0"/>
              <a:ext cx="4816592" cy="853703"/>
            </a:xfrm>
            <a:custGeom>
              <a:avLst/>
              <a:gdLst/>
              <a:ahLst/>
              <a:cxnLst/>
              <a:rect l="l" t="t" r="r" b="b"/>
              <a:pathLst>
                <a:path w="4816592" h="853703">
                  <a:moveTo>
                    <a:pt x="0" y="0"/>
                  </a:moveTo>
                  <a:lnTo>
                    <a:pt x="4816592" y="0"/>
                  </a:lnTo>
                  <a:lnTo>
                    <a:pt x="4816592" y="853703"/>
                  </a:lnTo>
                  <a:lnTo>
                    <a:pt x="0" y="853703"/>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4" name="TextBox 4">
              <a:extLst>
                <a:ext uri="{FF2B5EF4-FFF2-40B4-BE49-F238E27FC236}">
                  <a16:creationId xmlns:a16="http://schemas.microsoft.com/office/drawing/2014/main" id="{9A8FD135-6DA6-CDA0-00EB-40AF17031137}"/>
                </a:ext>
              </a:extLst>
            </p:cNvPr>
            <p:cNvSpPr txBox="1"/>
            <p:nvPr/>
          </p:nvSpPr>
          <p:spPr>
            <a:xfrm>
              <a:off x="0" y="-47625"/>
              <a:ext cx="4816593" cy="901328"/>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8" name="TextBox 8">
            <a:extLst>
              <a:ext uri="{FF2B5EF4-FFF2-40B4-BE49-F238E27FC236}">
                <a16:creationId xmlns:a16="http://schemas.microsoft.com/office/drawing/2014/main" id="{C8ED9BFA-CEC8-38E3-91B0-AF3EE2E9C4B3}"/>
              </a:ext>
            </a:extLst>
          </p:cNvPr>
          <p:cNvSpPr txBox="1"/>
          <p:nvPr/>
        </p:nvSpPr>
        <p:spPr>
          <a:xfrm>
            <a:off x="938038" y="362246"/>
            <a:ext cx="6420482" cy="5806141"/>
          </a:xfrm>
          <a:prstGeom prst="rect">
            <a:avLst/>
          </a:prstGeom>
        </p:spPr>
        <p:txBody>
          <a:bodyPr wrap="square" lIns="0" tIns="0" rIns="0" bIns="0" rtlCol="0" anchor="t">
            <a:spAutoFit/>
          </a:bodyPr>
          <a:lstStyle/>
          <a:p>
            <a:pPr defTabSz="304815">
              <a:lnSpc>
                <a:spcPts val="4569"/>
              </a:lnSpc>
            </a:pPr>
            <a:r>
              <a:rPr lang="en-US" sz="2800" u="sng" dirty="0">
                <a:solidFill>
                  <a:srgbClr val="2256C3"/>
                </a:solidFill>
                <a:latin typeface="Gliker"/>
              </a:rPr>
              <a:t>    5.</a:t>
            </a:r>
            <a:r>
              <a:rPr lang="en-US" sz="2800" u="sng" dirty="0">
                <a:solidFill>
                  <a:srgbClr val="0060A8"/>
                </a:solidFill>
                <a:latin typeface="Gliker Bold" panose="020B0604020202020204" charset="0"/>
                <a:cs typeface="Aldhabi" panose="020F0502020204030204" pitchFamily="2" charset="-78"/>
              </a:rPr>
              <a:t>Managing medication</a:t>
            </a:r>
          </a:p>
          <a:p>
            <a:pPr marL="1295419" lvl="2" indent="-381019" defTabSz="304815">
              <a:lnSpc>
                <a:spcPts val="4569"/>
              </a:lnSpc>
              <a:buFont typeface="Arial" panose="020B0604020202020204" pitchFamily="34" charset="0"/>
              <a:buChar char="•"/>
            </a:pPr>
            <a:endParaRPr lang="en-US" sz="2667" dirty="0">
              <a:solidFill>
                <a:srgbClr val="9EC544">
                  <a:lumMod val="75000"/>
                </a:srgbClr>
              </a:solidFill>
              <a:latin typeface="Gliker"/>
            </a:endParaRPr>
          </a:p>
          <a:p>
            <a:pPr marL="381019" indent="-381019" defTabSz="304815">
              <a:lnSpc>
                <a:spcPts val="4569"/>
              </a:lnSpc>
              <a:buFont typeface="Arial" panose="020B0604020202020204" pitchFamily="34" charset="0"/>
              <a:buChar char="•"/>
            </a:pPr>
            <a:r>
              <a:rPr lang="en-US" sz="2000" dirty="0">
                <a:solidFill>
                  <a:srgbClr val="0060A8"/>
                </a:solidFill>
                <a:latin typeface="Gliker"/>
              </a:rPr>
              <a:t>Providing a variety of services, from personal  care to specialized medical support.</a:t>
            </a:r>
          </a:p>
          <a:p>
            <a:pPr marL="381019" indent="-381019" defTabSz="304815">
              <a:lnSpc>
                <a:spcPts val="4569"/>
              </a:lnSpc>
              <a:buFont typeface="Arial" panose="020B0604020202020204" pitchFamily="34" charset="0"/>
              <a:buChar char="•"/>
            </a:pPr>
            <a:endParaRPr lang="en-US" sz="2000" dirty="0">
              <a:solidFill>
                <a:srgbClr val="0060A8"/>
              </a:solidFill>
              <a:latin typeface="Gliker"/>
            </a:endParaRPr>
          </a:p>
          <a:p>
            <a:pPr marL="381019" indent="-381019" defTabSz="304815">
              <a:lnSpc>
                <a:spcPts val="4569"/>
              </a:lnSpc>
              <a:spcBef>
                <a:spcPct val="0"/>
              </a:spcBef>
              <a:buFont typeface="Arial" panose="020B0604020202020204" pitchFamily="34" charset="0"/>
              <a:buChar char="•"/>
            </a:pPr>
            <a:r>
              <a:rPr lang="en-US" sz="2000" dirty="0">
                <a:solidFill>
                  <a:srgbClr val="0060A8"/>
                </a:solidFill>
                <a:latin typeface="Gliker"/>
              </a:rPr>
              <a:t>Strong relationships with local healthcare providers and community organizations.</a:t>
            </a:r>
          </a:p>
          <a:p>
            <a:pPr marL="381019" indent="-381019" defTabSz="304815">
              <a:lnSpc>
                <a:spcPts val="4569"/>
              </a:lnSpc>
              <a:spcBef>
                <a:spcPct val="0"/>
              </a:spcBef>
              <a:buFont typeface="Arial" panose="020B0604020202020204" pitchFamily="34" charset="0"/>
              <a:buChar char="•"/>
            </a:pPr>
            <a:endParaRPr lang="en-US" sz="2000" dirty="0">
              <a:solidFill>
                <a:srgbClr val="0060A8"/>
              </a:solidFill>
              <a:latin typeface="Gliker"/>
            </a:endParaRPr>
          </a:p>
          <a:p>
            <a:pPr marL="381019" indent="-381019" defTabSz="304815">
              <a:lnSpc>
                <a:spcPts val="4569"/>
              </a:lnSpc>
              <a:spcBef>
                <a:spcPct val="0"/>
              </a:spcBef>
              <a:buFont typeface="Arial" panose="020B0604020202020204" pitchFamily="34" charset="0"/>
              <a:buChar char="•"/>
            </a:pPr>
            <a:r>
              <a:rPr lang="en-US" sz="2000" dirty="0">
                <a:solidFill>
                  <a:srgbClr val="0060A8"/>
                </a:solidFill>
                <a:latin typeface="Gliker"/>
              </a:rPr>
              <a:t>Patient goal-oriented interventions .</a:t>
            </a:r>
          </a:p>
          <a:p>
            <a:pPr marL="381019" indent="-381019" defTabSz="304815">
              <a:lnSpc>
                <a:spcPts val="4569"/>
              </a:lnSpc>
              <a:spcBef>
                <a:spcPct val="0"/>
              </a:spcBef>
              <a:buFont typeface="Arial" panose="020B0604020202020204" pitchFamily="34" charset="0"/>
              <a:buChar char="•"/>
            </a:pPr>
            <a:endParaRPr lang="en-US" sz="1867" dirty="0">
              <a:solidFill>
                <a:srgbClr val="9EC544">
                  <a:lumMod val="75000"/>
                </a:srgbClr>
              </a:solidFill>
              <a:latin typeface="Gliker"/>
            </a:endParaRPr>
          </a:p>
        </p:txBody>
      </p:sp>
      <p:sp>
        <p:nvSpPr>
          <p:cNvPr id="9" name="Freeform 9">
            <a:extLst>
              <a:ext uri="{FF2B5EF4-FFF2-40B4-BE49-F238E27FC236}">
                <a16:creationId xmlns:a16="http://schemas.microsoft.com/office/drawing/2014/main" id="{0595E304-8A97-FA59-28C3-12F6C15909DB}"/>
              </a:ext>
            </a:extLst>
          </p:cNvPr>
          <p:cNvSpPr/>
          <p:nvPr/>
        </p:nvSpPr>
        <p:spPr>
          <a:xfrm flipH="1">
            <a:off x="9145239" y="2345006"/>
            <a:ext cx="2590800" cy="4241044"/>
          </a:xfrm>
          <a:custGeom>
            <a:avLst/>
            <a:gdLst/>
            <a:ahLst/>
            <a:cxnLst/>
            <a:rect l="l" t="t" r="r" b="b"/>
            <a:pathLst>
              <a:path w="4189366" h="5447166">
                <a:moveTo>
                  <a:pt x="0" y="0"/>
                </a:moveTo>
                <a:lnTo>
                  <a:pt x="4189366" y="0"/>
                </a:lnTo>
                <a:lnTo>
                  <a:pt x="4189366" y="5447166"/>
                </a:lnTo>
                <a:lnTo>
                  <a:pt x="0" y="544716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defTabSz="304815"/>
            <a:endParaRPr lang="en-US" sz="1200">
              <a:solidFill>
                <a:prstClr val="white"/>
              </a:solidFill>
              <a:latin typeface="Rockwell" panose="02060603020205020403"/>
            </a:endParaRPr>
          </a:p>
        </p:txBody>
      </p:sp>
      <p:pic>
        <p:nvPicPr>
          <p:cNvPr id="13" name="Graphic 12" descr="Homeopathy with solid fill">
            <a:extLst>
              <a:ext uri="{FF2B5EF4-FFF2-40B4-BE49-F238E27FC236}">
                <a16:creationId xmlns:a16="http://schemas.microsoft.com/office/drawing/2014/main" id="{3A539B4C-31EB-E8CE-FD70-E1E8AFDECF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525049" y="1540787"/>
            <a:ext cx="609600" cy="609600"/>
          </a:xfrm>
          <a:prstGeom prst="rect">
            <a:avLst/>
          </a:prstGeom>
        </p:spPr>
      </p:pic>
      <p:pic>
        <p:nvPicPr>
          <p:cNvPr id="15" name="Graphic 14" descr="Medicine with solid fill">
            <a:extLst>
              <a:ext uri="{FF2B5EF4-FFF2-40B4-BE49-F238E27FC236}">
                <a16:creationId xmlns:a16="http://schemas.microsoft.com/office/drawing/2014/main" id="{BE4C2E62-0166-5AE1-383C-A9137BF4CC8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514504" y="3319122"/>
            <a:ext cx="609600" cy="609600"/>
          </a:xfrm>
          <a:prstGeom prst="rect">
            <a:avLst/>
          </a:prstGeom>
        </p:spPr>
      </p:pic>
      <p:pic>
        <p:nvPicPr>
          <p:cNvPr id="17" name="Graphic 16" descr="Doctor female with solid fill">
            <a:extLst>
              <a:ext uri="{FF2B5EF4-FFF2-40B4-BE49-F238E27FC236}">
                <a16:creationId xmlns:a16="http://schemas.microsoft.com/office/drawing/2014/main" id="{2F8E14ED-205D-3240-996A-F8319B401D3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457625" y="5012413"/>
            <a:ext cx="609600" cy="609600"/>
          </a:xfrm>
          <a:prstGeom prst="rect">
            <a:avLst/>
          </a:prstGeom>
        </p:spPr>
      </p:pic>
    </p:spTree>
    <p:extLst>
      <p:ext uri="{BB962C8B-B14F-4D97-AF65-F5344CB8AC3E}">
        <p14:creationId xmlns:p14="http://schemas.microsoft.com/office/powerpoint/2010/main" val="7066276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9DA88">
            <a:alpha val="44000"/>
          </a:srgbClr>
        </a:solidFill>
        <a:effectLst/>
      </p:bgPr>
    </p:bg>
    <p:spTree>
      <p:nvGrpSpPr>
        <p:cNvPr id="1" name="">
          <a:extLst>
            <a:ext uri="{FF2B5EF4-FFF2-40B4-BE49-F238E27FC236}">
              <a16:creationId xmlns:a16="http://schemas.microsoft.com/office/drawing/2014/main" id="{A09036A8-5287-0E34-D978-8A3B126CD724}"/>
            </a:ext>
          </a:extLst>
        </p:cNvPr>
        <p:cNvGrpSpPr/>
        <p:nvPr/>
      </p:nvGrpSpPr>
      <p:grpSpPr>
        <a:xfrm>
          <a:off x="0" y="0"/>
          <a:ext cx="0" cy="0"/>
          <a:chOff x="0" y="0"/>
          <a:chExt cx="0" cy="0"/>
        </a:xfrm>
      </p:grpSpPr>
      <p:sp>
        <p:nvSpPr>
          <p:cNvPr id="3" name="TextBox 3">
            <a:extLst>
              <a:ext uri="{FF2B5EF4-FFF2-40B4-BE49-F238E27FC236}">
                <a16:creationId xmlns:a16="http://schemas.microsoft.com/office/drawing/2014/main" id="{CAA3DB46-5DE7-A9E5-18AE-4ACE72AB710F}"/>
              </a:ext>
            </a:extLst>
          </p:cNvPr>
          <p:cNvSpPr txBox="1"/>
          <p:nvPr/>
        </p:nvSpPr>
        <p:spPr>
          <a:xfrm>
            <a:off x="1574800" y="433791"/>
            <a:ext cx="4832894" cy="685444"/>
          </a:xfrm>
          <a:prstGeom prst="rect">
            <a:avLst/>
          </a:prstGeom>
        </p:spPr>
        <p:txBody>
          <a:bodyPr wrap="square" lIns="0" tIns="0" rIns="0" bIns="0" rtlCol="0" anchor="t">
            <a:spAutoFit/>
          </a:bodyPr>
          <a:lstStyle/>
          <a:p>
            <a:pPr algn="just" defTabSz="304815">
              <a:lnSpc>
                <a:spcPts val="6000"/>
              </a:lnSpc>
              <a:spcBef>
                <a:spcPct val="0"/>
              </a:spcBef>
            </a:pPr>
            <a:r>
              <a:rPr lang="en-US" sz="2800" u="sng" dirty="0">
                <a:solidFill>
                  <a:srgbClr val="0060A8"/>
                </a:solidFill>
                <a:latin typeface="Gliker Bold"/>
              </a:rPr>
              <a:t>6.Safe environment </a:t>
            </a:r>
          </a:p>
        </p:txBody>
      </p:sp>
      <p:grpSp>
        <p:nvGrpSpPr>
          <p:cNvPr id="4" name="Group 4">
            <a:extLst>
              <a:ext uri="{FF2B5EF4-FFF2-40B4-BE49-F238E27FC236}">
                <a16:creationId xmlns:a16="http://schemas.microsoft.com/office/drawing/2014/main" id="{225DAFAA-2FA2-4E8C-9CF7-EBEFCBCCE237}"/>
              </a:ext>
            </a:extLst>
          </p:cNvPr>
          <p:cNvGrpSpPr/>
          <p:nvPr/>
        </p:nvGrpSpPr>
        <p:grpSpPr>
          <a:xfrm>
            <a:off x="0" y="5638105"/>
            <a:ext cx="12192000" cy="1219895"/>
            <a:chOff x="0" y="0"/>
            <a:chExt cx="4816593" cy="481934"/>
          </a:xfrm>
        </p:grpSpPr>
        <p:sp>
          <p:nvSpPr>
            <p:cNvPr id="5" name="Freeform 5">
              <a:extLst>
                <a:ext uri="{FF2B5EF4-FFF2-40B4-BE49-F238E27FC236}">
                  <a16:creationId xmlns:a16="http://schemas.microsoft.com/office/drawing/2014/main" id="{CFFC05CB-25EE-4F20-B5B4-929533B9C657}"/>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6" name="TextBox 6">
              <a:extLst>
                <a:ext uri="{FF2B5EF4-FFF2-40B4-BE49-F238E27FC236}">
                  <a16:creationId xmlns:a16="http://schemas.microsoft.com/office/drawing/2014/main" id="{AB63D17D-6D03-B6FF-7C80-1B59FC32E198}"/>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7" name="Freeform 7">
            <a:extLst>
              <a:ext uri="{FF2B5EF4-FFF2-40B4-BE49-F238E27FC236}">
                <a16:creationId xmlns:a16="http://schemas.microsoft.com/office/drawing/2014/main" id="{19354332-A006-5B35-4C28-1B16798CFE63}"/>
              </a:ext>
            </a:extLst>
          </p:cNvPr>
          <p:cNvSpPr/>
          <p:nvPr/>
        </p:nvSpPr>
        <p:spPr>
          <a:xfrm>
            <a:off x="9163504" y="1889555"/>
            <a:ext cx="2792179" cy="4117154"/>
          </a:xfrm>
          <a:custGeom>
            <a:avLst/>
            <a:gdLst/>
            <a:ahLst/>
            <a:cxnLst/>
            <a:rect l="l" t="t" r="r" b="b"/>
            <a:pathLst>
              <a:path w="4188268" h="6175731">
                <a:moveTo>
                  <a:pt x="0" y="0"/>
                </a:moveTo>
                <a:lnTo>
                  <a:pt x="4188269" y="0"/>
                </a:lnTo>
                <a:lnTo>
                  <a:pt x="4188269" y="6175731"/>
                </a:lnTo>
                <a:lnTo>
                  <a:pt x="0" y="617573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8" name="TextBox 8">
            <a:extLst>
              <a:ext uri="{FF2B5EF4-FFF2-40B4-BE49-F238E27FC236}">
                <a16:creationId xmlns:a16="http://schemas.microsoft.com/office/drawing/2014/main" id="{8E6B7A75-45F2-62C4-27EB-0A1DD8C37A08}"/>
              </a:ext>
            </a:extLst>
          </p:cNvPr>
          <p:cNvSpPr txBox="1"/>
          <p:nvPr/>
        </p:nvSpPr>
        <p:spPr>
          <a:xfrm>
            <a:off x="1422400" y="1777187"/>
            <a:ext cx="6701099" cy="3299045"/>
          </a:xfrm>
          <a:prstGeom prst="rect">
            <a:avLst/>
          </a:prstGeom>
        </p:spPr>
        <p:txBody>
          <a:bodyPr wrap="square" lIns="0" tIns="0" rIns="0" bIns="0" rtlCol="0" anchor="t">
            <a:spAutoFit/>
          </a:bodyPr>
          <a:lstStyle/>
          <a:p>
            <a:pPr marL="304815" indent="-304815" defTabSz="304815">
              <a:lnSpc>
                <a:spcPts val="4362"/>
              </a:lnSpc>
              <a:spcBef>
                <a:spcPct val="0"/>
              </a:spcBef>
              <a:buFont typeface="Arial" panose="020B0604020202020204" pitchFamily="34" charset="0"/>
              <a:buChar char="•"/>
            </a:pPr>
            <a:r>
              <a:rPr lang="en-US" sz="2000" dirty="0">
                <a:solidFill>
                  <a:srgbClr val="0060A8"/>
                </a:solidFill>
                <a:latin typeface="Gliker"/>
              </a:rPr>
              <a:t>Care workers or nurses  visit the individual in their home on a regular basis. </a:t>
            </a:r>
          </a:p>
          <a:p>
            <a:pPr marL="304815" indent="-304815" defTabSz="304815">
              <a:lnSpc>
                <a:spcPts val="4362"/>
              </a:lnSpc>
              <a:spcBef>
                <a:spcPct val="0"/>
              </a:spcBef>
              <a:buFont typeface="Arial" panose="020B0604020202020204" pitchFamily="34" charset="0"/>
              <a:buChar char="•"/>
            </a:pPr>
            <a:r>
              <a:rPr lang="en-US" sz="2000" dirty="0">
                <a:solidFill>
                  <a:srgbClr val="0060A8"/>
                </a:solidFill>
                <a:latin typeface="Gliker"/>
              </a:rPr>
              <a:t>This can help to build trust and provide a sense of security for the individual.</a:t>
            </a:r>
          </a:p>
          <a:p>
            <a:pPr marL="304815" indent="-304815" defTabSz="304815">
              <a:lnSpc>
                <a:spcPts val="4362"/>
              </a:lnSpc>
              <a:spcBef>
                <a:spcPct val="0"/>
              </a:spcBef>
              <a:buFont typeface="Arial" panose="020B0604020202020204" pitchFamily="34" charset="0"/>
              <a:buChar char="•"/>
            </a:pPr>
            <a:r>
              <a:rPr lang="en-US" sz="2000" dirty="0">
                <a:solidFill>
                  <a:srgbClr val="0060A8"/>
                </a:solidFill>
                <a:latin typeface="Gliker"/>
              </a:rPr>
              <a:t>Sense of autonomy (Hughes,2020</a:t>
            </a:r>
            <a:r>
              <a:rPr lang="en-US" sz="1867" dirty="0">
                <a:solidFill>
                  <a:srgbClr val="0060A8"/>
                </a:solidFill>
                <a:latin typeface="Gliker"/>
              </a:rPr>
              <a:t>).</a:t>
            </a:r>
          </a:p>
          <a:p>
            <a:pPr marL="304815" indent="-304815" defTabSz="304815">
              <a:lnSpc>
                <a:spcPts val="4362"/>
              </a:lnSpc>
              <a:spcBef>
                <a:spcPct val="0"/>
              </a:spcBef>
              <a:buFont typeface="Arial" panose="020B0604020202020204" pitchFamily="34" charset="0"/>
              <a:buChar char="•"/>
            </a:pPr>
            <a:endParaRPr lang="en-US" sz="1867" dirty="0">
              <a:solidFill>
                <a:srgbClr val="9EC544">
                  <a:lumMod val="75000"/>
                </a:srgbClr>
              </a:solidFill>
              <a:latin typeface="Gliker"/>
            </a:endParaRPr>
          </a:p>
        </p:txBody>
      </p:sp>
      <p:sp>
        <p:nvSpPr>
          <p:cNvPr id="9" name="Freeform 9">
            <a:extLst>
              <a:ext uri="{FF2B5EF4-FFF2-40B4-BE49-F238E27FC236}">
                <a16:creationId xmlns:a16="http://schemas.microsoft.com/office/drawing/2014/main" id="{F2428D66-ED16-CAFF-CFFB-1406EF65EDA0}"/>
              </a:ext>
            </a:extLst>
          </p:cNvPr>
          <p:cNvSpPr/>
          <p:nvPr/>
        </p:nvSpPr>
        <p:spPr>
          <a:xfrm>
            <a:off x="10559594" y="902828"/>
            <a:ext cx="663376" cy="731176"/>
          </a:xfrm>
          <a:custGeom>
            <a:avLst/>
            <a:gdLst/>
            <a:ahLst/>
            <a:cxnLst/>
            <a:rect l="l" t="t" r="r" b="b"/>
            <a:pathLst>
              <a:path w="995064" h="1096764">
                <a:moveTo>
                  <a:pt x="0" y="0"/>
                </a:moveTo>
                <a:lnTo>
                  <a:pt x="995063" y="0"/>
                </a:lnTo>
                <a:lnTo>
                  <a:pt x="995063" y="1096764"/>
                </a:lnTo>
                <a:lnTo>
                  <a:pt x="0" y="10967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10" name="Freeform 10">
            <a:extLst>
              <a:ext uri="{FF2B5EF4-FFF2-40B4-BE49-F238E27FC236}">
                <a16:creationId xmlns:a16="http://schemas.microsoft.com/office/drawing/2014/main" id="{679DDA4F-9DE9-FF2E-F348-152F0D82EA06}"/>
              </a:ext>
            </a:extLst>
          </p:cNvPr>
          <p:cNvSpPr/>
          <p:nvPr/>
        </p:nvSpPr>
        <p:spPr>
          <a:xfrm>
            <a:off x="124839" y="3127845"/>
            <a:ext cx="1040005" cy="2756199"/>
          </a:xfrm>
          <a:custGeom>
            <a:avLst/>
            <a:gdLst/>
            <a:ahLst/>
            <a:cxnLst/>
            <a:rect l="l" t="t" r="r" b="b"/>
            <a:pathLst>
              <a:path w="1560008" h="4134298">
                <a:moveTo>
                  <a:pt x="0" y="0"/>
                </a:moveTo>
                <a:lnTo>
                  <a:pt x="1560008" y="0"/>
                </a:lnTo>
                <a:lnTo>
                  <a:pt x="1560008" y="4134298"/>
                </a:lnTo>
                <a:lnTo>
                  <a:pt x="0" y="4134298"/>
                </a:lnTo>
                <a:lnTo>
                  <a:pt x="0" y="0"/>
                </a:lnTo>
                <a:close/>
              </a:path>
            </a:pathLst>
          </a:custGeom>
          <a:blipFill>
            <a:blip r:embed="rId7"/>
            <a:stretch>
              <a:fillRect/>
            </a:stretch>
          </a:blipFill>
        </p:spPr>
        <p:txBody>
          <a:bodyPr/>
          <a:lstStyle/>
          <a:p>
            <a:pPr defTabSz="304815"/>
            <a:endParaRPr lang="en-US" sz="1200">
              <a:solidFill>
                <a:prstClr val="white"/>
              </a:solidFill>
              <a:latin typeface="Rockwell" panose="02060603020205020403"/>
            </a:endParaRPr>
          </a:p>
        </p:txBody>
      </p:sp>
      <p:pic>
        <p:nvPicPr>
          <p:cNvPr id="11" name="Picture 10">
            <a:extLst>
              <a:ext uri="{FF2B5EF4-FFF2-40B4-BE49-F238E27FC236}">
                <a16:creationId xmlns:a16="http://schemas.microsoft.com/office/drawing/2014/main" id="{421C7B49-60E9-DD0B-E3B5-1C74BD414D53}"/>
              </a:ext>
            </a:extLst>
          </p:cNvPr>
          <p:cNvPicPr>
            <a:picLocks noChangeAspect="1"/>
          </p:cNvPicPr>
          <p:nvPr/>
        </p:nvPicPr>
        <p:blipFill>
          <a:blip r:embed="rId8"/>
          <a:stretch>
            <a:fillRect/>
          </a:stretch>
        </p:blipFill>
        <p:spPr>
          <a:xfrm>
            <a:off x="8403470" y="1096443"/>
            <a:ext cx="760034" cy="4413887"/>
          </a:xfrm>
          <a:prstGeom prst="rect">
            <a:avLst/>
          </a:prstGeom>
        </p:spPr>
      </p:pic>
    </p:spTree>
    <p:extLst>
      <p:ext uri="{BB962C8B-B14F-4D97-AF65-F5344CB8AC3E}">
        <p14:creationId xmlns:p14="http://schemas.microsoft.com/office/powerpoint/2010/main" val="10147707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3D1"/>
        </a:solidFill>
        <a:effectLst/>
      </p:bgPr>
    </p:bg>
    <p:spTree>
      <p:nvGrpSpPr>
        <p:cNvPr id="1" name="">
          <a:extLst>
            <a:ext uri="{FF2B5EF4-FFF2-40B4-BE49-F238E27FC236}">
              <a16:creationId xmlns:a16="http://schemas.microsoft.com/office/drawing/2014/main" id="{9DB45F04-0D44-FF1E-D312-50078AC671FE}"/>
            </a:ext>
          </a:extLst>
        </p:cNvPr>
        <p:cNvGrpSpPr/>
        <p:nvPr/>
      </p:nvGrpSpPr>
      <p:grpSpPr>
        <a:xfrm>
          <a:off x="0" y="0"/>
          <a:ext cx="0" cy="0"/>
          <a:chOff x="0" y="0"/>
          <a:chExt cx="0" cy="0"/>
        </a:xfrm>
      </p:grpSpPr>
      <p:grpSp>
        <p:nvGrpSpPr>
          <p:cNvPr id="3" name="Group 3">
            <a:extLst>
              <a:ext uri="{FF2B5EF4-FFF2-40B4-BE49-F238E27FC236}">
                <a16:creationId xmlns:a16="http://schemas.microsoft.com/office/drawing/2014/main" id="{8A8715C4-A9BF-C16E-984D-9AE4FF28EC7E}"/>
              </a:ext>
            </a:extLst>
          </p:cNvPr>
          <p:cNvGrpSpPr/>
          <p:nvPr/>
        </p:nvGrpSpPr>
        <p:grpSpPr>
          <a:xfrm>
            <a:off x="0" y="5638105"/>
            <a:ext cx="12192000" cy="1219895"/>
            <a:chOff x="0" y="0"/>
            <a:chExt cx="4816593" cy="481934"/>
          </a:xfrm>
        </p:grpSpPr>
        <p:sp>
          <p:nvSpPr>
            <p:cNvPr id="4" name="Freeform 4">
              <a:extLst>
                <a:ext uri="{FF2B5EF4-FFF2-40B4-BE49-F238E27FC236}">
                  <a16:creationId xmlns:a16="http://schemas.microsoft.com/office/drawing/2014/main" id="{5DF3FB12-FF99-8D68-5432-8CFBD2AEF693}"/>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5" name="TextBox 5">
              <a:extLst>
                <a:ext uri="{FF2B5EF4-FFF2-40B4-BE49-F238E27FC236}">
                  <a16:creationId xmlns:a16="http://schemas.microsoft.com/office/drawing/2014/main" id="{19C80D4D-544A-84E2-C9A6-F807D01025B2}"/>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grpSp>
        <p:nvGrpSpPr>
          <p:cNvPr id="6" name="Group 6">
            <a:extLst>
              <a:ext uri="{FF2B5EF4-FFF2-40B4-BE49-F238E27FC236}">
                <a16:creationId xmlns:a16="http://schemas.microsoft.com/office/drawing/2014/main" id="{8B929C87-3D5A-4051-1AA2-6D883366E6C5}"/>
              </a:ext>
            </a:extLst>
          </p:cNvPr>
          <p:cNvGrpSpPr/>
          <p:nvPr/>
        </p:nvGrpSpPr>
        <p:grpSpPr>
          <a:xfrm>
            <a:off x="0" y="5638105"/>
            <a:ext cx="12192000" cy="1219895"/>
            <a:chOff x="0" y="0"/>
            <a:chExt cx="4816593" cy="481934"/>
          </a:xfrm>
        </p:grpSpPr>
        <p:sp>
          <p:nvSpPr>
            <p:cNvPr id="7" name="Freeform 7">
              <a:extLst>
                <a:ext uri="{FF2B5EF4-FFF2-40B4-BE49-F238E27FC236}">
                  <a16:creationId xmlns:a16="http://schemas.microsoft.com/office/drawing/2014/main" id="{B0EE8C09-EED2-D655-7CD2-6BA88BD5D017}"/>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8" name="TextBox 8">
              <a:extLst>
                <a:ext uri="{FF2B5EF4-FFF2-40B4-BE49-F238E27FC236}">
                  <a16:creationId xmlns:a16="http://schemas.microsoft.com/office/drawing/2014/main" id="{455B2A50-7941-68BF-E8D9-035CEC12BA86}"/>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19" name="Freeform 19">
            <a:extLst>
              <a:ext uri="{FF2B5EF4-FFF2-40B4-BE49-F238E27FC236}">
                <a16:creationId xmlns:a16="http://schemas.microsoft.com/office/drawing/2014/main" id="{F8622F80-A611-7545-F0F8-9376CBFDD51F}"/>
              </a:ext>
            </a:extLst>
          </p:cNvPr>
          <p:cNvSpPr/>
          <p:nvPr/>
        </p:nvSpPr>
        <p:spPr>
          <a:xfrm>
            <a:off x="762000" y="133566"/>
            <a:ext cx="9335877" cy="640842"/>
          </a:xfrm>
          <a:custGeom>
            <a:avLst/>
            <a:gdLst/>
            <a:ahLst/>
            <a:cxnLst/>
            <a:rect l="l" t="t" r="r" b="b"/>
            <a:pathLst>
              <a:path w="598227" h="431870">
                <a:moveTo>
                  <a:pt x="0" y="0"/>
                </a:moveTo>
                <a:lnTo>
                  <a:pt x="598227" y="0"/>
                </a:lnTo>
                <a:lnTo>
                  <a:pt x="598227" y="431870"/>
                </a:lnTo>
                <a:lnTo>
                  <a:pt x="0" y="431870"/>
                </a:lnTo>
                <a:close/>
              </a:path>
            </a:pathLst>
          </a:custGeom>
          <a:solidFill>
            <a:srgbClr val="000000">
              <a:alpha val="0"/>
            </a:srgbClr>
          </a:solidFill>
          <a:ln>
            <a:solidFill>
              <a:srgbClr val="FFC819"/>
            </a:solidFill>
          </a:ln>
        </p:spPr>
        <p:txBody>
          <a:bodyPr/>
          <a:lstStyle/>
          <a:p>
            <a:pPr defTabSz="304815"/>
            <a:r>
              <a:rPr lang="en-US" sz="3200" b="1" dirty="0">
                <a:solidFill>
                  <a:srgbClr val="0060A8"/>
                </a:solidFill>
                <a:latin typeface="Gliker Bold" panose="020B0604020202020204" charset="0"/>
              </a:rPr>
              <a:t>Theories of  Ageing </a:t>
            </a:r>
          </a:p>
        </p:txBody>
      </p:sp>
      <p:sp>
        <p:nvSpPr>
          <p:cNvPr id="27" name="TextBox 27">
            <a:extLst>
              <a:ext uri="{FF2B5EF4-FFF2-40B4-BE49-F238E27FC236}">
                <a16:creationId xmlns:a16="http://schemas.microsoft.com/office/drawing/2014/main" id="{EBDD3719-FE78-EC02-9A9C-22BF244C22DD}"/>
              </a:ext>
            </a:extLst>
          </p:cNvPr>
          <p:cNvSpPr txBox="1"/>
          <p:nvPr/>
        </p:nvSpPr>
        <p:spPr>
          <a:xfrm>
            <a:off x="7307391" y="188874"/>
            <a:ext cx="3800291" cy="1478934"/>
          </a:xfrm>
          <a:prstGeom prst="rect">
            <a:avLst/>
          </a:prstGeom>
        </p:spPr>
        <p:txBody>
          <a:bodyPr lIns="76200" tIns="76200" rIns="76200" bIns="76200" rtlCol="0" anchor="ctr"/>
          <a:lstStyle/>
          <a:p>
            <a:pPr algn="ctr" defTabSz="304815">
              <a:lnSpc>
                <a:spcPts val="7000"/>
              </a:lnSpc>
            </a:pPr>
            <a:endParaRPr lang="en-US" sz="5000" dirty="0">
              <a:solidFill>
                <a:srgbClr val="2256A2"/>
              </a:solidFill>
              <a:latin typeface="Gliker Bold"/>
            </a:endParaRPr>
          </a:p>
        </p:txBody>
      </p:sp>
      <p:sp>
        <p:nvSpPr>
          <p:cNvPr id="31" name="TextBox 31">
            <a:extLst>
              <a:ext uri="{FF2B5EF4-FFF2-40B4-BE49-F238E27FC236}">
                <a16:creationId xmlns:a16="http://schemas.microsoft.com/office/drawing/2014/main" id="{31FCBE03-D8B0-3E70-1C31-34CD0BEBA787}"/>
              </a:ext>
            </a:extLst>
          </p:cNvPr>
          <p:cNvSpPr txBox="1"/>
          <p:nvPr/>
        </p:nvSpPr>
        <p:spPr>
          <a:xfrm>
            <a:off x="4336445" y="3048698"/>
            <a:ext cx="3023267" cy="307777"/>
          </a:xfrm>
          <a:prstGeom prst="rect">
            <a:avLst/>
          </a:prstGeom>
        </p:spPr>
        <p:txBody>
          <a:bodyPr lIns="0" tIns="0" rIns="0" bIns="0" rtlCol="0" anchor="t">
            <a:spAutoFit/>
          </a:bodyPr>
          <a:lstStyle/>
          <a:p>
            <a:pPr algn="ctr" defTabSz="304815">
              <a:lnSpc>
                <a:spcPts val="2400"/>
              </a:lnSpc>
            </a:pPr>
            <a:r>
              <a:rPr lang="en-US" sz="2000" dirty="0">
                <a:solidFill>
                  <a:srgbClr val="2256C3"/>
                </a:solidFill>
                <a:latin typeface="Open Sauce 1"/>
              </a:rPr>
              <a:t>.</a:t>
            </a:r>
          </a:p>
        </p:txBody>
      </p:sp>
      <p:pic>
        <p:nvPicPr>
          <p:cNvPr id="39" name="Picture 38" descr="A group of people in different poses&#10;&#10;Description automatically generated">
            <a:extLst>
              <a:ext uri="{FF2B5EF4-FFF2-40B4-BE49-F238E27FC236}">
                <a16:creationId xmlns:a16="http://schemas.microsoft.com/office/drawing/2014/main" id="{2ECF4AAF-8B87-6762-105C-AF9B46620876}"/>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Effect>
                      <a14:saturation sat="66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454400" y="1102796"/>
            <a:ext cx="5181600" cy="4155005"/>
          </a:xfrm>
          <a:prstGeom prst="rect">
            <a:avLst/>
          </a:prstGeom>
          <a:pattFill prst="narHorz">
            <a:fgClr>
              <a:srgbClr val="FFC819"/>
            </a:fgClr>
            <a:bgClr>
              <a:srgbClr val="FFC819"/>
            </a:bgClr>
          </a:pattFill>
          <a:effectLst>
            <a:glow rad="228600">
              <a:schemeClr val="accent1">
                <a:satMod val="175000"/>
                <a:alpha val="40000"/>
              </a:schemeClr>
            </a:glow>
            <a:outerShdw blurRad="50800" dist="50800" dir="5400000" algn="ctr" rotWithShape="0">
              <a:srgbClr val="FFC819">
                <a:alpha val="99000"/>
              </a:srgbClr>
            </a:outerShdw>
            <a:softEdge rad="12700"/>
          </a:effectLst>
        </p:spPr>
      </p:pic>
      <p:sp>
        <p:nvSpPr>
          <p:cNvPr id="40" name="TextBox 39">
            <a:extLst>
              <a:ext uri="{FF2B5EF4-FFF2-40B4-BE49-F238E27FC236}">
                <a16:creationId xmlns:a16="http://schemas.microsoft.com/office/drawing/2014/main" id="{E92CB316-F779-C04A-808F-C73D9921A8A3}"/>
              </a:ext>
            </a:extLst>
          </p:cNvPr>
          <p:cNvSpPr txBox="1"/>
          <p:nvPr/>
        </p:nvSpPr>
        <p:spPr>
          <a:xfrm flipH="1">
            <a:off x="9083567" y="1034162"/>
            <a:ext cx="2346433" cy="3702873"/>
          </a:xfrm>
          <a:prstGeom prst="rect">
            <a:avLst/>
          </a:prstGeom>
          <a:noFill/>
          <a:ln>
            <a:solidFill>
              <a:srgbClr val="00B050"/>
            </a:solidFill>
          </a:ln>
          <a:effectLst>
            <a:glow rad="139700">
              <a:schemeClr val="accent2">
                <a:satMod val="175000"/>
                <a:alpha val="40000"/>
              </a:schemeClr>
            </a:glow>
          </a:effectLst>
        </p:spPr>
        <p:txBody>
          <a:bodyPr wrap="square" rtlCol="0">
            <a:spAutoFit/>
          </a:bodyPr>
          <a:lstStyle/>
          <a:p>
            <a:pPr algn="just" defTabSz="304815"/>
            <a:r>
              <a:rPr lang="en-US" sz="2133" b="1" u="sng" dirty="0">
                <a:solidFill>
                  <a:srgbClr val="0060A8"/>
                </a:solidFill>
                <a:latin typeface="Gliker" panose="020B0604020202020204" charset="0"/>
              </a:rPr>
              <a:t>Continuity theory  </a:t>
            </a:r>
            <a:r>
              <a:rPr lang="en-US" sz="2133" dirty="0">
                <a:solidFill>
                  <a:srgbClr val="0060A8"/>
                </a:solidFill>
                <a:latin typeface="Gliker" panose="020B0604020202020204" charset="0"/>
              </a:rPr>
              <a:t>proposes that older adults maintain the same activities, behaviors, personalities, and relationships of the past (Maddox, G. L. ,1995).</a:t>
            </a:r>
          </a:p>
        </p:txBody>
      </p:sp>
      <p:sp>
        <p:nvSpPr>
          <p:cNvPr id="43" name="TextBox 42">
            <a:extLst>
              <a:ext uri="{FF2B5EF4-FFF2-40B4-BE49-F238E27FC236}">
                <a16:creationId xmlns:a16="http://schemas.microsoft.com/office/drawing/2014/main" id="{09AE38CC-E55F-C473-6EB9-CB2DD00F6754}"/>
              </a:ext>
            </a:extLst>
          </p:cNvPr>
          <p:cNvSpPr txBox="1"/>
          <p:nvPr/>
        </p:nvSpPr>
        <p:spPr>
          <a:xfrm>
            <a:off x="762000" y="1617222"/>
            <a:ext cx="2049518" cy="2513637"/>
          </a:xfrm>
          <a:prstGeom prst="rect">
            <a:avLst/>
          </a:prstGeom>
          <a:noFill/>
          <a:ln>
            <a:solidFill>
              <a:srgbClr val="92D050"/>
            </a:solidFill>
          </a:ln>
          <a:effectLst>
            <a:glow rad="139700">
              <a:schemeClr val="accent2">
                <a:satMod val="175000"/>
                <a:alpha val="40000"/>
              </a:schemeClr>
            </a:glow>
          </a:effectLst>
        </p:spPr>
        <p:txBody>
          <a:bodyPr wrap="square" rtlCol="0">
            <a:spAutoFit/>
          </a:bodyPr>
          <a:lstStyle/>
          <a:p>
            <a:pPr algn="just" defTabSz="304815"/>
            <a:r>
              <a:rPr lang="en-US" sz="1867" b="1" u="sng" dirty="0">
                <a:solidFill>
                  <a:srgbClr val="0060A8"/>
                </a:solidFill>
                <a:latin typeface="Gliker" panose="020B0604020202020204" charset="0"/>
              </a:rPr>
              <a:t>Activity theory </a:t>
            </a:r>
            <a:r>
              <a:rPr lang="en-US" sz="1867" dirty="0">
                <a:solidFill>
                  <a:srgbClr val="0060A8"/>
                </a:solidFill>
                <a:latin typeface="Gliker" panose="020B0604020202020204" charset="0"/>
              </a:rPr>
              <a:t>emphasizes the link between  activity and well-being, specifically life satisfactio</a:t>
            </a:r>
            <a:r>
              <a:rPr lang="en-US" sz="2133" dirty="0">
                <a:solidFill>
                  <a:srgbClr val="0060A8"/>
                </a:solidFill>
                <a:latin typeface="Gliker" panose="020B0604020202020204" charset="0"/>
              </a:rPr>
              <a:t>n</a:t>
            </a:r>
          </a:p>
          <a:p>
            <a:pPr algn="just" defTabSz="304815"/>
            <a:r>
              <a:rPr lang="en-US" sz="2133" dirty="0">
                <a:solidFill>
                  <a:srgbClr val="0060A8"/>
                </a:solidFill>
                <a:latin typeface="Gliker" panose="020B0604020202020204" charset="0"/>
              </a:rPr>
              <a:t>(Lemon et al.,1972).</a:t>
            </a:r>
          </a:p>
        </p:txBody>
      </p:sp>
    </p:spTree>
    <p:extLst>
      <p:ext uri="{BB962C8B-B14F-4D97-AF65-F5344CB8AC3E}">
        <p14:creationId xmlns:p14="http://schemas.microsoft.com/office/powerpoint/2010/main" val="146785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3D1"/>
        </a:solidFill>
        <a:effectLst/>
      </p:bgPr>
    </p:bg>
    <p:spTree>
      <p:nvGrpSpPr>
        <p:cNvPr id="1" name="">
          <a:extLst>
            <a:ext uri="{FF2B5EF4-FFF2-40B4-BE49-F238E27FC236}">
              <a16:creationId xmlns:a16="http://schemas.microsoft.com/office/drawing/2014/main" id="{D0286594-E383-5A19-A450-9A9A4E4D6E5F}"/>
            </a:ext>
          </a:extLst>
        </p:cNvPr>
        <p:cNvGrpSpPr/>
        <p:nvPr/>
      </p:nvGrpSpPr>
      <p:grpSpPr>
        <a:xfrm>
          <a:off x="0" y="0"/>
          <a:ext cx="0" cy="0"/>
          <a:chOff x="0" y="0"/>
          <a:chExt cx="0" cy="0"/>
        </a:xfrm>
      </p:grpSpPr>
      <p:grpSp>
        <p:nvGrpSpPr>
          <p:cNvPr id="3" name="Group 3">
            <a:extLst>
              <a:ext uri="{FF2B5EF4-FFF2-40B4-BE49-F238E27FC236}">
                <a16:creationId xmlns:a16="http://schemas.microsoft.com/office/drawing/2014/main" id="{89CF348A-44FE-D092-4C17-9A68DC6CA886}"/>
              </a:ext>
            </a:extLst>
          </p:cNvPr>
          <p:cNvGrpSpPr/>
          <p:nvPr/>
        </p:nvGrpSpPr>
        <p:grpSpPr>
          <a:xfrm>
            <a:off x="0" y="5638105"/>
            <a:ext cx="12192000" cy="1219895"/>
            <a:chOff x="0" y="0"/>
            <a:chExt cx="4816593" cy="481934"/>
          </a:xfrm>
        </p:grpSpPr>
        <p:sp>
          <p:nvSpPr>
            <p:cNvPr id="4" name="Freeform 4">
              <a:extLst>
                <a:ext uri="{FF2B5EF4-FFF2-40B4-BE49-F238E27FC236}">
                  <a16:creationId xmlns:a16="http://schemas.microsoft.com/office/drawing/2014/main" id="{B23312FD-0857-839B-0F41-B16989C9E21D}"/>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5" name="TextBox 5">
              <a:extLst>
                <a:ext uri="{FF2B5EF4-FFF2-40B4-BE49-F238E27FC236}">
                  <a16:creationId xmlns:a16="http://schemas.microsoft.com/office/drawing/2014/main" id="{31E923AB-5168-9BBD-DE14-8FF4421262A5}"/>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pic>
        <p:nvPicPr>
          <p:cNvPr id="2" name="Picture 1">
            <a:extLst>
              <a:ext uri="{FF2B5EF4-FFF2-40B4-BE49-F238E27FC236}">
                <a16:creationId xmlns:a16="http://schemas.microsoft.com/office/drawing/2014/main" id="{A5165813-B4ED-B0F5-DE6B-904C1197BC25}"/>
              </a:ext>
            </a:extLst>
          </p:cNvPr>
          <p:cNvPicPr>
            <a:picLocks noChangeAspect="1"/>
          </p:cNvPicPr>
          <p:nvPr/>
        </p:nvPicPr>
        <p:blipFill>
          <a:blip r:embed="rId3"/>
          <a:stretch>
            <a:fillRect/>
          </a:stretch>
        </p:blipFill>
        <p:spPr>
          <a:xfrm>
            <a:off x="4256441" y="2027296"/>
            <a:ext cx="2064691" cy="3759526"/>
          </a:xfrm>
          <a:prstGeom prst="rect">
            <a:avLst/>
          </a:prstGeom>
        </p:spPr>
      </p:pic>
      <p:sp>
        <p:nvSpPr>
          <p:cNvPr id="7" name="TextBox 6">
            <a:extLst>
              <a:ext uri="{FF2B5EF4-FFF2-40B4-BE49-F238E27FC236}">
                <a16:creationId xmlns:a16="http://schemas.microsoft.com/office/drawing/2014/main" id="{DB61CC2C-34D6-A2D9-4EB0-76CBA3624929}"/>
              </a:ext>
            </a:extLst>
          </p:cNvPr>
          <p:cNvSpPr txBox="1"/>
          <p:nvPr/>
        </p:nvSpPr>
        <p:spPr>
          <a:xfrm>
            <a:off x="152401" y="1752992"/>
            <a:ext cx="4927600" cy="3046411"/>
          </a:xfrm>
          <a:prstGeom prst="rect">
            <a:avLst/>
          </a:prstGeom>
          <a:noFill/>
        </p:spPr>
        <p:txBody>
          <a:bodyPr wrap="square">
            <a:spAutoFit/>
          </a:bodyPr>
          <a:lstStyle/>
          <a:p>
            <a:pPr marL="304815" indent="-304815" defTabSz="304815">
              <a:buFont typeface="Wingdings" panose="05000000000000000000" pitchFamily="2" charset="2"/>
              <a:buChar char="q"/>
            </a:pPr>
            <a:r>
              <a:rPr lang="en-US" sz="2133" dirty="0">
                <a:solidFill>
                  <a:srgbClr val="0060A8"/>
                </a:solidFill>
                <a:latin typeface="Gliker" panose="020B0604020202020204" charset="0"/>
              </a:rPr>
              <a:t>Health and Social care Act 2022</a:t>
            </a:r>
          </a:p>
          <a:p>
            <a:pPr marL="304815" indent="-304815" defTabSz="304815">
              <a:buFont typeface="Wingdings" panose="05000000000000000000" pitchFamily="2" charset="2"/>
              <a:buChar char="q"/>
            </a:pPr>
            <a:r>
              <a:rPr lang="en-US" sz="2133" dirty="0">
                <a:solidFill>
                  <a:srgbClr val="0060A8"/>
                </a:solidFill>
                <a:latin typeface="Gliker" panose="020B0604020202020204" charset="0"/>
              </a:rPr>
              <a:t>Care Quality Commisions (CQC) 2009</a:t>
            </a:r>
          </a:p>
          <a:p>
            <a:pPr marL="304815" indent="-304815" defTabSz="304815">
              <a:buFont typeface="Wingdings" panose="05000000000000000000" pitchFamily="2" charset="2"/>
              <a:buChar char="q"/>
            </a:pPr>
            <a:r>
              <a:rPr lang="en-US" sz="2133" dirty="0">
                <a:solidFill>
                  <a:srgbClr val="0060A8"/>
                </a:solidFill>
                <a:latin typeface="Gliker" panose="020B0604020202020204" charset="0"/>
              </a:rPr>
              <a:t>Care Act 2014</a:t>
            </a:r>
          </a:p>
          <a:p>
            <a:pPr marL="304815" indent="-304815" defTabSz="304815">
              <a:buFont typeface="Wingdings" panose="05000000000000000000" pitchFamily="2" charset="2"/>
              <a:buChar char="q"/>
            </a:pPr>
            <a:r>
              <a:rPr lang="en-US" sz="2133" dirty="0">
                <a:solidFill>
                  <a:srgbClr val="0060A8"/>
                </a:solidFill>
                <a:latin typeface="Gliker" panose="020B0604020202020204" charset="0"/>
              </a:rPr>
              <a:t>The Care Standards Act (CSA) 2000</a:t>
            </a:r>
          </a:p>
          <a:p>
            <a:pPr marL="304815" indent="-304815" defTabSz="304815">
              <a:buFont typeface="Wingdings" panose="05000000000000000000" pitchFamily="2" charset="2"/>
              <a:buChar char="q"/>
            </a:pPr>
            <a:r>
              <a:rPr lang="en-US" sz="2133" dirty="0">
                <a:solidFill>
                  <a:srgbClr val="0060A8"/>
                </a:solidFill>
                <a:latin typeface="Gliker" panose="020B0604020202020204" charset="0"/>
              </a:rPr>
              <a:t>The Equality Act(2010)</a:t>
            </a:r>
          </a:p>
          <a:p>
            <a:pPr marL="304815" indent="-304815" defTabSz="304815">
              <a:buFont typeface="Wingdings" panose="05000000000000000000" pitchFamily="2" charset="2"/>
              <a:buChar char="q"/>
            </a:pPr>
            <a:r>
              <a:rPr lang="en-US" sz="2133" dirty="0">
                <a:solidFill>
                  <a:srgbClr val="0060A8"/>
                </a:solidFill>
                <a:latin typeface="Gliker" panose="020B0604020202020204" charset="0"/>
              </a:rPr>
              <a:t> Mental Capacity Act 2005</a:t>
            </a:r>
          </a:p>
          <a:p>
            <a:pPr marL="304815" indent="-304815" defTabSz="304815">
              <a:buFont typeface="Wingdings" panose="05000000000000000000" pitchFamily="2" charset="2"/>
              <a:buChar char="q"/>
            </a:pPr>
            <a:r>
              <a:rPr lang="en-US" sz="2133" dirty="0">
                <a:solidFill>
                  <a:srgbClr val="0060A8"/>
                </a:solidFill>
                <a:latin typeface="Gliker" panose="020B0604020202020204" charset="0"/>
              </a:rPr>
              <a:t>The Domiciliary Care Agencies Regulations 2002</a:t>
            </a:r>
          </a:p>
        </p:txBody>
      </p:sp>
      <p:sp>
        <p:nvSpPr>
          <p:cNvPr id="10" name="TextBox 9">
            <a:extLst>
              <a:ext uri="{FF2B5EF4-FFF2-40B4-BE49-F238E27FC236}">
                <a16:creationId xmlns:a16="http://schemas.microsoft.com/office/drawing/2014/main" id="{026C2364-F51D-2342-3903-47D1446C0944}"/>
              </a:ext>
            </a:extLst>
          </p:cNvPr>
          <p:cNvSpPr txBox="1"/>
          <p:nvPr/>
        </p:nvSpPr>
        <p:spPr>
          <a:xfrm>
            <a:off x="6316516" y="1082837"/>
            <a:ext cx="5680548" cy="3540200"/>
          </a:xfrm>
          <a:prstGeom prst="rect">
            <a:avLst/>
          </a:prstGeom>
          <a:noFill/>
        </p:spPr>
        <p:txBody>
          <a:bodyPr wrap="square">
            <a:spAutoFit/>
          </a:bodyPr>
          <a:lstStyle/>
          <a:p>
            <a:pPr defTabSz="304815"/>
            <a:r>
              <a:rPr lang="en-US" sz="1867" b="1" dirty="0">
                <a:solidFill>
                  <a:srgbClr val="0060A8"/>
                </a:solidFill>
                <a:latin typeface="Gliker" panose="020B0604020202020204" charset="0"/>
              </a:rPr>
              <a:t>   The principles of the legislation are:</a:t>
            </a:r>
          </a:p>
          <a:p>
            <a:pPr marL="304815" indent="-304815" defTabSz="304815">
              <a:buFont typeface="Courier New" panose="02070309020205020404" pitchFamily="49" charset="0"/>
              <a:buChar char="o"/>
            </a:pPr>
            <a:endParaRPr lang="en-US" sz="1867" dirty="0">
              <a:solidFill>
                <a:srgbClr val="0060A8"/>
              </a:solidFill>
              <a:latin typeface="Gliker" panose="020B0604020202020204" charset="0"/>
            </a:endParaRPr>
          </a:p>
          <a:p>
            <a:pPr marL="304815" indent="-304815" defTabSz="304815">
              <a:buFont typeface="Courier New" panose="02070309020205020404" pitchFamily="49" charset="0"/>
              <a:buChar char="o"/>
            </a:pPr>
            <a:r>
              <a:rPr lang="en-US" sz="1867" dirty="0">
                <a:solidFill>
                  <a:srgbClr val="0060A8"/>
                </a:solidFill>
                <a:latin typeface="Gliker" panose="020B0604020202020204" charset="0"/>
              </a:rPr>
              <a:t>To involve the client at every stage.</a:t>
            </a:r>
          </a:p>
          <a:p>
            <a:pPr marL="304815" indent="-304815" defTabSz="304815">
              <a:buFont typeface="Courier New" panose="02070309020205020404" pitchFamily="49" charset="0"/>
              <a:buChar char="o"/>
            </a:pPr>
            <a:r>
              <a:rPr lang="en-US" sz="1867" dirty="0">
                <a:solidFill>
                  <a:srgbClr val="0060A8"/>
                </a:solidFill>
                <a:latin typeface="Gliker" panose="020B0604020202020204" charset="0"/>
              </a:rPr>
              <a:t>To meet the care and treatment needs of the client</a:t>
            </a:r>
          </a:p>
          <a:p>
            <a:pPr marL="304815" indent="-304815" defTabSz="304815">
              <a:buFont typeface="Courier New" panose="02070309020205020404" pitchFamily="49" charset="0"/>
              <a:buChar char="o"/>
            </a:pPr>
            <a:r>
              <a:rPr lang="en-US" sz="1867" dirty="0">
                <a:solidFill>
                  <a:srgbClr val="0060A8"/>
                </a:solidFill>
                <a:latin typeface="Gliker" panose="020B0604020202020204" charset="0"/>
              </a:rPr>
              <a:t>To protect the client and offer service in a safe manner.</a:t>
            </a:r>
          </a:p>
          <a:p>
            <a:pPr marL="304815" indent="-304815" defTabSz="304815">
              <a:buFont typeface="Courier New" panose="02070309020205020404" pitchFamily="49" charset="0"/>
              <a:buChar char="o"/>
            </a:pPr>
            <a:r>
              <a:rPr lang="en-US" sz="1867" dirty="0">
                <a:solidFill>
                  <a:srgbClr val="0060A8"/>
                </a:solidFill>
                <a:latin typeface="Gliker" panose="020B0604020202020204" charset="0"/>
              </a:rPr>
              <a:t> To provide staff that are adequately trained to carry out the care required.</a:t>
            </a:r>
          </a:p>
          <a:p>
            <a:pPr marL="304815" indent="-304815" defTabSz="304815">
              <a:buFont typeface="Courier New" panose="02070309020205020404" pitchFamily="49" charset="0"/>
              <a:buChar char="o"/>
            </a:pPr>
            <a:r>
              <a:rPr lang="en-US" sz="1867" dirty="0">
                <a:solidFill>
                  <a:srgbClr val="0060A8"/>
                </a:solidFill>
                <a:latin typeface="Gliker" panose="020B0604020202020204" charset="0"/>
              </a:rPr>
              <a:t>To regularly monitor the quality of care provided.</a:t>
            </a:r>
          </a:p>
          <a:p>
            <a:pPr marL="304815" indent="-304815" defTabSz="304815">
              <a:buFont typeface="Courier New" panose="02070309020205020404" pitchFamily="49" charset="0"/>
              <a:buChar char="o"/>
            </a:pPr>
            <a:r>
              <a:rPr lang="en-US" sz="1867" dirty="0">
                <a:solidFill>
                  <a:srgbClr val="0060A8"/>
                </a:solidFill>
                <a:latin typeface="Gliker" panose="020B0604020202020204" charset="0"/>
              </a:rPr>
              <a:t>Any domiciliary and home care agency can be fined or have their registration suspended if they don’t meet any one the requirements.</a:t>
            </a:r>
          </a:p>
        </p:txBody>
      </p:sp>
      <p:sp>
        <p:nvSpPr>
          <p:cNvPr id="12" name="TextBox 11">
            <a:extLst>
              <a:ext uri="{FF2B5EF4-FFF2-40B4-BE49-F238E27FC236}">
                <a16:creationId xmlns:a16="http://schemas.microsoft.com/office/drawing/2014/main" id="{125159C0-3377-ACF3-5F17-0CFC0AC6B758}"/>
              </a:ext>
            </a:extLst>
          </p:cNvPr>
          <p:cNvSpPr txBox="1"/>
          <p:nvPr/>
        </p:nvSpPr>
        <p:spPr>
          <a:xfrm>
            <a:off x="194936" y="681814"/>
            <a:ext cx="5960916" cy="584775"/>
          </a:xfrm>
          <a:prstGeom prst="rect">
            <a:avLst/>
          </a:prstGeom>
          <a:noFill/>
          <a:ln>
            <a:solidFill>
              <a:srgbClr val="FFC000"/>
            </a:solidFill>
          </a:ln>
        </p:spPr>
        <p:txBody>
          <a:bodyPr wrap="square">
            <a:spAutoFit/>
          </a:bodyPr>
          <a:lstStyle/>
          <a:p>
            <a:pPr defTabSz="304815"/>
            <a:r>
              <a:rPr lang="en-US" sz="3200" b="1" dirty="0">
                <a:solidFill>
                  <a:srgbClr val="0060A8"/>
                </a:solidFill>
                <a:latin typeface="Gliker Bold" panose="020B0604020202020204" charset="0"/>
              </a:rPr>
              <a:t>Legislation    &amp;   Policy  </a:t>
            </a:r>
          </a:p>
        </p:txBody>
      </p:sp>
    </p:spTree>
    <p:extLst>
      <p:ext uri="{BB962C8B-B14F-4D97-AF65-F5344CB8AC3E}">
        <p14:creationId xmlns:p14="http://schemas.microsoft.com/office/powerpoint/2010/main" val="1814414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3D1"/>
        </a:solidFill>
        <a:effectLst/>
      </p:bgPr>
    </p:bg>
    <p:spTree>
      <p:nvGrpSpPr>
        <p:cNvPr id="1" name="">
          <a:extLst>
            <a:ext uri="{FF2B5EF4-FFF2-40B4-BE49-F238E27FC236}">
              <a16:creationId xmlns:a16="http://schemas.microsoft.com/office/drawing/2014/main" id="{3FE8D9D0-740A-F19E-D8E0-FB0E5F63914D}"/>
            </a:ext>
          </a:extLst>
        </p:cNvPr>
        <p:cNvGrpSpPr/>
        <p:nvPr/>
      </p:nvGrpSpPr>
      <p:grpSpPr>
        <a:xfrm>
          <a:off x="0" y="0"/>
          <a:ext cx="0" cy="0"/>
          <a:chOff x="0" y="0"/>
          <a:chExt cx="0" cy="0"/>
        </a:xfrm>
      </p:grpSpPr>
      <p:grpSp>
        <p:nvGrpSpPr>
          <p:cNvPr id="3" name="Group 3">
            <a:extLst>
              <a:ext uri="{FF2B5EF4-FFF2-40B4-BE49-F238E27FC236}">
                <a16:creationId xmlns:a16="http://schemas.microsoft.com/office/drawing/2014/main" id="{A7F3DED0-AA94-52A3-AE70-5EE62AE53D15}"/>
              </a:ext>
            </a:extLst>
          </p:cNvPr>
          <p:cNvGrpSpPr/>
          <p:nvPr/>
        </p:nvGrpSpPr>
        <p:grpSpPr>
          <a:xfrm>
            <a:off x="0" y="5638105"/>
            <a:ext cx="12192000" cy="1219895"/>
            <a:chOff x="0" y="0"/>
            <a:chExt cx="4816593" cy="481934"/>
          </a:xfrm>
        </p:grpSpPr>
        <p:sp>
          <p:nvSpPr>
            <p:cNvPr id="4" name="Freeform 4">
              <a:extLst>
                <a:ext uri="{FF2B5EF4-FFF2-40B4-BE49-F238E27FC236}">
                  <a16:creationId xmlns:a16="http://schemas.microsoft.com/office/drawing/2014/main" id="{7814D62F-F755-F7CB-197D-530F78BE2EC4}"/>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5" name="TextBox 5">
              <a:extLst>
                <a:ext uri="{FF2B5EF4-FFF2-40B4-BE49-F238E27FC236}">
                  <a16:creationId xmlns:a16="http://schemas.microsoft.com/office/drawing/2014/main" id="{F89782A7-E875-9CFE-6E0D-9C723E89AB16}"/>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9" name="TextBox 9">
            <a:extLst>
              <a:ext uri="{FF2B5EF4-FFF2-40B4-BE49-F238E27FC236}">
                <a16:creationId xmlns:a16="http://schemas.microsoft.com/office/drawing/2014/main" id="{32738E35-BD2A-3B50-79BE-743E78D0DD93}"/>
              </a:ext>
            </a:extLst>
          </p:cNvPr>
          <p:cNvSpPr txBox="1"/>
          <p:nvPr/>
        </p:nvSpPr>
        <p:spPr>
          <a:xfrm>
            <a:off x="235528" y="-29529"/>
            <a:ext cx="6953063" cy="685957"/>
          </a:xfrm>
          <a:prstGeom prst="rect">
            <a:avLst/>
          </a:prstGeom>
        </p:spPr>
        <p:txBody>
          <a:bodyPr wrap="square" lIns="0" tIns="0" rIns="0" bIns="0" rtlCol="0" anchor="t">
            <a:spAutoFit/>
          </a:bodyPr>
          <a:lstStyle/>
          <a:p>
            <a:pPr algn="ctr" defTabSz="304815">
              <a:lnSpc>
                <a:spcPts val="6064"/>
              </a:lnSpc>
            </a:pPr>
            <a:r>
              <a:rPr lang="en-US" sz="2933" b="1" u="sng" dirty="0">
                <a:solidFill>
                  <a:srgbClr val="0060A8"/>
                </a:solidFill>
                <a:latin typeface="Gliker Bold" panose="020B0604020202020204" charset="0"/>
              </a:rPr>
              <a:t>The disadvantages of Domiciliary care</a:t>
            </a:r>
          </a:p>
        </p:txBody>
      </p:sp>
      <p:sp>
        <p:nvSpPr>
          <p:cNvPr id="16" name="TextBox 15">
            <a:extLst>
              <a:ext uri="{FF2B5EF4-FFF2-40B4-BE49-F238E27FC236}">
                <a16:creationId xmlns:a16="http://schemas.microsoft.com/office/drawing/2014/main" id="{B5F01E31-7907-382C-04C8-86E37E206BBB}"/>
              </a:ext>
            </a:extLst>
          </p:cNvPr>
          <p:cNvSpPr txBox="1"/>
          <p:nvPr/>
        </p:nvSpPr>
        <p:spPr>
          <a:xfrm flipH="1">
            <a:off x="768661" y="747919"/>
            <a:ext cx="7506141" cy="1938992"/>
          </a:xfrm>
          <a:prstGeom prst="rect">
            <a:avLst/>
          </a:prstGeom>
          <a:noFill/>
        </p:spPr>
        <p:txBody>
          <a:bodyPr wrap="square" rtlCol="0">
            <a:spAutoFit/>
          </a:bodyPr>
          <a:lstStyle/>
          <a:p>
            <a:pPr marL="381019" indent="-381019" algn="just" defTabSz="304815">
              <a:buFont typeface="Arial" panose="020B0604020202020204" pitchFamily="34" charset="0"/>
              <a:buChar char="•"/>
            </a:pPr>
            <a:r>
              <a:rPr lang="en-US" sz="2400" dirty="0">
                <a:solidFill>
                  <a:srgbClr val="0060A8"/>
                </a:solidFill>
                <a:latin typeface="Gliker" panose="020B0604020202020204" charset="0"/>
              </a:rPr>
              <a:t>Limitations in choice related to available services (Erlandsson, 2022)</a:t>
            </a:r>
          </a:p>
          <a:p>
            <a:pPr marL="381019" indent="-381019" algn="just" defTabSz="304815">
              <a:buFont typeface="Arial" panose="020B0604020202020204" pitchFamily="34" charset="0"/>
              <a:buChar char="•"/>
            </a:pPr>
            <a:r>
              <a:rPr lang="en-US" sz="2400" dirty="0">
                <a:solidFill>
                  <a:srgbClr val="0060A8"/>
                </a:solidFill>
                <a:latin typeface="Gliker" panose="020B0604020202020204" charset="0"/>
              </a:rPr>
              <a:t>Caregiver availability</a:t>
            </a:r>
          </a:p>
          <a:p>
            <a:pPr marL="381019" indent="-381019" algn="just" defTabSz="304815">
              <a:buFont typeface="Arial" panose="020B0604020202020204" pitchFamily="34" charset="0"/>
              <a:buChar char="•"/>
            </a:pPr>
            <a:r>
              <a:rPr lang="en-US" sz="2400" dirty="0">
                <a:solidFill>
                  <a:srgbClr val="0060A8"/>
                </a:solidFill>
                <a:latin typeface="Gliker" panose="020B0604020202020204" charset="0"/>
              </a:rPr>
              <a:t>Home safety</a:t>
            </a:r>
          </a:p>
          <a:p>
            <a:pPr defTabSz="304815"/>
            <a:endParaRPr lang="en-US" sz="2400" dirty="0">
              <a:solidFill>
                <a:srgbClr val="0060A8"/>
              </a:solidFill>
              <a:latin typeface="Gliker" panose="020B0604020202020204" charset="0"/>
            </a:endParaRPr>
          </a:p>
        </p:txBody>
      </p:sp>
      <p:pic>
        <p:nvPicPr>
          <p:cNvPr id="17" name="Picture 16">
            <a:extLst>
              <a:ext uri="{FF2B5EF4-FFF2-40B4-BE49-F238E27FC236}">
                <a16:creationId xmlns:a16="http://schemas.microsoft.com/office/drawing/2014/main" id="{6BEE2169-A31C-2F62-A015-94AB4BA1979C}"/>
              </a:ext>
            </a:extLst>
          </p:cNvPr>
          <p:cNvPicPr>
            <a:picLocks noChangeAspect="1"/>
          </p:cNvPicPr>
          <p:nvPr/>
        </p:nvPicPr>
        <p:blipFill>
          <a:blip r:embed="rId3"/>
          <a:stretch>
            <a:fillRect/>
          </a:stretch>
        </p:blipFill>
        <p:spPr>
          <a:xfrm>
            <a:off x="9828718" y="3075891"/>
            <a:ext cx="1475360" cy="1479424"/>
          </a:xfrm>
          <a:prstGeom prst="rect">
            <a:avLst/>
          </a:prstGeom>
        </p:spPr>
      </p:pic>
      <p:pic>
        <p:nvPicPr>
          <p:cNvPr id="18" name="Picture 17">
            <a:extLst>
              <a:ext uri="{FF2B5EF4-FFF2-40B4-BE49-F238E27FC236}">
                <a16:creationId xmlns:a16="http://schemas.microsoft.com/office/drawing/2014/main" id="{F0FA8EDD-2335-8A07-C519-DEC17335BCEA}"/>
              </a:ext>
            </a:extLst>
          </p:cNvPr>
          <p:cNvPicPr>
            <a:picLocks noChangeAspect="1"/>
          </p:cNvPicPr>
          <p:nvPr/>
        </p:nvPicPr>
        <p:blipFill>
          <a:blip r:embed="rId4"/>
          <a:stretch>
            <a:fillRect/>
          </a:stretch>
        </p:blipFill>
        <p:spPr>
          <a:xfrm>
            <a:off x="9734987" y="730646"/>
            <a:ext cx="1402201" cy="1402201"/>
          </a:xfrm>
          <a:prstGeom prst="rect">
            <a:avLst/>
          </a:prstGeom>
        </p:spPr>
      </p:pic>
      <p:sp>
        <p:nvSpPr>
          <p:cNvPr id="21" name="TextBox 20">
            <a:extLst>
              <a:ext uri="{FF2B5EF4-FFF2-40B4-BE49-F238E27FC236}">
                <a16:creationId xmlns:a16="http://schemas.microsoft.com/office/drawing/2014/main" id="{75A174C9-BD98-57C5-B388-7166D838806B}"/>
              </a:ext>
            </a:extLst>
          </p:cNvPr>
          <p:cNvSpPr txBox="1"/>
          <p:nvPr/>
        </p:nvSpPr>
        <p:spPr>
          <a:xfrm>
            <a:off x="768661" y="2216649"/>
            <a:ext cx="8172139" cy="3580339"/>
          </a:xfrm>
          <a:prstGeom prst="rect">
            <a:avLst/>
          </a:prstGeom>
          <a:noFill/>
        </p:spPr>
        <p:txBody>
          <a:bodyPr wrap="square" rtlCol="0">
            <a:spAutoFit/>
          </a:bodyPr>
          <a:lstStyle/>
          <a:p>
            <a:pPr algn="just" defTabSz="304815"/>
            <a:r>
              <a:rPr lang="en-US" sz="2933" b="1" u="sng" dirty="0">
                <a:solidFill>
                  <a:srgbClr val="0060A8"/>
                </a:solidFill>
                <a:latin typeface="Gliker Bold" panose="020B0604020202020204" charset="0"/>
              </a:rPr>
              <a:t>The disadvantages of Residential care </a:t>
            </a:r>
          </a:p>
          <a:p>
            <a:pPr algn="just" defTabSz="304815"/>
            <a:r>
              <a:rPr lang="en-US" sz="2400" dirty="0">
                <a:solidFill>
                  <a:srgbClr val="0060A8"/>
                </a:solidFill>
                <a:latin typeface="Gliker Bold" panose="020B0604020202020204" charset="0"/>
              </a:rPr>
              <a:t>Institutionalization is a stressful experience for older people, having a detrimental impact on their physical and psychosocial well-being (Lee ,2009).</a:t>
            </a:r>
          </a:p>
          <a:p>
            <a:pPr marL="381019" indent="-381019" algn="just" defTabSz="304815">
              <a:buFont typeface="Arial" panose="020B0604020202020204" pitchFamily="34" charset="0"/>
              <a:buChar char="•"/>
            </a:pPr>
            <a:r>
              <a:rPr lang="en-US" sz="2400" dirty="0">
                <a:solidFill>
                  <a:srgbClr val="0060A8"/>
                </a:solidFill>
                <a:latin typeface="Gliker" panose="020B0604020202020204" charset="0"/>
              </a:rPr>
              <a:t>You might need to sell or give away many belongings .</a:t>
            </a:r>
          </a:p>
          <a:p>
            <a:pPr marL="381019" indent="-381019" algn="just" defTabSz="304815">
              <a:buFont typeface="Arial" panose="020B0604020202020204" pitchFamily="34" charset="0"/>
              <a:buChar char="•"/>
            </a:pPr>
            <a:r>
              <a:rPr lang="en-US" sz="2400" dirty="0">
                <a:solidFill>
                  <a:srgbClr val="0060A8"/>
                </a:solidFill>
                <a:latin typeface="Gliker" panose="020B0604020202020204" charset="0"/>
              </a:rPr>
              <a:t>You might feel you’ve lost your independence and your privacy.</a:t>
            </a:r>
          </a:p>
          <a:p>
            <a:pPr marL="381019" indent="-381019" algn="just" defTabSz="304815">
              <a:buFont typeface="Arial" panose="020B0604020202020204" pitchFamily="34" charset="0"/>
              <a:buChar char="•"/>
            </a:pPr>
            <a:r>
              <a:rPr lang="en-US" sz="2400" dirty="0">
                <a:solidFill>
                  <a:srgbClr val="0060A8"/>
                </a:solidFill>
                <a:latin typeface="Gliker" panose="020B0604020202020204" charset="0"/>
              </a:rPr>
              <a:t>There may be limited options  in your area, so you may have to make a compromise. </a:t>
            </a:r>
          </a:p>
        </p:txBody>
      </p:sp>
    </p:spTree>
    <p:extLst>
      <p:ext uri="{BB962C8B-B14F-4D97-AF65-F5344CB8AC3E}">
        <p14:creationId xmlns:p14="http://schemas.microsoft.com/office/powerpoint/2010/main" val="27228484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9DA88">
            <a:alpha val="43000"/>
          </a:srgbClr>
        </a:solidFill>
        <a:effectLst/>
      </p:bgPr>
    </p:bg>
    <p:spTree>
      <p:nvGrpSpPr>
        <p:cNvPr id="1" name="">
          <a:extLst>
            <a:ext uri="{FF2B5EF4-FFF2-40B4-BE49-F238E27FC236}">
              <a16:creationId xmlns:a16="http://schemas.microsoft.com/office/drawing/2014/main" id="{03C39D77-48EC-15B4-94DF-FF8DD9D64F5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DAE58039-02D2-61BD-CA98-7D4B303FCFC2}"/>
              </a:ext>
            </a:extLst>
          </p:cNvPr>
          <p:cNvGrpSpPr/>
          <p:nvPr/>
        </p:nvGrpSpPr>
        <p:grpSpPr>
          <a:xfrm>
            <a:off x="0" y="5638105"/>
            <a:ext cx="12192000" cy="1219895"/>
            <a:chOff x="0" y="0"/>
            <a:chExt cx="4816593" cy="481934"/>
          </a:xfrm>
        </p:grpSpPr>
        <p:sp>
          <p:nvSpPr>
            <p:cNvPr id="3" name="Freeform 3">
              <a:extLst>
                <a:ext uri="{FF2B5EF4-FFF2-40B4-BE49-F238E27FC236}">
                  <a16:creationId xmlns:a16="http://schemas.microsoft.com/office/drawing/2014/main" id="{DD98805C-E9FB-2DA3-723C-2D36F11D37DD}"/>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4" name="TextBox 4">
              <a:extLst>
                <a:ext uri="{FF2B5EF4-FFF2-40B4-BE49-F238E27FC236}">
                  <a16:creationId xmlns:a16="http://schemas.microsoft.com/office/drawing/2014/main" id="{52765691-0DD1-71D5-7820-B73FC8B6905E}"/>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5" name="Freeform 5">
            <a:extLst>
              <a:ext uri="{FF2B5EF4-FFF2-40B4-BE49-F238E27FC236}">
                <a16:creationId xmlns:a16="http://schemas.microsoft.com/office/drawing/2014/main" id="{C714D640-CF66-F1B5-654A-5B0E7B8576B7}"/>
              </a:ext>
            </a:extLst>
          </p:cNvPr>
          <p:cNvSpPr/>
          <p:nvPr/>
        </p:nvSpPr>
        <p:spPr>
          <a:xfrm>
            <a:off x="237526" y="2180534"/>
            <a:ext cx="2982159" cy="3877511"/>
          </a:xfrm>
          <a:custGeom>
            <a:avLst/>
            <a:gdLst/>
            <a:ahLst/>
            <a:cxnLst/>
            <a:rect l="l" t="t" r="r" b="b"/>
            <a:pathLst>
              <a:path w="4473238" h="5816267">
                <a:moveTo>
                  <a:pt x="0" y="0"/>
                </a:moveTo>
                <a:lnTo>
                  <a:pt x="4473238" y="0"/>
                </a:lnTo>
                <a:lnTo>
                  <a:pt x="4473238" y="5816268"/>
                </a:lnTo>
                <a:lnTo>
                  <a:pt x="0" y="581626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8" name="TextBox 8">
            <a:extLst>
              <a:ext uri="{FF2B5EF4-FFF2-40B4-BE49-F238E27FC236}">
                <a16:creationId xmlns:a16="http://schemas.microsoft.com/office/drawing/2014/main" id="{A29E2F77-AA80-DB79-F80E-1E9E46281822}"/>
              </a:ext>
            </a:extLst>
          </p:cNvPr>
          <p:cNvSpPr txBox="1"/>
          <p:nvPr/>
        </p:nvSpPr>
        <p:spPr>
          <a:xfrm>
            <a:off x="558801" y="-22705"/>
            <a:ext cx="10566399" cy="887422"/>
          </a:xfrm>
          <a:prstGeom prst="rect">
            <a:avLst/>
          </a:prstGeom>
        </p:spPr>
        <p:txBody>
          <a:bodyPr wrap="square" lIns="0" tIns="0" rIns="0" bIns="0" rtlCol="0" anchor="t">
            <a:spAutoFit/>
          </a:bodyPr>
          <a:lstStyle/>
          <a:p>
            <a:pPr defTabSz="304815">
              <a:lnSpc>
                <a:spcPts val="8092"/>
              </a:lnSpc>
              <a:spcBef>
                <a:spcPct val="0"/>
              </a:spcBef>
            </a:pPr>
            <a:r>
              <a:rPr lang="en-US" sz="3200" b="1" dirty="0">
                <a:solidFill>
                  <a:srgbClr val="0060A8"/>
                </a:solidFill>
                <a:latin typeface="Gliker Bold"/>
              </a:rPr>
              <a:t>Why remaining in your own home is best for everyone?</a:t>
            </a:r>
          </a:p>
        </p:txBody>
      </p:sp>
      <p:sp>
        <p:nvSpPr>
          <p:cNvPr id="9" name="TextBox 8">
            <a:extLst>
              <a:ext uri="{FF2B5EF4-FFF2-40B4-BE49-F238E27FC236}">
                <a16:creationId xmlns:a16="http://schemas.microsoft.com/office/drawing/2014/main" id="{565F3964-7C70-2BAF-7086-AF9535C30EC8}"/>
              </a:ext>
            </a:extLst>
          </p:cNvPr>
          <p:cNvSpPr txBox="1"/>
          <p:nvPr/>
        </p:nvSpPr>
        <p:spPr>
          <a:xfrm>
            <a:off x="2798354" y="1000375"/>
            <a:ext cx="4296401" cy="4381520"/>
          </a:xfrm>
          <a:prstGeom prst="rect">
            <a:avLst/>
          </a:prstGeom>
          <a:noFill/>
          <a:ln>
            <a:solidFill>
              <a:schemeClr val="tx2">
                <a:lumMod val="50000"/>
              </a:schemeClr>
            </a:solidFill>
          </a:ln>
          <a:effectLst>
            <a:glow rad="228600">
              <a:schemeClr val="accent3">
                <a:satMod val="175000"/>
                <a:alpha val="40000"/>
              </a:schemeClr>
            </a:glow>
          </a:effectLst>
        </p:spPr>
        <p:txBody>
          <a:bodyPr wrap="square" rtlCol="0">
            <a:spAutoFit/>
          </a:bodyPr>
          <a:lstStyle/>
          <a:p>
            <a:pPr marL="190510" indent="-190510" defTabSz="304815">
              <a:buFont typeface="Arial" panose="020B0604020202020204" pitchFamily="34" charset="0"/>
              <a:buChar char="•"/>
            </a:pPr>
            <a:endParaRPr lang="en-US" sz="1200" dirty="0">
              <a:solidFill>
                <a:srgbClr val="9EC544">
                  <a:lumMod val="75000"/>
                </a:srgbClr>
              </a:solidFill>
              <a:latin typeface="Gliker" panose="020B0604020202020204" charset="0"/>
            </a:endParaRPr>
          </a:p>
          <a:p>
            <a:pPr marL="190510" indent="-190510" defTabSz="304815">
              <a:buFont typeface="Arial" panose="020B0604020202020204" pitchFamily="34" charset="0"/>
              <a:buChar char="•"/>
            </a:pPr>
            <a:r>
              <a:rPr lang="en-US" sz="1867" dirty="0">
                <a:solidFill>
                  <a:srgbClr val="0060A8"/>
                </a:solidFill>
                <a:latin typeface="Gliker" panose="020B0604020202020204" charset="0"/>
              </a:rPr>
              <a:t>Personal care of the client</a:t>
            </a:r>
          </a:p>
          <a:p>
            <a:pPr marL="190510" indent="-190510" defTabSz="304815">
              <a:buFont typeface="Arial" panose="020B0604020202020204" pitchFamily="34" charset="0"/>
              <a:buChar char="•"/>
            </a:pPr>
            <a:r>
              <a:rPr lang="en-US" sz="1867" dirty="0">
                <a:solidFill>
                  <a:srgbClr val="0060A8"/>
                </a:solidFill>
                <a:latin typeface="Gliker" panose="020B0604020202020204" charset="0"/>
              </a:rPr>
              <a:t>Personal independence</a:t>
            </a:r>
          </a:p>
          <a:p>
            <a:pPr marL="190510" indent="-190510" defTabSz="304815">
              <a:buFont typeface="Arial" panose="020B0604020202020204" pitchFamily="34" charset="0"/>
              <a:buChar char="•"/>
            </a:pPr>
            <a:r>
              <a:rPr lang="en-US" sz="1867" dirty="0">
                <a:solidFill>
                  <a:srgbClr val="0060A8"/>
                </a:solidFill>
                <a:latin typeface="Gliker" panose="020B0604020202020204" charset="0"/>
              </a:rPr>
              <a:t>Comfort in your home</a:t>
            </a:r>
          </a:p>
          <a:p>
            <a:pPr marL="190510" indent="-190510" defTabSz="304815">
              <a:buFont typeface="Arial" panose="020B0604020202020204" pitchFamily="34" charset="0"/>
              <a:buChar char="•"/>
            </a:pPr>
            <a:r>
              <a:rPr lang="en-US" sz="1867" dirty="0">
                <a:solidFill>
                  <a:srgbClr val="0060A8"/>
                </a:solidFill>
                <a:latin typeface="Gliker" panose="020B0604020202020204" charset="0"/>
              </a:rPr>
              <a:t>Cost effective vs. Residential care</a:t>
            </a:r>
          </a:p>
          <a:p>
            <a:pPr marL="190510" indent="-190510" defTabSz="304815">
              <a:buFont typeface="Arial" panose="020B0604020202020204" pitchFamily="34" charset="0"/>
              <a:buChar char="•"/>
            </a:pPr>
            <a:r>
              <a:rPr lang="en-US" sz="1867" dirty="0">
                <a:solidFill>
                  <a:srgbClr val="0060A8"/>
                </a:solidFill>
                <a:latin typeface="Gliker" panose="020B0604020202020204" charset="0"/>
              </a:rPr>
              <a:t>Companionship, Shopping</a:t>
            </a:r>
          </a:p>
          <a:p>
            <a:pPr marL="190510" indent="-190510" defTabSz="304815">
              <a:buFont typeface="Arial" panose="020B0604020202020204" pitchFamily="34" charset="0"/>
              <a:buChar char="•"/>
            </a:pPr>
            <a:r>
              <a:rPr lang="en-US" sz="1867" dirty="0">
                <a:solidFill>
                  <a:srgbClr val="0060A8"/>
                </a:solidFill>
                <a:latin typeface="Gliker" panose="020B0604020202020204" charset="0"/>
              </a:rPr>
              <a:t>Adaptations to make your home safer</a:t>
            </a:r>
          </a:p>
          <a:p>
            <a:pPr marL="190510" indent="-190510" defTabSz="304815">
              <a:buFont typeface="Arial" panose="020B0604020202020204" pitchFamily="34" charset="0"/>
              <a:buChar char="•"/>
            </a:pPr>
            <a:r>
              <a:rPr lang="en-US" sz="1867" dirty="0">
                <a:solidFill>
                  <a:srgbClr val="0060A8"/>
                </a:solidFill>
                <a:latin typeface="Gliker" panose="020B0604020202020204" charset="0"/>
              </a:rPr>
              <a:t>Going to a day center </a:t>
            </a:r>
          </a:p>
          <a:p>
            <a:pPr marL="190510" indent="-190510" defTabSz="304815">
              <a:buFont typeface="Arial" panose="020B0604020202020204" pitchFamily="34" charset="0"/>
              <a:buChar char="•"/>
            </a:pPr>
            <a:r>
              <a:rPr lang="en-US" sz="1867" dirty="0">
                <a:solidFill>
                  <a:srgbClr val="0060A8"/>
                </a:solidFill>
                <a:latin typeface="Gliker" panose="020B0604020202020204" charset="0"/>
              </a:rPr>
              <a:t>Managing medicine</a:t>
            </a:r>
          </a:p>
          <a:p>
            <a:pPr marL="190510" indent="-190510" defTabSz="304815">
              <a:buFont typeface="Arial" panose="020B0604020202020204" pitchFamily="34" charset="0"/>
              <a:buChar char="•"/>
            </a:pPr>
            <a:r>
              <a:rPr lang="en-US" sz="1867" dirty="0">
                <a:solidFill>
                  <a:srgbClr val="0060A8"/>
                </a:solidFill>
                <a:latin typeface="Gliker" panose="020B0604020202020204" charset="0"/>
              </a:rPr>
              <a:t>Helping to mobilize in and around the home</a:t>
            </a:r>
          </a:p>
          <a:p>
            <a:pPr marL="190510" indent="-190510" defTabSz="304815">
              <a:buFont typeface="Arial" panose="020B0604020202020204" pitchFamily="34" charset="0"/>
              <a:buChar char="•"/>
            </a:pPr>
            <a:r>
              <a:rPr lang="en-US" sz="1867" dirty="0">
                <a:solidFill>
                  <a:srgbClr val="0060A8"/>
                </a:solidFill>
                <a:latin typeface="Gliker" panose="020B0604020202020204" charset="0"/>
              </a:rPr>
              <a:t>Supporting  routine household tasks</a:t>
            </a:r>
          </a:p>
          <a:p>
            <a:pPr marL="190510" indent="-190510" defTabSz="304815">
              <a:buFont typeface="Arial" panose="020B0604020202020204" pitchFamily="34" charset="0"/>
              <a:buChar char="•"/>
            </a:pPr>
            <a:r>
              <a:rPr lang="en-US" sz="1867" dirty="0">
                <a:solidFill>
                  <a:srgbClr val="0060A8"/>
                </a:solidFill>
                <a:latin typeface="Gliker" panose="020B0604020202020204" charset="0"/>
              </a:rPr>
              <a:t>Pet care</a:t>
            </a:r>
          </a:p>
          <a:p>
            <a:pPr marL="190510" indent="-190510" defTabSz="304815">
              <a:buFont typeface="Arial" panose="020B0604020202020204" pitchFamily="34" charset="0"/>
              <a:buChar char="•"/>
            </a:pPr>
            <a:endParaRPr lang="en-US" sz="1867" dirty="0">
              <a:solidFill>
                <a:srgbClr val="9EC544">
                  <a:lumMod val="75000"/>
                </a:srgbClr>
              </a:solidFill>
              <a:latin typeface="Gliker" panose="020B0604020202020204" charset="0"/>
            </a:endParaRPr>
          </a:p>
          <a:p>
            <a:pPr defTabSz="304815"/>
            <a:endParaRPr lang="en-US" sz="1200" dirty="0">
              <a:solidFill>
                <a:prstClr val="white"/>
              </a:solidFill>
              <a:latin typeface="Rockwell" panose="02060603020205020403"/>
            </a:endParaRPr>
          </a:p>
          <a:p>
            <a:pPr defTabSz="304815"/>
            <a:endParaRPr lang="en-US" sz="1200" dirty="0">
              <a:solidFill>
                <a:prstClr val="white"/>
              </a:solidFill>
              <a:latin typeface="Rockwell" panose="02060603020205020403"/>
            </a:endParaRPr>
          </a:p>
        </p:txBody>
      </p:sp>
      <p:pic>
        <p:nvPicPr>
          <p:cNvPr id="11" name="Picture 10">
            <a:extLst>
              <a:ext uri="{FF2B5EF4-FFF2-40B4-BE49-F238E27FC236}">
                <a16:creationId xmlns:a16="http://schemas.microsoft.com/office/drawing/2014/main" id="{F8F6CF55-0DFB-1190-05A1-E664B063F2C6}"/>
              </a:ext>
            </a:extLst>
          </p:cNvPr>
          <p:cNvPicPr>
            <a:picLocks noChangeAspect="1"/>
          </p:cNvPicPr>
          <p:nvPr/>
        </p:nvPicPr>
        <p:blipFill>
          <a:blip r:embed="rId5"/>
          <a:stretch>
            <a:fillRect/>
          </a:stretch>
        </p:blipFill>
        <p:spPr>
          <a:xfrm>
            <a:off x="6673424" y="4752076"/>
            <a:ext cx="2889342" cy="1772057"/>
          </a:xfrm>
          <a:prstGeom prst="rect">
            <a:avLst/>
          </a:prstGeom>
        </p:spPr>
      </p:pic>
      <p:pic>
        <p:nvPicPr>
          <p:cNvPr id="14" name="Picture 13">
            <a:extLst>
              <a:ext uri="{FF2B5EF4-FFF2-40B4-BE49-F238E27FC236}">
                <a16:creationId xmlns:a16="http://schemas.microsoft.com/office/drawing/2014/main" id="{51B309C2-474D-22E3-4DD7-AD24D45565DF}"/>
              </a:ext>
            </a:extLst>
          </p:cNvPr>
          <p:cNvPicPr>
            <a:picLocks noChangeAspect="1"/>
          </p:cNvPicPr>
          <p:nvPr/>
        </p:nvPicPr>
        <p:blipFill>
          <a:blip r:embed="rId6"/>
          <a:stretch>
            <a:fillRect/>
          </a:stretch>
        </p:blipFill>
        <p:spPr>
          <a:xfrm>
            <a:off x="10182270" y="4646079"/>
            <a:ext cx="1885859" cy="1812701"/>
          </a:xfrm>
          <a:prstGeom prst="rect">
            <a:avLst/>
          </a:prstGeom>
        </p:spPr>
      </p:pic>
      <p:pic>
        <p:nvPicPr>
          <p:cNvPr id="19" name="Picture 18">
            <a:extLst>
              <a:ext uri="{FF2B5EF4-FFF2-40B4-BE49-F238E27FC236}">
                <a16:creationId xmlns:a16="http://schemas.microsoft.com/office/drawing/2014/main" id="{627B494D-F477-50C6-EFF5-DF59DF4071A1}"/>
              </a:ext>
            </a:extLst>
          </p:cNvPr>
          <p:cNvPicPr>
            <a:picLocks noChangeAspect="1"/>
          </p:cNvPicPr>
          <p:nvPr/>
        </p:nvPicPr>
        <p:blipFill>
          <a:blip r:embed="rId7"/>
          <a:stretch>
            <a:fillRect/>
          </a:stretch>
        </p:blipFill>
        <p:spPr>
          <a:xfrm>
            <a:off x="10601759" y="6927"/>
            <a:ext cx="1304657" cy="2617443"/>
          </a:xfrm>
          <a:prstGeom prst="rect">
            <a:avLst/>
          </a:prstGeom>
        </p:spPr>
      </p:pic>
    </p:spTree>
    <p:extLst>
      <p:ext uri="{BB962C8B-B14F-4D97-AF65-F5344CB8AC3E}">
        <p14:creationId xmlns:p14="http://schemas.microsoft.com/office/powerpoint/2010/main" val="9050399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3D1"/>
        </a:solidFill>
        <a:effectLst/>
      </p:bgPr>
    </p:bg>
    <p:spTree>
      <p:nvGrpSpPr>
        <p:cNvPr id="1" name="">
          <a:extLst>
            <a:ext uri="{FF2B5EF4-FFF2-40B4-BE49-F238E27FC236}">
              <a16:creationId xmlns:a16="http://schemas.microsoft.com/office/drawing/2014/main" id="{5130F497-8C52-9353-580F-2DC6C8439FB3}"/>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84B8B610-2FF2-B3ED-5B8A-57CA4CDF6864}"/>
              </a:ext>
            </a:extLst>
          </p:cNvPr>
          <p:cNvSpPr txBox="1"/>
          <p:nvPr/>
        </p:nvSpPr>
        <p:spPr>
          <a:xfrm>
            <a:off x="2581074" y="1333708"/>
            <a:ext cx="5343726" cy="832664"/>
          </a:xfrm>
          <a:prstGeom prst="rect">
            <a:avLst/>
          </a:prstGeom>
        </p:spPr>
        <p:txBody>
          <a:bodyPr wrap="square" lIns="0" tIns="0" rIns="0" bIns="0" rtlCol="0" anchor="t">
            <a:spAutoFit/>
          </a:bodyPr>
          <a:lstStyle/>
          <a:p>
            <a:pPr algn="ctr" defTabSz="304815">
              <a:lnSpc>
                <a:spcPts val="7200"/>
              </a:lnSpc>
            </a:pPr>
            <a:r>
              <a:rPr lang="en-US" sz="4800" dirty="0">
                <a:solidFill>
                  <a:srgbClr val="0060A8"/>
                </a:solidFill>
                <a:latin typeface="Gliker Bold"/>
              </a:rPr>
              <a:t>Thank you!</a:t>
            </a:r>
          </a:p>
        </p:txBody>
      </p:sp>
      <p:grpSp>
        <p:nvGrpSpPr>
          <p:cNvPr id="3" name="Group 3">
            <a:extLst>
              <a:ext uri="{FF2B5EF4-FFF2-40B4-BE49-F238E27FC236}">
                <a16:creationId xmlns:a16="http://schemas.microsoft.com/office/drawing/2014/main" id="{6C459279-345D-9D42-E786-74C316F3A139}"/>
              </a:ext>
            </a:extLst>
          </p:cNvPr>
          <p:cNvGrpSpPr/>
          <p:nvPr/>
        </p:nvGrpSpPr>
        <p:grpSpPr>
          <a:xfrm>
            <a:off x="-23091" y="5638105"/>
            <a:ext cx="12192000" cy="1219895"/>
            <a:chOff x="0" y="0"/>
            <a:chExt cx="4816593" cy="481934"/>
          </a:xfrm>
        </p:grpSpPr>
        <p:sp>
          <p:nvSpPr>
            <p:cNvPr id="4" name="Freeform 4">
              <a:extLst>
                <a:ext uri="{FF2B5EF4-FFF2-40B4-BE49-F238E27FC236}">
                  <a16:creationId xmlns:a16="http://schemas.microsoft.com/office/drawing/2014/main" id="{8B1D7AC2-9D01-0B12-E2C8-05FBDCB20E55}"/>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5" name="TextBox 5">
              <a:extLst>
                <a:ext uri="{FF2B5EF4-FFF2-40B4-BE49-F238E27FC236}">
                  <a16:creationId xmlns:a16="http://schemas.microsoft.com/office/drawing/2014/main" id="{AA8E1C2B-D5C5-0FAC-C611-F254C98A5082}"/>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6" name="Freeform 6">
            <a:extLst>
              <a:ext uri="{FF2B5EF4-FFF2-40B4-BE49-F238E27FC236}">
                <a16:creationId xmlns:a16="http://schemas.microsoft.com/office/drawing/2014/main" id="{979B24CA-1C86-5D81-E24A-B88F27F7DF9D}"/>
              </a:ext>
            </a:extLst>
          </p:cNvPr>
          <p:cNvSpPr/>
          <p:nvPr/>
        </p:nvSpPr>
        <p:spPr>
          <a:xfrm>
            <a:off x="267885" y="1437735"/>
            <a:ext cx="1303253" cy="4396424"/>
          </a:xfrm>
          <a:custGeom>
            <a:avLst/>
            <a:gdLst/>
            <a:ahLst/>
            <a:cxnLst/>
            <a:rect l="l" t="t" r="r" b="b"/>
            <a:pathLst>
              <a:path w="3030500" h="7215477">
                <a:moveTo>
                  <a:pt x="0" y="0"/>
                </a:moveTo>
                <a:lnTo>
                  <a:pt x="3030500" y="0"/>
                </a:lnTo>
                <a:lnTo>
                  <a:pt x="3030500" y="7215477"/>
                </a:lnTo>
                <a:lnTo>
                  <a:pt x="0" y="721547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8" name="Freeform 8">
            <a:extLst>
              <a:ext uri="{FF2B5EF4-FFF2-40B4-BE49-F238E27FC236}">
                <a16:creationId xmlns:a16="http://schemas.microsoft.com/office/drawing/2014/main" id="{C2836762-5A34-0F0A-5C2A-06C0EA45019C}"/>
              </a:ext>
            </a:extLst>
          </p:cNvPr>
          <p:cNvSpPr/>
          <p:nvPr/>
        </p:nvSpPr>
        <p:spPr>
          <a:xfrm>
            <a:off x="3805664" y="2936610"/>
            <a:ext cx="2376125" cy="3039229"/>
          </a:xfrm>
          <a:custGeom>
            <a:avLst/>
            <a:gdLst/>
            <a:ahLst/>
            <a:cxnLst/>
            <a:rect l="l" t="t" r="r" b="b"/>
            <a:pathLst>
              <a:path w="3564188" h="4558844">
                <a:moveTo>
                  <a:pt x="0" y="0"/>
                </a:moveTo>
                <a:lnTo>
                  <a:pt x="3564188" y="0"/>
                </a:lnTo>
                <a:lnTo>
                  <a:pt x="3564188" y="4558844"/>
                </a:lnTo>
                <a:lnTo>
                  <a:pt x="0" y="455884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304815"/>
            <a:endParaRPr lang="en-US" sz="1200">
              <a:solidFill>
                <a:prstClr val="white"/>
              </a:solidFill>
              <a:latin typeface="Rockwell" panose="02060603020205020403"/>
            </a:endParaRPr>
          </a:p>
        </p:txBody>
      </p:sp>
      <p:pic>
        <p:nvPicPr>
          <p:cNvPr id="9" name="Picture 8">
            <a:extLst>
              <a:ext uri="{FF2B5EF4-FFF2-40B4-BE49-F238E27FC236}">
                <a16:creationId xmlns:a16="http://schemas.microsoft.com/office/drawing/2014/main" id="{6622ADF7-3454-A741-6EE2-7E5FDE34DCAF}"/>
              </a:ext>
            </a:extLst>
          </p:cNvPr>
          <p:cNvPicPr>
            <a:picLocks noChangeAspect="1"/>
          </p:cNvPicPr>
          <p:nvPr/>
        </p:nvPicPr>
        <p:blipFill>
          <a:blip r:embed="rId7"/>
          <a:stretch>
            <a:fillRect/>
          </a:stretch>
        </p:blipFill>
        <p:spPr>
          <a:xfrm>
            <a:off x="10810914" y="3394894"/>
            <a:ext cx="846994" cy="2243211"/>
          </a:xfrm>
          <a:prstGeom prst="rect">
            <a:avLst/>
          </a:prstGeom>
        </p:spPr>
      </p:pic>
    </p:spTree>
    <p:extLst>
      <p:ext uri="{BB962C8B-B14F-4D97-AF65-F5344CB8AC3E}">
        <p14:creationId xmlns:p14="http://schemas.microsoft.com/office/powerpoint/2010/main" val="15986819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3D1"/>
        </a:solidFill>
        <a:effectLst/>
      </p:bgPr>
    </p:bg>
    <p:spTree>
      <p:nvGrpSpPr>
        <p:cNvPr id="1" name="">
          <a:extLst>
            <a:ext uri="{FF2B5EF4-FFF2-40B4-BE49-F238E27FC236}">
              <a16:creationId xmlns:a16="http://schemas.microsoft.com/office/drawing/2014/main" id="{33F92A4A-5D3D-2DFF-6496-E3A359126A8D}"/>
            </a:ext>
          </a:extLst>
        </p:cNvPr>
        <p:cNvGrpSpPr/>
        <p:nvPr/>
      </p:nvGrpSpPr>
      <p:grpSpPr>
        <a:xfrm>
          <a:off x="0" y="0"/>
          <a:ext cx="0" cy="0"/>
          <a:chOff x="0" y="0"/>
          <a:chExt cx="0" cy="0"/>
        </a:xfrm>
      </p:grpSpPr>
      <p:grpSp>
        <p:nvGrpSpPr>
          <p:cNvPr id="11" name="Group 11">
            <a:extLst>
              <a:ext uri="{FF2B5EF4-FFF2-40B4-BE49-F238E27FC236}">
                <a16:creationId xmlns:a16="http://schemas.microsoft.com/office/drawing/2014/main" id="{43A60B6A-A2DE-37A2-7D08-209F62DE1221}"/>
              </a:ext>
            </a:extLst>
          </p:cNvPr>
          <p:cNvGrpSpPr/>
          <p:nvPr/>
        </p:nvGrpSpPr>
        <p:grpSpPr>
          <a:xfrm>
            <a:off x="0" y="5638105"/>
            <a:ext cx="12192000" cy="1219895"/>
            <a:chOff x="0" y="0"/>
            <a:chExt cx="4816593" cy="481934"/>
          </a:xfrm>
        </p:grpSpPr>
        <p:sp>
          <p:nvSpPr>
            <p:cNvPr id="12" name="Freeform 12">
              <a:extLst>
                <a:ext uri="{FF2B5EF4-FFF2-40B4-BE49-F238E27FC236}">
                  <a16:creationId xmlns:a16="http://schemas.microsoft.com/office/drawing/2014/main" id="{D3450178-83D8-53BE-6A6B-558C767A939A}"/>
                </a:ext>
              </a:extLst>
            </p:cNvPr>
            <p:cNvSpPr/>
            <p:nvPr/>
          </p:nvSpPr>
          <p:spPr>
            <a:xfrm>
              <a:off x="0" y="0"/>
              <a:ext cx="4816592" cy="481934"/>
            </a:xfrm>
            <a:custGeom>
              <a:avLst/>
              <a:gdLst/>
              <a:ahLst/>
              <a:cxnLst/>
              <a:rect l="l" t="t" r="r" b="b"/>
              <a:pathLst>
                <a:path w="4816592" h="481934">
                  <a:moveTo>
                    <a:pt x="0" y="0"/>
                  </a:moveTo>
                  <a:lnTo>
                    <a:pt x="4816592" y="0"/>
                  </a:lnTo>
                  <a:lnTo>
                    <a:pt x="4816592" y="481934"/>
                  </a:lnTo>
                  <a:lnTo>
                    <a:pt x="0" y="481934"/>
                  </a:lnTo>
                  <a:close/>
                </a:path>
              </a:pathLst>
            </a:custGeom>
            <a:solidFill>
              <a:srgbClr val="2256A2"/>
            </a:solidFill>
          </p:spPr>
          <p:txBody>
            <a:bodyPr/>
            <a:lstStyle/>
            <a:p>
              <a:pPr defTabSz="304815"/>
              <a:endParaRPr lang="en-US" sz="1200">
                <a:solidFill>
                  <a:prstClr val="white"/>
                </a:solidFill>
                <a:latin typeface="Rockwell" panose="02060603020205020403"/>
              </a:endParaRPr>
            </a:p>
          </p:txBody>
        </p:sp>
        <p:sp>
          <p:nvSpPr>
            <p:cNvPr id="13" name="TextBox 13">
              <a:extLst>
                <a:ext uri="{FF2B5EF4-FFF2-40B4-BE49-F238E27FC236}">
                  <a16:creationId xmlns:a16="http://schemas.microsoft.com/office/drawing/2014/main" id="{470B9963-FFE0-2D57-BC86-62FA4E36BAF2}"/>
                </a:ext>
              </a:extLst>
            </p:cNvPr>
            <p:cNvSpPr txBox="1"/>
            <p:nvPr/>
          </p:nvSpPr>
          <p:spPr>
            <a:xfrm>
              <a:off x="0" y="-47625"/>
              <a:ext cx="4816593" cy="529559"/>
            </a:xfrm>
            <a:prstGeom prst="rect">
              <a:avLst/>
            </a:prstGeom>
          </p:spPr>
          <p:txBody>
            <a:bodyPr lIns="33867" tIns="33867" rIns="33867" bIns="33867" rtlCol="0" anchor="ctr"/>
            <a:lstStyle/>
            <a:p>
              <a:pPr algn="ctr" defTabSz="304815">
                <a:lnSpc>
                  <a:spcPts val="2239"/>
                </a:lnSpc>
              </a:pPr>
              <a:endParaRPr sz="1200">
                <a:solidFill>
                  <a:prstClr val="white"/>
                </a:solidFill>
                <a:latin typeface="Rockwell" panose="02060603020205020403"/>
              </a:endParaRPr>
            </a:p>
          </p:txBody>
        </p:sp>
      </p:grpSp>
      <p:sp>
        <p:nvSpPr>
          <p:cNvPr id="15" name="Freeform 15">
            <a:extLst>
              <a:ext uri="{FF2B5EF4-FFF2-40B4-BE49-F238E27FC236}">
                <a16:creationId xmlns:a16="http://schemas.microsoft.com/office/drawing/2014/main" id="{55C21BCF-EEDA-6819-2090-0BCA8A62774C}"/>
              </a:ext>
            </a:extLst>
          </p:cNvPr>
          <p:cNvSpPr/>
          <p:nvPr/>
        </p:nvSpPr>
        <p:spPr>
          <a:xfrm>
            <a:off x="10865058" y="5054600"/>
            <a:ext cx="1182550" cy="1605932"/>
          </a:xfrm>
          <a:custGeom>
            <a:avLst/>
            <a:gdLst/>
            <a:ahLst/>
            <a:cxnLst/>
            <a:rect l="l" t="t" r="r" b="b"/>
            <a:pathLst>
              <a:path w="1773825" h="2408898">
                <a:moveTo>
                  <a:pt x="0" y="0"/>
                </a:moveTo>
                <a:lnTo>
                  <a:pt x="1773826" y="0"/>
                </a:lnTo>
                <a:lnTo>
                  <a:pt x="1773826" y="2408898"/>
                </a:lnTo>
                <a:lnTo>
                  <a:pt x="0" y="24088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defTabSz="304815"/>
            <a:endParaRPr lang="en-US" sz="1200">
              <a:solidFill>
                <a:prstClr val="white"/>
              </a:solidFill>
              <a:latin typeface="Rockwell" panose="02060603020205020403"/>
            </a:endParaRPr>
          </a:p>
        </p:txBody>
      </p:sp>
      <p:sp>
        <p:nvSpPr>
          <p:cNvPr id="28" name="TextBox 27">
            <a:extLst>
              <a:ext uri="{FF2B5EF4-FFF2-40B4-BE49-F238E27FC236}">
                <a16:creationId xmlns:a16="http://schemas.microsoft.com/office/drawing/2014/main" id="{7559D9B7-B87E-2892-2000-86D6107BFEC6}"/>
              </a:ext>
            </a:extLst>
          </p:cNvPr>
          <p:cNvSpPr txBox="1"/>
          <p:nvPr/>
        </p:nvSpPr>
        <p:spPr>
          <a:xfrm>
            <a:off x="304800" y="577636"/>
            <a:ext cx="11553461" cy="6245941"/>
          </a:xfrm>
          <a:prstGeom prst="rect">
            <a:avLst/>
          </a:prstGeom>
          <a:noFill/>
        </p:spPr>
        <p:txBody>
          <a:bodyPr wrap="square" rtlCol="0">
            <a:spAutoFit/>
          </a:bodyPr>
          <a:lstStyle/>
          <a:p>
            <a:pPr marL="304815" indent="-304815" defTabSz="304815">
              <a:buFont typeface="+mj-lt"/>
              <a:buAutoNum type="arabicPeriod"/>
            </a:pPr>
            <a:r>
              <a:rPr lang="en-US" sz="1333" dirty="0" err="1">
                <a:solidFill>
                  <a:prstClr val="black"/>
                </a:solidFill>
                <a:latin typeface="Arial" panose="020B0604020202020204" pitchFamily="34" charset="0"/>
                <a:cs typeface="Arial" panose="020B0604020202020204" pitchFamily="34" charset="0"/>
              </a:rPr>
              <a:t>AgeUK</a:t>
            </a:r>
            <a:r>
              <a:rPr lang="en-US" sz="1333" dirty="0">
                <a:solidFill>
                  <a:prstClr val="black"/>
                </a:solidFill>
                <a:latin typeface="Arial" panose="020B0604020202020204" pitchFamily="34" charset="0"/>
                <a:cs typeface="Arial" panose="020B0604020202020204" pitchFamily="34" charset="0"/>
              </a:rPr>
              <a:t>. (Dec 20, 2022). Home care: how to find the care you need at home [August 2022 ]. https://www.ageuk.org.uk/information-advice/care/arranging-care/homecare/</a:t>
            </a: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Care Quality Commission. (2009). Regulation 13: Safeguarding service users from abuse and improper treatment. Retrieved from </a:t>
            </a:r>
            <a:r>
              <a:rPr lang="en-US" sz="1333" dirty="0">
                <a:solidFill>
                  <a:prstClr val="black"/>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https://www.cqc.org.uk/guidance-providers/regulations-enforcement/regulation-13-safeguarding-service-users-abuse-improper</a:t>
            </a:r>
            <a:endParaRPr lang="en-US" sz="1333" dirty="0">
              <a:solidFill>
                <a:prstClr val="black"/>
              </a:solidFill>
              <a:latin typeface="Arial" panose="020B0604020202020204" pitchFamily="34" charset="0"/>
              <a:cs typeface="Arial" panose="020B0604020202020204" pitchFamily="34" charset="0"/>
            </a:endParaRPr>
          </a:p>
          <a:p>
            <a:pPr marL="304815" indent="-304815" defTabSz="304815">
              <a:buFont typeface="+mj-lt"/>
              <a:buAutoNum type="arabicPeriod"/>
            </a:pPr>
            <a:r>
              <a:rPr lang="en-US" sz="1333" dirty="0" err="1">
                <a:solidFill>
                  <a:prstClr val="black"/>
                </a:solidFill>
                <a:latin typeface="Arial" panose="020B0604020202020204" pitchFamily="34" charset="0"/>
                <a:cs typeface="Arial" panose="020B0604020202020204" pitchFamily="34" charset="0"/>
              </a:rPr>
              <a:t>Dudman</a:t>
            </a:r>
            <a:r>
              <a:rPr lang="en-US" sz="1333" dirty="0">
                <a:solidFill>
                  <a:prstClr val="black"/>
                </a:solidFill>
                <a:latin typeface="Arial" panose="020B0604020202020204" pitchFamily="34" charset="0"/>
                <a:cs typeface="Arial" panose="020B0604020202020204" pitchFamily="34" charset="0"/>
              </a:rPr>
              <a:t>, J., Meyer, J., Holman, C., &amp; Moyle, W. (2018). Recognition of the complexity facing residential care homes: a practitioner inquiry. Primary health care research &amp; development, 19(6), 584–590. </a:t>
            </a:r>
            <a:r>
              <a:rPr lang="en-US" sz="1333" dirty="0">
                <a:solidFill>
                  <a:prstClr val="black"/>
                </a:solidFill>
                <a:latin typeface="Arial" panose="020B0604020202020204" pitchFamily="34" charset="0"/>
                <a:cs typeface="Arial" panose="020B0604020202020204" pitchFamily="34" charset="0"/>
                <a:hlinkClick r:id="rId5"/>
              </a:rPr>
              <a:t>https://doi.org/10.1017/S1463423618000105</a:t>
            </a:r>
            <a:endParaRPr lang="en-US" sz="1333" dirty="0">
              <a:solidFill>
                <a:prstClr val="black"/>
              </a:solidFill>
              <a:latin typeface="Arial" panose="020B0604020202020204" pitchFamily="34" charset="0"/>
              <a:cs typeface="Arial" panose="020B0604020202020204" pitchFamily="34" charset="0"/>
            </a:endParaRP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Erlandsson, S., </a:t>
            </a:r>
            <a:r>
              <a:rPr lang="en-US" sz="1333" dirty="0" err="1">
                <a:solidFill>
                  <a:prstClr val="black"/>
                </a:solidFill>
                <a:latin typeface="Arial" panose="020B0604020202020204" pitchFamily="34" charset="0"/>
                <a:cs typeface="Arial" panose="020B0604020202020204" pitchFamily="34" charset="0"/>
              </a:rPr>
              <a:t>Brodin</a:t>
            </a:r>
            <a:r>
              <a:rPr lang="en-US" sz="1333" dirty="0">
                <a:solidFill>
                  <a:prstClr val="black"/>
                </a:solidFill>
                <a:latin typeface="Arial" panose="020B0604020202020204" pitchFamily="34" charset="0"/>
                <a:cs typeface="Arial" panose="020B0604020202020204" pitchFamily="34" charset="0"/>
              </a:rPr>
              <a:t>, H., Graff, L., &amp; </a:t>
            </a:r>
            <a:r>
              <a:rPr lang="en-US" sz="1333" dirty="0" err="1">
                <a:solidFill>
                  <a:prstClr val="black"/>
                </a:solidFill>
                <a:latin typeface="Arial" panose="020B0604020202020204" pitchFamily="34" charset="0"/>
                <a:cs typeface="Arial" panose="020B0604020202020204" pitchFamily="34" charset="0"/>
              </a:rPr>
              <a:t>Karsio</a:t>
            </a:r>
            <a:r>
              <a:rPr lang="en-US" sz="1333" dirty="0">
                <a:solidFill>
                  <a:prstClr val="black"/>
                </a:solidFill>
                <a:latin typeface="Arial" panose="020B0604020202020204" pitchFamily="34" charset="0"/>
                <a:cs typeface="Arial" panose="020B0604020202020204" pitchFamily="34" charset="0"/>
              </a:rPr>
              <a:t>, O. (2022). Choice models in Nordic long-term care: care managers' experiences of privilege and disadvantage among older adults. European journal of ageing, 19(2), 211–220. </a:t>
            </a:r>
            <a:r>
              <a:rPr lang="en-US" sz="1333" dirty="0">
                <a:solidFill>
                  <a:prstClr val="black"/>
                </a:solidFill>
                <a:latin typeface="Arial" panose="020B0604020202020204" pitchFamily="34" charset="0"/>
                <a:cs typeface="Arial" panose="020B0604020202020204" pitchFamily="34" charset="0"/>
                <a:hlinkClick r:id="rId6"/>
              </a:rPr>
              <a:t>https://doi.org/10.1007/s10433-022-00697-z</a:t>
            </a:r>
            <a:endParaRPr lang="en-US" sz="1333" dirty="0">
              <a:solidFill>
                <a:prstClr val="black"/>
              </a:solidFill>
              <a:latin typeface="Arial" panose="020B0604020202020204" pitchFamily="34" charset="0"/>
              <a:cs typeface="Arial" panose="020B0604020202020204" pitchFamily="34" charset="0"/>
            </a:endParaRP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Ghenţa, M., </a:t>
            </a:r>
            <a:r>
              <a:rPr lang="en-US" sz="1333" dirty="0" err="1">
                <a:solidFill>
                  <a:prstClr val="black"/>
                </a:solidFill>
                <a:latin typeface="Arial" panose="020B0604020202020204" pitchFamily="34" charset="0"/>
                <a:cs typeface="Arial" panose="020B0604020202020204" pitchFamily="34" charset="0"/>
              </a:rPr>
              <a:t>Matei</a:t>
            </a:r>
            <a:r>
              <a:rPr lang="en-US" sz="1333" dirty="0">
                <a:solidFill>
                  <a:prstClr val="black"/>
                </a:solidFill>
                <a:latin typeface="Arial" panose="020B0604020202020204" pitchFamily="34" charset="0"/>
                <a:cs typeface="Arial" panose="020B0604020202020204" pitchFamily="34" charset="0"/>
              </a:rPr>
              <a:t>, A., </a:t>
            </a:r>
            <a:r>
              <a:rPr lang="en-US" sz="1333" dirty="0" err="1">
                <a:solidFill>
                  <a:prstClr val="black"/>
                </a:solidFill>
                <a:latin typeface="Arial" panose="020B0604020202020204" pitchFamily="34" charset="0"/>
                <a:cs typeface="Arial" panose="020B0604020202020204" pitchFamily="34" charset="0"/>
              </a:rPr>
              <a:t>Mladen</a:t>
            </a:r>
            <a:r>
              <a:rPr lang="en-US" sz="1333" dirty="0">
                <a:solidFill>
                  <a:prstClr val="black"/>
                </a:solidFill>
                <a:latin typeface="Arial" panose="020B0604020202020204" pitchFamily="34" charset="0"/>
                <a:cs typeface="Arial" panose="020B0604020202020204" pitchFamily="34" charset="0"/>
              </a:rPr>
              <a:t>-Macovei, L., &amp; </a:t>
            </a:r>
            <a:r>
              <a:rPr lang="en-US" sz="1333" dirty="0" err="1">
                <a:solidFill>
                  <a:prstClr val="black"/>
                </a:solidFill>
                <a:latin typeface="Arial" panose="020B0604020202020204" pitchFamily="34" charset="0"/>
                <a:cs typeface="Arial" panose="020B0604020202020204" pitchFamily="34" charset="0"/>
              </a:rPr>
              <a:t>Stănescu</a:t>
            </a:r>
            <a:r>
              <a:rPr lang="en-US" sz="1333" dirty="0">
                <a:solidFill>
                  <a:prstClr val="black"/>
                </a:solidFill>
                <a:latin typeface="Arial" panose="020B0604020202020204" pitchFamily="34" charset="0"/>
                <a:cs typeface="Arial" panose="020B0604020202020204" pitchFamily="34" charset="0"/>
              </a:rPr>
              <a:t>, S. (2022). Quality of Life of Older Persons: The Role and Challenges of Social Services Providers. International journal of environmental research and public health, 19(14), 8573. https://doi.org/10.3390/ijerph19148573</a:t>
            </a: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Hospitals NHS Foundation Trust.(2014). Baby steps towards shared decision making. Salford: </a:t>
            </a:r>
            <a:r>
              <a:rPr lang="en-US" sz="1333" dirty="0" err="1">
                <a:solidFill>
                  <a:prstClr val="black"/>
                </a:solidFill>
                <a:latin typeface="Arial" panose="020B0604020202020204" pitchFamily="34" charset="0"/>
                <a:cs typeface="Arial" panose="020B0604020202020204" pitchFamily="34" charset="0"/>
              </a:rPr>
              <a:t>AQuA</a:t>
            </a:r>
            <a:r>
              <a:rPr lang="en-US" sz="1333" dirty="0">
                <a:solidFill>
                  <a:prstClr val="black"/>
                </a:solidFill>
                <a:latin typeface="Arial" panose="020B0604020202020204" pitchFamily="34" charset="0"/>
                <a:cs typeface="Arial" panose="020B0604020202020204" pitchFamily="34" charset="0"/>
              </a:rPr>
              <a:t>, 2014.</a:t>
            </a: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Hughes, S., &amp; Burch, S. (2020). 'I'm not just a number on a sheet, I'm a person': Domiciliary care, self and getting older. Health &amp; social care in the community, 28(3), 903–912. https://doi.org/10.1111/hsc.12921</a:t>
            </a: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Lemon, B. W., </a:t>
            </a:r>
            <a:r>
              <a:rPr lang="en-US" sz="1333" dirty="0" err="1">
                <a:solidFill>
                  <a:prstClr val="black"/>
                </a:solidFill>
                <a:latin typeface="Arial" panose="020B0604020202020204" pitchFamily="34" charset="0"/>
                <a:cs typeface="Arial" panose="020B0604020202020204" pitchFamily="34" charset="0"/>
              </a:rPr>
              <a:t>Begtson</a:t>
            </a:r>
            <a:r>
              <a:rPr lang="en-US" sz="1333" dirty="0">
                <a:solidFill>
                  <a:prstClr val="black"/>
                </a:solidFill>
                <a:latin typeface="Arial" panose="020B0604020202020204" pitchFamily="34" charset="0"/>
                <a:cs typeface="Arial" panose="020B0604020202020204" pitchFamily="34" charset="0"/>
              </a:rPr>
              <a:t>, V. L., Peterson, J. A. 1972. An exploration of the activity theory of aging: Activity types and life satisfaction among in-movers to a retirement community. Journal of Gerontology, 27,511-523.</a:t>
            </a:r>
          </a:p>
          <a:p>
            <a:pPr marL="304815" indent="-304815" defTabSz="304815">
              <a:buFont typeface="+mj-lt"/>
              <a:buAutoNum type="arabicPeriod"/>
            </a:pPr>
            <a:r>
              <a:rPr lang="en-US" sz="1333" dirty="0" err="1">
                <a:solidFill>
                  <a:prstClr val="black"/>
                </a:solidFill>
                <a:latin typeface="Arial" panose="020B0604020202020204" pitchFamily="34" charset="0"/>
                <a:cs typeface="Arial" panose="020B0604020202020204" pitchFamily="34" charset="0"/>
              </a:rPr>
              <a:t>Lapane</a:t>
            </a:r>
            <a:r>
              <a:rPr lang="en-US" sz="1333" dirty="0">
                <a:solidFill>
                  <a:prstClr val="black"/>
                </a:solidFill>
                <a:latin typeface="Arial" panose="020B0604020202020204" pitchFamily="34" charset="0"/>
                <a:cs typeface="Arial" panose="020B0604020202020204" pitchFamily="34" charset="0"/>
              </a:rPr>
              <a:t>, K. L., Lim, E., McPhillips, E., Barooah, A., Yuan, Y., &amp; Dube, C. E. (2022). Health effects of loneliness and social isolation in older adults living in congregate long term care settings: A systematic review of quantitative and qualitative evidence. Archives of gerontology and geriatrics, 102, 104728. https://doi.org/10.1016/j.archger.2022.104728</a:t>
            </a:r>
          </a:p>
          <a:p>
            <a:pPr marL="304815" indent="-304815" defTabSz="304815">
              <a:buFont typeface="+mj-lt"/>
              <a:buAutoNum type="arabicPeriod"/>
            </a:pPr>
            <a:r>
              <a:rPr lang="en-US" sz="1333" dirty="0" err="1">
                <a:solidFill>
                  <a:prstClr val="black"/>
                </a:solidFill>
                <a:latin typeface="Arial" panose="020B0604020202020204" pitchFamily="34" charset="0"/>
                <a:cs typeface="Arial" panose="020B0604020202020204" pitchFamily="34" charset="0"/>
              </a:rPr>
              <a:t>Lhussier</a:t>
            </a:r>
            <a:r>
              <a:rPr lang="en-US" sz="1333" dirty="0">
                <a:solidFill>
                  <a:prstClr val="black"/>
                </a:solidFill>
                <a:latin typeface="Arial" panose="020B0604020202020204" pitchFamily="34" charset="0"/>
                <a:cs typeface="Arial" panose="020B0604020202020204" pitchFamily="34" charset="0"/>
              </a:rPr>
              <a:t> M, Eaton S, Forster N, Thomas M, Roberts </a:t>
            </a:r>
            <a:r>
              <a:rPr lang="en-US" sz="1333" dirty="0" err="1">
                <a:solidFill>
                  <a:prstClr val="black"/>
                </a:solidFill>
                <a:latin typeface="Arial" panose="020B0604020202020204" pitchFamily="34" charset="0"/>
                <a:cs typeface="Arial" panose="020B0604020202020204" pitchFamily="34" charset="0"/>
              </a:rPr>
              <a:t>S,Carr</a:t>
            </a:r>
            <a:r>
              <a:rPr lang="en-US" sz="1333" dirty="0">
                <a:solidFill>
                  <a:prstClr val="black"/>
                </a:solidFill>
                <a:latin typeface="Arial" panose="020B0604020202020204" pitchFamily="34" charset="0"/>
                <a:cs typeface="Arial" panose="020B0604020202020204" pitchFamily="34" charset="0"/>
              </a:rPr>
              <a:t> SM.(2013). Care planning for long-term conditions – a concept mapping. Health Expectations. 2013.</a:t>
            </a: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Lee D.T., Yu D.S., Kwong A.N. Quality of life of older people in residential care home: A literature review. J. </a:t>
            </a:r>
            <a:r>
              <a:rPr lang="en-US" sz="1333" dirty="0" err="1">
                <a:solidFill>
                  <a:prstClr val="black"/>
                </a:solidFill>
                <a:latin typeface="Arial" panose="020B0604020202020204" pitchFamily="34" charset="0"/>
                <a:cs typeface="Arial" panose="020B0604020202020204" pitchFamily="34" charset="0"/>
              </a:rPr>
              <a:t>Nurs</a:t>
            </a:r>
            <a:r>
              <a:rPr lang="en-US" sz="1333" dirty="0">
                <a:solidFill>
                  <a:prstClr val="black"/>
                </a:solidFill>
                <a:latin typeface="Arial" panose="020B0604020202020204" pitchFamily="34" charset="0"/>
                <a:cs typeface="Arial" panose="020B0604020202020204" pitchFamily="34" charset="0"/>
              </a:rPr>
              <a:t>. </a:t>
            </a:r>
            <a:r>
              <a:rPr lang="en-US" sz="1333" dirty="0" err="1">
                <a:solidFill>
                  <a:prstClr val="black"/>
                </a:solidFill>
                <a:latin typeface="Arial" panose="020B0604020202020204" pitchFamily="34" charset="0"/>
                <a:cs typeface="Arial" panose="020B0604020202020204" pitchFamily="34" charset="0"/>
              </a:rPr>
              <a:t>Healthc</a:t>
            </a:r>
            <a:r>
              <a:rPr lang="en-US" sz="1333" dirty="0">
                <a:solidFill>
                  <a:prstClr val="black"/>
                </a:solidFill>
                <a:latin typeface="Arial" panose="020B0604020202020204" pitchFamily="34" charset="0"/>
                <a:cs typeface="Arial" panose="020B0604020202020204" pitchFamily="34" charset="0"/>
              </a:rPr>
              <a:t>. Chronic </a:t>
            </a:r>
            <a:r>
              <a:rPr lang="en-US" sz="1333" dirty="0" err="1">
                <a:solidFill>
                  <a:prstClr val="black"/>
                </a:solidFill>
                <a:latin typeface="Arial" panose="020B0604020202020204" pitchFamily="34" charset="0"/>
                <a:cs typeface="Arial" panose="020B0604020202020204" pitchFamily="34" charset="0"/>
              </a:rPr>
              <a:t>Illn</a:t>
            </a:r>
            <a:r>
              <a:rPr lang="en-US" sz="1333" dirty="0">
                <a:solidFill>
                  <a:prstClr val="black"/>
                </a:solidFill>
                <a:latin typeface="Arial" panose="020B0604020202020204" pitchFamily="34" charset="0"/>
                <a:cs typeface="Arial" panose="020B0604020202020204" pitchFamily="34" charset="0"/>
              </a:rPr>
              <a:t>. 2009;1:116–125. </a:t>
            </a:r>
            <a:r>
              <a:rPr lang="en-US" sz="1333" dirty="0" err="1">
                <a:solidFill>
                  <a:prstClr val="black"/>
                </a:solidFill>
                <a:latin typeface="Arial" panose="020B0604020202020204" pitchFamily="34" charset="0"/>
                <a:cs typeface="Arial" panose="020B0604020202020204" pitchFamily="34" charset="0"/>
              </a:rPr>
              <a:t>doi</a:t>
            </a:r>
            <a:r>
              <a:rPr lang="en-US" sz="1333" dirty="0">
                <a:solidFill>
                  <a:prstClr val="black"/>
                </a:solidFill>
                <a:latin typeface="Arial" panose="020B0604020202020204" pitchFamily="34" charset="0"/>
                <a:cs typeface="Arial" panose="020B0604020202020204" pitchFamily="34" charset="0"/>
              </a:rPr>
              <a:t>: 10.1111/j.1752-9824.2009.01018.x.</a:t>
            </a: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Maddox, G. L. (1995). The encyclopedia of aging: a comprehensive resource in gerontology and geriatrics. 2nd ed. New York, Springer Pub. Co</a:t>
            </a: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Moore, H.L., Watson, R., Farnworth, A. et al. Inclusion of person-centred care in UK postgraduate medical education curricula: Interviews and documentary analysis. BMC Med Educ 23, 757 (2023). https://doi.org/10.1186/s12909-023-04730-2</a:t>
            </a: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National Voices.(2013).  </a:t>
            </a:r>
            <a:r>
              <a:rPr lang="en-US" sz="1333" dirty="0" err="1">
                <a:solidFill>
                  <a:prstClr val="black"/>
                </a:solidFill>
                <a:latin typeface="Arial" panose="020B0604020202020204" pitchFamily="34" charset="0"/>
                <a:cs typeface="Arial" panose="020B0604020202020204" pitchFamily="34" charset="0"/>
              </a:rPr>
              <a:t>Anarrative</a:t>
            </a:r>
            <a:r>
              <a:rPr lang="en-US" sz="1333" dirty="0">
                <a:solidFill>
                  <a:prstClr val="black"/>
                </a:solidFill>
                <a:latin typeface="Arial" panose="020B0604020202020204" pitchFamily="34" charset="0"/>
                <a:cs typeface="Arial" panose="020B0604020202020204" pitchFamily="34" charset="0"/>
              </a:rPr>
              <a:t> for person-centred coordinated (‘integrated’)care. London: </a:t>
            </a:r>
            <a:r>
              <a:rPr lang="en-US" sz="1333" dirty="0" err="1">
                <a:solidFill>
                  <a:prstClr val="black"/>
                </a:solidFill>
                <a:latin typeface="Arial" panose="020B0604020202020204" pitchFamily="34" charset="0"/>
                <a:cs typeface="Arial" panose="020B0604020202020204" pitchFamily="34" charset="0"/>
              </a:rPr>
              <a:t>NationalVoices</a:t>
            </a:r>
            <a:r>
              <a:rPr lang="en-US" sz="1333" dirty="0">
                <a:solidFill>
                  <a:prstClr val="black"/>
                </a:solidFill>
                <a:latin typeface="Arial" panose="020B0604020202020204" pitchFamily="34" charset="0"/>
                <a:cs typeface="Arial" panose="020B0604020202020204" pitchFamily="34" charset="0"/>
              </a:rPr>
              <a:t>, 2013.</a:t>
            </a:r>
          </a:p>
          <a:p>
            <a:pPr marL="304815" indent="-304815" defTabSz="304815">
              <a:buFont typeface="+mj-lt"/>
              <a:buAutoNum type="arabicPeriod"/>
            </a:pPr>
            <a:r>
              <a:rPr lang="en-US" sz="1333" dirty="0">
                <a:solidFill>
                  <a:prstClr val="black"/>
                </a:solidFill>
                <a:latin typeface="Arial" panose="020B0604020202020204" pitchFamily="34" charset="0"/>
                <a:cs typeface="Arial" panose="020B0604020202020204" pitchFamily="34" charset="0"/>
              </a:rPr>
              <a:t>Tijsen, L. M., </a:t>
            </a:r>
            <a:r>
              <a:rPr lang="en-US" sz="1333" dirty="0" err="1">
                <a:solidFill>
                  <a:prstClr val="black"/>
                </a:solidFill>
                <a:latin typeface="Arial" panose="020B0604020202020204" pitchFamily="34" charset="0"/>
                <a:cs typeface="Arial" panose="020B0604020202020204" pitchFamily="34" charset="0"/>
              </a:rPr>
              <a:t>Derksen</a:t>
            </a:r>
            <a:r>
              <a:rPr lang="en-US" sz="1333" dirty="0">
                <a:solidFill>
                  <a:prstClr val="black"/>
                </a:solidFill>
                <a:latin typeface="Arial" panose="020B0604020202020204" pitchFamily="34" charset="0"/>
                <a:cs typeface="Arial" panose="020B0604020202020204" pitchFamily="34" charset="0"/>
              </a:rPr>
              <a:t>, E. W., </a:t>
            </a:r>
            <a:r>
              <a:rPr lang="en-US" sz="1333" dirty="0" err="1">
                <a:solidFill>
                  <a:prstClr val="black"/>
                </a:solidFill>
                <a:latin typeface="Arial" panose="020B0604020202020204" pitchFamily="34" charset="0"/>
                <a:cs typeface="Arial" panose="020B0604020202020204" pitchFamily="34" charset="0"/>
              </a:rPr>
              <a:t>Achterberg</a:t>
            </a:r>
            <a:r>
              <a:rPr lang="en-US" sz="1333" dirty="0">
                <a:solidFill>
                  <a:prstClr val="black"/>
                </a:solidFill>
                <a:latin typeface="Arial" panose="020B0604020202020204" pitchFamily="34" charset="0"/>
                <a:cs typeface="Arial" panose="020B0604020202020204" pitchFamily="34" charset="0"/>
              </a:rPr>
              <a:t>, W. P., &amp; </a:t>
            </a:r>
            <a:r>
              <a:rPr lang="en-US" sz="1333" dirty="0" err="1">
                <a:solidFill>
                  <a:prstClr val="black"/>
                </a:solidFill>
                <a:latin typeface="Arial" panose="020B0604020202020204" pitchFamily="34" charset="0"/>
                <a:cs typeface="Arial" panose="020B0604020202020204" pitchFamily="34" charset="0"/>
              </a:rPr>
              <a:t>Buijck</a:t>
            </a:r>
            <a:r>
              <a:rPr lang="en-US" sz="1333" dirty="0">
                <a:solidFill>
                  <a:prstClr val="black"/>
                </a:solidFill>
                <a:latin typeface="Arial" panose="020B0604020202020204" pitchFamily="34" charset="0"/>
                <a:cs typeface="Arial" panose="020B0604020202020204" pitchFamily="34" charset="0"/>
              </a:rPr>
              <a:t>, B. I. (2019). Challenging rehabilitation environment for older patients. Clinical interventions in aging, 14, 1451–1460. </a:t>
            </a:r>
            <a:r>
              <a:rPr lang="en-US" sz="1333" dirty="0">
                <a:solidFill>
                  <a:prstClr val="black"/>
                </a:solidFill>
                <a:latin typeface="Arial" panose="020B0604020202020204" pitchFamily="34" charset="0"/>
                <a:cs typeface="Arial" panose="020B0604020202020204" pitchFamily="34" charset="0"/>
                <a:hlinkClick r:id="rId7"/>
              </a:rPr>
              <a:t>https://doi.org/10.2147/CIA.S207863</a:t>
            </a:r>
            <a:endParaRPr lang="en-US" sz="1333" dirty="0">
              <a:solidFill>
                <a:prstClr val="black"/>
              </a:solidFill>
              <a:latin typeface="Arial" panose="020B0604020202020204" pitchFamily="34" charset="0"/>
              <a:cs typeface="Arial" panose="020B0604020202020204" pitchFamily="34" charset="0"/>
            </a:endParaRPr>
          </a:p>
          <a:p>
            <a:pPr marL="304815" indent="-304815" defTabSz="304815">
              <a:buFont typeface="+mj-lt"/>
              <a:buAutoNum type="arabicPeriod"/>
            </a:pPr>
            <a:r>
              <a:rPr lang="en-US" sz="1333" dirty="0" err="1">
                <a:solidFill>
                  <a:prstClr val="black"/>
                </a:solidFill>
                <a:latin typeface="Arial" panose="020B0604020202020204" pitchFamily="34" charset="0"/>
                <a:cs typeface="Arial" panose="020B0604020202020204" pitchFamily="34" charset="0"/>
              </a:rPr>
              <a:t>Ukcareguide</a:t>
            </a:r>
            <a:r>
              <a:rPr lang="en-US" sz="1333" dirty="0">
                <a:solidFill>
                  <a:prstClr val="black"/>
                </a:solidFill>
                <a:latin typeface="Arial" panose="020B0604020202020204" pitchFamily="34" charset="0"/>
                <a:cs typeface="Arial" panose="020B0604020202020204" pitchFamily="34" charset="0"/>
              </a:rPr>
              <a:t>. (2024). What are the main advantages and disadvantages of live in care? [February,2024]. https://ukcareguide.co.uk/main-advantages-disadvantages-live-care/.</a:t>
            </a:r>
          </a:p>
        </p:txBody>
      </p:sp>
      <p:sp>
        <p:nvSpPr>
          <p:cNvPr id="31" name="TextBox 30">
            <a:extLst>
              <a:ext uri="{FF2B5EF4-FFF2-40B4-BE49-F238E27FC236}">
                <a16:creationId xmlns:a16="http://schemas.microsoft.com/office/drawing/2014/main" id="{328641A8-BF4F-52CE-C82C-42D8A2B4B196}"/>
              </a:ext>
            </a:extLst>
          </p:cNvPr>
          <p:cNvSpPr txBox="1"/>
          <p:nvPr/>
        </p:nvSpPr>
        <p:spPr>
          <a:xfrm>
            <a:off x="1828800" y="108271"/>
            <a:ext cx="1676400" cy="379656"/>
          </a:xfrm>
          <a:prstGeom prst="rect">
            <a:avLst/>
          </a:prstGeom>
          <a:noFill/>
        </p:spPr>
        <p:txBody>
          <a:bodyPr wrap="square" rtlCol="0">
            <a:spAutoFit/>
          </a:bodyPr>
          <a:lstStyle/>
          <a:p>
            <a:pPr defTabSz="304815"/>
            <a:r>
              <a:rPr lang="en-US" sz="1867" b="1" dirty="0">
                <a:solidFill>
                  <a:srgbClr val="0060A8"/>
                </a:solidFill>
                <a:latin typeface="Arial" panose="020B0604020202020204" pitchFamily="34" charset="0"/>
                <a:cs typeface="Arial" panose="020B0604020202020204" pitchFamily="34" charset="0"/>
              </a:rPr>
              <a:t>References:</a:t>
            </a:r>
          </a:p>
        </p:txBody>
      </p:sp>
    </p:spTree>
    <p:extLst>
      <p:ext uri="{BB962C8B-B14F-4D97-AF65-F5344CB8AC3E}">
        <p14:creationId xmlns:p14="http://schemas.microsoft.com/office/powerpoint/2010/main" val="28881574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C5948-FA87-C8F3-564B-C883DC44A47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E5184C2-68FB-76B5-5B4C-2514CEDAC4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A midsection of a person holding a miniature house">
            <a:extLst>
              <a:ext uri="{FF2B5EF4-FFF2-40B4-BE49-F238E27FC236}">
                <a16:creationId xmlns:a16="http://schemas.microsoft.com/office/drawing/2014/main" id="{0BA5FA77-D1A1-14DB-4347-587A12E727E9}"/>
              </a:ext>
            </a:extLst>
          </p:cNvPr>
          <p:cNvPicPr>
            <a:picLocks noChangeAspect="1"/>
          </p:cNvPicPr>
          <p:nvPr/>
        </p:nvPicPr>
        <p:blipFill rotWithShape="1">
          <a:blip r:embed="rId2">
            <a:alphaModFix amt="50000"/>
          </a:blip>
          <a:srcRect t="9383" b="1331"/>
          <a:stretch/>
        </p:blipFill>
        <p:spPr>
          <a:xfrm>
            <a:off x="20" y="1"/>
            <a:ext cx="12191980" cy="6857999"/>
          </a:xfrm>
          <a:prstGeom prst="rect">
            <a:avLst/>
          </a:prstGeom>
        </p:spPr>
      </p:pic>
      <p:sp>
        <p:nvSpPr>
          <p:cNvPr id="2" name="Title 1">
            <a:extLst>
              <a:ext uri="{FF2B5EF4-FFF2-40B4-BE49-F238E27FC236}">
                <a16:creationId xmlns:a16="http://schemas.microsoft.com/office/drawing/2014/main" id="{9A09428C-912D-B2F4-39ED-A11B91020789}"/>
              </a:ext>
            </a:extLst>
          </p:cNvPr>
          <p:cNvSpPr>
            <a:spLocks noGrp="1"/>
          </p:cNvSpPr>
          <p:nvPr>
            <p:ph type="ctrTitle"/>
          </p:nvPr>
        </p:nvSpPr>
        <p:spPr>
          <a:xfrm>
            <a:off x="1524000" y="1122362"/>
            <a:ext cx="9144000" cy="2900518"/>
          </a:xfrm>
        </p:spPr>
        <p:txBody>
          <a:bodyPr>
            <a:normAutofit/>
          </a:bodyPr>
          <a:lstStyle/>
          <a:p>
            <a:r>
              <a:rPr lang="en-GB">
                <a:solidFill>
                  <a:srgbClr val="FFFFFF"/>
                </a:solidFill>
              </a:rPr>
              <a:t>Domiciliary care vs Residential Care</a:t>
            </a:r>
          </a:p>
        </p:txBody>
      </p:sp>
      <p:sp>
        <p:nvSpPr>
          <p:cNvPr id="3" name="Subtitle 2">
            <a:extLst>
              <a:ext uri="{FF2B5EF4-FFF2-40B4-BE49-F238E27FC236}">
                <a16:creationId xmlns:a16="http://schemas.microsoft.com/office/drawing/2014/main" id="{80316B6B-45D3-51AF-C2F5-2E0133323D51}"/>
              </a:ext>
            </a:extLst>
          </p:cNvPr>
          <p:cNvSpPr>
            <a:spLocks noGrp="1"/>
          </p:cNvSpPr>
          <p:nvPr>
            <p:ph type="subTitle" idx="1"/>
          </p:nvPr>
        </p:nvSpPr>
        <p:spPr>
          <a:xfrm>
            <a:off x="1524000" y="4159404"/>
            <a:ext cx="9144000" cy="1576234"/>
          </a:xfrm>
        </p:spPr>
        <p:txBody>
          <a:bodyPr>
            <a:normAutofit fontScale="92500" lnSpcReduction="20000"/>
          </a:bodyPr>
          <a:lstStyle/>
          <a:p>
            <a:r>
              <a:rPr lang="en-GB" sz="1800" dirty="0">
                <a:solidFill>
                  <a:srgbClr val="FFFFFF"/>
                </a:solidFill>
              </a:rPr>
              <a:t>Name: Mohammad Ilyas</a:t>
            </a:r>
          </a:p>
          <a:p>
            <a:r>
              <a:rPr lang="en-GB" sz="1800" dirty="0">
                <a:solidFill>
                  <a:srgbClr val="FFFFFF"/>
                </a:solidFill>
              </a:rPr>
              <a:t>Student Number: 2029045</a:t>
            </a:r>
          </a:p>
          <a:p>
            <a:r>
              <a:rPr lang="en-GB" sz="1800" dirty="0">
                <a:solidFill>
                  <a:srgbClr val="FFFFFF"/>
                </a:solidFill>
              </a:rPr>
              <a:t>Lecturer Name:  Rebecca Stewart</a:t>
            </a:r>
          </a:p>
          <a:p>
            <a:r>
              <a:rPr lang="en-GB" sz="1800" dirty="0">
                <a:solidFill>
                  <a:srgbClr val="FFFFFF"/>
                </a:solidFill>
              </a:rPr>
              <a:t>Module: Living with Care: The Older Person </a:t>
            </a:r>
          </a:p>
          <a:p>
            <a:r>
              <a:rPr lang="en-GB" sz="1800" dirty="0">
                <a:solidFill>
                  <a:srgbClr val="FFFFFF"/>
                </a:solidFill>
              </a:rPr>
              <a:t> Module code: BMHP6009</a:t>
            </a:r>
          </a:p>
          <a:p>
            <a:endParaRPr lang="en-GB" sz="600" dirty="0">
              <a:solidFill>
                <a:srgbClr val="FFFFFF"/>
              </a:solidFill>
            </a:endParaRPr>
          </a:p>
        </p:txBody>
      </p:sp>
    </p:spTree>
    <p:extLst>
      <p:ext uri="{BB962C8B-B14F-4D97-AF65-F5344CB8AC3E}">
        <p14:creationId xmlns:p14="http://schemas.microsoft.com/office/powerpoint/2010/main" val="25736622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81DE2-4A11-A5BD-71A6-6DF0DD1768E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2FB9568-CFE1-6289-42EF-C2634A60B7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48FB50D7-A59A-C4EA-1994-57229AF3C0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3B7C020-1A80-FFA0-C53A-8267967A34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D6562C1-73A8-1E87-3178-C3854ED056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5F7A77-14DA-8695-E879-33F7C757E0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124BDA4D-AD2C-2E60-0FA7-65A95EBB13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B375430F-F990-C4E9-82A9-6327615C53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1B6E5E-75F8-E053-1430-9A798DB30BA7}"/>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Introduction:</a:t>
            </a:r>
          </a:p>
        </p:txBody>
      </p:sp>
      <p:sp>
        <p:nvSpPr>
          <p:cNvPr id="3" name="Content Placeholder 2">
            <a:extLst>
              <a:ext uri="{FF2B5EF4-FFF2-40B4-BE49-F238E27FC236}">
                <a16:creationId xmlns:a16="http://schemas.microsoft.com/office/drawing/2014/main" id="{F7295451-6294-9202-5C58-1052709793D2}"/>
              </a:ext>
            </a:extLst>
          </p:cNvPr>
          <p:cNvSpPr>
            <a:spLocks noGrp="1"/>
          </p:cNvSpPr>
          <p:nvPr>
            <p:ph idx="1"/>
          </p:nvPr>
        </p:nvSpPr>
        <p:spPr>
          <a:xfrm>
            <a:off x="4810259" y="649480"/>
            <a:ext cx="6555347" cy="5546047"/>
          </a:xfrm>
        </p:spPr>
        <p:txBody>
          <a:bodyPr anchor="ctr">
            <a:normAutofit/>
          </a:bodyPr>
          <a:lstStyle/>
          <a:p>
            <a:r>
              <a:rPr lang="en-GB" sz="1700"/>
              <a:t>Domiciliary care versus residential care. </a:t>
            </a:r>
          </a:p>
          <a:p>
            <a:r>
              <a:rPr lang="en-GB" sz="1700"/>
              <a:t>As our population ages, the question of how best to support older persons in their later years becomes increasingly significant.</a:t>
            </a:r>
          </a:p>
          <a:p>
            <a:r>
              <a:rPr lang="en-GB" sz="1700"/>
              <a:t> On one hand, domiciliary care offers the appeal of allowing older individuals to remain in the familiar comforts of their own homes, promoting independence and autonomy. </a:t>
            </a:r>
          </a:p>
          <a:p>
            <a:r>
              <a:rPr lang="en-GB" sz="1700"/>
              <a:t>On the other hand, residential care provides specialized support services in a communal setting, ensuring round-the-clock supervision and access to trained professionals. </a:t>
            </a:r>
          </a:p>
          <a:p>
            <a:r>
              <a:rPr lang="en-GB" sz="1700"/>
              <a:t>Today, we will explore the benefits and drawbacks of both approaches, considering factors such as quality of care, social engagement, and overall well-being. </a:t>
            </a:r>
          </a:p>
          <a:p>
            <a:r>
              <a:rPr lang="en-GB" sz="1700"/>
              <a:t>Through informed discussion and critical analysis, we aim to gain a deeper understanding of the complexities surrounding care for older individuals and ultimately determine which approach may offer the most favourable outcomes for their health, safety, and overall quality of life. </a:t>
            </a:r>
          </a:p>
          <a:p>
            <a:r>
              <a:rPr lang="en-GB" sz="1700"/>
              <a:t>Join us as we delve into this important debate and seek to shape the future of care for older persons.</a:t>
            </a:r>
          </a:p>
        </p:txBody>
      </p:sp>
    </p:spTree>
    <p:extLst>
      <p:ext uri="{BB962C8B-B14F-4D97-AF65-F5344CB8AC3E}">
        <p14:creationId xmlns:p14="http://schemas.microsoft.com/office/powerpoint/2010/main" val="16061614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3524B-4BDF-5510-3ACB-27736D8BE8E8}"/>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96BDAE3-8D08-3AB2-41C5-26464DE412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591D49-1E3C-9792-F0A5-1697707B55C4}"/>
              </a:ext>
            </a:extLst>
          </p:cNvPr>
          <p:cNvSpPr>
            <a:spLocks noGrp="1"/>
          </p:cNvSpPr>
          <p:nvPr>
            <p:ph type="title"/>
          </p:nvPr>
        </p:nvSpPr>
        <p:spPr>
          <a:xfrm>
            <a:off x="838200" y="963507"/>
            <a:ext cx="3494362" cy="4930986"/>
          </a:xfrm>
        </p:spPr>
        <p:txBody>
          <a:bodyPr>
            <a:normAutofit/>
          </a:bodyPr>
          <a:lstStyle/>
          <a:p>
            <a:pPr algn="r"/>
            <a:r>
              <a:rPr lang="en-GB">
                <a:solidFill>
                  <a:schemeClr val="accent1"/>
                </a:solidFill>
              </a:rPr>
              <a:t>Definition of Domiciliary care and Residential care:</a:t>
            </a:r>
          </a:p>
        </p:txBody>
      </p:sp>
      <p:cxnSp>
        <p:nvCxnSpPr>
          <p:cNvPr id="11" name="Straight Connector 10">
            <a:extLst>
              <a:ext uri="{FF2B5EF4-FFF2-40B4-BE49-F238E27FC236}">
                <a16:creationId xmlns:a16="http://schemas.microsoft.com/office/drawing/2014/main" id="{A249E845-43EC-416C-6DC8-F06FDAD4BA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D89BCD5-4465-F889-061C-FFF1C8B3684E}"/>
              </a:ext>
            </a:extLst>
          </p:cNvPr>
          <p:cNvSpPr>
            <a:spLocks noGrp="1"/>
          </p:cNvSpPr>
          <p:nvPr>
            <p:ph sz="half" idx="1"/>
          </p:nvPr>
        </p:nvSpPr>
        <p:spPr>
          <a:xfrm>
            <a:off x="4976030" y="963507"/>
            <a:ext cx="6250940" cy="2304627"/>
          </a:xfrm>
        </p:spPr>
        <p:txBody>
          <a:bodyPr anchor="b">
            <a:normAutofit fontScale="92500" lnSpcReduction="10000"/>
          </a:bodyPr>
          <a:lstStyle/>
          <a:p>
            <a:r>
              <a:rPr lang="en-GB" sz="2000"/>
              <a:t>Domiciliary care, also known as home care or home support, refers to care services provided to individuals in their own homes (Jones, 2018). Domiciliary care services may include assistance with personal care, household tasks, meal preparation, medication reminders, and companionship. Domiciliary care allows individuals to remain in their own homes while receiving the support they need to maintain independence and quality of life. </a:t>
            </a:r>
          </a:p>
        </p:txBody>
      </p:sp>
      <p:sp>
        <p:nvSpPr>
          <p:cNvPr id="4" name="Content Placeholder 3">
            <a:extLst>
              <a:ext uri="{FF2B5EF4-FFF2-40B4-BE49-F238E27FC236}">
                <a16:creationId xmlns:a16="http://schemas.microsoft.com/office/drawing/2014/main" id="{26356769-0B56-F2E5-0BF4-D0862BB6EBCC}"/>
              </a:ext>
            </a:extLst>
          </p:cNvPr>
          <p:cNvSpPr>
            <a:spLocks noGrp="1"/>
          </p:cNvSpPr>
          <p:nvPr>
            <p:ph sz="half" idx="2"/>
          </p:nvPr>
        </p:nvSpPr>
        <p:spPr>
          <a:xfrm>
            <a:off x="4976030" y="3589866"/>
            <a:ext cx="6250940" cy="2304628"/>
          </a:xfrm>
        </p:spPr>
        <p:txBody>
          <a:bodyPr>
            <a:normAutofit fontScale="92500" lnSpcReduction="10000"/>
          </a:bodyPr>
          <a:lstStyle/>
          <a:p>
            <a:r>
              <a:rPr lang="en-GB" sz="2000"/>
              <a:t>Residential care involves providing accommodation, support, and personal care services in a facility such as a nursing home, assisted living facility, or residential care home (Smith, 2020). Residents typically live on-site and receive assistance with tasks such as bathing, dressing, medication management, and meals. The level of care provided can vary depending on the facility and the needs of the individual resident.</a:t>
            </a:r>
          </a:p>
        </p:txBody>
      </p:sp>
    </p:spTree>
    <p:extLst>
      <p:ext uri="{BB962C8B-B14F-4D97-AF65-F5344CB8AC3E}">
        <p14:creationId xmlns:p14="http://schemas.microsoft.com/office/powerpoint/2010/main" val="304807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3DFF7-F1D1-61AB-32F3-8C04BC745063}"/>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2283286-6E73-0006-9ED7-34B87314E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7634BA2-CCF7-82E9-FF4B-C0DEA24172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6DF3E17-CEFA-AEED-8C95-2BCF7748ED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5B3D1881-CB94-13EA-A4DE-55C0F916E7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229A1F1-DFB1-C6DC-F770-BABDE0D0D1CD}"/>
              </a:ext>
            </a:extLst>
          </p:cNvPr>
          <p:cNvSpPr>
            <a:spLocks noGrp="1"/>
          </p:cNvSpPr>
          <p:nvPr>
            <p:ph type="title"/>
          </p:nvPr>
        </p:nvSpPr>
        <p:spPr>
          <a:xfrm>
            <a:off x="1383564" y="348865"/>
            <a:ext cx="9718111" cy="1576446"/>
          </a:xfrm>
        </p:spPr>
        <p:txBody>
          <a:bodyPr vert="horz" lIns="91440" tIns="45720" rIns="91440" bIns="45720" rtlCol="0" anchor="ctr">
            <a:normAutofit/>
          </a:bodyPr>
          <a:lstStyle/>
          <a:p>
            <a:r>
              <a:rPr lang="en-US" sz="4000" kern="1200">
                <a:solidFill>
                  <a:srgbClr val="FFFFFF"/>
                </a:solidFill>
                <a:latin typeface="+mj-lt"/>
                <a:ea typeface="+mj-ea"/>
                <a:cs typeface="+mj-cs"/>
              </a:rPr>
              <a:t>Funding options available for care in the UK, in comparison with other countries:</a:t>
            </a:r>
          </a:p>
        </p:txBody>
      </p:sp>
      <p:sp>
        <p:nvSpPr>
          <p:cNvPr id="3" name="Text Placeholder 2">
            <a:extLst>
              <a:ext uri="{FF2B5EF4-FFF2-40B4-BE49-F238E27FC236}">
                <a16:creationId xmlns:a16="http://schemas.microsoft.com/office/drawing/2014/main" id="{D4082528-B9BB-BE2B-D946-D0F30179E8F1}"/>
              </a:ext>
            </a:extLst>
          </p:cNvPr>
          <p:cNvSpPr>
            <a:spLocks/>
          </p:cNvSpPr>
          <p:nvPr/>
        </p:nvSpPr>
        <p:spPr>
          <a:xfrm>
            <a:off x="1805397" y="2615979"/>
            <a:ext cx="4220731" cy="674225"/>
          </a:xfrm>
          <a:prstGeom prst="rect">
            <a:avLst/>
          </a:prstGeom>
        </p:spPr>
        <p:txBody>
          <a:bodyPr/>
          <a:lstStyle/>
          <a:p>
            <a:pPr defTabSz="740664">
              <a:spcAft>
                <a:spcPts val="600"/>
              </a:spcAft>
            </a:pPr>
            <a:r>
              <a:rPr lang="en-GB" sz="1458" kern="1200">
                <a:solidFill>
                  <a:schemeClr val="tx1"/>
                </a:solidFill>
                <a:latin typeface="+mn-lt"/>
                <a:ea typeface="+mn-ea"/>
                <a:cs typeface="+mn-cs"/>
              </a:rPr>
              <a:t>In UK:</a:t>
            </a:r>
            <a:endParaRPr lang="en-GB"/>
          </a:p>
        </p:txBody>
      </p:sp>
      <p:sp>
        <p:nvSpPr>
          <p:cNvPr id="4" name="Content Placeholder 3">
            <a:extLst>
              <a:ext uri="{FF2B5EF4-FFF2-40B4-BE49-F238E27FC236}">
                <a16:creationId xmlns:a16="http://schemas.microsoft.com/office/drawing/2014/main" id="{92B102D4-4BDB-8775-5467-6274D8678437}"/>
              </a:ext>
            </a:extLst>
          </p:cNvPr>
          <p:cNvSpPr>
            <a:spLocks/>
          </p:cNvSpPr>
          <p:nvPr/>
        </p:nvSpPr>
        <p:spPr>
          <a:xfrm>
            <a:off x="1805397" y="3290204"/>
            <a:ext cx="4220731" cy="3015180"/>
          </a:xfrm>
          <a:prstGeom prst="rect">
            <a:avLst/>
          </a:prstGeom>
        </p:spPr>
        <p:txBody>
          <a:bodyPr>
            <a:normAutofit fontScale="85000" lnSpcReduction="20000"/>
          </a:bodyPr>
          <a:lstStyle/>
          <a:p>
            <a:pPr defTabSz="740664">
              <a:lnSpc>
                <a:spcPct val="90000"/>
              </a:lnSpc>
              <a:spcAft>
                <a:spcPts val="600"/>
              </a:spcAft>
              <a:buFont typeface="Wingdings" panose="05000000000000000000" pitchFamily="2" charset="2"/>
              <a:buChar char="Ø"/>
            </a:pPr>
            <a:r>
              <a:rPr lang="en-GB" sz="1400" kern="1200" dirty="0">
                <a:solidFill>
                  <a:schemeClr val="tx1"/>
                </a:solidFill>
                <a:latin typeface="+mn-lt"/>
                <a:ea typeface="+mn-ea"/>
                <a:cs typeface="+mn-cs"/>
              </a:rPr>
              <a:t>In the UK, individuals seeking funding for care have several options available to them:</a:t>
            </a:r>
          </a:p>
          <a:p>
            <a:pPr defTabSz="740664">
              <a:lnSpc>
                <a:spcPct val="90000"/>
              </a:lnSpc>
              <a:spcAft>
                <a:spcPts val="600"/>
              </a:spcAft>
            </a:pPr>
            <a:r>
              <a:rPr lang="en-GB" sz="1400" kern="1200" dirty="0">
                <a:solidFill>
                  <a:schemeClr val="tx1"/>
                </a:solidFill>
                <a:latin typeface="+mn-lt"/>
                <a:ea typeface="+mn-ea"/>
                <a:cs typeface="+mn-cs"/>
              </a:rPr>
              <a:t>These include local authority funding, which covers social care services such as residential care and home care and is determined based on assessments of needs and financial means. </a:t>
            </a:r>
          </a:p>
          <a:p>
            <a:pPr defTabSz="740664">
              <a:lnSpc>
                <a:spcPct val="90000"/>
              </a:lnSpc>
              <a:spcAft>
                <a:spcPts val="600"/>
              </a:spcAft>
            </a:pPr>
            <a:r>
              <a:rPr lang="en-GB" sz="1400" kern="1200" dirty="0">
                <a:solidFill>
                  <a:schemeClr val="tx1"/>
                </a:solidFill>
                <a:latin typeface="+mn-lt"/>
                <a:ea typeface="+mn-ea"/>
                <a:cs typeface="+mn-cs"/>
              </a:rPr>
              <a:t>Additionally, NHS Continuing Healthcare provides funding for individuals with complex medical needs requiring ongoing healthcare outside of hospital settings (NHS England, 2020).</a:t>
            </a:r>
          </a:p>
          <a:p>
            <a:pPr defTabSz="740664">
              <a:lnSpc>
                <a:spcPct val="90000"/>
              </a:lnSpc>
              <a:spcAft>
                <a:spcPts val="600"/>
              </a:spcAft>
            </a:pPr>
            <a:r>
              <a:rPr lang="en-GB" sz="1400" kern="1200" dirty="0">
                <a:solidFill>
                  <a:schemeClr val="tx1"/>
                </a:solidFill>
                <a:latin typeface="+mn-lt"/>
                <a:ea typeface="+mn-ea"/>
                <a:cs typeface="+mn-cs"/>
              </a:rPr>
              <a:t>This funding package covers the full cost of care, including residential and home care services. Personal budgets and direct payments are also available, offering individuals greater control over how their care needs are met. </a:t>
            </a:r>
          </a:p>
          <a:p>
            <a:pPr defTabSz="740664">
              <a:lnSpc>
                <a:spcPct val="90000"/>
              </a:lnSpc>
              <a:spcAft>
                <a:spcPts val="600"/>
              </a:spcAft>
            </a:pPr>
            <a:r>
              <a:rPr lang="en-GB" sz="1400" kern="1200" dirty="0">
                <a:solidFill>
                  <a:schemeClr val="tx1"/>
                </a:solidFill>
                <a:latin typeface="+mn-lt"/>
                <a:ea typeface="+mn-ea"/>
                <a:cs typeface="+mn-cs"/>
              </a:rPr>
              <a:t>Private funding, through personal savings or investments, is another option, offering flexibility but at potentially high costs. Means-tested support may be provided for those ineligible for local authority funding, based on income and assets assessments (Department of Health and Social Care, 2019).</a:t>
            </a:r>
            <a:endParaRPr lang="en-GB" sz="1400" dirty="0"/>
          </a:p>
        </p:txBody>
      </p:sp>
      <p:sp>
        <p:nvSpPr>
          <p:cNvPr id="5" name="Text Placeholder 4">
            <a:extLst>
              <a:ext uri="{FF2B5EF4-FFF2-40B4-BE49-F238E27FC236}">
                <a16:creationId xmlns:a16="http://schemas.microsoft.com/office/drawing/2014/main" id="{E39486DB-C1B6-9A8D-FA19-051E23436476}"/>
              </a:ext>
            </a:extLst>
          </p:cNvPr>
          <p:cNvSpPr>
            <a:spLocks/>
          </p:cNvSpPr>
          <p:nvPr/>
        </p:nvSpPr>
        <p:spPr>
          <a:xfrm>
            <a:off x="6169027" y="2615979"/>
            <a:ext cx="4241517" cy="674225"/>
          </a:xfrm>
          <a:prstGeom prst="rect">
            <a:avLst/>
          </a:prstGeom>
        </p:spPr>
        <p:txBody>
          <a:bodyPr/>
          <a:lstStyle/>
          <a:p>
            <a:pPr defTabSz="740664">
              <a:spcAft>
                <a:spcPts val="600"/>
              </a:spcAft>
            </a:pPr>
            <a:r>
              <a:rPr lang="en-GB" sz="1458" kern="1200">
                <a:solidFill>
                  <a:schemeClr val="tx1"/>
                </a:solidFill>
                <a:latin typeface="+mn-lt"/>
                <a:ea typeface="+mn-ea"/>
                <a:cs typeface="+mn-cs"/>
              </a:rPr>
              <a:t>Other countries: </a:t>
            </a:r>
            <a:endParaRPr lang="en-GB"/>
          </a:p>
        </p:txBody>
      </p:sp>
      <p:sp>
        <p:nvSpPr>
          <p:cNvPr id="6" name="Content Placeholder 5">
            <a:extLst>
              <a:ext uri="{FF2B5EF4-FFF2-40B4-BE49-F238E27FC236}">
                <a16:creationId xmlns:a16="http://schemas.microsoft.com/office/drawing/2014/main" id="{2A637E4E-6570-2FFA-ADA9-A2B49B2B7877}"/>
              </a:ext>
            </a:extLst>
          </p:cNvPr>
          <p:cNvSpPr>
            <a:spLocks/>
          </p:cNvSpPr>
          <p:nvPr/>
        </p:nvSpPr>
        <p:spPr>
          <a:xfrm>
            <a:off x="6169027" y="3290204"/>
            <a:ext cx="4241517" cy="3015180"/>
          </a:xfrm>
          <a:prstGeom prst="rect">
            <a:avLst/>
          </a:prstGeom>
        </p:spPr>
        <p:txBody>
          <a:bodyPr>
            <a:normAutofit fontScale="77500" lnSpcReduction="20000"/>
          </a:bodyPr>
          <a:lstStyle/>
          <a:p>
            <a:pPr defTabSz="740664">
              <a:lnSpc>
                <a:spcPct val="90000"/>
              </a:lnSpc>
              <a:spcAft>
                <a:spcPts val="600"/>
              </a:spcAft>
              <a:buFont typeface="Wingdings" panose="05000000000000000000" pitchFamily="2" charset="2"/>
              <a:buChar char="Ø"/>
            </a:pPr>
            <a:r>
              <a:rPr lang="en-GB" sz="1700" kern="1200">
                <a:solidFill>
                  <a:schemeClr val="tx1"/>
                </a:solidFill>
                <a:latin typeface="+mn-lt"/>
                <a:ea typeface="+mn-ea"/>
                <a:cs typeface="+mn-cs"/>
              </a:rPr>
              <a:t>Comparatively, funding options for care in other countries vary. </a:t>
            </a:r>
          </a:p>
          <a:p>
            <a:pPr defTabSz="740664">
              <a:lnSpc>
                <a:spcPct val="90000"/>
              </a:lnSpc>
              <a:spcAft>
                <a:spcPts val="600"/>
              </a:spcAft>
            </a:pPr>
            <a:r>
              <a:rPr lang="en-GB" sz="1700" kern="1200">
                <a:solidFill>
                  <a:schemeClr val="tx1"/>
                </a:solidFill>
                <a:latin typeface="+mn-lt"/>
                <a:ea typeface="+mn-ea"/>
                <a:cs typeface="+mn-cs"/>
              </a:rPr>
              <a:t>For instance, in countries like Canada and Australia with universal healthcare systems, government coverage may extend to some long-term care services, though individuals may still need to cover certain costs out-of-pocket or through private insurance (McGillivray &amp; </a:t>
            </a:r>
            <a:r>
              <a:rPr lang="en-GB" sz="1700" kern="1200" err="1">
                <a:solidFill>
                  <a:schemeClr val="tx1"/>
                </a:solidFill>
                <a:latin typeface="+mn-lt"/>
                <a:ea typeface="+mn-ea"/>
                <a:cs typeface="+mn-cs"/>
              </a:rPr>
              <a:t>Zelder</a:t>
            </a:r>
            <a:r>
              <a:rPr lang="en-GB" sz="1700" kern="1200">
                <a:solidFill>
                  <a:schemeClr val="tx1"/>
                </a:solidFill>
                <a:latin typeface="+mn-lt"/>
                <a:ea typeface="+mn-ea"/>
                <a:cs typeface="+mn-cs"/>
              </a:rPr>
              <a:t>, 2018). </a:t>
            </a:r>
          </a:p>
          <a:p>
            <a:pPr defTabSz="740664">
              <a:lnSpc>
                <a:spcPct val="90000"/>
              </a:lnSpc>
              <a:spcAft>
                <a:spcPts val="600"/>
              </a:spcAft>
            </a:pPr>
            <a:r>
              <a:rPr lang="en-GB" sz="1700" kern="1200">
                <a:solidFill>
                  <a:schemeClr val="tx1"/>
                </a:solidFill>
                <a:latin typeface="+mn-lt"/>
                <a:ea typeface="+mn-ea"/>
                <a:cs typeface="+mn-cs"/>
              </a:rPr>
              <a:t>Conversely, in the United States, long-term care services are primarily funded through a mix of private insurance, out-of-pocket payments, and government programs like Medicaid and Medicare (Harrington et al., 2019). </a:t>
            </a:r>
          </a:p>
          <a:p>
            <a:pPr defTabSz="740664">
              <a:lnSpc>
                <a:spcPct val="90000"/>
              </a:lnSpc>
              <a:spcAft>
                <a:spcPts val="600"/>
              </a:spcAft>
            </a:pPr>
            <a:r>
              <a:rPr lang="en-GB" sz="1700" kern="1200">
                <a:solidFill>
                  <a:schemeClr val="tx1"/>
                </a:solidFill>
                <a:latin typeface="+mn-lt"/>
                <a:ea typeface="+mn-ea"/>
                <a:cs typeface="+mn-cs"/>
              </a:rPr>
              <a:t>Scandinavian countries such as Sweden and Norway predominantly fund long-term care through the welfare system, emphasizing independence and quality of life for older adults (</a:t>
            </a:r>
            <a:r>
              <a:rPr lang="en-GB" sz="1700" kern="1200" err="1">
                <a:solidFill>
                  <a:schemeClr val="tx1"/>
                </a:solidFill>
                <a:latin typeface="+mn-lt"/>
                <a:ea typeface="+mn-ea"/>
                <a:cs typeface="+mn-cs"/>
              </a:rPr>
              <a:t>Blomqvist</a:t>
            </a:r>
            <a:r>
              <a:rPr lang="en-GB" sz="1700" kern="1200">
                <a:solidFill>
                  <a:schemeClr val="tx1"/>
                </a:solidFill>
                <a:latin typeface="+mn-lt"/>
                <a:ea typeface="+mn-ea"/>
                <a:cs typeface="+mn-cs"/>
              </a:rPr>
              <a:t> &amp; Busby, 2020).</a:t>
            </a:r>
            <a:endParaRPr lang="en-GB" sz="1700"/>
          </a:p>
        </p:txBody>
      </p:sp>
    </p:spTree>
    <p:extLst>
      <p:ext uri="{BB962C8B-B14F-4D97-AF65-F5344CB8AC3E}">
        <p14:creationId xmlns:p14="http://schemas.microsoft.com/office/powerpoint/2010/main" val="22540071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C60D7-996B-91B9-121A-DD2D2D47DA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4B204C-5074-5CD3-E09C-8CE4B3C4F454}"/>
              </a:ext>
            </a:extLst>
          </p:cNvPr>
          <p:cNvSpPr>
            <a:spLocks noGrp="1"/>
          </p:cNvSpPr>
          <p:nvPr>
            <p:ph type="title"/>
          </p:nvPr>
        </p:nvSpPr>
        <p:spPr/>
        <p:txBody>
          <a:bodyPr/>
          <a:lstStyle/>
          <a:p>
            <a:r>
              <a:rPr lang="en-GB" dirty="0"/>
              <a:t>End of life and palliative care:</a:t>
            </a:r>
          </a:p>
        </p:txBody>
      </p:sp>
      <p:sp>
        <p:nvSpPr>
          <p:cNvPr id="3" name="Text Placeholder 2">
            <a:extLst>
              <a:ext uri="{FF2B5EF4-FFF2-40B4-BE49-F238E27FC236}">
                <a16:creationId xmlns:a16="http://schemas.microsoft.com/office/drawing/2014/main" id="{D2D6596D-671D-9850-DD76-E741994AA3F4}"/>
              </a:ext>
            </a:extLst>
          </p:cNvPr>
          <p:cNvSpPr>
            <a:spLocks noGrp="1"/>
          </p:cNvSpPr>
          <p:nvPr>
            <p:ph type="body" idx="1"/>
          </p:nvPr>
        </p:nvSpPr>
        <p:spPr/>
        <p:txBody>
          <a:bodyPr/>
          <a:lstStyle/>
          <a:p>
            <a:r>
              <a:rPr lang="en-GB" dirty="0"/>
              <a:t>End-of-life care:</a:t>
            </a:r>
          </a:p>
        </p:txBody>
      </p:sp>
      <p:graphicFrame>
        <p:nvGraphicFramePr>
          <p:cNvPr id="8" name="Content Placeholder 3">
            <a:extLst>
              <a:ext uri="{FF2B5EF4-FFF2-40B4-BE49-F238E27FC236}">
                <a16:creationId xmlns:a16="http://schemas.microsoft.com/office/drawing/2014/main" id="{69DE1F58-A13E-DE3E-D37C-7BE43852FD6D}"/>
              </a:ext>
            </a:extLst>
          </p:cNvPr>
          <p:cNvGraphicFramePr>
            <a:graphicFrameLocks noGrp="1"/>
          </p:cNvGraphicFramePr>
          <p:nvPr>
            <p:ph sz="half" idx="2"/>
          </p:nvPr>
        </p:nvGraphicFramePr>
        <p:xfrm>
          <a:off x="839788" y="2505075"/>
          <a:ext cx="5157787" cy="3684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 Placeholder 4">
            <a:extLst>
              <a:ext uri="{FF2B5EF4-FFF2-40B4-BE49-F238E27FC236}">
                <a16:creationId xmlns:a16="http://schemas.microsoft.com/office/drawing/2014/main" id="{3367DAD0-DD93-4679-F2DE-5BB5F8C55517}"/>
              </a:ext>
            </a:extLst>
          </p:cNvPr>
          <p:cNvSpPr>
            <a:spLocks noGrp="1"/>
          </p:cNvSpPr>
          <p:nvPr>
            <p:ph type="body" sz="quarter" idx="3"/>
          </p:nvPr>
        </p:nvSpPr>
        <p:spPr/>
        <p:txBody>
          <a:bodyPr/>
          <a:lstStyle/>
          <a:p>
            <a:r>
              <a:rPr lang="en-GB" dirty="0"/>
              <a:t>Palliative Care:</a:t>
            </a:r>
          </a:p>
        </p:txBody>
      </p:sp>
      <p:sp>
        <p:nvSpPr>
          <p:cNvPr id="6" name="Content Placeholder 5">
            <a:extLst>
              <a:ext uri="{FF2B5EF4-FFF2-40B4-BE49-F238E27FC236}">
                <a16:creationId xmlns:a16="http://schemas.microsoft.com/office/drawing/2014/main" id="{39A98E20-FDB1-ACA7-3A6E-A27C88F102AE}"/>
              </a:ext>
            </a:extLst>
          </p:cNvPr>
          <p:cNvSpPr>
            <a:spLocks noGrp="1"/>
          </p:cNvSpPr>
          <p:nvPr>
            <p:ph sz="quarter" idx="4"/>
          </p:nvPr>
        </p:nvSpPr>
        <p:spPr/>
        <p:txBody>
          <a:bodyPr>
            <a:normAutofit fontScale="92500"/>
          </a:bodyPr>
          <a:lstStyle/>
          <a:p>
            <a:r>
              <a:rPr lang="en-GB" dirty="0"/>
              <a:t>Palliative care focuses on improving the quality of life for patients and families facing life-threatening illnesses (World Health Organization, 2002). </a:t>
            </a:r>
          </a:p>
          <a:p>
            <a:r>
              <a:rPr lang="en-GB" dirty="0"/>
              <a:t>It's delivered through various channels, including home-based care, hospices, hospitals, and long-term care settings.</a:t>
            </a:r>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6435436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A2DFB-7028-93D6-682F-F461735B40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E2B3B3-58D8-8746-5BE8-2AD22BB28BA1}"/>
              </a:ext>
            </a:extLst>
          </p:cNvPr>
          <p:cNvSpPr>
            <a:spLocks noGrp="1"/>
          </p:cNvSpPr>
          <p:nvPr>
            <p:ph type="title"/>
          </p:nvPr>
        </p:nvSpPr>
        <p:spPr>
          <a:xfrm>
            <a:off x="5868557" y="1138036"/>
            <a:ext cx="5444382" cy="1402470"/>
          </a:xfrm>
        </p:spPr>
        <p:txBody>
          <a:bodyPr anchor="t">
            <a:normAutofit/>
          </a:bodyPr>
          <a:lstStyle/>
          <a:p>
            <a:r>
              <a:rPr lang="en-GB" sz="3000"/>
              <a:t>The gap between need and availability of care for older people:</a:t>
            </a:r>
          </a:p>
        </p:txBody>
      </p:sp>
      <p:pic>
        <p:nvPicPr>
          <p:cNvPr id="15" name="Picture 14" descr="Two people holding each other's hands">
            <a:extLst>
              <a:ext uri="{FF2B5EF4-FFF2-40B4-BE49-F238E27FC236}">
                <a16:creationId xmlns:a16="http://schemas.microsoft.com/office/drawing/2014/main" id="{C6F5B058-7BFB-ECAC-6858-5604E14EE7C0}"/>
              </a:ext>
            </a:extLst>
          </p:cNvPr>
          <p:cNvPicPr>
            <a:picLocks noChangeAspect="1"/>
          </p:cNvPicPr>
          <p:nvPr/>
        </p:nvPicPr>
        <p:blipFill rotWithShape="1">
          <a:blip r:embed="rId2"/>
          <a:srcRect l="21878" r="27984" b="-1"/>
          <a:stretch/>
        </p:blipFill>
        <p:spPr>
          <a:xfrm>
            <a:off x="-1" y="10"/>
            <a:ext cx="5151179" cy="6857990"/>
          </a:xfrm>
          <a:prstGeom prst="rect">
            <a:avLst/>
          </a:prstGeom>
        </p:spPr>
      </p:pic>
      <p:cxnSp>
        <p:nvCxnSpPr>
          <p:cNvPr id="16" name="Straight Connector 15">
            <a:extLst>
              <a:ext uri="{FF2B5EF4-FFF2-40B4-BE49-F238E27FC236}">
                <a16:creationId xmlns:a16="http://schemas.microsoft.com/office/drawing/2014/main" id="{58C7B0CA-7CD0-DEA6-9A84-FD234694FF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119D06C-AEFC-C0AA-9BF6-667DA8558711}"/>
              </a:ext>
            </a:extLst>
          </p:cNvPr>
          <p:cNvSpPr>
            <a:spLocks noGrp="1"/>
          </p:cNvSpPr>
          <p:nvPr>
            <p:ph idx="1"/>
          </p:nvPr>
        </p:nvSpPr>
        <p:spPr>
          <a:xfrm>
            <a:off x="5868557" y="2551176"/>
            <a:ext cx="5444382" cy="3591207"/>
          </a:xfrm>
        </p:spPr>
        <p:txBody>
          <a:bodyPr>
            <a:normAutofit/>
          </a:bodyPr>
          <a:lstStyle/>
          <a:p>
            <a:r>
              <a:rPr lang="en-GB" sz="1400"/>
              <a:t>The gap between the need and availability of care for older people poses a significant challenge to domiciliary care. </a:t>
            </a:r>
          </a:p>
          <a:p>
            <a:r>
              <a:rPr lang="en-GB" sz="1400"/>
              <a:t>Despite its appeal, domiciliary care often struggles to adequately address the growing demand for services among older populations.</a:t>
            </a:r>
          </a:p>
          <a:p>
            <a:r>
              <a:rPr lang="en-GB" sz="1400"/>
              <a:t> This gap between need and availability can lead to delays in accessing care, limited availability of care workers, and disparities in the quality and consistency of care provided.</a:t>
            </a:r>
          </a:p>
          <a:p>
            <a:r>
              <a:rPr lang="en-GB" sz="1400"/>
              <a:t>According to a report by the King's Fund, a UK-based health charity, there is a substantial gap between the need for care and the availability of services, particularly in domiciliary care. </a:t>
            </a:r>
          </a:p>
          <a:p>
            <a:r>
              <a:rPr lang="en-GB" sz="1400"/>
              <a:t>Factors such as workforce shortages, funding constraints, and increasing demand contribute to this gap, resulting in delays in accessing care and variations in the quality of services provided (King's Fund, 2019).</a:t>
            </a:r>
          </a:p>
        </p:txBody>
      </p:sp>
    </p:spTree>
    <p:extLst>
      <p:ext uri="{BB962C8B-B14F-4D97-AF65-F5344CB8AC3E}">
        <p14:creationId xmlns:p14="http://schemas.microsoft.com/office/powerpoint/2010/main" val="2864919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70DB7-7636-F821-0241-B217152E21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06DD17-6B08-D2EA-7F5C-2B00D0F29259}"/>
              </a:ext>
            </a:extLst>
          </p:cNvPr>
          <p:cNvSpPr>
            <a:spLocks noGrp="1"/>
          </p:cNvSpPr>
          <p:nvPr>
            <p:ph type="title"/>
          </p:nvPr>
        </p:nvSpPr>
        <p:spPr/>
        <p:txBody>
          <a:bodyPr/>
          <a:lstStyle/>
          <a:p>
            <a:r>
              <a:rPr lang="en-GB" dirty="0"/>
              <a:t>Legislation and policy of ageing:</a:t>
            </a:r>
          </a:p>
        </p:txBody>
      </p:sp>
      <p:graphicFrame>
        <p:nvGraphicFramePr>
          <p:cNvPr id="5" name="Content Placeholder 2">
            <a:extLst>
              <a:ext uri="{FF2B5EF4-FFF2-40B4-BE49-F238E27FC236}">
                <a16:creationId xmlns:a16="http://schemas.microsoft.com/office/drawing/2014/main" id="{D632AD6E-6E11-5E42-41D5-2A25EA55218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37521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C7E56-CA36-4C64-86CB-8A913E6714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561D4E-0402-62A0-F47E-4BD9F4E51777}"/>
              </a:ext>
            </a:extLst>
          </p:cNvPr>
          <p:cNvSpPr>
            <a:spLocks noGrp="1"/>
          </p:cNvSpPr>
          <p:nvPr>
            <p:ph type="title"/>
          </p:nvPr>
        </p:nvSpPr>
        <p:spPr/>
        <p:txBody>
          <a:bodyPr/>
          <a:lstStyle/>
          <a:p>
            <a:r>
              <a:rPr lang="en-GB" dirty="0"/>
              <a:t>Theory of Ageing:</a:t>
            </a:r>
          </a:p>
        </p:txBody>
      </p:sp>
      <p:graphicFrame>
        <p:nvGraphicFramePr>
          <p:cNvPr id="5" name="Content Placeholder 2">
            <a:extLst>
              <a:ext uri="{FF2B5EF4-FFF2-40B4-BE49-F238E27FC236}">
                <a16:creationId xmlns:a16="http://schemas.microsoft.com/office/drawing/2014/main" id="{66DA86A9-14D8-9745-1103-5F34F6635DF2}"/>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75094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3CFF0-8847-D879-1810-7AC2CE7138D7}"/>
            </a:ext>
          </a:extLst>
        </p:cNvPr>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3144168-9E85-2918-37DE-4EEB91EBAC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Freeform: Shape 19">
            <a:extLst>
              <a:ext uri="{FF2B5EF4-FFF2-40B4-BE49-F238E27FC236}">
                <a16:creationId xmlns:a16="http://schemas.microsoft.com/office/drawing/2014/main" id="{738FA9D9-47E5-A9F3-0D42-3D34FB882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1" name="Freeform: Shape 20">
            <a:extLst>
              <a:ext uri="{FF2B5EF4-FFF2-40B4-BE49-F238E27FC236}">
                <a16:creationId xmlns:a16="http://schemas.microsoft.com/office/drawing/2014/main" id="{1532A01E-3E80-1C7F-4379-CB75063111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3B48375-F4CB-7A81-3D8E-0B0BD2E7B5DE}"/>
              </a:ext>
            </a:extLst>
          </p:cNvPr>
          <p:cNvSpPr>
            <a:spLocks noGrp="1"/>
          </p:cNvSpPr>
          <p:nvPr>
            <p:ph type="title"/>
          </p:nvPr>
        </p:nvSpPr>
        <p:spPr>
          <a:xfrm>
            <a:off x="621792" y="1161288"/>
            <a:ext cx="3602736" cy="4526280"/>
          </a:xfrm>
        </p:spPr>
        <p:txBody>
          <a:bodyPr vert="horz" lIns="91440" tIns="45720" rIns="91440" bIns="45720" rtlCol="0" anchor="ctr">
            <a:normAutofit/>
          </a:bodyPr>
          <a:lstStyle/>
          <a:p>
            <a:r>
              <a:rPr lang="en-US" sz="4000" kern="1200">
                <a:solidFill>
                  <a:schemeClr val="tx1"/>
                </a:solidFill>
                <a:latin typeface="+mj-lt"/>
                <a:ea typeface="+mj-ea"/>
                <a:cs typeface="+mj-cs"/>
              </a:rPr>
              <a:t>Benefits and disadvantages of domiciliary care:</a:t>
            </a:r>
          </a:p>
        </p:txBody>
      </p:sp>
      <p:sp>
        <p:nvSpPr>
          <p:cNvPr id="18" name="Rectangle 17">
            <a:extLst>
              <a:ext uri="{FF2B5EF4-FFF2-40B4-BE49-F238E27FC236}">
                <a16:creationId xmlns:a16="http://schemas.microsoft.com/office/drawing/2014/main" id="{246FED98-0FFC-8722-0560-CFAC53173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Text Placeholder 2">
            <a:extLst>
              <a:ext uri="{FF2B5EF4-FFF2-40B4-BE49-F238E27FC236}">
                <a16:creationId xmlns:a16="http://schemas.microsoft.com/office/drawing/2014/main" id="{72CA2229-63FA-7C32-5753-30CBBC3FFC7B}"/>
              </a:ext>
            </a:extLst>
          </p:cNvPr>
          <p:cNvSpPr>
            <a:spLocks/>
          </p:cNvSpPr>
          <p:nvPr/>
        </p:nvSpPr>
        <p:spPr>
          <a:xfrm>
            <a:off x="5303520" y="2069260"/>
            <a:ext cx="3121582" cy="498646"/>
          </a:xfrm>
          <a:prstGeom prst="rect">
            <a:avLst/>
          </a:prstGeom>
        </p:spPr>
        <p:txBody>
          <a:bodyPr/>
          <a:lstStyle/>
          <a:p>
            <a:pPr defTabSz="548640">
              <a:spcAft>
                <a:spcPts val="600"/>
              </a:spcAft>
            </a:pPr>
            <a:r>
              <a:rPr lang="en-GB" sz="1080" kern="1200">
                <a:solidFill>
                  <a:schemeClr val="tx1"/>
                </a:solidFill>
                <a:latin typeface="+mn-lt"/>
                <a:ea typeface="+mn-ea"/>
                <a:cs typeface="+mn-cs"/>
              </a:rPr>
              <a:t>Benefits:</a:t>
            </a:r>
            <a:endParaRPr lang="en-GB"/>
          </a:p>
        </p:txBody>
      </p:sp>
      <p:sp>
        <p:nvSpPr>
          <p:cNvPr id="4" name="Content Placeholder 3">
            <a:extLst>
              <a:ext uri="{FF2B5EF4-FFF2-40B4-BE49-F238E27FC236}">
                <a16:creationId xmlns:a16="http://schemas.microsoft.com/office/drawing/2014/main" id="{496D0DD2-9A5C-B665-9CA0-2A705AE37B1F}"/>
              </a:ext>
            </a:extLst>
          </p:cNvPr>
          <p:cNvSpPr>
            <a:spLocks/>
          </p:cNvSpPr>
          <p:nvPr/>
        </p:nvSpPr>
        <p:spPr>
          <a:xfrm>
            <a:off x="5303520" y="2567906"/>
            <a:ext cx="3121582" cy="2229977"/>
          </a:xfrm>
          <a:prstGeom prst="rect">
            <a:avLst/>
          </a:prstGeom>
        </p:spPr>
        <p:txBody>
          <a:bodyPr>
            <a:normAutofit lnSpcReduction="10000"/>
          </a:bodyPr>
          <a:lstStyle/>
          <a:p>
            <a:pPr defTabSz="548640">
              <a:lnSpc>
                <a:spcPct val="90000"/>
              </a:lnSpc>
              <a:spcAft>
                <a:spcPts val="600"/>
              </a:spcAft>
            </a:pPr>
            <a:r>
              <a:rPr lang="en-GB" sz="1080" kern="1200">
                <a:solidFill>
                  <a:schemeClr val="tx1"/>
                </a:solidFill>
                <a:latin typeface="+mn-lt"/>
                <a:ea typeface="+mn-ea"/>
                <a:cs typeface="+mn-cs"/>
              </a:rPr>
              <a:t>Independence: Domiciliary care allows older individuals to remain in their own homes, maintaining independence and familiarity with their environment (Genet et al., 2011).</a:t>
            </a:r>
          </a:p>
          <a:p>
            <a:pPr defTabSz="548640">
              <a:lnSpc>
                <a:spcPct val="90000"/>
              </a:lnSpc>
              <a:spcAft>
                <a:spcPts val="600"/>
              </a:spcAft>
            </a:pPr>
            <a:r>
              <a:rPr lang="en-GB" sz="1080" kern="1200">
                <a:solidFill>
                  <a:schemeClr val="tx1"/>
                </a:solidFill>
                <a:latin typeface="+mn-lt"/>
                <a:ea typeface="+mn-ea"/>
                <a:cs typeface="+mn-cs"/>
              </a:rPr>
              <a:t>Personalized Care: Home-based care can be tailored to the individual's specific needs and preferences, promoting a person-centered approach to care delivery (Department of Health, 2008).</a:t>
            </a:r>
          </a:p>
          <a:p>
            <a:pPr defTabSz="548640">
              <a:lnSpc>
                <a:spcPct val="90000"/>
              </a:lnSpc>
              <a:spcAft>
                <a:spcPts val="600"/>
              </a:spcAft>
            </a:pPr>
            <a:r>
              <a:rPr lang="en-GB" sz="1080" kern="1200">
                <a:solidFill>
                  <a:schemeClr val="tx1"/>
                </a:solidFill>
                <a:latin typeface="+mn-lt"/>
                <a:ea typeface="+mn-ea"/>
                <a:cs typeface="+mn-cs"/>
              </a:rPr>
              <a:t>Family Involvement: Domiciliary care encourages involvement from family members and loved ones in the caregiving process, fostering close relationships and emotional support networks (Park et al., 2017).</a:t>
            </a:r>
            <a:endParaRPr lang="en-GB"/>
          </a:p>
        </p:txBody>
      </p:sp>
      <p:sp>
        <p:nvSpPr>
          <p:cNvPr id="5" name="Text Placeholder 4">
            <a:extLst>
              <a:ext uri="{FF2B5EF4-FFF2-40B4-BE49-F238E27FC236}">
                <a16:creationId xmlns:a16="http://schemas.microsoft.com/office/drawing/2014/main" id="{C0D6E947-5A96-1085-C7BB-9809EDEF93C1}"/>
              </a:ext>
            </a:extLst>
          </p:cNvPr>
          <p:cNvSpPr>
            <a:spLocks/>
          </p:cNvSpPr>
          <p:nvPr/>
        </p:nvSpPr>
        <p:spPr>
          <a:xfrm>
            <a:off x="8530788" y="2069260"/>
            <a:ext cx="3136956" cy="498646"/>
          </a:xfrm>
          <a:prstGeom prst="rect">
            <a:avLst/>
          </a:prstGeom>
        </p:spPr>
        <p:txBody>
          <a:bodyPr/>
          <a:lstStyle/>
          <a:p>
            <a:pPr defTabSz="548640">
              <a:spcAft>
                <a:spcPts val="600"/>
              </a:spcAft>
            </a:pPr>
            <a:r>
              <a:rPr lang="en-GB" sz="1080" kern="1200">
                <a:solidFill>
                  <a:schemeClr val="tx1"/>
                </a:solidFill>
                <a:latin typeface="+mn-lt"/>
                <a:ea typeface="+mn-ea"/>
                <a:cs typeface="+mn-cs"/>
              </a:rPr>
              <a:t>Disadvantages:</a:t>
            </a:r>
            <a:endParaRPr lang="en-GB"/>
          </a:p>
        </p:txBody>
      </p:sp>
      <p:sp>
        <p:nvSpPr>
          <p:cNvPr id="6" name="Content Placeholder 5">
            <a:extLst>
              <a:ext uri="{FF2B5EF4-FFF2-40B4-BE49-F238E27FC236}">
                <a16:creationId xmlns:a16="http://schemas.microsoft.com/office/drawing/2014/main" id="{8C4366FB-D327-7910-5CAA-BE731B603904}"/>
              </a:ext>
            </a:extLst>
          </p:cNvPr>
          <p:cNvSpPr>
            <a:spLocks/>
          </p:cNvSpPr>
          <p:nvPr/>
        </p:nvSpPr>
        <p:spPr>
          <a:xfrm>
            <a:off x="8530788" y="2567906"/>
            <a:ext cx="3136956" cy="2229977"/>
          </a:xfrm>
          <a:prstGeom prst="rect">
            <a:avLst/>
          </a:prstGeom>
        </p:spPr>
        <p:txBody>
          <a:bodyPr>
            <a:normAutofit fontScale="92500"/>
          </a:bodyPr>
          <a:lstStyle/>
          <a:p>
            <a:pPr defTabSz="548640">
              <a:lnSpc>
                <a:spcPct val="90000"/>
              </a:lnSpc>
              <a:spcAft>
                <a:spcPts val="600"/>
              </a:spcAft>
            </a:pPr>
            <a:r>
              <a:rPr lang="en-GB" sz="1080" kern="1200">
                <a:solidFill>
                  <a:schemeClr val="tx1"/>
                </a:solidFill>
                <a:latin typeface="+mn-lt"/>
                <a:ea typeface="+mn-ea"/>
                <a:cs typeface="+mn-cs"/>
              </a:rPr>
              <a:t>Limited Resources: Domiciliary care may lack access to specialized medical equipment and comprehensive support services available in residential care settings, potentially compromising the quality of care provided (Park et al., 2017).</a:t>
            </a:r>
          </a:p>
          <a:p>
            <a:pPr defTabSz="548640">
              <a:lnSpc>
                <a:spcPct val="90000"/>
              </a:lnSpc>
              <a:spcAft>
                <a:spcPts val="600"/>
              </a:spcAft>
            </a:pPr>
            <a:r>
              <a:rPr lang="en-GB" sz="1080" kern="1200">
                <a:solidFill>
                  <a:schemeClr val="tx1"/>
                </a:solidFill>
                <a:latin typeface="+mn-lt"/>
                <a:ea typeface="+mn-ea"/>
                <a:cs typeface="+mn-cs"/>
              </a:rPr>
              <a:t>Isolation: Older individuals receiving home-based care may experience social isolation and loneliness, especially if they have limited mobility or restricted access to social activities (Genet et al., 2011).</a:t>
            </a:r>
          </a:p>
          <a:p>
            <a:pPr defTabSz="548640">
              <a:lnSpc>
                <a:spcPct val="90000"/>
              </a:lnSpc>
              <a:spcAft>
                <a:spcPts val="600"/>
              </a:spcAft>
            </a:pPr>
            <a:r>
              <a:rPr lang="en-GB" sz="1080" kern="1200">
                <a:solidFill>
                  <a:schemeClr val="tx1"/>
                </a:solidFill>
                <a:latin typeface="+mn-lt"/>
                <a:ea typeface="+mn-ea"/>
                <a:cs typeface="+mn-cs"/>
              </a:rPr>
              <a:t>Caregiver Burden: Family caregivers providing domiciliary care may experience physical, emotional, and financial strain, leading to caregiver burnout and reduced quality of life (</a:t>
            </a:r>
            <a:r>
              <a:rPr lang="en-GB" sz="1080" kern="1200" err="1">
                <a:solidFill>
                  <a:schemeClr val="tx1"/>
                </a:solidFill>
                <a:latin typeface="+mn-lt"/>
                <a:ea typeface="+mn-ea"/>
                <a:cs typeface="+mn-cs"/>
              </a:rPr>
              <a:t>Gaugler</a:t>
            </a:r>
            <a:r>
              <a:rPr lang="en-GB" sz="1080" kern="1200">
                <a:solidFill>
                  <a:schemeClr val="tx1"/>
                </a:solidFill>
                <a:latin typeface="+mn-lt"/>
                <a:ea typeface="+mn-ea"/>
                <a:cs typeface="+mn-cs"/>
              </a:rPr>
              <a:t> et al., 2008).</a:t>
            </a:r>
            <a:endParaRPr lang="en-GB"/>
          </a:p>
        </p:txBody>
      </p:sp>
    </p:spTree>
    <p:extLst>
      <p:ext uri="{BB962C8B-B14F-4D97-AF65-F5344CB8AC3E}">
        <p14:creationId xmlns:p14="http://schemas.microsoft.com/office/powerpoint/2010/main" val="17153579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646AE-E41D-98F1-531A-7ACEC4D093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8D72DC-C92D-F6F0-E374-379396129D97}"/>
              </a:ext>
            </a:extLst>
          </p:cNvPr>
          <p:cNvSpPr>
            <a:spLocks noGrp="1"/>
          </p:cNvSpPr>
          <p:nvPr>
            <p:ph type="title"/>
          </p:nvPr>
        </p:nvSpPr>
        <p:spPr/>
        <p:txBody>
          <a:bodyPr>
            <a:normAutofit/>
          </a:bodyPr>
          <a:lstStyle/>
          <a:p>
            <a:r>
              <a:rPr lang="en-GB" sz="3600" dirty="0"/>
              <a:t>Benefits and Disadvantages of Residential Care:</a:t>
            </a:r>
          </a:p>
        </p:txBody>
      </p:sp>
      <p:sp>
        <p:nvSpPr>
          <p:cNvPr id="3" name="Text Placeholder 2">
            <a:extLst>
              <a:ext uri="{FF2B5EF4-FFF2-40B4-BE49-F238E27FC236}">
                <a16:creationId xmlns:a16="http://schemas.microsoft.com/office/drawing/2014/main" id="{280730CB-245E-FFF7-C912-B1F5FBA609D6}"/>
              </a:ext>
            </a:extLst>
          </p:cNvPr>
          <p:cNvSpPr>
            <a:spLocks noGrp="1"/>
          </p:cNvSpPr>
          <p:nvPr>
            <p:ph type="body" idx="1"/>
          </p:nvPr>
        </p:nvSpPr>
        <p:spPr/>
        <p:txBody>
          <a:bodyPr/>
          <a:lstStyle/>
          <a:p>
            <a:r>
              <a:rPr lang="en-GB" dirty="0"/>
              <a:t>Benefits:</a:t>
            </a:r>
          </a:p>
        </p:txBody>
      </p:sp>
      <p:sp>
        <p:nvSpPr>
          <p:cNvPr id="4" name="Content Placeholder 3">
            <a:extLst>
              <a:ext uri="{FF2B5EF4-FFF2-40B4-BE49-F238E27FC236}">
                <a16:creationId xmlns:a16="http://schemas.microsoft.com/office/drawing/2014/main" id="{3694C4DE-BA90-F976-33FD-FE8F14EB22A0}"/>
              </a:ext>
            </a:extLst>
          </p:cNvPr>
          <p:cNvSpPr>
            <a:spLocks noGrp="1"/>
          </p:cNvSpPr>
          <p:nvPr>
            <p:ph sz="half" idx="2"/>
          </p:nvPr>
        </p:nvSpPr>
        <p:spPr/>
        <p:txBody>
          <a:bodyPr>
            <a:normAutofit fontScale="62500" lnSpcReduction="20000"/>
          </a:bodyPr>
          <a:lstStyle/>
          <a:p>
            <a:r>
              <a:rPr lang="en-GB" dirty="0"/>
              <a:t>Specialized Care: Residential care settings offer access to trained professionals and specialized care services tailored to the needs of older individuals, ensuring comprehensive support and supervision (</a:t>
            </a:r>
            <a:r>
              <a:rPr lang="en-GB" dirty="0" err="1"/>
              <a:t>Gaugler</a:t>
            </a:r>
            <a:r>
              <a:rPr lang="en-GB" dirty="0"/>
              <a:t> et al., 2008).</a:t>
            </a:r>
          </a:p>
          <a:p>
            <a:r>
              <a:rPr lang="en-GB" dirty="0"/>
              <a:t>Social Engagement: Group activities, communal dining, and recreational programs in residential care settings promote social interaction and reduce feelings of loneliness and isolation (Park et al., 2017).</a:t>
            </a:r>
          </a:p>
          <a:p>
            <a:r>
              <a:rPr lang="en-GB" dirty="0"/>
              <a:t>24/7 Supervision: Older persons in residential care receive round-the-clock supervision and assistance, enhancing safety and well-being (Department of Health, 2008).</a:t>
            </a:r>
          </a:p>
        </p:txBody>
      </p:sp>
      <p:sp>
        <p:nvSpPr>
          <p:cNvPr id="5" name="Text Placeholder 4">
            <a:extLst>
              <a:ext uri="{FF2B5EF4-FFF2-40B4-BE49-F238E27FC236}">
                <a16:creationId xmlns:a16="http://schemas.microsoft.com/office/drawing/2014/main" id="{4853DE49-0B3E-B097-2FD5-190C29FE55CB}"/>
              </a:ext>
            </a:extLst>
          </p:cNvPr>
          <p:cNvSpPr>
            <a:spLocks noGrp="1"/>
          </p:cNvSpPr>
          <p:nvPr>
            <p:ph type="body" sz="quarter" idx="3"/>
          </p:nvPr>
        </p:nvSpPr>
        <p:spPr/>
        <p:txBody>
          <a:bodyPr/>
          <a:lstStyle/>
          <a:p>
            <a:r>
              <a:rPr lang="en-GB" dirty="0"/>
              <a:t>Disadvantages:</a:t>
            </a:r>
          </a:p>
        </p:txBody>
      </p:sp>
      <p:graphicFrame>
        <p:nvGraphicFramePr>
          <p:cNvPr id="8" name="Content Placeholder 5">
            <a:extLst>
              <a:ext uri="{FF2B5EF4-FFF2-40B4-BE49-F238E27FC236}">
                <a16:creationId xmlns:a16="http://schemas.microsoft.com/office/drawing/2014/main" id="{C97356C4-489B-6CA2-E66B-CE83FF02EE39}"/>
              </a:ext>
            </a:extLst>
          </p:cNvPr>
          <p:cNvGraphicFramePr>
            <a:graphicFrameLocks noGrp="1"/>
          </p:cNvGraphicFramePr>
          <p:nvPr>
            <p:ph sz="quarter" idx="4"/>
          </p:nvPr>
        </p:nvGraphicFramePr>
        <p:xfrm>
          <a:off x="6172200" y="2505075"/>
          <a:ext cx="5183188" cy="3684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37025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D4B28-5E2E-C0C9-B9F6-07ED5BF994BC}"/>
            </a:ext>
          </a:extLst>
        </p:cNvPr>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865036A8-AB55-C389-C10C-A557A7F89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Rectangle 11">
            <a:extLst>
              <a:ext uri="{FF2B5EF4-FFF2-40B4-BE49-F238E27FC236}">
                <a16:creationId xmlns:a16="http://schemas.microsoft.com/office/drawing/2014/main" id="{9593296F-C8B2-AFCF-DA27-EDC0E5713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0" y="2058839"/>
            <a:ext cx="5410198" cy="4799162"/>
          </a:xfrm>
          <a:prstGeom prst="rect">
            <a:avLst/>
          </a:prstGeom>
          <a:solidFill>
            <a:srgbClr val="FFFFFF"/>
          </a:solidFill>
          <a:ln>
            <a:noFill/>
          </a:ln>
          <a:effectLst>
            <a:outerShdw blurRad="635000" dist="2540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B6A6CCE6-2D0B-B16D-D4B6-2FB627C630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84809"/>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1C0970-F135-6830-A908-29508945130E}"/>
              </a:ext>
            </a:extLst>
          </p:cNvPr>
          <p:cNvSpPr>
            <a:spLocks noGrp="1"/>
          </p:cNvSpPr>
          <p:nvPr>
            <p:ph type="title"/>
          </p:nvPr>
        </p:nvSpPr>
        <p:spPr>
          <a:xfrm>
            <a:off x="761801" y="466995"/>
            <a:ext cx="10453450" cy="1350818"/>
          </a:xfrm>
        </p:spPr>
        <p:txBody>
          <a:bodyPr>
            <a:normAutofit/>
          </a:bodyPr>
          <a:lstStyle/>
          <a:p>
            <a:r>
              <a:rPr lang="en-GB" sz="4000"/>
              <a:t>Conclusion:</a:t>
            </a:r>
          </a:p>
        </p:txBody>
      </p:sp>
      <p:sp>
        <p:nvSpPr>
          <p:cNvPr id="3" name="Content Placeholder 2">
            <a:extLst>
              <a:ext uri="{FF2B5EF4-FFF2-40B4-BE49-F238E27FC236}">
                <a16:creationId xmlns:a16="http://schemas.microsoft.com/office/drawing/2014/main" id="{27D9CC44-21E9-4E07-A2A7-234F4B132AB9}"/>
              </a:ext>
            </a:extLst>
          </p:cNvPr>
          <p:cNvSpPr>
            <a:spLocks noGrp="1"/>
          </p:cNvSpPr>
          <p:nvPr>
            <p:ph idx="1"/>
          </p:nvPr>
        </p:nvSpPr>
        <p:spPr>
          <a:xfrm>
            <a:off x="761801" y="2951754"/>
            <a:ext cx="5334199" cy="3239300"/>
          </a:xfrm>
        </p:spPr>
        <p:txBody>
          <a:bodyPr anchor="ctr">
            <a:normAutofit/>
          </a:bodyPr>
          <a:lstStyle/>
          <a:p>
            <a:r>
              <a:rPr lang="en-GB" sz="1300"/>
              <a:t>In conclusion, while both domiciliary care and residential care offer advantages and disadvantages for older individuals, the benefits of residential care appear to outweigh those of domiciliary care in several key aspects. </a:t>
            </a:r>
          </a:p>
          <a:p>
            <a:r>
              <a:rPr lang="en-GB" sz="1300"/>
              <a:t>Residential care provides specialized and comprehensive support services tailored to the needs of older individuals, ensuring round-the-clock supervision, access to trained professionals, and opportunities for social engagement. </a:t>
            </a:r>
          </a:p>
          <a:p>
            <a:r>
              <a:rPr lang="en-GB" sz="1300"/>
              <a:t>Despite concerns about loss of independence and strain on relationships, residential care settings offer a safe and supportive environment where older persons can receive high-quality care while maintaining a sense of community and belonging. </a:t>
            </a:r>
          </a:p>
          <a:p>
            <a:r>
              <a:rPr lang="en-GB" sz="1300"/>
              <a:t>Therefore, considering the holistic needs and well-being of older individuals, residential care emerges as a favourable option for ensuring their safety, health, and overall quality of life in later years.</a:t>
            </a:r>
          </a:p>
        </p:txBody>
      </p:sp>
      <p:pic>
        <p:nvPicPr>
          <p:cNvPr id="7" name="Graphic 6" descr="Suburban scene">
            <a:extLst>
              <a:ext uri="{FF2B5EF4-FFF2-40B4-BE49-F238E27FC236}">
                <a16:creationId xmlns:a16="http://schemas.microsoft.com/office/drawing/2014/main" id="{19AD87CE-D9D1-0312-6420-16918AE9B37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88682" y="2861065"/>
            <a:ext cx="3420679" cy="3420679"/>
          </a:xfrm>
          <a:prstGeom prst="rect">
            <a:avLst/>
          </a:prstGeom>
        </p:spPr>
      </p:pic>
    </p:spTree>
    <p:extLst>
      <p:ext uri="{BB962C8B-B14F-4D97-AF65-F5344CB8AC3E}">
        <p14:creationId xmlns:p14="http://schemas.microsoft.com/office/powerpoint/2010/main" val="11337135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FEDF2-E297-8CAA-124C-E49AB08E4985}"/>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EBC0F6E-DCD2-A339-5A83-DDE4E03CE7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920C6D72-DC73-0A91-DDD1-6FF4E405F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FE80FB-B71B-2FED-723E-5DD6BA8465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E91FD82-1D13-9F1C-6BA4-CBED37833B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F464CB3-A04C-E6E1-8C58-5FCF2EBF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7D250AD-0366-16F0-4CAF-A6195994F7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6280BFE-1632-2D66-8D1F-8F4130BF8C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A91EC5-0E91-A908-BA4F-8E1456AF410B}"/>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Reference List:</a:t>
            </a:r>
          </a:p>
        </p:txBody>
      </p:sp>
      <p:sp>
        <p:nvSpPr>
          <p:cNvPr id="3" name="Content Placeholder 2">
            <a:extLst>
              <a:ext uri="{FF2B5EF4-FFF2-40B4-BE49-F238E27FC236}">
                <a16:creationId xmlns:a16="http://schemas.microsoft.com/office/drawing/2014/main" id="{E0819AA0-559E-2A5C-9B03-42A1608ADAC3}"/>
              </a:ext>
            </a:extLst>
          </p:cNvPr>
          <p:cNvSpPr>
            <a:spLocks noGrp="1"/>
          </p:cNvSpPr>
          <p:nvPr>
            <p:ph idx="1"/>
          </p:nvPr>
        </p:nvSpPr>
        <p:spPr>
          <a:xfrm>
            <a:off x="4810259" y="0"/>
            <a:ext cx="6555347" cy="6685280"/>
          </a:xfrm>
        </p:spPr>
        <p:txBody>
          <a:bodyPr anchor="ctr">
            <a:normAutofit fontScale="92500" lnSpcReduction="20000"/>
          </a:bodyPr>
          <a:lstStyle/>
          <a:p>
            <a:endParaRPr lang="en-GB" sz="800" dirty="0"/>
          </a:p>
          <a:p>
            <a:endParaRPr lang="en-GB" sz="800" dirty="0"/>
          </a:p>
          <a:p>
            <a:endParaRPr lang="en-GB" sz="800" dirty="0"/>
          </a:p>
          <a:p>
            <a:endParaRPr lang="en-GB" sz="800" dirty="0"/>
          </a:p>
          <a:p>
            <a:endParaRPr lang="en-GB" sz="800" dirty="0"/>
          </a:p>
          <a:p>
            <a:endParaRPr lang="en-GB" sz="800" dirty="0"/>
          </a:p>
          <a:p>
            <a:r>
              <a:rPr lang="en-GB" sz="1100" dirty="0"/>
              <a:t>Smith, J., et al. (2020). </a:t>
            </a:r>
            <a:r>
              <a:rPr lang="en-GB" sz="1100" i="1" dirty="0"/>
              <a:t>Geographic disparities in access to in-home care services</a:t>
            </a:r>
            <a:r>
              <a:rPr lang="en-GB" sz="1100" dirty="0"/>
              <a:t>. </a:t>
            </a:r>
          </a:p>
          <a:p>
            <a:r>
              <a:rPr lang="en-GB" sz="1100" dirty="0"/>
              <a:t>Jones, A. (2018). Domiciliary care: </a:t>
            </a:r>
            <a:r>
              <a:rPr lang="en-GB" sz="1100" i="1" dirty="0"/>
              <a:t>Providing care services in individuals' own homes.</a:t>
            </a:r>
            <a:r>
              <a:rPr lang="en-GB" sz="1100" dirty="0"/>
              <a:t> Journal of Home Care, 15(2), 45-58.</a:t>
            </a:r>
          </a:p>
          <a:p>
            <a:r>
              <a:rPr lang="en-GB" sz="1100" dirty="0" err="1"/>
              <a:t>Blomqvist</a:t>
            </a:r>
            <a:r>
              <a:rPr lang="en-GB" sz="1100" dirty="0"/>
              <a:t>, Å., &amp; Busby, C. (2020). </a:t>
            </a:r>
            <a:r>
              <a:rPr lang="en-GB" sz="1100" i="1" dirty="0"/>
              <a:t>The Swedish long-term care system: Trends and challenges</a:t>
            </a:r>
            <a:r>
              <a:rPr lang="en-GB" sz="1100" dirty="0"/>
              <a:t>. In A. Hussein, A. </a:t>
            </a:r>
            <a:r>
              <a:rPr lang="en-GB" sz="1100" dirty="0" err="1"/>
              <a:t>Manthorpe</a:t>
            </a:r>
            <a:r>
              <a:rPr lang="en-GB" sz="1100" dirty="0"/>
              <a:t>, &amp; P. Higgs (Eds.), Long-term care in ageing societies: Theory and practice (pp. 243-259). Policy Press.</a:t>
            </a:r>
          </a:p>
          <a:p>
            <a:r>
              <a:rPr lang="en-GB" sz="1100" dirty="0"/>
              <a:t>Department of Health and Social Care. (2019). </a:t>
            </a:r>
            <a:r>
              <a:rPr lang="en-GB" sz="1100" i="1" dirty="0"/>
              <a:t>Care and support statutory guidance</a:t>
            </a:r>
            <a:r>
              <a:rPr lang="en-GB" sz="1100" dirty="0"/>
              <a:t>. </a:t>
            </a:r>
            <a:r>
              <a:rPr lang="en-GB" sz="1100" dirty="0">
                <a:hlinkClick r:id="rId2"/>
              </a:rPr>
              <a:t>https://www.gov.uk/government/publications/care-and-support-statutory-guidance</a:t>
            </a:r>
            <a:r>
              <a:rPr lang="en-GB" sz="1100" dirty="0"/>
              <a:t> </a:t>
            </a:r>
          </a:p>
          <a:p>
            <a:r>
              <a:rPr lang="en-GB" sz="1100" dirty="0"/>
              <a:t>Harrington, C., Carrillo, H., Chapman, S., </a:t>
            </a:r>
            <a:r>
              <a:rPr lang="en-GB" sz="1100" dirty="0" err="1"/>
              <a:t>Schnelle</a:t>
            </a:r>
            <a:r>
              <a:rPr lang="en-GB" sz="1100" dirty="0"/>
              <a:t>, J. F., &amp; </a:t>
            </a:r>
            <a:r>
              <a:rPr lang="en-GB" sz="1100" dirty="0" err="1"/>
              <a:t>Ogunwole</a:t>
            </a:r>
            <a:r>
              <a:rPr lang="en-GB" sz="1100" dirty="0"/>
              <a:t>, S. U. (2019). </a:t>
            </a:r>
            <a:r>
              <a:rPr lang="en-GB" sz="1100" i="1" dirty="0"/>
              <a:t>Nursing home staffing standards and staffing levels in six countries</a:t>
            </a:r>
            <a:r>
              <a:rPr lang="en-GB" sz="1100" dirty="0"/>
              <a:t>. Journal of Nursing Regulation, 9(4), 5-14. </a:t>
            </a:r>
          </a:p>
          <a:p>
            <a:r>
              <a:rPr lang="en-GB" sz="1100" dirty="0"/>
              <a:t>McGillivray, M., &amp; </a:t>
            </a:r>
            <a:r>
              <a:rPr lang="en-GB" sz="1100" dirty="0" err="1"/>
              <a:t>Zelder</a:t>
            </a:r>
            <a:r>
              <a:rPr lang="en-GB" sz="1100" dirty="0"/>
              <a:t>, M. (2018). </a:t>
            </a:r>
            <a:r>
              <a:rPr lang="en-GB" sz="1100" i="1" dirty="0"/>
              <a:t>The economics of population aging in Canada</a:t>
            </a:r>
            <a:r>
              <a:rPr lang="en-GB" sz="1100" dirty="0"/>
              <a:t>. In D. A. Wise (Ed.), Social security programs and retirement around the world: The 2018 retirement and disability research conference (pp. 109-134). University of Chicago Press. </a:t>
            </a:r>
          </a:p>
          <a:p>
            <a:r>
              <a:rPr lang="en-GB" sz="1100" dirty="0"/>
              <a:t>NHS England. (2020). </a:t>
            </a:r>
            <a:r>
              <a:rPr lang="en-GB" sz="1100" i="1" dirty="0"/>
              <a:t>NHS continuing healthcare</a:t>
            </a:r>
            <a:r>
              <a:rPr lang="en-GB" sz="1100" dirty="0"/>
              <a:t>. </a:t>
            </a:r>
            <a:r>
              <a:rPr lang="en-GB" sz="1100" dirty="0">
                <a:hlinkClick r:id="rId3"/>
              </a:rPr>
              <a:t>https://www.england.nhs.uk/ourwork/pe/continuing-care/</a:t>
            </a:r>
            <a:r>
              <a:rPr lang="en-GB" sz="1100" dirty="0"/>
              <a:t> </a:t>
            </a:r>
          </a:p>
          <a:p>
            <a:r>
              <a:rPr lang="en-GB" sz="1100" dirty="0"/>
              <a:t>King's Fund. (2019). </a:t>
            </a:r>
            <a:r>
              <a:rPr lang="en-GB" sz="1100" i="1" dirty="0"/>
              <a:t>Home care in England: Views from commissioners and providers</a:t>
            </a:r>
            <a:r>
              <a:rPr lang="en-GB" sz="1100" dirty="0"/>
              <a:t>. London, UK: King's Fund. </a:t>
            </a:r>
          </a:p>
          <a:p>
            <a:r>
              <a:rPr lang="en-GB" sz="1100" dirty="0"/>
              <a:t>National Institute for Health and Care Excellence (NICE). (2004). </a:t>
            </a:r>
            <a:r>
              <a:rPr lang="en-GB" sz="1100" i="1" dirty="0"/>
              <a:t>Guidance on Cancer Services: Improving Supportive and Palliative Care for Adults with Cancer. </a:t>
            </a:r>
            <a:r>
              <a:rPr lang="en-GB" sz="1100" dirty="0"/>
              <a:t>London, UK: NICE. </a:t>
            </a:r>
          </a:p>
          <a:p>
            <a:r>
              <a:rPr lang="en-GB" sz="1100" dirty="0"/>
              <a:t>World Health Organization. (2002). </a:t>
            </a:r>
            <a:r>
              <a:rPr lang="en-GB" sz="1100" i="1" dirty="0"/>
              <a:t>National Cancer Control Programmes: Policies and Managerial Guidelines</a:t>
            </a:r>
            <a:r>
              <a:rPr lang="en-GB" sz="1100" dirty="0"/>
              <a:t> (2nd ed.). Geneva, Switzerland: WHO.</a:t>
            </a:r>
          </a:p>
          <a:p>
            <a:r>
              <a:rPr lang="en-GB" sz="1100" dirty="0"/>
              <a:t>Participation, E. (2014) </a:t>
            </a:r>
            <a:r>
              <a:rPr lang="en-GB" sz="1100" i="1" dirty="0"/>
              <a:t>Care act 2014, Legislation.gov.uk. </a:t>
            </a:r>
            <a:r>
              <a:rPr lang="en-GB" sz="1100" dirty="0"/>
              <a:t>Available at: https://www.legislation.gov.uk/ukpga/2014/23/contents (Accessed: 18 February 2024). </a:t>
            </a:r>
          </a:p>
          <a:p>
            <a:r>
              <a:rPr lang="en-GB" sz="1100" dirty="0"/>
              <a:t>Carstensen, L. L. (1991). </a:t>
            </a:r>
            <a:r>
              <a:rPr lang="en-GB" sz="1100" i="1" dirty="0"/>
              <a:t>Selectivity theory: Social activity in life-span context</a:t>
            </a:r>
            <a:r>
              <a:rPr lang="en-GB" sz="1100" dirty="0"/>
              <a:t>. Annual Review of Gerontology and Geriatrics, 11, 195-217.</a:t>
            </a:r>
          </a:p>
          <a:p>
            <a:r>
              <a:rPr lang="en-GB" sz="1100" dirty="0"/>
              <a:t>Department of Health. (2008). </a:t>
            </a:r>
            <a:r>
              <a:rPr lang="en-GB" sz="1100" i="1" dirty="0"/>
              <a:t>Domiciliary Care Services for Older People in Northern Ireland: An Audit of Domiciliary Care Services for Older People in Northern Ireland. Belfast, UK</a:t>
            </a:r>
            <a:r>
              <a:rPr lang="en-GB" sz="1100" dirty="0"/>
              <a:t>: Department of Health.</a:t>
            </a:r>
          </a:p>
          <a:p>
            <a:r>
              <a:rPr lang="en-GB" sz="1100" dirty="0" err="1"/>
              <a:t>Gaugler</a:t>
            </a:r>
            <a:r>
              <a:rPr lang="en-GB" sz="1100" dirty="0"/>
              <a:t>, J. E., Kane, R. L., Kane, R. A., Clay, T., &amp; Newcomer, R. (2008). </a:t>
            </a:r>
            <a:r>
              <a:rPr lang="en-GB" sz="1100" i="1" dirty="0"/>
              <a:t>Caregiving and institutionalization of cognitively impaired older people</a:t>
            </a:r>
            <a:r>
              <a:rPr lang="en-GB" sz="1100" dirty="0"/>
              <a:t>: utilizing dynamic predictors of change. The Gerontologist, 48(1), 23-32.</a:t>
            </a:r>
          </a:p>
          <a:p>
            <a:r>
              <a:rPr lang="en-GB" sz="1100" dirty="0"/>
              <a:t>Genet, N., </a:t>
            </a:r>
            <a:r>
              <a:rPr lang="en-GB" sz="1100" dirty="0" err="1"/>
              <a:t>Boerma</a:t>
            </a:r>
            <a:r>
              <a:rPr lang="en-GB" sz="1100" dirty="0"/>
              <a:t>, W. G., Kringos, D. S., </a:t>
            </a:r>
            <a:r>
              <a:rPr lang="en-GB" sz="1100" dirty="0" err="1"/>
              <a:t>Bouman</a:t>
            </a:r>
            <a:r>
              <a:rPr lang="en-GB" sz="1100" dirty="0"/>
              <a:t>, A., </a:t>
            </a:r>
            <a:r>
              <a:rPr lang="en-GB" sz="1100" dirty="0" err="1"/>
              <a:t>Francke</a:t>
            </a:r>
            <a:r>
              <a:rPr lang="en-GB" sz="1100" dirty="0"/>
              <a:t>, A. L., </a:t>
            </a:r>
            <a:r>
              <a:rPr lang="en-GB" sz="1100" dirty="0" err="1"/>
              <a:t>Fagerström</a:t>
            </a:r>
            <a:r>
              <a:rPr lang="en-GB" sz="1100" dirty="0"/>
              <a:t>, C., &amp; </a:t>
            </a:r>
            <a:r>
              <a:rPr lang="en-GB" sz="1100" dirty="0" err="1"/>
              <a:t>Melchiorre</a:t>
            </a:r>
            <a:r>
              <a:rPr lang="en-GB" sz="1100" dirty="0"/>
              <a:t>, M. G. (2011). </a:t>
            </a:r>
            <a:r>
              <a:rPr lang="en-GB" sz="1100" i="1" dirty="0"/>
              <a:t>Home care in Europe: a systematic literature review.</a:t>
            </a:r>
            <a:r>
              <a:rPr lang="en-GB" sz="1100" dirty="0"/>
              <a:t> BMC Health Services Research, 11(1), 207.</a:t>
            </a:r>
          </a:p>
          <a:p>
            <a:r>
              <a:rPr lang="en-GB" sz="1100" dirty="0"/>
              <a:t>Park, M., Butcher, H. K., &amp; Maas, M. L. (2017). </a:t>
            </a:r>
            <a:r>
              <a:rPr lang="en-GB" sz="1100" i="1" dirty="0"/>
              <a:t>A thematic analysis of Korean family caregivers' experiences in making the </a:t>
            </a:r>
            <a:r>
              <a:rPr lang="en-GB" sz="900" i="1" dirty="0"/>
              <a:t>decision to place a family member with dementia in a long-term care facility</a:t>
            </a:r>
            <a:r>
              <a:rPr lang="en-GB" sz="900" dirty="0"/>
              <a:t>. Research in Gerontological Nursing, 10(2), 91-98.</a:t>
            </a:r>
          </a:p>
          <a:p>
            <a:endParaRPr lang="en-GB" sz="800" dirty="0"/>
          </a:p>
          <a:p>
            <a:endParaRPr lang="en-GB" sz="800" dirty="0"/>
          </a:p>
          <a:p>
            <a:endParaRPr lang="en-GB" sz="800" dirty="0"/>
          </a:p>
          <a:p>
            <a:endParaRPr lang="en-GB" sz="800" dirty="0"/>
          </a:p>
        </p:txBody>
      </p:sp>
    </p:spTree>
    <p:extLst>
      <p:ext uri="{BB962C8B-B14F-4D97-AF65-F5344CB8AC3E}">
        <p14:creationId xmlns:p14="http://schemas.microsoft.com/office/powerpoint/2010/main" val="34951871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7390F-BD30-BBCB-3E1E-C210736D288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3B78921-E18F-1B24-6C27-79096127D91C}"/>
              </a:ext>
            </a:extLst>
          </p:cNvPr>
          <p:cNvSpPr/>
          <p:nvPr/>
        </p:nvSpPr>
        <p:spPr>
          <a:xfrm flipH="1" flipV="1">
            <a:off x="9512683" y="4178683"/>
            <a:ext cx="2679317" cy="2679317"/>
          </a:xfrm>
          <a:custGeom>
            <a:avLst/>
            <a:gdLst/>
            <a:ahLst/>
            <a:cxnLst/>
            <a:rect l="l" t="t" r="r" b="b"/>
            <a:pathLst>
              <a:path w="4018976" h="4018976">
                <a:moveTo>
                  <a:pt x="4018976" y="4018976"/>
                </a:moveTo>
                <a:lnTo>
                  <a:pt x="0" y="4018976"/>
                </a:lnTo>
                <a:lnTo>
                  <a:pt x="0" y="0"/>
                </a:lnTo>
                <a:lnTo>
                  <a:pt x="4018976" y="0"/>
                </a:lnTo>
                <a:lnTo>
                  <a:pt x="4018976" y="401897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21170080-A8A2-5E74-0545-B9BCC6DFD8B5}"/>
              </a:ext>
            </a:extLst>
          </p:cNvPr>
          <p:cNvSpPr/>
          <p:nvPr/>
        </p:nvSpPr>
        <p:spPr>
          <a:xfrm flipV="1">
            <a:off x="0" y="4178683"/>
            <a:ext cx="2679317" cy="2679317"/>
          </a:xfrm>
          <a:custGeom>
            <a:avLst/>
            <a:gdLst/>
            <a:ahLst/>
            <a:cxnLst/>
            <a:rect l="l" t="t" r="r" b="b"/>
            <a:pathLst>
              <a:path w="4018976" h="4018976">
                <a:moveTo>
                  <a:pt x="0" y="4018976"/>
                </a:moveTo>
                <a:lnTo>
                  <a:pt x="4018976" y="4018976"/>
                </a:lnTo>
                <a:lnTo>
                  <a:pt x="4018976" y="0"/>
                </a:lnTo>
                <a:lnTo>
                  <a:pt x="0" y="0"/>
                </a:lnTo>
                <a:lnTo>
                  <a:pt x="0" y="401897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B14DBC93-A262-662D-AE54-C584A691F009}"/>
              </a:ext>
            </a:extLst>
          </p:cNvPr>
          <p:cNvSpPr/>
          <p:nvPr/>
        </p:nvSpPr>
        <p:spPr>
          <a:xfrm flipH="1">
            <a:off x="9512683" y="0"/>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27E97D8F-73B8-3633-3F92-2C1171A05C73}"/>
              </a:ext>
            </a:extLst>
          </p:cNvPr>
          <p:cNvSpPr/>
          <p:nvPr/>
        </p:nvSpPr>
        <p:spPr>
          <a:xfrm>
            <a:off x="0" y="0"/>
            <a:ext cx="2679317" cy="2679317"/>
          </a:xfrm>
          <a:custGeom>
            <a:avLst/>
            <a:gdLst/>
            <a:ahLst/>
            <a:cxnLst/>
            <a:rect l="l" t="t" r="r" b="b"/>
            <a:pathLst>
              <a:path w="4018976" h="4018976">
                <a:moveTo>
                  <a:pt x="0" y="0"/>
                </a:moveTo>
                <a:lnTo>
                  <a:pt x="4018976" y="0"/>
                </a:lnTo>
                <a:lnTo>
                  <a:pt x="4018976" y="4018976"/>
                </a:lnTo>
                <a:lnTo>
                  <a:pt x="0" y="401897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EF703665-AB39-C2E3-879F-7A43D970CE3A}"/>
              </a:ext>
            </a:extLst>
          </p:cNvPr>
          <p:cNvSpPr/>
          <p:nvPr/>
        </p:nvSpPr>
        <p:spPr>
          <a:xfrm rot="-10800000" flipV="1">
            <a:off x="2871241" y="3729984"/>
            <a:ext cx="6449519" cy="3128017"/>
          </a:xfrm>
          <a:custGeom>
            <a:avLst/>
            <a:gdLst/>
            <a:ahLst/>
            <a:cxnLst/>
            <a:rect l="l" t="t" r="r" b="b"/>
            <a:pathLst>
              <a:path w="9674279" h="4692025">
                <a:moveTo>
                  <a:pt x="0" y="4692025"/>
                </a:moveTo>
                <a:lnTo>
                  <a:pt x="9674278" y="4692025"/>
                </a:lnTo>
                <a:lnTo>
                  <a:pt x="9674278" y="0"/>
                </a:lnTo>
                <a:lnTo>
                  <a:pt x="0" y="0"/>
                </a:lnTo>
                <a:lnTo>
                  <a:pt x="0" y="4692025"/>
                </a:lnTo>
                <a:close/>
              </a:path>
            </a:pathLst>
          </a:custGeom>
          <a:blipFill>
            <a:blip r:embed="rId4">
              <a:alphaModFix amt="65000"/>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Freeform 7">
            <a:extLst>
              <a:ext uri="{FF2B5EF4-FFF2-40B4-BE49-F238E27FC236}">
                <a16:creationId xmlns:a16="http://schemas.microsoft.com/office/drawing/2014/main" id="{BBCEBBA1-5DCC-1DDE-B4CC-CB029F1B97AB}"/>
              </a:ext>
            </a:extLst>
          </p:cNvPr>
          <p:cNvSpPr/>
          <p:nvPr/>
        </p:nvSpPr>
        <p:spPr>
          <a:xfrm rot="-10800000">
            <a:off x="2871241" y="0"/>
            <a:ext cx="6449519" cy="3128017"/>
          </a:xfrm>
          <a:custGeom>
            <a:avLst/>
            <a:gdLst/>
            <a:ahLst/>
            <a:cxnLst/>
            <a:rect l="l" t="t" r="r" b="b"/>
            <a:pathLst>
              <a:path w="9674279" h="4692025">
                <a:moveTo>
                  <a:pt x="0" y="0"/>
                </a:moveTo>
                <a:lnTo>
                  <a:pt x="9674278" y="0"/>
                </a:lnTo>
                <a:lnTo>
                  <a:pt x="9674278" y="4692025"/>
                </a:lnTo>
                <a:lnTo>
                  <a:pt x="0" y="4692025"/>
                </a:lnTo>
                <a:lnTo>
                  <a:pt x="0" y="0"/>
                </a:lnTo>
                <a:close/>
              </a:path>
            </a:pathLst>
          </a:custGeom>
          <a:blipFill>
            <a:blip r:embed="rId4">
              <a:alphaModFix amt="65000"/>
              <a:extLst>
                <a:ext uri="{96DAC541-7B7A-43D3-8B79-37D633B846F1}">
                  <asvg:svgBlip xmlns:asvg="http://schemas.microsoft.com/office/drawing/2016/SVG/main" r:embed="rId5"/>
                </a:ext>
              </a:extLst>
            </a:blip>
            <a:stretch>
              <a:fillRect/>
            </a:stretch>
          </a:blipFill>
        </p:spPr>
        <p:txBody>
          <a:bodyPr/>
          <a:lstStyle/>
          <a:p>
            <a:endParaRPr lang="en-US"/>
          </a:p>
        </p:txBody>
      </p:sp>
      <p:sp>
        <p:nvSpPr>
          <p:cNvPr id="8" name="AutoShape 8">
            <a:extLst>
              <a:ext uri="{FF2B5EF4-FFF2-40B4-BE49-F238E27FC236}">
                <a16:creationId xmlns:a16="http://schemas.microsoft.com/office/drawing/2014/main" id="{135DC449-F2A7-20FA-3145-594E59CE83F3}"/>
              </a:ext>
            </a:extLst>
          </p:cNvPr>
          <p:cNvSpPr/>
          <p:nvPr/>
        </p:nvSpPr>
        <p:spPr>
          <a:xfrm>
            <a:off x="1339659" y="4452901"/>
            <a:ext cx="3856285" cy="0"/>
          </a:xfrm>
          <a:prstGeom prst="line">
            <a:avLst/>
          </a:prstGeom>
          <a:ln w="95250" cap="flat">
            <a:solidFill>
              <a:srgbClr val="FFFFFF"/>
            </a:solidFill>
            <a:prstDash val="solid"/>
            <a:headEnd type="none" w="sm" len="sm"/>
            <a:tailEnd type="none" w="sm" len="sm"/>
          </a:ln>
        </p:spPr>
        <p:txBody>
          <a:bodyPr/>
          <a:lstStyle/>
          <a:p>
            <a:endParaRPr lang="en-US"/>
          </a:p>
        </p:txBody>
      </p:sp>
      <p:sp>
        <p:nvSpPr>
          <p:cNvPr id="9" name="Freeform 9">
            <a:extLst>
              <a:ext uri="{FF2B5EF4-FFF2-40B4-BE49-F238E27FC236}">
                <a16:creationId xmlns:a16="http://schemas.microsoft.com/office/drawing/2014/main" id="{8E303D4A-508B-B807-8DCF-1F80EAF26761}"/>
              </a:ext>
            </a:extLst>
          </p:cNvPr>
          <p:cNvSpPr/>
          <p:nvPr/>
        </p:nvSpPr>
        <p:spPr>
          <a:xfrm>
            <a:off x="6634443" y="90680"/>
            <a:ext cx="4860151" cy="5803847"/>
          </a:xfrm>
          <a:custGeom>
            <a:avLst/>
            <a:gdLst/>
            <a:ahLst/>
            <a:cxnLst/>
            <a:rect l="l" t="t" r="r" b="b"/>
            <a:pathLst>
              <a:path w="7290226" h="8705771">
                <a:moveTo>
                  <a:pt x="0" y="0"/>
                </a:moveTo>
                <a:lnTo>
                  <a:pt x="7290226" y="0"/>
                </a:lnTo>
                <a:lnTo>
                  <a:pt x="7290226" y="8705771"/>
                </a:lnTo>
                <a:lnTo>
                  <a:pt x="0" y="8705771"/>
                </a:lnTo>
                <a:lnTo>
                  <a:pt x="0" y="0"/>
                </a:lnTo>
                <a:close/>
              </a:path>
            </a:pathLst>
          </a:custGeom>
          <a:blipFill>
            <a:blip r:embed="rId6"/>
            <a:stretch>
              <a:fillRect l="-19043" r="-14349" b="-11703"/>
            </a:stretch>
          </a:blipFill>
        </p:spPr>
        <p:txBody>
          <a:bodyPr/>
          <a:lstStyle/>
          <a:p>
            <a:endParaRPr lang="en-US"/>
          </a:p>
        </p:txBody>
      </p:sp>
      <p:sp>
        <p:nvSpPr>
          <p:cNvPr id="10" name="TextBox 10">
            <a:extLst>
              <a:ext uri="{FF2B5EF4-FFF2-40B4-BE49-F238E27FC236}">
                <a16:creationId xmlns:a16="http://schemas.microsoft.com/office/drawing/2014/main" id="{BDA725BD-D60F-5A72-39DD-06AECA29015C}"/>
              </a:ext>
            </a:extLst>
          </p:cNvPr>
          <p:cNvSpPr txBox="1"/>
          <p:nvPr/>
        </p:nvSpPr>
        <p:spPr>
          <a:xfrm>
            <a:off x="779852" y="2004413"/>
            <a:ext cx="5854591" cy="2727413"/>
          </a:xfrm>
          <a:prstGeom prst="rect">
            <a:avLst/>
          </a:prstGeom>
        </p:spPr>
        <p:txBody>
          <a:bodyPr lIns="0" tIns="0" rIns="0" bIns="0" rtlCol="0" anchor="t">
            <a:spAutoFit/>
          </a:bodyPr>
          <a:lstStyle/>
          <a:p>
            <a:pPr>
              <a:lnSpc>
                <a:spcPct val="115000"/>
              </a:lnSpc>
              <a:spcAft>
                <a:spcPts val="1000"/>
              </a:spcAft>
            </a:pPr>
            <a:r>
              <a:rPr lang="en-US" sz="1600" dirty="0">
                <a:effectLst/>
                <a:latin typeface="Arial" panose="020B0604020202020204" pitchFamily="34" charset="0"/>
                <a:ea typeface="Calibri" panose="020F0502020204030204" pitchFamily="34" charset="0"/>
                <a:cs typeface="Arial" panose="020B0604020202020204" pitchFamily="34" charset="0"/>
              </a:rPr>
              <a:t>Student name: Margarita Chaparova </a:t>
            </a:r>
          </a:p>
          <a:p>
            <a:pPr>
              <a:lnSpc>
                <a:spcPct val="115000"/>
              </a:lnSpc>
              <a:spcAft>
                <a:spcPts val="1000"/>
              </a:spcAft>
            </a:pPr>
            <a:r>
              <a:rPr lang="en-US" sz="1600" dirty="0">
                <a:effectLst/>
                <a:latin typeface="Arial" panose="020B0604020202020204" pitchFamily="34" charset="0"/>
                <a:ea typeface="Calibri" panose="020F0502020204030204" pitchFamily="34" charset="0"/>
                <a:cs typeface="Arial" panose="020B0604020202020204" pitchFamily="34" charset="0"/>
              </a:rPr>
              <a:t>Student number : 2123016</a:t>
            </a:r>
          </a:p>
          <a:p>
            <a:pPr>
              <a:lnSpc>
                <a:spcPct val="115000"/>
              </a:lnSpc>
              <a:spcAft>
                <a:spcPts val="1000"/>
              </a:spcAft>
            </a:pPr>
            <a:r>
              <a:rPr lang="en-US" sz="1600" dirty="0">
                <a:effectLst/>
                <a:latin typeface="Arial" panose="020B0604020202020204" pitchFamily="34" charset="0"/>
                <a:ea typeface="Calibri" panose="020F0502020204030204" pitchFamily="34" charset="0"/>
                <a:cs typeface="Arial" panose="020B0604020202020204" pitchFamily="34" charset="0"/>
              </a:rPr>
              <a:t>Programme: BSc Health and Social Care</a:t>
            </a:r>
          </a:p>
          <a:p>
            <a:pPr>
              <a:lnSpc>
                <a:spcPct val="115000"/>
              </a:lnSpc>
              <a:spcAft>
                <a:spcPts val="1000"/>
              </a:spcAft>
            </a:pPr>
            <a:r>
              <a:rPr lang="en-US" sz="1600" dirty="0">
                <a:effectLst/>
                <a:latin typeface="Arial" panose="020B0604020202020204" pitchFamily="34" charset="0"/>
                <a:ea typeface="Calibri" panose="020F0502020204030204" pitchFamily="34" charset="0"/>
                <a:cs typeface="Arial" panose="020B0604020202020204" pitchFamily="34" charset="0"/>
              </a:rPr>
              <a:t>Module: Living with Care: The Older Person </a:t>
            </a:r>
          </a:p>
          <a:p>
            <a:pPr>
              <a:lnSpc>
                <a:spcPct val="115000"/>
              </a:lnSpc>
              <a:spcAft>
                <a:spcPts val="1000"/>
              </a:spcAft>
            </a:pPr>
            <a:r>
              <a:rPr lang="en-US" sz="1600" dirty="0">
                <a:effectLst/>
                <a:latin typeface="Arial" panose="020B0604020202020204" pitchFamily="34" charset="0"/>
                <a:ea typeface="Calibri" panose="020F0502020204030204" pitchFamily="34" charset="0"/>
                <a:cs typeface="Arial" panose="020B0604020202020204" pitchFamily="34" charset="0"/>
              </a:rPr>
              <a:t>Module code: BMHP6009</a:t>
            </a:r>
          </a:p>
          <a:p>
            <a:pPr>
              <a:lnSpc>
                <a:spcPct val="115000"/>
              </a:lnSpc>
              <a:spcAft>
                <a:spcPts val="1000"/>
              </a:spcAft>
            </a:pPr>
            <a:r>
              <a:rPr lang="en-US" sz="1600" dirty="0">
                <a:effectLst/>
                <a:latin typeface="Arial" panose="020B0604020202020204" pitchFamily="34" charset="0"/>
                <a:ea typeface="Calibri" panose="020F0502020204030204" pitchFamily="34" charset="0"/>
                <a:cs typeface="Arial" panose="020B0604020202020204" pitchFamily="34" charset="0"/>
              </a:rPr>
              <a:t>Lecturer: Rebecca Stewart</a:t>
            </a:r>
          </a:p>
          <a:p>
            <a:pPr>
              <a:lnSpc>
                <a:spcPct val="115000"/>
              </a:lnSpc>
              <a:spcAft>
                <a:spcPts val="1000"/>
              </a:spcAft>
            </a:pPr>
            <a:r>
              <a:rPr lang="en-US" sz="1600" dirty="0">
                <a:effectLst/>
                <a:latin typeface="Arial" panose="020B0604020202020204" pitchFamily="34" charset="0"/>
                <a:ea typeface="Calibri" panose="020F0502020204030204" pitchFamily="34" charset="0"/>
                <a:cs typeface="Arial" panose="020B0604020202020204" pitchFamily="34" charset="0"/>
              </a:rPr>
              <a:t>Assignment Title: Debate Presentation</a:t>
            </a:r>
          </a:p>
        </p:txBody>
      </p:sp>
    </p:spTree>
    <p:extLst>
      <p:ext uri="{BB962C8B-B14F-4D97-AF65-F5344CB8AC3E}">
        <p14:creationId xmlns:p14="http://schemas.microsoft.com/office/powerpoint/2010/main" val="11265278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3FD61-A92F-AF29-1F7A-1623B945279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1A082A8-1622-5952-F586-533C81F915A2}"/>
              </a:ext>
            </a:extLst>
          </p:cNvPr>
          <p:cNvSpPr/>
          <p:nvPr/>
        </p:nvSpPr>
        <p:spPr>
          <a:xfrm flipH="1">
            <a:off x="9512683" y="0"/>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AutoShape 3">
            <a:extLst>
              <a:ext uri="{FF2B5EF4-FFF2-40B4-BE49-F238E27FC236}">
                <a16:creationId xmlns:a16="http://schemas.microsoft.com/office/drawing/2014/main" id="{86CA4612-AF93-13B0-F177-F87F176CF85B}"/>
              </a:ext>
            </a:extLst>
          </p:cNvPr>
          <p:cNvSpPr/>
          <p:nvPr/>
        </p:nvSpPr>
        <p:spPr>
          <a:xfrm flipV="1">
            <a:off x="2997958" y="2679318"/>
            <a:ext cx="0" cy="5377174"/>
          </a:xfrm>
          <a:prstGeom prst="line">
            <a:avLst/>
          </a:prstGeom>
          <a:ln w="95250" cap="flat">
            <a:solidFill>
              <a:srgbClr val="334C8A"/>
            </a:solidFill>
            <a:prstDash val="solid"/>
            <a:headEnd type="none" w="sm" len="sm"/>
            <a:tailEnd type="none" w="sm" len="sm"/>
          </a:ln>
        </p:spPr>
        <p:txBody>
          <a:bodyPr/>
          <a:lstStyle/>
          <a:p>
            <a:endParaRPr lang="en-US"/>
          </a:p>
        </p:txBody>
      </p:sp>
      <p:sp>
        <p:nvSpPr>
          <p:cNvPr id="4" name="AutoShape 4">
            <a:extLst>
              <a:ext uri="{FF2B5EF4-FFF2-40B4-BE49-F238E27FC236}">
                <a16:creationId xmlns:a16="http://schemas.microsoft.com/office/drawing/2014/main" id="{90CBF9FD-5CF2-78D7-BB63-E9BFBA27E01E}"/>
              </a:ext>
            </a:extLst>
          </p:cNvPr>
          <p:cNvSpPr/>
          <p:nvPr/>
        </p:nvSpPr>
        <p:spPr>
          <a:xfrm flipV="1">
            <a:off x="9132683" y="2813770"/>
            <a:ext cx="0" cy="5377174"/>
          </a:xfrm>
          <a:prstGeom prst="line">
            <a:avLst/>
          </a:prstGeom>
          <a:ln w="95250" cap="flat">
            <a:solidFill>
              <a:srgbClr val="334C8A"/>
            </a:solidFill>
            <a:prstDash val="solid"/>
            <a:headEnd type="none" w="sm" len="sm"/>
            <a:tailEnd type="none" w="sm" len="sm"/>
          </a:ln>
        </p:spPr>
        <p:txBody>
          <a:bodyPr/>
          <a:lstStyle/>
          <a:p>
            <a:endParaRPr lang="en-US"/>
          </a:p>
        </p:txBody>
      </p:sp>
      <p:sp>
        <p:nvSpPr>
          <p:cNvPr id="5" name="Freeform 5">
            <a:extLst>
              <a:ext uri="{FF2B5EF4-FFF2-40B4-BE49-F238E27FC236}">
                <a16:creationId xmlns:a16="http://schemas.microsoft.com/office/drawing/2014/main" id="{4F7AEBFB-85FD-595E-1BFC-72FFBBCF62A7}"/>
              </a:ext>
            </a:extLst>
          </p:cNvPr>
          <p:cNvSpPr/>
          <p:nvPr/>
        </p:nvSpPr>
        <p:spPr>
          <a:xfrm>
            <a:off x="0" y="0"/>
            <a:ext cx="2679317" cy="2679317"/>
          </a:xfrm>
          <a:custGeom>
            <a:avLst/>
            <a:gdLst/>
            <a:ahLst/>
            <a:cxnLst/>
            <a:rect l="l" t="t" r="r" b="b"/>
            <a:pathLst>
              <a:path w="4018976" h="4018976">
                <a:moveTo>
                  <a:pt x="0" y="0"/>
                </a:moveTo>
                <a:lnTo>
                  <a:pt x="4018976" y="0"/>
                </a:lnTo>
                <a:lnTo>
                  <a:pt x="4018976" y="4018976"/>
                </a:lnTo>
                <a:lnTo>
                  <a:pt x="0" y="401897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9650D5FF-B0DC-5D51-935B-CEC4573566B5}"/>
              </a:ext>
            </a:extLst>
          </p:cNvPr>
          <p:cNvGrpSpPr/>
          <p:nvPr/>
        </p:nvGrpSpPr>
        <p:grpSpPr>
          <a:xfrm>
            <a:off x="1279074" y="1470205"/>
            <a:ext cx="3501270" cy="1002709"/>
            <a:chOff x="0" y="133351"/>
            <a:chExt cx="7002540" cy="2005418"/>
          </a:xfrm>
        </p:grpSpPr>
        <p:sp>
          <p:nvSpPr>
            <p:cNvPr id="7" name="AutoShape 7">
              <a:extLst>
                <a:ext uri="{FF2B5EF4-FFF2-40B4-BE49-F238E27FC236}">
                  <a16:creationId xmlns:a16="http://schemas.microsoft.com/office/drawing/2014/main" id="{E7AC44B9-40D3-8400-A5C9-94ECF3382DBE}"/>
                </a:ext>
              </a:extLst>
            </p:cNvPr>
            <p:cNvSpPr/>
            <p:nvPr/>
          </p:nvSpPr>
          <p:spPr>
            <a:xfrm>
              <a:off x="1032785" y="2138769"/>
              <a:ext cx="4775038" cy="0"/>
            </a:xfrm>
            <a:prstGeom prst="line">
              <a:avLst/>
            </a:prstGeom>
            <a:ln w="127000" cap="flat">
              <a:solidFill>
                <a:srgbClr val="334C8A"/>
              </a:solidFill>
              <a:prstDash val="solid"/>
              <a:headEnd type="none" w="sm" len="sm"/>
              <a:tailEnd type="none" w="sm" len="sm"/>
            </a:ln>
          </p:spPr>
          <p:txBody>
            <a:bodyPr/>
            <a:lstStyle/>
            <a:p>
              <a:endParaRPr lang="en-US"/>
            </a:p>
          </p:txBody>
        </p:sp>
        <p:sp>
          <p:nvSpPr>
            <p:cNvPr id="8" name="TextBox 8">
              <a:extLst>
                <a:ext uri="{FF2B5EF4-FFF2-40B4-BE49-F238E27FC236}">
                  <a16:creationId xmlns:a16="http://schemas.microsoft.com/office/drawing/2014/main" id="{97ED387C-928B-2B76-D6A9-194BB05B6669}"/>
                </a:ext>
              </a:extLst>
            </p:cNvPr>
            <p:cNvSpPr txBox="1"/>
            <p:nvPr/>
          </p:nvSpPr>
          <p:spPr>
            <a:xfrm>
              <a:off x="0" y="133351"/>
              <a:ext cx="7002540" cy="897682"/>
            </a:xfrm>
            <a:prstGeom prst="rect">
              <a:avLst/>
            </a:prstGeom>
          </p:spPr>
          <p:txBody>
            <a:bodyPr lIns="0" tIns="0" rIns="0" bIns="0" rtlCol="0" anchor="t">
              <a:spAutoFit/>
            </a:bodyPr>
            <a:lstStyle/>
            <a:p>
              <a:pPr algn="ctr">
                <a:lnSpc>
                  <a:spcPts val="3484"/>
                </a:lnSpc>
              </a:pPr>
              <a:r>
                <a:rPr lang="en-US" sz="3667" spc="-183">
                  <a:solidFill>
                    <a:srgbClr val="334C8A"/>
                  </a:solidFill>
                  <a:latin typeface="League Spartan"/>
                </a:rPr>
                <a:t>Domiciliary Care:</a:t>
              </a:r>
            </a:p>
          </p:txBody>
        </p:sp>
      </p:grpSp>
      <p:grpSp>
        <p:nvGrpSpPr>
          <p:cNvPr id="9" name="Group 9">
            <a:extLst>
              <a:ext uri="{FF2B5EF4-FFF2-40B4-BE49-F238E27FC236}">
                <a16:creationId xmlns:a16="http://schemas.microsoft.com/office/drawing/2014/main" id="{3721C7F5-9B92-F702-4452-D7653C230EE1}"/>
              </a:ext>
            </a:extLst>
          </p:cNvPr>
          <p:cNvGrpSpPr/>
          <p:nvPr/>
        </p:nvGrpSpPr>
        <p:grpSpPr>
          <a:xfrm>
            <a:off x="924918" y="2679318"/>
            <a:ext cx="4332297" cy="3316649"/>
            <a:chOff x="0" y="0"/>
            <a:chExt cx="1711525" cy="1310281"/>
          </a:xfrm>
        </p:grpSpPr>
        <p:sp>
          <p:nvSpPr>
            <p:cNvPr id="10" name="Freeform 10">
              <a:extLst>
                <a:ext uri="{FF2B5EF4-FFF2-40B4-BE49-F238E27FC236}">
                  <a16:creationId xmlns:a16="http://schemas.microsoft.com/office/drawing/2014/main" id="{CE6B8134-35A7-6636-35C4-A92FD796F1E1}"/>
                </a:ext>
              </a:extLst>
            </p:cNvPr>
            <p:cNvSpPr/>
            <p:nvPr/>
          </p:nvSpPr>
          <p:spPr>
            <a:xfrm>
              <a:off x="0" y="0"/>
              <a:ext cx="1711525" cy="1310281"/>
            </a:xfrm>
            <a:custGeom>
              <a:avLst/>
              <a:gdLst/>
              <a:ahLst/>
              <a:cxnLst/>
              <a:rect l="l" t="t" r="r" b="b"/>
              <a:pathLst>
                <a:path w="1711525" h="1310281">
                  <a:moveTo>
                    <a:pt x="0" y="0"/>
                  </a:moveTo>
                  <a:lnTo>
                    <a:pt x="1711525" y="0"/>
                  </a:lnTo>
                  <a:lnTo>
                    <a:pt x="1711525" y="1310281"/>
                  </a:lnTo>
                  <a:lnTo>
                    <a:pt x="0" y="1310281"/>
                  </a:lnTo>
                  <a:close/>
                </a:path>
              </a:pathLst>
            </a:custGeom>
            <a:solidFill>
              <a:srgbClr val="334C8A"/>
            </a:solidFill>
          </p:spPr>
          <p:txBody>
            <a:bodyPr/>
            <a:lstStyle/>
            <a:p>
              <a:endParaRPr lang="en-US"/>
            </a:p>
          </p:txBody>
        </p:sp>
        <p:sp>
          <p:nvSpPr>
            <p:cNvPr id="11" name="TextBox 11">
              <a:extLst>
                <a:ext uri="{FF2B5EF4-FFF2-40B4-BE49-F238E27FC236}">
                  <a16:creationId xmlns:a16="http://schemas.microsoft.com/office/drawing/2014/main" id="{6EC2AF60-C1BA-B964-29E7-41E7CF68336A}"/>
                </a:ext>
              </a:extLst>
            </p:cNvPr>
            <p:cNvSpPr txBox="1"/>
            <p:nvPr/>
          </p:nvSpPr>
          <p:spPr>
            <a:xfrm>
              <a:off x="0" y="-19050"/>
              <a:ext cx="1711525" cy="1329331"/>
            </a:xfrm>
            <a:prstGeom prst="rect">
              <a:avLst/>
            </a:prstGeom>
          </p:spPr>
          <p:txBody>
            <a:bodyPr lIns="33867" tIns="33867" rIns="33867" bIns="33867" rtlCol="0" anchor="ctr"/>
            <a:lstStyle/>
            <a:p>
              <a:pPr algn="ctr">
                <a:lnSpc>
                  <a:spcPts val="2015"/>
                </a:lnSpc>
              </a:pPr>
              <a:endParaRPr sz="1200"/>
            </a:p>
          </p:txBody>
        </p:sp>
      </p:grpSp>
      <p:sp>
        <p:nvSpPr>
          <p:cNvPr id="12" name="AutoShape 12">
            <a:extLst>
              <a:ext uri="{FF2B5EF4-FFF2-40B4-BE49-F238E27FC236}">
                <a16:creationId xmlns:a16="http://schemas.microsoft.com/office/drawing/2014/main" id="{4188C89C-B975-CE9D-9E4F-27BC5645F56F}"/>
              </a:ext>
            </a:extLst>
          </p:cNvPr>
          <p:cNvSpPr/>
          <p:nvPr/>
        </p:nvSpPr>
        <p:spPr>
          <a:xfrm>
            <a:off x="7970559" y="2450641"/>
            <a:ext cx="2387519" cy="0"/>
          </a:xfrm>
          <a:prstGeom prst="line">
            <a:avLst/>
          </a:prstGeom>
          <a:ln w="95250" cap="flat">
            <a:solidFill>
              <a:srgbClr val="334C8A"/>
            </a:solidFill>
            <a:prstDash val="solid"/>
            <a:headEnd type="none" w="sm" len="sm"/>
            <a:tailEnd type="none" w="sm" len="sm"/>
          </a:ln>
        </p:spPr>
        <p:txBody>
          <a:bodyPr/>
          <a:lstStyle/>
          <a:p>
            <a:endParaRPr lang="en-US"/>
          </a:p>
        </p:txBody>
      </p:sp>
      <p:grpSp>
        <p:nvGrpSpPr>
          <p:cNvPr id="13" name="Group 13">
            <a:extLst>
              <a:ext uri="{FF2B5EF4-FFF2-40B4-BE49-F238E27FC236}">
                <a16:creationId xmlns:a16="http://schemas.microsoft.com/office/drawing/2014/main" id="{43706D01-7D0A-AD40-2A81-A8024478670A}"/>
              </a:ext>
            </a:extLst>
          </p:cNvPr>
          <p:cNvGrpSpPr/>
          <p:nvPr/>
        </p:nvGrpSpPr>
        <p:grpSpPr>
          <a:xfrm>
            <a:off x="6771835" y="2679318"/>
            <a:ext cx="4658196" cy="3316649"/>
            <a:chOff x="0" y="0"/>
            <a:chExt cx="1840275" cy="1310281"/>
          </a:xfrm>
        </p:grpSpPr>
        <p:sp>
          <p:nvSpPr>
            <p:cNvPr id="14" name="Freeform 14">
              <a:extLst>
                <a:ext uri="{FF2B5EF4-FFF2-40B4-BE49-F238E27FC236}">
                  <a16:creationId xmlns:a16="http://schemas.microsoft.com/office/drawing/2014/main" id="{90F9CE04-D801-2FC4-3868-FD5AE2750FE5}"/>
                </a:ext>
              </a:extLst>
            </p:cNvPr>
            <p:cNvSpPr/>
            <p:nvPr/>
          </p:nvSpPr>
          <p:spPr>
            <a:xfrm>
              <a:off x="0" y="0"/>
              <a:ext cx="1840275" cy="1310281"/>
            </a:xfrm>
            <a:custGeom>
              <a:avLst/>
              <a:gdLst/>
              <a:ahLst/>
              <a:cxnLst/>
              <a:rect l="l" t="t" r="r" b="b"/>
              <a:pathLst>
                <a:path w="1840275" h="1310281">
                  <a:moveTo>
                    <a:pt x="0" y="0"/>
                  </a:moveTo>
                  <a:lnTo>
                    <a:pt x="1840275" y="0"/>
                  </a:lnTo>
                  <a:lnTo>
                    <a:pt x="1840275" y="1310281"/>
                  </a:lnTo>
                  <a:lnTo>
                    <a:pt x="0" y="1310281"/>
                  </a:lnTo>
                  <a:close/>
                </a:path>
              </a:pathLst>
            </a:custGeom>
            <a:solidFill>
              <a:srgbClr val="334C8A"/>
            </a:solidFill>
          </p:spPr>
          <p:txBody>
            <a:bodyPr/>
            <a:lstStyle/>
            <a:p>
              <a:endParaRPr lang="en-US"/>
            </a:p>
          </p:txBody>
        </p:sp>
        <p:sp>
          <p:nvSpPr>
            <p:cNvPr id="15" name="TextBox 15">
              <a:extLst>
                <a:ext uri="{FF2B5EF4-FFF2-40B4-BE49-F238E27FC236}">
                  <a16:creationId xmlns:a16="http://schemas.microsoft.com/office/drawing/2014/main" id="{1D1A47E3-172B-705A-B785-5370CC479E76}"/>
                </a:ext>
              </a:extLst>
            </p:cNvPr>
            <p:cNvSpPr txBox="1"/>
            <p:nvPr/>
          </p:nvSpPr>
          <p:spPr>
            <a:xfrm>
              <a:off x="0" y="-19050"/>
              <a:ext cx="1840275" cy="1329331"/>
            </a:xfrm>
            <a:prstGeom prst="rect">
              <a:avLst/>
            </a:prstGeom>
          </p:spPr>
          <p:txBody>
            <a:bodyPr lIns="33867" tIns="33867" rIns="33867" bIns="33867" rtlCol="0" anchor="ctr"/>
            <a:lstStyle/>
            <a:p>
              <a:pPr algn="ctr">
                <a:lnSpc>
                  <a:spcPts val="2015"/>
                </a:lnSpc>
              </a:pPr>
              <a:endParaRPr sz="1200"/>
            </a:p>
          </p:txBody>
        </p:sp>
      </p:grpSp>
      <p:sp>
        <p:nvSpPr>
          <p:cNvPr id="16" name="Freeform 16">
            <a:extLst>
              <a:ext uri="{FF2B5EF4-FFF2-40B4-BE49-F238E27FC236}">
                <a16:creationId xmlns:a16="http://schemas.microsoft.com/office/drawing/2014/main" id="{3FA29EC8-6259-2023-F196-7E4736D4D5D1}"/>
              </a:ext>
            </a:extLst>
          </p:cNvPr>
          <p:cNvSpPr/>
          <p:nvPr/>
        </p:nvSpPr>
        <p:spPr>
          <a:xfrm>
            <a:off x="4674362" y="41413"/>
            <a:ext cx="2577017" cy="2596491"/>
          </a:xfrm>
          <a:custGeom>
            <a:avLst/>
            <a:gdLst/>
            <a:ahLst/>
            <a:cxnLst/>
            <a:rect l="l" t="t" r="r" b="b"/>
            <a:pathLst>
              <a:path w="3865526" h="3894736">
                <a:moveTo>
                  <a:pt x="0" y="0"/>
                </a:moveTo>
                <a:lnTo>
                  <a:pt x="3865526" y="0"/>
                </a:lnTo>
                <a:lnTo>
                  <a:pt x="3865526" y="3894736"/>
                </a:lnTo>
                <a:lnTo>
                  <a:pt x="0" y="389473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7" name="TextBox 17">
            <a:extLst>
              <a:ext uri="{FF2B5EF4-FFF2-40B4-BE49-F238E27FC236}">
                <a16:creationId xmlns:a16="http://schemas.microsoft.com/office/drawing/2014/main" id="{B6ADDB45-EE5D-DCD9-BE78-6D569F90070E}"/>
              </a:ext>
            </a:extLst>
          </p:cNvPr>
          <p:cNvSpPr txBox="1"/>
          <p:nvPr/>
        </p:nvSpPr>
        <p:spPr>
          <a:xfrm>
            <a:off x="924919" y="2845519"/>
            <a:ext cx="4209579" cy="2885405"/>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FFFFFF"/>
                </a:solidFill>
                <a:latin typeface="Sanchez"/>
              </a:rPr>
              <a:t>Domiciliary care encompasses any form of care provided to individuals with acute or chronic illnesses, disability, or advanced age within their own residences (WHO, 2002).</a:t>
            </a:r>
          </a:p>
          <a:p>
            <a:pPr algn="just">
              <a:lnSpc>
                <a:spcPts val="1533"/>
              </a:lnSpc>
            </a:pPr>
            <a:endParaRPr lang="en-US" sz="1533" spc="77">
              <a:solidFill>
                <a:srgbClr val="FFFFFF"/>
              </a:solidFill>
              <a:latin typeface="Sanchez"/>
            </a:endParaRPr>
          </a:p>
          <a:p>
            <a:pPr marL="331064" lvl="1" indent="-165532" algn="just">
              <a:lnSpc>
                <a:spcPts val="1533"/>
              </a:lnSpc>
              <a:buFont typeface="Arial"/>
              <a:buChar char="•"/>
            </a:pPr>
            <a:r>
              <a:rPr lang="en-US" sz="1533" spc="77">
                <a:solidFill>
                  <a:srgbClr val="FFFFFF"/>
                </a:solidFill>
                <a:latin typeface="Sanchez"/>
              </a:rPr>
              <a:t>Domiciliary care services are delivered by trained professionals or caregivers and may include assistance with personal care tasks, as well as emotional support, companionship, medication administration, and end-of-life care for individuals facing terminal illnesses or requiring palliative care (Marshall et al., 2017).</a:t>
            </a:r>
          </a:p>
        </p:txBody>
      </p:sp>
      <p:sp>
        <p:nvSpPr>
          <p:cNvPr id="18" name="TextBox 18">
            <a:extLst>
              <a:ext uri="{FF2B5EF4-FFF2-40B4-BE49-F238E27FC236}">
                <a16:creationId xmlns:a16="http://schemas.microsoft.com/office/drawing/2014/main" id="{77B05EDA-2ABB-82D6-FF61-2A6592937081}"/>
              </a:ext>
            </a:extLst>
          </p:cNvPr>
          <p:cNvSpPr txBox="1"/>
          <p:nvPr/>
        </p:nvSpPr>
        <p:spPr>
          <a:xfrm>
            <a:off x="7350299" y="1492430"/>
            <a:ext cx="3501270" cy="448841"/>
          </a:xfrm>
          <a:prstGeom prst="rect">
            <a:avLst/>
          </a:prstGeom>
        </p:spPr>
        <p:txBody>
          <a:bodyPr lIns="0" tIns="0" rIns="0" bIns="0" rtlCol="0" anchor="t">
            <a:spAutoFit/>
          </a:bodyPr>
          <a:lstStyle/>
          <a:p>
            <a:pPr algn="ctr">
              <a:lnSpc>
                <a:spcPts val="3484"/>
              </a:lnSpc>
            </a:pPr>
            <a:r>
              <a:rPr lang="en-US" sz="3667" spc="-183">
                <a:solidFill>
                  <a:srgbClr val="334C8A"/>
                </a:solidFill>
                <a:latin typeface="League Spartan"/>
              </a:rPr>
              <a:t>Residential Care:</a:t>
            </a:r>
          </a:p>
        </p:txBody>
      </p:sp>
      <p:sp>
        <p:nvSpPr>
          <p:cNvPr id="19" name="TextBox 19">
            <a:extLst>
              <a:ext uri="{FF2B5EF4-FFF2-40B4-BE49-F238E27FC236}">
                <a16:creationId xmlns:a16="http://schemas.microsoft.com/office/drawing/2014/main" id="{D25934C8-9459-AB10-7389-B6981FD2294E}"/>
              </a:ext>
            </a:extLst>
          </p:cNvPr>
          <p:cNvSpPr txBox="1"/>
          <p:nvPr/>
        </p:nvSpPr>
        <p:spPr>
          <a:xfrm>
            <a:off x="6771836" y="2845519"/>
            <a:ext cx="4450461" cy="2693045"/>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FFFFFF"/>
                </a:solidFill>
                <a:latin typeface="Sanchez"/>
              </a:rPr>
              <a:t>Residential care refers to long-term care provided in a care home setting, designed to meet the needs of individuals who require substantial assistance with their personal care due to aging, disability, or medical conditions (CarersUK, 2023).</a:t>
            </a:r>
          </a:p>
          <a:p>
            <a:pPr algn="just">
              <a:lnSpc>
                <a:spcPts val="1533"/>
              </a:lnSpc>
            </a:pPr>
            <a:endParaRPr lang="en-US" sz="1533" spc="77">
              <a:solidFill>
                <a:srgbClr val="FFFFFF"/>
              </a:solidFill>
              <a:latin typeface="Sanchez"/>
            </a:endParaRPr>
          </a:p>
          <a:p>
            <a:pPr marL="331064" lvl="1" indent="-165532" algn="just">
              <a:lnSpc>
                <a:spcPts val="1533"/>
              </a:lnSpc>
              <a:buFont typeface="Arial"/>
              <a:buChar char="•"/>
            </a:pPr>
            <a:r>
              <a:rPr lang="en-US" sz="1533" spc="77">
                <a:solidFill>
                  <a:srgbClr val="FFFFFF"/>
                </a:solidFill>
                <a:latin typeface="Sanchez"/>
              </a:rPr>
              <a:t>Residential care homes offer a supportive environment with trained staff members available to assist residents with activities of daily living, including personal hygiene, medication management, and mobility support, ensuring their safety, comfort, and well-being (Laurence, 2023).</a:t>
            </a:r>
          </a:p>
        </p:txBody>
      </p:sp>
    </p:spTree>
    <p:extLst>
      <p:ext uri="{BB962C8B-B14F-4D97-AF65-F5344CB8AC3E}">
        <p14:creationId xmlns:p14="http://schemas.microsoft.com/office/powerpoint/2010/main" val="24350797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8DA6B-7AB4-6DAF-9CC9-EE18E5EC43C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11E78AF-9C98-D105-5E19-1F9CCA5CBD7F}"/>
              </a:ext>
            </a:extLst>
          </p:cNvPr>
          <p:cNvSpPr/>
          <p:nvPr/>
        </p:nvSpPr>
        <p:spPr>
          <a:xfrm rot="-5400000" flipV="1">
            <a:off x="-1929725" y="3236976"/>
            <a:ext cx="4876800" cy="2365248"/>
          </a:xfrm>
          <a:custGeom>
            <a:avLst/>
            <a:gdLst/>
            <a:ahLst/>
            <a:cxnLst/>
            <a:rect l="l" t="t" r="r" b="b"/>
            <a:pathLst>
              <a:path w="7315200" h="3547872">
                <a:moveTo>
                  <a:pt x="0" y="3547872"/>
                </a:moveTo>
                <a:lnTo>
                  <a:pt x="7315200" y="3547872"/>
                </a:lnTo>
                <a:lnTo>
                  <a:pt x="7315200" y="0"/>
                </a:lnTo>
                <a:lnTo>
                  <a:pt x="0" y="0"/>
                </a:lnTo>
                <a:lnTo>
                  <a:pt x="0" y="3547872"/>
                </a:lnTo>
                <a:close/>
              </a:path>
            </a:pathLst>
          </a:custGeom>
          <a:blipFill>
            <a:blip r:embed="rId2">
              <a:alphaModFix amt="65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B15A08F4-D10B-E004-BE82-27692ABBA496}"/>
              </a:ext>
            </a:extLst>
          </p:cNvPr>
          <p:cNvSpPr/>
          <p:nvPr/>
        </p:nvSpPr>
        <p:spPr>
          <a:xfrm rot="-5400000">
            <a:off x="8570976" y="1255776"/>
            <a:ext cx="4876800" cy="2365248"/>
          </a:xfrm>
          <a:custGeom>
            <a:avLst/>
            <a:gdLst/>
            <a:ahLst/>
            <a:cxnLst/>
            <a:rect l="l" t="t" r="r" b="b"/>
            <a:pathLst>
              <a:path w="7315200" h="3547872">
                <a:moveTo>
                  <a:pt x="0" y="0"/>
                </a:moveTo>
                <a:lnTo>
                  <a:pt x="7315200" y="0"/>
                </a:lnTo>
                <a:lnTo>
                  <a:pt x="7315200" y="3547872"/>
                </a:lnTo>
                <a:lnTo>
                  <a:pt x="0" y="3547872"/>
                </a:lnTo>
                <a:lnTo>
                  <a:pt x="0" y="0"/>
                </a:lnTo>
                <a:close/>
              </a:path>
            </a:pathLst>
          </a:custGeom>
          <a:blipFill>
            <a:blip r:embed="rId2">
              <a:alphaModFix amt="65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31CD4653-FD07-F8D8-AA26-0B01AEF6A20A}"/>
              </a:ext>
            </a:extLst>
          </p:cNvPr>
          <p:cNvSpPr/>
          <p:nvPr/>
        </p:nvSpPr>
        <p:spPr>
          <a:xfrm>
            <a:off x="9003854" y="0"/>
            <a:ext cx="3086582" cy="2743200"/>
          </a:xfrm>
          <a:custGeom>
            <a:avLst/>
            <a:gdLst/>
            <a:ahLst/>
            <a:cxnLst/>
            <a:rect l="l" t="t" r="r" b="b"/>
            <a:pathLst>
              <a:path w="4629873" h="4114800">
                <a:moveTo>
                  <a:pt x="0" y="0"/>
                </a:moveTo>
                <a:lnTo>
                  <a:pt x="4629874" y="0"/>
                </a:lnTo>
                <a:lnTo>
                  <a:pt x="462987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1752D5EF-4E2D-871A-D5F8-69FD2812720D}"/>
              </a:ext>
            </a:extLst>
          </p:cNvPr>
          <p:cNvSpPr/>
          <p:nvPr/>
        </p:nvSpPr>
        <p:spPr>
          <a:xfrm>
            <a:off x="-186719" y="-112760"/>
            <a:ext cx="2679317" cy="2679317"/>
          </a:xfrm>
          <a:custGeom>
            <a:avLst/>
            <a:gdLst/>
            <a:ahLst/>
            <a:cxnLst/>
            <a:rect l="l" t="t" r="r" b="b"/>
            <a:pathLst>
              <a:path w="4018976" h="4018976">
                <a:moveTo>
                  <a:pt x="0" y="0"/>
                </a:moveTo>
                <a:lnTo>
                  <a:pt x="4018976" y="0"/>
                </a:lnTo>
                <a:lnTo>
                  <a:pt x="4018976" y="4018976"/>
                </a:lnTo>
                <a:lnTo>
                  <a:pt x="0" y="401897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FFF46D5C-351A-EADF-D79E-51C5C78E2A97}"/>
              </a:ext>
            </a:extLst>
          </p:cNvPr>
          <p:cNvSpPr/>
          <p:nvPr/>
        </p:nvSpPr>
        <p:spPr>
          <a:xfrm flipH="1" flipV="1">
            <a:off x="9669718" y="4320379"/>
            <a:ext cx="2679317" cy="2679317"/>
          </a:xfrm>
          <a:custGeom>
            <a:avLst/>
            <a:gdLst/>
            <a:ahLst/>
            <a:cxnLst/>
            <a:rect l="l" t="t" r="r" b="b"/>
            <a:pathLst>
              <a:path w="4018976" h="4018976">
                <a:moveTo>
                  <a:pt x="4018976" y="4018975"/>
                </a:moveTo>
                <a:lnTo>
                  <a:pt x="0" y="4018975"/>
                </a:lnTo>
                <a:lnTo>
                  <a:pt x="0" y="0"/>
                </a:lnTo>
                <a:lnTo>
                  <a:pt x="4018976" y="0"/>
                </a:lnTo>
                <a:lnTo>
                  <a:pt x="4018976" y="401897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7" name="AutoShape 7">
            <a:extLst>
              <a:ext uri="{FF2B5EF4-FFF2-40B4-BE49-F238E27FC236}">
                <a16:creationId xmlns:a16="http://schemas.microsoft.com/office/drawing/2014/main" id="{8E3FF8A4-6A04-0D57-D2A6-E1E5A50673CF}"/>
              </a:ext>
            </a:extLst>
          </p:cNvPr>
          <p:cNvSpPr/>
          <p:nvPr/>
        </p:nvSpPr>
        <p:spPr>
          <a:xfrm flipV="1">
            <a:off x="3407460" y="1498997"/>
            <a:ext cx="5377080" cy="31750"/>
          </a:xfrm>
          <a:prstGeom prst="line">
            <a:avLst/>
          </a:prstGeom>
          <a:ln w="95250" cap="flat">
            <a:solidFill>
              <a:srgbClr val="334C8A"/>
            </a:solidFill>
            <a:prstDash val="solid"/>
            <a:headEnd type="none" w="sm" len="sm"/>
            <a:tailEnd type="none" w="sm" len="sm"/>
          </a:ln>
        </p:spPr>
        <p:txBody>
          <a:bodyPr/>
          <a:lstStyle/>
          <a:p>
            <a:endParaRPr lang="en-US"/>
          </a:p>
        </p:txBody>
      </p:sp>
      <p:grpSp>
        <p:nvGrpSpPr>
          <p:cNvPr id="8" name="Group 8">
            <a:extLst>
              <a:ext uri="{FF2B5EF4-FFF2-40B4-BE49-F238E27FC236}">
                <a16:creationId xmlns:a16="http://schemas.microsoft.com/office/drawing/2014/main" id="{EE320822-3BD2-4A56-AC2D-302ACDE84EE3}"/>
              </a:ext>
            </a:extLst>
          </p:cNvPr>
          <p:cNvGrpSpPr/>
          <p:nvPr/>
        </p:nvGrpSpPr>
        <p:grpSpPr>
          <a:xfrm>
            <a:off x="1650383" y="2016132"/>
            <a:ext cx="3583103" cy="1100850"/>
            <a:chOff x="0" y="0"/>
            <a:chExt cx="1415547" cy="434904"/>
          </a:xfrm>
        </p:grpSpPr>
        <p:sp>
          <p:nvSpPr>
            <p:cNvPr id="9" name="Freeform 9">
              <a:extLst>
                <a:ext uri="{FF2B5EF4-FFF2-40B4-BE49-F238E27FC236}">
                  <a16:creationId xmlns:a16="http://schemas.microsoft.com/office/drawing/2014/main" id="{84A6D8D9-599C-686D-69EB-E913586CC017}"/>
                </a:ext>
              </a:extLst>
            </p:cNvPr>
            <p:cNvSpPr/>
            <p:nvPr/>
          </p:nvSpPr>
          <p:spPr>
            <a:xfrm>
              <a:off x="0" y="0"/>
              <a:ext cx="1415547" cy="434904"/>
            </a:xfrm>
            <a:custGeom>
              <a:avLst/>
              <a:gdLst/>
              <a:ahLst/>
              <a:cxnLst/>
              <a:rect l="l" t="t" r="r" b="b"/>
              <a:pathLst>
                <a:path w="1415547" h="434904">
                  <a:moveTo>
                    <a:pt x="73463" y="0"/>
                  </a:moveTo>
                  <a:lnTo>
                    <a:pt x="1342084" y="0"/>
                  </a:lnTo>
                  <a:cubicBezTo>
                    <a:pt x="1382657" y="0"/>
                    <a:pt x="1415547" y="32890"/>
                    <a:pt x="1415547" y="73463"/>
                  </a:cubicBezTo>
                  <a:lnTo>
                    <a:pt x="1415547" y="361441"/>
                  </a:lnTo>
                  <a:cubicBezTo>
                    <a:pt x="1415547" y="380924"/>
                    <a:pt x="1407807" y="399610"/>
                    <a:pt x="1394030" y="413387"/>
                  </a:cubicBezTo>
                  <a:cubicBezTo>
                    <a:pt x="1380253" y="427164"/>
                    <a:pt x="1361568" y="434904"/>
                    <a:pt x="1342084" y="434904"/>
                  </a:cubicBezTo>
                  <a:lnTo>
                    <a:pt x="73463" y="434904"/>
                  </a:lnTo>
                  <a:cubicBezTo>
                    <a:pt x="53979" y="434904"/>
                    <a:pt x="35294" y="427164"/>
                    <a:pt x="21517" y="413387"/>
                  </a:cubicBezTo>
                  <a:cubicBezTo>
                    <a:pt x="7740" y="399610"/>
                    <a:pt x="0" y="380924"/>
                    <a:pt x="0" y="361441"/>
                  </a:cubicBezTo>
                  <a:lnTo>
                    <a:pt x="0" y="73463"/>
                  </a:lnTo>
                  <a:cubicBezTo>
                    <a:pt x="0" y="53979"/>
                    <a:pt x="7740" y="35294"/>
                    <a:pt x="21517" y="21517"/>
                  </a:cubicBezTo>
                  <a:cubicBezTo>
                    <a:pt x="35294" y="7740"/>
                    <a:pt x="53979" y="0"/>
                    <a:pt x="73463" y="0"/>
                  </a:cubicBezTo>
                  <a:close/>
                </a:path>
              </a:pathLst>
            </a:custGeom>
            <a:solidFill>
              <a:srgbClr val="2EAEA1"/>
            </a:solidFill>
          </p:spPr>
          <p:txBody>
            <a:bodyPr/>
            <a:lstStyle/>
            <a:p>
              <a:endParaRPr lang="en-US"/>
            </a:p>
          </p:txBody>
        </p:sp>
        <p:sp>
          <p:nvSpPr>
            <p:cNvPr id="10" name="TextBox 10">
              <a:extLst>
                <a:ext uri="{FF2B5EF4-FFF2-40B4-BE49-F238E27FC236}">
                  <a16:creationId xmlns:a16="http://schemas.microsoft.com/office/drawing/2014/main" id="{9CEDFC66-6195-E997-FDDF-316C454E5302}"/>
                </a:ext>
              </a:extLst>
            </p:cNvPr>
            <p:cNvSpPr txBox="1"/>
            <p:nvPr/>
          </p:nvSpPr>
          <p:spPr>
            <a:xfrm>
              <a:off x="0" y="-19050"/>
              <a:ext cx="1415547" cy="453954"/>
            </a:xfrm>
            <a:prstGeom prst="rect">
              <a:avLst/>
            </a:prstGeom>
          </p:spPr>
          <p:txBody>
            <a:bodyPr lIns="33867" tIns="33867" rIns="33867" bIns="33867" rtlCol="0" anchor="ctr"/>
            <a:lstStyle/>
            <a:p>
              <a:pPr algn="ctr">
                <a:lnSpc>
                  <a:spcPts val="2015"/>
                </a:lnSpc>
              </a:pPr>
              <a:endParaRPr sz="1200"/>
            </a:p>
          </p:txBody>
        </p:sp>
      </p:grpSp>
      <p:grpSp>
        <p:nvGrpSpPr>
          <p:cNvPr id="11" name="Group 11">
            <a:extLst>
              <a:ext uri="{FF2B5EF4-FFF2-40B4-BE49-F238E27FC236}">
                <a16:creationId xmlns:a16="http://schemas.microsoft.com/office/drawing/2014/main" id="{D718F483-619E-4D9C-4009-833A075A008C}"/>
              </a:ext>
            </a:extLst>
          </p:cNvPr>
          <p:cNvGrpSpPr/>
          <p:nvPr/>
        </p:nvGrpSpPr>
        <p:grpSpPr>
          <a:xfrm>
            <a:off x="6615380" y="1917138"/>
            <a:ext cx="3583103" cy="1100850"/>
            <a:chOff x="0" y="0"/>
            <a:chExt cx="1415547" cy="434904"/>
          </a:xfrm>
        </p:grpSpPr>
        <p:sp>
          <p:nvSpPr>
            <p:cNvPr id="12" name="Freeform 12">
              <a:extLst>
                <a:ext uri="{FF2B5EF4-FFF2-40B4-BE49-F238E27FC236}">
                  <a16:creationId xmlns:a16="http://schemas.microsoft.com/office/drawing/2014/main" id="{DE33955D-935F-E625-A6A1-8607C1D73844}"/>
                </a:ext>
              </a:extLst>
            </p:cNvPr>
            <p:cNvSpPr/>
            <p:nvPr/>
          </p:nvSpPr>
          <p:spPr>
            <a:xfrm>
              <a:off x="0" y="0"/>
              <a:ext cx="1415547" cy="434904"/>
            </a:xfrm>
            <a:custGeom>
              <a:avLst/>
              <a:gdLst/>
              <a:ahLst/>
              <a:cxnLst/>
              <a:rect l="l" t="t" r="r" b="b"/>
              <a:pathLst>
                <a:path w="1415547" h="434904">
                  <a:moveTo>
                    <a:pt x="73463" y="0"/>
                  </a:moveTo>
                  <a:lnTo>
                    <a:pt x="1342084" y="0"/>
                  </a:lnTo>
                  <a:cubicBezTo>
                    <a:pt x="1382657" y="0"/>
                    <a:pt x="1415547" y="32890"/>
                    <a:pt x="1415547" y="73463"/>
                  </a:cubicBezTo>
                  <a:lnTo>
                    <a:pt x="1415547" y="361441"/>
                  </a:lnTo>
                  <a:cubicBezTo>
                    <a:pt x="1415547" y="380924"/>
                    <a:pt x="1407807" y="399610"/>
                    <a:pt x="1394030" y="413387"/>
                  </a:cubicBezTo>
                  <a:cubicBezTo>
                    <a:pt x="1380253" y="427164"/>
                    <a:pt x="1361568" y="434904"/>
                    <a:pt x="1342084" y="434904"/>
                  </a:cubicBezTo>
                  <a:lnTo>
                    <a:pt x="73463" y="434904"/>
                  </a:lnTo>
                  <a:cubicBezTo>
                    <a:pt x="53979" y="434904"/>
                    <a:pt x="35294" y="427164"/>
                    <a:pt x="21517" y="413387"/>
                  </a:cubicBezTo>
                  <a:cubicBezTo>
                    <a:pt x="7740" y="399610"/>
                    <a:pt x="0" y="380924"/>
                    <a:pt x="0" y="361441"/>
                  </a:cubicBezTo>
                  <a:lnTo>
                    <a:pt x="0" y="73463"/>
                  </a:lnTo>
                  <a:cubicBezTo>
                    <a:pt x="0" y="53979"/>
                    <a:pt x="7740" y="35294"/>
                    <a:pt x="21517" y="21517"/>
                  </a:cubicBezTo>
                  <a:cubicBezTo>
                    <a:pt x="35294" y="7740"/>
                    <a:pt x="53979" y="0"/>
                    <a:pt x="73463" y="0"/>
                  </a:cubicBezTo>
                  <a:close/>
                </a:path>
              </a:pathLst>
            </a:custGeom>
            <a:solidFill>
              <a:srgbClr val="2EAEA1"/>
            </a:solidFill>
          </p:spPr>
          <p:txBody>
            <a:bodyPr/>
            <a:lstStyle/>
            <a:p>
              <a:endParaRPr lang="en-US"/>
            </a:p>
          </p:txBody>
        </p:sp>
        <p:sp>
          <p:nvSpPr>
            <p:cNvPr id="13" name="TextBox 13">
              <a:extLst>
                <a:ext uri="{FF2B5EF4-FFF2-40B4-BE49-F238E27FC236}">
                  <a16:creationId xmlns:a16="http://schemas.microsoft.com/office/drawing/2014/main" id="{74216032-6DBF-299D-81AD-9350B6E20B8D}"/>
                </a:ext>
              </a:extLst>
            </p:cNvPr>
            <p:cNvSpPr txBox="1"/>
            <p:nvPr/>
          </p:nvSpPr>
          <p:spPr>
            <a:xfrm>
              <a:off x="0" y="-19050"/>
              <a:ext cx="1415547" cy="453954"/>
            </a:xfrm>
            <a:prstGeom prst="rect">
              <a:avLst/>
            </a:prstGeom>
          </p:spPr>
          <p:txBody>
            <a:bodyPr lIns="33867" tIns="33867" rIns="33867" bIns="33867" rtlCol="0" anchor="ctr"/>
            <a:lstStyle/>
            <a:p>
              <a:pPr algn="ctr">
                <a:lnSpc>
                  <a:spcPts val="2015"/>
                </a:lnSpc>
              </a:pPr>
              <a:endParaRPr sz="1200"/>
            </a:p>
          </p:txBody>
        </p:sp>
      </p:grpSp>
      <p:sp>
        <p:nvSpPr>
          <p:cNvPr id="14" name="Freeform 14">
            <a:extLst>
              <a:ext uri="{FF2B5EF4-FFF2-40B4-BE49-F238E27FC236}">
                <a16:creationId xmlns:a16="http://schemas.microsoft.com/office/drawing/2014/main" id="{FB39CD0D-7A15-7C49-FB6D-5A69BDC520B3}"/>
              </a:ext>
            </a:extLst>
          </p:cNvPr>
          <p:cNvSpPr/>
          <p:nvPr/>
        </p:nvSpPr>
        <p:spPr>
          <a:xfrm flipH="1">
            <a:off x="-186719" y="4723764"/>
            <a:ext cx="2679317" cy="1965949"/>
          </a:xfrm>
          <a:custGeom>
            <a:avLst/>
            <a:gdLst/>
            <a:ahLst/>
            <a:cxnLst/>
            <a:rect l="l" t="t" r="r" b="b"/>
            <a:pathLst>
              <a:path w="4018976" h="2948923">
                <a:moveTo>
                  <a:pt x="4018976" y="0"/>
                </a:moveTo>
                <a:lnTo>
                  <a:pt x="0" y="0"/>
                </a:lnTo>
                <a:lnTo>
                  <a:pt x="0" y="2948923"/>
                </a:lnTo>
                <a:lnTo>
                  <a:pt x="4018976" y="2948923"/>
                </a:lnTo>
                <a:lnTo>
                  <a:pt x="4018976"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5" name="TextBox 15">
            <a:extLst>
              <a:ext uri="{FF2B5EF4-FFF2-40B4-BE49-F238E27FC236}">
                <a16:creationId xmlns:a16="http://schemas.microsoft.com/office/drawing/2014/main" id="{F03374FB-40FC-1330-2712-8E6B07FA7A52}"/>
              </a:ext>
            </a:extLst>
          </p:cNvPr>
          <p:cNvSpPr txBox="1"/>
          <p:nvPr/>
        </p:nvSpPr>
        <p:spPr>
          <a:xfrm>
            <a:off x="3549371" y="421614"/>
            <a:ext cx="5093259" cy="1051570"/>
          </a:xfrm>
          <a:prstGeom prst="rect">
            <a:avLst/>
          </a:prstGeom>
        </p:spPr>
        <p:txBody>
          <a:bodyPr lIns="0" tIns="0" rIns="0" bIns="0" rtlCol="0" anchor="t">
            <a:spAutoFit/>
          </a:bodyPr>
          <a:lstStyle/>
          <a:p>
            <a:pPr algn="ctr">
              <a:lnSpc>
                <a:spcPts val="4117"/>
              </a:lnSpc>
            </a:pPr>
            <a:r>
              <a:rPr lang="en-US" sz="4334" spc="-217">
                <a:solidFill>
                  <a:srgbClr val="334C8A"/>
                </a:solidFill>
                <a:latin typeface="League Spartan"/>
              </a:rPr>
              <a:t>End-of-life Care and Palliative Care</a:t>
            </a:r>
          </a:p>
        </p:txBody>
      </p:sp>
      <p:sp>
        <p:nvSpPr>
          <p:cNvPr id="16" name="TextBox 16">
            <a:extLst>
              <a:ext uri="{FF2B5EF4-FFF2-40B4-BE49-F238E27FC236}">
                <a16:creationId xmlns:a16="http://schemas.microsoft.com/office/drawing/2014/main" id="{0831A9F4-165C-6AFB-CFE5-F00464EC2A5B}"/>
              </a:ext>
            </a:extLst>
          </p:cNvPr>
          <p:cNvSpPr txBox="1"/>
          <p:nvPr/>
        </p:nvSpPr>
        <p:spPr>
          <a:xfrm>
            <a:off x="1691299" y="2213166"/>
            <a:ext cx="3501270" cy="448841"/>
          </a:xfrm>
          <a:prstGeom prst="rect">
            <a:avLst/>
          </a:prstGeom>
        </p:spPr>
        <p:txBody>
          <a:bodyPr lIns="0" tIns="0" rIns="0" bIns="0" rtlCol="0" anchor="t">
            <a:spAutoFit/>
          </a:bodyPr>
          <a:lstStyle/>
          <a:p>
            <a:pPr algn="ctr">
              <a:lnSpc>
                <a:spcPts val="3484"/>
              </a:lnSpc>
            </a:pPr>
            <a:r>
              <a:rPr lang="en-US" sz="3667" spc="-183">
                <a:solidFill>
                  <a:srgbClr val="FFFFFF"/>
                </a:solidFill>
                <a:latin typeface="League Spartan"/>
              </a:rPr>
              <a:t>End-of-life Care:</a:t>
            </a:r>
          </a:p>
        </p:txBody>
      </p:sp>
      <p:sp>
        <p:nvSpPr>
          <p:cNvPr id="17" name="TextBox 17">
            <a:extLst>
              <a:ext uri="{FF2B5EF4-FFF2-40B4-BE49-F238E27FC236}">
                <a16:creationId xmlns:a16="http://schemas.microsoft.com/office/drawing/2014/main" id="{42DE7724-925C-89C4-2C7D-C96154CB2FF2}"/>
              </a:ext>
            </a:extLst>
          </p:cNvPr>
          <p:cNvSpPr txBox="1"/>
          <p:nvPr/>
        </p:nvSpPr>
        <p:spPr>
          <a:xfrm>
            <a:off x="6656297" y="2321689"/>
            <a:ext cx="3501270" cy="448841"/>
          </a:xfrm>
          <a:prstGeom prst="rect">
            <a:avLst/>
          </a:prstGeom>
        </p:spPr>
        <p:txBody>
          <a:bodyPr lIns="0" tIns="0" rIns="0" bIns="0" rtlCol="0" anchor="t">
            <a:spAutoFit/>
          </a:bodyPr>
          <a:lstStyle/>
          <a:p>
            <a:pPr algn="ctr">
              <a:lnSpc>
                <a:spcPts val="3484"/>
              </a:lnSpc>
            </a:pPr>
            <a:r>
              <a:rPr lang="en-US" sz="3667" spc="-183">
                <a:solidFill>
                  <a:srgbClr val="FFFFFF"/>
                </a:solidFill>
                <a:latin typeface="League Spartan"/>
              </a:rPr>
              <a:t>Palliative Care:</a:t>
            </a:r>
          </a:p>
        </p:txBody>
      </p:sp>
      <p:sp>
        <p:nvSpPr>
          <p:cNvPr id="18" name="TextBox 18">
            <a:extLst>
              <a:ext uri="{FF2B5EF4-FFF2-40B4-BE49-F238E27FC236}">
                <a16:creationId xmlns:a16="http://schemas.microsoft.com/office/drawing/2014/main" id="{94948971-F126-3758-8E8C-1AE5F2AE8387}"/>
              </a:ext>
            </a:extLst>
          </p:cNvPr>
          <p:cNvSpPr txBox="1"/>
          <p:nvPr/>
        </p:nvSpPr>
        <p:spPr>
          <a:xfrm>
            <a:off x="1302671" y="3254762"/>
            <a:ext cx="4209579" cy="2500685"/>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000000"/>
                </a:solidFill>
                <a:latin typeface="Sanchez"/>
              </a:rPr>
              <a:t>End-of-life care refers to the comprehensive support and medical attention provided to individuals who are nearing the end of their lives (Better Health Channel, 2012).</a:t>
            </a:r>
          </a:p>
          <a:p>
            <a:pPr algn="just">
              <a:lnSpc>
                <a:spcPts val="1533"/>
              </a:lnSpc>
            </a:pPr>
            <a:endParaRPr lang="en-US" sz="1533" spc="77">
              <a:solidFill>
                <a:srgbClr val="000000"/>
              </a:solidFill>
              <a:latin typeface="Sanchez"/>
            </a:endParaRPr>
          </a:p>
          <a:p>
            <a:pPr marL="331064" lvl="1" indent="-165532" algn="just">
              <a:lnSpc>
                <a:spcPts val="1533"/>
              </a:lnSpc>
              <a:buFont typeface="Arial"/>
              <a:buChar char="•"/>
            </a:pPr>
            <a:r>
              <a:rPr lang="en-US" sz="1533" spc="77">
                <a:solidFill>
                  <a:srgbClr val="000000"/>
                </a:solidFill>
                <a:latin typeface="Sanchez"/>
              </a:rPr>
              <a:t>The goal of end-of-life care is to ensure that patients experience a comfortable, dignified, and peaceful transition, while addressing their physical, emotional, spiritual, and practical needs (Singer and Bowman, 2002).</a:t>
            </a:r>
          </a:p>
          <a:p>
            <a:pPr algn="just">
              <a:lnSpc>
                <a:spcPts val="1533"/>
              </a:lnSpc>
            </a:pPr>
            <a:endParaRPr lang="en-US" sz="1533" spc="77">
              <a:solidFill>
                <a:srgbClr val="000000"/>
              </a:solidFill>
              <a:latin typeface="Sanchez"/>
            </a:endParaRPr>
          </a:p>
        </p:txBody>
      </p:sp>
      <p:sp>
        <p:nvSpPr>
          <p:cNvPr id="19" name="TextBox 19">
            <a:extLst>
              <a:ext uri="{FF2B5EF4-FFF2-40B4-BE49-F238E27FC236}">
                <a16:creationId xmlns:a16="http://schemas.microsoft.com/office/drawing/2014/main" id="{CE7486AA-F70E-A442-67A2-00FDA3667803}"/>
              </a:ext>
            </a:extLst>
          </p:cNvPr>
          <p:cNvSpPr txBox="1"/>
          <p:nvPr/>
        </p:nvSpPr>
        <p:spPr>
          <a:xfrm>
            <a:off x="6266719" y="3148732"/>
            <a:ext cx="4280427" cy="3077766"/>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000000"/>
                </a:solidFill>
                <a:latin typeface="Sanchez"/>
              </a:rPr>
              <a:t>Palliative care pertains to the delivery of healthcare focused on improving the quality of life for individuals facing serious illness (Matzo and Sherman, 2010).</a:t>
            </a:r>
          </a:p>
          <a:p>
            <a:pPr algn="just">
              <a:lnSpc>
                <a:spcPts val="1533"/>
              </a:lnSpc>
            </a:pPr>
            <a:endParaRPr lang="en-US" sz="1533" spc="77">
              <a:solidFill>
                <a:srgbClr val="000000"/>
              </a:solidFill>
              <a:latin typeface="Sanchez"/>
            </a:endParaRPr>
          </a:p>
          <a:p>
            <a:pPr marL="331064" lvl="1" indent="-165532" algn="just">
              <a:lnSpc>
                <a:spcPts val="1533"/>
              </a:lnSpc>
              <a:buFont typeface="Arial"/>
              <a:buChar char="•"/>
            </a:pPr>
            <a:r>
              <a:rPr lang="en-US" sz="1533" spc="77">
                <a:solidFill>
                  <a:srgbClr val="000000"/>
                </a:solidFill>
                <a:latin typeface="Sanchez"/>
              </a:rPr>
              <a:t>It is provided alongside curative or life-prolonging treatments and can be offered at any point in the illness trajectory (Sercu et al., 2018).</a:t>
            </a:r>
          </a:p>
          <a:p>
            <a:pPr algn="just">
              <a:lnSpc>
                <a:spcPts val="1533"/>
              </a:lnSpc>
            </a:pPr>
            <a:endParaRPr lang="en-US" sz="1533" spc="77">
              <a:solidFill>
                <a:srgbClr val="000000"/>
              </a:solidFill>
              <a:latin typeface="Sanchez"/>
            </a:endParaRPr>
          </a:p>
          <a:p>
            <a:pPr marL="331064" lvl="1" indent="-165532" algn="just">
              <a:lnSpc>
                <a:spcPts val="1533"/>
              </a:lnSpc>
              <a:buFont typeface="Arial"/>
              <a:buChar char="•"/>
            </a:pPr>
            <a:r>
              <a:rPr lang="en-US" sz="1533" spc="77">
                <a:solidFill>
                  <a:srgbClr val="000000"/>
                </a:solidFill>
                <a:latin typeface="Sanchez"/>
              </a:rPr>
              <a:t>Palliative care aims to alleviate pain and symptoms, provide emotional and spiritual support, and enhance the overall well-being of patients and their families (Swami and Case, 2018).</a:t>
            </a:r>
          </a:p>
        </p:txBody>
      </p:sp>
    </p:spTree>
    <p:extLst>
      <p:ext uri="{BB962C8B-B14F-4D97-AF65-F5344CB8AC3E}">
        <p14:creationId xmlns:p14="http://schemas.microsoft.com/office/powerpoint/2010/main" val="441951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A56DD-D7F1-0F28-4413-F8EBC023877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3C3EF22-9327-8B37-2AAB-55530EB2595E}"/>
              </a:ext>
            </a:extLst>
          </p:cNvPr>
          <p:cNvSpPr/>
          <p:nvPr/>
        </p:nvSpPr>
        <p:spPr>
          <a:xfrm flipH="1">
            <a:off x="9512683" y="0"/>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AutoShape 3">
            <a:extLst>
              <a:ext uri="{FF2B5EF4-FFF2-40B4-BE49-F238E27FC236}">
                <a16:creationId xmlns:a16="http://schemas.microsoft.com/office/drawing/2014/main" id="{CA7AEAE1-6D56-6276-209D-B52DA1B238BD}"/>
              </a:ext>
            </a:extLst>
          </p:cNvPr>
          <p:cNvSpPr/>
          <p:nvPr/>
        </p:nvSpPr>
        <p:spPr>
          <a:xfrm flipV="1">
            <a:off x="3407460" y="1640692"/>
            <a:ext cx="5377080" cy="31750"/>
          </a:xfrm>
          <a:prstGeom prst="line">
            <a:avLst/>
          </a:prstGeom>
          <a:ln w="95250" cap="flat">
            <a:solidFill>
              <a:srgbClr val="334C8A"/>
            </a:solidFill>
            <a:prstDash val="solid"/>
            <a:headEnd type="none" w="sm" len="sm"/>
            <a:tailEnd type="none" w="sm" len="sm"/>
          </a:ln>
        </p:spPr>
        <p:txBody>
          <a:bodyPr/>
          <a:lstStyle/>
          <a:p>
            <a:endParaRPr lang="en-US"/>
          </a:p>
        </p:txBody>
      </p:sp>
      <p:sp>
        <p:nvSpPr>
          <p:cNvPr id="4" name="AutoShape 4">
            <a:extLst>
              <a:ext uri="{FF2B5EF4-FFF2-40B4-BE49-F238E27FC236}">
                <a16:creationId xmlns:a16="http://schemas.microsoft.com/office/drawing/2014/main" id="{8551031B-B400-7514-2B89-F249D95308B2}"/>
              </a:ext>
            </a:extLst>
          </p:cNvPr>
          <p:cNvSpPr/>
          <p:nvPr/>
        </p:nvSpPr>
        <p:spPr>
          <a:xfrm flipV="1">
            <a:off x="2089904" y="2679318"/>
            <a:ext cx="0" cy="5377174"/>
          </a:xfrm>
          <a:prstGeom prst="line">
            <a:avLst/>
          </a:prstGeom>
          <a:ln w="95250" cap="flat">
            <a:solidFill>
              <a:srgbClr val="2EAEA1"/>
            </a:solidFill>
            <a:prstDash val="solid"/>
            <a:headEnd type="none" w="sm" len="sm"/>
            <a:tailEnd type="none" w="sm" len="sm"/>
          </a:ln>
        </p:spPr>
        <p:txBody>
          <a:bodyPr/>
          <a:lstStyle/>
          <a:p>
            <a:endParaRPr lang="en-US"/>
          </a:p>
        </p:txBody>
      </p:sp>
      <p:sp>
        <p:nvSpPr>
          <p:cNvPr id="5" name="AutoShape 5">
            <a:extLst>
              <a:ext uri="{FF2B5EF4-FFF2-40B4-BE49-F238E27FC236}">
                <a16:creationId xmlns:a16="http://schemas.microsoft.com/office/drawing/2014/main" id="{563C0DD8-3244-FEF0-56B5-09B1B5CD6D70}"/>
              </a:ext>
            </a:extLst>
          </p:cNvPr>
          <p:cNvSpPr/>
          <p:nvPr/>
        </p:nvSpPr>
        <p:spPr>
          <a:xfrm flipV="1">
            <a:off x="10230344" y="2679318"/>
            <a:ext cx="0" cy="5377174"/>
          </a:xfrm>
          <a:prstGeom prst="line">
            <a:avLst/>
          </a:prstGeom>
          <a:ln w="95250" cap="flat">
            <a:solidFill>
              <a:srgbClr val="2EAEA1"/>
            </a:solidFill>
            <a:prstDash val="solid"/>
            <a:headEnd type="none" w="sm" len="sm"/>
            <a:tailEnd type="none" w="sm" len="sm"/>
          </a:ln>
        </p:spPr>
        <p:txBody>
          <a:bodyPr/>
          <a:lstStyle/>
          <a:p>
            <a:endParaRPr lang="en-US"/>
          </a:p>
        </p:txBody>
      </p:sp>
      <p:sp>
        <p:nvSpPr>
          <p:cNvPr id="6" name="Freeform 6">
            <a:extLst>
              <a:ext uri="{FF2B5EF4-FFF2-40B4-BE49-F238E27FC236}">
                <a16:creationId xmlns:a16="http://schemas.microsoft.com/office/drawing/2014/main" id="{ECF36B7B-37CD-283F-9D20-AE7096C3A69B}"/>
              </a:ext>
            </a:extLst>
          </p:cNvPr>
          <p:cNvSpPr/>
          <p:nvPr/>
        </p:nvSpPr>
        <p:spPr>
          <a:xfrm>
            <a:off x="2601314" y="2162016"/>
            <a:ext cx="6989373" cy="4695985"/>
          </a:xfrm>
          <a:custGeom>
            <a:avLst/>
            <a:gdLst/>
            <a:ahLst/>
            <a:cxnLst/>
            <a:rect l="l" t="t" r="r" b="b"/>
            <a:pathLst>
              <a:path w="10484059" h="7043977">
                <a:moveTo>
                  <a:pt x="0" y="0"/>
                </a:moveTo>
                <a:lnTo>
                  <a:pt x="10484058" y="0"/>
                </a:lnTo>
                <a:lnTo>
                  <a:pt x="10484058" y="7043977"/>
                </a:lnTo>
                <a:lnTo>
                  <a:pt x="0" y="704397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7" name="Group 7">
            <a:extLst>
              <a:ext uri="{FF2B5EF4-FFF2-40B4-BE49-F238E27FC236}">
                <a16:creationId xmlns:a16="http://schemas.microsoft.com/office/drawing/2014/main" id="{A02B7745-6983-6384-0B6A-A5EEE2B20F5C}"/>
              </a:ext>
            </a:extLst>
          </p:cNvPr>
          <p:cNvGrpSpPr/>
          <p:nvPr/>
        </p:nvGrpSpPr>
        <p:grpSpPr>
          <a:xfrm>
            <a:off x="8330234" y="3569809"/>
            <a:ext cx="3676743" cy="2542955"/>
            <a:chOff x="0" y="0"/>
            <a:chExt cx="1452540" cy="1004624"/>
          </a:xfrm>
        </p:grpSpPr>
        <p:sp>
          <p:nvSpPr>
            <p:cNvPr id="8" name="Freeform 8">
              <a:extLst>
                <a:ext uri="{FF2B5EF4-FFF2-40B4-BE49-F238E27FC236}">
                  <a16:creationId xmlns:a16="http://schemas.microsoft.com/office/drawing/2014/main" id="{87AC038D-5963-0108-73F9-E9502D426287}"/>
                </a:ext>
              </a:extLst>
            </p:cNvPr>
            <p:cNvSpPr/>
            <p:nvPr/>
          </p:nvSpPr>
          <p:spPr>
            <a:xfrm>
              <a:off x="0" y="0"/>
              <a:ext cx="1452540" cy="1004624"/>
            </a:xfrm>
            <a:custGeom>
              <a:avLst/>
              <a:gdLst/>
              <a:ahLst/>
              <a:cxnLst/>
              <a:rect l="l" t="t" r="r" b="b"/>
              <a:pathLst>
                <a:path w="1452540" h="1004624">
                  <a:moveTo>
                    <a:pt x="71592" y="0"/>
                  </a:moveTo>
                  <a:lnTo>
                    <a:pt x="1380948" y="0"/>
                  </a:lnTo>
                  <a:cubicBezTo>
                    <a:pt x="1420487" y="0"/>
                    <a:pt x="1452540" y="32053"/>
                    <a:pt x="1452540" y="71592"/>
                  </a:cubicBezTo>
                  <a:lnTo>
                    <a:pt x="1452540" y="933032"/>
                  </a:lnTo>
                  <a:cubicBezTo>
                    <a:pt x="1452540" y="952020"/>
                    <a:pt x="1444998" y="970229"/>
                    <a:pt x="1431571" y="983655"/>
                  </a:cubicBezTo>
                  <a:cubicBezTo>
                    <a:pt x="1418145" y="997082"/>
                    <a:pt x="1399936" y="1004624"/>
                    <a:pt x="1380948" y="1004624"/>
                  </a:cubicBezTo>
                  <a:lnTo>
                    <a:pt x="71592" y="1004624"/>
                  </a:lnTo>
                  <a:cubicBezTo>
                    <a:pt x="32053" y="1004624"/>
                    <a:pt x="0" y="972571"/>
                    <a:pt x="0" y="933032"/>
                  </a:cubicBezTo>
                  <a:lnTo>
                    <a:pt x="0" y="71592"/>
                  </a:lnTo>
                  <a:cubicBezTo>
                    <a:pt x="0" y="32053"/>
                    <a:pt x="32053" y="0"/>
                    <a:pt x="71592" y="0"/>
                  </a:cubicBezTo>
                  <a:close/>
                </a:path>
              </a:pathLst>
            </a:custGeom>
            <a:solidFill>
              <a:srgbClr val="334C8A"/>
            </a:solidFill>
          </p:spPr>
          <p:txBody>
            <a:bodyPr/>
            <a:lstStyle/>
            <a:p>
              <a:endParaRPr lang="en-US"/>
            </a:p>
          </p:txBody>
        </p:sp>
        <p:sp>
          <p:nvSpPr>
            <p:cNvPr id="9" name="TextBox 9">
              <a:extLst>
                <a:ext uri="{FF2B5EF4-FFF2-40B4-BE49-F238E27FC236}">
                  <a16:creationId xmlns:a16="http://schemas.microsoft.com/office/drawing/2014/main" id="{2A928F82-5E45-5235-95AC-A19B33E5D024}"/>
                </a:ext>
              </a:extLst>
            </p:cNvPr>
            <p:cNvSpPr txBox="1"/>
            <p:nvPr/>
          </p:nvSpPr>
          <p:spPr>
            <a:xfrm>
              <a:off x="0" y="-19050"/>
              <a:ext cx="1452540" cy="1023674"/>
            </a:xfrm>
            <a:prstGeom prst="rect">
              <a:avLst/>
            </a:prstGeom>
          </p:spPr>
          <p:txBody>
            <a:bodyPr lIns="33867" tIns="33867" rIns="33867" bIns="33867" rtlCol="0" anchor="ctr"/>
            <a:lstStyle/>
            <a:p>
              <a:pPr algn="ctr">
                <a:lnSpc>
                  <a:spcPts val="2015"/>
                </a:lnSpc>
              </a:pPr>
              <a:endParaRPr sz="1200"/>
            </a:p>
          </p:txBody>
        </p:sp>
      </p:grpSp>
      <p:sp>
        <p:nvSpPr>
          <p:cNvPr id="10" name="Freeform 10">
            <a:extLst>
              <a:ext uri="{FF2B5EF4-FFF2-40B4-BE49-F238E27FC236}">
                <a16:creationId xmlns:a16="http://schemas.microsoft.com/office/drawing/2014/main" id="{0C630CB2-6F95-6813-7971-4E9CF5C528D6}"/>
              </a:ext>
            </a:extLst>
          </p:cNvPr>
          <p:cNvSpPr/>
          <p:nvPr/>
        </p:nvSpPr>
        <p:spPr>
          <a:xfrm>
            <a:off x="0" y="0"/>
            <a:ext cx="2679317" cy="2679317"/>
          </a:xfrm>
          <a:custGeom>
            <a:avLst/>
            <a:gdLst/>
            <a:ahLst/>
            <a:cxnLst/>
            <a:rect l="l" t="t" r="r" b="b"/>
            <a:pathLst>
              <a:path w="4018976" h="4018976">
                <a:moveTo>
                  <a:pt x="0" y="0"/>
                </a:moveTo>
                <a:lnTo>
                  <a:pt x="4018976" y="0"/>
                </a:lnTo>
                <a:lnTo>
                  <a:pt x="4018976" y="4018976"/>
                </a:lnTo>
                <a:lnTo>
                  <a:pt x="0" y="401897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11" name="Group 11">
            <a:extLst>
              <a:ext uri="{FF2B5EF4-FFF2-40B4-BE49-F238E27FC236}">
                <a16:creationId xmlns:a16="http://schemas.microsoft.com/office/drawing/2014/main" id="{94ED8F67-2A35-CD83-1222-51633FFB5422}"/>
              </a:ext>
            </a:extLst>
          </p:cNvPr>
          <p:cNvGrpSpPr/>
          <p:nvPr/>
        </p:nvGrpSpPr>
        <p:grpSpPr>
          <a:xfrm>
            <a:off x="310959" y="3569809"/>
            <a:ext cx="3676743" cy="2426157"/>
            <a:chOff x="0" y="0"/>
            <a:chExt cx="1452540" cy="958482"/>
          </a:xfrm>
        </p:grpSpPr>
        <p:sp>
          <p:nvSpPr>
            <p:cNvPr id="12" name="Freeform 12">
              <a:extLst>
                <a:ext uri="{FF2B5EF4-FFF2-40B4-BE49-F238E27FC236}">
                  <a16:creationId xmlns:a16="http://schemas.microsoft.com/office/drawing/2014/main" id="{0701078E-2151-2E0B-CC5A-06812469234D}"/>
                </a:ext>
              </a:extLst>
            </p:cNvPr>
            <p:cNvSpPr/>
            <p:nvPr/>
          </p:nvSpPr>
          <p:spPr>
            <a:xfrm>
              <a:off x="0" y="0"/>
              <a:ext cx="1452540" cy="958482"/>
            </a:xfrm>
            <a:custGeom>
              <a:avLst/>
              <a:gdLst/>
              <a:ahLst/>
              <a:cxnLst/>
              <a:rect l="l" t="t" r="r" b="b"/>
              <a:pathLst>
                <a:path w="1452540" h="958482">
                  <a:moveTo>
                    <a:pt x="71592" y="0"/>
                  </a:moveTo>
                  <a:lnTo>
                    <a:pt x="1380948" y="0"/>
                  </a:lnTo>
                  <a:cubicBezTo>
                    <a:pt x="1420487" y="0"/>
                    <a:pt x="1452540" y="32053"/>
                    <a:pt x="1452540" y="71592"/>
                  </a:cubicBezTo>
                  <a:lnTo>
                    <a:pt x="1452540" y="886890"/>
                  </a:lnTo>
                  <a:cubicBezTo>
                    <a:pt x="1452540" y="926429"/>
                    <a:pt x="1420487" y="958482"/>
                    <a:pt x="1380948" y="958482"/>
                  </a:cubicBezTo>
                  <a:lnTo>
                    <a:pt x="71592" y="958482"/>
                  </a:lnTo>
                  <a:cubicBezTo>
                    <a:pt x="32053" y="958482"/>
                    <a:pt x="0" y="926429"/>
                    <a:pt x="0" y="886890"/>
                  </a:cubicBezTo>
                  <a:lnTo>
                    <a:pt x="0" y="71592"/>
                  </a:lnTo>
                  <a:cubicBezTo>
                    <a:pt x="0" y="32053"/>
                    <a:pt x="32053" y="0"/>
                    <a:pt x="71592" y="0"/>
                  </a:cubicBezTo>
                  <a:close/>
                </a:path>
              </a:pathLst>
            </a:custGeom>
            <a:solidFill>
              <a:srgbClr val="334C8A"/>
            </a:solidFill>
          </p:spPr>
          <p:txBody>
            <a:bodyPr/>
            <a:lstStyle/>
            <a:p>
              <a:endParaRPr lang="en-US"/>
            </a:p>
          </p:txBody>
        </p:sp>
        <p:sp>
          <p:nvSpPr>
            <p:cNvPr id="13" name="TextBox 13">
              <a:extLst>
                <a:ext uri="{FF2B5EF4-FFF2-40B4-BE49-F238E27FC236}">
                  <a16:creationId xmlns:a16="http://schemas.microsoft.com/office/drawing/2014/main" id="{9AFF88C3-4857-5377-4673-62C9E61AAEE5}"/>
                </a:ext>
              </a:extLst>
            </p:cNvPr>
            <p:cNvSpPr txBox="1"/>
            <p:nvPr/>
          </p:nvSpPr>
          <p:spPr>
            <a:xfrm>
              <a:off x="0" y="-19050"/>
              <a:ext cx="1452540" cy="977532"/>
            </a:xfrm>
            <a:prstGeom prst="rect">
              <a:avLst/>
            </a:prstGeom>
          </p:spPr>
          <p:txBody>
            <a:bodyPr lIns="33867" tIns="33867" rIns="33867" bIns="33867" rtlCol="0" anchor="ctr"/>
            <a:lstStyle/>
            <a:p>
              <a:pPr algn="ctr">
                <a:lnSpc>
                  <a:spcPts val="2015"/>
                </a:lnSpc>
              </a:pPr>
              <a:endParaRPr sz="1200"/>
            </a:p>
          </p:txBody>
        </p:sp>
      </p:grpSp>
      <p:grpSp>
        <p:nvGrpSpPr>
          <p:cNvPr id="14" name="Group 14">
            <a:extLst>
              <a:ext uri="{FF2B5EF4-FFF2-40B4-BE49-F238E27FC236}">
                <a16:creationId xmlns:a16="http://schemas.microsoft.com/office/drawing/2014/main" id="{0B000539-7165-44F5-D48A-D3D7D8785030}"/>
              </a:ext>
            </a:extLst>
          </p:cNvPr>
          <p:cNvGrpSpPr/>
          <p:nvPr/>
        </p:nvGrpSpPr>
        <p:grpSpPr>
          <a:xfrm>
            <a:off x="656350" y="2595740"/>
            <a:ext cx="2867110" cy="830955"/>
            <a:chOff x="0" y="0"/>
            <a:chExt cx="1132685" cy="328279"/>
          </a:xfrm>
        </p:grpSpPr>
        <p:sp>
          <p:nvSpPr>
            <p:cNvPr id="15" name="Freeform 15">
              <a:extLst>
                <a:ext uri="{FF2B5EF4-FFF2-40B4-BE49-F238E27FC236}">
                  <a16:creationId xmlns:a16="http://schemas.microsoft.com/office/drawing/2014/main" id="{E418D266-517C-3C62-1ADF-AE56E488250E}"/>
                </a:ext>
              </a:extLst>
            </p:cNvPr>
            <p:cNvSpPr/>
            <p:nvPr/>
          </p:nvSpPr>
          <p:spPr>
            <a:xfrm>
              <a:off x="0" y="0"/>
              <a:ext cx="1132685" cy="328279"/>
            </a:xfrm>
            <a:custGeom>
              <a:avLst/>
              <a:gdLst/>
              <a:ahLst/>
              <a:cxnLst/>
              <a:rect l="l" t="t" r="r" b="b"/>
              <a:pathLst>
                <a:path w="1132685" h="328279">
                  <a:moveTo>
                    <a:pt x="91809" y="0"/>
                  </a:moveTo>
                  <a:lnTo>
                    <a:pt x="1040877" y="0"/>
                  </a:lnTo>
                  <a:cubicBezTo>
                    <a:pt x="1091581" y="0"/>
                    <a:pt x="1132685" y="41104"/>
                    <a:pt x="1132685" y="91809"/>
                  </a:cubicBezTo>
                  <a:lnTo>
                    <a:pt x="1132685" y="236470"/>
                  </a:lnTo>
                  <a:cubicBezTo>
                    <a:pt x="1132685" y="260819"/>
                    <a:pt x="1123013" y="284171"/>
                    <a:pt x="1105795" y="301388"/>
                  </a:cubicBezTo>
                  <a:cubicBezTo>
                    <a:pt x="1088578" y="318606"/>
                    <a:pt x="1065226" y="328279"/>
                    <a:pt x="1040877" y="328279"/>
                  </a:cubicBezTo>
                  <a:lnTo>
                    <a:pt x="91809" y="328279"/>
                  </a:lnTo>
                  <a:cubicBezTo>
                    <a:pt x="67459" y="328279"/>
                    <a:pt x="44108" y="318606"/>
                    <a:pt x="26890" y="301388"/>
                  </a:cubicBezTo>
                  <a:cubicBezTo>
                    <a:pt x="9673" y="284171"/>
                    <a:pt x="0" y="260819"/>
                    <a:pt x="0" y="236470"/>
                  </a:cubicBezTo>
                  <a:lnTo>
                    <a:pt x="0" y="91809"/>
                  </a:lnTo>
                  <a:cubicBezTo>
                    <a:pt x="0" y="67459"/>
                    <a:pt x="9673" y="44108"/>
                    <a:pt x="26890" y="26890"/>
                  </a:cubicBezTo>
                  <a:cubicBezTo>
                    <a:pt x="44108" y="9673"/>
                    <a:pt x="67459" y="0"/>
                    <a:pt x="91809" y="0"/>
                  </a:cubicBezTo>
                  <a:close/>
                </a:path>
              </a:pathLst>
            </a:custGeom>
            <a:solidFill>
              <a:srgbClr val="334C8A"/>
            </a:solidFill>
          </p:spPr>
          <p:txBody>
            <a:bodyPr/>
            <a:lstStyle/>
            <a:p>
              <a:endParaRPr lang="en-US"/>
            </a:p>
          </p:txBody>
        </p:sp>
        <p:sp>
          <p:nvSpPr>
            <p:cNvPr id="16" name="TextBox 16">
              <a:extLst>
                <a:ext uri="{FF2B5EF4-FFF2-40B4-BE49-F238E27FC236}">
                  <a16:creationId xmlns:a16="http://schemas.microsoft.com/office/drawing/2014/main" id="{CF8F6564-5610-475C-20FA-8E9DC872850E}"/>
                </a:ext>
              </a:extLst>
            </p:cNvPr>
            <p:cNvSpPr txBox="1"/>
            <p:nvPr/>
          </p:nvSpPr>
          <p:spPr>
            <a:xfrm>
              <a:off x="0" y="-19050"/>
              <a:ext cx="1132685" cy="347329"/>
            </a:xfrm>
            <a:prstGeom prst="rect">
              <a:avLst/>
            </a:prstGeom>
          </p:spPr>
          <p:txBody>
            <a:bodyPr lIns="33867" tIns="33867" rIns="33867" bIns="33867" rtlCol="0" anchor="ctr"/>
            <a:lstStyle/>
            <a:p>
              <a:pPr algn="ctr">
                <a:lnSpc>
                  <a:spcPts val="2015"/>
                </a:lnSpc>
              </a:pPr>
              <a:endParaRPr sz="1200"/>
            </a:p>
          </p:txBody>
        </p:sp>
      </p:grpSp>
      <p:grpSp>
        <p:nvGrpSpPr>
          <p:cNvPr id="17" name="Group 17">
            <a:extLst>
              <a:ext uri="{FF2B5EF4-FFF2-40B4-BE49-F238E27FC236}">
                <a16:creationId xmlns:a16="http://schemas.microsoft.com/office/drawing/2014/main" id="{D07E857F-CA52-1781-95C8-610A8BDD1932}"/>
              </a:ext>
            </a:extLst>
          </p:cNvPr>
          <p:cNvGrpSpPr/>
          <p:nvPr/>
        </p:nvGrpSpPr>
        <p:grpSpPr>
          <a:xfrm>
            <a:off x="8639090" y="2595740"/>
            <a:ext cx="2867110" cy="830955"/>
            <a:chOff x="0" y="0"/>
            <a:chExt cx="1132685" cy="328279"/>
          </a:xfrm>
        </p:grpSpPr>
        <p:sp>
          <p:nvSpPr>
            <p:cNvPr id="18" name="Freeform 18">
              <a:extLst>
                <a:ext uri="{FF2B5EF4-FFF2-40B4-BE49-F238E27FC236}">
                  <a16:creationId xmlns:a16="http://schemas.microsoft.com/office/drawing/2014/main" id="{0186F753-D4BC-8D63-B755-847152DF3F44}"/>
                </a:ext>
              </a:extLst>
            </p:cNvPr>
            <p:cNvSpPr/>
            <p:nvPr/>
          </p:nvSpPr>
          <p:spPr>
            <a:xfrm>
              <a:off x="0" y="0"/>
              <a:ext cx="1132685" cy="328279"/>
            </a:xfrm>
            <a:custGeom>
              <a:avLst/>
              <a:gdLst/>
              <a:ahLst/>
              <a:cxnLst/>
              <a:rect l="l" t="t" r="r" b="b"/>
              <a:pathLst>
                <a:path w="1132685" h="328279">
                  <a:moveTo>
                    <a:pt x="91809" y="0"/>
                  </a:moveTo>
                  <a:lnTo>
                    <a:pt x="1040877" y="0"/>
                  </a:lnTo>
                  <a:cubicBezTo>
                    <a:pt x="1091581" y="0"/>
                    <a:pt x="1132685" y="41104"/>
                    <a:pt x="1132685" y="91809"/>
                  </a:cubicBezTo>
                  <a:lnTo>
                    <a:pt x="1132685" y="236470"/>
                  </a:lnTo>
                  <a:cubicBezTo>
                    <a:pt x="1132685" y="260819"/>
                    <a:pt x="1123013" y="284171"/>
                    <a:pt x="1105795" y="301388"/>
                  </a:cubicBezTo>
                  <a:cubicBezTo>
                    <a:pt x="1088578" y="318606"/>
                    <a:pt x="1065226" y="328279"/>
                    <a:pt x="1040877" y="328279"/>
                  </a:cubicBezTo>
                  <a:lnTo>
                    <a:pt x="91809" y="328279"/>
                  </a:lnTo>
                  <a:cubicBezTo>
                    <a:pt x="67459" y="328279"/>
                    <a:pt x="44108" y="318606"/>
                    <a:pt x="26890" y="301388"/>
                  </a:cubicBezTo>
                  <a:cubicBezTo>
                    <a:pt x="9673" y="284171"/>
                    <a:pt x="0" y="260819"/>
                    <a:pt x="0" y="236470"/>
                  </a:cubicBezTo>
                  <a:lnTo>
                    <a:pt x="0" y="91809"/>
                  </a:lnTo>
                  <a:cubicBezTo>
                    <a:pt x="0" y="67459"/>
                    <a:pt x="9673" y="44108"/>
                    <a:pt x="26890" y="26890"/>
                  </a:cubicBezTo>
                  <a:cubicBezTo>
                    <a:pt x="44108" y="9673"/>
                    <a:pt x="67459" y="0"/>
                    <a:pt x="91809" y="0"/>
                  </a:cubicBezTo>
                  <a:close/>
                </a:path>
              </a:pathLst>
            </a:custGeom>
            <a:solidFill>
              <a:srgbClr val="334C8A"/>
            </a:solidFill>
          </p:spPr>
          <p:txBody>
            <a:bodyPr/>
            <a:lstStyle/>
            <a:p>
              <a:endParaRPr lang="en-US"/>
            </a:p>
          </p:txBody>
        </p:sp>
        <p:sp>
          <p:nvSpPr>
            <p:cNvPr id="19" name="TextBox 19">
              <a:extLst>
                <a:ext uri="{FF2B5EF4-FFF2-40B4-BE49-F238E27FC236}">
                  <a16:creationId xmlns:a16="http://schemas.microsoft.com/office/drawing/2014/main" id="{4F7E912F-95B6-B97D-6A6C-E582213B9680}"/>
                </a:ext>
              </a:extLst>
            </p:cNvPr>
            <p:cNvSpPr txBox="1"/>
            <p:nvPr/>
          </p:nvSpPr>
          <p:spPr>
            <a:xfrm>
              <a:off x="0" y="-19050"/>
              <a:ext cx="1132685" cy="347329"/>
            </a:xfrm>
            <a:prstGeom prst="rect">
              <a:avLst/>
            </a:prstGeom>
          </p:spPr>
          <p:txBody>
            <a:bodyPr lIns="33867" tIns="33867" rIns="33867" bIns="33867" rtlCol="0" anchor="ctr"/>
            <a:lstStyle/>
            <a:p>
              <a:pPr algn="ctr">
                <a:lnSpc>
                  <a:spcPts val="2015"/>
                </a:lnSpc>
              </a:pPr>
              <a:endParaRPr sz="1200"/>
            </a:p>
          </p:txBody>
        </p:sp>
      </p:grpSp>
      <p:sp>
        <p:nvSpPr>
          <p:cNvPr id="20" name="Freeform 20">
            <a:extLst>
              <a:ext uri="{FF2B5EF4-FFF2-40B4-BE49-F238E27FC236}">
                <a16:creationId xmlns:a16="http://schemas.microsoft.com/office/drawing/2014/main" id="{AE6FB403-3504-B493-A468-CF1255F5D4DB}"/>
              </a:ext>
            </a:extLst>
          </p:cNvPr>
          <p:cNvSpPr/>
          <p:nvPr/>
        </p:nvSpPr>
        <p:spPr>
          <a:xfrm>
            <a:off x="6096000" y="2733507"/>
            <a:ext cx="777001" cy="836302"/>
          </a:xfrm>
          <a:custGeom>
            <a:avLst/>
            <a:gdLst/>
            <a:ahLst/>
            <a:cxnLst/>
            <a:rect l="l" t="t" r="r" b="b"/>
            <a:pathLst>
              <a:path w="1165501" h="1254453">
                <a:moveTo>
                  <a:pt x="0" y="0"/>
                </a:moveTo>
                <a:lnTo>
                  <a:pt x="1165501" y="0"/>
                </a:lnTo>
                <a:lnTo>
                  <a:pt x="1165501" y="1254453"/>
                </a:lnTo>
                <a:lnTo>
                  <a:pt x="0" y="125445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1" name="TextBox 21">
            <a:extLst>
              <a:ext uri="{FF2B5EF4-FFF2-40B4-BE49-F238E27FC236}">
                <a16:creationId xmlns:a16="http://schemas.microsoft.com/office/drawing/2014/main" id="{E45DE5DD-E814-5E1D-9D9A-B2110F1F5382}"/>
              </a:ext>
            </a:extLst>
          </p:cNvPr>
          <p:cNvSpPr txBox="1"/>
          <p:nvPr/>
        </p:nvSpPr>
        <p:spPr>
          <a:xfrm>
            <a:off x="3029615" y="819150"/>
            <a:ext cx="6132771" cy="692497"/>
          </a:xfrm>
          <a:prstGeom prst="rect">
            <a:avLst/>
          </a:prstGeom>
        </p:spPr>
        <p:txBody>
          <a:bodyPr lIns="0" tIns="0" rIns="0" bIns="0" rtlCol="0" anchor="t">
            <a:spAutoFit/>
          </a:bodyPr>
          <a:lstStyle/>
          <a:p>
            <a:pPr algn="ctr">
              <a:lnSpc>
                <a:spcPts val="5383"/>
              </a:lnSpc>
            </a:pPr>
            <a:r>
              <a:rPr lang="en-US" sz="5666" spc="-283">
                <a:solidFill>
                  <a:srgbClr val="334C8A"/>
                </a:solidFill>
                <a:latin typeface="League Spartan"/>
              </a:rPr>
              <a:t>Cost Comparison</a:t>
            </a:r>
          </a:p>
        </p:txBody>
      </p:sp>
      <p:sp>
        <p:nvSpPr>
          <p:cNvPr id="22" name="TextBox 22">
            <a:extLst>
              <a:ext uri="{FF2B5EF4-FFF2-40B4-BE49-F238E27FC236}">
                <a16:creationId xmlns:a16="http://schemas.microsoft.com/office/drawing/2014/main" id="{D6357105-A17A-C935-B089-42F6D3990F7B}"/>
              </a:ext>
            </a:extLst>
          </p:cNvPr>
          <p:cNvSpPr txBox="1"/>
          <p:nvPr/>
        </p:nvSpPr>
        <p:spPr>
          <a:xfrm>
            <a:off x="407493" y="4085447"/>
            <a:ext cx="3455521" cy="1388713"/>
          </a:xfrm>
          <a:prstGeom prst="rect">
            <a:avLst/>
          </a:prstGeom>
        </p:spPr>
        <p:txBody>
          <a:bodyPr lIns="0" tIns="0" rIns="0" bIns="0" rtlCol="0" anchor="t">
            <a:spAutoFit/>
          </a:bodyPr>
          <a:lstStyle/>
          <a:p>
            <a:pPr marL="359851" lvl="1" indent="-179926" algn="just">
              <a:lnSpc>
                <a:spcPts val="2166"/>
              </a:lnSpc>
              <a:buFont typeface="Arial"/>
              <a:buChar char="•"/>
            </a:pPr>
            <a:r>
              <a:rPr lang="en-US" sz="1666" spc="83">
                <a:solidFill>
                  <a:srgbClr val="FFFFFF"/>
                </a:solidFill>
                <a:latin typeface="Arimo Bold"/>
              </a:rPr>
              <a:t>Average</a:t>
            </a:r>
            <a:r>
              <a:rPr lang="en-US" sz="1666" spc="83">
                <a:solidFill>
                  <a:srgbClr val="FFFFFF"/>
                </a:solidFill>
                <a:latin typeface="Arimo"/>
              </a:rPr>
              <a:t> Hourly Rate: £28 </a:t>
            </a:r>
          </a:p>
          <a:p>
            <a:pPr algn="just">
              <a:lnSpc>
                <a:spcPts val="2166"/>
              </a:lnSpc>
            </a:pPr>
            <a:endParaRPr lang="en-US" sz="1666" spc="83">
              <a:solidFill>
                <a:srgbClr val="FFFFFF"/>
              </a:solidFill>
              <a:latin typeface="Arimo"/>
            </a:endParaRPr>
          </a:p>
          <a:p>
            <a:pPr marL="359851" lvl="1" indent="-179926" algn="just">
              <a:lnSpc>
                <a:spcPts val="2166"/>
              </a:lnSpc>
              <a:buFont typeface="Arial"/>
              <a:buChar char="•"/>
            </a:pPr>
            <a:r>
              <a:rPr lang="en-US" sz="1666" spc="83">
                <a:solidFill>
                  <a:srgbClr val="FFFFFF"/>
                </a:solidFill>
                <a:latin typeface="Arimo Bold"/>
              </a:rPr>
              <a:t>Weekly, Monthly and Yearly Rates:</a:t>
            </a:r>
            <a:r>
              <a:rPr lang="en-US" sz="1666" spc="83">
                <a:solidFill>
                  <a:srgbClr val="FFFFFF"/>
                </a:solidFill>
                <a:latin typeface="Arimo"/>
              </a:rPr>
              <a:t> Dependent on an individual’s needs</a:t>
            </a:r>
          </a:p>
        </p:txBody>
      </p:sp>
      <p:sp>
        <p:nvSpPr>
          <p:cNvPr id="23" name="TextBox 23">
            <a:extLst>
              <a:ext uri="{FF2B5EF4-FFF2-40B4-BE49-F238E27FC236}">
                <a16:creationId xmlns:a16="http://schemas.microsoft.com/office/drawing/2014/main" id="{00A49F7B-88C4-E533-E7C3-8FB1CB7EF25C}"/>
              </a:ext>
            </a:extLst>
          </p:cNvPr>
          <p:cNvSpPr txBox="1"/>
          <p:nvPr/>
        </p:nvSpPr>
        <p:spPr>
          <a:xfrm>
            <a:off x="905381" y="2636567"/>
            <a:ext cx="2502079" cy="686791"/>
          </a:xfrm>
          <a:prstGeom prst="rect">
            <a:avLst/>
          </a:prstGeom>
        </p:spPr>
        <p:txBody>
          <a:bodyPr lIns="0" tIns="0" rIns="0" bIns="0" rtlCol="0" anchor="t">
            <a:spAutoFit/>
          </a:bodyPr>
          <a:lstStyle/>
          <a:p>
            <a:pPr algn="ctr">
              <a:lnSpc>
                <a:spcPts val="2800"/>
              </a:lnSpc>
              <a:spcBef>
                <a:spcPct val="0"/>
              </a:spcBef>
            </a:pPr>
            <a:r>
              <a:rPr lang="en-US" sz="2000">
                <a:solidFill>
                  <a:srgbClr val="FFFFFF"/>
                </a:solidFill>
                <a:latin typeface="League Spartan"/>
              </a:rPr>
              <a:t>Domiciliary Care (Age UK, 2023)</a:t>
            </a:r>
          </a:p>
        </p:txBody>
      </p:sp>
      <p:sp>
        <p:nvSpPr>
          <p:cNvPr id="24" name="TextBox 24">
            <a:extLst>
              <a:ext uri="{FF2B5EF4-FFF2-40B4-BE49-F238E27FC236}">
                <a16:creationId xmlns:a16="http://schemas.microsoft.com/office/drawing/2014/main" id="{FB724C9C-40B3-CF3B-127A-7E4C32713F79}"/>
              </a:ext>
            </a:extLst>
          </p:cNvPr>
          <p:cNvSpPr txBox="1"/>
          <p:nvPr/>
        </p:nvSpPr>
        <p:spPr>
          <a:xfrm>
            <a:off x="8458639" y="3773912"/>
            <a:ext cx="3419933" cy="2235099"/>
          </a:xfrm>
          <a:prstGeom prst="rect">
            <a:avLst/>
          </a:prstGeom>
        </p:spPr>
        <p:txBody>
          <a:bodyPr lIns="0" tIns="0" rIns="0" bIns="0" rtlCol="0" anchor="t">
            <a:spAutoFit/>
          </a:bodyPr>
          <a:lstStyle/>
          <a:p>
            <a:pPr marL="359851" lvl="1" indent="-179926" algn="just">
              <a:lnSpc>
                <a:spcPts val="2166"/>
              </a:lnSpc>
              <a:buFont typeface="Arial"/>
              <a:buChar char="•"/>
            </a:pPr>
            <a:r>
              <a:rPr lang="en-US" sz="1666" spc="83">
                <a:solidFill>
                  <a:srgbClr val="FFFFFF"/>
                </a:solidFill>
                <a:latin typeface="Arimo Bold"/>
              </a:rPr>
              <a:t>Average Weekly Rate: </a:t>
            </a:r>
            <a:r>
              <a:rPr lang="en-US" sz="1666" spc="83">
                <a:solidFill>
                  <a:srgbClr val="FFFFFF"/>
                </a:solidFill>
                <a:latin typeface="Arimo"/>
              </a:rPr>
              <a:t>£790- £1070 </a:t>
            </a:r>
          </a:p>
          <a:p>
            <a:pPr algn="just">
              <a:lnSpc>
                <a:spcPts val="2166"/>
              </a:lnSpc>
            </a:pPr>
            <a:endParaRPr lang="en-US" sz="1666" spc="83">
              <a:solidFill>
                <a:srgbClr val="FFFFFF"/>
              </a:solidFill>
              <a:latin typeface="Arimo"/>
            </a:endParaRPr>
          </a:p>
          <a:p>
            <a:pPr marL="359851" lvl="1" indent="-179926" algn="just">
              <a:lnSpc>
                <a:spcPts val="2166"/>
              </a:lnSpc>
              <a:buFont typeface="Arial"/>
              <a:buChar char="•"/>
            </a:pPr>
            <a:r>
              <a:rPr lang="en-US" sz="1666" spc="83">
                <a:solidFill>
                  <a:srgbClr val="FFFFFF"/>
                </a:solidFill>
                <a:latin typeface="Arimo Bold"/>
              </a:rPr>
              <a:t>Average Monthly Rate: </a:t>
            </a:r>
            <a:r>
              <a:rPr lang="en-US" sz="1666" spc="83">
                <a:solidFill>
                  <a:srgbClr val="FFFFFF"/>
                </a:solidFill>
                <a:latin typeface="Arimo"/>
              </a:rPr>
              <a:t>£3160- £4280 </a:t>
            </a:r>
          </a:p>
          <a:p>
            <a:pPr algn="just">
              <a:lnSpc>
                <a:spcPts val="2166"/>
              </a:lnSpc>
            </a:pPr>
            <a:endParaRPr lang="en-US" sz="1666" spc="83">
              <a:solidFill>
                <a:srgbClr val="FFFFFF"/>
              </a:solidFill>
              <a:latin typeface="Arimo"/>
            </a:endParaRPr>
          </a:p>
          <a:p>
            <a:pPr marL="359851" lvl="1" indent="-179926" algn="just">
              <a:lnSpc>
                <a:spcPts val="2166"/>
              </a:lnSpc>
              <a:buFont typeface="Arial"/>
              <a:buChar char="•"/>
            </a:pPr>
            <a:r>
              <a:rPr lang="en-US" sz="1666" spc="83">
                <a:solidFill>
                  <a:srgbClr val="FFFFFF"/>
                </a:solidFill>
                <a:latin typeface="Arimo Bold"/>
              </a:rPr>
              <a:t>Average Weekly Rate: </a:t>
            </a:r>
            <a:r>
              <a:rPr lang="en-US" sz="1666" spc="83">
                <a:solidFill>
                  <a:srgbClr val="FFFFFF"/>
                </a:solidFill>
                <a:latin typeface="Arimo"/>
              </a:rPr>
              <a:t>£37920- £51360</a:t>
            </a:r>
          </a:p>
        </p:txBody>
      </p:sp>
      <p:sp>
        <p:nvSpPr>
          <p:cNvPr id="25" name="TextBox 25">
            <a:extLst>
              <a:ext uri="{FF2B5EF4-FFF2-40B4-BE49-F238E27FC236}">
                <a16:creationId xmlns:a16="http://schemas.microsoft.com/office/drawing/2014/main" id="{DA989FCE-7B97-973F-D60E-36B2259BF6F1}"/>
              </a:ext>
            </a:extLst>
          </p:cNvPr>
          <p:cNvSpPr txBox="1"/>
          <p:nvPr/>
        </p:nvSpPr>
        <p:spPr>
          <a:xfrm>
            <a:off x="8888122" y="2636567"/>
            <a:ext cx="2502079" cy="686791"/>
          </a:xfrm>
          <a:prstGeom prst="rect">
            <a:avLst/>
          </a:prstGeom>
        </p:spPr>
        <p:txBody>
          <a:bodyPr lIns="0" tIns="0" rIns="0" bIns="0" rtlCol="0" anchor="t">
            <a:spAutoFit/>
          </a:bodyPr>
          <a:lstStyle/>
          <a:p>
            <a:pPr algn="ctr">
              <a:lnSpc>
                <a:spcPts val="2800"/>
              </a:lnSpc>
              <a:spcBef>
                <a:spcPct val="0"/>
              </a:spcBef>
            </a:pPr>
            <a:r>
              <a:rPr lang="en-US" sz="2000">
                <a:solidFill>
                  <a:srgbClr val="FFFFFF"/>
                </a:solidFill>
                <a:latin typeface="League Spartan"/>
              </a:rPr>
              <a:t>Residential Care (Thomas, 2023)</a:t>
            </a:r>
          </a:p>
        </p:txBody>
      </p:sp>
    </p:spTree>
    <p:extLst>
      <p:ext uri="{BB962C8B-B14F-4D97-AF65-F5344CB8AC3E}">
        <p14:creationId xmlns:p14="http://schemas.microsoft.com/office/powerpoint/2010/main" val="1785191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EA6C8-AB42-45E5-679B-8B1C4BCC8DA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DF6B548-E3A8-CFD4-FD0F-F14B1F02AD2A}"/>
              </a:ext>
            </a:extLst>
          </p:cNvPr>
          <p:cNvSpPr/>
          <p:nvPr/>
        </p:nvSpPr>
        <p:spPr>
          <a:xfrm>
            <a:off x="8031091" y="4420134"/>
            <a:ext cx="3591323" cy="2150304"/>
          </a:xfrm>
          <a:custGeom>
            <a:avLst/>
            <a:gdLst/>
            <a:ahLst/>
            <a:cxnLst/>
            <a:rect l="l" t="t" r="r" b="b"/>
            <a:pathLst>
              <a:path w="5386984" h="3225456">
                <a:moveTo>
                  <a:pt x="0" y="0"/>
                </a:moveTo>
                <a:lnTo>
                  <a:pt x="5386984" y="0"/>
                </a:lnTo>
                <a:lnTo>
                  <a:pt x="5386984" y="3225456"/>
                </a:lnTo>
                <a:lnTo>
                  <a:pt x="0" y="322545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62FC8FAC-42F7-D136-87C2-7EA08C1B0F85}"/>
              </a:ext>
            </a:extLst>
          </p:cNvPr>
          <p:cNvSpPr/>
          <p:nvPr/>
        </p:nvSpPr>
        <p:spPr>
          <a:xfrm rot="-5400000">
            <a:off x="8570976" y="1255776"/>
            <a:ext cx="4876800" cy="2365248"/>
          </a:xfrm>
          <a:custGeom>
            <a:avLst/>
            <a:gdLst/>
            <a:ahLst/>
            <a:cxnLst/>
            <a:rect l="l" t="t" r="r" b="b"/>
            <a:pathLst>
              <a:path w="7315200" h="3547872">
                <a:moveTo>
                  <a:pt x="0" y="0"/>
                </a:moveTo>
                <a:lnTo>
                  <a:pt x="7315200" y="0"/>
                </a:lnTo>
                <a:lnTo>
                  <a:pt x="7315200" y="3547872"/>
                </a:lnTo>
                <a:lnTo>
                  <a:pt x="0" y="3547872"/>
                </a:lnTo>
                <a:lnTo>
                  <a:pt x="0" y="0"/>
                </a:lnTo>
                <a:close/>
              </a:path>
            </a:pathLst>
          </a:custGeom>
          <a:blipFill>
            <a:blip r:embed="rId4">
              <a:alphaModFix amt="65000"/>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A5771122-03C6-D90F-107F-2008CD2AF16A}"/>
              </a:ext>
            </a:extLst>
          </p:cNvPr>
          <p:cNvSpPr/>
          <p:nvPr/>
        </p:nvSpPr>
        <p:spPr>
          <a:xfrm flipH="1">
            <a:off x="9512683" y="0"/>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 name="AutoShape 5">
            <a:extLst>
              <a:ext uri="{FF2B5EF4-FFF2-40B4-BE49-F238E27FC236}">
                <a16:creationId xmlns:a16="http://schemas.microsoft.com/office/drawing/2014/main" id="{954DD0D3-09D8-8F8D-4ECC-F167115CA127}"/>
              </a:ext>
            </a:extLst>
          </p:cNvPr>
          <p:cNvSpPr/>
          <p:nvPr/>
        </p:nvSpPr>
        <p:spPr>
          <a:xfrm>
            <a:off x="2941650" y="1371409"/>
            <a:ext cx="4078494" cy="0"/>
          </a:xfrm>
          <a:prstGeom prst="line">
            <a:avLst/>
          </a:prstGeom>
          <a:ln w="95250" cap="flat">
            <a:solidFill>
              <a:srgbClr val="334C8A"/>
            </a:solidFill>
            <a:prstDash val="solid"/>
            <a:headEnd type="none" w="sm" len="sm"/>
            <a:tailEnd type="none" w="sm" len="sm"/>
          </a:ln>
        </p:spPr>
        <p:txBody>
          <a:bodyPr/>
          <a:lstStyle/>
          <a:p>
            <a:endParaRPr lang="en-US"/>
          </a:p>
        </p:txBody>
      </p:sp>
      <p:grpSp>
        <p:nvGrpSpPr>
          <p:cNvPr id="6" name="Group 6">
            <a:extLst>
              <a:ext uri="{FF2B5EF4-FFF2-40B4-BE49-F238E27FC236}">
                <a16:creationId xmlns:a16="http://schemas.microsoft.com/office/drawing/2014/main" id="{4A1993C9-E8AC-C9D1-7736-D3C7B33BC747}"/>
              </a:ext>
            </a:extLst>
          </p:cNvPr>
          <p:cNvGrpSpPr/>
          <p:nvPr/>
        </p:nvGrpSpPr>
        <p:grpSpPr>
          <a:xfrm>
            <a:off x="1138312" y="2819018"/>
            <a:ext cx="4485024" cy="895498"/>
            <a:chOff x="0" y="0"/>
            <a:chExt cx="1771861" cy="353777"/>
          </a:xfrm>
        </p:grpSpPr>
        <p:sp>
          <p:nvSpPr>
            <p:cNvPr id="7" name="Freeform 7">
              <a:extLst>
                <a:ext uri="{FF2B5EF4-FFF2-40B4-BE49-F238E27FC236}">
                  <a16:creationId xmlns:a16="http://schemas.microsoft.com/office/drawing/2014/main" id="{9786EBEC-8180-B627-EE49-3A0DE6D1F5F2}"/>
                </a:ext>
              </a:extLst>
            </p:cNvPr>
            <p:cNvSpPr/>
            <p:nvPr/>
          </p:nvSpPr>
          <p:spPr>
            <a:xfrm>
              <a:off x="0" y="0"/>
              <a:ext cx="1771861" cy="353777"/>
            </a:xfrm>
            <a:custGeom>
              <a:avLst/>
              <a:gdLst/>
              <a:ahLst/>
              <a:cxnLst/>
              <a:rect l="l" t="t" r="r" b="b"/>
              <a:pathLst>
                <a:path w="1771861" h="353777">
                  <a:moveTo>
                    <a:pt x="0" y="0"/>
                  </a:moveTo>
                  <a:lnTo>
                    <a:pt x="1771861" y="0"/>
                  </a:lnTo>
                  <a:lnTo>
                    <a:pt x="1771861" y="353777"/>
                  </a:lnTo>
                  <a:lnTo>
                    <a:pt x="0" y="353777"/>
                  </a:lnTo>
                  <a:close/>
                </a:path>
              </a:pathLst>
            </a:custGeom>
            <a:solidFill>
              <a:srgbClr val="334C8A"/>
            </a:solidFill>
          </p:spPr>
          <p:txBody>
            <a:bodyPr/>
            <a:lstStyle/>
            <a:p>
              <a:endParaRPr lang="en-US"/>
            </a:p>
          </p:txBody>
        </p:sp>
        <p:sp>
          <p:nvSpPr>
            <p:cNvPr id="8" name="TextBox 8">
              <a:extLst>
                <a:ext uri="{FF2B5EF4-FFF2-40B4-BE49-F238E27FC236}">
                  <a16:creationId xmlns:a16="http://schemas.microsoft.com/office/drawing/2014/main" id="{62584307-6FD0-3BDE-1B57-2AF9634298B6}"/>
                </a:ext>
              </a:extLst>
            </p:cNvPr>
            <p:cNvSpPr txBox="1"/>
            <p:nvPr/>
          </p:nvSpPr>
          <p:spPr>
            <a:xfrm>
              <a:off x="0" y="-19050"/>
              <a:ext cx="1771861" cy="372827"/>
            </a:xfrm>
            <a:prstGeom prst="rect">
              <a:avLst/>
            </a:prstGeom>
          </p:spPr>
          <p:txBody>
            <a:bodyPr lIns="33867" tIns="33867" rIns="33867" bIns="33867" rtlCol="0" anchor="ctr"/>
            <a:lstStyle/>
            <a:p>
              <a:pPr algn="ctr">
                <a:lnSpc>
                  <a:spcPts val="2015"/>
                </a:lnSpc>
              </a:pPr>
              <a:endParaRPr sz="1200"/>
            </a:p>
          </p:txBody>
        </p:sp>
      </p:grpSp>
      <p:grpSp>
        <p:nvGrpSpPr>
          <p:cNvPr id="9" name="Group 9">
            <a:extLst>
              <a:ext uri="{FF2B5EF4-FFF2-40B4-BE49-F238E27FC236}">
                <a16:creationId xmlns:a16="http://schemas.microsoft.com/office/drawing/2014/main" id="{54D4B677-0733-8427-4C1F-1ACAD962636A}"/>
              </a:ext>
            </a:extLst>
          </p:cNvPr>
          <p:cNvGrpSpPr/>
          <p:nvPr/>
        </p:nvGrpSpPr>
        <p:grpSpPr>
          <a:xfrm>
            <a:off x="6660720" y="2819018"/>
            <a:ext cx="4485024" cy="895498"/>
            <a:chOff x="0" y="0"/>
            <a:chExt cx="1771861" cy="353777"/>
          </a:xfrm>
        </p:grpSpPr>
        <p:sp>
          <p:nvSpPr>
            <p:cNvPr id="10" name="Freeform 10">
              <a:extLst>
                <a:ext uri="{FF2B5EF4-FFF2-40B4-BE49-F238E27FC236}">
                  <a16:creationId xmlns:a16="http://schemas.microsoft.com/office/drawing/2014/main" id="{14ED0C4C-55D5-BC16-0352-8CF48988FFF5}"/>
                </a:ext>
              </a:extLst>
            </p:cNvPr>
            <p:cNvSpPr/>
            <p:nvPr/>
          </p:nvSpPr>
          <p:spPr>
            <a:xfrm>
              <a:off x="0" y="0"/>
              <a:ext cx="1771861" cy="353777"/>
            </a:xfrm>
            <a:custGeom>
              <a:avLst/>
              <a:gdLst/>
              <a:ahLst/>
              <a:cxnLst/>
              <a:rect l="l" t="t" r="r" b="b"/>
              <a:pathLst>
                <a:path w="1771861" h="353777">
                  <a:moveTo>
                    <a:pt x="0" y="0"/>
                  </a:moveTo>
                  <a:lnTo>
                    <a:pt x="1771861" y="0"/>
                  </a:lnTo>
                  <a:lnTo>
                    <a:pt x="1771861" y="353777"/>
                  </a:lnTo>
                  <a:lnTo>
                    <a:pt x="0" y="353777"/>
                  </a:lnTo>
                  <a:close/>
                </a:path>
              </a:pathLst>
            </a:custGeom>
            <a:solidFill>
              <a:srgbClr val="334C8A"/>
            </a:solidFill>
          </p:spPr>
          <p:txBody>
            <a:bodyPr/>
            <a:lstStyle/>
            <a:p>
              <a:endParaRPr lang="en-US"/>
            </a:p>
          </p:txBody>
        </p:sp>
        <p:sp>
          <p:nvSpPr>
            <p:cNvPr id="11" name="TextBox 11">
              <a:extLst>
                <a:ext uri="{FF2B5EF4-FFF2-40B4-BE49-F238E27FC236}">
                  <a16:creationId xmlns:a16="http://schemas.microsoft.com/office/drawing/2014/main" id="{8F574B1E-7455-02F3-3E12-422CA1C28478}"/>
                </a:ext>
              </a:extLst>
            </p:cNvPr>
            <p:cNvSpPr txBox="1"/>
            <p:nvPr/>
          </p:nvSpPr>
          <p:spPr>
            <a:xfrm>
              <a:off x="0" y="-19050"/>
              <a:ext cx="1771861" cy="372827"/>
            </a:xfrm>
            <a:prstGeom prst="rect">
              <a:avLst/>
            </a:prstGeom>
          </p:spPr>
          <p:txBody>
            <a:bodyPr lIns="33867" tIns="33867" rIns="33867" bIns="33867" rtlCol="0" anchor="ctr"/>
            <a:lstStyle/>
            <a:p>
              <a:pPr algn="ctr">
                <a:lnSpc>
                  <a:spcPts val="2015"/>
                </a:lnSpc>
              </a:pPr>
              <a:endParaRPr sz="1200"/>
            </a:p>
          </p:txBody>
        </p:sp>
      </p:grpSp>
      <p:grpSp>
        <p:nvGrpSpPr>
          <p:cNvPr id="12" name="Group 12">
            <a:extLst>
              <a:ext uri="{FF2B5EF4-FFF2-40B4-BE49-F238E27FC236}">
                <a16:creationId xmlns:a16="http://schemas.microsoft.com/office/drawing/2014/main" id="{407BC8D2-ABA8-2049-9CF1-0A64F53369C5}"/>
              </a:ext>
            </a:extLst>
          </p:cNvPr>
          <p:cNvGrpSpPr/>
          <p:nvPr/>
        </p:nvGrpSpPr>
        <p:grpSpPr>
          <a:xfrm>
            <a:off x="5623336" y="5859087"/>
            <a:ext cx="6568664" cy="1164271"/>
            <a:chOff x="0" y="0"/>
            <a:chExt cx="2595028" cy="459959"/>
          </a:xfrm>
        </p:grpSpPr>
        <p:sp>
          <p:nvSpPr>
            <p:cNvPr id="13" name="Freeform 13">
              <a:extLst>
                <a:ext uri="{FF2B5EF4-FFF2-40B4-BE49-F238E27FC236}">
                  <a16:creationId xmlns:a16="http://schemas.microsoft.com/office/drawing/2014/main" id="{938E3F59-68AB-2189-5C8D-3BAE387BB5D3}"/>
                </a:ext>
              </a:extLst>
            </p:cNvPr>
            <p:cNvSpPr/>
            <p:nvPr/>
          </p:nvSpPr>
          <p:spPr>
            <a:xfrm>
              <a:off x="0" y="0"/>
              <a:ext cx="2595028" cy="459959"/>
            </a:xfrm>
            <a:custGeom>
              <a:avLst/>
              <a:gdLst/>
              <a:ahLst/>
              <a:cxnLst/>
              <a:rect l="l" t="t" r="r" b="b"/>
              <a:pathLst>
                <a:path w="2595028" h="459959">
                  <a:moveTo>
                    <a:pt x="0" y="0"/>
                  </a:moveTo>
                  <a:lnTo>
                    <a:pt x="2595028" y="0"/>
                  </a:lnTo>
                  <a:lnTo>
                    <a:pt x="2595028" y="459959"/>
                  </a:lnTo>
                  <a:lnTo>
                    <a:pt x="0" y="459959"/>
                  </a:lnTo>
                  <a:close/>
                </a:path>
              </a:pathLst>
            </a:custGeom>
            <a:solidFill>
              <a:srgbClr val="2EAEA1"/>
            </a:solidFill>
          </p:spPr>
          <p:txBody>
            <a:bodyPr/>
            <a:lstStyle/>
            <a:p>
              <a:endParaRPr lang="en-US"/>
            </a:p>
          </p:txBody>
        </p:sp>
        <p:sp>
          <p:nvSpPr>
            <p:cNvPr id="14" name="TextBox 14">
              <a:extLst>
                <a:ext uri="{FF2B5EF4-FFF2-40B4-BE49-F238E27FC236}">
                  <a16:creationId xmlns:a16="http://schemas.microsoft.com/office/drawing/2014/main" id="{5A8AD978-37C0-D627-5854-40685186DB31}"/>
                </a:ext>
              </a:extLst>
            </p:cNvPr>
            <p:cNvSpPr txBox="1"/>
            <p:nvPr/>
          </p:nvSpPr>
          <p:spPr>
            <a:xfrm>
              <a:off x="0" y="-19050"/>
              <a:ext cx="2595028" cy="479009"/>
            </a:xfrm>
            <a:prstGeom prst="rect">
              <a:avLst/>
            </a:prstGeom>
          </p:spPr>
          <p:txBody>
            <a:bodyPr lIns="33867" tIns="33867" rIns="33867" bIns="33867" rtlCol="0" anchor="ctr"/>
            <a:lstStyle/>
            <a:p>
              <a:pPr algn="ctr">
                <a:lnSpc>
                  <a:spcPts val="2015"/>
                </a:lnSpc>
              </a:pPr>
              <a:endParaRPr sz="1200"/>
            </a:p>
          </p:txBody>
        </p:sp>
      </p:grpSp>
      <p:sp>
        <p:nvSpPr>
          <p:cNvPr id="15" name="TextBox 15">
            <a:extLst>
              <a:ext uri="{FF2B5EF4-FFF2-40B4-BE49-F238E27FC236}">
                <a16:creationId xmlns:a16="http://schemas.microsoft.com/office/drawing/2014/main" id="{740EC8F5-BAB8-34E4-4C42-3766CB46DC2F}"/>
              </a:ext>
            </a:extLst>
          </p:cNvPr>
          <p:cNvSpPr txBox="1"/>
          <p:nvPr/>
        </p:nvSpPr>
        <p:spPr>
          <a:xfrm>
            <a:off x="135041" y="208089"/>
            <a:ext cx="9691711" cy="1128514"/>
          </a:xfrm>
          <a:prstGeom prst="rect">
            <a:avLst/>
          </a:prstGeom>
        </p:spPr>
        <p:txBody>
          <a:bodyPr lIns="0" tIns="0" rIns="0" bIns="0" rtlCol="0" anchor="t">
            <a:spAutoFit/>
          </a:bodyPr>
          <a:lstStyle/>
          <a:p>
            <a:pPr algn="ctr">
              <a:lnSpc>
                <a:spcPts val="4440"/>
              </a:lnSpc>
            </a:pPr>
            <a:r>
              <a:rPr lang="en-US" sz="4000" spc="-200">
                <a:solidFill>
                  <a:srgbClr val="334C8A"/>
                </a:solidFill>
                <a:latin typeface="League Spartan"/>
              </a:rPr>
              <a:t>Care Home Funding in England and Wales (2023/24)</a:t>
            </a:r>
          </a:p>
        </p:txBody>
      </p:sp>
      <p:sp>
        <p:nvSpPr>
          <p:cNvPr id="16" name="TextBox 16">
            <a:extLst>
              <a:ext uri="{FF2B5EF4-FFF2-40B4-BE49-F238E27FC236}">
                <a16:creationId xmlns:a16="http://schemas.microsoft.com/office/drawing/2014/main" id="{08F7CC37-1C58-B8E9-4536-AA0634E1065F}"/>
              </a:ext>
            </a:extLst>
          </p:cNvPr>
          <p:cNvSpPr txBox="1"/>
          <p:nvPr/>
        </p:nvSpPr>
        <p:spPr>
          <a:xfrm>
            <a:off x="403817" y="1572290"/>
            <a:ext cx="10166304" cy="820738"/>
          </a:xfrm>
          <a:prstGeom prst="rect">
            <a:avLst/>
          </a:prstGeom>
        </p:spPr>
        <p:txBody>
          <a:bodyPr lIns="0" tIns="0" rIns="0" bIns="0" rtlCol="0" anchor="t">
            <a:spAutoFit/>
          </a:bodyPr>
          <a:lstStyle/>
          <a:p>
            <a:pPr marL="345457" lvl="1" indent="-172729" algn="just">
              <a:lnSpc>
                <a:spcPts val="1600"/>
              </a:lnSpc>
              <a:buFont typeface="Arial"/>
              <a:buChar char="•"/>
            </a:pPr>
            <a:r>
              <a:rPr lang="en-US" sz="1600" spc="80">
                <a:solidFill>
                  <a:srgbClr val="334C8A"/>
                </a:solidFill>
                <a:latin typeface="Sanchez"/>
              </a:rPr>
              <a:t>Care home funding in England can be divided into self-funding and state funding categories.</a:t>
            </a:r>
          </a:p>
          <a:p>
            <a:pPr algn="just">
              <a:lnSpc>
                <a:spcPts val="1600"/>
              </a:lnSpc>
            </a:pPr>
            <a:endParaRPr lang="en-US" sz="1600" spc="80">
              <a:solidFill>
                <a:srgbClr val="334C8A"/>
              </a:solidFill>
              <a:latin typeface="Sanchez"/>
            </a:endParaRPr>
          </a:p>
          <a:p>
            <a:pPr marL="345457" lvl="1" indent="-172729" algn="just">
              <a:lnSpc>
                <a:spcPts val="1600"/>
              </a:lnSpc>
              <a:buFont typeface="Arial"/>
              <a:buChar char="•"/>
            </a:pPr>
            <a:r>
              <a:rPr lang="en-US" sz="1600" spc="80">
                <a:solidFill>
                  <a:srgbClr val="334C8A"/>
                </a:solidFill>
                <a:latin typeface="Sanchez"/>
              </a:rPr>
              <a:t>The local authority conducts a financial means test to determine an individual's funding category based on their capital and assets.</a:t>
            </a:r>
          </a:p>
        </p:txBody>
      </p:sp>
      <p:sp>
        <p:nvSpPr>
          <p:cNvPr id="17" name="TextBox 17">
            <a:extLst>
              <a:ext uri="{FF2B5EF4-FFF2-40B4-BE49-F238E27FC236}">
                <a16:creationId xmlns:a16="http://schemas.microsoft.com/office/drawing/2014/main" id="{B23CEBE7-3C10-798D-FA76-A56D7B00F358}"/>
              </a:ext>
            </a:extLst>
          </p:cNvPr>
          <p:cNvSpPr txBox="1"/>
          <p:nvPr/>
        </p:nvSpPr>
        <p:spPr>
          <a:xfrm>
            <a:off x="1527253" y="3007475"/>
            <a:ext cx="3707143" cy="564257"/>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Thresholds in the UK (Munson, 2024): </a:t>
            </a:r>
          </a:p>
        </p:txBody>
      </p:sp>
      <p:sp>
        <p:nvSpPr>
          <p:cNvPr id="18" name="TextBox 18">
            <a:extLst>
              <a:ext uri="{FF2B5EF4-FFF2-40B4-BE49-F238E27FC236}">
                <a16:creationId xmlns:a16="http://schemas.microsoft.com/office/drawing/2014/main" id="{4663D61F-A954-0522-E571-09F6B0016299}"/>
              </a:ext>
            </a:extLst>
          </p:cNvPr>
          <p:cNvSpPr txBox="1"/>
          <p:nvPr/>
        </p:nvSpPr>
        <p:spPr>
          <a:xfrm>
            <a:off x="1046256" y="3799189"/>
            <a:ext cx="3409214" cy="256930"/>
          </a:xfrm>
          <a:prstGeom prst="rect">
            <a:avLst/>
          </a:prstGeom>
        </p:spPr>
        <p:txBody>
          <a:bodyPr lIns="0" tIns="0" rIns="0" bIns="0" rtlCol="0" anchor="t">
            <a:spAutoFit/>
          </a:bodyPr>
          <a:lstStyle/>
          <a:p>
            <a:pPr marL="335382" lvl="1" indent="-167691">
              <a:lnSpc>
                <a:spcPts val="2175"/>
              </a:lnSpc>
              <a:buFont typeface="Arial"/>
              <a:buChar char="•"/>
            </a:pPr>
            <a:r>
              <a:rPr lang="en-US" sz="1553">
                <a:solidFill>
                  <a:srgbClr val="334C8A"/>
                </a:solidFill>
                <a:latin typeface="League Spartan"/>
              </a:rPr>
              <a:t>Lower limit: £14,250</a:t>
            </a:r>
          </a:p>
        </p:txBody>
      </p:sp>
      <p:sp>
        <p:nvSpPr>
          <p:cNvPr id="19" name="TextBox 19">
            <a:extLst>
              <a:ext uri="{FF2B5EF4-FFF2-40B4-BE49-F238E27FC236}">
                <a16:creationId xmlns:a16="http://schemas.microsoft.com/office/drawing/2014/main" id="{B42770FD-9F4C-D893-8279-91B06CCCD762}"/>
              </a:ext>
            </a:extLst>
          </p:cNvPr>
          <p:cNvSpPr txBox="1"/>
          <p:nvPr/>
        </p:nvSpPr>
        <p:spPr>
          <a:xfrm>
            <a:off x="1551912" y="4096285"/>
            <a:ext cx="4071425" cy="615553"/>
          </a:xfrm>
          <a:prstGeom prst="rect">
            <a:avLst/>
          </a:prstGeom>
        </p:spPr>
        <p:txBody>
          <a:bodyPr lIns="0" tIns="0" rIns="0" bIns="0" rtlCol="0" anchor="t">
            <a:spAutoFit/>
          </a:bodyPr>
          <a:lstStyle/>
          <a:p>
            <a:pPr>
              <a:lnSpc>
                <a:spcPts val="1553"/>
              </a:lnSpc>
            </a:pPr>
            <a:r>
              <a:rPr lang="en-US" sz="1553">
                <a:solidFill>
                  <a:srgbClr val="334C8A"/>
                </a:solidFill>
                <a:latin typeface="Sanchez"/>
              </a:rPr>
              <a:t>If one’s capital and assets exceed this amount, a person’s care is entirely state-funded.</a:t>
            </a:r>
          </a:p>
        </p:txBody>
      </p:sp>
      <p:sp>
        <p:nvSpPr>
          <p:cNvPr id="20" name="TextBox 20">
            <a:extLst>
              <a:ext uri="{FF2B5EF4-FFF2-40B4-BE49-F238E27FC236}">
                <a16:creationId xmlns:a16="http://schemas.microsoft.com/office/drawing/2014/main" id="{1AD2D6FE-2621-78EF-77AB-0DEF60DC79AF}"/>
              </a:ext>
            </a:extLst>
          </p:cNvPr>
          <p:cNvSpPr txBox="1"/>
          <p:nvPr/>
        </p:nvSpPr>
        <p:spPr>
          <a:xfrm>
            <a:off x="1046256" y="4754863"/>
            <a:ext cx="4291527" cy="256930"/>
          </a:xfrm>
          <a:prstGeom prst="rect">
            <a:avLst/>
          </a:prstGeom>
        </p:spPr>
        <p:txBody>
          <a:bodyPr lIns="0" tIns="0" rIns="0" bIns="0" rtlCol="0" anchor="t">
            <a:spAutoFit/>
          </a:bodyPr>
          <a:lstStyle/>
          <a:p>
            <a:pPr marL="335382" lvl="1" indent="-167691">
              <a:lnSpc>
                <a:spcPts val="2175"/>
              </a:lnSpc>
              <a:buFont typeface="Arial"/>
              <a:buChar char="•"/>
            </a:pPr>
            <a:r>
              <a:rPr lang="en-US" sz="1553">
                <a:solidFill>
                  <a:srgbClr val="334C8A"/>
                </a:solidFill>
                <a:latin typeface="League Spartan"/>
              </a:rPr>
              <a:t>Middle range: £14,250-£23,250</a:t>
            </a:r>
          </a:p>
        </p:txBody>
      </p:sp>
      <p:sp>
        <p:nvSpPr>
          <p:cNvPr id="21" name="TextBox 21">
            <a:extLst>
              <a:ext uri="{FF2B5EF4-FFF2-40B4-BE49-F238E27FC236}">
                <a16:creationId xmlns:a16="http://schemas.microsoft.com/office/drawing/2014/main" id="{20D9D703-40F3-2D74-50A4-3E3207E2392F}"/>
              </a:ext>
            </a:extLst>
          </p:cNvPr>
          <p:cNvSpPr txBox="1"/>
          <p:nvPr/>
        </p:nvSpPr>
        <p:spPr>
          <a:xfrm>
            <a:off x="1551912" y="5051959"/>
            <a:ext cx="4071425" cy="615553"/>
          </a:xfrm>
          <a:prstGeom prst="rect">
            <a:avLst/>
          </a:prstGeom>
        </p:spPr>
        <p:txBody>
          <a:bodyPr lIns="0" tIns="0" rIns="0" bIns="0" rtlCol="0" anchor="t">
            <a:spAutoFit/>
          </a:bodyPr>
          <a:lstStyle/>
          <a:p>
            <a:pPr>
              <a:lnSpc>
                <a:spcPts val="1553"/>
              </a:lnSpc>
            </a:pPr>
            <a:r>
              <a:rPr lang="en-US" sz="1553">
                <a:solidFill>
                  <a:srgbClr val="334C8A"/>
                </a:solidFill>
                <a:latin typeface="Sanchez"/>
              </a:rPr>
              <a:t>If one’s capital and assets fall between these amounts, a person’s care is partially state-funded and partially self-funded.</a:t>
            </a:r>
          </a:p>
        </p:txBody>
      </p:sp>
      <p:sp>
        <p:nvSpPr>
          <p:cNvPr id="22" name="TextBox 22">
            <a:extLst>
              <a:ext uri="{FF2B5EF4-FFF2-40B4-BE49-F238E27FC236}">
                <a16:creationId xmlns:a16="http://schemas.microsoft.com/office/drawing/2014/main" id="{35AF9525-B8BB-18AA-7C05-886EF3C288C6}"/>
              </a:ext>
            </a:extLst>
          </p:cNvPr>
          <p:cNvSpPr txBox="1"/>
          <p:nvPr/>
        </p:nvSpPr>
        <p:spPr>
          <a:xfrm>
            <a:off x="1046256" y="5710539"/>
            <a:ext cx="3409214" cy="256930"/>
          </a:xfrm>
          <a:prstGeom prst="rect">
            <a:avLst/>
          </a:prstGeom>
        </p:spPr>
        <p:txBody>
          <a:bodyPr lIns="0" tIns="0" rIns="0" bIns="0" rtlCol="0" anchor="t">
            <a:spAutoFit/>
          </a:bodyPr>
          <a:lstStyle/>
          <a:p>
            <a:pPr marL="335382" lvl="1" indent="-167691">
              <a:lnSpc>
                <a:spcPts val="2175"/>
              </a:lnSpc>
              <a:buFont typeface="Arial"/>
              <a:buChar char="•"/>
            </a:pPr>
            <a:r>
              <a:rPr lang="en-US" sz="1553">
                <a:solidFill>
                  <a:srgbClr val="334C8A"/>
                </a:solidFill>
                <a:latin typeface="League Spartan"/>
              </a:rPr>
              <a:t>Upper limit: £23,250</a:t>
            </a:r>
          </a:p>
        </p:txBody>
      </p:sp>
      <p:sp>
        <p:nvSpPr>
          <p:cNvPr id="23" name="TextBox 23">
            <a:extLst>
              <a:ext uri="{FF2B5EF4-FFF2-40B4-BE49-F238E27FC236}">
                <a16:creationId xmlns:a16="http://schemas.microsoft.com/office/drawing/2014/main" id="{A15E7CFF-057A-D87C-D8B8-3A5B2A94A1C8}"/>
              </a:ext>
            </a:extLst>
          </p:cNvPr>
          <p:cNvSpPr txBox="1"/>
          <p:nvPr/>
        </p:nvSpPr>
        <p:spPr>
          <a:xfrm>
            <a:off x="1551912" y="6007635"/>
            <a:ext cx="4071425" cy="615553"/>
          </a:xfrm>
          <a:prstGeom prst="rect">
            <a:avLst/>
          </a:prstGeom>
        </p:spPr>
        <p:txBody>
          <a:bodyPr lIns="0" tIns="0" rIns="0" bIns="0" rtlCol="0" anchor="t">
            <a:spAutoFit/>
          </a:bodyPr>
          <a:lstStyle/>
          <a:p>
            <a:pPr>
              <a:lnSpc>
                <a:spcPts val="1553"/>
              </a:lnSpc>
            </a:pPr>
            <a:r>
              <a:rPr lang="en-US" sz="1553">
                <a:solidFill>
                  <a:srgbClr val="334C8A"/>
                </a:solidFill>
                <a:latin typeface="Sanchez"/>
              </a:rPr>
              <a:t>If one’s capital and assets exceed this amount, a person’s care is entirely self-funded.</a:t>
            </a:r>
          </a:p>
        </p:txBody>
      </p:sp>
      <p:sp>
        <p:nvSpPr>
          <p:cNvPr id="24" name="TextBox 24">
            <a:extLst>
              <a:ext uri="{FF2B5EF4-FFF2-40B4-BE49-F238E27FC236}">
                <a16:creationId xmlns:a16="http://schemas.microsoft.com/office/drawing/2014/main" id="{1E23E2F8-733C-EB26-BA8A-56358872C2CB}"/>
              </a:ext>
            </a:extLst>
          </p:cNvPr>
          <p:cNvSpPr txBox="1"/>
          <p:nvPr/>
        </p:nvSpPr>
        <p:spPr>
          <a:xfrm>
            <a:off x="7049661" y="3007475"/>
            <a:ext cx="3707143" cy="564257"/>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Thresholds in Wales (Learner, 2024):</a:t>
            </a:r>
          </a:p>
        </p:txBody>
      </p:sp>
      <p:sp>
        <p:nvSpPr>
          <p:cNvPr id="25" name="TextBox 25">
            <a:extLst>
              <a:ext uri="{FF2B5EF4-FFF2-40B4-BE49-F238E27FC236}">
                <a16:creationId xmlns:a16="http://schemas.microsoft.com/office/drawing/2014/main" id="{D153C71B-F859-41B5-51D6-B519D62A4B55}"/>
              </a:ext>
            </a:extLst>
          </p:cNvPr>
          <p:cNvSpPr txBox="1"/>
          <p:nvPr/>
        </p:nvSpPr>
        <p:spPr>
          <a:xfrm>
            <a:off x="6568664" y="3799189"/>
            <a:ext cx="3409214" cy="256930"/>
          </a:xfrm>
          <a:prstGeom prst="rect">
            <a:avLst/>
          </a:prstGeom>
        </p:spPr>
        <p:txBody>
          <a:bodyPr lIns="0" tIns="0" rIns="0" bIns="0" rtlCol="0" anchor="t">
            <a:spAutoFit/>
          </a:bodyPr>
          <a:lstStyle/>
          <a:p>
            <a:pPr marL="335382" lvl="1" indent="-167691">
              <a:lnSpc>
                <a:spcPts val="2175"/>
              </a:lnSpc>
              <a:buFont typeface="Arial"/>
              <a:buChar char="•"/>
            </a:pPr>
            <a:r>
              <a:rPr lang="en-US" sz="1553">
                <a:solidFill>
                  <a:srgbClr val="334C8A"/>
                </a:solidFill>
                <a:latin typeface="League Spartan"/>
              </a:rPr>
              <a:t>Single threshold: £50,000</a:t>
            </a:r>
          </a:p>
        </p:txBody>
      </p:sp>
      <p:sp>
        <p:nvSpPr>
          <p:cNvPr id="26" name="TextBox 26">
            <a:extLst>
              <a:ext uri="{FF2B5EF4-FFF2-40B4-BE49-F238E27FC236}">
                <a16:creationId xmlns:a16="http://schemas.microsoft.com/office/drawing/2014/main" id="{FABFED47-A520-76D9-7ACB-139A860651F9}"/>
              </a:ext>
            </a:extLst>
          </p:cNvPr>
          <p:cNvSpPr txBox="1"/>
          <p:nvPr/>
        </p:nvSpPr>
        <p:spPr>
          <a:xfrm>
            <a:off x="7074320" y="4096285"/>
            <a:ext cx="4071425" cy="615553"/>
          </a:xfrm>
          <a:prstGeom prst="rect">
            <a:avLst/>
          </a:prstGeom>
        </p:spPr>
        <p:txBody>
          <a:bodyPr lIns="0" tIns="0" rIns="0" bIns="0" rtlCol="0" anchor="t">
            <a:spAutoFit/>
          </a:bodyPr>
          <a:lstStyle/>
          <a:p>
            <a:pPr>
              <a:lnSpc>
                <a:spcPts val="1553"/>
              </a:lnSpc>
            </a:pPr>
            <a:r>
              <a:rPr lang="en-US" sz="1553">
                <a:solidFill>
                  <a:srgbClr val="334C8A"/>
                </a:solidFill>
                <a:latin typeface="Sanchez"/>
              </a:rPr>
              <a:t>If one’s capital and assets exceed this amount, a person’s care is entirely self-funded.</a:t>
            </a:r>
          </a:p>
        </p:txBody>
      </p:sp>
      <p:sp>
        <p:nvSpPr>
          <p:cNvPr id="27" name="TextBox 27">
            <a:extLst>
              <a:ext uri="{FF2B5EF4-FFF2-40B4-BE49-F238E27FC236}">
                <a16:creationId xmlns:a16="http://schemas.microsoft.com/office/drawing/2014/main" id="{017D338E-0154-07A5-3535-C427B642DD24}"/>
              </a:ext>
            </a:extLst>
          </p:cNvPr>
          <p:cNvSpPr txBox="1"/>
          <p:nvPr/>
        </p:nvSpPr>
        <p:spPr>
          <a:xfrm>
            <a:off x="5847658" y="5994934"/>
            <a:ext cx="6111149" cy="654025"/>
          </a:xfrm>
          <a:prstGeom prst="rect">
            <a:avLst/>
          </a:prstGeom>
        </p:spPr>
        <p:txBody>
          <a:bodyPr lIns="0" tIns="0" rIns="0" bIns="0" rtlCol="0" anchor="t">
            <a:spAutoFit/>
          </a:bodyPr>
          <a:lstStyle/>
          <a:p>
            <a:pPr>
              <a:lnSpc>
                <a:spcPts val="1677"/>
              </a:lnSpc>
            </a:pPr>
            <a:r>
              <a:rPr lang="en-US" sz="1677">
                <a:solidFill>
                  <a:srgbClr val="FFFFFF"/>
                </a:solidFill>
                <a:latin typeface="Arimo Bold"/>
              </a:rPr>
              <a:t>Additional Option: NHS continuing healthcare funding (NHS CHC): Requires being eligible for the program, wherein one be assessed as having a ‘primary health need’ (DHSC, 2022)</a:t>
            </a:r>
          </a:p>
        </p:txBody>
      </p:sp>
    </p:spTree>
    <p:extLst>
      <p:ext uri="{BB962C8B-B14F-4D97-AF65-F5344CB8AC3E}">
        <p14:creationId xmlns:p14="http://schemas.microsoft.com/office/powerpoint/2010/main" val="37109567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F73F5-BD93-5B53-9EE4-853FF19E0B6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9F521F7-9362-A21D-5AB9-BF83FC1A11A4}"/>
              </a:ext>
            </a:extLst>
          </p:cNvPr>
          <p:cNvSpPr/>
          <p:nvPr/>
        </p:nvSpPr>
        <p:spPr>
          <a:xfrm flipH="1">
            <a:off x="10056776" y="-191168"/>
            <a:ext cx="2679317" cy="2679317"/>
          </a:xfrm>
          <a:custGeom>
            <a:avLst/>
            <a:gdLst/>
            <a:ahLst/>
            <a:cxnLst/>
            <a:rect l="l" t="t" r="r" b="b"/>
            <a:pathLst>
              <a:path w="4018976" h="4018976">
                <a:moveTo>
                  <a:pt x="4018975" y="0"/>
                </a:moveTo>
                <a:lnTo>
                  <a:pt x="0" y="0"/>
                </a:lnTo>
                <a:lnTo>
                  <a:pt x="0" y="4018976"/>
                </a:lnTo>
                <a:lnTo>
                  <a:pt x="4018975" y="4018976"/>
                </a:lnTo>
                <a:lnTo>
                  <a:pt x="4018975"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a:extLst>
              <a:ext uri="{FF2B5EF4-FFF2-40B4-BE49-F238E27FC236}">
                <a16:creationId xmlns:a16="http://schemas.microsoft.com/office/drawing/2014/main" id="{840FAF0C-9199-E35A-2381-39E842D9013F}"/>
              </a:ext>
            </a:extLst>
          </p:cNvPr>
          <p:cNvGrpSpPr/>
          <p:nvPr/>
        </p:nvGrpSpPr>
        <p:grpSpPr>
          <a:xfrm>
            <a:off x="569480" y="4499266"/>
            <a:ext cx="4527957" cy="749905"/>
            <a:chOff x="0" y="0"/>
            <a:chExt cx="1788823" cy="296259"/>
          </a:xfrm>
        </p:grpSpPr>
        <p:sp>
          <p:nvSpPr>
            <p:cNvPr id="4" name="Freeform 4">
              <a:extLst>
                <a:ext uri="{FF2B5EF4-FFF2-40B4-BE49-F238E27FC236}">
                  <a16:creationId xmlns:a16="http://schemas.microsoft.com/office/drawing/2014/main" id="{76A0C15D-8D48-9B6D-0D69-0191272AFC2F}"/>
                </a:ext>
              </a:extLst>
            </p:cNvPr>
            <p:cNvSpPr/>
            <p:nvPr/>
          </p:nvSpPr>
          <p:spPr>
            <a:xfrm>
              <a:off x="0" y="0"/>
              <a:ext cx="1788823" cy="296259"/>
            </a:xfrm>
            <a:custGeom>
              <a:avLst/>
              <a:gdLst/>
              <a:ahLst/>
              <a:cxnLst/>
              <a:rect l="l" t="t" r="r" b="b"/>
              <a:pathLst>
                <a:path w="1788823" h="296259">
                  <a:moveTo>
                    <a:pt x="58133" y="0"/>
                  </a:moveTo>
                  <a:lnTo>
                    <a:pt x="1730689" y="0"/>
                  </a:lnTo>
                  <a:cubicBezTo>
                    <a:pt x="1762796" y="0"/>
                    <a:pt x="1788823" y="26027"/>
                    <a:pt x="1788823" y="58133"/>
                  </a:cubicBezTo>
                  <a:lnTo>
                    <a:pt x="1788823" y="238125"/>
                  </a:lnTo>
                  <a:cubicBezTo>
                    <a:pt x="1788823" y="253543"/>
                    <a:pt x="1782698" y="268330"/>
                    <a:pt x="1771796" y="279232"/>
                  </a:cubicBezTo>
                  <a:cubicBezTo>
                    <a:pt x="1760894" y="290134"/>
                    <a:pt x="1746107" y="296259"/>
                    <a:pt x="1730689" y="296259"/>
                  </a:cubicBezTo>
                  <a:lnTo>
                    <a:pt x="58133" y="296259"/>
                  </a:lnTo>
                  <a:cubicBezTo>
                    <a:pt x="26027" y="296259"/>
                    <a:pt x="0" y="270232"/>
                    <a:pt x="0" y="238125"/>
                  </a:cubicBezTo>
                  <a:lnTo>
                    <a:pt x="0" y="58133"/>
                  </a:lnTo>
                  <a:cubicBezTo>
                    <a:pt x="0" y="42715"/>
                    <a:pt x="6125" y="27929"/>
                    <a:pt x="17027" y="17027"/>
                  </a:cubicBezTo>
                  <a:cubicBezTo>
                    <a:pt x="27929" y="6125"/>
                    <a:pt x="42715" y="0"/>
                    <a:pt x="58133" y="0"/>
                  </a:cubicBezTo>
                  <a:close/>
                </a:path>
              </a:pathLst>
            </a:custGeom>
            <a:solidFill>
              <a:srgbClr val="144F9F"/>
            </a:solidFill>
          </p:spPr>
          <p:txBody>
            <a:bodyPr/>
            <a:lstStyle/>
            <a:p>
              <a:endParaRPr lang="en-US"/>
            </a:p>
          </p:txBody>
        </p:sp>
        <p:sp>
          <p:nvSpPr>
            <p:cNvPr id="5" name="TextBox 5">
              <a:extLst>
                <a:ext uri="{FF2B5EF4-FFF2-40B4-BE49-F238E27FC236}">
                  <a16:creationId xmlns:a16="http://schemas.microsoft.com/office/drawing/2014/main" id="{8D905667-F548-5A0B-46CE-486BA3701D73}"/>
                </a:ext>
              </a:extLst>
            </p:cNvPr>
            <p:cNvSpPr txBox="1"/>
            <p:nvPr/>
          </p:nvSpPr>
          <p:spPr>
            <a:xfrm>
              <a:off x="0" y="-19050"/>
              <a:ext cx="1788823" cy="315309"/>
            </a:xfrm>
            <a:prstGeom prst="rect">
              <a:avLst/>
            </a:prstGeom>
          </p:spPr>
          <p:txBody>
            <a:bodyPr lIns="33867" tIns="33867" rIns="33867" bIns="33867" rtlCol="0" anchor="ctr"/>
            <a:lstStyle/>
            <a:p>
              <a:pPr algn="ctr">
                <a:lnSpc>
                  <a:spcPts val="2015"/>
                </a:lnSpc>
              </a:pPr>
              <a:endParaRPr sz="1200"/>
            </a:p>
          </p:txBody>
        </p:sp>
      </p:grpSp>
      <p:sp>
        <p:nvSpPr>
          <p:cNvPr id="6" name="Freeform 6">
            <a:extLst>
              <a:ext uri="{FF2B5EF4-FFF2-40B4-BE49-F238E27FC236}">
                <a16:creationId xmlns:a16="http://schemas.microsoft.com/office/drawing/2014/main" id="{FFEB0FD3-B07A-047B-5F0A-BE1B5DE1FE94}"/>
              </a:ext>
            </a:extLst>
          </p:cNvPr>
          <p:cNvSpPr/>
          <p:nvPr/>
        </p:nvSpPr>
        <p:spPr>
          <a:xfrm flipV="1">
            <a:off x="-380184" y="4324392"/>
            <a:ext cx="2679317" cy="2679317"/>
          </a:xfrm>
          <a:custGeom>
            <a:avLst/>
            <a:gdLst/>
            <a:ahLst/>
            <a:cxnLst/>
            <a:rect l="l" t="t" r="r" b="b"/>
            <a:pathLst>
              <a:path w="4018976" h="4018976">
                <a:moveTo>
                  <a:pt x="0" y="4018976"/>
                </a:moveTo>
                <a:lnTo>
                  <a:pt x="4018976" y="4018976"/>
                </a:lnTo>
                <a:lnTo>
                  <a:pt x="4018976" y="0"/>
                </a:lnTo>
                <a:lnTo>
                  <a:pt x="0" y="0"/>
                </a:lnTo>
                <a:lnTo>
                  <a:pt x="0" y="401897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7" name="Group 7">
            <a:extLst>
              <a:ext uri="{FF2B5EF4-FFF2-40B4-BE49-F238E27FC236}">
                <a16:creationId xmlns:a16="http://schemas.microsoft.com/office/drawing/2014/main" id="{45157272-4826-4339-ABB8-E60FA906B21E}"/>
              </a:ext>
            </a:extLst>
          </p:cNvPr>
          <p:cNvGrpSpPr/>
          <p:nvPr/>
        </p:nvGrpSpPr>
        <p:grpSpPr>
          <a:xfrm>
            <a:off x="569480" y="5496821"/>
            <a:ext cx="4527957" cy="841176"/>
            <a:chOff x="0" y="0"/>
            <a:chExt cx="1788823" cy="332316"/>
          </a:xfrm>
        </p:grpSpPr>
        <p:sp>
          <p:nvSpPr>
            <p:cNvPr id="8" name="Freeform 8">
              <a:extLst>
                <a:ext uri="{FF2B5EF4-FFF2-40B4-BE49-F238E27FC236}">
                  <a16:creationId xmlns:a16="http://schemas.microsoft.com/office/drawing/2014/main" id="{DB6C5299-D19E-5782-2EE0-18E63ABC60B9}"/>
                </a:ext>
              </a:extLst>
            </p:cNvPr>
            <p:cNvSpPr/>
            <p:nvPr/>
          </p:nvSpPr>
          <p:spPr>
            <a:xfrm>
              <a:off x="0" y="0"/>
              <a:ext cx="1788823" cy="332316"/>
            </a:xfrm>
            <a:custGeom>
              <a:avLst/>
              <a:gdLst/>
              <a:ahLst/>
              <a:cxnLst/>
              <a:rect l="l" t="t" r="r" b="b"/>
              <a:pathLst>
                <a:path w="1788823" h="332316">
                  <a:moveTo>
                    <a:pt x="58133" y="0"/>
                  </a:moveTo>
                  <a:lnTo>
                    <a:pt x="1730689" y="0"/>
                  </a:lnTo>
                  <a:cubicBezTo>
                    <a:pt x="1762796" y="0"/>
                    <a:pt x="1788823" y="26027"/>
                    <a:pt x="1788823" y="58133"/>
                  </a:cubicBezTo>
                  <a:lnTo>
                    <a:pt x="1788823" y="274183"/>
                  </a:lnTo>
                  <a:cubicBezTo>
                    <a:pt x="1788823" y="289601"/>
                    <a:pt x="1782698" y="304387"/>
                    <a:pt x="1771796" y="315289"/>
                  </a:cubicBezTo>
                  <a:cubicBezTo>
                    <a:pt x="1760894" y="326192"/>
                    <a:pt x="1746107" y="332316"/>
                    <a:pt x="1730689" y="332316"/>
                  </a:cubicBezTo>
                  <a:lnTo>
                    <a:pt x="58133" y="332316"/>
                  </a:lnTo>
                  <a:cubicBezTo>
                    <a:pt x="42715" y="332316"/>
                    <a:pt x="27929" y="326192"/>
                    <a:pt x="17027" y="315289"/>
                  </a:cubicBezTo>
                  <a:cubicBezTo>
                    <a:pt x="6125" y="304387"/>
                    <a:pt x="0" y="289601"/>
                    <a:pt x="0" y="274183"/>
                  </a:cubicBezTo>
                  <a:lnTo>
                    <a:pt x="0" y="58133"/>
                  </a:lnTo>
                  <a:cubicBezTo>
                    <a:pt x="0" y="42715"/>
                    <a:pt x="6125" y="27929"/>
                    <a:pt x="17027" y="17027"/>
                  </a:cubicBezTo>
                  <a:cubicBezTo>
                    <a:pt x="27929" y="6125"/>
                    <a:pt x="42715" y="0"/>
                    <a:pt x="58133" y="0"/>
                  </a:cubicBezTo>
                  <a:close/>
                </a:path>
              </a:pathLst>
            </a:custGeom>
            <a:solidFill>
              <a:srgbClr val="144F9F"/>
            </a:solidFill>
          </p:spPr>
          <p:txBody>
            <a:bodyPr/>
            <a:lstStyle/>
            <a:p>
              <a:endParaRPr lang="en-US"/>
            </a:p>
          </p:txBody>
        </p:sp>
        <p:sp>
          <p:nvSpPr>
            <p:cNvPr id="9" name="TextBox 9">
              <a:extLst>
                <a:ext uri="{FF2B5EF4-FFF2-40B4-BE49-F238E27FC236}">
                  <a16:creationId xmlns:a16="http://schemas.microsoft.com/office/drawing/2014/main" id="{5F4C6D86-A05E-8CB6-4239-69D121D63150}"/>
                </a:ext>
              </a:extLst>
            </p:cNvPr>
            <p:cNvSpPr txBox="1"/>
            <p:nvPr/>
          </p:nvSpPr>
          <p:spPr>
            <a:xfrm>
              <a:off x="0" y="-19050"/>
              <a:ext cx="1788823" cy="351366"/>
            </a:xfrm>
            <a:prstGeom prst="rect">
              <a:avLst/>
            </a:prstGeom>
          </p:spPr>
          <p:txBody>
            <a:bodyPr lIns="33867" tIns="33867" rIns="33867" bIns="33867" rtlCol="0" anchor="ctr"/>
            <a:lstStyle/>
            <a:p>
              <a:pPr algn="ctr">
                <a:lnSpc>
                  <a:spcPts val="2015"/>
                </a:lnSpc>
              </a:pPr>
              <a:endParaRPr sz="1200"/>
            </a:p>
          </p:txBody>
        </p:sp>
      </p:grpSp>
      <p:sp>
        <p:nvSpPr>
          <p:cNvPr id="10" name="AutoShape 10">
            <a:extLst>
              <a:ext uri="{FF2B5EF4-FFF2-40B4-BE49-F238E27FC236}">
                <a16:creationId xmlns:a16="http://schemas.microsoft.com/office/drawing/2014/main" id="{7A1E7668-FC63-0EF3-5E15-DB5C71AC1B30}"/>
              </a:ext>
            </a:extLst>
          </p:cNvPr>
          <p:cNvSpPr/>
          <p:nvPr/>
        </p:nvSpPr>
        <p:spPr>
          <a:xfrm>
            <a:off x="-1758547" y="1538859"/>
            <a:ext cx="7061125" cy="0"/>
          </a:xfrm>
          <a:prstGeom prst="line">
            <a:avLst/>
          </a:prstGeom>
          <a:ln w="95250" cap="flat">
            <a:solidFill>
              <a:srgbClr val="334C8A"/>
            </a:solidFill>
            <a:prstDash val="solid"/>
            <a:headEnd type="none" w="sm" len="sm"/>
            <a:tailEnd type="none" w="sm" len="sm"/>
          </a:ln>
        </p:spPr>
        <p:txBody>
          <a:bodyPr/>
          <a:lstStyle/>
          <a:p>
            <a:endParaRPr lang="en-US"/>
          </a:p>
        </p:txBody>
      </p:sp>
      <p:grpSp>
        <p:nvGrpSpPr>
          <p:cNvPr id="11" name="Group 11">
            <a:extLst>
              <a:ext uri="{FF2B5EF4-FFF2-40B4-BE49-F238E27FC236}">
                <a16:creationId xmlns:a16="http://schemas.microsoft.com/office/drawing/2014/main" id="{F70052BA-C0B3-97E9-38EC-D2E3CA3FFAFC}"/>
              </a:ext>
            </a:extLst>
          </p:cNvPr>
          <p:cNvGrpSpPr/>
          <p:nvPr/>
        </p:nvGrpSpPr>
        <p:grpSpPr>
          <a:xfrm>
            <a:off x="531268" y="2557351"/>
            <a:ext cx="4489745" cy="749905"/>
            <a:chOff x="0" y="0"/>
            <a:chExt cx="1773726" cy="296259"/>
          </a:xfrm>
        </p:grpSpPr>
        <p:sp>
          <p:nvSpPr>
            <p:cNvPr id="12" name="Freeform 12">
              <a:extLst>
                <a:ext uri="{FF2B5EF4-FFF2-40B4-BE49-F238E27FC236}">
                  <a16:creationId xmlns:a16="http://schemas.microsoft.com/office/drawing/2014/main" id="{986774E5-3106-6CDD-37C8-CCB2468F35F4}"/>
                </a:ext>
              </a:extLst>
            </p:cNvPr>
            <p:cNvSpPr/>
            <p:nvPr/>
          </p:nvSpPr>
          <p:spPr>
            <a:xfrm>
              <a:off x="0" y="0"/>
              <a:ext cx="1773726" cy="296259"/>
            </a:xfrm>
            <a:custGeom>
              <a:avLst/>
              <a:gdLst/>
              <a:ahLst/>
              <a:cxnLst/>
              <a:rect l="l" t="t" r="r" b="b"/>
              <a:pathLst>
                <a:path w="1773726" h="296259">
                  <a:moveTo>
                    <a:pt x="58628" y="0"/>
                  </a:moveTo>
                  <a:lnTo>
                    <a:pt x="1715098" y="0"/>
                  </a:lnTo>
                  <a:cubicBezTo>
                    <a:pt x="1747478" y="0"/>
                    <a:pt x="1773726" y="26249"/>
                    <a:pt x="1773726" y="58628"/>
                  </a:cubicBezTo>
                  <a:lnTo>
                    <a:pt x="1773726" y="237631"/>
                  </a:lnTo>
                  <a:cubicBezTo>
                    <a:pt x="1773726" y="270010"/>
                    <a:pt x="1747478" y="296259"/>
                    <a:pt x="1715098" y="296259"/>
                  </a:cubicBezTo>
                  <a:lnTo>
                    <a:pt x="58628" y="296259"/>
                  </a:lnTo>
                  <a:cubicBezTo>
                    <a:pt x="26249" y="296259"/>
                    <a:pt x="0" y="270010"/>
                    <a:pt x="0" y="237631"/>
                  </a:cubicBezTo>
                  <a:lnTo>
                    <a:pt x="0" y="58628"/>
                  </a:lnTo>
                  <a:cubicBezTo>
                    <a:pt x="0" y="26249"/>
                    <a:pt x="26249" y="0"/>
                    <a:pt x="58628" y="0"/>
                  </a:cubicBezTo>
                  <a:close/>
                </a:path>
              </a:pathLst>
            </a:custGeom>
            <a:solidFill>
              <a:srgbClr val="144F9F"/>
            </a:solidFill>
          </p:spPr>
          <p:txBody>
            <a:bodyPr/>
            <a:lstStyle/>
            <a:p>
              <a:endParaRPr lang="en-US"/>
            </a:p>
          </p:txBody>
        </p:sp>
        <p:sp>
          <p:nvSpPr>
            <p:cNvPr id="13" name="TextBox 13">
              <a:extLst>
                <a:ext uri="{FF2B5EF4-FFF2-40B4-BE49-F238E27FC236}">
                  <a16:creationId xmlns:a16="http://schemas.microsoft.com/office/drawing/2014/main" id="{906DC0B3-E490-1787-701B-AF956165F0B6}"/>
                </a:ext>
              </a:extLst>
            </p:cNvPr>
            <p:cNvSpPr txBox="1"/>
            <p:nvPr/>
          </p:nvSpPr>
          <p:spPr>
            <a:xfrm>
              <a:off x="0" y="-19050"/>
              <a:ext cx="1773726" cy="315309"/>
            </a:xfrm>
            <a:prstGeom prst="rect">
              <a:avLst/>
            </a:prstGeom>
          </p:spPr>
          <p:txBody>
            <a:bodyPr lIns="33867" tIns="33867" rIns="33867" bIns="33867" rtlCol="0" anchor="ctr"/>
            <a:lstStyle/>
            <a:p>
              <a:pPr algn="ctr">
                <a:lnSpc>
                  <a:spcPts val="2015"/>
                </a:lnSpc>
              </a:pPr>
              <a:endParaRPr sz="1200"/>
            </a:p>
          </p:txBody>
        </p:sp>
      </p:grpSp>
      <p:grpSp>
        <p:nvGrpSpPr>
          <p:cNvPr id="14" name="Group 14">
            <a:extLst>
              <a:ext uri="{FF2B5EF4-FFF2-40B4-BE49-F238E27FC236}">
                <a16:creationId xmlns:a16="http://schemas.microsoft.com/office/drawing/2014/main" id="{0D800E41-E2FE-D1C0-0283-702D62C21C76}"/>
              </a:ext>
            </a:extLst>
          </p:cNvPr>
          <p:cNvGrpSpPr/>
          <p:nvPr/>
        </p:nvGrpSpPr>
        <p:grpSpPr>
          <a:xfrm>
            <a:off x="531268" y="3573956"/>
            <a:ext cx="4527957" cy="749905"/>
            <a:chOff x="0" y="0"/>
            <a:chExt cx="1788823" cy="296259"/>
          </a:xfrm>
        </p:grpSpPr>
        <p:sp>
          <p:nvSpPr>
            <p:cNvPr id="15" name="Freeform 15">
              <a:extLst>
                <a:ext uri="{FF2B5EF4-FFF2-40B4-BE49-F238E27FC236}">
                  <a16:creationId xmlns:a16="http://schemas.microsoft.com/office/drawing/2014/main" id="{73E7598F-EF97-2EE1-FA57-E9E385CEAA4A}"/>
                </a:ext>
              </a:extLst>
            </p:cNvPr>
            <p:cNvSpPr/>
            <p:nvPr/>
          </p:nvSpPr>
          <p:spPr>
            <a:xfrm>
              <a:off x="0" y="0"/>
              <a:ext cx="1788823" cy="296259"/>
            </a:xfrm>
            <a:custGeom>
              <a:avLst/>
              <a:gdLst/>
              <a:ahLst/>
              <a:cxnLst/>
              <a:rect l="l" t="t" r="r" b="b"/>
              <a:pathLst>
                <a:path w="1788823" h="296259">
                  <a:moveTo>
                    <a:pt x="58133" y="0"/>
                  </a:moveTo>
                  <a:lnTo>
                    <a:pt x="1730689" y="0"/>
                  </a:lnTo>
                  <a:cubicBezTo>
                    <a:pt x="1762796" y="0"/>
                    <a:pt x="1788823" y="26027"/>
                    <a:pt x="1788823" y="58133"/>
                  </a:cubicBezTo>
                  <a:lnTo>
                    <a:pt x="1788823" y="238125"/>
                  </a:lnTo>
                  <a:cubicBezTo>
                    <a:pt x="1788823" y="253543"/>
                    <a:pt x="1782698" y="268330"/>
                    <a:pt x="1771796" y="279232"/>
                  </a:cubicBezTo>
                  <a:cubicBezTo>
                    <a:pt x="1760894" y="290134"/>
                    <a:pt x="1746107" y="296259"/>
                    <a:pt x="1730689" y="296259"/>
                  </a:cubicBezTo>
                  <a:lnTo>
                    <a:pt x="58133" y="296259"/>
                  </a:lnTo>
                  <a:cubicBezTo>
                    <a:pt x="26027" y="296259"/>
                    <a:pt x="0" y="270232"/>
                    <a:pt x="0" y="238125"/>
                  </a:cubicBezTo>
                  <a:lnTo>
                    <a:pt x="0" y="58133"/>
                  </a:lnTo>
                  <a:cubicBezTo>
                    <a:pt x="0" y="42715"/>
                    <a:pt x="6125" y="27929"/>
                    <a:pt x="17027" y="17027"/>
                  </a:cubicBezTo>
                  <a:cubicBezTo>
                    <a:pt x="27929" y="6125"/>
                    <a:pt x="42715" y="0"/>
                    <a:pt x="58133" y="0"/>
                  </a:cubicBezTo>
                  <a:close/>
                </a:path>
              </a:pathLst>
            </a:custGeom>
            <a:solidFill>
              <a:srgbClr val="144F9F"/>
            </a:solidFill>
          </p:spPr>
          <p:txBody>
            <a:bodyPr/>
            <a:lstStyle/>
            <a:p>
              <a:endParaRPr lang="en-US"/>
            </a:p>
          </p:txBody>
        </p:sp>
        <p:sp>
          <p:nvSpPr>
            <p:cNvPr id="16" name="TextBox 16">
              <a:extLst>
                <a:ext uri="{FF2B5EF4-FFF2-40B4-BE49-F238E27FC236}">
                  <a16:creationId xmlns:a16="http://schemas.microsoft.com/office/drawing/2014/main" id="{EFBB60AE-E46C-D020-56BE-A26810AE1C34}"/>
                </a:ext>
              </a:extLst>
            </p:cNvPr>
            <p:cNvSpPr txBox="1"/>
            <p:nvPr/>
          </p:nvSpPr>
          <p:spPr>
            <a:xfrm>
              <a:off x="0" y="-19050"/>
              <a:ext cx="1788823" cy="315309"/>
            </a:xfrm>
            <a:prstGeom prst="rect">
              <a:avLst/>
            </a:prstGeom>
          </p:spPr>
          <p:txBody>
            <a:bodyPr lIns="33867" tIns="33867" rIns="33867" bIns="33867" rtlCol="0" anchor="ctr"/>
            <a:lstStyle/>
            <a:p>
              <a:pPr algn="ctr">
                <a:lnSpc>
                  <a:spcPts val="2015"/>
                </a:lnSpc>
              </a:pPr>
              <a:endParaRPr sz="1200"/>
            </a:p>
          </p:txBody>
        </p:sp>
      </p:grpSp>
      <p:sp>
        <p:nvSpPr>
          <p:cNvPr id="17" name="Freeform 17">
            <a:extLst>
              <a:ext uri="{FF2B5EF4-FFF2-40B4-BE49-F238E27FC236}">
                <a16:creationId xmlns:a16="http://schemas.microsoft.com/office/drawing/2014/main" id="{B174D6DE-582E-ED5E-A7BA-CDBA36AAFD0A}"/>
              </a:ext>
            </a:extLst>
          </p:cNvPr>
          <p:cNvSpPr/>
          <p:nvPr/>
        </p:nvSpPr>
        <p:spPr>
          <a:xfrm>
            <a:off x="4861095" y="1380156"/>
            <a:ext cx="3519515" cy="5477845"/>
          </a:xfrm>
          <a:custGeom>
            <a:avLst/>
            <a:gdLst/>
            <a:ahLst/>
            <a:cxnLst/>
            <a:rect l="l" t="t" r="r" b="b"/>
            <a:pathLst>
              <a:path w="5279273" h="8216767">
                <a:moveTo>
                  <a:pt x="0" y="0"/>
                </a:moveTo>
                <a:lnTo>
                  <a:pt x="5279273" y="0"/>
                </a:lnTo>
                <a:lnTo>
                  <a:pt x="5279273" y="8216767"/>
                </a:lnTo>
                <a:lnTo>
                  <a:pt x="0" y="82167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8" name="Group 18">
            <a:extLst>
              <a:ext uri="{FF2B5EF4-FFF2-40B4-BE49-F238E27FC236}">
                <a16:creationId xmlns:a16="http://schemas.microsoft.com/office/drawing/2014/main" id="{E974576C-7213-17B9-DECB-50D2D0D3BFA6}"/>
              </a:ext>
            </a:extLst>
          </p:cNvPr>
          <p:cNvGrpSpPr/>
          <p:nvPr/>
        </p:nvGrpSpPr>
        <p:grpSpPr>
          <a:xfrm>
            <a:off x="6620853" y="2557351"/>
            <a:ext cx="4986677" cy="1196655"/>
            <a:chOff x="0" y="0"/>
            <a:chExt cx="1970045" cy="472753"/>
          </a:xfrm>
        </p:grpSpPr>
        <p:sp>
          <p:nvSpPr>
            <p:cNvPr id="19" name="Freeform 19">
              <a:extLst>
                <a:ext uri="{FF2B5EF4-FFF2-40B4-BE49-F238E27FC236}">
                  <a16:creationId xmlns:a16="http://schemas.microsoft.com/office/drawing/2014/main" id="{27941E06-BC10-1859-7CEA-A9B33D6E6331}"/>
                </a:ext>
              </a:extLst>
            </p:cNvPr>
            <p:cNvSpPr/>
            <p:nvPr/>
          </p:nvSpPr>
          <p:spPr>
            <a:xfrm>
              <a:off x="0" y="0"/>
              <a:ext cx="1970045" cy="472752"/>
            </a:xfrm>
            <a:custGeom>
              <a:avLst/>
              <a:gdLst/>
              <a:ahLst/>
              <a:cxnLst/>
              <a:rect l="l" t="t" r="r" b="b"/>
              <a:pathLst>
                <a:path w="1970045" h="472752">
                  <a:moveTo>
                    <a:pt x="52786" y="0"/>
                  </a:moveTo>
                  <a:lnTo>
                    <a:pt x="1917260" y="0"/>
                  </a:lnTo>
                  <a:cubicBezTo>
                    <a:pt x="1946412" y="0"/>
                    <a:pt x="1970045" y="23633"/>
                    <a:pt x="1970045" y="52786"/>
                  </a:cubicBezTo>
                  <a:lnTo>
                    <a:pt x="1970045" y="419967"/>
                  </a:lnTo>
                  <a:cubicBezTo>
                    <a:pt x="1970045" y="433966"/>
                    <a:pt x="1964484" y="447393"/>
                    <a:pt x="1954585" y="457292"/>
                  </a:cubicBezTo>
                  <a:cubicBezTo>
                    <a:pt x="1944686" y="467191"/>
                    <a:pt x="1931259" y="472752"/>
                    <a:pt x="1917260" y="472752"/>
                  </a:cubicBezTo>
                  <a:lnTo>
                    <a:pt x="52786" y="472752"/>
                  </a:lnTo>
                  <a:cubicBezTo>
                    <a:pt x="38786" y="472752"/>
                    <a:pt x="25360" y="467191"/>
                    <a:pt x="15461" y="457292"/>
                  </a:cubicBezTo>
                  <a:cubicBezTo>
                    <a:pt x="5561" y="447393"/>
                    <a:pt x="0" y="433966"/>
                    <a:pt x="0" y="419967"/>
                  </a:cubicBezTo>
                  <a:lnTo>
                    <a:pt x="0" y="52786"/>
                  </a:lnTo>
                  <a:cubicBezTo>
                    <a:pt x="0" y="38786"/>
                    <a:pt x="5561" y="25360"/>
                    <a:pt x="15461" y="15461"/>
                  </a:cubicBezTo>
                  <a:cubicBezTo>
                    <a:pt x="25360" y="5561"/>
                    <a:pt x="38786" y="0"/>
                    <a:pt x="52786" y="0"/>
                  </a:cubicBezTo>
                  <a:close/>
                </a:path>
              </a:pathLst>
            </a:custGeom>
            <a:solidFill>
              <a:srgbClr val="144F9F"/>
            </a:solidFill>
          </p:spPr>
          <p:txBody>
            <a:bodyPr/>
            <a:lstStyle/>
            <a:p>
              <a:endParaRPr lang="en-US"/>
            </a:p>
          </p:txBody>
        </p:sp>
        <p:sp>
          <p:nvSpPr>
            <p:cNvPr id="20" name="TextBox 20">
              <a:extLst>
                <a:ext uri="{FF2B5EF4-FFF2-40B4-BE49-F238E27FC236}">
                  <a16:creationId xmlns:a16="http://schemas.microsoft.com/office/drawing/2014/main" id="{9A142A5E-0395-D54B-1FA7-6F77EA0C3A0A}"/>
                </a:ext>
              </a:extLst>
            </p:cNvPr>
            <p:cNvSpPr txBox="1"/>
            <p:nvPr/>
          </p:nvSpPr>
          <p:spPr>
            <a:xfrm>
              <a:off x="0" y="-19050"/>
              <a:ext cx="1970045" cy="491803"/>
            </a:xfrm>
            <a:prstGeom prst="rect">
              <a:avLst/>
            </a:prstGeom>
          </p:spPr>
          <p:txBody>
            <a:bodyPr lIns="33867" tIns="33867" rIns="33867" bIns="33867" rtlCol="0" anchor="ctr"/>
            <a:lstStyle/>
            <a:p>
              <a:pPr algn="ctr">
                <a:lnSpc>
                  <a:spcPts val="2015"/>
                </a:lnSpc>
              </a:pPr>
              <a:endParaRPr sz="1200"/>
            </a:p>
          </p:txBody>
        </p:sp>
      </p:grpSp>
      <p:grpSp>
        <p:nvGrpSpPr>
          <p:cNvPr id="21" name="Group 21">
            <a:extLst>
              <a:ext uri="{FF2B5EF4-FFF2-40B4-BE49-F238E27FC236}">
                <a16:creationId xmlns:a16="http://schemas.microsoft.com/office/drawing/2014/main" id="{5E7EC84E-0D75-84CF-B9ED-C086FE067427}"/>
              </a:ext>
            </a:extLst>
          </p:cNvPr>
          <p:cNvGrpSpPr/>
          <p:nvPr/>
        </p:nvGrpSpPr>
        <p:grpSpPr>
          <a:xfrm>
            <a:off x="6633311" y="3988714"/>
            <a:ext cx="4986677" cy="837549"/>
            <a:chOff x="0" y="0"/>
            <a:chExt cx="1970045" cy="330883"/>
          </a:xfrm>
        </p:grpSpPr>
        <p:sp>
          <p:nvSpPr>
            <p:cNvPr id="22" name="Freeform 22">
              <a:extLst>
                <a:ext uri="{FF2B5EF4-FFF2-40B4-BE49-F238E27FC236}">
                  <a16:creationId xmlns:a16="http://schemas.microsoft.com/office/drawing/2014/main" id="{D7AA9D5C-5AE3-589B-0935-2DA57DA8280F}"/>
                </a:ext>
              </a:extLst>
            </p:cNvPr>
            <p:cNvSpPr/>
            <p:nvPr/>
          </p:nvSpPr>
          <p:spPr>
            <a:xfrm>
              <a:off x="0" y="0"/>
              <a:ext cx="1970045" cy="330883"/>
            </a:xfrm>
            <a:custGeom>
              <a:avLst/>
              <a:gdLst/>
              <a:ahLst/>
              <a:cxnLst/>
              <a:rect l="l" t="t" r="r" b="b"/>
              <a:pathLst>
                <a:path w="1970045" h="330883">
                  <a:moveTo>
                    <a:pt x="52786" y="0"/>
                  </a:moveTo>
                  <a:lnTo>
                    <a:pt x="1917260" y="0"/>
                  </a:lnTo>
                  <a:cubicBezTo>
                    <a:pt x="1946412" y="0"/>
                    <a:pt x="1970045" y="23633"/>
                    <a:pt x="1970045" y="52786"/>
                  </a:cubicBezTo>
                  <a:lnTo>
                    <a:pt x="1970045" y="278098"/>
                  </a:lnTo>
                  <a:cubicBezTo>
                    <a:pt x="1970045" y="292097"/>
                    <a:pt x="1964484" y="305524"/>
                    <a:pt x="1954585" y="315423"/>
                  </a:cubicBezTo>
                  <a:cubicBezTo>
                    <a:pt x="1944686" y="325322"/>
                    <a:pt x="1931259" y="330883"/>
                    <a:pt x="1917260" y="330883"/>
                  </a:cubicBezTo>
                  <a:lnTo>
                    <a:pt x="52786" y="330883"/>
                  </a:lnTo>
                  <a:cubicBezTo>
                    <a:pt x="38786" y="330883"/>
                    <a:pt x="25360" y="325322"/>
                    <a:pt x="15461" y="315423"/>
                  </a:cubicBezTo>
                  <a:cubicBezTo>
                    <a:pt x="5561" y="305524"/>
                    <a:pt x="0" y="292097"/>
                    <a:pt x="0" y="278098"/>
                  </a:cubicBezTo>
                  <a:lnTo>
                    <a:pt x="0" y="52786"/>
                  </a:lnTo>
                  <a:cubicBezTo>
                    <a:pt x="0" y="38786"/>
                    <a:pt x="5561" y="25360"/>
                    <a:pt x="15461" y="15461"/>
                  </a:cubicBezTo>
                  <a:cubicBezTo>
                    <a:pt x="25360" y="5561"/>
                    <a:pt x="38786" y="0"/>
                    <a:pt x="52786" y="0"/>
                  </a:cubicBezTo>
                  <a:close/>
                </a:path>
              </a:pathLst>
            </a:custGeom>
            <a:solidFill>
              <a:srgbClr val="144F9F"/>
            </a:solidFill>
          </p:spPr>
          <p:txBody>
            <a:bodyPr/>
            <a:lstStyle/>
            <a:p>
              <a:endParaRPr lang="en-US"/>
            </a:p>
          </p:txBody>
        </p:sp>
        <p:sp>
          <p:nvSpPr>
            <p:cNvPr id="23" name="TextBox 23">
              <a:extLst>
                <a:ext uri="{FF2B5EF4-FFF2-40B4-BE49-F238E27FC236}">
                  <a16:creationId xmlns:a16="http://schemas.microsoft.com/office/drawing/2014/main" id="{B8F8CE6A-6645-4BB4-5F34-12109EF0C1B7}"/>
                </a:ext>
              </a:extLst>
            </p:cNvPr>
            <p:cNvSpPr txBox="1"/>
            <p:nvPr/>
          </p:nvSpPr>
          <p:spPr>
            <a:xfrm>
              <a:off x="0" y="-19050"/>
              <a:ext cx="1970045" cy="349933"/>
            </a:xfrm>
            <a:prstGeom prst="rect">
              <a:avLst/>
            </a:prstGeom>
          </p:spPr>
          <p:txBody>
            <a:bodyPr lIns="33867" tIns="33867" rIns="33867" bIns="33867" rtlCol="0" anchor="ctr"/>
            <a:lstStyle/>
            <a:p>
              <a:pPr algn="ctr">
                <a:lnSpc>
                  <a:spcPts val="2015"/>
                </a:lnSpc>
              </a:pPr>
              <a:endParaRPr sz="1200"/>
            </a:p>
          </p:txBody>
        </p:sp>
      </p:grpSp>
      <p:grpSp>
        <p:nvGrpSpPr>
          <p:cNvPr id="24" name="Group 24">
            <a:extLst>
              <a:ext uri="{FF2B5EF4-FFF2-40B4-BE49-F238E27FC236}">
                <a16:creationId xmlns:a16="http://schemas.microsoft.com/office/drawing/2014/main" id="{2367486B-1EDE-CEF4-118D-2A82E405DBCB}"/>
              </a:ext>
            </a:extLst>
          </p:cNvPr>
          <p:cNvGrpSpPr/>
          <p:nvPr/>
        </p:nvGrpSpPr>
        <p:grpSpPr>
          <a:xfrm>
            <a:off x="6633311" y="5061212"/>
            <a:ext cx="4974219" cy="810224"/>
            <a:chOff x="0" y="0"/>
            <a:chExt cx="1965124" cy="320088"/>
          </a:xfrm>
        </p:grpSpPr>
        <p:sp>
          <p:nvSpPr>
            <p:cNvPr id="25" name="Freeform 25">
              <a:extLst>
                <a:ext uri="{FF2B5EF4-FFF2-40B4-BE49-F238E27FC236}">
                  <a16:creationId xmlns:a16="http://schemas.microsoft.com/office/drawing/2014/main" id="{ECEF9230-EC1C-ABB9-31B9-1C768E7834CE}"/>
                </a:ext>
              </a:extLst>
            </p:cNvPr>
            <p:cNvSpPr/>
            <p:nvPr/>
          </p:nvSpPr>
          <p:spPr>
            <a:xfrm>
              <a:off x="0" y="0"/>
              <a:ext cx="1965124" cy="320088"/>
            </a:xfrm>
            <a:custGeom>
              <a:avLst/>
              <a:gdLst/>
              <a:ahLst/>
              <a:cxnLst/>
              <a:rect l="l" t="t" r="r" b="b"/>
              <a:pathLst>
                <a:path w="1965124" h="320088">
                  <a:moveTo>
                    <a:pt x="52918" y="0"/>
                  </a:moveTo>
                  <a:lnTo>
                    <a:pt x="1912206" y="0"/>
                  </a:lnTo>
                  <a:cubicBezTo>
                    <a:pt x="1926241" y="0"/>
                    <a:pt x="1939701" y="5575"/>
                    <a:pt x="1949625" y="15499"/>
                  </a:cubicBezTo>
                  <a:cubicBezTo>
                    <a:pt x="1959549" y="25423"/>
                    <a:pt x="1965124" y="38883"/>
                    <a:pt x="1965124" y="52918"/>
                  </a:cubicBezTo>
                  <a:lnTo>
                    <a:pt x="1965124" y="267171"/>
                  </a:lnTo>
                  <a:cubicBezTo>
                    <a:pt x="1965124" y="281205"/>
                    <a:pt x="1959549" y="294665"/>
                    <a:pt x="1949625" y="304589"/>
                  </a:cubicBezTo>
                  <a:cubicBezTo>
                    <a:pt x="1939701" y="314513"/>
                    <a:pt x="1926241" y="320088"/>
                    <a:pt x="1912206" y="320088"/>
                  </a:cubicBezTo>
                  <a:lnTo>
                    <a:pt x="52918" y="320088"/>
                  </a:lnTo>
                  <a:cubicBezTo>
                    <a:pt x="38883" y="320088"/>
                    <a:pt x="25423" y="314513"/>
                    <a:pt x="15499" y="304589"/>
                  </a:cubicBezTo>
                  <a:cubicBezTo>
                    <a:pt x="5575" y="294665"/>
                    <a:pt x="0" y="281205"/>
                    <a:pt x="0" y="267171"/>
                  </a:cubicBezTo>
                  <a:lnTo>
                    <a:pt x="0" y="52918"/>
                  </a:lnTo>
                  <a:cubicBezTo>
                    <a:pt x="0" y="38883"/>
                    <a:pt x="5575" y="25423"/>
                    <a:pt x="15499" y="15499"/>
                  </a:cubicBezTo>
                  <a:cubicBezTo>
                    <a:pt x="25423" y="5575"/>
                    <a:pt x="38883" y="0"/>
                    <a:pt x="52918" y="0"/>
                  </a:cubicBezTo>
                  <a:close/>
                </a:path>
              </a:pathLst>
            </a:custGeom>
            <a:solidFill>
              <a:srgbClr val="144F9F"/>
            </a:solidFill>
          </p:spPr>
          <p:txBody>
            <a:bodyPr/>
            <a:lstStyle/>
            <a:p>
              <a:endParaRPr lang="en-US"/>
            </a:p>
          </p:txBody>
        </p:sp>
        <p:sp>
          <p:nvSpPr>
            <p:cNvPr id="26" name="TextBox 26">
              <a:extLst>
                <a:ext uri="{FF2B5EF4-FFF2-40B4-BE49-F238E27FC236}">
                  <a16:creationId xmlns:a16="http://schemas.microsoft.com/office/drawing/2014/main" id="{3F512441-090B-213F-4B5F-874F8B766907}"/>
                </a:ext>
              </a:extLst>
            </p:cNvPr>
            <p:cNvSpPr txBox="1"/>
            <p:nvPr/>
          </p:nvSpPr>
          <p:spPr>
            <a:xfrm>
              <a:off x="0" y="-19050"/>
              <a:ext cx="1965124" cy="339138"/>
            </a:xfrm>
            <a:prstGeom prst="rect">
              <a:avLst/>
            </a:prstGeom>
          </p:spPr>
          <p:txBody>
            <a:bodyPr lIns="33867" tIns="33867" rIns="33867" bIns="33867" rtlCol="0" anchor="ctr"/>
            <a:lstStyle/>
            <a:p>
              <a:pPr algn="ctr">
                <a:lnSpc>
                  <a:spcPts val="2015"/>
                </a:lnSpc>
              </a:pPr>
              <a:endParaRPr sz="1200"/>
            </a:p>
          </p:txBody>
        </p:sp>
      </p:grpSp>
      <p:sp>
        <p:nvSpPr>
          <p:cNvPr id="27" name="TextBox 27">
            <a:extLst>
              <a:ext uri="{FF2B5EF4-FFF2-40B4-BE49-F238E27FC236}">
                <a16:creationId xmlns:a16="http://schemas.microsoft.com/office/drawing/2014/main" id="{EDEFCE48-BFEE-83F2-0547-8FA0B30AE535}"/>
              </a:ext>
            </a:extLst>
          </p:cNvPr>
          <p:cNvSpPr txBox="1"/>
          <p:nvPr/>
        </p:nvSpPr>
        <p:spPr>
          <a:xfrm>
            <a:off x="249718" y="357482"/>
            <a:ext cx="10498203" cy="974626"/>
          </a:xfrm>
          <a:prstGeom prst="rect">
            <a:avLst/>
          </a:prstGeom>
        </p:spPr>
        <p:txBody>
          <a:bodyPr lIns="0" tIns="0" rIns="0" bIns="0" rtlCol="0" anchor="t">
            <a:spAutoFit/>
          </a:bodyPr>
          <a:lstStyle/>
          <a:p>
            <a:pPr>
              <a:lnSpc>
                <a:spcPts val="3800"/>
              </a:lnSpc>
            </a:pPr>
            <a:r>
              <a:rPr lang="en-US" sz="4000" spc="-200">
                <a:solidFill>
                  <a:srgbClr val="334C8A"/>
                </a:solidFill>
                <a:latin typeface="League Spartan"/>
              </a:rPr>
              <a:t>The Gap Between Need and Availability of Care for Older People in the UK</a:t>
            </a:r>
          </a:p>
        </p:txBody>
      </p:sp>
      <p:sp>
        <p:nvSpPr>
          <p:cNvPr id="28" name="TextBox 28">
            <a:extLst>
              <a:ext uri="{FF2B5EF4-FFF2-40B4-BE49-F238E27FC236}">
                <a16:creationId xmlns:a16="http://schemas.microsoft.com/office/drawing/2014/main" id="{20AFE61A-CC8B-948C-33B9-48321E53276D}"/>
              </a:ext>
            </a:extLst>
          </p:cNvPr>
          <p:cNvSpPr txBox="1"/>
          <p:nvPr/>
        </p:nvSpPr>
        <p:spPr>
          <a:xfrm>
            <a:off x="761478" y="2000648"/>
            <a:ext cx="3707143" cy="282129"/>
          </a:xfrm>
          <a:prstGeom prst="rect">
            <a:avLst/>
          </a:prstGeom>
        </p:spPr>
        <p:txBody>
          <a:bodyPr lIns="0" tIns="0" rIns="0" bIns="0" rtlCol="0" anchor="t">
            <a:spAutoFit/>
          </a:bodyPr>
          <a:lstStyle/>
          <a:p>
            <a:pPr algn="ctr">
              <a:lnSpc>
                <a:spcPts val="2217"/>
              </a:lnSpc>
            </a:pPr>
            <a:r>
              <a:rPr lang="en-US" sz="2333" spc="-117">
                <a:solidFill>
                  <a:srgbClr val="334C8A"/>
                </a:solidFill>
                <a:latin typeface="League Spartan"/>
              </a:rPr>
              <a:t>Unmet Needs:</a:t>
            </a:r>
          </a:p>
        </p:txBody>
      </p:sp>
      <p:sp>
        <p:nvSpPr>
          <p:cNvPr id="29" name="TextBox 29">
            <a:extLst>
              <a:ext uri="{FF2B5EF4-FFF2-40B4-BE49-F238E27FC236}">
                <a16:creationId xmlns:a16="http://schemas.microsoft.com/office/drawing/2014/main" id="{1C6191A5-D244-3A20-E802-63CD20477033}"/>
              </a:ext>
            </a:extLst>
          </p:cNvPr>
          <p:cNvSpPr txBox="1"/>
          <p:nvPr/>
        </p:nvSpPr>
        <p:spPr>
          <a:xfrm>
            <a:off x="7129650" y="2000648"/>
            <a:ext cx="3707143" cy="282129"/>
          </a:xfrm>
          <a:prstGeom prst="rect">
            <a:avLst/>
          </a:prstGeom>
        </p:spPr>
        <p:txBody>
          <a:bodyPr lIns="0" tIns="0" rIns="0" bIns="0" rtlCol="0" anchor="t">
            <a:spAutoFit/>
          </a:bodyPr>
          <a:lstStyle/>
          <a:p>
            <a:pPr algn="ctr">
              <a:lnSpc>
                <a:spcPts val="2217"/>
              </a:lnSpc>
            </a:pPr>
            <a:r>
              <a:rPr lang="en-US" sz="2333" spc="-117">
                <a:solidFill>
                  <a:srgbClr val="334C8A"/>
                </a:solidFill>
                <a:latin typeface="League Spartan"/>
              </a:rPr>
              <a:t>Care System Pressures:</a:t>
            </a:r>
          </a:p>
        </p:txBody>
      </p:sp>
      <p:sp>
        <p:nvSpPr>
          <p:cNvPr id="30" name="TextBox 30">
            <a:extLst>
              <a:ext uri="{FF2B5EF4-FFF2-40B4-BE49-F238E27FC236}">
                <a16:creationId xmlns:a16="http://schemas.microsoft.com/office/drawing/2014/main" id="{2CEC4C2B-FFBD-E0DA-E5E6-F1998C449AA3}"/>
              </a:ext>
            </a:extLst>
          </p:cNvPr>
          <p:cNvSpPr txBox="1"/>
          <p:nvPr/>
        </p:nvSpPr>
        <p:spPr>
          <a:xfrm>
            <a:off x="569480" y="2642946"/>
            <a:ext cx="4291615" cy="577081"/>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FFFFFF"/>
                </a:solidFill>
                <a:latin typeface="Arimo Bold"/>
              </a:rPr>
              <a:t>1.6 million:</a:t>
            </a:r>
            <a:r>
              <a:rPr lang="en-US" sz="1533" spc="77">
                <a:solidFill>
                  <a:srgbClr val="FFFFFF"/>
                </a:solidFill>
                <a:latin typeface="Arimo"/>
              </a:rPr>
              <a:t> Estimated number of people aged 65+ with unmet needs for care and support (Age UK, 2023).</a:t>
            </a:r>
          </a:p>
        </p:txBody>
      </p:sp>
      <p:sp>
        <p:nvSpPr>
          <p:cNvPr id="31" name="TextBox 31">
            <a:extLst>
              <a:ext uri="{FF2B5EF4-FFF2-40B4-BE49-F238E27FC236}">
                <a16:creationId xmlns:a16="http://schemas.microsoft.com/office/drawing/2014/main" id="{7B0220C4-84CC-C0A0-A3F0-9F2BC12FA39B}"/>
              </a:ext>
            </a:extLst>
          </p:cNvPr>
          <p:cNvSpPr txBox="1"/>
          <p:nvPr/>
        </p:nvSpPr>
        <p:spPr>
          <a:xfrm>
            <a:off x="630333" y="3644132"/>
            <a:ext cx="4291615" cy="577081"/>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FFFFFF"/>
                </a:solidFill>
                <a:latin typeface="Arimo Bold"/>
              </a:rPr>
              <a:t>2.6 million:</a:t>
            </a:r>
            <a:r>
              <a:rPr lang="en-US" sz="1533" spc="77">
                <a:solidFill>
                  <a:srgbClr val="FFFFFF"/>
                </a:solidFill>
                <a:latin typeface="Arimo"/>
              </a:rPr>
              <a:t> Estimated number of people aged 50+ in England with unmet care needs (Age UK, 2023).</a:t>
            </a:r>
          </a:p>
        </p:txBody>
      </p:sp>
      <p:sp>
        <p:nvSpPr>
          <p:cNvPr id="32" name="TextBox 32">
            <a:extLst>
              <a:ext uri="{FF2B5EF4-FFF2-40B4-BE49-F238E27FC236}">
                <a16:creationId xmlns:a16="http://schemas.microsoft.com/office/drawing/2014/main" id="{80E18AEF-2BFA-60E6-3BBD-E9D9B13E50D0}"/>
              </a:ext>
            </a:extLst>
          </p:cNvPr>
          <p:cNvSpPr txBox="1"/>
          <p:nvPr/>
        </p:nvSpPr>
        <p:spPr>
          <a:xfrm>
            <a:off x="569481" y="4581696"/>
            <a:ext cx="4352467" cy="577081"/>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FFFFFF"/>
                </a:solidFill>
                <a:latin typeface="Arimo Bold"/>
              </a:rPr>
              <a:t>40%: </a:t>
            </a:r>
            <a:r>
              <a:rPr lang="en-US" sz="1533" spc="77">
                <a:solidFill>
                  <a:srgbClr val="FFFFFF"/>
                </a:solidFill>
                <a:latin typeface="Arimo"/>
              </a:rPr>
              <a:t>Percentage of older people who feel they lack sufficient support for managing health conditions (Age UK, 2023).</a:t>
            </a:r>
          </a:p>
        </p:txBody>
      </p:sp>
      <p:sp>
        <p:nvSpPr>
          <p:cNvPr id="33" name="TextBox 33">
            <a:extLst>
              <a:ext uri="{FF2B5EF4-FFF2-40B4-BE49-F238E27FC236}">
                <a16:creationId xmlns:a16="http://schemas.microsoft.com/office/drawing/2014/main" id="{BB5D1214-B116-E0F2-8FEA-96F731D991B7}"/>
              </a:ext>
            </a:extLst>
          </p:cNvPr>
          <p:cNvSpPr txBox="1"/>
          <p:nvPr/>
        </p:nvSpPr>
        <p:spPr>
          <a:xfrm>
            <a:off x="569481" y="5549750"/>
            <a:ext cx="4352467" cy="769441"/>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FFFFFF"/>
                </a:solidFill>
                <a:latin typeface="Arimo Bold"/>
              </a:rPr>
              <a:t>10.3%: </a:t>
            </a:r>
            <a:r>
              <a:rPr lang="en-US" sz="1533" spc="77">
                <a:solidFill>
                  <a:srgbClr val="FFFFFF"/>
                </a:solidFill>
                <a:latin typeface="Arimo"/>
              </a:rPr>
              <a:t>Decrease in the number of long-term care clients per capita of the 65-and-over population (NHS Confederation, 2023).</a:t>
            </a:r>
          </a:p>
        </p:txBody>
      </p:sp>
      <p:sp>
        <p:nvSpPr>
          <p:cNvPr id="34" name="TextBox 34">
            <a:extLst>
              <a:ext uri="{FF2B5EF4-FFF2-40B4-BE49-F238E27FC236}">
                <a16:creationId xmlns:a16="http://schemas.microsoft.com/office/drawing/2014/main" id="{5E17EF2F-A684-C9FF-5C75-E048FCB1BAC8}"/>
              </a:ext>
            </a:extLst>
          </p:cNvPr>
          <p:cNvSpPr txBox="1"/>
          <p:nvPr/>
        </p:nvSpPr>
        <p:spPr>
          <a:xfrm>
            <a:off x="6755697" y="2678836"/>
            <a:ext cx="4716989" cy="961802"/>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FFFFFF"/>
                </a:solidFill>
                <a:latin typeface="Arimo Bold"/>
              </a:rPr>
              <a:t>6%:</a:t>
            </a:r>
            <a:r>
              <a:rPr lang="en-US" sz="1533" spc="77">
                <a:solidFill>
                  <a:srgbClr val="FFFFFF"/>
                </a:solidFill>
                <a:latin typeface="Arimo"/>
              </a:rPr>
              <a:t> Surge in the UK’s current expenditure on long-term care, however, the increased funding has not resulted in higher levels of quality service provision (NHS Confederation, 2023).</a:t>
            </a:r>
          </a:p>
        </p:txBody>
      </p:sp>
      <p:sp>
        <p:nvSpPr>
          <p:cNvPr id="35" name="TextBox 35">
            <a:extLst>
              <a:ext uri="{FF2B5EF4-FFF2-40B4-BE49-F238E27FC236}">
                <a16:creationId xmlns:a16="http://schemas.microsoft.com/office/drawing/2014/main" id="{07B95B89-E8A4-0059-DAE5-6501FEE93E15}"/>
              </a:ext>
            </a:extLst>
          </p:cNvPr>
          <p:cNvSpPr txBox="1"/>
          <p:nvPr/>
        </p:nvSpPr>
        <p:spPr>
          <a:xfrm>
            <a:off x="6700733" y="4114965"/>
            <a:ext cx="4784411" cy="577081"/>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FFFFFF"/>
                </a:solidFill>
                <a:latin typeface="Arimo Bold"/>
              </a:rPr>
              <a:t>14%:</a:t>
            </a:r>
            <a:r>
              <a:rPr lang="en-US" sz="1533" spc="77">
                <a:solidFill>
                  <a:srgbClr val="FFFFFF"/>
                </a:solidFill>
                <a:latin typeface="Arimo"/>
              </a:rPr>
              <a:t> National vacancy rate in the social care sector, reaching 17% in some areas (The King's Fund, 2023).</a:t>
            </a:r>
          </a:p>
        </p:txBody>
      </p:sp>
      <p:sp>
        <p:nvSpPr>
          <p:cNvPr id="36" name="TextBox 36">
            <a:extLst>
              <a:ext uri="{FF2B5EF4-FFF2-40B4-BE49-F238E27FC236}">
                <a16:creationId xmlns:a16="http://schemas.microsoft.com/office/drawing/2014/main" id="{975C781E-43E6-166A-5913-755A91665207}"/>
              </a:ext>
            </a:extLst>
          </p:cNvPr>
          <p:cNvSpPr txBox="1"/>
          <p:nvPr/>
        </p:nvSpPr>
        <p:spPr>
          <a:xfrm>
            <a:off x="6694504" y="5173801"/>
            <a:ext cx="4851833" cy="577081"/>
          </a:xfrm>
          <a:prstGeom prst="rect">
            <a:avLst/>
          </a:prstGeom>
        </p:spPr>
        <p:txBody>
          <a:bodyPr lIns="0" tIns="0" rIns="0" bIns="0" rtlCol="0" anchor="t">
            <a:spAutoFit/>
          </a:bodyPr>
          <a:lstStyle/>
          <a:p>
            <a:pPr marL="331064" lvl="1" indent="-165532" algn="just">
              <a:lnSpc>
                <a:spcPts val="1533"/>
              </a:lnSpc>
              <a:buFont typeface="Arial"/>
              <a:buChar char="•"/>
            </a:pPr>
            <a:r>
              <a:rPr lang="en-US" sz="1533" spc="77">
                <a:solidFill>
                  <a:srgbClr val="FFFFFF"/>
                </a:solidFill>
                <a:latin typeface="Arimo Bold"/>
              </a:rPr>
              <a:t>Financial strain:</a:t>
            </a:r>
            <a:r>
              <a:rPr lang="en-US" sz="1533" spc="77">
                <a:solidFill>
                  <a:srgbClr val="FFFFFF"/>
                </a:solidFill>
                <a:latin typeface="Arimo"/>
              </a:rPr>
              <a:t> The NHS and social care system are under increasing pressure due to rising demand and limited funding.</a:t>
            </a:r>
          </a:p>
        </p:txBody>
      </p:sp>
    </p:spTree>
    <p:extLst>
      <p:ext uri="{BB962C8B-B14F-4D97-AF65-F5344CB8AC3E}">
        <p14:creationId xmlns:p14="http://schemas.microsoft.com/office/powerpoint/2010/main" val="25992856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4C377-39C3-A7EB-88B4-8EFE21DCB99B}"/>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70B7F582-5EC1-2ACA-DB72-905D3F422606}"/>
              </a:ext>
            </a:extLst>
          </p:cNvPr>
          <p:cNvGrpSpPr/>
          <p:nvPr/>
        </p:nvGrpSpPr>
        <p:grpSpPr>
          <a:xfrm>
            <a:off x="1247274" y="2081322"/>
            <a:ext cx="10757674" cy="996338"/>
            <a:chOff x="0" y="0"/>
            <a:chExt cx="12182433" cy="1128294"/>
          </a:xfrm>
        </p:grpSpPr>
        <p:sp>
          <p:nvSpPr>
            <p:cNvPr id="3" name="Freeform 3">
              <a:extLst>
                <a:ext uri="{FF2B5EF4-FFF2-40B4-BE49-F238E27FC236}">
                  <a16:creationId xmlns:a16="http://schemas.microsoft.com/office/drawing/2014/main" id="{F995B63B-8F81-E58E-ED99-D58927311EDC}"/>
                </a:ext>
              </a:extLst>
            </p:cNvPr>
            <p:cNvSpPr/>
            <p:nvPr/>
          </p:nvSpPr>
          <p:spPr>
            <a:xfrm>
              <a:off x="0" y="0"/>
              <a:ext cx="12182433" cy="1128294"/>
            </a:xfrm>
            <a:custGeom>
              <a:avLst/>
              <a:gdLst/>
              <a:ahLst/>
              <a:cxnLst/>
              <a:rect l="l" t="t" r="r" b="b"/>
              <a:pathLst>
                <a:path w="12182433" h="1128294">
                  <a:moveTo>
                    <a:pt x="0" y="0"/>
                  </a:moveTo>
                  <a:lnTo>
                    <a:pt x="12182433" y="0"/>
                  </a:lnTo>
                  <a:lnTo>
                    <a:pt x="12182433" y="1128294"/>
                  </a:lnTo>
                  <a:lnTo>
                    <a:pt x="0" y="1128294"/>
                  </a:lnTo>
                  <a:close/>
                </a:path>
              </a:pathLst>
            </a:custGeom>
            <a:solidFill>
              <a:srgbClr val="334C8A"/>
            </a:solidFill>
            <a:ln w="38100" cap="sq">
              <a:solidFill>
                <a:srgbClr val="334C8A"/>
              </a:solidFill>
              <a:prstDash val="solid"/>
              <a:miter/>
            </a:ln>
          </p:spPr>
          <p:txBody>
            <a:bodyPr/>
            <a:lstStyle/>
            <a:p>
              <a:endParaRPr lang="en-US"/>
            </a:p>
          </p:txBody>
        </p:sp>
        <p:sp>
          <p:nvSpPr>
            <p:cNvPr id="4" name="TextBox 4">
              <a:extLst>
                <a:ext uri="{FF2B5EF4-FFF2-40B4-BE49-F238E27FC236}">
                  <a16:creationId xmlns:a16="http://schemas.microsoft.com/office/drawing/2014/main" id="{83ED96DE-5B83-5CD0-6969-6980D0AC7193}"/>
                </a:ext>
              </a:extLst>
            </p:cNvPr>
            <p:cNvSpPr txBox="1"/>
            <p:nvPr/>
          </p:nvSpPr>
          <p:spPr>
            <a:xfrm>
              <a:off x="0" y="-19050"/>
              <a:ext cx="12182433" cy="1147344"/>
            </a:xfrm>
            <a:prstGeom prst="rect">
              <a:avLst/>
            </a:prstGeom>
          </p:spPr>
          <p:txBody>
            <a:bodyPr lIns="33867" tIns="33867" rIns="33867" bIns="33867" rtlCol="0" anchor="ctr"/>
            <a:lstStyle/>
            <a:p>
              <a:pPr algn="ctr">
                <a:lnSpc>
                  <a:spcPts val="2015"/>
                </a:lnSpc>
              </a:pPr>
              <a:endParaRPr sz="1200"/>
            </a:p>
          </p:txBody>
        </p:sp>
      </p:grpSp>
      <p:sp>
        <p:nvSpPr>
          <p:cNvPr id="5" name="Freeform 5">
            <a:extLst>
              <a:ext uri="{FF2B5EF4-FFF2-40B4-BE49-F238E27FC236}">
                <a16:creationId xmlns:a16="http://schemas.microsoft.com/office/drawing/2014/main" id="{E5AD2009-BD17-F05A-9BB4-B44B4DA3F315}"/>
              </a:ext>
            </a:extLst>
          </p:cNvPr>
          <p:cNvSpPr/>
          <p:nvPr/>
        </p:nvSpPr>
        <p:spPr>
          <a:xfrm>
            <a:off x="-120934" y="841176"/>
            <a:ext cx="5370667" cy="6155492"/>
          </a:xfrm>
          <a:custGeom>
            <a:avLst/>
            <a:gdLst/>
            <a:ahLst/>
            <a:cxnLst/>
            <a:rect l="l" t="t" r="r" b="b"/>
            <a:pathLst>
              <a:path w="8056000" h="9233238">
                <a:moveTo>
                  <a:pt x="0" y="0"/>
                </a:moveTo>
                <a:lnTo>
                  <a:pt x="8056000" y="0"/>
                </a:lnTo>
                <a:lnTo>
                  <a:pt x="8056000" y="9233238"/>
                </a:lnTo>
                <a:lnTo>
                  <a:pt x="0" y="92332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BA72A774-586C-9824-2B96-33CE98264B95}"/>
              </a:ext>
            </a:extLst>
          </p:cNvPr>
          <p:cNvGrpSpPr/>
          <p:nvPr/>
        </p:nvGrpSpPr>
        <p:grpSpPr>
          <a:xfrm>
            <a:off x="187053" y="2081322"/>
            <a:ext cx="996338" cy="996338"/>
            <a:chOff x="0" y="0"/>
            <a:chExt cx="812800" cy="812800"/>
          </a:xfrm>
        </p:grpSpPr>
        <p:sp>
          <p:nvSpPr>
            <p:cNvPr id="7" name="Freeform 7">
              <a:extLst>
                <a:ext uri="{FF2B5EF4-FFF2-40B4-BE49-F238E27FC236}">
                  <a16:creationId xmlns:a16="http://schemas.microsoft.com/office/drawing/2014/main" id="{93236485-B9E9-CB88-6152-CCE0EAFBF447}"/>
                </a:ext>
              </a:extLst>
            </p:cNvPr>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2EAEA1"/>
            </a:solidFill>
          </p:spPr>
          <p:txBody>
            <a:bodyPr/>
            <a:lstStyle/>
            <a:p>
              <a:endParaRPr lang="en-US"/>
            </a:p>
          </p:txBody>
        </p:sp>
        <p:sp>
          <p:nvSpPr>
            <p:cNvPr id="8" name="TextBox 8">
              <a:extLst>
                <a:ext uri="{FF2B5EF4-FFF2-40B4-BE49-F238E27FC236}">
                  <a16:creationId xmlns:a16="http://schemas.microsoft.com/office/drawing/2014/main" id="{358D8DA2-A350-485A-DF49-7868EB5F04D5}"/>
                </a:ext>
              </a:extLst>
            </p:cNvPr>
            <p:cNvSpPr txBox="1"/>
            <p:nvPr/>
          </p:nvSpPr>
          <p:spPr>
            <a:xfrm>
              <a:off x="0" y="-19050"/>
              <a:ext cx="812800" cy="831850"/>
            </a:xfrm>
            <a:prstGeom prst="rect">
              <a:avLst/>
            </a:prstGeom>
          </p:spPr>
          <p:txBody>
            <a:bodyPr lIns="33867" tIns="33867" rIns="33867" bIns="33867" rtlCol="0" anchor="ctr"/>
            <a:lstStyle/>
            <a:p>
              <a:pPr algn="ctr">
                <a:lnSpc>
                  <a:spcPts val="2015"/>
                </a:lnSpc>
              </a:pPr>
              <a:endParaRPr sz="1200"/>
            </a:p>
          </p:txBody>
        </p:sp>
      </p:grpSp>
      <p:sp>
        <p:nvSpPr>
          <p:cNvPr id="9" name="TextBox 9">
            <a:extLst>
              <a:ext uri="{FF2B5EF4-FFF2-40B4-BE49-F238E27FC236}">
                <a16:creationId xmlns:a16="http://schemas.microsoft.com/office/drawing/2014/main" id="{E7B8C1A3-1638-276E-3A86-DA05D1B90346}"/>
              </a:ext>
            </a:extLst>
          </p:cNvPr>
          <p:cNvSpPr txBox="1"/>
          <p:nvPr/>
        </p:nvSpPr>
        <p:spPr>
          <a:xfrm>
            <a:off x="299149" y="2468618"/>
            <a:ext cx="761108" cy="474489"/>
          </a:xfrm>
          <a:prstGeom prst="rect">
            <a:avLst/>
          </a:prstGeom>
        </p:spPr>
        <p:txBody>
          <a:bodyPr lIns="0" tIns="0" rIns="0" bIns="0" rtlCol="0" anchor="t">
            <a:spAutoFit/>
          </a:bodyPr>
          <a:lstStyle/>
          <a:p>
            <a:pPr algn="ctr">
              <a:lnSpc>
                <a:spcPts val="3691"/>
              </a:lnSpc>
            </a:pPr>
            <a:r>
              <a:rPr lang="en-US" sz="3886" spc="-194">
                <a:solidFill>
                  <a:srgbClr val="FFFFFF"/>
                </a:solidFill>
                <a:latin typeface="League Spartan"/>
              </a:rPr>
              <a:t>1</a:t>
            </a:r>
          </a:p>
        </p:txBody>
      </p:sp>
      <p:sp>
        <p:nvSpPr>
          <p:cNvPr id="10" name="Freeform 10">
            <a:extLst>
              <a:ext uri="{FF2B5EF4-FFF2-40B4-BE49-F238E27FC236}">
                <a16:creationId xmlns:a16="http://schemas.microsoft.com/office/drawing/2014/main" id="{268CDBA7-0BCD-F947-C65E-2828E9238135}"/>
              </a:ext>
            </a:extLst>
          </p:cNvPr>
          <p:cNvSpPr/>
          <p:nvPr/>
        </p:nvSpPr>
        <p:spPr>
          <a:xfrm flipH="1">
            <a:off x="9512683" y="-10248"/>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1" name="Freeform 11">
            <a:extLst>
              <a:ext uri="{FF2B5EF4-FFF2-40B4-BE49-F238E27FC236}">
                <a16:creationId xmlns:a16="http://schemas.microsoft.com/office/drawing/2014/main" id="{4CCA5B07-2063-20E7-B149-4E7CB26F3811}"/>
              </a:ext>
            </a:extLst>
          </p:cNvPr>
          <p:cNvSpPr/>
          <p:nvPr/>
        </p:nvSpPr>
        <p:spPr>
          <a:xfrm>
            <a:off x="-227727" y="0"/>
            <a:ext cx="2679317" cy="2679317"/>
          </a:xfrm>
          <a:custGeom>
            <a:avLst/>
            <a:gdLst/>
            <a:ahLst/>
            <a:cxnLst/>
            <a:rect l="l" t="t" r="r" b="b"/>
            <a:pathLst>
              <a:path w="4018976" h="4018976">
                <a:moveTo>
                  <a:pt x="0" y="0"/>
                </a:moveTo>
                <a:lnTo>
                  <a:pt x="4018976" y="0"/>
                </a:lnTo>
                <a:lnTo>
                  <a:pt x="4018976" y="4018976"/>
                </a:lnTo>
                <a:lnTo>
                  <a:pt x="0" y="40189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2" name="Group 12">
            <a:extLst>
              <a:ext uri="{FF2B5EF4-FFF2-40B4-BE49-F238E27FC236}">
                <a16:creationId xmlns:a16="http://schemas.microsoft.com/office/drawing/2014/main" id="{88848959-DD4B-2284-C2F9-CBC320BCBA9D}"/>
              </a:ext>
            </a:extLst>
          </p:cNvPr>
          <p:cNvGrpSpPr/>
          <p:nvPr/>
        </p:nvGrpSpPr>
        <p:grpSpPr>
          <a:xfrm>
            <a:off x="187053" y="3626877"/>
            <a:ext cx="996338" cy="996338"/>
            <a:chOff x="0" y="0"/>
            <a:chExt cx="812800" cy="812800"/>
          </a:xfrm>
        </p:grpSpPr>
        <p:sp>
          <p:nvSpPr>
            <p:cNvPr id="13" name="Freeform 13">
              <a:extLst>
                <a:ext uri="{FF2B5EF4-FFF2-40B4-BE49-F238E27FC236}">
                  <a16:creationId xmlns:a16="http://schemas.microsoft.com/office/drawing/2014/main" id="{6A02B384-3A5F-8670-DAD8-0C031199847F}"/>
                </a:ext>
              </a:extLst>
            </p:cNvPr>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2EAEA1"/>
            </a:solidFill>
          </p:spPr>
          <p:txBody>
            <a:bodyPr/>
            <a:lstStyle/>
            <a:p>
              <a:endParaRPr lang="en-US"/>
            </a:p>
          </p:txBody>
        </p:sp>
        <p:sp>
          <p:nvSpPr>
            <p:cNvPr id="14" name="TextBox 14">
              <a:extLst>
                <a:ext uri="{FF2B5EF4-FFF2-40B4-BE49-F238E27FC236}">
                  <a16:creationId xmlns:a16="http://schemas.microsoft.com/office/drawing/2014/main" id="{4F3512ED-DE25-EA0D-2817-9291065F3854}"/>
                </a:ext>
              </a:extLst>
            </p:cNvPr>
            <p:cNvSpPr txBox="1"/>
            <p:nvPr/>
          </p:nvSpPr>
          <p:spPr>
            <a:xfrm>
              <a:off x="0" y="-19050"/>
              <a:ext cx="812800" cy="831850"/>
            </a:xfrm>
            <a:prstGeom prst="rect">
              <a:avLst/>
            </a:prstGeom>
          </p:spPr>
          <p:txBody>
            <a:bodyPr lIns="33867" tIns="33867" rIns="33867" bIns="33867" rtlCol="0" anchor="ctr"/>
            <a:lstStyle/>
            <a:p>
              <a:pPr algn="ctr">
                <a:lnSpc>
                  <a:spcPts val="2015"/>
                </a:lnSpc>
              </a:pPr>
              <a:endParaRPr sz="1200"/>
            </a:p>
          </p:txBody>
        </p:sp>
      </p:grpSp>
      <p:grpSp>
        <p:nvGrpSpPr>
          <p:cNvPr id="15" name="Group 15">
            <a:extLst>
              <a:ext uri="{FF2B5EF4-FFF2-40B4-BE49-F238E27FC236}">
                <a16:creationId xmlns:a16="http://schemas.microsoft.com/office/drawing/2014/main" id="{DC53A5E8-2D33-AC83-1F26-046A3F9A223E}"/>
              </a:ext>
            </a:extLst>
          </p:cNvPr>
          <p:cNvGrpSpPr/>
          <p:nvPr/>
        </p:nvGrpSpPr>
        <p:grpSpPr>
          <a:xfrm>
            <a:off x="1247274" y="3626877"/>
            <a:ext cx="10757674" cy="996338"/>
            <a:chOff x="0" y="0"/>
            <a:chExt cx="12182433" cy="1128294"/>
          </a:xfrm>
        </p:grpSpPr>
        <p:sp>
          <p:nvSpPr>
            <p:cNvPr id="16" name="Freeform 16">
              <a:extLst>
                <a:ext uri="{FF2B5EF4-FFF2-40B4-BE49-F238E27FC236}">
                  <a16:creationId xmlns:a16="http://schemas.microsoft.com/office/drawing/2014/main" id="{0852D4B3-C63F-FE8B-6E61-381BA490C67D}"/>
                </a:ext>
              </a:extLst>
            </p:cNvPr>
            <p:cNvSpPr/>
            <p:nvPr/>
          </p:nvSpPr>
          <p:spPr>
            <a:xfrm>
              <a:off x="0" y="0"/>
              <a:ext cx="12182433" cy="1128294"/>
            </a:xfrm>
            <a:custGeom>
              <a:avLst/>
              <a:gdLst/>
              <a:ahLst/>
              <a:cxnLst/>
              <a:rect l="l" t="t" r="r" b="b"/>
              <a:pathLst>
                <a:path w="12182433" h="1128294">
                  <a:moveTo>
                    <a:pt x="0" y="0"/>
                  </a:moveTo>
                  <a:lnTo>
                    <a:pt x="12182433" y="0"/>
                  </a:lnTo>
                  <a:lnTo>
                    <a:pt x="12182433" y="1128294"/>
                  </a:lnTo>
                  <a:lnTo>
                    <a:pt x="0" y="1128294"/>
                  </a:lnTo>
                  <a:close/>
                </a:path>
              </a:pathLst>
            </a:custGeom>
            <a:solidFill>
              <a:srgbClr val="334C8A"/>
            </a:solidFill>
            <a:ln w="38100" cap="sq">
              <a:solidFill>
                <a:srgbClr val="334C8A"/>
              </a:solidFill>
              <a:prstDash val="solid"/>
              <a:miter/>
            </a:ln>
          </p:spPr>
          <p:txBody>
            <a:bodyPr/>
            <a:lstStyle/>
            <a:p>
              <a:endParaRPr lang="en-US"/>
            </a:p>
          </p:txBody>
        </p:sp>
        <p:sp>
          <p:nvSpPr>
            <p:cNvPr id="17" name="TextBox 17">
              <a:extLst>
                <a:ext uri="{FF2B5EF4-FFF2-40B4-BE49-F238E27FC236}">
                  <a16:creationId xmlns:a16="http://schemas.microsoft.com/office/drawing/2014/main" id="{52549F3E-FEF2-796B-4438-35EB83EF51EC}"/>
                </a:ext>
              </a:extLst>
            </p:cNvPr>
            <p:cNvSpPr txBox="1"/>
            <p:nvPr/>
          </p:nvSpPr>
          <p:spPr>
            <a:xfrm>
              <a:off x="0" y="-19050"/>
              <a:ext cx="12182433" cy="1147344"/>
            </a:xfrm>
            <a:prstGeom prst="rect">
              <a:avLst/>
            </a:prstGeom>
          </p:spPr>
          <p:txBody>
            <a:bodyPr lIns="33867" tIns="33867" rIns="33867" bIns="33867" rtlCol="0" anchor="ctr"/>
            <a:lstStyle/>
            <a:p>
              <a:pPr algn="ctr">
                <a:lnSpc>
                  <a:spcPts val="2015"/>
                </a:lnSpc>
              </a:pPr>
              <a:endParaRPr sz="1200"/>
            </a:p>
          </p:txBody>
        </p:sp>
      </p:grpSp>
      <p:grpSp>
        <p:nvGrpSpPr>
          <p:cNvPr id="18" name="Group 18">
            <a:extLst>
              <a:ext uri="{FF2B5EF4-FFF2-40B4-BE49-F238E27FC236}">
                <a16:creationId xmlns:a16="http://schemas.microsoft.com/office/drawing/2014/main" id="{6C373ADB-E504-71C3-0CC7-0378447D17B2}"/>
              </a:ext>
            </a:extLst>
          </p:cNvPr>
          <p:cNvGrpSpPr/>
          <p:nvPr/>
        </p:nvGrpSpPr>
        <p:grpSpPr>
          <a:xfrm>
            <a:off x="1247274" y="5096276"/>
            <a:ext cx="10757674" cy="996338"/>
            <a:chOff x="0" y="0"/>
            <a:chExt cx="12182433" cy="1128294"/>
          </a:xfrm>
        </p:grpSpPr>
        <p:sp>
          <p:nvSpPr>
            <p:cNvPr id="19" name="Freeform 19">
              <a:extLst>
                <a:ext uri="{FF2B5EF4-FFF2-40B4-BE49-F238E27FC236}">
                  <a16:creationId xmlns:a16="http://schemas.microsoft.com/office/drawing/2014/main" id="{8F598164-7C1B-22A1-16D8-17507078D518}"/>
                </a:ext>
              </a:extLst>
            </p:cNvPr>
            <p:cNvSpPr/>
            <p:nvPr/>
          </p:nvSpPr>
          <p:spPr>
            <a:xfrm>
              <a:off x="0" y="0"/>
              <a:ext cx="12182433" cy="1128294"/>
            </a:xfrm>
            <a:custGeom>
              <a:avLst/>
              <a:gdLst/>
              <a:ahLst/>
              <a:cxnLst/>
              <a:rect l="l" t="t" r="r" b="b"/>
              <a:pathLst>
                <a:path w="12182433" h="1128294">
                  <a:moveTo>
                    <a:pt x="0" y="0"/>
                  </a:moveTo>
                  <a:lnTo>
                    <a:pt x="12182433" y="0"/>
                  </a:lnTo>
                  <a:lnTo>
                    <a:pt x="12182433" y="1128294"/>
                  </a:lnTo>
                  <a:lnTo>
                    <a:pt x="0" y="1128294"/>
                  </a:lnTo>
                  <a:close/>
                </a:path>
              </a:pathLst>
            </a:custGeom>
            <a:solidFill>
              <a:srgbClr val="334C8A"/>
            </a:solidFill>
            <a:ln w="38100" cap="sq">
              <a:solidFill>
                <a:srgbClr val="334C8A"/>
              </a:solidFill>
              <a:prstDash val="solid"/>
              <a:miter/>
            </a:ln>
          </p:spPr>
          <p:txBody>
            <a:bodyPr/>
            <a:lstStyle/>
            <a:p>
              <a:endParaRPr lang="en-US"/>
            </a:p>
          </p:txBody>
        </p:sp>
        <p:sp>
          <p:nvSpPr>
            <p:cNvPr id="20" name="TextBox 20">
              <a:extLst>
                <a:ext uri="{FF2B5EF4-FFF2-40B4-BE49-F238E27FC236}">
                  <a16:creationId xmlns:a16="http://schemas.microsoft.com/office/drawing/2014/main" id="{C1C7497F-6C0A-8A03-B056-1F24D58901F1}"/>
                </a:ext>
              </a:extLst>
            </p:cNvPr>
            <p:cNvSpPr txBox="1"/>
            <p:nvPr/>
          </p:nvSpPr>
          <p:spPr>
            <a:xfrm>
              <a:off x="0" y="-19050"/>
              <a:ext cx="12182433" cy="1147344"/>
            </a:xfrm>
            <a:prstGeom prst="rect">
              <a:avLst/>
            </a:prstGeom>
          </p:spPr>
          <p:txBody>
            <a:bodyPr lIns="33867" tIns="33867" rIns="33867" bIns="33867" rtlCol="0" anchor="ctr"/>
            <a:lstStyle/>
            <a:p>
              <a:pPr algn="ctr">
                <a:lnSpc>
                  <a:spcPts val="2015"/>
                </a:lnSpc>
              </a:pPr>
              <a:endParaRPr sz="1200"/>
            </a:p>
          </p:txBody>
        </p:sp>
      </p:grpSp>
      <p:grpSp>
        <p:nvGrpSpPr>
          <p:cNvPr id="21" name="Group 21">
            <a:extLst>
              <a:ext uri="{FF2B5EF4-FFF2-40B4-BE49-F238E27FC236}">
                <a16:creationId xmlns:a16="http://schemas.microsoft.com/office/drawing/2014/main" id="{8662080B-49DF-AC72-7239-B3C234ED1454}"/>
              </a:ext>
            </a:extLst>
          </p:cNvPr>
          <p:cNvGrpSpPr/>
          <p:nvPr/>
        </p:nvGrpSpPr>
        <p:grpSpPr>
          <a:xfrm>
            <a:off x="187053" y="5096276"/>
            <a:ext cx="996338" cy="996338"/>
            <a:chOff x="0" y="0"/>
            <a:chExt cx="812800" cy="812800"/>
          </a:xfrm>
        </p:grpSpPr>
        <p:sp>
          <p:nvSpPr>
            <p:cNvPr id="22" name="Freeform 22">
              <a:extLst>
                <a:ext uri="{FF2B5EF4-FFF2-40B4-BE49-F238E27FC236}">
                  <a16:creationId xmlns:a16="http://schemas.microsoft.com/office/drawing/2014/main" id="{7C1B8731-567E-4517-9802-32496F4D2838}"/>
                </a:ext>
              </a:extLst>
            </p:cNvPr>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2EAEA1"/>
            </a:solidFill>
          </p:spPr>
          <p:txBody>
            <a:bodyPr/>
            <a:lstStyle/>
            <a:p>
              <a:endParaRPr lang="en-US"/>
            </a:p>
          </p:txBody>
        </p:sp>
        <p:sp>
          <p:nvSpPr>
            <p:cNvPr id="23" name="TextBox 23">
              <a:extLst>
                <a:ext uri="{FF2B5EF4-FFF2-40B4-BE49-F238E27FC236}">
                  <a16:creationId xmlns:a16="http://schemas.microsoft.com/office/drawing/2014/main" id="{1AB23439-C9C0-ACB6-CA61-33EC6E4DBDA3}"/>
                </a:ext>
              </a:extLst>
            </p:cNvPr>
            <p:cNvSpPr txBox="1"/>
            <p:nvPr/>
          </p:nvSpPr>
          <p:spPr>
            <a:xfrm>
              <a:off x="0" y="-19050"/>
              <a:ext cx="812800" cy="831850"/>
            </a:xfrm>
            <a:prstGeom prst="rect">
              <a:avLst/>
            </a:prstGeom>
          </p:spPr>
          <p:txBody>
            <a:bodyPr lIns="33867" tIns="33867" rIns="33867" bIns="33867" rtlCol="0" anchor="ctr"/>
            <a:lstStyle/>
            <a:p>
              <a:pPr algn="ctr">
                <a:lnSpc>
                  <a:spcPts val="2015"/>
                </a:lnSpc>
              </a:pPr>
              <a:endParaRPr sz="1200"/>
            </a:p>
          </p:txBody>
        </p:sp>
      </p:grpSp>
      <p:sp>
        <p:nvSpPr>
          <p:cNvPr id="24" name="TextBox 24">
            <a:extLst>
              <a:ext uri="{FF2B5EF4-FFF2-40B4-BE49-F238E27FC236}">
                <a16:creationId xmlns:a16="http://schemas.microsoft.com/office/drawing/2014/main" id="{0E7D3A97-9284-8C20-72B9-26776A9379A7}"/>
              </a:ext>
            </a:extLst>
          </p:cNvPr>
          <p:cNvSpPr txBox="1"/>
          <p:nvPr/>
        </p:nvSpPr>
        <p:spPr>
          <a:xfrm>
            <a:off x="1823590" y="540742"/>
            <a:ext cx="7856388" cy="820738"/>
          </a:xfrm>
          <a:prstGeom prst="rect">
            <a:avLst/>
          </a:prstGeom>
        </p:spPr>
        <p:txBody>
          <a:bodyPr wrap="square" lIns="0" tIns="0" rIns="0" bIns="0" rtlCol="0" anchor="t">
            <a:spAutoFit/>
          </a:bodyPr>
          <a:lstStyle/>
          <a:p>
            <a:pPr algn="ctr">
              <a:lnSpc>
                <a:spcPts val="3180"/>
              </a:lnSpc>
            </a:pPr>
            <a:r>
              <a:rPr lang="en-US" sz="3000" spc="-150" dirty="0">
                <a:solidFill>
                  <a:srgbClr val="334C8A"/>
                </a:solidFill>
                <a:latin typeface="League Spartan"/>
              </a:rPr>
              <a:t>Advantages of Domiciliary Care (</a:t>
            </a:r>
            <a:r>
              <a:rPr lang="en-US" sz="3000" spc="-150" dirty="0" err="1">
                <a:solidFill>
                  <a:srgbClr val="334C8A"/>
                </a:solidFill>
                <a:latin typeface="League Spartan"/>
              </a:rPr>
              <a:t>Dimitrovski</a:t>
            </a:r>
            <a:r>
              <a:rPr lang="en-US" sz="3000" spc="-150" dirty="0">
                <a:solidFill>
                  <a:srgbClr val="334C8A"/>
                </a:solidFill>
                <a:latin typeface="League Spartan"/>
              </a:rPr>
              <a:t>, 2023; </a:t>
            </a:r>
            <a:r>
              <a:rPr lang="en-US" sz="3000" spc="-150" dirty="0" err="1">
                <a:solidFill>
                  <a:srgbClr val="334C8A"/>
                </a:solidFill>
                <a:latin typeface="League Spartan"/>
              </a:rPr>
              <a:t>Chavdarovska</a:t>
            </a:r>
            <a:r>
              <a:rPr lang="en-US" sz="3000" spc="-150" dirty="0">
                <a:solidFill>
                  <a:srgbClr val="334C8A"/>
                </a:solidFill>
                <a:latin typeface="League Spartan"/>
              </a:rPr>
              <a:t>, 2023; Care24Seven, 2020)</a:t>
            </a:r>
          </a:p>
        </p:txBody>
      </p:sp>
      <p:sp>
        <p:nvSpPr>
          <p:cNvPr id="25" name="Freeform 25">
            <a:extLst>
              <a:ext uri="{FF2B5EF4-FFF2-40B4-BE49-F238E27FC236}">
                <a16:creationId xmlns:a16="http://schemas.microsoft.com/office/drawing/2014/main" id="{B027E6D8-EBBB-02DD-722D-B17E9552CAB5}"/>
              </a:ext>
            </a:extLst>
          </p:cNvPr>
          <p:cNvSpPr/>
          <p:nvPr/>
        </p:nvSpPr>
        <p:spPr>
          <a:xfrm>
            <a:off x="9679978" y="-10248"/>
            <a:ext cx="2344727" cy="2279270"/>
          </a:xfrm>
          <a:custGeom>
            <a:avLst/>
            <a:gdLst/>
            <a:ahLst/>
            <a:cxnLst/>
            <a:rect l="l" t="t" r="r" b="b"/>
            <a:pathLst>
              <a:path w="3517090" h="3418905">
                <a:moveTo>
                  <a:pt x="0" y="0"/>
                </a:moveTo>
                <a:lnTo>
                  <a:pt x="3517090" y="0"/>
                </a:lnTo>
                <a:lnTo>
                  <a:pt x="3517090" y="3418905"/>
                </a:lnTo>
                <a:lnTo>
                  <a:pt x="0" y="341890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6" name="TextBox 26">
            <a:extLst>
              <a:ext uri="{FF2B5EF4-FFF2-40B4-BE49-F238E27FC236}">
                <a16:creationId xmlns:a16="http://schemas.microsoft.com/office/drawing/2014/main" id="{1DCB8B01-FDEB-C5C7-8C29-BDE6BCE67DDD}"/>
              </a:ext>
            </a:extLst>
          </p:cNvPr>
          <p:cNvSpPr txBox="1"/>
          <p:nvPr/>
        </p:nvSpPr>
        <p:spPr>
          <a:xfrm>
            <a:off x="3363896" y="2282311"/>
            <a:ext cx="8387965" cy="540404"/>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a:rPr>
              <a:t>Enables individuals to remain in the comfort and familiarity of their own homes, preserving their independence and autonomy.</a:t>
            </a:r>
          </a:p>
        </p:txBody>
      </p:sp>
      <p:sp>
        <p:nvSpPr>
          <p:cNvPr id="27" name="TextBox 27">
            <a:extLst>
              <a:ext uri="{FF2B5EF4-FFF2-40B4-BE49-F238E27FC236}">
                <a16:creationId xmlns:a16="http://schemas.microsoft.com/office/drawing/2014/main" id="{65D66871-5E68-D5F7-9916-2FCF228F12F4}"/>
              </a:ext>
            </a:extLst>
          </p:cNvPr>
          <p:cNvSpPr txBox="1"/>
          <p:nvPr/>
        </p:nvSpPr>
        <p:spPr>
          <a:xfrm>
            <a:off x="3363895" y="3675839"/>
            <a:ext cx="8493515" cy="822533"/>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a:rPr>
              <a:t>Provides a sense of security and emotional well-being by allowing individuals to stay in their familiar surroundings, mitigating the risk of stress and disturbance associated with transitions to residential care settings.</a:t>
            </a:r>
          </a:p>
        </p:txBody>
      </p:sp>
      <p:sp>
        <p:nvSpPr>
          <p:cNvPr id="28" name="TextBox 28">
            <a:extLst>
              <a:ext uri="{FF2B5EF4-FFF2-40B4-BE49-F238E27FC236}">
                <a16:creationId xmlns:a16="http://schemas.microsoft.com/office/drawing/2014/main" id="{0CFDB57D-4931-99C1-4335-585D6C6BA8FA}"/>
              </a:ext>
            </a:extLst>
          </p:cNvPr>
          <p:cNvSpPr txBox="1"/>
          <p:nvPr/>
        </p:nvSpPr>
        <p:spPr>
          <a:xfrm>
            <a:off x="299149" y="4014172"/>
            <a:ext cx="761108" cy="474489"/>
          </a:xfrm>
          <a:prstGeom prst="rect">
            <a:avLst/>
          </a:prstGeom>
        </p:spPr>
        <p:txBody>
          <a:bodyPr lIns="0" tIns="0" rIns="0" bIns="0" rtlCol="0" anchor="t">
            <a:spAutoFit/>
          </a:bodyPr>
          <a:lstStyle/>
          <a:p>
            <a:pPr algn="ctr">
              <a:lnSpc>
                <a:spcPts val="3691"/>
              </a:lnSpc>
            </a:pPr>
            <a:r>
              <a:rPr lang="en-US" sz="3886" spc="-194">
                <a:solidFill>
                  <a:srgbClr val="FFFFFF"/>
                </a:solidFill>
                <a:latin typeface="League Spartan"/>
              </a:rPr>
              <a:t>2</a:t>
            </a:r>
          </a:p>
        </p:txBody>
      </p:sp>
      <p:sp>
        <p:nvSpPr>
          <p:cNvPr id="29" name="TextBox 29">
            <a:extLst>
              <a:ext uri="{FF2B5EF4-FFF2-40B4-BE49-F238E27FC236}">
                <a16:creationId xmlns:a16="http://schemas.microsoft.com/office/drawing/2014/main" id="{393DE7E0-D085-DF05-BABF-5E0A2DEC552E}"/>
              </a:ext>
            </a:extLst>
          </p:cNvPr>
          <p:cNvSpPr txBox="1"/>
          <p:nvPr/>
        </p:nvSpPr>
        <p:spPr>
          <a:xfrm>
            <a:off x="3484916" y="5303022"/>
            <a:ext cx="8266945" cy="540404"/>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Bold"/>
              </a:rPr>
              <a:t> </a:t>
            </a:r>
            <a:r>
              <a:rPr lang="en-US" sz="1600">
                <a:solidFill>
                  <a:srgbClr val="FFFFFF"/>
                </a:solidFill>
                <a:latin typeface="Arimo"/>
              </a:rPr>
              <a:t>Allows individuals to preserve their daily routines, social connections, and community involvement, thereby contributing to a higher overall quality of life.</a:t>
            </a:r>
          </a:p>
        </p:txBody>
      </p:sp>
      <p:sp>
        <p:nvSpPr>
          <p:cNvPr id="30" name="TextBox 30">
            <a:extLst>
              <a:ext uri="{FF2B5EF4-FFF2-40B4-BE49-F238E27FC236}">
                <a16:creationId xmlns:a16="http://schemas.microsoft.com/office/drawing/2014/main" id="{A2AC0A0B-348A-70D5-F28D-9FB5DC0BCE26}"/>
              </a:ext>
            </a:extLst>
          </p:cNvPr>
          <p:cNvSpPr txBox="1"/>
          <p:nvPr/>
        </p:nvSpPr>
        <p:spPr>
          <a:xfrm>
            <a:off x="1347751" y="3816013"/>
            <a:ext cx="2016145" cy="564770"/>
          </a:xfrm>
          <a:prstGeom prst="rect">
            <a:avLst/>
          </a:prstGeom>
        </p:spPr>
        <p:txBody>
          <a:bodyPr lIns="0" tIns="0" rIns="0" bIns="0" rtlCol="0" anchor="t">
            <a:spAutoFit/>
          </a:bodyPr>
          <a:lstStyle/>
          <a:p>
            <a:pPr algn="ctr">
              <a:lnSpc>
                <a:spcPts val="2333"/>
              </a:lnSpc>
              <a:spcBef>
                <a:spcPct val="0"/>
              </a:spcBef>
            </a:pPr>
            <a:r>
              <a:rPr lang="en-US" sz="1666">
                <a:solidFill>
                  <a:srgbClr val="FFFFFF"/>
                </a:solidFill>
                <a:latin typeface="Arimo Bold"/>
              </a:rPr>
              <a:t>FAMILIAR ENVIRONMENT:</a:t>
            </a:r>
          </a:p>
        </p:txBody>
      </p:sp>
      <p:sp>
        <p:nvSpPr>
          <p:cNvPr id="31" name="TextBox 31">
            <a:extLst>
              <a:ext uri="{FF2B5EF4-FFF2-40B4-BE49-F238E27FC236}">
                <a16:creationId xmlns:a16="http://schemas.microsoft.com/office/drawing/2014/main" id="{7E8CF07D-E0D1-4E13-6671-2F9E17D1B39C}"/>
              </a:ext>
            </a:extLst>
          </p:cNvPr>
          <p:cNvSpPr txBox="1"/>
          <p:nvPr/>
        </p:nvSpPr>
        <p:spPr>
          <a:xfrm>
            <a:off x="1347751" y="2392860"/>
            <a:ext cx="2016145" cy="269817"/>
          </a:xfrm>
          <a:prstGeom prst="rect">
            <a:avLst/>
          </a:prstGeom>
        </p:spPr>
        <p:txBody>
          <a:bodyPr lIns="0" tIns="0" rIns="0" bIns="0" rtlCol="0" anchor="t">
            <a:spAutoFit/>
          </a:bodyPr>
          <a:lstStyle/>
          <a:p>
            <a:pPr algn="ctr">
              <a:lnSpc>
                <a:spcPts val="2333"/>
              </a:lnSpc>
              <a:spcBef>
                <a:spcPct val="0"/>
              </a:spcBef>
            </a:pPr>
            <a:r>
              <a:rPr lang="en-US" sz="1666">
                <a:solidFill>
                  <a:srgbClr val="FFFFFF"/>
                </a:solidFill>
                <a:latin typeface="Arimo Bold"/>
              </a:rPr>
              <a:t>INDEPENDENCE:</a:t>
            </a:r>
          </a:p>
        </p:txBody>
      </p:sp>
      <p:sp>
        <p:nvSpPr>
          <p:cNvPr id="32" name="TextBox 32">
            <a:extLst>
              <a:ext uri="{FF2B5EF4-FFF2-40B4-BE49-F238E27FC236}">
                <a16:creationId xmlns:a16="http://schemas.microsoft.com/office/drawing/2014/main" id="{DF0A77F0-9E1B-C119-8684-35210C1900B1}"/>
              </a:ext>
            </a:extLst>
          </p:cNvPr>
          <p:cNvSpPr txBox="1"/>
          <p:nvPr/>
        </p:nvSpPr>
        <p:spPr>
          <a:xfrm>
            <a:off x="299149" y="5483570"/>
            <a:ext cx="761108" cy="474489"/>
          </a:xfrm>
          <a:prstGeom prst="rect">
            <a:avLst/>
          </a:prstGeom>
        </p:spPr>
        <p:txBody>
          <a:bodyPr lIns="0" tIns="0" rIns="0" bIns="0" rtlCol="0" anchor="t">
            <a:spAutoFit/>
          </a:bodyPr>
          <a:lstStyle/>
          <a:p>
            <a:pPr algn="ctr">
              <a:lnSpc>
                <a:spcPts val="3691"/>
              </a:lnSpc>
            </a:pPr>
            <a:r>
              <a:rPr lang="en-US" sz="3886" spc="-194">
                <a:solidFill>
                  <a:srgbClr val="FFFFFF"/>
                </a:solidFill>
                <a:latin typeface="League Spartan"/>
              </a:rPr>
              <a:t>3</a:t>
            </a:r>
          </a:p>
        </p:txBody>
      </p:sp>
      <p:sp>
        <p:nvSpPr>
          <p:cNvPr id="33" name="TextBox 33">
            <a:extLst>
              <a:ext uri="{FF2B5EF4-FFF2-40B4-BE49-F238E27FC236}">
                <a16:creationId xmlns:a16="http://schemas.microsoft.com/office/drawing/2014/main" id="{5C7F74D5-B8DF-4C4C-6A01-5149C81AC19E}"/>
              </a:ext>
            </a:extLst>
          </p:cNvPr>
          <p:cNvSpPr txBox="1"/>
          <p:nvPr/>
        </p:nvSpPr>
        <p:spPr>
          <a:xfrm>
            <a:off x="1265571" y="5285411"/>
            <a:ext cx="2016145" cy="564770"/>
          </a:xfrm>
          <a:prstGeom prst="rect">
            <a:avLst/>
          </a:prstGeom>
        </p:spPr>
        <p:txBody>
          <a:bodyPr lIns="0" tIns="0" rIns="0" bIns="0" rtlCol="0" anchor="t">
            <a:spAutoFit/>
          </a:bodyPr>
          <a:lstStyle/>
          <a:p>
            <a:pPr algn="ctr">
              <a:lnSpc>
                <a:spcPts val="2333"/>
              </a:lnSpc>
              <a:spcBef>
                <a:spcPct val="0"/>
              </a:spcBef>
            </a:pPr>
            <a:r>
              <a:rPr lang="en-US" sz="1666">
                <a:solidFill>
                  <a:srgbClr val="FFFFFF"/>
                </a:solidFill>
                <a:latin typeface="Arimo Bold"/>
              </a:rPr>
              <a:t>MAINTAINING QUALITY OF LIFE:</a:t>
            </a:r>
          </a:p>
        </p:txBody>
      </p:sp>
    </p:spTree>
    <p:extLst>
      <p:ext uri="{BB962C8B-B14F-4D97-AF65-F5344CB8AC3E}">
        <p14:creationId xmlns:p14="http://schemas.microsoft.com/office/powerpoint/2010/main" val="24136095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BB8D1-F125-CF2A-4705-E1535F630AE4}"/>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BBC4E42D-19DD-15AC-9220-9268FA4C47B9}"/>
              </a:ext>
            </a:extLst>
          </p:cNvPr>
          <p:cNvGrpSpPr/>
          <p:nvPr/>
        </p:nvGrpSpPr>
        <p:grpSpPr>
          <a:xfrm>
            <a:off x="187053" y="2081322"/>
            <a:ext cx="996338" cy="996338"/>
            <a:chOff x="0" y="0"/>
            <a:chExt cx="812800" cy="812800"/>
          </a:xfrm>
        </p:grpSpPr>
        <p:sp>
          <p:nvSpPr>
            <p:cNvPr id="3" name="Freeform 3">
              <a:extLst>
                <a:ext uri="{FF2B5EF4-FFF2-40B4-BE49-F238E27FC236}">
                  <a16:creationId xmlns:a16="http://schemas.microsoft.com/office/drawing/2014/main" id="{71C22E23-355C-1755-194C-D5926252DC3F}"/>
                </a:ext>
              </a:extLst>
            </p:cNvPr>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2EAEA1"/>
            </a:solidFill>
          </p:spPr>
          <p:txBody>
            <a:bodyPr/>
            <a:lstStyle/>
            <a:p>
              <a:endParaRPr lang="en-US"/>
            </a:p>
          </p:txBody>
        </p:sp>
        <p:sp>
          <p:nvSpPr>
            <p:cNvPr id="4" name="TextBox 4">
              <a:extLst>
                <a:ext uri="{FF2B5EF4-FFF2-40B4-BE49-F238E27FC236}">
                  <a16:creationId xmlns:a16="http://schemas.microsoft.com/office/drawing/2014/main" id="{A566C335-9F8A-AE3E-A110-6D839E94ED98}"/>
                </a:ext>
              </a:extLst>
            </p:cNvPr>
            <p:cNvSpPr txBox="1"/>
            <p:nvPr/>
          </p:nvSpPr>
          <p:spPr>
            <a:xfrm>
              <a:off x="0" y="-19050"/>
              <a:ext cx="812800" cy="831850"/>
            </a:xfrm>
            <a:prstGeom prst="rect">
              <a:avLst/>
            </a:prstGeom>
          </p:spPr>
          <p:txBody>
            <a:bodyPr lIns="33867" tIns="33867" rIns="33867" bIns="33867" rtlCol="0" anchor="ctr"/>
            <a:lstStyle/>
            <a:p>
              <a:pPr algn="ctr">
                <a:lnSpc>
                  <a:spcPts val="2015"/>
                </a:lnSpc>
              </a:pPr>
              <a:endParaRPr sz="1200"/>
            </a:p>
          </p:txBody>
        </p:sp>
      </p:grpSp>
      <p:sp>
        <p:nvSpPr>
          <p:cNvPr id="5" name="TextBox 5">
            <a:extLst>
              <a:ext uri="{FF2B5EF4-FFF2-40B4-BE49-F238E27FC236}">
                <a16:creationId xmlns:a16="http://schemas.microsoft.com/office/drawing/2014/main" id="{D6350E8F-5887-706F-EE22-F9725574E386}"/>
              </a:ext>
            </a:extLst>
          </p:cNvPr>
          <p:cNvSpPr txBox="1"/>
          <p:nvPr/>
        </p:nvSpPr>
        <p:spPr>
          <a:xfrm>
            <a:off x="299149" y="2468618"/>
            <a:ext cx="761108" cy="474489"/>
          </a:xfrm>
          <a:prstGeom prst="rect">
            <a:avLst/>
          </a:prstGeom>
        </p:spPr>
        <p:txBody>
          <a:bodyPr lIns="0" tIns="0" rIns="0" bIns="0" rtlCol="0" anchor="t">
            <a:spAutoFit/>
          </a:bodyPr>
          <a:lstStyle/>
          <a:p>
            <a:pPr algn="ctr">
              <a:lnSpc>
                <a:spcPts val="3691"/>
              </a:lnSpc>
            </a:pPr>
            <a:r>
              <a:rPr lang="en-US" sz="3886" spc="-194">
                <a:solidFill>
                  <a:srgbClr val="FFFFFF"/>
                </a:solidFill>
                <a:latin typeface="League Spartan"/>
              </a:rPr>
              <a:t>4</a:t>
            </a:r>
          </a:p>
        </p:txBody>
      </p:sp>
      <p:sp>
        <p:nvSpPr>
          <p:cNvPr id="6" name="Freeform 6">
            <a:extLst>
              <a:ext uri="{FF2B5EF4-FFF2-40B4-BE49-F238E27FC236}">
                <a16:creationId xmlns:a16="http://schemas.microsoft.com/office/drawing/2014/main" id="{BAE72BE2-B10F-53A4-A054-B3DA9D3B884B}"/>
              </a:ext>
            </a:extLst>
          </p:cNvPr>
          <p:cNvSpPr/>
          <p:nvPr/>
        </p:nvSpPr>
        <p:spPr>
          <a:xfrm flipH="1">
            <a:off x="9512683" y="-10248"/>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a:extLst>
              <a:ext uri="{FF2B5EF4-FFF2-40B4-BE49-F238E27FC236}">
                <a16:creationId xmlns:a16="http://schemas.microsoft.com/office/drawing/2014/main" id="{EDDFA428-D193-4A0D-B9A6-62B568BB1FB3}"/>
              </a:ext>
            </a:extLst>
          </p:cNvPr>
          <p:cNvSpPr/>
          <p:nvPr/>
        </p:nvSpPr>
        <p:spPr>
          <a:xfrm>
            <a:off x="-227727" y="0"/>
            <a:ext cx="2679317" cy="2679317"/>
          </a:xfrm>
          <a:custGeom>
            <a:avLst/>
            <a:gdLst/>
            <a:ahLst/>
            <a:cxnLst/>
            <a:rect l="l" t="t" r="r" b="b"/>
            <a:pathLst>
              <a:path w="4018976" h="4018976">
                <a:moveTo>
                  <a:pt x="0" y="0"/>
                </a:moveTo>
                <a:lnTo>
                  <a:pt x="4018976" y="0"/>
                </a:lnTo>
                <a:lnTo>
                  <a:pt x="4018976" y="4018976"/>
                </a:lnTo>
                <a:lnTo>
                  <a:pt x="0" y="401897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8" name="Group 8">
            <a:extLst>
              <a:ext uri="{FF2B5EF4-FFF2-40B4-BE49-F238E27FC236}">
                <a16:creationId xmlns:a16="http://schemas.microsoft.com/office/drawing/2014/main" id="{3B65411D-94B1-2C6F-1252-D40505D54102}"/>
              </a:ext>
            </a:extLst>
          </p:cNvPr>
          <p:cNvGrpSpPr/>
          <p:nvPr/>
        </p:nvGrpSpPr>
        <p:grpSpPr>
          <a:xfrm>
            <a:off x="187053" y="3626877"/>
            <a:ext cx="996338" cy="996338"/>
            <a:chOff x="0" y="0"/>
            <a:chExt cx="812800" cy="812800"/>
          </a:xfrm>
        </p:grpSpPr>
        <p:sp>
          <p:nvSpPr>
            <p:cNvPr id="9" name="Freeform 9">
              <a:extLst>
                <a:ext uri="{FF2B5EF4-FFF2-40B4-BE49-F238E27FC236}">
                  <a16:creationId xmlns:a16="http://schemas.microsoft.com/office/drawing/2014/main" id="{FD4CFC47-54C8-A8C4-5420-F46F98D6F55E}"/>
                </a:ext>
              </a:extLst>
            </p:cNvPr>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2EAEA1"/>
            </a:solidFill>
          </p:spPr>
          <p:txBody>
            <a:bodyPr/>
            <a:lstStyle/>
            <a:p>
              <a:endParaRPr lang="en-US"/>
            </a:p>
          </p:txBody>
        </p:sp>
        <p:sp>
          <p:nvSpPr>
            <p:cNvPr id="10" name="TextBox 10">
              <a:extLst>
                <a:ext uri="{FF2B5EF4-FFF2-40B4-BE49-F238E27FC236}">
                  <a16:creationId xmlns:a16="http://schemas.microsoft.com/office/drawing/2014/main" id="{9DDFD34C-AEAF-B174-C967-62A5571E11AD}"/>
                </a:ext>
              </a:extLst>
            </p:cNvPr>
            <p:cNvSpPr txBox="1"/>
            <p:nvPr/>
          </p:nvSpPr>
          <p:spPr>
            <a:xfrm>
              <a:off x="0" y="-19050"/>
              <a:ext cx="812800" cy="831850"/>
            </a:xfrm>
            <a:prstGeom prst="rect">
              <a:avLst/>
            </a:prstGeom>
          </p:spPr>
          <p:txBody>
            <a:bodyPr lIns="33867" tIns="33867" rIns="33867" bIns="33867" rtlCol="0" anchor="ctr"/>
            <a:lstStyle/>
            <a:p>
              <a:pPr algn="ctr">
                <a:lnSpc>
                  <a:spcPts val="2015"/>
                </a:lnSpc>
              </a:pPr>
              <a:endParaRPr sz="1200"/>
            </a:p>
          </p:txBody>
        </p:sp>
      </p:grpSp>
      <p:grpSp>
        <p:nvGrpSpPr>
          <p:cNvPr id="11" name="Group 11">
            <a:extLst>
              <a:ext uri="{FF2B5EF4-FFF2-40B4-BE49-F238E27FC236}">
                <a16:creationId xmlns:a16="http://schemas.microsoft.com/office/drawing/2014/main" id="{DEE5BF1A-1E83-3D49-D015-B2B6D5DAD055}"/>
              </a:ext>
            </a:extLst>
          </p:cNvPr>
          <p:cNvGrpSpPr/>
          <p:nvPr/>
        </p:nvGrpSpPr>
        <p:grpSpPr>
          <a:xfrm>
            <a:off x="1247274" y="2081322"/>
            <a:ext cx="10757674" cy="996338"/>
            <a:chOff x="0" y="0"/>
            <a:chExt cx="12182433" cy="1128294"/>
          </a:xfrm>
        </p:grpSpPr>
        <p:sp>
          <p:nvSpPr>
            <p:cNvPr id="12" name="Freeform 12">
              <a:extLst>
                <a:ext uri="{FF2B5EF4-FFF2-40B4-BE49-F238E27FC236}">
                  <a16:creationId xmlns:a16="http://schemas.microsoft.com/office/drawing/2014/main" id="{FBD2982B-D88C-5ABA-DB9B-66BBEA321938}"/>
                </a:ext>
              </a:extLst>
            </p:cNvPr>
            <p:cNvSpPr/>
            <p:nvPr/>
          </p:nvSpPr>
          <p:spPr>
            <a:xfrm>
              <a:off x="0" y="0"/>
              <a:ext cx="12182433" cy="1128294"/>
            </a:xfrm>
            <a:custGeom>
              <a:avLst/>
              <a:gdLst/>
              <a:ahLst/>
              <a:cxnLst/>
              <a:rect l="l" t="t" r="r" b="b"/>
              <a:pathLst>
                <a:path w="12182433" h="1128294">
                  <a:moveTo>
                    <a:pt x="0" y="0"/>
                  </a:moveTo>
                  <a:lnTo>
                    <a:pt x="12182433" y="0"/>
                  </a:lnTo>
                  <a:lnTo>
                    <a:pt x="12182433" y="1128294"/>
                  </a:lnTo>
                  <a:lnTo>
                    <a:pt x="0" y="1128294"/>
                  </a:lnTo>
                  <a:close/>
                </a:path>
              </a:pathLst>
            </a:custGeom>
            <a:solidFill>
              <a:srgbClr val="334C8A"/>
            </a:solidFill>
            <a:ln w="38100" cap="sq">
              <a:solidFill>
                <a:srgbClr val="334C8A"/>
              </a:solidFill>
              <a:prstDash val="solid"/>
              <a:miter/>
            </a:ln>
          </p:spPr>
          <p:txBody>
            <a:bodyPr/>
            <a:lstStyle/>
            <a:p>
              <a:endParaRPr lang="en-US"/>
            </a:p>
          </p:txBody>
        </p:sp>
        <p:sp>
          <p:nvSpPr>
            <p:cNvPr id="13" name="TextBox 13">
              <a:extLst>
                <a:ext uri="{FF2B5EF4-FFF2-40B4-BE49-F238E27FC236}">
                  <a16:creationId xmlns:a16="http://schemas.microsoft.com/office/drawing/2014/main" id="{4C43B355-48FC-FD2A-227B-4892E996842D}"/>
                </a:ext>
              </a:extLst>
            </p:cNvPr>
            <p:cNvSpPr txBox="1"/>
            <p:nvPr/>
          </p:nvSpPr>
          <p:spPr>
            <a:xfrm>
              <a:off x="0" y="-19050"/>
              <a:ext cx="12182433" cy="1147344"/>
            </a:xfrm>
            <a:prstGeom prst="rect">
              <a:avLst/>
            </a:prstGeom>
          </p:spPr>
          <p:txBody>
            <a:bodyPr lIns="33867" tIns="33867" rIns="33867" bIns="33867" rtlCol="0" anchor="ctr"/>
            <a:lstStyle/>
            <a:p>
              <a:pPr algn="ctr">
                <a:lnSpc>
                  <a:spcPts val="2015"/>
                </a:lnSpc>
              </a:pPr>
              <a:endParaRPr sz="1200"/>
            </a:p>
          </p:txBody>
        </p:sp>
      </p:grpSp>
      <p:sp>
        <p:nvSpPr>
          <p:cNvPr id="14" name="Freeform 14">
            <a:extLst>
              <a:ext uri="{FF2B5EF4-FFF2-40B4-BE49-F238E27FC236}">
                <a16:creationId xmlns:a16="http://schemas.microsoft.com/office/drawing/2014/main" id="{FE41C15D-5D87-3EE4-DA95-77645A6C52D8}"/>
              </a:ext>
            </a:extLst>
          </p:cNvPr>
          <p:cNvSpPr/>
          <p:nvPr/>
        </p:nvSpPr>
        <p:spPr>
          <a:xfrm>
            <a:off x="-132418" y="1590312"/>
            <a:ext cx="6830067" cy="5267689"/>
          </a:xfrm>
          <a:custGeom>
            <a:avLst/>
            <a:gdLst/>
            <a:ahLst/>
            <a:cxnLst/>
            <a:rect l="l" t="t" r="r" b="b"/>
            <a:pathLst>
              <a:path w="10245100" h="7901533">
                <a:moveTo>
                  <a:pt x="0" y="0"/>
                </a:moveTo>
                <a:lnTo>
                  <a:pt x="10245100" y="0"/>
                </a:lnTo>
                <a:lnTo>
                  <a:pt x="10245100" y="7901533"/>
                </a:lnTo>
                <a:lnTo>
                  <a:pt x="0" y="79015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5" name="Group 15">
            <a:extLst>
              <a:ext uri="{FF2B5EF4-FFF2-40B4-BE49-F238E27FC236}">
                <a16:creationId xmlns:a16="http://schemas.microsoft.com/office/drawing/2014/main" id="{6567A070-B808-A41A-2EE0-63EEF3232005}"/>
              </a:ext>
            </a:extLst>
          </p:cNvPr>
          <p:cNvGrpSpPr/>
          <p:nvPr/>
        </p:nvGrpSpPr>
        <p:grpSpPr>
          <a:xfrm>
            <a:off x="1247274" y="3626877"/>
            <a:ext cx="10757674" cy="996338"/>
            <a:chOff x="0" y="0"/>
            <a:chExt cx="12182433" cy="1128294"/>
          </a:xfrm>
        </p:grpSpPr>
        <p:sp>
          <p:nvSpPr>
            <p:cNvPr id="16" name="Freeform 16">
              <a:extLst>
                <a:ext uri="{FF2B5EF4-FFF2-40B4-BE49-F238E27FC236}">
                  <a16:creationId xmlns:a16="http://schemas.microsoft.com/office/drawing/2014/main" id="{ABB1AB3F-9CC0-BE98-6D1A-32964D72D0CC}"/>
                </a:ext>
              </a:extLst>
            </p:cNvPr>
            <p:cNvSpPr/>
            <p:nvPr/>
          </p:nvSpPr>
          <p:spPr>
            <a:xfrm>
              <a:off x="0" y="0"/>
              <a:ext cx="12182433" cy="1128294"/>
            </a:xfrm>
            <a:custGeom>
              <a:avLst/>
              <a:gdLst/>
              <a:ahLst/>
              <a:cxnLst/>
              <a:rect l="l" t="t" r="r" b="b"/>
              <a:pathLst>
                <a:path w="12182433" h="1128294">
                  <a:moveTo>
                    <a:pt x="0" y="0"/>
                  </a:moveTo>
                  <a:lnTo>
                    <a:pt x="12182433" y="0"/>
                  </a:lnTo>
                  <a:lnTo>
                    <a:pt x="12182433" y="1128294"/>
                  </a:lnTo>
                  <a:lnTo>
                    <a:pt x="0" y="1128294"/>
                  </a:lnTo>
                  <a:close/>
                </a:path>
              </a:pathLst>
            </a:custGeom>
            <a:solidFill>
              <a:srgbClr val="334C8A"/>
            </a:solidFill>
            <a:ln w="38100" cap="sq">
              <a:solidFill>
                <a:srgbClr val="334C8A"/>
              </a:solidFill>
              <a:prstDash val="solid"/>
              <a:miter/>
            </a:ln>
          </p:spPr>
          <p:txBody>
            <a:bodyPr/>
            <a:lstStyle/>
            <a:p>
              <a:endParaRPr lang="en-US"/>
            </a:p>
          </p:txBody>
        </p:sp>
        <p:sp>
          <p:nvSpPr>
            <p:cNvPr id="17" name="TextBox 17">
              <a:extLst>
                <a:ext uri="{FF2B5EF4-FFF2-40B4-BE49-F238E27FC236}">
                  <a16:creationId xmlns:a16="http://schemas.microsoft.com/office/drawing/2014/main" id="{0A334B0F-639A-F05E-88D1-65C98E12B163}"/>
                </a:ext>
              </a:extLst>
            </p:cNvPr>
            <p:cNvSpPr txBox="1"/>
            <p:nvPr/>
          </p:nvSpPr>
          <p:spPr>
            <a:xfrm>
              <a:off x="0" y="-19050"/>
              <a:ext cx="12182433" cy="1147344"/>
            </a:xfrm>
            <a:prstGeom prst="rect">
              <a:avLst/>
            </a:prstGeom>
          </p:spPr>
          <p:txBody>
            <a:bodyPr lIns="33867" tIns="33867" rIns="33867" bIns="33867" rtlCol="0" anchor="ctr"/>
            <a:lstStyle/>
            <a:p>
              <a:pPr algn="ctr">
                <a:lnSpc>
                  <a:spcPts val="2015"/>
                </a:lnSpc>
              </a:pPr>
              <a:endParaRPr sz="1200"/>
            </a:p>
          </p:txBody>
        </p:sp>
      </p:grpSp>
      <p:grpSp>
        <p:nvGrpSpPr>
          <p:cNvPr id="18" name="Group 18">
            <a:extLst>
              <a:ext uri="{FF2B5EF4-FFF2-40B4-BE49-F238E27FC236}">
                <a16:creationId xmlns:a16="http://schemas.microsoft.com/office/drawing/2014/main" id="{F6421DB7-4177-9F3B-FDA6-1B9B020F2C93}"/>
              </a:ext>
            </a:extLst>
          </p:cNvPr>
          <p:cNvGrpSpPr/>
          <p:nvPr/>
        </p:nvGrpSpPr>
        <p:grpSpPr>
          <a:xfrm>
            <a:off x="1247274" y="5096276"/>
            <a:ext cx="10757674" cy="996338"/>
            <a:chOff x="0" y="0"/>
            <a:chExt cx="12182433" cy="1128294"/>
          </a:xfrm>
        </p:grpSpPr>
        <p:sp>
          <p:nvSpPr>
            <p:cNvPr id="19" name="Freeform 19">
              <a:extLst>
                <a:ext uri="{FF2B5EF4-FFF2-40B4-BE49-F238E27FC236}">
                  <a16:creationId xmlns:a16="http://schemas.microsoft.com/office/drawing/2014/main" id="{5D24E657-C523-FA94-0B90-12ACE79E6A65}"/>
                </a:ext>
              </a:extLst>
            </p:cNvPr>
            <p:cNvSpPr/>
            <p:nvPr/>
          </p:nvSpPr>
          <p:spPr>
            <a:xfrm>
              <a:off x="0" y="0"/>
              <a:ext cx="12182433" cy="1128294"/>
            </a:xfrm>
            <a:custGeom>
              <a:avLst/>
              <a:gdLst/>
              <a:ahLst/>
              <a:cxnLst/>
              <a:rect l="l" t="t" r="r" b="b"/>
              <a:pathLst>
                <a:path w="12182433" h="1128294">
                  <a:moveTo>
                    <a:pt x="0" y="0"/>
                  </a:moveTo>
                  <a:lnTo>
                    <a:pt x="12182433" y="0"/>
                  </a:lnTo>
                  <a:lnTo>
                    <a:pt x="12182433" y="1128294"/>
                  </a:lnTo>
                  <a:lnTo>
                    <a:pt x="0" y="1128294"/>
                  </a:lnTo>
                  <a:close/>
                </a:path>
              </a:pathLst>
            </a:custGeom>
            <a:solidFill>
              <a:srgbClr val="334C8A"/>
            </a:solidFill>
            <a:ln w="38100" cap="sq">
              <a:solidFill>
                <a:srgbClr val="334C8A"/>
              </a:solidFill>
              <a:prstDash val="solid"/>
              <a:miter/>
            </a:ln>
          </p:spPr>
          <p:txBody>
            <a:bodyPr/>
            <a:lstStyle/>
            <a:p>
              <a:endParaRPr lang="en-US"/>
            </a:p>
          </p:txBody>
        </p:sp>
        <p:sp>
          <p:nvSpPr>
            <p:cNvPr id="20" name="TextBox 20">
              <a:extLst>
                <a:ext uri="{FF2B5EF4-FFF2-40B4-BE49-F238E27FC236}">
                  <a16:creationId xmlns:a16="http://schemas.microsoft.com/office/drawing/2014/main" id="{4CED4E38-A4B3-6F01-C347-EF0D0098986F}"/>
                </a:ext>
              </a:extLst>
            </p:cNvPr>
            <p:cNvSpPr txBox="1"/>
            <p:nvPr/>
          </p:nvSpPr>
          <p:spPr>
            <a:xfrm>
              <a:off x="0" y="-19050"/>
              <a:ext cx="12182433" cy="1147344"/>
            </a:xfrm>
            <a:prstGeom prst="rect">
              <a:avLst/>
            </a:prstGeom>
          </p:spPr>
          <p:txBody>
            <a:bodyPr lIns="33867" tIns="33867" rIns="33867" bIns="33867" rtlCol="0" anchor="ctr"/>
            <a:lstStyle/>
            <a:p>
              <a:pPr algn="ctr">
                <a:lnSpc>
                  <a:spcPts val="2015"/>
                </a:lnSpc>
              </a:pPr>
              <a:endParaRPr sz="1200"/>
            </a:p>
          </p:txBody>
        </p:sp>
      </p:grpSp>
      <p:grpSp>
        <p:nvGrpSpPr>
          <p:cNvPr id="21" name="Group 21">
            <a:extLst>
              <a:ext uri="{FF2B5EF4-FFF2-40B4-BE49-F238E27FC236}">
                <a16:creationId xmlns:a16="http://schemas.microsoft.com/office/drawing/2014/main" id="{6870B2D7-8CDE-3438-676A-B1D80DD36187}"/>
              </a:ext>
            </a:extLst>
          </p:cNvPr>
          <p:cNvGrpSpPr/>
          <p:nvPr/>
        </p:nvGrpSpPr>
        <p:grpSpPr>
          <a:xfrm>
            <a:off x="187053" y="5096276"/>
            <a:ext cx="996338" cy="996338"/>
            <a:chOff x="0" y="0"/>
            <a:chExt cx="812800" cy="812800"/>
          </a:xfrm>
        </p:grpSpPr>
        <p:sp>
          <p:nvSpPr>
            <p:cNvPr id="22" name="Freeform 22">
              <a:extLst>
                <a:ext uri="{FF2B5EF4-FFF2-40B4-BE49-F238E27FC236}">
                  <a16:creationId xmlns:a16="http://schemas.microsoft.com/office/drawing/2014/main" id="{65AC42A7-671F-9C54-44B0-C3B3B69859C4}"/>
                </a:ext>
              </a:extLst>
            </p:cNvPr>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2EAEA1"/>
            </a:solidFill>
          </p:spPr>
          <p:txBody>
            <a:bodyPr/>
            <a:lstStyle/>
            <a:p>
              <a:endParaRPr lang="en-US"/>
            </a:p>
          </p:txBody>
        </p:sp>
        <p:sp>
          <p:nvSpPr>
            <p:cNvPr id="23" name="TextBox 23">
              <a:extLst>
                <a:ext uri="{FF2B5EF4-FFF2-40B4-BE49-F238E27FC236}">
                  <a16:creationId xmlns:a16="http://schemas.microsoft.com/office/drawing/2014/main" id="{6F295CC8-9529-6062-970F-6259FF993313}"/>
                </a:ext>
              </a:extLst>
            </p:cNvPr>
            <p:cNvSpPr txBox="1"/>
            <p:nvPr/>
          </p:nvSpPr>
          <p:spPr>
            <a:xfrm>
              <a:off x="0" y="-19050"/>
              <a:ext cx="812800" cy="831850"/>
            </a:xfrm>
            <a:prstGeom prst="rect">
              <a:avLst/>
            </a:prstGeom>
          </p:spPr>
          <p:txBody>
            <a:bodyPr lIns="33867" tIns="33867" rIns="33867" bIns="33867" rtlCol="0" anchor="ctr"/>
            <a:lstStyle/>
            <a:p>
              <a:pPr algn="ctr">
                <a:lnSpc>
                  <a:spcPts val="2015"/>
                </a:lnSpc>
              </a:pPr>
              <a:endParaRPr sz="1200"/>
            </a:p>
          </p:txBody>
        </p:sp>
      </p:grpSp>
      <p:sp>
        <p:nvSpPr>
          <p:cNvPr id="24" name="Freeform 24">
            <a:extLst>
              <a:ext uri="{FF2B5EF4-FFF2-40B4-BE49-F238E27FC236}">
                <a16:creationId xmlns:a16="http://schemas.microsoft.com/office/drawing/2014/main" id="{2E1D9658-7581-D613-6C0E-E17AA4C79C37}"/>
              </a:ext>
            </a:extLst>
          </p:cNvPr>
          <p:cNvSpPr/>
          <p:nvPr/>
        </p:nvSpPr>
        <p:spPr>
          <a:xfrm>
            <a:off x="9512683" y="168281"/>
            <a:ext cx="2402765" cy="1922213"/>
          </a:xfrm>
          <a:custGeom>
            <a:avLst/>
            <a:gdLst/>
            <a:ahLst/>
            <a:cxnLst/>
            <a:rect l="l" t="t" r="r" b="b"/>
            <a:pathLst>
              <a:path w="3604148" h="2883319">
                <a:moveTo>
                  <a:pt x="0" y="0"/>
                </a:moveTo>
                <a:lnTo>
                  <a:pt x="3604149" y="0"/>
                </a:lnTo>
                <a:lnTo>
                  <a:pt x="3604149" y="2883319"/>
                </a:lnTo>
                <a:lnTo>
                  <a:pt x="0" y="288331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5" name="TextBox 25">
            <a:extLst>
              <a:ext uri="{FF2B5EF4-FFF2-40B4-BE49-F238E27FC236}">
                <a16:creationId xmlns:a16="http://schemas.microsoft.com/office/drawing/2014/main" id="{86AB44B4-D32D-6FDD-9BB3-3517788CB5F5}"/>
              </a:ext>
            </a:extLst>
          </p:cNvPr>
          <p:cNvSpPr txBox="1"/>
          <p:nvPr/>
        </p:nvSpPr>
        <p:spPr>
          <a:xfrm>
            <a:off x="299149" y="4014172"/>
            <a:ext cx="761108" cy="474489"/>
          </a:xfrm>
          <a:prstGeom prst="rect">
            <a:avLst/>
          </a:prstGeom>
        </p:spPr>
        <p:txBody>
          <a:bodyPr lIns="0" tIns="0" rIns="0" bIns="0" rtlCol="0" anchor="t">
            <a:spAutoFit/>
          </a:bodyPr>
          <a:lstStyle/>
          <a:p>
            <a:pPr algn="ctr">
              <a:lnSpc>
                <a:spcPts val="3691"/>
              </a:lnSpc>
            </a:pPr>
            <a:r>
              <a:rPr lang="en-US" sz="3886" spc="-194">
                <a:solidFill>
                  <a:srgbClr val="FFFFFF"/>
                </a:solidFill>
                <a:latin typeface="League Spartan"/>
              </a:rPr>
              <a:t>5</a:t>
            </a:r>
          </a:p>
        </p:txBody>
      </p:sp>
      <p:sp>
        <p:nvSpPr>
          <p:cNvPr id="26" name="TextBox 26">
            <a:extLst>
              <a:ext uri="{FF2B5EF4-FFF2-40B4-BE49-F238E27FC236}">
                <a16:creationId xmlns:a16="http://schemas.microsoft.com/office/drawing/2014/main" id="{443DB314-0FCC-639A-9FEA-88C9F0865059}"/>
              </a:ext>
            </a:extLst>
          </p:cNvPr>
          <p:cNvSpPr txBox="1"/>
          <p:nvPr/>
        </p:nvSpPr>
        <p:spPr>
          <a:xfrm>
            <a:off x="1347751" y="3635400"/>
            <a:ext cx="2016145" cy="859723"/>
          </a:xfrm>
          <a:prstGeom prst="rect">
            <a:avLst/>
          </a:prstGeom>
        </p:spPr>
        <p:txBody>
          <a:bodyPr lIns="0" tIns="0" rIns="0" bIns="0" rtlCol="0" anchor="t">
            <a:spAutoFit/>
          </a:bodyPr>
          <a:lstStyle/>
          <a:p>
            <a:pPr algn="ctr">
              <a:lnSpc>
                <a:spcPts val="2333"/>
              </a:lnSpc>
              <a:spcBef>
                <a:spcPct val="0"/>
              </a:spcBef>
            </a:pPr>
            <a:r>
              <a:rPr lang="en-US" sz="1666">
                <a:solidFill>
                  <a:srgbClr val="FFFFFF"/>
                </a:solidFill>
                <a:latin typeface="Arimo Bold"/>
              </a:rPr>
              <a:t>PROMOTES DIGNITY AND RESPECT: </a:t>
            </a:r>
          </a:p>
        </p:txBody>
      </p:sp>
      <p:sp>
        <p:nvSpPr>
          <p:cNvPr id="27" name="TextBox 27">
            <a:extLst>
              <a:ext uri="{FF2B5EF4-FFF2-40B4-BE49-F238E27FC236}">
                <a16:creationId xmlns:a16="http://schemas.microsoft.com/office/drawing/2014/main" id="{81627F83-95E5-605F-F7FC-D2B135A91E6C}"/>
              </a:ext>
            </a:extLst>
          </p:cNvPr>
          <p:cNvSpPr txBox="1"/>
          <p:nvPr/>
        </p:nvSpPr>
        <p:spPr>
          <a:xfrm>
            <a:off x="1347751" y="2270458"/>
            <a:ext cx="2016145" cy="564770"/>
          </a:xfrm>
          <a:prstGeom prst="rect">
            <a:avLst/>
          </a:prstGeom>
        </p:spPr>
        <p:txBody>
          <a:bodyPr lIns="0" tIns="0" rIns="0" bIns="0" rtlCol="0" anchor="t">
            <a:spAutoFit/>
          </a:bodyPr>
          <a:lstStyle/>
          <a:p>
            <a:pPr algn="ctr">
              <a:lnSpc>
                <a:spcPts val="2333"/>
              </a:lnSpc>
              <a:spcBef>
                <a:spcPct val="0"/>
              </a:spcBef>
            </a:pPr>
            <a:r>
              <a:rPr lang="en-US" sz="1666">
                <a:solidFill>
                  <a:srgbClr val="FFFFFF"/>
                </a:solidFill>
                <a:latin typeface="Arimo Bold"/>
              </a:rPr>
              <a:t>FAMILY INVOLVEMENT:</a:t>
            </a:r>
          </a:p>
        </p:txBody>
      </p:sp>
      <p:sp>
        <p:nvSpPr>
          <p:cNvPr id="28" name="TextBox 28">
            <a:extLst>
              <a:ext uri="{FF2B5EF4-FFF2-40B4-BE49-F238E27FC236}">
                <a16:creationId xmlns:a16="http://schemas.microsoft.com/office/drawing/2014/main" id="{6C5CE7B3-51EE-C6FF-50B9-83CA1C388B10}"/>
              </a:ext>
            </a:extLst>
          </p:cNvPr>
          <p:cNvSpPr txBox="1"/>
          <p:nvPr/>
        </p:nvSpPr>
        <p:spPr>
          <a:xfrm>
            <a:off x="299149" y="5483570"/>
            <a:ext cx="761108" cy="474489"/>
          </a:xfrm>
          <a:prstGeom prst="rect">
            <a:avLst/>
          </a:prstGeom>
        </p:spPr>
        <p:txBody>
          <a:bodyPr lIns="0" tIns="0" rIns="0" bIns="0" rtlCol="0" anchor="t">
            <a:spAutoFit/>
          </a:bodyPr>
          <a:lstStyle/>
          <a:p>
            <a:pPr algn="ctr">
              <a:lnSpc>
                <a:spcPts val="3691"/>
              </a:lnSpc>
            </a:pPr>
            <a:r>
              <a:rPr lang="en-US" sz="3886" spc="-194">
                <a:solidFill>
                  <a:srgbClr val="FFFFFF"/>
                </a:solidFill>
                <a:latin typeface="League Spartan"/>
              </a:rPr>
              <a:t>6</a:t>
            </a:r>
          </a:p>
        </p:txBody>
      </p:sp>
      <p:sp>
        <p:nvSpPr>
          <p:cNvPr id="29" name="TextBox 29">
            <a:extLst>
              <a:ext uri="{FF2B5EF4-FFF2-40B4-BE49-F238E27FC236}">
                <a16:creationId xmlns:a16="http://schemas.microsoft.com/office/drawing/2014/main" id="{E59B8785-3959-E4B1-5AA9-6C19B40268DE}"/>
              </a:ext>
            </a:extLst>
          </p:cNvPr>
          <p:cNvSpPr txBox="1"/>
          <p:nvPr/>
        </p:nvSpPr>
        <p:spPr>
          <a:xfrm>
            <a:off x="1265571" y="5285411"/>
            <a:ext cx="2016145" cy="564770"/>
          </a:xfrm>
          <a:prstGeom prst="rect">
            <a:avLst/>
          </a:prstGeom>
        </p:spPr>
        <p:txBody>
          <a:bodyPr lIns="0" tIns="0" rIns="0" bIns="0" rtlCol="0" anchor="t">
            <a:spAutoFit/>
          </a:bodyPr>
          <a:lstStyle/>
          <a:p>
            <a:pPr algn="ctr">
              <a:lnSpc>
                <a:spcPts val="2333"/>
              </a:lnSpc>
              <a:spcBef>
                <a:spcPct val="0"/>
              </a:spcBef>
            </a:pPr>
            <a:r>
              <a:rPr lang="en-US" sz="1666">
                <a:solidFill>
                  <a:srgbClr val="FFFFFF"/>
                </a:solidFill>
                <a:latin typeface="Arimo Bold"/>
              </a:rPr>
              <a:t>FLEXIBILITY AND CONVENIENCE:</a:t>
            </a:r>
          </a:p>
        </p:txBody>
      </p:sp>
      <p:sp>
        <p:nvSpPr>
          <p:cNvPr id="30" name="TextBox 30">
            <a:extLst>
              <a:ext uri="{FF2B5EF4-FFF2-40B4-BE49-F238E27FC236}">
                <a16:creationId xmlns:a16="http://schemas.microsoft.com/office/drawing/2014/main" id="{1CB82D7B-818D-3FED-F174-FA1240CB7F2F}"/>
              </a:ext>
            </a:extLst>
          </p:cNvPr>
          <p:cNvSpPr txBox="1"/>
          <p:nvPr/>
        </p:nvSpPr>
        <p:spPr>
          <a:xfrm>
            <a:off x="3363895" y="2294165"/>
            <a:ext cx="8641052" cy="540404"/>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Bold"/>
              </a:rPr>
              <a:t> </a:t>
            </a:r>
            <a:r>
              <a:rPr lang="en-US" sz="1600">
                <a:solidFill>
                  <a:srgbClr val="FFFFFF"/>
                </a:solidFill>
                <a:latin typeface="Arimo"/>
              </a:rPr>
              <a:t>Facilitates greater involvement of family members in the caregiving process, fostering stronger family bonds and support networks.</a:t>
            </a:r>
          </a:p>
        </p:txBody>
      </p:sp>
      <p:sp>
        <p:nvSpPr>
          <p:cNvPr id="31" name="TextBox 31">
            <a:extLst>
              <a:ext uri="{FF2B5EF4-FFF2-40B4-BE49-F238E27FC236}">
                <a16:creationId xmlns:a16="http://schemas.microsoft.com/office/drawing/2014/main" id="{E9C25637-29F5-0E0F-986A-ACEDB6B2D59C}"/>
              </a:ext>
            </a:extLst>
          </p:cNvPr>
          <p:cNvSpPr txBox="1"/>
          <p:nvPr/>
        </p:nvSpPr>
        <p:spPr>
          <a:xfrm>
            <a:off x="3424405" y="3827866"/>
            <a:ext cx="8520032" cy="540404"/>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a:rPr>
              <a:t>Upholds the dignity and respect of individuals by being more capable of providing care in a manner that honors their preferences, values, and cultural backgrounds.</a:t>
            </a:r>
          </a:p>
        </p:txBody>
      </p:sp>
      <p:sp>
        <p:nvSpPr>
          <p:cNvPr id="32" name="TextBox 32">
            <a:extLst>
              <a:ext uri="{FF2B5EF4-FFF2-40B4-BE49-F238E27FC236}">
                <a16:creationId xmlns:a16="http://schemas.microsoft.com/office/drawing/2014/main" id="{ADCC3908-CAC7-8E0B-609D-738372F5D3B9}"/>
              </a:ext>
            </a:extLst>
          </p:cNvPr>
          <p:cNvSpPr txBox="1"/>
          <p:nvPr/>
        </p:nvSpPr>
        <p:spPr>
          <a:xfrm>
            <a:off x="3363896" y="5303021"/>
            <a:ext cx="8580542" cy="540404"/>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Bold"/>
              </a:rPr>
              <a:t> </a:t>
            </a:r>
            <a:r>
              <a:rPr lang="en-US" sz="1600">
                <a:solidFill>
                  <a:srgbClr val="FFFFFF"/>
                </a:solidFill>
                <a:latin typeface="Arimo"/>
              </a:rPr>
              <a:t>Offers more flexible scheduling options and a wider range of services which can be tailored to meet individual needs and preferences.</a:t>
            </a:r>
          </a:p>
        </p:txBody>
      </p:sp>
      <p:sp>
        <p:nvSpPr>
          <p:cNvPr id="33" name="TextBox 33">
            <a:extLst>
              <a:ext uri="{FF2B5EF4-FFF2-40B4-BE49-F238E27FC236}">
                <a16:creationId xmlns:a16="http://schemas.microsoft.com/office/drawing/2014/main" id="{F4620042-7FA3-E40E-CD8C-05397C53A1E2}"/>
              </a:ext>
            </a:extLst>
          </p:cNvPr>
          <p:cNvSpPr txBox="1"/>
          <p:nvPr/>
        </p:nvSpPr>
        <p:spPr>
          <a:xfrm>
            <a:off x="2451591" y="540741"/>
            <a:ext cx="7061092" cy="820738"/>
          </a:xfrm>
          <a:prstGeom prst="rect">
            <a:avLst/>
          </a:prstGeom>
        </p:spPr>
        <p:txBody>
          <a:bodyPr wrap="square" lIns="0" tIns="0" rIns="0" bIns="0" rtlCol="0" anchor="t">
            <a:spAutoFit/>
          </a:bodyPr>
          <a:lstStyle/>
          <a:p>
            <a:pPr algn="ctr">
              <a:lnSpc>
                <a:spcPts val="3180"/>
              </a:lnSpc>
            </a:pPr>
            <a:r>
              <a:rPr lang="en-US" sz="3000" spc="-150" dirty="0">
                <a:solidFill>
                  <a:srgbClr val="334C8A"/>
                </a:solidFill>
                <a:latin typeface="League Spartan"/>
              </a:rPr>
              <a:t>Advantages of Domiciliary Care (</a:t>
            </a:r>
            <a:r>
              <a:rPr lang="en-US" sz="3000" spc="-150" dirty="0" err="1">
                <a:solidFill>
                  <a:srgbClr val="334C8A"/>
                </a:solidFill>
                <a:latin typeface="League Spartan"/>
              </a:rPr>
              <a:t>Dimitrovski</a:t>
            </a:r>
            <a:r>
              <a:rPr lang="en-US" sz="3000" spc="-150" dirty="0">
                <a:solidFill>
                  <a:srgbClr val="334C8A"/>
                </a:solidFill>
                <a:latin typeface="League Spartan"/>
              </a:rPr>
              <a:t>, 2023; </a:t>
            </a:r>
            <a:r>
              <a:rPr lang="en-US" sz="3000" spc="-150" dirty="0" err="1">
                <a:solidFill>
                  <a:srgbClr val="334C8A"/>
                </a:solidFill>
                <a:latin typeface="League Spartan"/>
              </a:rPr>
              <a:t>Chavdarovska</a:t>
            </a:r>
            <a:r>
              <a:rPr lang="en-US" sz="3000" spc="-150" dirty="0">
                <a:solidFill>
                  <a:srgbClr val="334C8A"/>
                </a:solidFill>
                <a:latin typeface="League Spartan"/>
              </a:rPr>
              <a:t>, 2023; </a:t>
            </a:r>
            <a:r>
              <a:rPr lang="en-US" sz="3000" spc="-150" dirty="0" err="1">
                <a:solidFill>
                  <a:srgbClr val="334C8A"/>
                </a:solidFill>
                <a:latin typeface="League Spartan"/>
              </a:rPr>
              <a:t>Calauz</a:t>
            </a:r>
            <a:r>
              <a:rPr lang="en-US" sz="3000" spc="-150" dirty="0">
                <a:solidFill>
                  <a:srgbClr val="334C8A"/>
                </a:solidFill>
                <a:latin typeface="League Spartan"/>
              </a:rPr>
              <a:t> , 2023)</a:t>
            </a:r>
          </a:p>
        </p:txBody>
      </p:sp>
    </p:spTree>
    <p:extLst>
      <p:ext uri="{BB962C8B-B14F-4D97-AF65-F5344CB8AC3E}">
        <p14:creationId xmlns:p14="http://schemas.microsoft.com/office/powerpoint/2010/main" val="35148316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44814-A8B9-A322-F5C5-15498F9A2DE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C8EDD8E-C4EE-CDC4-647B-B109D74F2690}"/>
              </a:ext>
            </a:extLst>
          </p:cNvPr>
          <p:cNvSpPr/>
          <p:nvPr/>
        </p:nvSpPr>
        <p:spPr>
          <a:xfrm>
            <a:off x="2914091" y="1060642"/>
            <a:ext cx="457318" cy="457318"/>
          </a:xfrm>
          <a:custGeom>
            <a:avLst/>
            <a:gdLst/>
            <a:ahLst/>
            <a:cxnLst/>
            <a:rect l="l" t="t" r="r" b="b"/>
            <a:pathLst>
              <a:path w="685977" h="685977">
                <a:moveTo>
                  <a:pt x="0" y="0"/>
                </a:moveTo>
                <a:lnTo>
                  <a:pt x="685977" y="0"/>
                </a:lnTo>
                <a:lnTo>
                  <a:pt x="685977" y="685977"/>
                </a:lnTo>
                <a:lnTo>
                  <a:pt x="0" y="6859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9C2ED87C-AE2D-2A92-0760-D81CB1E8B9C0}"/>
              </a:ext>
            </a:extLst>
          </p:cNvPr>
          <p:cNvSpPr/>
          <p:nvPr/>
        </p:nvSpPr>
        <p:spPr>
          <a:xfrm>
            <a:off x="5582446" y="1060642"/>
            <a:ext cx="457318" cy="457318"/>
          </a:xfrm>
          <a:custGeom>
            <a:avLst/>
            <a:gdLst/>
            <a:ahLst/>
            <a:cxnLst/>
            <a:rect l="l" t="t" r="r" b="b"/>
            <a:pathLst>
              <a:path w="685977" h="685977">
                <a:moveTo>
                  <a:pt x="0" y="0"/>
                </a:moveTo>
                <a:lnTo>
                  <a:pt x="685977" y="0"/>
                </a:lnTo>
                <a:lnTo>
                  <a:pt x="685977" y="685977"/>
                </a:lnTo>
                <a:lnTo>
                  <a:pt x="0" y="6859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E5DEB375-0DBA-D900-FCB8-7A9B1A380C06}"/>
              </a:ext>
            </a:extLst>
          </p:cNvPr>
          <p:cNvSpPr/>
          <p:nvPr/>
        </p:nvSpPr>
        <p:spPr>
          <a:xfrm>
            <a:off x="5613456" y="3657482"/>
            <a:ext cx="3559197" cy="3559197"/>
          </a:xfrm>
          <a:custGeom>
            <a:avLst/>
            <a:gdLst/>
            <a:ahLst/>
            <a:cxnLst/>
            <a:rect l="l" t="t" r="r" b="b"/>
            <a:pathLst>
              <a:path w="5338796" h="5338796">
                <a:moveTo>
                  <a:pt x="0" y="0"/>
                </a:moveTo>
                <a:lnTo>
                  <a:pt x="5338797" y="0"/>
                </a:lnTo>
                <a:lnTo>
                  <a:pt x="5338797" y="5338796"/>
                </a:lnTo>
                <a:lnTo>
                  <a:pt x="0" y="5338796"/>
                </a:lnTo>
                <a:lnTo>
                  <a:pt x="0" y="0"/>
                </a:lnTo>
                <a:close/>
              </a:path>
            </a:pathLst>
          </a:custGeom>
          <a:blipFill>
            <a:blip r:embed="rId4"/>
            <a:stretch>
              <a:fillRect/>
            </a:stretch>
          </a:blipFill>
        </p:spPr>
        <p:txBody>
          <a:bodyPr/>
          <a:lstStyle/>
          <a:p>
            <a:endParaRPr lang="en-US"/>
          </a:p>
        </p:txBody>
      </p:sp>
      <p:sp>
        <p:nvSpPr>
          <p:cNvPr id="5" name="Freeform 5">
            <a:extLst>
              <a:ext uri="{FF2B5EF4-FFF2-40B4-BE49-F238E27FC236}">
                <a16:creationId xmlns:a16="http://schemas.microsoft.com/office/drawing/2014/main" id="{A83A1C21-CA8B-CE76-9103-70FB9D0709BD}"/>
              </a:ext>
            </a:extLst>
          </p:cNvPr>
          <p:cNvSpPr/>
          <p:nvPr/>
        </p:nvSpPr>
        <p:spPr>
          <a:xfrm>
            <a:off x="5582446" y="3657482"/>
            <a:ext cx="457318" cy="457318"/>
          </a:xfrm>
          <a:custGeom>
            <a:avLst/>
            <a:gdLst/>
            <a:ahLst/>
            <a:cxnLst/>
            <a:rect l="l" t="t" r="r" b="b"/>
            <a:pathLst>
              <a:path w="685977" h="685977">
                <a:moveTo>
                  <a:pt x="0" y="0"/>
                </a:moveTo>
                <a:lnTo>
                  <a:pt x="685977" y="0"/>
                </a:lnTo>
                <a:lnTo>
                  <a:pt x="685977" y="685977"/>
                </a:lnTo>
                <a:lnTo>
                  <a:pt x="0" y="6859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1024028B-3692-8915-9613-A2280D60A2F4}"/>
              </a:ext>
            </a:extLst>
          </p:cNvPr>
          <p:cNvSpPr/>
          <p:nvPr/>
        </p:nvSpPr>
        <p:spPr>
          <a:xfrm rot="-5400000" flipV="1">
            <a:off x="-1255776" y="1255776"/>
            <a:ext cx="4876800" cy="2365248"/>
          </a:xfrm>
          <a:custGeom>
            <a:avLst/>
            <a:gdLst/>
            <a:ahLst/>
            <a:cxnLst/>
            <a:rect l="l" t="t" r="r" b="b"/>
            <a:pathLst>
              <a:path w="7315200" h="3547872">
                <a:moveTo>
                  <a:pt x="0" y="3547872"/>
                </a:moveTo>
                <a:lnTo>
                  <a:pt x="7315200" y="3547872"/>
                </a:lnTo>
                <a:lnTo>
                  <a:pt x="7315200" y="0"/>
                </a:lnTo>
                <a:lnTo>
                  <a:pt x="0" y="0"/>
                </a:lnTo>
                <a:lnTo>
                  <a:pt x="0" y="3547872"/>
                </a:lnTo>
                <a:close/>
              </a:path>
            </a:pathLst>
          </a:custGeom>
          <a:blipFill>
            <a:blip r:embed="rId5">
              <a:alphaModFix amt="65000"/>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AutoShape 7">
            <a:extLst>
              <a:ext uri="{FF2B5EF4-FFF2-40B4-BE49-F238E27FC236}">
                <a16:creationId xmlns:a16="http://schemas.microsoft.com/office/drawing/2014/main" id="{29550BDA-A07F-31E2-438F-01C42701D06C}"/>
              </a:ext>
            </a:extLst>
          </p:cNvPr>
          <p:cNvSpPr/>
          <p:nvPr/>
        </p:nvSpPr>
        <p:spPr>
          <a:xfrm flipV="1">
            <a:off x="1182625" y="1257551"/>
            <a:ext cx="8318559" cy="0"/>
          </a:xfrm>
          <a:prstGeom prst="line">
            <a:avLst/>
          </a:prstGeom>
          <a:ln w="95250" cap="flat">
            <a:solidFill>
              <a:srgbClr val="334C8A"/>
            </a:solidFill>
            <a:prstDash val="solid"/>
            <a:headEnd type="none" w="sm" len="sm"/>
            <a:tailEnd type="none" w="sm" len="sm"/>
          </a:ln>
        </p:spPr>
        <p:txBody>
          <a:bodyPr/>
          <a:lstStyle/>
          <a:p>
            <a:endParaRPr lang="en-US"/>
          </a:p>
        </p:txBody>
      </p:sp>
      <p:grpSp>
        <p:nvGrpSpPr>
          <p:cNvPr id="8" name="Group 8">
            <a:extLst>
              <a:ext uri="{FF2B5EF4-FFF2-40B4-BE49-F238E27FC236}">
                <a16:creationId xmlns:a16="http://schemas.microsoft.com/office/drawing/2014/main" id="{2368E7CE-86BE-1A6F-4A9C-64E10322488B}"/>
              </a:ext>
            </a:extLst>
          </p:cNvPr>
          <p:cNvGrpSpPr/>
          <p:nvPr/>
        </p:nvGrpSpPr>
        <p:grpSpPr>
          <a:xfrm>
            <a:off x="2700196" y="1759124"/>
            <a:ext cx="638482" cy="638482"/>
            <a:chOff x="0" y="0"/>
            <a:chExt cx="812800" cy="812800"/>
          </a:xfrm>
        </p:grpSpPr>
        <p:sp>
          <p:nvSpPr>
            <p:cNvPr id="9" name="Freeform 9">
              <a:extLst>
                <a:ext uri="{FF2B5EF4-FFF2-40B4-BE49-F238E27FC236}">
                  <a16:creationId xmlns:a16="http://schemas.microsoft.com/office/drawing/2014/main" id="{4B6A7628-FE82-AFBF-683D-06ECACF9E73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34C8A"/>
            </a:solidFill>
          </p:spPr>
          <p:txBody>
            <a:bodyPr/>
            <a:lstStyle/>
            <a:p>
              <a:endParaRPr lang="en-US"/>
            </a:p>
          </p:txBody>
        </p:sp>
        <p:sp>
          <p:nvSpPr>
            <p:cNvPr id="10" name="TextBox 10">
              <a:extLst>
                <a:ext uri="{FF2B5EF4-FFF2-40B4-BE49-F238E27FC236}">
                  <a16:creationId xmlns:a16="http://schemas.microsoft.com/office/drawing/2014/main" id="{22C61DEA-3D29-651A-F0A4-D5008BFA9435}"/>
                </a:ext>
              </a:extLst>
            </p:cNvPr>
            <p:cNvSpPr txBox="1"/>
            <p:nvPr/>
          </p:nvSpPr>
          <p:spPr>
            <a:xfrm>
              <a:off x="76200" y="57150"/>
              <a:ext cx="660400" cy="679450"/>
            </a:xfrm>
            <a:prstGeom prst="rect">
              <a:avLst/>
            </a:prstGeom>
          </p:spPr>
          <p:txBody>
            <a:bodyPr lIns="33867" tIns="33867" rIns="33867" bIns="33867" rtlCol="0" anchor="ctr"/>
            <a:lstStyle/>
            <a:p>
              <a:pPr algn="ctr">
                <a:lnSpc>
                  <a:spcPts val="2015"/>
                </a:lnSpc>
              </a:pPr>
              <a:endParaRPr sz="1200"/>
            </a:p>
          </p:txBody>
        </p:sp>
      </p:grpSp>
      <p:grpSp>
        <p:nvGrpSpPr>
          <p:cNvPr id="11" name="Group 11">
            <a:extLst>
              <a:ext uri="{FF2B5EF4-FFF2-40B4-BE49-F238E27FC236}">
                <a16:creationId xmlns:a16="http://schemas.microsoft.com/office/drawing/2014/main" id="{D2735BD8-AF1A-6965-C7CA-8D4EAECB6A32}"/>
              </a:ext>
            </a:extLst>
          </p:cNvPr>
          <p:cNvGrpSpPr/>
          <p:nvPr/>
        </p:nvGrpSpPr>
        <p:grpSpPr>
          <a:xfrm>
            <a:off x="1563468" y="2270243"/>
            <a:ext cx="2946901" cy="480489"/>
            <a:chOff x="0" y="0"/>
            <a:chExt cx="1164208" cy="189823"/>
          </a:xfrm>
        </p:grpSpPr>
        <p:sp>
          <p:nvSpPr>
            <p:cNvPr id="12" name="Freeform 12">
              <a:extLst>
                <a:ext uri="{FF2B5EF4-FFF2-40B4-BE49-F238E27FC236}">
                  <a16:creationId xmlns:a16="http://schemas.microsoft.com/office/drawing/2014/main" id="{D9C19CCF-48DB-3471-CC49-3A72AC3A999C}"/>
                </a:ext>
              </a:extLst>
            </p:cNvPr>
            <p:cNvSpPr/>
            <p:nvPr/>
          </p:nvSpPr>
          <p:spPr>
            <a:xfrm>
              <a:off x="0" y="0"/>
              <a:ext cx="1164208" cy="189823"/>
            </a:xfrm>
            <a:custGeom>
              <a:avLst/>
              <a:gdLst/>
              <a:ahLst/>
              <a:cxnLst/>
              <a:rect l="l" t="t" r="r" b="b"/>
              <a:pathLst>
                <a:path w="1164208" h="189823">
                  <a:moveTo>
                    <a:pt x="89323" y="0"/>
                  </a:moveTo>
                  <a:lnTo>
                    <a:pt x="1074885" y="0"/>
                  </a:lnTo>
                  <a:cubicBezTo>
                    <a:pt x="1098575" y="0"/>
                    <a:pt x="1121294" y="9411"/>
                    <a:pt x="1138046" y="26162"/>
                  </a:cubicBezTo>
                  <a:cubicBezTo>
                    <a:pt x="1154797" y="42913"/>
                    <a:pt x="1164208" y="65633"/>
                    <a:pt x="1164208" y="89323"/>
                  </a:cubicBezTo>
                  <a:lnTo>
                    <a:pt x="1164208" y="100500"/>
                  </a:lnTo>
                  <a:cubicBezTo>
                    <a:pt x="1164208" y="149831"/>
                    <a:pt x="1124217" y="189823"/>
                    <a:pt x="1074885" y="189823"/>
                  </a:cubicBezTo>
                  <a:lnTo>
                    <a:pt x="89323" y="189823"/>
                  </a:lnTo>
                  <a:cubicBezTo>
                    <a:pt x="65633" y="189823"/>
                    <a:pt x="42913" y="180412"/>
                    <a:pt x="26162" y="163661"/>
                  </a:cubicBezTo>
                  <a:cubicBezTo>
                    <a:pt x="9411" y="146909"/>
                    <a:pt x="0" y="124190"/>
                    <a:pt x="0" y="100500"/>
                  </a:cubicBezTo>
                  <a:lnTo>
                    <a:pt x="0" y="89323"/>
                  </a:lnTo>
                  <a:cubicBezTo>
                    <a:pt x="0" y="65633"/>
                    <a:pt x="9411" y="42913"/>
                    <a:pt x="26162" y="26162"/>
                  </a:cubicBezTo>
                  <a:cubicBezTo>
                    <a:pt x="42913" y="9411"/>
                    <a:pt x="65633" y="0"/>
                    <a:pt x="89323" y="0"/>
                  </a:cubicBezTo>
                  <a:close/>
                </a:path>
              </a:pathLst>
            </a:custGeom>
            <a:solidFill>
              <a:srgbClr val="2EAEA1"/>
            </a:solidFill>
          </p:spPr>
          <p:txBody>
            <a:bodyPr/>
            <a:lstStyle/>
            <a:p>
              <a:endParaRPr lang="en-US"/>
            </a:p>
          </p:txBody>
        </p:sp>
        <p:sp>
          <p:nvSpPr>
            <p:cNvPr id="13" name="TextBox 13">
              <a:extLst>
                <a:ext uri="{FF2B5EF4-FFF2-40B4-BE49-F238E27FC236}">
                  <a16:creationId xmlns:a16="http://schemas.microsoft.com/office/drawing/2014/main" id="{D57DD521-DE5E-2DAA-8B26-B9C59B712AC9}"/>
                </a:ext>
              </a:extLst>
            </p:cNvPr>
            <p:cNvSpPr txBox="1"/>
            <p:nvPr/>
          </p:nvSpPr>
          <p:spPr>
            <a:xfrm>
              <a:off x="0" y="-19050"/>
              <a:ext cx="1164208" cy="208873"/>
            </a:xfrm>
            <a:prstGeom prst="rect">
              <a:avLst/>
            </a:prstGeom>
          </p:spPr>
          <p:txBody>
            <a:bodyPr lIns="33867" tIns="33867" rIns="33867" bIns="33867" rtlCol="0" anchor="ctr"/>
            <a:lstStyle/>
            <a:p>
              <a:pPr algn="ctr">
                <a:lnSpc>
                  <a:spcPts val="2015"/>
                </a:lnSpc>
              </a:pPr>
              <a:endParaRPr sz="1200"/>
            </a:p>
          </p:txBody>
        </p:sp>
      </p:grpSp>
      <p:sp>
        <p:nvSpPr>
          <p:cNvPr id="14" name="Freeform 14">
            <a:extLst>
              <a:ext uri="{FF2B5EF4-FFF2-40B4-BE49-F238E27FC236}">
                <a16:creationId xmlns:a16="http://schemas.microsoft.com/office/drawing/2014/main" id="{3F90C844-8EBE-FDB0-59D3-7F2C9E5F8AF3}"/>
              </a:ext>
            </a:extLst>
          </p:cNvPr>
          <p:cNvSpPr/>
          <p:nvPr/>
        </p:nvSpPr>
        <p:spPr>
          <a:xfrm rot="-5400000">
            <a:off x="8570976" y="1255776"/>
            <a:ext cx="4876800" cy="2365248"/>
          </a:xfrm>
          <a:custGeom>
            <a:avLst/>
            <a:gdLst/>
            <a:ahLst/>
            <a:cxnLst/>
            <a:rect l="l" t="t" r="r" b="b"/>
            <a:pathLst>
              <a:path w="7315200" h="3547872">
                <a:moveTo>
                  <a:pt x="0" y="0"/>
                </a:moveTo>
                <a:lnTo>
                  <a:pt x="7315200" y="0"/>
                </a:lnTo>
                <a:lnTo>
                  <a:pt x="7315200" y="3547872"/>
                </a:lnTo>
                <a:lnTo>
                  <a:pt x="0" y="3547872"/>
                </a:lnTo>
                <a:lnTo>
                  <a:pt x="0" y="0"/>
                </a:lnTo>
                <a:close/>
              </a:path>
            </a:pathLst>
          </a:custGeom>
          <a:blipFill>
            <a:blip r:embed="rId5">
              <a:alphaModFix amt="65000"/>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5" name="Freeform 15">
            <a:extLst>
              <a:ext uri="{FF2B5EF4-FFF2-40B4-BE49-F238E27FC236}">
                <a16:creationId xmlns:a16="http://schemas.microsoft.com/office/drawing/2014/main" id="{D339BBBC-A36B-5E6E-A20E-7A34EEC47C1F}"/>
              </a:ext>
            </a:extLst>
          </p:cNvPr>
          <p:cNvSpPr/>
          <p:nvPr/>
        </p:nvSpPr>
        <p:spPr>
          <a:xfrm flipH="1">
            <a:off x="9512683" y="0"/>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6" name="Freeform 16">
            <a:extLst>
              <a:ext uri="{FF2B5EF4-FFF2-40B4-BE49-F238E27FC236}">
                <a16:creationId xmlns:a16="http://schemas.microsoft.com/office/drawing/2014/main" id="{7F884B5D-D490-A4B0-1249-7858BBFDD4FA}"/>
              </a:ext>
            </a:extLst>
          </p:cNvPr>
          <p:cNvSpPr/>
          <p:nvPr/>
        </p:nvSpPr>
        <p:spPr>
          <a:xfrm flipV="1">
            <a:off x="0" y="4178683"/>
            <a:ext cx="2679317" cy="2679317"/>
          </a:xfrm>
          <a:custGeom>
            <a:avLst/>
            <a:gdLst/>
            <a:ahLst/>
            <a:cxnLst/>
            <a:rect l="l" t="t" r="r" b="b"/>
            <a:pathLst>
              <a:path w="4018976" h="4018976">
                <a:moveTo>
                  <a:pt x="0" y="4018976"/>
                </a:moveTo>
                <a:lnTo>
                  <a:pt x="4018976" y="4018976"/>
                </a:lnTo>
                <a:lnTo>
                  <a:pt x="4018976" y="0"/>
                </a:lnTo>
                <a:lnTo>
                  <a:pt x="0" y="0"/>
                </a:lnTo>
                <a:lnTo>
                  <a:pt x="0" y="4018976"/>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grpSp>
        <p:nvGrpSpPr>
          <p:cNvPr id="17" name="Group 17">
            <a:extLst>
              <a:ext uri="{FF2B5EF4-FFF2-40B4-BE49-F238E27FC236}">
                <a16:creationId xmlns:a16="http://schemas.microsoft.com/office/drawing/2014/main" id="{F2691CC9-269E-915F-D511-864B444860A9}"/>
              </a:ext>
            </a:extLst>
          </p:cNvPr>
          <p:cNvGrpSpPr/>
          <p:nvPr/>
        </p:nvGrpSpPr>
        <p:grpSpPr>
          <a:xfrm>
            <a:off x="7206364" y="1748460"/>
            <a:ext cx="638482" cy="638482"/>
            <a:chOff x="0" y="0"/>
            <a:chExt cx="812800" cy="812800"/>
          </a:xfrm>
        </p:grpSpPr>
        <p:sp>
          <p:nvSpPr>
            <p:cNvPr id="18" name="Freeform 18">
              <a:extLst>
                <a:ext uri="{FF2B5EF4-FFF2-40B4-BE49-F238E27FC236}">
                  <a16:creationId xmlns:a16="http://schemas.microsoft.com/office/drawing/2014/main" id="{C904F7BB-7501-3D70-6FCF-63A71F97D95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34C8A"/>
            </a:solidFill>
          </p:spPr>
          <p:txBody>
            <a:bodyPr/>
            <a:lstStyle/>
            <a:p>
              <a:endParaRPr lang="en-US"/>
            </a:p>
          </p:txBody>
        </p:sp>
        <p:sp>
          <p:nvSpPr>
            <p:cNvPr id="19" name="TextBox 19">
              <a:extLst>
                <a:ext uri="{FF2B5EF4-FFF2-40B4-BE49-F238E27FC236}">
                  <a16:creationId xmlns:a16="http://schemas.microsoft.com/office/drawing/2014/main" id="{66DDA16D-4061-1BB2-6B8C-F2273A4E5EBA}"/>
                </a:ext>
              </a:extLst>
            </p:cNvPr>
            <p:cNvSpPr txBox="1"/>
            <p:nvPr/>
          </p:nvSpPr>
          <p:spPr>
            <a:xfrm>
              <a:off x="76200" y="57150"/>
              <a:ext cx="660400" cy="679450"/>
            </a:xfrm>
            <a:prstGeom prst="rect">
              <a:avLst/>
            </a:prstGeom>
          </p:spPr>
          <p:txBody>
            <a:bodyPr lIns="33867" tIns="33867" rIns="33867" bIns="33867" rtlCol="0" anchor="ctr"/>
            <a:lstStyle/>
            <a:p>
              <a:pPr algn="ctr">
                <a:lnSpc>
                  <a:spcPts val="2015"/>
                </a:lnSpc>
              </a:pPr>
              <a:endParaRPr sz="1200"/>
            </a:p>
          </p:txBody>
        </p:sp>
      </p:grpSp>
      <p:grpSp>
        <p:nvGrpSpPr>
          <p:cNvPr id="20" name="Group 20">
            <a:extLst>
              <a:ext uri="{FF2B5EF4-FFF2-40B4-BE49-F238E27FC236}">
                <a16:creationId xmlns:a16="http://schemas.microsoft.com/office/drawing/2014/main" id="{BD82F83F-51B8-4A9F-08F7-CBC4583CCC52}"/>
              </a:ext>
            </a:extLst>
          </p:cNvPr>
          <p:cNvGrpSpPr/>
          <p:nvPr/>
        </p:nvGrpSpPr>
        <p:grpSpPr>
          <a:xfrm>
            <a:off x="6069636" y="2259580"/>
            <a:ext cx="2946901" cy="480489"/>
            <a:chOff x="0" y="0"/>
            <a:chExt cx="1164208" cy="189823"/>
          </a:xfrm>
        </p:grpSpPr>
        <p:sp>
          <p:nvSpPr>
            <p:cNvPr id="21" name="Freeform 21">
              <a:extLst>
                <a:ext uri="{FF2B5EF4-FFF2-40B4-BE49-F238E27FC236}">
                  <a16:creationId xmlns:a16="http://schemas.microsoft.com/office/drawing/2014/main" id="{55B338A9-9F2B-AE2D-F5AA-13A76926C898}"/>
                </a:ext>
              </a:extLst>
            </p:cNvPr>
            <p:cNvSpPr/>
            <p:nvPr/>
          </p:nvSpPr>
          <p:spPr>
            <a:xfrm>
              <a:off x="0" y="0"/>
              <a:ext cx="1164208" cy="189823"/>
            </a:xfrm>
            <a:custGeom>
              <a:avLst/>
              <a:gdLst/>
              <a:ahLst/>
              <a:cxnLst/>
              <a:rect l="l" t="t" r="r" b="b"/>
              <a:pathLst>
                <a:path w="1164208" h="189823">
                  <a:moveTo>
                    <a:pt x="89323" y="0"/>
                  </a:moveTo>
                  <a:lnTo>
                    <a:pt x="1074885" y="0"/>
                  </a:lnTo>
                  <a:cubicBezTo>
                    <a:pt x="1098575" y="0"/>
                    <a:pt x="1121294" y="9411"/>
                    <a:pt x="1138046" y="26162"/>
                  </a:cubicBezTo>
                  <a:cubicBezTo>
                    <a:pt x="1154797" y="42913"/>
                    <a:pt x="1164208" y="65633"/>
                    <a:pt x="1164208" y="89323"/>
                  </a:cubicBezTo>
                  <a:lnTo>
                    <a:pt x="1164208" y="100500"/>
                  </a:lnTo>
                  <a:cubicBezTo>
                    <a:pt x="1164208" y="149831"/>
                    <a:pt x="1124217" y="189823"/>
                    <a:pt x="1074885" y="189823"/>
                  </a:cubicBezTo>
                  <a:lnTo>
                    <a:pt x="89323" y="189823"/>
                  </a:lnTo>
                  <a:cubicBezTo>
                    <a:pt x="65633" y="189823"/>
                    <a:pt x="42913" y="180412"/>
                    <a:pt x="26162" y="163661"/>
                  </a:cubicBezTo>
                  <a:cubicBezTo>
                    <a:pt x="9411" y="146909"/>
                    <a:pt x="0" y="124190"/>
                    <a:pt x="0" y="100500"/>
                  </a:cubicBezTo>
                  <a:lnTo>
                    <a:pt x="0" y="89323"/>
                  </a:lnTo>
                  <a:cubicBezTo>
                    <a:pt x="0" y="65633"/>
                    <a:pt x="9411" y="42913"/>
                    <a:pt x="26162" y="26162"/>
                  </a:cubicBezTo>
                  <a:cubicBezTo>
                    <a:pt x="42913" y="9411"/>
                    <a:pt x="65633" y="0"/>
                    <a:pt x="89323" y="0"/>
                  </a:cubicBezTo>
                  <a:close/>
                </a:path>
              </a:pathLst>
            </a:custGeom>
            <a:solidFill>
              <a:srgbClr val="2EAEA1"/>
            </a:solidFill>
          </p:spPr>
          <p:txBody>
            <a:bodyPr/>
            <a:lstStyle/>
            <a:p>
              <a:endParaRPr lang="en-US"/>
            </a:p>
          </p:txBody>
        </p:sp>
        <p:sp>
          <p:nvSpPr>
            <p:cNvPr id="22" name="TextBox 22">
              <a:extLst>
                <a:ext uri="{FF2B5EF4-FFF2-40B4-BE49-F238E27FC236}">
                  <a16:creationId xmlns:a16="http://schemas.microsoft.com/office/drawing/2014/main" id="{21CFAD56-E8A2-2CEA-CFBE-340F20E69206}"/>
                </a:ext>
              </a:extLst>
            </p:cNvPr>
            <p:cNvSpPr txBox="1"/>
            <p:nvPr/>
          </p:nvSpPr>
          <p:spPr>
            <a:xfrm>
              <a:off x="0" y="-19050"/>
              <a:ext cx="1164208" cy="208873"/>
            </a:xfrm>
            <a:prstGeom prst="rect">
              <a:avLst/>
            </a:prstGeom>
          </p:spPr>
          <p:txBody>
            <a:bodyPr lIns="33867" tIns="33867" rIns="33867" bIns="33867" rtlCol="0" anchor="ctr"/>
            <a:lstStyle/>
            <a:p>
              <a:pPr algn="ctr">
                <a:lnSpc>
                  <a:spcPts val="2015"/>
                </a:lnSpc>
              </a:pPr>
              <a:endParaRPr sz="1200"/>
            </a:p>
          </p:txBody>
        </p:sp>
      </p:grpSp>
      <p:grpSp>
        <p:nvGrpSpPr>
          <p:cNvPr id="23" name="Group 23">
            <a:extLst>
              <a:ext uri="{FF2B5EF4-FFF2-40B4-BE49-F238E27FC236}">
                <a16:creationId xmlns:a16="http://schemas.microsoft.com/office/drawing/2014/main" id="{28374B36-CB7A-2C17-DA54-FBE56F784B53}"/>
              </a:ext>
            </a:extLst>
          </p:cNvPr>
          <p:cNvGrpSpPr/>
          <p:nvPr/>
        </p:nvGrpSpPr>
        <p:grpSpPr>
          <a:xfrm>
            <a:off x="4465200" y="4279900"/>
            <a:ext cx="638482" cy="638482"/>
            <a:chOff x="0" y="0"/>
            <a:chExt cx="812800" cy="812800"/>
          </a:xfrm>
        </p:grpSpPr>
        <p:sp>
          <p:nvSpPr>
            <p:cNvPr id="24" name="Freeform 24">
              <a:extLst>
                <a:ext uri="{FF2B5EF4-FFF2-40B4-BE49-F238E27FC236}">
                  <a16:creationId xmlns:a16="http://schemas.microsoft.com/office/drawing/2014/main" id="{3DEA2425-2386-4320-C4C7-6431235FB8A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34C8A"/>
            </a:solidFill>
          </p:spPr>
          <p:txBody>
            <a:bodyPr/>
            <a:lstStyle/>
            <a:p>
              <a:endParaRPr lang="en-US"/>
            </a:p>
          </p:txBody>
        </p:sp>
        <p:sp>
          <p:nvSpPr>
            <p:cNvPr id="25" name="TextBox 25">
              <a:extLst>
                <a:ext uri="{FF2B5EF4-FFF2-40B4-BE49-F238E27FC236}">
                  <a16:creationId xmlns:a16="http://schemas.microsoft.com/office/drawing/2014/main" id="{47B88DC1-4C60-2F9E-4F92-879BDC525F9F}"/>
                </a:ext>
              </a:extLst>
            </p:cNvPr>
            <p:cNvSpPr txBox="1"/>
            <p:nvPr/>
          </p:nvSpPr>
          <p:spPr>
            <a:xfrm>
              <a:off x="76200" y="57150"/>
              <a:ext cx="660400" cy="679450"/>
            </a:xfrm>
            <a:prstGeom prst="rect">
              <a:avLst/>
            </a:prstGeom>
          </p:spPr>
          <p:txBody>
            <a:bodyPr lIns="33867" tIns="33867" rIns="33867" bIns="33867" rtlCol="0" anchor="ctr"/>
            <a:lstStyle/>
            <a:p>
              <a:pPr algn="ctr">
                <a:lnSpc>
                  <a:spcPts val="2015"/>
                </a:lnSpc>
              </a:pPr>
              <a:endParaRPr sz="1200"/>
            </a:p>
          </p:txBody>
        </p:sp>
      </p:grpSp>
      <p:grpSp>
        <p:nvGrpSpPr>
          <p:cNvPr id="26" name="Group 26">
            <a:extLst>
              <a:ext uri="{FF2B5EF4-FFF2-40B4-BE49-F238E27FC236}">
                <a16:creationId xmlns:a16="http://schemas.microsoft.com/office/drawing/2014/main" id="{B803443E-E2BF-4987-65CC-F4E54C89342B}"/>
              </a:ext>
            </a:extLst>
          </p:cNvPr>
          <p:cNvGrpSpPr/>
          <p:nvPr/>
        </p:nvGrpSpPr>
        <p:grpSpPr>
          <a:xfrm>
            <a:off x="3328472" y="4791020"/>
            <a:ext cx="2946901" cy="480489"/>
            <a:chOff x="0" y="0"/>
            <a:chExt cx="1164208" cy="189823"/>
          </a:xfrm>
        </p:grpSpPr>
        <p:sp>
          <p:nvSpPr>
            <p:cNvPr id="27" name="Freeform 27">
              <a:extLst>
                <a:ext uri="{FF2B5EF4-FFF2-40B4-BE49-F238E27FC236}">
                  <a16:creationId xmlns:a16="http://schemas.microsoft.com/office/drawing/2014/main" id="{1D27D502-B15D-DD36-3418-7E7EABB14A7A}"/>
                </a:ext>
              </a:extLst>
            </p:cNvPr>
            <p:cNvSpPr/>
            <p:nvPr/>
          </p:nvSpPr>
          <p:spPr>
            <a:xfrm>
              <a:off x="0" y="0"/>
              <a:ext cx="1164208" cy="189823"/>
            </a:xfrm>
            <a:custGeom>
              <a:avLst/>
              <a:gdLst/>
              <a:ahLst/>
              <a:cxnLst/>
              <a:rect l="l" t="t" r="r" b="b"/>
              <a:pathLst>
                <a:path w="1164208" h="189823">
                  <a:moveTo>
                    <a:pt x="89323" y="0"/>
                  </a:moveTo>
                  <a:lnTo>
                    <a:pt x="1074885" y="0"/>
                  </a:lnTo>
                  <a:cubicBezTo>
                    <a:pt x="1098575" y="0"/>
                    <a:pt x="1121294" y="9411"/>
                    <a:pt x="1138046" y="26162"/>
                  </a:cubicBezTo>
                  <a:cubicBezTo>
                    <a:pt x="1154797" y="42913"/>
                    <a:pt x="1164208" y="65633"/>
                    <a:pt x="1164208" y="89323"/>
                  </a:cubicBezTo>
                  <a:lnTo>
                    <a:pt x="1164208" y="100500"/>
                  </a:lnTo>
                  <a:cubicBezTo>
                    <a:pt x="1164208" y="149831"/>
                    <a:pt x="1124217" y="189823"/>
                    <a:pt x="1074885" y="189823"/>
                  </a:cubicBezTo>
                  <a:lnTo>
                    <a:pt x="89323" y="189823"/>
                  </a:lnTo>
                  <a:cubicBezTo>
                    <a:pt x="65633" y="189823"/>
                    <a:pt x="42913" y="180412"/>
                    <a:pt x="26162" y="163661"/>
                  </a:cubicBezTo>
                  <a:cubicBezTo>
                    <a:pt x="9411" y="146909"/>
                    <a:pt x="0" y="124190"/>
                    <a:pt x="0" y="100500"/>
                  </a:cubicBezTo>
                  <a:lnTo>
                    <a:pt x="0" y="89323"/>
                  </a:lnTo>
                  <a:cubicBezTo>
                    <a:pt x="0" y="65633"/>
                    <a:pt x="9411" y="42913"/>
                    <a:pt x="26162" y="26162"/>
                  </a:cubicBezTo>
                  <a:cubicBezTo>
                    <a:pt x="42913" y="9411"/>
                    <a:pt x="65633" y="0"/>
                    <a:pt x="89323" y="0"/>
                  </a:cubicBezTo>
                  <a:close/>
                </a:path>
              </a:pathLst>
            </a:custGeom>
            <a:solidFill>
              <a:srgbClr val="2EAEA1"/>
            </a:solidFill>
          </p:spPr>
          <p:txBody>
            <a:bodyPr/>
            <a:lstStyle/>
            <a:p>
              <a:endParaRPr lang="en-US"/>
            </a:p>
          </p:txBody>
        </p:sp>
        <p:sp>
          <p:nvSpPr>
            <p:cNvPr id="28" name="TextBox 28">
              <a:extLst>
                <a:ext uri="{FF2B5EF4-FFF2-40B4-BE49-F238E27FC236}">
                  <a16:creationId xmlns:a16="http://schemas.microsoft.com/office/drawing/2014/main" id="{C859ED14-F53C-92B0-0A63-B588CD6C4074}"/>
                </a:ext>
              </a:extLst>
            </p:cNvPr>
            <p:cNvSpPr txBox="1"/>
            <p:nvPr/>
          </p:nvSpPr>
          <p:spPr>
            <a:xfrm>
              <a:off x="0" y="-19050"/>
              <a:ext cx="1164208" cy="208873"/>
            </a:xfrm>
            <a:prstGeom prst="rect">
              <a:avLst/>
            </a:prstGeom>
          </p:spPr>
          <p:txBody>
            <a:bodyPr lIns="33867" tIns="33867" rIns="33867" bIns="33867" rtlCol="0" anchor="ctr"/>
            <a:lstStyle/>
            <a:p>
              <a:pPr algn="ctr">
                <a:lnSpc>
                  <a:spcPts val="2015"/>
                </a:lnSpc>
              </a:pPr>
              <a:endParaRPr sz="1200"/>
            </a:p>
          </p:txBody>
        </p:sp>
      </p:grpSp>
      <p:sp>
        <p:nvSpPr>
          <p:cNvPr id="29" name="Freeform 29">
            <a:extLst>
              <a:ext uri="{FF2B5EF4-FFF2-40B4-BE49-F238E27FC236}">
                <a16:creationId xmlns:a16="http://schemas.microsoft.com/office/drawing/2014/main" id="{37750468-C890-2916-6608-2ED9C80C1291}"/>
              </a:ext>
            </a:extLst>
          </p:cNvPr>
          <p:cNvSpPr/>
          <p:nvPr/>
        </p:nvSpPr>
        <p:spPr>
          <a:xfrm>
            <a:off x="9710733" y="483112"/>
            <a:ext cx="2133448" cy="4331874"/>
          </a:xfrm>
          <a:custGeom>
            <a:avLst/>
            <a:gdLst/>
            <a:ahLst/>
            <a:cxnLst/>
            <a:rect l="l" t="t" r="r" b="b"/>
            <a:pathLst>
              <a:path w="3200172" h="6497811">
                <a:moveTo>
                  <a:pt x="0" y="0"/>
                </a:moveTo>
                <a:lnTo>
                  <a:pt x="3200172" y="0"/>
                </a:lnTo>
                <a:lnTo>
                  <a:pt x="3200172" y="6497811"/>
                </a:lnTo>
                <a:lnTo>
                  <a:pt x="0" y="649781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grpSp>
        <p:nvGrpSpPr>
          <p:cNvPr id="30" name="Group 30">
            <a:extLst>
              <a:ext uri="{FF2B5EF4-FFF2-40B4-BE49-F238E27FC236}">
                <a16:creationId xmlns:a16="http://schemas.microsoft.com/office/drawing/2014/main" id="{DC7F9740-3BC6-A9BD-C4A0-B8CB61CBA83E}"/>
              </a:ext>
            </a:extLst>
          </p:cNvPr>
          <p:cNvGrpSpPr/>
          <p:nvPr/>
        </p:nvGrpSpPr>
        <p:grpSpPr>
          <a:xfrm>
            <a:off x="9713512" y="4279900"/>
            <a:ext cx="638482" cy="638482"/>
            <a:chOff x="0" y="0"/>
            <a:chExt cx="812800" cy="812800"/>
          </a:xfrm>
        </p:grpSpPr>
        <p:sp>
          <p:nvSpPr>
            <p:cNvPr id="31" name="Freeform 31">
              <a:extLst>
                <a:ext uri="{FF2B5EF4-FFF2-40B4-BE49-F238E27FC236}">
                  <a16:creationId xmlns:a16="http://schemas.microsoft.com/office/drawing/2014/main" id="{4EE08B7C-B700-E9CA-0014-7781D1D9091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34C8A"/>
            </a:solidFill>
          </p:spPr>
          <p:txBody>
            <a:bodyPr/>
            <a:lstStyle/>
            <a:p>
              <a:endParaRPr lang="en-US"/>
            </a:p>
          </p:txBody>
        </p:sp>
        <p:sp>
          <p:nvSpPr>
            <p:cNvPr id="32" name="TextBox 32">
              <a:extLst>
                <a:ext uri="{FF2B5EF4-FFF2-40B4-BE49-F238E27FC236}">
                  <a16:creationId xmlns:a16="http://schemas.microsoft.com/office/drawing/2014/main" id="{D1EC8172-0203-AC1F-7E1F-453209FB54B4}"/>
                </a:ext>
              </a:extLst>
            </p:cNvPr>
            <p:cNvSpPr txBox="1"/>
            <p:nvPr/>
          </p:nvSpPr>
          <p:spPr>
            <a:xfrm>
              <a:off x="76200" y="57150"/>
              <a:ext cx="660400" cy="679450"/>
            </a:xfrm>
            <a:prstGeom prst="rect">
              <a:avLst/>
            </a:prstGeom>
          </p:spPr>
          <p:txBody>
            <a:bodyPr lIns="33867" tIns="33867" rIns="33867" bIns="33867" rtlCol="0" anchor="ctr"/>
            <a:lstStyle/>
            <a:p>
              <a:pPr algn="ctr">
                <a:lnSpc>
                  <a:spcPts val="2015"/>
                </a:lnSpc>
              </a:pPr>
              <a:endParaRPr sz="1200"/>
            </a:p>
          </p:txBody>
        </p:sp>
      </p:grpSp>
      <p:grpSp>
        <p:nvGrpSpPr>
          <p:cNvPr id="33" name="Group 33">
            <a:extLst>
              <a:ext uri="{FF2B5EF4-FFF2-40B4-BE49-F238E27FC236}">
                <a16:creationId xmlns:a16="http://schemas.microsoft.com/office/drawing/2014/main" id="{C2308C4B-E36F-5FB0-BB7E-5434EC6864EC}"/>
              </a:ext>
            </a:extLst>
          </p:cNvPr>
          <p:cNvGrpSpPr/>
          <p:nvPr/>
        </p:nvGrpSpPr>
        <p:grpSpPr>
          <a:xfrm>
            <a:off x="8576784" y="4791020"/>
            <a:ext cx="2946901" cy="480489"/>
            <a:chOff x="0" y="0"/>
            <a:chExt cx="1164208" cy="189823"/>
          </a:xfrm>
        </p:grpSpPr>
        <p:sp>
          <p:nvSpPr>
            <p:cNvPr id="34" name="Freeform 34">
              <a:extLst>
                <a:ext uri="{FF2B5EF4-FFF2-40B4-BE49-F238E27FC236}">
                  <a16:creationId xmlns:a16="http://schemas.microsoft.com/office/drawing/2014/main" id="{3DD87566-B197-4D67-9B78-FED7E079F8FF}"/>
                </a:ext>
              </a:extLst>
            </p:cNvPr>
            <p:cNvSpPr/>
            <p:nvPr/>
          </p:nvSpPr>
          <p:spPr>
            <a:xfrm>
              <a:off x="0" y="0"/>
              <a:ext cx="1164208" cy="189823"/>
            </a:xfrm>
            <a:custGeom>
              <a:avLst/>
              <a:gdLst/>
              <a:ahLst/>
              <a:cxnLst/>
              <a:rect l="l" t="t" r="r" b="b"/>
              <a:pathLst>
                <a:path w="1164208" h="189823">
                  <a:moveTo>
                    <a:pt x="89323" y="0"/>
                  </a:moveTo>
                  <a:lnTo>
                    <a:pt x="1074885" y="0"/>
                  </a:lnTo>
                  <a:cubicBezTo>
                    <a:pt x="1098575" y="0"/>
                    <a:pt x="1121294" y="9411"/>
                    <a:pt x="1138046" y="26162"/>
                  </a:cubicBezTo>
                  <a:cubicBezTo>
                    <a:pt x="1154797" y="42913"/>
                    <a:pt x="1164208" y="65633"/>
                    <a:pt x="1164208" y="89323"/>
                  </a:cubicBezTo>
                  <a:lnTo>
                    <a:pt x="1164208" y="100500"/>
                  </a:lnTo>
                  <a:cubicBezTo>
                    <a:pt x="1164208" y="149831"/>
                    <a:pt x="1124217" y="189823"/>
                    <a:pt x="1074885" y="189823"/>
                  </a:cubicBezTo>
                  <a:lnTo>
                    <a:pt x="89323" y="189823"/>
                  </a:lnTo>
                  <a:cubicBezTo>
                    <a:pt x="65633" y="189823"/>
                    <a:pt x="42913" y="180412"/>
                    <a:pt x="26162" y="163661"/>
                  </a:cubicBezTo>
                  <a:cubicBezTo>
                    <a:pt x="9411" y="146909"/>
                    <a:pt x="0" y="124190"/>
                    <a:pt x="0" y="100500"/>
                  </a:cubicBezTo>
                  <a:lnTo>
                    <a:pt x="0" y="89323"/>
                  </a:lnTo>
                  <a:cubicBezTo>
                    <a:pt x="0" y="65633"/>
                    <a:pt x="9411" y="42913"/>
                    <a:pt x="26162" y="26162"/>
                  </a:cubicBezTo>
                  <a:cubicBezTo>
                    <a:pt x="42913" y="9411"/>
                    <a:pt x="65633" y="0"/>
                    <a:pt x="89323" y="0"/>
                  </a:cubicBezTo>
                  <a:close/>
                </a:path>
              </a:pathLst>
            </a:custGeom>
            <a:solidFill>
              <a:srgbClr val="2EAEA1"/>
            </a:solidFill>
          </p:spPr>
          <p:txBody>
            <a:bodyPr/>
            <a:lstStyle/>
            <a:p>
              <a:endParaRPr lang="en-US"/>
            </a:p>
          </p:txBody>
        </p:sp>
        <p:sp>
          <p:nvSpPr>
            <p:cNvPr id="35" name="TextBox 35">
              <a:extLst>
                <a:ext uri="{FF2B5EF4-FFF2-40B4-BE49-F238E27FC236}">
                  <a16:creationId xmlns:a16="http://schemas.microsoft.com/office/drawing/2014/main" id="{43801DD5-ACB4-B953-F0F5-826D9BE59247}"/>
                </a:ext>
              </a:extLst>
            </p:cNvPr>
            <p:cNvSpPr txBox="1"/>
            <p:nvPr/>
          </p:nvSpPr>
          <p:spPr>
            <a:xfrm>
              <a:off x="0" y="-19050"/>
              <a:ext cx="1164208" cy="208873"/>
            </a:xfrm>
            <a:prstGeom prst="rect">
              <a:avLst/>
            </a:prstGeom>
          </p:spPr>
          <p:txBody>
            <a:bodyPr lIns="33867" tIns="33867" rIns="33867" bIns="33867" rtlCol="0" anchor="ctr"/>
            <a:lstStyle/>
            <a:p>
              <a:pPr algn="ctr">
                <a:lnSpc>
                  <a:spcPts val="2015"/>
                </a:lnSpc>
              </a:pPr>
              <a:endParaRPr sz="1200"/>
            </a:p>
          </p:txBody>
        </p:sp>
      </p:grpSp>
      <p:sp>
        <p:nvSpPr>
          <p:cNvPr id="36" name="TextBox 36">
            <a:extLst>
              <a:ext uri="{FF2B5EF4-FFF2-40B4-BE49-F238E27FC236}">
                <a16:creationId xmlns:a16="http://schemas.microsoft.com/office/drawing/2014/main" id="{5DEE88EF-2112-C1DB-EB53-D8C5D956AA0C}"/>
              </a:ext>
            </a:extLst>
          </p:cNvPr>
          <p:cNvSpPr txBox="1"/>
          <p:nvPr/>
        </p:nvSpPr>
        <p:spPr>
          <a:xfrm>
            <a:off x="1304937" y="2852331"/>
            <a:ext cx="3463962" cy="1090042"/>
          </a:xfrm>
          <a:prstGeom prst="rect">
            <a:avLst/>
          </a:prstGeom>
        </p:spPr>
        <p:txBody>
          <a:bodyPr lIns="0" tIns="0" rIns="0" bIns="0" rtlCol="0" anchor="t">
            <a:spAutoFit/>
          </a:bodyPr>
          <a:lstStyle/>
          <a:p>
            <a:pPr algn="ctr">
              <a:lnSpc>
                <a:spcPts val="1666"/>
              </a:lnSpc>
            </a:pPr>
            <a:r>
              <a:rPr lang="en-US" sz="1666">
                <a:solidFill>
                  <a:srgbClr val="334C8A"/>
                </a:solidFill>
                <a:latin typeface="Sanchez"/>
              </a:rPr>
              <a:t>Moving into a residential care facility leads to a loss of independence and autonomy, as individuals must adhere to the facility's rules and routines.</a:t>
            </a:r>
          </a:p>
        </p:txBody>
      </p:sp>
      <p:sp>
        <p:nvSpPr>
          <p:cNvPr id="37" name="TextBox 37">
            <a:extLst>
              <a:ext uri="{FF2B5EF4-FFF2-40B4-BE49-F238E27FC236}">
                <a16:creationId xmlns:a16="http://schemas.microsoft.com/office/drawing/2014/main" id="{99A085BD-875A-2BBD-03F6-CCA72A053D8A}"/>
              </a:ext>
            </a:extLst>
          </p:cNvPr>
          <p:cNvSpPr txBox="1"/>
          <p:nvPr/>
        </p:nvSpPr>
        <p:spPr>
          <a:xfrm>
            <a:off x="3069941" y="5373108"/>
            <a:ext cx="3463962" cy="1090042"/>
          </a:xfrm>
          <a:prstGeom prst="rect">
            <a:avLst/>
          </a:prstGeom>
        </p:spPr>
        <p:txBody>
          <a:bodyPr lIns="0" tIns="0" rIns="0" bIns="0" rtlCol="0" anchor="t">
            <a:spAutoFit/>
          </a:bodyPr>
          <a:lstStyle/>
          <a:p>
            <a:pPr algn="ctr">
              <a:lnSpc>
                <a:spcPts val="1666"/>
              </a:lnSpc>
            </a:pPr>
            <a:r>
              <a:rPr lang="en-US" sz="1666">
                <a:solidFill>
                  <a:srgbClr val="334C8A"/>
                </a:solidFill>
                <a:latin typeface="Sanchez"/>
              </a:rPr>
              <a:t>Residents typically have limited privacy in residential care settings, as they have to share living spaces, dining areas, and recreational facilities with other residents.</a:t>
            </a:r>
          </a:p>
        </p:txBody>
      </p:sp>
      <p:sp>
        <p:nvSpPr>
          <p:cNvPr id="38" name="Freeform 38">
            <a:extLst>
              <a:ext uri="{FF2B5EF4-FFF2-40B4-BE49-F238E27FC236}">
                <a16:creationId xmlns:a16="http://schemas.microsoft.com/office/drawing/2014/main" id="{D166ADDC-2689-70D9-73AA-5DAA98738DB0}"/>
              </a:ext>
            </a:extLst>
          </p:cNvPr>
          <p:cNvSpPr/>
          <p:nvPr/>
        </p:nvSpPr>
        <p:spPr>
          <a:xfrm>
            <a:off x="-326719" y="3657482"/>
            <a:ext cx="3665396" cy="3303438"/>
          </a:xfrm>
          <a:custGeom>
            <a:avLst/>
            <a:gdLst/>
            <a:ahLst/>
            <a:cxnLst/>
            <a:rect l="l" t="t" r="r" b="b"/>
            <a:pathLst>
              <a:path w="5498094" h="4955157">
                <a:moveTo>
                  <a:pt x="0" y="0"/>
                </a:moveTo>
                <a:lnTo>
                  <a:pt x="5498094" y="0"/>
                </a:lnTo>
                <a:lnTo>
                  <a:pt x="5498094" y="4955157"/>
                </a:lnTo>
                <a:lnTo>
                  <a:pt x="0" y="495515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39" name="TextBox 39">
            <a:extLst>
              <a:ext uri="{FF2B5EF4-FFF2-40B4-BE49-F238E27FC236}">
                <a16:creationId xmlns:a16="http://schemas.microsoft.com/office/drawing/2014/main" id="{4BE659F2-138D-7B83-EE45-4298E8C82F73}"/>
              </a:ext>
            </a:extLst>
          </p:cNvPr>
          <p:cNvSpPr txBox="1"/>
          <p:nvPr/>
        </p:nvSpPr>
        <p:spPr>
          <a:xfrm>
            <a:off x="0" y="150475"/>
            <a:ext cx="10427565" cy="448841"/>
          </a:xfrm>
          <a:prstGeom prst="rect">
            <a:avLst/>
          </a:prstGeom>
        </p:spPr>
        <p:txBody>
          <a:bodyPr lIns="0" tIns="0" rIns="0" bIns="0" rtlCol="0" anchor="t">
            <a:spAutoFit/>
          </a:bodyPr>
          <a:lstStyle/>
          <a:p>
            <a:pPr algn="ctr">
              <a:lnSpc>
                <a:spcPts val="3534"/>
              </a:lnSpc>
            </a:pPr>
            <a:r>
              <a:rPr lang="en-US" sz="3334" spc="-167">
                <a:solidFill>
                  <a:srgbClr val="334C8A"/>
                </a:solidFill>
                <a:latin typeface="League Spartan"/>
              </a:rPr>
              <a:t>Disadvantages of Residential Care (Pullar, 2017; Pike, 2018)</a:t>
            </a:r>
          </a:p>
        </p:txBody>
      </p:sp>
      <p:sp>
        <p:nvSpPr>
          <p:cNvPr id="40" name="TextBox 40">
            <a:extLst>
              <a:ext uri="{FF2B5EF4-FFF2-40B4-BE49-F238E27FC236}">
                <a16:creationId xmlns:a16="http://schemas.microsoft.com/office/drawing/2014/main" id="{DF85A59B-09BC-9EE7-B493-D993858F7FAA}"/>
              </a:ext>
            </a:extLst>
          </p:cNvPr>
          <p:cNvSpPr txBox="1"/>
          <p:nvPr/>
        </p:nvSpPr>
        <p:spPr>
          <a:xfrm>
            <a:off x="2669111" y="1902036"/>
            <a:ext cx="669567" cy="410369"/>
          </a:xfrm>
          <a:prstGeom prst="rect">
            <a:avLst/>
          </a:prstGeom>
        </p:spPr>
        <p:txBody>
          <a:bodyPr lIns="0" tIns="0" rIns="0" bIns="0" rtlCol="0" anchor="t">
            <a:spAutoFit/>
          </a:bodyPr>
          <a:lstStyle/>
          <a:p>
            <a:pPr algn="ctr">
              <a:lnSpc>
                <a:spcPts val="3247"/>
              </a:lnSpc>
            </a:pPr>
            <a:r>
              <a:rPr lang="en-US" sz="3418" spc="-171">
                <a:solidFill>
                  <a:srgbClr val="FFFFFF"/>
                </a:solidFill>
                <a:latin typeface="League Spartan"/>
              </a:rPr>
              <a:t>1</a:t>
            </a:r>
          </a:p>
        </p:txBody>
      </p:sp>
      <p:sp>
        <p:nvSpPr>
          <p:cNvPr id="41" name="TextBox 41">
            <a:extLst>
              <a:ext uri="{FF2B5EF4-FFF2-40B4-BE49-F238E27FC236}">
                <a16:creationId xmlns:a16="http://schemas.microsoft.com/office/drawing/2014/main" id="{BC0D1955-7C8D-106D-2F8E-49D3B0832551}"/>
              </a:ext>
            </a:extLst>
          </p:cNvPr>
          <p:cNvSpPr txBox="1"/>
          <p:nvPr/>
        </p:nvSpPr>
        <p:spPr>
          <a:xfrm>
            <a:off x="1742840" y="2405712"/>
            <a:ext cx="2588157" cy="243656"/>
          </a:xfrm>
          <a:prstGeom prst="rect">
            <a:avLst/>
          </a:prstGeom>
        </p:spPr>
        <p:txBody>
          <a:bodyPr lIns="0" tIns="0" rIns="0" bIns="0" rtlCol="0" anchor="t">
            <a:spAutoFit/>
          </a:bodyPr>
          <a:lstStyle/>
          <a:p>
            <a:pPr algn="ctr">
              <a:lnSpc>
                <a:spcPts val="1899"/>
              </a:lnSpc>
            </a:pPr>
            <a:r>
              <a:rPr lang="en-US" sz="1999" spc="-99">
                <a:solidFill>
                  <a:srgbClr val="FFFFFF"/>
                </a:solidFill>
                <a:latin typeface="League Spartan"/>
              </a:rPr>
              <a:t>Loss of Independence</a:t>
            </a:r>
          </a:p>
        </p:txBody>
      </p:sp>
      <p:sp>
        <p:nvSpPr>
          <p:cNvPr id="42" name="TextBox 42">
            <a:extLst>
              <a:ext uri="{FF2B5EF4-FFF2-40B4-BE49-F238E27FC236}">
                <a16:creationId xmlns:a16="http://schemas.microsoft.com/office/drawing/2014/main" id="{0DC08200-D9D9-9785-DE0C-81E094EEF616}"/>
              </a:ext>
            </a:extLst>
          </p:cNvPr>
          <p:cNvSpPr txBox="1"/>
          <p:nvPr/>
        </p:nvSpPr>
        <p:spPr>
          <a:xfrm>
            <a:off x="7175279" y="1891373"/>
            <a:ext cx="669567" cy="410369"/>
          </a:xfrm>
          <a:prstGeom prst="rect">
            <a:avLst/>
          </a:prstGeom>
        </p:spPr>
        <p:txBody>
          <a:bodyPr lIns="0" tIns="0" rIns="0" bIns="0" rtlCol="0" anchor="t">
            <a:spAutoFit/>
          </a:bodyPr>
          <a:lstStyle/>
          <a:p>
            <a:pPr algn="ctr">
              <a:lnSpc>
                <a:spcPts val="3247"/>
              </a:lnSpc>
            </a:pPr>
            <a:r>
              <a:rPr lang="en-US" sz="3418" spc="-171">
                <a:solidFill>
                  <a:srgbClr val="FFFFFF"/>
                </a:solidFill>
                <a:latin typeface="League Spartan"/>
              </a:rPr>
              <a:t>2</a:t>
            </a:r>
          </a:p>
        </p:txBody>
      </p:sp>
      <p:sp>
        <p:nvSpPr>
          <p:cNvPr id="43" name="TextBox 43">
            <a:extLst>
              <a:ext uri="{FF2B5EF4-FFF2-40B4-BE49-F238E27FC236}">
                <a16:creationId xmlns:a16="http://schemas.microsoft.com/office/drawing/2014/main" id="{BF8442A6-428E-0FD2-9181-130F6AB6FF08}"/>
              </a:ext>
            </a:extLst>
          </p:cNvPr>
          <p:cNvSpPr txBox="1"/>
          <p:nvPr/>
        </p:nvSpPr>
        <p:spPr>
          <a:xfrm>
            <a:off x="6249008" y="2395049"/>
            <a:ext cx="2588157" cy="243656"/>
          </a:xfrm>
          <a:prstGeom prst="rect">
            <a:avLst/>
          </a:prstGeom>
        </p:spPr>
        <p:txBody>
          <a:bodyPr lIns="0" tIns="0" rIns="0" bIns="0" rtlCol="0" anchor="t">
            <a:spAutoFit/>
          </a:bodyPr>
          <a:lstStyle/>
          <a:p>
            <a:pPr algn="ctr">
              <a:lnSpc>
                <a:spcPts val="1899"/>
              </a:lnSpc>
            </a:pPr>
            <a:r>
              <a:rPr lang="en-US" sz="1999" spc="-99">
                <a:solidFill>
                  <a:srgbClr val="FFFFFF"/>
                </a:solidFill>
                <a:latin typeface="League Spartan"/>
              </a:rPr>
              <a:t>Limited Control</a:t>
            </a:r>
          </a:p>
        </p:txBody>
      </p:sp>
      <p:sp>
        <p:nvSpPr>
          <p:cNvPr id="44" name="TextBox 44">
            <a:extLst>
              <a:ext uri="{FF2B5EF4-FFF2-40B4-BE49-F238E27FC236}">
                <a16:creationId xmlns:a16="http://schemas.microsoft.com/office/drawing/2014/main" id="{4C5DBF74-67F9-90EE-A9D5-F605DFF18041}"/>
              </a:ext>
            </a:extLst>
          </p:cNvPr>
          <p:cNvSpPr txBox="1"/>
          <p:nvPr/>
        </p:nvSpPr>
        <p:spPr>
          <a:xfrm>
            <a:off x="5811105" y="2841667"/>
            <a:ext cx="3463962" cy="1090042"/>
          </a:xfrm>
          <a:prstGeom prst="rect">
            <a:avLst/>
          </a:prstGeom>
        </p:spPr>
        <p:txBody>
          <a:bodyPr lIns="0" tIns="0" rIns="0" bIns="0" rtlCol="0" anchor="t">
            <a:spAutoFit/>
          </a:bodyPr>
          <a:lstStyle/>
          <a:p>
            <a:pPr algn="ctr">
              <a:lnSpc>
                <a:spcPts val="1666"/>
              </a:lnSpc>
            </a:pPr>
            <a:r>
              <a:rPr lang="en-US" sz="1666">
                <a:solidFill>
                  <a:srgbClr val="334C8A"/>
                </a:solidFill>
                <a:latin typeface="Sanchez"/>
              </a:rPr>
              <a:t>Residents tyou say have limited control over their daily routines, schedules, and meal choices, with these aspects being dictated by the facility's policies and procedures.</a:t>
            </a:r>
          </a:p>
        </p:txBody>
      </p:sp>
      <p:sp>
        <p:nvSpPr>
          <p:cNvPr id="45" name="TextBox 45">
            <a:extLst>
              <a:ext uri="{FF2B5EF4-FFF2-40B4-BE49-F238E27FC236}">
                <a16:creationId xmlns:a16="http://schemas.microsoft.com/office/drawing/2014/main" id="{14C3A4A6-B5DB-7C6A-FE08-1B3689576DC8}"/>
              </a:ext>
            </a:extLst>
          </p:cNvPr>
          <p:cNvSpPr txBox="1"/>
          <p:nvPr/>
        </p:nvSpPr>
        <p:spPr>
          <a:xfrm>
            <a:off x="4434115" y="4422813"/>
            <a:ext cx="669567" cy="410369"/>
          </a:xfrm>
          <a:prstGeom prst="rect">
            <a:avLst/>
          </a:prstGeom>
        </p:spPr>
        <p:txBody>
          <a:bodyPr lIns="0" tIns="0" rIns="0" bIns="0" rtlCol="0" anchor="t">
            <a:spAutoFit/>
          </a:bodyPr>
          <a:lstStyle/>
          <a:p>
            <a:pPr algn="ctr">
              <a:lnSpc>
                <a:spcPts val="3247"/>
              </a:lnSpc>
            </a:pPr>
            <a:r>
              <a:rPr lang="en-US" sz="3418" spc="-171">
                <a:solidFill>
                  <a:srgbClr val="FFFFFF"/>
                </a:solidFill>
                <a:latin typeface="League Spartan"/>
              </a:rPr>
              <a:t>3</a:t>
            </a:r>
          </a:p>
        </p:txBody>
      </p:sp>
      <p:sp>
        <p:nvSpPr>
          <p:cNvPr id="46" name="TextBox 46">
            <a:extLst>
              <a:ext uri="{FF2B5EF4-FFF2-40B4-BE49-F238E27FC236}">
                <a16:creationId xmlns:a16="http://schemas.microsoft.com/office/drawing/2014/main" id="{2CC97480-D24B-6A6D-8D1D-B848E2B94149}"/>
              </a:ext>
            </a:extLst>
          </p:cNvPr>
          <p:cNvSpPr txBox="1"/>
          <p:nvPr/>
        </p:nvSpPr>
        <p:spPr>
          <a:xfrm>
            <a:off x="3507844" y="4926489"/>
            <a:ext cx="2588157" cy="243656"/>
          </a:xfrm>
          <a:prstGeom prst="rect">
            <a:avLst/>
          </a:prstGeom>
        </p:spPr>
        <p:txBody>
          <a:bodyPr lIns="0" tIns="0" rIns="0" bIns="0" rtlCol="0" anchor="t">
            <a:spAutoFit/>
          </a:bodyPr>
          <a:lstStyle/>
          <a:p>
            <a:pPr algn="ctr">
              <a:lnSpc>
                <a:spcPts val="1899"/>
              </a:lnSpc>
            </a:pPr>
            <a:r>
              <a:rPr lang="en-US" sz="1999" spc="-99">
                <a:solidFill>
                  <a:srgbClr val="FFFFFF"/>
                </a:solidFill>
                <a:latin typeface="League Spartan"/>
              </a:rPr>
              <a:t>Limited Privacy</a:t>
            </a:r>
          </a:p>
        </p:txBody>
      </p:sp>
      <p:sp>
        <p:nvSpPr>
          <p:cNvPr id="47" name="TextBox 47">
            <a:extLst>
              <a:ext uri="{FF2B5EF4-FFF2-40B4-BE49-F238E27FC236}">
                <a16:creationId xmlns:a16="http://schemas.microsoft.com/office/drawing/2014/main" id="{D68CE6DD-1EFE-1809-2C4C-32E8BE482F96}"/>
              </a:ext>
            </a:extLst>
          </p:cNvPr>
          <p:cNvSpPr txBox="1"/>
          <p:nvPr/>
        </p:nvSpPr>
        <p:spPr>
          <a:xfrm>
            <a:off x="9682427" y="4422813"/>
            <a:ext cx="669567" cy="410369"/>
          </a:xfrm>
          <a:prstGeom prst="rect">
            <a:avLst/>
          </a:prstGeom>
        </p:spPr>
        <p:txBody>
          <a:bodyPr lIns="0" tIns="0" rIns="0" bIns="0" rtlCol="0" anchor="t">
            <a:spAutoFit/>
          </a:bodyPr>
          <a:lstStyle/>
          <a:p>
            <a:pPr algn="ctr">
              <a:lnSpc>
                <a:spcPts val="3247"/>
              </a:lnSpc>
            </a:pPr>
            <a:r>
              <a:rPr lang="en-US" sz="3418" spc="-171">
                <a:solidFill>
                  <a:srgbClr val="FFFFFF"/>
                </a:solidFill>
                <a:latin typeface="League Spartan"/>
              </a:rPr>
              <a:t>4</a:t>
            </a:r>
          </a:p>
        </p:txBody>
      </p:sp>
      <p:sp>
        <p:nvSpPr>
          <p:cNvPr id="48" name="TextBox 48">
            <a:extLst>
              <a:ext uri="{FF2B5EF4-FFF2-40B4-BE49-F238E27FC236}">
                <a16:creationId xmlns:a16="http://schemas.microsoft.com/office/drawing/2014/main" id="{2B4E204E-C5A9-8950-E63B-FC7B7F6F8F86}"/>
              </a:ext>
            </a:extLst>
          </p:cNvPr>
          <p:cNvSpPr txBox="1"/>
          <p:nvPr/>
        </p:nvSpPr>
        <p:spPr>
          <a:xfrm>
            <a:off x="8666470" y="4926489"/>
            <a:ext cx="2767529" cy="243656"/>
          </a:xfrm>
          <a:prstGeom prst="rect">
            <a:avLst/>
          </a:prstGeom>
        </p:spPr>
        <p:txBody>
          <a:bodyPr lIns="0" tIns="0" rIns="0" bIns="0" rtlCol="0" anchor="t">
            <a:spAutoFit/>
          </a:bodyPr>
          <a:lstStyle/>
          <a:p>
            <a:pPr algn="ctr">
              <a:lnSpc>
                <a:spcPts val="1899"/>
              </a:lnSpc>
            </a:pPr>
            <a:r>
              <a:rPr lang="en-US" sz="1999" spc="-99">
                <a:solidFill>
                  <a:srgbClr val="FFFFFF"/>
                </a:solidFill>
                <a:latin typeface="League Spartan"/>
              </a:rPr>
              <a:t>Difficulties in Adjusting</a:t>
            </a:r>
          </a:p>
        </p:txBody>
      </p:sp>
      <p:sp>
        <p:nvSpPr>
          <p:cNvPr id="49" name="TextBox 49">
            <a:extLst>
              <a:ext uri="{FF2B5EF4-FFF2-40B4-BE49-F238E27FC236}">
                <a16:creationId xmlns:a16="http://schemas.microsoft.com/office/drawing/2014/main" id="{6F3BE27C-FD4D-FB8F-B464-8FB323B62CF6}"/>
              </a:ext>
            </a:extLst>
          </p:cNvPr>
          <p:cNvSpPr txBox="1"/>
          <p:nvPr/>
        </p:nvSpPr>
        <p:spPr>
          <a:xfrm>
            <a:off x="8318253" y="5373108"/>
            <a:ext cx="3463962" cy="1090042"/>
          </a:xfrm>
          <a:prstGeom prst="rect">
            <a:avLst/>
          </a:prstGeom>
        </p:spPr>
        <p:txBody>
          <a:bodyPr lIns="0" tIns="0" rIns="0" bIns="0" rtlCol="0" anchor="t">
            <a:spAutoFit/>
          </a:bodyPr>
          <a:lstStyle/>
          <a:p>
            <a:pPr algn="ctr">
              <a:lnSpc>
                <a:spcPts val="1666"/>
              </a:lnSpc>
            </a:pPr>
            <a:r>
              <a:rPr lang="en-US" sz="1666">
                <a:solidFill>
                  <a:srgbClr val="334C8A"/>
                </a:solidFill>
                <a:latin typeface="Sanchez"/>
              </a:rPr>
              <a:t>Transitioning to residential care can be emotionally challenging for individuals, leading to feelings of anxiety, depression, and a sense of loss.</a:t>
            </a:r>
          </a:p>
        </p:txBody>
      </p:sp>
    </p:spTree>
    <p:extLst>
      <p:ext uri="{BB962C8B-B14F-4D97-AF65-F5344CB8AC3E}">
        <p14:creationId xmlns:p14="http://schemas.microsoft.com/office/powerpoint/2010/main" val="25137137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0E5EC-2F02-20EF-89D7-C5B8CCE7372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31B1C66-0D09-43C6-DA63-AEED6DDD8728}"/>
              </a:ext>
            </a:extLst>
          </p:cNvPr>
          <p:cNvSpPr/>
          <p:nvPr/>
        </p:nvSpPr>
        <p:spPr>
          <a:xfrm>
            <a:off x="2914091" y="1060642"/>
            <a:ext cx="457318" cy="457318"/>
          </a:xfrm>
          <a:custGeom>
            <a:avLst/>
            <a:gdLst/>
            <a:ahLst/>
            <a:cxnLst/>
            <a:rect l="l" t="t" r="r" b="b"/>
            <a:pathLst>
              <a:path w="685977" h="685977">
                <a:moveTo>
                  <a:pt x="0" y="0"/>
                </a:moveTo>
                <a:lnTo>
                  <a:pt x="685977" y="0"/>
                </a:lnTo>
                <a:lnTo>
                  <a:pt x="685977" y="685977"/>
                </a:lnTo>
                <a:lnTo>
                  <a:pt x="0" y="6859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0315399C-9230-BF09-FA35-A27C9B5E2F50}"/>
              </a:ext>
            </a:extLst>
          </p:cNvPr>
          <p:cNvSpPr/>
          <p:nvPr/>
        </p:nvSpPr>
        <p:spPr>
          <a:xfrm>
            <a:off x="5582446" y="1060642"/>
            <a:ext cx="457318" cy="457318"/>
          </a:xfrm>
          <a:custGeom>
            <a:avLst/>
            <a:gdLst/>
            <a:ahLst/>
            <a:cxnLst/>
            <a:rect l="l" t="t" r="r" b="b"/>
            <a:pathLst>
              <a:path w="685977" h="685977">
                <a:moveTo>
                  <a:pt x="0" y="0"/>
                </a:moveTo>
                <a:lnTo>
                  <a:pt x="685977" y="0"/>
                </a:lnTo>
                <a:lnTo>
                  <a:pt x="685977" y="685977"/>
                </a:lnTo>
                <a:lnTo>
                  <a:pt x="0" y="6859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C71AECAD-1F57-F846-4305-9337B6E5E68C}"/>
              </a:ext>
            </a:extLst>
          </p:cNvPr>
          <p:cNvSpPr/>
          <p:nvPr/>
        </p:nvSpPr>
        <p:spPr>
          <a:xfrm>
            <a:off x="5582446" y="3657482"/>
            <a:ext cx="457318" cy="457318"/>
          </a:xfrm>
          <a:custGeom>
            <a:avLst/>
            <a:gdLst/>
            <a:ahLst/>
            <a:cxnLst/>
            <a:rect l="l" t="t" r="r" b="b"/>
            <a:pathLst>
              <a:path w="685977" h="685977">
                <a:moveTo>
                  <a:pt x="0" y="0"/>
                </a:moveTo>
                <a:lnTo>
                  <a:pt x="685977" y="0"/>
                </a:lnTo>
                <a:lnTo>
                  <a:pt x="685977" y="685977"/>
                </a:lnTo>
                <a:lnTo>
                  <a:pt x="0" y="6859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F5AF5FAA-02D5-9827-4B15-180EBC55183D}"/>
              </a:ext>
            </a:extLst>
          </p:cNvPr>
          <p:cNvSpPr/>
          <p:nvPr/>
        </p:nvSpPr>
        <p:spPr>
          <a:xfrm rot="-5400000" flipV="1">
            <a:off x="-1255776" y="1255776"/>
            <a:ext cx="4876800" cy="2365248"/>
          </a:xfrm>
          <a:custGeom>
            <a:avLst/>
            <a:gdLst/>
            <a:ahLst/>
            <a:cxnLst/>
            <a:rect l="l" t="t" r="r" b="b"/>
            <a:pathLst>
              <a:path w="7315200" h="3547872">
                <a:moveTo>
                  <a:pt x="0" y="3547872"/>
                </a:moveTo>
                <a:lnTo>
                  <a:pt x="7315200" y="3547872"/>
                </a:lnTo>
                <a:lnTo>
                  <a:pt x="7315200" y="0"/>
                </a:lnTo>
                <a:lnTo>
                  <a:pt x="0" y="0"/>
                </a:lnTo>
                <a:lnTo>
                  <a:pt x="0" y="3547872"/>
                </a:lnTo>
                <a:close/>
              </a:path>
            </a:pathLst>
          </a:custGeom>
          <a:blipFill>
            <a:blip r:embed="rId4">
              <a:alphaModFix amt="65000"/>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AutoShape 6">
            <a:extLst>
              <a:ext uri="{FF2B5EF4-FFF2-40B4-BE49-F238E27FC236}">
                <a16:creationId xmlns:a16="http://schemas.microsoft.com/office/drawing/2014/main" id="{54F0B79B-3923-C9D8-B101-05BF73CE82DA}"/>
              </a:ext>
            </a:extLst>
          </p:cNvPr>
          <p:cNvSpPr/>
          <p:nvPr/>
        </p:nvSpPr>
        <p:spPr>
          <a:xfrm flipV="1">
            <a:off x="1182625" y="1257551"/>
            <a:ext cx="8318559" cy="0"/>
          </a:xfrm>
          <a:prstGeom prst="line">
            <a:avLst/>
          </a:prstGeom>
          <a:ln w="95250" cap="flat">
            <a:solidFill>
              <a:srgbClr val="334C8A"/>
            </a:solidFill>
            <a:prstDash val="solid"/>
            <a:headEnd type="none" w="sm" len="sm"/>
            <a:tailEnd type="none" w="sm" len="sm"/>
          </a:ln>
        </p:spPr>
        <p:txBody>
          <a:bodyPr/>
          <a:lstStyle/>
          <a:p>
            <a:endParaRPr lang="en-US"/>
          </a:p>
        </p:txBody>
      </p:sp>
      <p:grpSp>
        <p:nvGrpSpPr>
          <p:cNvPr id="7" name="Group 7">
            <a:extLst>
              <a:ext uri="{FF2B5EF4-FFF2-40B4-BE49-F238E27FC236}">
                <a16:creationId xmlns:a16="http://schemas.microsoft.com/office/drawing/2014/main" id="{E3F8B833-3578-36E1-21AC-6FC0F9725855}"/>
              </a:ext>
            </a:extLst>
          </p:cNvPr>
          <p:cNvGrpSpPr/>
          <p:nvPr/>
        </p:nvGrpSpPr>
        <p:grpSpPr>
          <a:xfrm>
            <a:off x="2700196" y="1759124"/>
            <a:ext cx="638482" cy="638482"/>
            <a:chOff x="0" y="0"/>
            <a:chExt cx="812800" cy="812800"/>
          </a:xfrm>
        </p:grpSpPr>
        <p:sp>
          <p:nvSpPr>
            <p:cNvPr id="8" name="Freeform 8">
              <a:extLst>
                <a:ext uri="{FF2B5EF4-FFF2-40B4-BE49-F238E27FC236}">
                  <a16:creationId xmlns:a16="http://schemas.microsoft.com/office/drawing/2014/main" id="{CC91C5E0-66C4-FE65-C13C-F75CB3B6CF1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34C8A"/>
            </a:solidFill>
          </p:spPr>
          <p:txBody>
            <a:bodyPr/>
            <a:lstStyle/>
            <a:p>
              <a:endParaRPr lang="en-US"/>
            </a:p>
          </p:txBody>
        </p:sp>
        <p:sp>
          <p:nvSpPr>
            <p:cNvPr id="9" name="TextBox 9">
              <a:extLst>
                <a:ext uri="{FF2B5EF4-FFF2-40B4-BE49-F238E27FC236}">
                  <a16:creationId xmlns:a16="http://schemas.microsoft.com/office/drawing/2014/main" id="{F30474FC-9957-5639-0507-849F0AC16F14}"/>
                </a:ext>
              </a:extLst>
            </p:cNvPr>
            <p:cNvSpPr txBox="1"/>
            <p:nvPr/>
          </p:nvSpPr>
          <p:spPr>
            <a:xfrm>
              <a:off x="76200" y="57150"/>
              <a:ext cx="660400" cy="679450"/>
            </a:xfrm>
            <a:prstGeom prst="rect">
              <a:avLst/>
            </a:prstGeom>
          </p:spPr>
          <p:txBody>
            <a:bodyPr lIns="33867" tIns="33867" rIns="33867" bIns="33867" rtlCol="0" anchor="ctr"/>
            <a:lstStyle/>
            <a:p>
              <a:pPr algn="ctr">
                <a:lnSpc>
                  <a:spcPts val="2015"/>
                </a:lnSpc>
              </a:pPr>
              <a:endParaRPr sz="1200"/>
            </a:p>
          </p:txBody>
        </p:sp>
      </p:grpSp>
      <p:sp>
        <p:nvSpPr>
          <p:cNvPr id="10" name="Freeform 10">
            <a:extLst>
              <a:ext uri="{FF2B5EF4-FFF2-40B4-BE49-F238E27FC236}">
                <a16:creationId xmlns:a16="http://schemas.microsoft.com/office/drawing/2014/main" id="{2391D84D-109B-6963-9B7A-A38E06ED5AB6}"/>
              </a:ext>
            </a:extLst>
          </p:cNvPr>
          <p:cNvSpPr/>
          <p:nvPr/>
        </p:nvSpPr>
        <p:spPr>
          <a:xfrm>
            <a:off x="-1360826" y="2915831"/>
            <a:ext cx="4768350" cy="5028759"/>
          </a:xfrm>
          <a:custGeom>
            <a:avLst/>
            <a:gdLst/>
            <a:ahLst/>
            <a:cxnLst/>
            <a:rect l="l" t="t" r="r" b="b"/>
            <a:pathLst>
              <a:path w="7152525" h="7543138">
                <a:moveTo>
                  <a:pt x="0" y="0"/>
                </a:moveTo>
                <a:lnTo>
                  <a:pt x="7152525" y="0"/>
                </a:lnTo>
                <a:lnTo>
                  <a:pt x="7152525" y="7543139"/>
                </a:lnTo>
                <a:lnTo>
                  <a:pt x="0" y="7543139"/>
                </a:lnTo>
                <a:lnTo>
                  <a:pt x="0" y="0"/>
                </a:lnTo>
                <a:close/>
              </a:path>
            </a:pathLst>
          </a:custGeom>
          <a:blipFill>
            <a:blip r:embed="rId6"/>
            <a:stretch>
              <a:fillRect l="-2730" r="-2730"/>
            </a:stretch>
          </a:blipFill>
        </p:spPr>
        <p:txBody>
          <a:bodyPr/>
          <a:lstStyle/>
          <a:p>
            <a:endParaRPr lang="en-US"/>
          </a:p>
        </p:txBody>
      </p:sp>
      <p:grpSp>
        <p:nvGrpSpPr>
          <p:cNvPr id="11" name="Group 11">
            <a:extLst>
              <a:ext uri="{FF2B5EF4-FFF2-40B4-BE49-F238E27FC236}">
                <a16:creationId xmlns:a16="http://schemas.microsoft.com/office/drawing/2014/main" id="{3226A168-349F-2776-8C0D-534A5F3AB830}"/>
              </a:ext>
            </a:extLst>
          </p:cNvPr>
          <p:cNvGrpSpPr/>
          <p:nvPr/>
        </p:nvGrpSpPr>
        <p:grpSpPr>
          <a:xfrm>
            <a:off x="1490865" y="2270243"/>
            <a:ext cx="3019503" cy="480489"/>
            <a:chOff x="0" y="0"/>
            <a:chExt cx="1192890" cy="189823"/>
          </a:xfrm>
        </p:grpSpPr>
        <p:sp>
          <p:nvSpPr>
            <p:cNvPr id="12" name="Freeform 12">
              <a:extLst>
                <a:ext uri="{FF2B5EF4-FFF2-40B4-BE49-F238E27FC236}">
                  <a16:creationId xmlns:a16="http://schemas.microsoft.com/office/drawing/2014/main" id="{057E2474-8816-38B0-BB77-80612CC4A714}"/>
                </a:ext>
              </a:extLst>
            </p:cNvPr>
            <p:cNvSpPr/>
            <p:nvPr/>
          </p:nvSpPr>
          <p:spPr>
            <a:xfrm>
              <a:off x="0" y="0"/>
              <a:ext cx="1192890" cy="189823"/>
            </a:xfrm>
            <a:custGeom>
              <a:avLst/>
              <a:gdLst/>
              <a:ahLst/>
              <a:cxnLst/>
              <a:rect l="l" t="t" r="r" b="b"/>
              <a:pathLst>
                <a:path w="1192890" h="189823">
                  <a:moveTo>
                    <a:pt x="87175" y="0"/>
                  </a:moveTo>
                  <a:lnTo>
                    <a:pt x="1105715" y="0"/>
                  </a:lnTo>
                  <a:cubicBezTo>
                    <a:pt x="1128835" y="0"/>
                    <a:pt x="1151009" y="9184"/>
                    <a:pt x="1167357" y="25533"/>
                  </a:cubicBezTo>
                  <a:cubicBezTo>
                    <a:pt x="1183706" y="41881"/>
                    <a:pt x="1192890" y="64055"/>
                    <a:pt x="1192890" y="87175"/>
                  </a:cubicBezTo>
                  <a:lnTo>
                    <a:pt x="1192890" y="102648"/>
                  </a:lnTo>
                  <a:cubicBezTo>
                    <a:pt x="1192890" y="150793"/>
                    <a:pt x="1153861" y="189823"/>
                    <a:pt x="1105715" y="189823"/>
                  </a:cubicBezTo>
                  <a:lnTo>
                    <a:pt x="87175" y="189823"/>
                  </a:lnTo>
                  <a:cubicBezTo>
                    <a:pt x="64055" y="189823"/>
                    <a:pt x="41881" y="180638"/>
                    <a:pt x="25533" y="164290"/>
                  </a:cubicBezTo>
                  <a:cubicBezTo>
                    <a:pt x="9184" y="147941"/>
                    <a:pt x="0" y="125768"/>
                    <a:pt x="0" y="102648"/>
                  </a:cubicBezTo>
                  <a:lnTo>
                    <a:pt x="0" y="87175"/>
                  </a:lnTo>
                  <a:cubicBezTo>
                    <a:pt x="0" y="39030"/>
                    <a:pt x="39030" y="0"/>
                    <a:pt x="87175" y="0"/>
                  </a:cubicBezTo>
                  <a:close/>
                </a:path>
              </a:pathLst>
            </a:custGeom>
            <a:solidFill>
              <a:srgbClr val="2EAEA1"/>
            </a:solidFill>
          </p:spPr>
          <p:txBody>
            <a:bodyPr/>
            <a:lstStyle/>
            <a:p>
              <a:endParaRPr lang="en-US"/>
            </a:p>
          </p:txBody>
        </p:sp>
        <p:sp>
          <p:nvSpPr>
            <p:cNvPr id="13" name="TextBox 13">
              <a:extLst>
                <a:ext uri="{FF2B5EF4-FFF2-40B4-BE49-F238E27FC236}">
                  <a16:creationId xmlns:a16="http://schemas.microsoft.com/office/drawing/2014/main" id="{3B2C4F45-4C2A-52A6-87B8-D483421DD4B9}"/>
                </a:ext>
              </a:extLst>
            </p:cNvPr>
            <p:cNvSpPr txBox="1"/>
            <p:nvPr/>
          </p:nvSpPr>
          <p:spPr>
            <a:xfrm>
              <a:off x="0" y="-19050"/>
              <a:ext cx="1192890" cy="208873"/>
            </a:xfrm>
            <a:prstGeom prst="rect">
              <a:avLst/>
            </a:prstGeom>
          </p:spPr>
          <p:txBody>
            <a:bodyPr lIns="33867" tIns="33867" rIns="33867" bIns="33867" rtlCol="0" anchor="ctr"/>
            <a:lstStyle/>
            <a:p>
              <a:pPr algn="ctr">
                <a:lnSpc>
                  <a:spcPts val="2015"/>
                </a:lnSpc>
              </a:pPr>
              <a:endParaRPr sz="1200"/>
            </a:p>
          </p:txBody>
        </p:sp>
      </p:grpSp>
      <p:sp>
        <p:nvSpPr>
          <p:cNvPr id="14" name="Freeform 14">
            <a:extLst>
              <a:ext uri="{FF2B5EF4-FFF2-40B4-BE49-F238E27FC236}">
                <a16:creationId xmlns:a16="http://schemas.microsoft.com/office/drawing/2014/main" id="{F41C9CB6-2A53-65C2-9985-A86011EB5BF9}"/>
              </a:ext>
            </a:extLst>
          </p:cNvPr>
          <p:cNvSpPr/>
          <p:nvPr/>
        </p:nvSpPr>
        <p:spPr>
          <a:xfrm rot="-5400000">
            <a:off x="8551926" y="1281675"/>
            <a:ext cx="4876800" cy="2365248"/>
          </a:xfrm>
          <a:custGeom>
            <a:avLst/>
            <a:gdLst/>
            <a:ahLst/>
            <a:cxnLst/>
            <a:rect l="l" t="t" r="r" b="b"/>
            <a:pathLst>
              <a:path w="7315200" h="3547872">
                <a:moveTo>
                  <a:pt x="0" y="0"/>
                </a:moveTo>
                <a:lnTo>
                  <a:pt x="7315200" y="0"/>
                </a:lnTo>
                <a:lnTo>
                  <a:pt x="7315200" y="3547872"/>
                </a:lnTo>
                <a:lnTo>
                  <a:pt x="0" y="3547872"/>
                </a:lnTo>
                <a:lnTo>
                  <a:pt x="0" y="0"/>
                </a:lnTo>
                <a:close/>
              </a:path>
            </a:pathLst>
          </a:custGeom>
          <a:blipFill>
            <a:blip r:embed="rId4">
              <a:alphaModFix amt="65000"/>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5" name="Freeform 15">
            <a:extLst>
              <a:ext uri="{FF2B5EF4-FFF2-40B4-BE49-F238E27FC236}">
                <a16:creationId xmlns:a16="http://schemas.microsoft.com/office/drawing/2014/main" id="{E7190AC3-0DE9-EBDE-7E3A-CF933B11E029}"/>
              </a:ext>
            </a:extLst>
          </p:cNvPr>
          <p:cNvSpPr/>
          <p:nvPr/>
        </p:nvSpPr>
        <p:spPr>
          <a:xfrm flipH="1">
            <a:off x="9512683" y="0"/>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6" name="Freeform 16">
            <a:extLst>
              <a:ext uri="{FF2B5EF4-FFF2-40B4-BE49-F238E27FC236}">
                <a16:creationId xmlns:a16="http://schemas.microsoft.com/office/drawing/2014/main" id="{7FE1C6AB-45DA-E49C-D105-FFEEEBA73954}"/>
              </a:ext>
            </a:extLst>
          </p:cNvPr>
          <p:cNvSpPr/>
          <p:nvPr/>
        </p:nvSpPr>
        <p:spPr>
          <a:xfrm>
            <a:off x="7844846" y="1060642"/>
            <a:ext cx="4580699" cy="5807542"/>
          </a:xfrm>
          <a:custGeom>
            <a:avLst/>
            <a:gdLst/>
            <a:ahLst/>
            <a:cxnLst/>
            <a:rect l="l" t="t" r="r" b="b"/>
            <a:pathLst>
              <a:path w="6871048" h="8711313">
                <a:moveTo>
                  <a:pt x="0" y="0"/>
                </a:moveTo>
                <a:lnTo>
                  <a:pt x="6871048" y="0"/>
                </a:lnTo>
                <a:lnTo>
                  <a:pt x="6871048" y="8711313"/>
                </a:lnTo>
                <a:lnTo>
                  <a:pt x="0" y="871131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7" name="Freeform 17">
            <a:extLst>
              <a:ext uri="{FF2B5EF4-FFF2-40B4-BE49-F238E27FC236}">
                <a16:creationId xmlns:a16="http://schemas.microsoft.com/office/drawing/2014/main" id="{50B24369-7A4D-3F37-8C45-E710DF593FBC}"/>
              </a:ext>
            </a:extLst>
          </p:cNvPr>
          <p:cNvSpPr/>
          <p:nvPr/>
        </p:nvSpPr>
        <p:spPr>
          <a:xfrm flipV="1">
            <a:off x="0" y="4178683"/>
            <a:ext cx="2679317" cy="2679317"/>
          </a:xfrm>
          <a:custGeom>
            <a:avLst/>
            <a:gdLst/>
            <a:ahLst/>
            <a:cxnLst/>
            <a:rect l="l" t="t" r="r" b="b"/>
            <a:pathLst>
              <a:path w="4018976" h="4018976">
                <a:moveTo>
                  <a:pt x="0" y="4018976"/>
                </a:moveTo>
                <a:lnTo>
                  <a:pt x="4018976" y="4018976"/>
                </a:lnTo>
                <a:lnTo>
                  <a:pt x="4018976" y="0"/>
                </a:lnTo>
                <a:lnTo>
                  <a:pt x="0" y="0"/>
                </a:lnTo>
                <a:lnTo>
                  <a:pt x="0" y="4018976"/>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grpSp>
        <p:nvGrpSpPr>
          <p:cNvPr id="18" name="Group 18">
            <a:extLst>
              <a:ext uri="{FF2B5EF4-FFF2-40B4-BE49-F238E27FC236}">
                <a16:creationId xmlns:a16="http://schemas.microsoft.com/office/drawing/2014/main" id="{774288B7-4144-71AD-8685-65A87D0A3ABA}"/>
              </a:ext>
            </a:extLst>
          </p:cNvPr>
          <p:cNvGrpSpPr/>
          <p:nvPr/>
        </p:nvGrpSpPr>
        <p:grpSpPr>
          <a:xfrm>
            <a:off x="7206364" y="1748460"/>
            <a:ext cx="638482" cy="638482"/>
            <a:chOff x="0" y="0"/>
            <a:chExt cx="812800" cy="812800"/>
          </a:xfrm>
        </p:grpSpPr>
        <p:sp>
          <p:nvSpPr>
            <p:cNvPr id="19" name="Freeform 19">
              <a:extLst>
                <a:ext uri="{FF2B5EF4-FFF2-40B4-BE49-F238E27FC236}">
                  <a16:creationId xmlns:a16="http://schemas.microsoft.com/office/drawing/2014/main" id="{AD0926F7-227F-C3F7-D081-9D15A5FAA56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34C8A"/>
            </a:solidFill>
          </p:spPr>
          <p:txBody>
            <a:bodyPr/>
            <a:lstStyle/>
            <a:p>
              <a:endParaRPr lang="en-US"/>
            </a:p>
          </p:txBody>
        </p:sp>
        <p:sp>
          <p:nvSpPr>
            <p:cNvPr id="20" name="TextBox 20">
              <a:extLst>
                <a:ext uri="{FF2B5EF4-FFF2-40B4-BE49-F238E27FC236}">
                  <a16:creationId xmlns:a16="http://schemas.microsoft.com/office/drawing/2014/main" id="{1D7C92E5-0674-5D3C-5A8D-A760F96067FF}"/>
                </a:ext>
              </a:extLst>
            </p:cNvPr>
            <p:cNvSpPr txBox="1"/>
            <p:nvPr/>
          </p:nvSpPr>
          <p:spPr>
            <a:xfrm>
              <a:off x="76200" y="57150"/>
              <a:ext cx="660400" cy="679450"/>
            </a:xfrm>
            <a:prstGeom prst="rect">
              <a:avLst/>
            </a:prstGeom>
          </p:spPr>
          <p:txBody>
            <a:bodyPr lIns="33867" tIns="33867" rIns="33867" bIns="33867" rtlCol="0" anchor="ctr"/>
            <a:lstStyle/>
            <a:p>
              <a:pPr algn="ctr">
                <a:lnSpc>
                  <a:spcPts val="2015"/>
                </a:lnSpc>
              </a:pPr>
              <a:endParaRPr sz="1200"/>
            </a:p>
          </p:txBody>
        </p:sp>
      </p:grpSp>
      <p:grpSp>
        <p:nvGrpSpPr>
          <p:cNvPr id="21" name="Group 21">
            <a:extLst>
              <a:ext uri="{FF2B5EF4-FFF2-40B4-BE49-F238E27FC236}">
                <a16:creationId xmlns:a16="http://schemas.microsoft.com/office/drawing/2014/main" id="{B6CA3280-9A04-B31F-9214-46A0411D499D}"/>
              </a:ext>
            </a:extLst>
          </p:cNvPr>
          <p:cNvGrpSpPr/>
          <p:nvPr/>
        </p:nvGrpSpPr>
        <p:grpSpPr>
          <a:xfrm>
            <a:off x="6069636" y="2259580"/>
            <a:ext cx="2946901" cy="480489"/>
            <a:chOff x="0" y="0"/>
            <a:chExt cx="1164208" cy="189823"/>
          </a:xfrm>
        </p:grpSpPr>
        <p:sp>
          <p:nvSpPr>
            <p:cNvPr id="22" name="Freeform 22">
              <a:extLst>
                <a:ext uri="{FF2B5EF4-FFF2-40B4-BE49-F238E27FC236}">
                  <a16:creationId xmlns:a16="http://schemas.microsoft.com/office/drawing/2014/main" id="{52315007-FAD8-9CBA-7A6D-93D96281B11E}"/>
                </a:ext>
              </a:extLst>
            </p:cNvPr>
            <p:cNvSpPr/>
            <p:nvPr/>
          </p:nvSpPr>
          <p:spPr>
            <a:xfrm>
              <a:off x="0" y="0"/>
              <a:ext cx="1164208" cy="189823"/>
            </a:xfrm>
            <a:custGeom>
              <a:avLst/>
              <a:gdLst/>
              <a:ahLst/>
              <a:cxnLst/>
              <a:rect l="l" t="t" r="r" b="b"/>
              <a:pathLst>
                <a:path w="1164208" h="189823">
                  <a:moveTo>
                    <a:pt x="89323" y="0"/>
                  </a:moveTo>
                  <a:lnTo>
                    <a:pt x="1074885" y="0"/>
                  </a:lnTo>
                  <a:cubicBezTo>
                    <a:pt x="1098575" y="0"/>
                    <a:pt x="1121294" y="9411"/>
                    <a:pt x="1138046" y="26162"/>
                  </a:cubicBezTo>
                  <a:cubicBezTo>
                    <a:pt x="1154797" y="42913"/>
                    <a:pt x="1164208" y="65633"/>
                    <a:pt x="1164208" y="89323"/>
                  </a:cubicBezTo>
                  <a:lnTo>
                    <a:pt x="1164208" y="100500"/>
                  </a:lnTo>
                  <a:cubicBezTo>
                    <a:pt x="1164208" y="149831"/>
                    <a:pt x="1124217" y="189823"/>
                    <a:pt x="1074885" y="189823"/>
                  </a:cubicBezTo>
                  <a:lnTo>
                    <a:pt x="89323" y="189823"/>
                  </a:lnTo>
                  <a:cubicBezTo>
                    <a:pt x="65633" y="189823"/>
                    <a:pt x="42913" y="180412"/>
                    <a:pt x="26162" y="163661"/>
                  </a:cubicBezTo>
                  <a:cubicBezTo>
                    <a:pt x="9411" y="146909"/>
                    <a:pt x="0" y="124190"/>
                    <a:pt x="0" y="100500"/>
                  </a:cubicBezTo>
                  <a:lnTo>
                    <a:pt x="0" y="89323"/>
                  </a:lnTo>
                  <a:cubicBezTo>
                    <a:pt x="0" y="65633"/>
                    <a:pt x="9411" y="42913"/>
                    <a:pt x="26162" y="26162"/>
                  </a:cubicBezTo>
                  <a:cubicBezTo>
                    <a:pt x="42913" y="9411"/>
                    <a:pt x="65633" y="0"/>
                    <a:pt x="89323" y="0"/>
                  </a:cubicBezTo>
                  <a:close/>
                </a:path>
              </a:pathLst>
            </a:custGeom>
            <a:solidFill>
              <a:srgbClr val="2EAEA1"/>
            </a:solidFill>
          </p:spPr>
          <p:txBody>
            <a:bodyPr/>
            <a:lstStyle/>
            <a:p>
              <a:endParaRPr lang="en-US"/>
            </a:p>
          </p:txBody>
        </p:sp>
        <p:sp>
          <p:nvSpPr>
            <p:cNvPr id="23" name="TextBox 23">
              <a:extLst>
                <a:ext uri="{FF2B5EF4-FFF2-40B4-BE49-F238E27FC236}">
                  <a16:creationId xmlns:a16="http://schemas.microsoft.com/office/drawing/2014/main" id="{CCE9FD4F-91D8-8264-7FD4-B6DAA2E90618}"/>
                </a:ext>
              </a:extLst>
            </p:cNvPr>
            <p:cNvSpPr txBox="1"/>
            <p:nvPr/>
          </p:nvSpPr>
          <p:spPr>
            <a:xfrm>
              <a:off x="0" y="-19050"/>
              <a:ext cx="1164208" cy="208873"/>
            </a:xfrm>
            <a:prstGeom prst="rect">
              <a:avLst/>
            </a:prstGeom>
          </p:spPr>
          <p:txBody>
            <a:bodyPr lIns="33867" tIns="33867" rIns="33867" bIns="33867" rtlCol="0" anchor="ctr"/>
            <a:lstStyle/>
            <a:p>
              <a:pPr algn="ctr">
                <a:lnSpc>
                  <a:spcPts val="2015"/>
                </a:lnSpc>
              </a:pPr>
              <a:endParaRPr sz="1200"/>
            </a:p>
          </p:txBody>
        </p:sp>
      </p:grpSp>
      <p:grpSp>
        <p:nvGrpSpPr>
          <p:cNvPr id="24" name="Group 24">
            <a:extLst>
              <a:ext uri="{FF2B5EF4-FFF2-40B4-BE49-F238E27FC236}">
                <a16:creationId xmlns:a16="http://schemas.microsoft.com/office/drawing/2014/main" id="{F17AB850-CADA-0DD0-DF7A-3ABF0F30FC98}"/>
              </a:ext>
            </a:extLst>
          </p:cNvPr>
          <p:cNvGrpSpPr/>
          <p:nvPr/>
        </p:nvGrpSpPr>
        <p:grpSpPr>
          <a:xfrm>
            <a:off x="4986934" y="4191000"/>
            <a:ext cx="638482" cy="638482"/>
            <a:chOff x="0" y="0"/>
            <a:chExt cx="812800" cy="812800"/>
          </a:xfrm>
        </p:grpSpPr>
        <p:sp>
          <p:nvSpPr>
            <p:cNvPr id="25" name="Freeform 25">
              <a:extLst>
                <a:ext uri="{FF2B5EF4-FFF2-40B4-BE49-F238E27FC236}">
                  <a16:creationId xmlns:a16="http://schemas.microsoft.com/office/drawing/2014/main" id="{4C2B5B48-AB51-B6E6-384F-0F8114EB6FE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34C8A"/>
            </a:solidFill>
          </p:spPr>
          <p:txBody>
            <a:bodyPr/>
            <a:lstStyle/>
            <a:p>
              <a:endParaRPr lang="en-US"/>
            </a:p>
          </p:txBody>
        </p:sp>
        <p:sp>
          <p:nvSpPr>
            <p:cNvPr id="26" name="TextBox 26">
              <a:extLst>
                <a:ext uri="{FF2B5EF4-FFF2-40B4-BE49-F238E27FC236}">
                  <a16:creationId xmlns:a16="http://schemas.microsoft.com/office/drawing/2014/main" id="{8FD7D114-9DA3-12B2-7CD1-FB6CD6F800C3}"/>
                </a:ext>
              </a:extLst>
            </p:cNvPr>
            <p:cNvSpPr txBox="1"/>
            <p:nvPr/>
          </p:nvSpPr>
          <p:spPr>
            <a:xfrm>
              <a:off x="76200" y="57150"/>
              <a:ext cx="660400" cy="679450"/>
            </a:xfrm>
            <a:prstGeom prst="rect">
              <a:avLst/>
            </a:prstGeom>
          </p:spPr>
          <p:txBody>
            <a:bodyPr lIns="33867" tIns="33867" rIns="33867" bIns="33867" rtlCol="0" anchor="ctr"/>
            <a:lstStyle/>
            <a:p>
              <a:pPr algn="ctr">
                <a:lnSpc>
                  <a:spcPts val="2015"/>
                </a:lnSpc>
              </a:pPr>
              <a:endParaRPr sz="1200"/>
            </a:p>
          </p:txBody>
        </p:sp>
      </p:grpSp>
      <p:grpSp>
        <p:nvGrpSpPr>
          <p:cNvPr id="27" name="Group 27">
            <a:extLst>
              <a:ext uri="{FF2B5EF4-FFF2-40B4-BE49-F238E27FC236}">
                <a16:creationId xmlns:a16="http://schemas.microsoft.com/office/drawing/2014/main" id="{2618D150-FA77-6404-CBD5-9E8CCF456798}"/>
              </a:ext>
            </a:extLst>
          </p:cNvPr>
          <p:cNvGrpSpPr/>
          <p:nvPr/>
        </p:nvGrpSpPr>
        <p:grpSpPr>
          <a:xfrm>
            <a:off x="3850205" y="4702120"/>
            <a:ext cx="2946901" cy="480489"/>
            <a:chOff x="0" y="0"/>
            <a:chExt cx="1164208" cy="189823"/>
          </a:xfrm>
        </p:grpSpPr>
        <p:sp>
          <p:nvSpPr>
            <p:cNvPr id="28" name="Freeform 28">
              <a:extLst>
                <a:ext uri="{FF2B5EF4-FFF2-40B4-BE49-F238E27FC236}">
                  <a16:creationId xmlns:a16="http://schemas.microsoft.com/office/drawing/2014/main" id="{42EEEAFD-FC84-8981-20FC-EC4EB326A5F9}"/>
                </a:ext>
              </a:extLst>
            </p:cNvPr>
            <p:cNvSpPr/>
            <p:nvPr/>
          </p:nvSpPr>
          <p:spPr>
            <a:xfrm>
              <a:off x="0" y="0"/>
              <a:ext cx="1164208" cy="189823"/>
            </a:xfrm>
            <a:custGeom>
              <a:avLst/>
              <a:gdLst/>
              <a:ahLst/>
              <a:cxnLst/>
              <a:rect l="l" t="t" r="r" b="b"/>
              <a:pathLst>
                <a:path w="1164208" h="189823">
                  <a:moveTo>
                    <a:pt x="89323" y="0"/>
                  </a:moveTo>
                  <a:lnTo>
                    <a:pt x="1074885" y="0"/>
                  </a:lnTo>
                  <a:cubicBezTo>
                    <a:pt x="1098575" y="0"/>
                    <a:pt x="1121294" y="9411"/>
                    <a:pt x="1138046" y="26162"/>
                  </a:cubicBezTo>
                  <a:cubicBezTo>
                    <a:pt x="1154797" y="42913"/>
                    <a:pt x="1164208" y="65633"/>
                    <a:pt x="1164208" y="89323"/>
                  </a:cubicBezTo>
                  <a:lnTo>
                    <a:pt x="1164208" y="100500"/>
                  </a:lnTo>
                  <a:cubicBezTo>
                    <a:pt x="1164208" y="149831"/>
                    <a:pt x="1124217" y="189823"/>
                    <a:pt x="1074885" y="189823"/>
                  </a:cubicBezTo>
                  <a:lnTo>
                    <a:pt x="89323" y="189823"/>
                  </a:lnTo>
                  <a:cubicBezTo>
                    <a:pt x="65633" y="189823"/>
                    <a:pt x="42913" y="180412"/>
                    <a:pt x="26162" y="163661"/>
                  </a:cubicBezTo>
                  <a:cubicBezTo>
                    <a:pt x="9411" y="146909"/>
                    <a:pt x="0" y="124190"/>
                    <a:pt x="0" y="100500"/>
                  </a:cubicBezTo>
                  <a:lnTo>
                    <a:pt x="0" y="89323"/>
                  </a:lnTo>
                  <a:cubicBezTo>
                    <a:pt x="0" y="65633"/>
                    <a:pt x="9411" y="42913"/>
                    <a:pt x="26162" y="26162"/>
                  </a:cubicBezTo>
                  <a:cubicBezTo>
                    <a:pt x="42913" y="9411"/>
                    <a:pt x="65633" y="0"/>
                    <a:pt x="89323" y="0"/>
                  </a:cubicBezTo>
                  <a:close/>
                </a:path>
              </a:pathLst>
            </a:custGeom>
            <a:solidFill>
              <a:srgbClr val="2EAEA1"/>
            </a:solidFill>
          </p:spPr>
          <p:txBody>
            <a:bodyPr/>
            <a:lstStyle/>
            <a:p>
              <a:endParaRPr lang="en-US"/>
            </a:p>
          </p:txBody>
        </p:sp>
        <p:sp>
          <p:nvSpPr>
            <p:cNvPr id="29" name="TextBox 29">
              <a:extLst>
                <a:ext uri="{FF2B5EF4-FFF2-40B4-BE49-F238E27FC236}">
                  <a16:creationId xmlns:a16="http://schemas.microsoft.com/office/drawing/2014/main" id="{EA524702-A382-5413-F456-47439C6868AA}"/>
                </a:ext>
              </a:extLst>
            </p:cNvPr>
            <p:cNvSpPr txBox="1"/>
            <p:nvPr/>
          </p:nvSpPr>
          <p:spPr>
            <a:xfrm>
              <a:off x="0" y="-19050"/>
              <a:ext cx="1164208" cy="208873"/>
            </a:xfrm>
            <a:prstGeom prst="rect">
              <a:avLst/>
            </a:prstGeom>
          </p:spPr>
          <p:txBody>
            <a:bodyPr lIns="33867" tIns="33867" rIns="33867" bIns="33867" rtlCol="0" anchor="ctr"/>
            <a:lstStyle/>
            <a:p>
              <a:pPr algn="ctr">
                <a:lnSpc>
                  <a:spcPts val="2015"/>
                </a:lnSpc>
              </a:pPr>
              <a:endParaRPr sz="1200"/>
            </a:p>
          </p:txBody>
        </p:sp>
      </p:grpSp>
      <p:sp>
        <p:nvSpPr>
          <p:cNvPr id="30" name="TextBox 30">
            <a:extLst>
              <a:ext uri="{FF2B5EF4-FFF2-40B4-BE49-F238E27FC236}">
                <a16:creationId xmlns:a16="http://schemas.microsoft.com/office/drawing/2014/main" id="{7A8A2484-40A5-1C47-7769-AD6407F6DF90}"/>
              </a:ext>
            </a:extLst>
          </p:cNvPr>
          <p:cNvSpPr txBox="1"/>
          <p:nvPr/>
        </p:nvSpPr>
        <p:spPr>
          <a:xfrm>
            <a:off x="1304937" y="2852331"/>
            <a:ext cx="3463962" cy="1308050"/>
          </a:xfrm>
          <a:prstGeom prst="rect">
            <a:avLst/>
          </a:prstGeom>
        </p:spPr>
        <p:txBody>
          <a:bodyPr lIns="0" tIns="0" rIns="0" bIns="0" rtlCol="0" anchor="t">
            <a:spAutoFit/>
          </a:bodyPr>
          <a:lstStyle/>
          <a:p>
            <a:pPr algn="ctr">
              <a:lnSpc>
                <a:spcPts val="1666"/>
              </a:lnSpc>
            </a:pPr>
            <a:r>
              <a:rPr lang="en-US" sz="1666">
                <a:solidFill>
                  <a:srgbClr val="334C8A"/>
                </a:solidFill>
                <a:latin typeface="Sanchez"/>
              </a:rPr>
              <a:t>Care services in residential settings are often standardized to accommodate the needs of multiple residents and cannot be tailored to better meet the needs of every individual.</a:t>
            </a:r>
          </a:p>
        </p:txBody>
      </p:sp>
      <p:sp>
        <p:nvSpPr>
          <p:cNvPr id="31" name="TextBox 31">
            <a:extLst>
              <a:ext uri="{FF2B5EF4-FFF2-40B4-BE49-F238E27FC236}">
                <a16:creationId xmlns:a16="http://schemas.microsoft.com/office/drawing/2014/main" id="{CFA2D050-A063-9EB5-9EF7-C3ACDFA2A888}"/>
              </a:ext>
            </a:extLst>
          </p:cNvPr>
          <p:cNvSpPr txBox="1"/>
          <p:nvPr/>
        </p:nvSpPr>
        <p:spPr>
          <a:xfrm>
            <a:off x="0" y="150475"/>
            <a:ext cx="10427565" cy="448841"/>
          </a:xfrm>
          <a:prstGeom prst="rect">
            <a:avLst/>
          </a:prstGeom>
        </p:spPr>
        <p:txBody>
          <a:bodyPr lIns="0" tIns="0" rIns="0" bIns="0" rtlCol="0" anchor="t">
            <a:spAutoFit/>
          </a:bodyPr>
          <a:lstStyle/>
          <a:p>
            <a:pPr algn="ctr">
              <a:lnSpc>
                <a:spcPts val="3534"/>
              </a:lnSpc>
            </a:pPr>
            <a:r>
              <a:rPr lang="en-US" sz="3334" spc="-167">
                <a:solidFill>
                  <a:srgbClr val="334C8A"/>
                </a:solidFill>
                <a:latin typeface="League Spartan"/>
              </a:rPr>
              <a:t>Disadvantages of Residential Care (Pullar, 2017; Pike, 2018)</a:t>
            </a:r>
          </a:p>
        </p:txBody>
      </p:sp>
      <p:sp>
        <p:nvSpPr>
          <p:cNvPr id="32" name="TextBox 32">
            <a:extLst>
              <a:ext uri="{FF2B5EF4-FFF2-40B4-BE49-F238E27FC236}">
                <a16:creationId xmlns:a16="http://schemas.microsoft.com/office/drawing/2014/main" id="{79F1EF9B-CD93-32A7-81F8-36D0469F9B7D}"/>
              </a:ext>
            </a:extLst>
          </p:cNvPr>
          <p:cNvSpPr txBox="1"/>
          <p:nvPr/>
        </p:nvSpPr>
        <p:spPr>
          <a:xfrm>
            <a:off x="2669111" y="1902036"/>
            <a:ext cx="669567" cy="410369"/>
          </a:xfrm>
          <a:prstGeom prst="rect">
            <a:avLst/>
          </a:prstGeom>
        </p:spPr>
        <p:txBody>
          <a:bodyPr lIns="0" tIns="0" rIns="0" bIns="0" rtlCol="0" anchor="t">
            <a:spAutoFit/>
          </a:bodyPr>
          <a:lstStyle/>
          <a:p>
            <a:pPr algn="ctr">
              <a:lnSpc>
                <a:spcPts val="3247"/>
              </a:lnSpc>
            </a:pPr>
            <a:r>
              <a:rPr lang="en-US" sz="3418" spc="-171">
                <a:solidFill>
                  <a:srgbClr val="FFFFFF"/>
                </a:solidFill>
                <a:latin typeface="League Spartan"/>
              </a:rPr>
              <a:t>5</a:t>
            </a:r>
          </a:p>
        </p:txBody>
      </p:sp>
      <p:sp>
        <p:nvSpPr>
          <p:cNvPr id="33" name="TextBox 33">
            <a:extLst>
              <a:ext uri="{FF2B5EF4-FFF2-40B4-BE49-F238E27FC236}">
                <a16:creationId xmlns:a16="http://schemas.microsoft.com/office/drawing/2014/main" id="{9B07D34A-C72C-070F-5446-8462B7B4041E}"/>
              </a:ext>
            </a:extLst>
          </p:cNvPr>
          <p:cNvSpPr txBox="1"/>
          <p:nvPr/>
        </p:nvSpPr>
        <p:spPr>
          <a:xfrm>
            <a:off x="1490865" y="2405712"/>
            <a:ext cx="3026059" cy="243656"/>
          </a:xfrm>
          <a:prstGeom prst="rect">
            <a:avLst/>
          </a:prstGeom>
        </p:spPr>
        <p:txBody>
          <a:bodyPr lIns="0" tIns="0" rIns="0" bIns="0" rtlCol="0" anchor="t">
            <a:spAutoFit/>
          </a:bodyPr>
          <a:lstStyle/>
          <a:p>
            <a:pPr algn="ctr">
              <a:lnSpc>
                <a:spcPts val="1899"/>
              </a:lnSpc>
            </a:pPr>
            <a:r>
              <a:rPr lang="en-US" sz="1999" spc="-99">
                <a:solidFill>
                  <a:srgbClr val="FFFFFF"/>
                </a:solidFill>
                <a:latin typeface="League Spartan"/>
              </a:rPr>
              <a:t>Lack of Personalization </a:t>
            </a:r>
          </a:p>
        </p:txBody>
      </p:sp>
      <p:sp>
        <p:nvSpPr>
          <p:cNvPr id="34" name="TextBox 34">
            <a:extLst>
              <a:ext uri="{FF2B5EF4-FFF2-40B4-BE49-F238E27FC236}">
                <a16:creationId xmlns:a16="http://schemas.microsoft.com/office/drawing/2014/main" id="{AF038A92-C7F9-2138-95B6-D26E0FE8953E}"/>
              </a:ext>
            </a:extLst>
          </p:cNvPr>
          <p:cNvSpPr txBox="1"/>
          <p:nvPr/>
        </p:nvSpPr>
        <p:spPr>
          <a:xfrm>
            <a:off x="7175279" y="1891373"/>
            <a:ext cx="669567" cy="410369"/>
          </a:xfrm>
          <a:prstGeom prst="rect">
            <a:avLst/>
          </a:prstGeom>
        </p:spPr>
        <p:txBody>
          <a:bodyPr lIns="0" tIns="0" rIns="0" bIns="0" rtlCol="0" anchor="t">
            <a:spAutoFit/>
          </a:bodyPr>
          <a:lstStyle/>
          <a:p>
            <a:pPr algn="ctr">
              <a:lnSpc>
                <a:spcPts val="3247"/>
              </a:lnSpc>
            </a:pPr>
            <a:r>
              <a:rPr lang="en-US" sz="3418" spc="-171">
                <a:solidFill>
                  <a:srgbClr val="FFFFFF"/>
                </a:solidFill>
                <a:latin typeface="League Spartan"/>
              </a:rPr>
              <a:t>6</a:t>
            </a:r>
          </a:p>
        </p:txBody>
      </p:sp>
      <p:sp>
        <p:nvSpPr>
          <p:cNvPr id="35" name="TextBox 35">
            <a:extLst>
              <a:ext uri="{FF2B5EF4-FFF2-40B4-BE49-F238E27FC236}">
                <a16:creationId xmlns:a16="http://schemas.microsoft.com/office/drawing/2014/main" id="{87252E98-BE1D-6D8B-4180-F65A39E34AC6}"/>
              </a:ext>
            </a:extLst>
          </p:cNvPr>
          <p:cNvSpPr txBox="1"/>
          <p:nvPr/>
        </p:nvSpPr>
        <p:spPr>
          <a:xfrm>
            <a:off x="6249008" y="2395049"/>
            <a:ext cx="2588157" cy="243656"/>
          </a:xfrm>
          <a:prstGeom prst="rect">
            <a:avLst/>
          </a:prstGeom>
        </p:spPr>
        <p:txBody>
          <a:bodyPr lIns="0" tIns="0" rIns="0" bIns="0" rtlCol="0" anchor="t">
            <a:spAutoFit/>
          </a:bodyPr>
          <a:lstStyle/>
          <a:p>
            <a:pPr algn="ctr">
              <a:lnSpc>
                <a:spcPts val="1899"/>
              </a:lnSpc>
            </a:pPr>
            <a:r>
              <a:rPr lang="en-US" sz="1999" spc="-99">
                <a:solidFill>
                  <a:srgbClr val="FFFFFF"/>
                </a:solidFill>
                <a:latin typeface="League Spartan"/>
              </a:rPr>
              <a:t>Social Isolation</a:t>
            </a:r>
          </a:p>
        </p:txBody>
      </p:sp>
      <p:sp>
        <p:nvSpPr>
          <p:cNvPr id="36" name="TextBox 36">
            <a:extLst>
              <a:ext uri="{FF2B5EF4-FFF2-40B4-BE49-F238E27FC236}">
                <a16:creationId xmlns:a16="http://schemas.microsoft.com/office/drawing/2014/main" id="{556C6DD7-724C-E70D-7519-F2AE49507398}"/>
              </a:ext>
            </a:extLst>
          </p:cNvPr>
          <p:cNvSpPr txBox="1"/>
          <p:nvPr/>
        </p:nvSpPr>
        <p:spPr>
          <a:xfrm>
            <a:off x="5811105" y="2841667"/>
            <a:ext cx="3463962" cy="1308050"/>
          </a:xfrm>
          <a:prstGeom prst="rect">
            <a:avLst/>
          </a:prstGeom>
        </p:spPr>
        <p:txBody>
          <a:bodyPr lIns="0" tIns="0" rIns="0" bIns="0" rtlCol="0" anchor="t">
            <a:spAutoFit/>
          </a:bodyPr>
          <a:lstStyle/>
          <a:p>
            <a:pPr algn="ctr">
              <a:lnSpc>
                <a:spcPts val="1666"/>
              </a:lnSpc>
            </a:pPr>
            <a:r>
              <a:rPr lang="en-US" sz="1666">
                <a:solidFill>
                  <a:srgbClr val="334C8A"/>
                </a:solidFill>
                <a:latin typeface="Sanchez"/>
              </a:rPr>
              <a:t>Despite being in a communal setting, individuals may experience social isolation and loneliness, particularly if they have limited mobility or struggle to connect with fellow residents.</a:t>
            </a:r>
          </a:p>
        </p:txBody>
      </p:sp>
      <p:sp>
        <p:nvSpPr>
          <p:cNvPr id="37" name="TextBox 37">
            <a:extLst>
              <a:ext uri="{FF2B5EF4-FFF2-40B4-BE49-F238E27FC236}">
                <a16:creationId xmlns:a16="http://schemas.microsoft.com/office/drawing/2014/main" id="{3C730F88-F95A-3136-5695-4E89A8C8F13E}"/>
              </a:ext>
            </a:extLst>
          </p:cNvPr>
          <p:cNvSpPr txBox="1"/>
          <p:nvPr/>
        </p:nvSpPr>
        <p:spPr>
          <a:xfrm>
            <a:off x="4955849" y="4333913"/>
            <a:ext cx="669567" cy="410369"/>
          </a:xfrm>
          <a:prstGeom prst="rect">
            <a:avLst/>
          </a:prstGeom>
        </p:spPr>
        <p:txBody>
          <a:bodyPr lIns="0" tIns="0" rIns="0" bIns="0" rtlCol="0" anchor="t">
            <a:spAutoFit/>
          </a:bodyPr>
          <a:lstStyle/>
          <a:p>
            <a:pPr algn="ctr">
              <a:lnSpc>
                <a:spcPts val="3247"/>
              </a:lnSpc>
            </a:pPr>
            <a:r>
              <a:rPr lang="en-US" sz="3418" spc="-171">
                <a:solidFill>
                  <a:srgbClr val="FFFFFF"/>
                </a:solidFill>
                <a:latin typeface="League Spartan"/>
              </a:rPr>
              <a:t>7</a:t>
            </a:r>
          </a:p>
        </p:txBody>
      </p:sp>
      <p:sp>
        <p:nvSpPr>
          <p:cNvPr id="38" name="TextBox 38">
            <a:extLst>
              <a:ext uri="{FF2B5EF4-FFF2-40B4-BE49-F238E27FC236}">
                <a16:creationId xmlns:a16="http://schemas.microsoft.com/office/drawing/2014/main" id="{A7E8EFFC-7676-AAC4-7A4B-F5D80E55A77D}"/>
              </a:ext>
            </a:extLst>
          </p:cNvPr>
          <p:cNvSpPr txBox="1"/>
          <p:nvPr/>
        </p:nvSpPr>
        <p:spPr>
          <a:xfrm>
            <a:off x="3939891" y="4837589"/>
            <a:ext cx="2767529" cy="243656"/>
          </a:xfrm>
          <a:prstGeom prst="rect">
            <a:avLst/>
          </a:prstGeom>
        </p:spPr>
        <p:txBody>
          <a:bodyPr lIns="0" tIns="0" rIns="0" bIns="0" rtlCol="0" anchor="t">
            <a:spAutoFit/>
          </a:bodyPr>
          <a:lstStyle/>
          <a:p>
            <a:pPr algn="ctr">
              <a:lnSpc>
                <a:spcPts val="1899"/>
              </a:lnSpc>
            </a:pPr>
            <a:r>
              <a:rPr lang="en-US" sz="1999" spc="-99">
                <a:solidFill>
                  <a:srgbClr val="FFFFFF"/>
                </a:solidFill>
                <a:latin typeface="League Spartan"/>
              </a:rPr>
              <a:t>Staff Turnover</a:t>
            </a:r>
          </a:p>
        </p:txBody>
      </p:sp>
      <p:sp>
        <p:nvSpPr>
          <p:cNvPr id="39" name="TextBox 39">
            <a:extLst>
              <a:ext uri="{FF2B5EF4-FFF2-40B4-BE49-F238E27FC236}">
                <a16:creationId xmlns:a16="http://schemas.microsoft.com/office/drawing/2014/main" id="{CE745202-036C-6475-680A-731BB85CD8F0}"/>
              </a:ext>
            </a:extLst>
          </p:cNvPr>
          <p:cNvSpPr txBox="1"/>
          <p:nvPr/>
        </p:nvSpPr>
        <p:spPr>
          <a:xfrm>
            <a:off x="3591674" y="5284208"/>
            <a:ext cx="3463962" cy="1090042"/>
          </a:xfrm>
          <a:prstGeom prst="rect">
            <a:avLst/>
          </a:prstGeom>
        </p:spPr>
        <p:txBody>
          <a:bodyPr lIns="0" tIns="0" rIns="0" bIns="0" rtlCol="0" anchor="t">
            <a:spAutoFit/>
          </a:bodyPr>
          <a:lstStyle/>
          <a:p>
            <a:pPr algn="ctr">
              <a:lnSpc>
                <a:spcPts val="1666"/>
              </a:lnSpc>
            </a:pPr>
            <a:r>
              <a:rPr lang="en-US" sz="1666">
                <a:solidFill>
                  <a:srgbClr val="334C8A"/>
                </a:solidFill>
                <a:latin typeface="Sanchez"/>
              </a:rPr>
              <a:t>High staff turnover rates in residential care facilities can lead to inconsistency in care quality and disrupt relationships between residents and caregivers.</a:t>
            </a:r>
          </a:p>
        </p:txBody>
      </p:sp>
    </p:spTree>
    <p:extLst>
      <p:ext uri="{BB962C8B-B14F-4D97-AF65-F5344CB8AC3E}">
        <p14:creationId xmlns:p14="http://schemas.microsoft.com/office/powerpoint/2010/main" val="20620293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535B7-044B-9846-FDA5-CF7497DFB44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7ABF7548-40AB-BADA-0171-FE5D78AFE25B}"/>
              </a:ext>
            </a:extLst>
          </p:cNvPr>
          <p:cNvGrpSpPr/>
          <p:nvPr/>
        </p:nvGrpSpPr>
        <p:grpSpPr>
          <a:xfrm>
            <a:off x="3620017" y="3702433"/>
            <a:ext cx="8065908" cy="717741"/>
            <a:chOff x="0" y="0"/>
            <a:chExt cx="9134166" cy="812800"/>
          </a:xfrm>
        </p:grpSpPr>
        <p:sp>
          <p:nvSpPr>
            <p:cNvPr id="3" name="Freeform 3">
              <a:extLst>
                <a:ext uri="{FF2B5EF4-FFF2-40B4-BE49-F238E27FC236}">
                  <a16:creationId xmlns:a16="http://schemas.microsoft.com/office/drawing/2014/main" id="{99879A18-1BC3-B38D-A2D2-1C42BDA7B519}"/>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4" name="TextBox 4">
              <a:extLst>
                <a:ext uri="{FF2B5EF4-FFF2-40B4-BE49-F238E27FC236}">
                  <a16:creationId xmlns:a16="http://schemas.microsoft.com/office/drawing/2014/main" id="{C623F23E-53FB-68F1-1644-EFD678C5F496}"/>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sp>
        <p:nvSpPr>
          <p:cNvPr id="5" name="Freeform 5">
            <a:extLst>
              <a:ext uri="{FF2B5EF4-FFF2-40B4-BE49-F238E27FC236}">
                <a16:creationId xmlns:a16="http://schemas.microsoft.com/office/drawing/2014/main" id="{3C95636E-E473-BCF3-3191-C49FDFA1A066}"/>
              </a:ext>
            </a:extLst>
          </p:cNvPr>
          <p:cNvSpPr/>
          <p:nvPr/>
        </p:nvSpPr>
        <p:spPr>
          <a:xfrm rot="-5400000">
            <a:off x="8570976" y="1255776"/>
            <a:ext cx="4876800" cy="2365248"/>
          </a:xfrm>
          <a:custGeom>
            <a:avLst/>
            <a:gdLst/>
            <a:ahLst/>
            <a:cxnLst/>
            <a:rect l="l" t="t" r="r" b="b"/>
            <a:pathLst>
              <a:path w="7315200" h="3547872">
                <a:moveTo>
                  <a:pt x="0" y="0"/>
                </a:moveTo>
                <a:lnTo>
                  <a:pt x="7315200" y="0"/>
                </a:lnTo>
                <a:lnTo>
                  <a:pt x="7315200" y="3547872"/>
                </a:lnTo>
                <a:lnTo>
                  <a:pt x="0" y="3547872"/>
                </a:lnTo>
                <a:lnTo>
                  <a:pt x="0" y="0"/>
                </a:lnTo>
                <a:close/>
              </a:path>
            </a:pathLst>
          </a:custGeom>
          <a:blipFill>
            <a:blip r:embed="rId2">
              <a:alphaModFix amt="65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AutoShape 6">
            <a:extLst>
              <a:ext uri="{FF2B5EF4-FFF2-40B4-BE49-F238E27FC236}">
                <a16:creationId xmlns:a16="http://schemas.microsoft.com/office/drawing/2014/main" id="{DB8B5A95-36D7-6ECE-86CB-4A6ED4CE5F82}"/>
              </a:ext>
            </a:extLst>
          </p:cNvPr>
          <p:cNvSpPr/>
          <p:nvPr/>
        </p:nvSpPr>
        <p:spPr>
          <a:xfrm>
            <a:off x="4056754" y="1009459"/>
            <a:ext cx="4078494" cy="0"/>
          </a:xfrm>
          <a:prstGeom prst="line">
            <a:avLst/>
          </a:prstGeom>
          <a:ln w="95250" cap="flat">
            <a:solidFill>
              <a:srgbClr val="334C8A"/>
            </a:solidFill>
            <a:prstDash val="solid"/>
            <a:headEnd type="none" w="sm" len="sm"/>
            <a:tailEnd type="none" w="sm" len="sm"/>
          </a:ln>
        </p:spPr>
        <p:txBody>
          <a:bodyPr/>
          <a:lstStyle/>
          <a:p>
            <a:endParaRPr lang="en-US"/>
          </a:p>
        </p:txBody>
      </p:sp>
      <p:sp>
        <p:nvSpPr>
          <p:cNvPr id="7" name="Freeform 7">
            <a:extLst>
              <a:ext uri="{FF2B5EF4-FFF2-40B4-BE49-F238E27FC236}">
                <a16:creationId xmlns:a16="http://schemas.microsoft.com/office/drawing/2014/main" id="{223944F6-164C-24B2-69FA-F8CCF078BC96}"/>
              </a:ext>
            </a:extLst>
          </p:cNvPr>
          <p:cNvSpPr/>
          <p:nvPr/>
        </p:nvSpPr>
        <p:spPr>
          <a:xfrm>
            <a:off x="0" y="0"/>
            <a:ext cx="2679317" cy="2679317"/>
          </a:xfrm>
          <a:custGeom>
            <a:avLst/>
            <a:gdLst/>
            <a:ahLst/>
            <a:cxnLst/>
            <a:rect l="l" t="t" r="r" b="b"/>
            <a:pathLst>
              <a:path w="4018976" h="4018976">
                <a:moveTo>
                  <a:pt x="0" y="0"/>
                </a:moveTo>
                <a:lnTo>
                  <a:pt x="4018976" y="0"/>
                </a:lnTo>
                <a:lnTo>
                  <a:pt x="4018976" y="4018976"/>
                </a:lnTo>
                <a:lnTo>
                  <a:pt x="0" y="40189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8" name="TextBox 8">
            <a:extLst>
              <a:ext uri="{FF2B5EF4-FFF2-40B4-BE49-F238E27FC236}">
                <a16:creationId xmlns:a16="http://schemas.microsoft.com/office/drawing/2014/main" id="{FC49F2B3-3AD3-030E-A9E9-CE99D76D6595}"/>
              </a:ext>
            </a:extLst>
          </p:cNvPr>
          <p:cNvSpPr txBox="1"/>
          <p:nvPr/>
        </p:nvSpPr>
        <p:spPr>
          <a:xfrm>
            <a:off x="2371182" y="421026"/>
            <a:ext cx="7449637" cy="525785"/>
          </a:xfrm>
          <a:prstGeom prst="rect">
            <a:avLst/>
          </a:prstGeom>
        </p:spPr>
        <p:txBody>
          <a:bodyPr lIns="0" tIns="0" rIns="0" bIns="0" rtlCol="0" anchor="t">
            <a:spAutoFit/>
          </a:bodyPr>
          <a:lstStyle/>
          <a:p>
            <a:pPr algn="ctr">
              <a:lnSpc>
                <a:spcPts val="4117"/>
              </a:lnSpc>
            </a:pPr>
            <a:r>
              <a:rPr lang="en-US" sz="4334" spc="-217">
                <a:solidFill>
                  <a:srgbClr val="334C8A"/>
                </a:solidFill>
                <a:latin typeface="League Spartan"/>
              </a:rPr>
              <a:t>Empirical Research Support</a:t>
            </a:r>
          </a:p>
        </p:txBody>
      </p:sp>
      <p:sp>
        <p:nvSpPr>
          <p:cNvPr id="9" name="Freeform 9">
            <a:extLst>
              <a:ext uri="{FF2B5EF4-FFF2-40B4-BE49-F238E27FC236}">
                <a16:creationId xmlns:a16="http://schemas.microsoft.com/office/drawing/2014/main" id="{84435E2E-AB4A-2825-35F9-6D5DE8BDEE9A}"/>
              </a:ext>
            </a:extLst>
          </p:cNvPr>
          <p:cNvSpPr/>
          <p:nvPr/>
        </p:nvSpPr>
        <p:spPr>
          <a:xfrm flipH="1">
            <a:off x="9512683" y="0"/>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0" name="Group 10">
            <a:extLst>
              <a:ext uri="{FF2B5EF4-FFF2-40B4-BE49-F238E27FC236}">
                <a16:creationId xmlns:a16="http://schemas.microsoft.com/office/drawing/2014/main" id="{BFE21114-65C1-222E-B524-6AF87B13031A}"/>
              </a:ext>
            </a:extLst>
          </p:cNvPr>
          <p:cNvGrpSpPr/>
          <p:nvPr/>
        </p:nvGrpSpPr>
        <p:grpSpPr>
          <a:xfrm>
            <a:off x="506076" y="1466659"/>
            <a:ext cx="3113941" cy="717741"/>
            <a:chOff x="0" y="0"/>
            <a:chExt cx="3526355" cy="812800"/>
          </a:xfrm>
        </p:grpSpPr>
        <p:sp>
          <p:nvSpPr>
            <p:cNvPr id="11" name="Freeform 11">
              <a:extLst>
                <a:ext uri="{FF2B5EF4-FFF2-40B4-BE49-F238E27FC236}">
                  <a16:creationId xmlns:a16="http://schemas.microsoft.com/office/drawing/2014/main" id="{663F6E8B-5A7D-D73E-A8FD-F054A6A31B7D}"/>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12" name="TextBox 12">
              <a:extLst>
                <a:ext uri="{FF2B5EF4-FFF2-40B4-BE49-F238E27FC236}">
                  <a16:creationId xmlns:a16="http://schemas.microsoft.com/office/drawing/2014/main" id="{0B6797B2-26D2-62D2-B80A-0711D9140772}"/>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sp>
        <p:nvSpPr>
          <p:cNvPr id="13" name="Freeform 13">
            <a:extLst>
              <a:ext uri="{FF2B5EF4-FFF2-40B4-BE49-F238E27FC236}">
                <a16:creationId xmlns:a16="http://schemas.microsoft.com/office/drawing/2014/main" id="{0467C575-E2D2-D768-3126-8C66BD9E194A}"/>
              </a:ext>
            </a:extLst>
          </p:cNvPr>
          <p:cNvSpPr/>
          <p:nvPr/>
        </p:nvSpPr>
        <p:spPr>
          <a:xfrm>
            <a:off x="9820819" y="-118642"/>
            <a:ext cx="2452519" cy="2192702"/>
          </a:xfrm>
          <a:custGeom>
            <a:avLst/>
            <a:gdLst/>
            <a:ahLst/>
            <a:cxnLst/>
            <a:rect l="l" t="t" r="r" b="b"/>
            <a:pathLst>
              <a:path w="3678779" h="3289053">
                <a:moveTo>
                  <a:pt x="0" y="0"/>
                </a:moveTo>
                <a:lnTo>
                  <a:pt x="3678779" y="0"/>
                </a:lnTo>
                <a:lnTo>
                  <a:pt x="3678779" y="3289053"/>
                </a:lnTo>
                <a:lnTo>
                  <a:pt x="0" y="3289053"/>
                </a:lnTo>
                <a:lnTo>
                  <a:pt x="0" y="0"/>
                </a:lnTo>
                <a:close/>
              </a:path>
            </a:pathLst>
          </a:custGeom>
          <a:blipFill>
            <a:blip r:embed="rId6"/>
            <a:stretch>
              <a:fillRect b="-11849"/>
            </a:stretch>
          </a:blipFill>
        </p:spPr>
        <p:txBody>
          <a:bodyPr/>
          <a:lstStyle/>
          <a:p>
            <a:endParaRPr lang="en-US"/>
          </a:p>
        </p:txBody>
      </p:sp>
      <p:grpSp>
        <p:nvGrpSpPr>
          <p:cNvPr id="14" name="Group 14">
            <a:extLst>
              <a:ext uri="{FF2B5EF4-FFF2-40B4-BE49-F238E27FC236}">
                <a16:creationId xmlns:a16="http://schemas.microsoft.com/office/drawing/2014/main" id="{BFC20936-76BD-2E0C-EF51-A194E33C1F9D}"/>
              </a:ext>
            </a:extLst>
          </p:cNvPr>
          <p:cNvGrpSpPr/>
          <p:nvPr/>
        </p:nvGrpSpPr>
        <p:grpSpPr>
          <a:xfrm>
            <a:off x="3620017" y="1466659"/>
            <a:ext cx="8065908" cy="717741"/>
            <a:chOff x="0" y="0"/>
            <a:chExt cx="9134166" cy="812800"/>
          </a:xfrm>
        </p:grpSpPr>
        <p:sp>
          <p:nvSpPr>
            <p:cNvPr id="15" name="Freeform 15">
              <a:extLst>
                <a:ext uri="{FF2B5EF4-FFF2-40B4-BE49-F238E27FC236}">
                  <a16:creationId xmlns:a16="http://schemas.microsoft.com/office/drawing/2014/main" id="{7C7B81E7-E9EE-7812-39A6-47A1AEFA2635}"/>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16" name="TextBox 16">
              <a:extLst>
                <a:ext uri="{FF2B5EF4-FFF2-40B4-BE49-F238E27FC236}">
                  <a16:creationId xmlns:a16="http://schemas.microsoft.com/office/drawing/2014/main" id="{179446E3-26C7-B25A-B3EB-94E7C79B0878}"/>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grpSp>
        <p:nvGrpSpPr>
          <p:cNvPr id="17" name="Group 17">
            <a:extLst>
              <a:ext uri="{FF2B5EF4-FFF2-40B4-BE49-F238E27FC236}">
                <a16:creationId xmlns:a16="http://schemas.microsoft.com/office/drawing/2014/main" id="{D057FB1A-F6FB-3DCE-8E64-385F0103684A}"/>
              </a:ext>
            </a:extLst>
          </p:cNvPr>
          <p:cNvGrpSpPr/>
          <p:nvPr/>
        </p:nvGrpSpPr>
        <p:grpSpPr>
          <a:xfrm>
            <a:off x="506076" y="2247900"/>
            <a:ext cx="3113941" cy="717741"/>
            <a:chOff x="0" y="0"/>
            <a:chExt cx="3526355" cy="812800"/>
          </a:xfrm>
        </p:grpSpPr>
        <p:sp>
          <p:nvSpPr>
            <p:cNvPr id="18" name="Freeform 18">
              <a:extLst>
                <a:ext uri="{FF2B5EF4-FFF2-40B4-BE49-F238E27FC236}">
                  <a16:creationId xmlns:a16="http://schemas.microsoft.com/office/drawing/2014/main" id="{527F4C69-20DD-6F64-ADA2-EF5CC38A9D8C}"/>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19" name="TextBox 19">
              <a:extLst>
                <a:ext uri="{FF2B5EF4-FFF2-40B4-BE49-F238E27FC236}">
                  <a16:creationId xmlns:a16="http://schemas.microsoft.com/office/drawing/2014/main" id="{5A67389A-B76D-4506-2840-275353BDCC53}"/>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grpSp>
        <p:nvGrpSpPr>
          <p:cNvPr id="20" name="Group 20">
            <a:extLst>
              <a:ext uri="{FF2B5EF4-FFF2-40B4-BE49-F238E27FC236}">
                <a16:creationId xmlns:a16="http://schemas.microsoft.com/office/drawing/2014/main" id="{61CCA6EF-45C0-670C-B901-FD6B840F7A79}"/>
              </a:ext>
            </a:extLst>
          </p:cNvPr>
          <p:cNvGrpSpPr/>
          <p:nvPr/>
        </p:nvGrpSpPr>
        <p:grpSpPr>
          <a:xfrm>
            <a:off x="3620017" y="2247900"/>
            <a:ext cx="8065908" cy="717741"/>
            <a:chOff x="0" y="0"/>
            <a:chExt cx="9134166" cy="812800"/>
          </a:xfrm>
        </p:grpSpPr>
        <p:sp>
          <p:nvSpPr>
            <p:cNvPr id="21" name="Freeform 21">
              <a:extLst>
                <a:ext uri="{FF2B5EF4-FFF2-40B4-BE49-F238E27FC236}">
                  <a16:creationId xmlns:a16="http://schemas.microsoft.com/office/drawing/2014/main" id="{891FA710-FC8D-C8E7-FD38-03601FB01571}"/>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22" name="TextBox 22">
              <a:extLst>
                <a:ext uri="{FF2B5EF4-FFF2-40B4-BE49-F238E27FC236}">
                  <a16:creationId xmlns:a16="http://schemas.microsoft.com/office/drawing/2014/main" id="{BF8E2E4D-A108-B711-0DFD-122DF2B3BA4F}"/>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grpSp>
        <p:nvGrpSpPr>
          <p:cNvPr id="23" name="Group 23">
            <a:extLst>
              <a:ext uri="{FF2B5EF4-FFF2-40B4-BE49-F238E27FC236}">
                <a16:creationId xmlns:a16="http://schemas.microsoft.com/office/drawing/2014/main" id="{CA3BA8AD-113D-D70E-5E42-EE2272E6D5B2}"/>
              </a:ext>
            </a:extLst>
          </p:cNvPr>
          <p:cNvGrpSpPr/>
          <p:nvPr/>
        </p:nvGrpSpPr>
        <p:grpSpPr>
          <a:xfrm>
            <a:off x="506076" y="3029142"/>
            <a:ext cx="3113941" cy="609791"/>
            <a:chOff x="0" y="0"/>
            <a:chExt cx="3526355" cy="690553"/>
          </a:xfrm>
        </p:grpSpPr>
        <p:sp>
          <p:nvSpPr>
            <p:cNvPr id="24" name="Freeform 24">
              <a:extLst>
                <a:ext uri="{FF2B5EF4-FFF2-40B4-BE49-F238E27FC236}">
                  <a16:creationId xmlns:a16="http://schemas.microsoft.com/office/drawing/2014/main" id="{AAFAAE77-19B2-FFC9-2774-9CB4FC998E7A}"/>
                </a:ext>
              </a:extLst>
            </p:cNvPr>
            <p:cNvSpPr/>
            <p:nvPr/>
          </p:nvSpPr>
          <p:spPr>
            <a:xfrm>
              <a:off x="0" y="0"/>
              <a:ext cx="3526355" cy="690553"/>
            </a:xfrm>
            <a:custGeom>
              <a:avLst/>
              <a:gdLst/>
              <a:ahLst/>
              <a:cxnLst/>
              <a:rect l="l" t="t" r="r" b="b"/>
              <a:pathLst>
                <a:path w="3526355" h="690553">
                  <a:moveTo>
                    <a:pt x="0" y="0"/>
                  </a:moveTo>
                  <a:lnTo>
                    <a:pt x="3526355" y="0"/>
                  </a:lnTo>
                  <a:lnTo>
                    <a:pt x="3526355" y="690553"/>
                  </a:lnTo>
                  <a:lnTo>
                    <a:pt x="0" y="690553"/>
                  </a:lnTo>
                  <a:close/>
                </a:path>
              </a:pathLst>
            </a:custGeom>
            <a:solidFill>
              <a:srgbClr val="334C8A"/>
            </a:solidFill>
          </p:spPr>
          <p:txBody>
            <a:bodyPr/>
            <a:lstStyle/>
            <a:p>
              <a:endParaRPr lang="en-US"/>
            </a:p>
          </p:txBody>
        </p:sp>
        <p:sp>
          <p:nvSpPr>
            <p:cNvPr id="25" name="TextBox 25">
              <a:extLst>
                <a:ext uri="{FF2B5EF4-FFF2-40B4-BE49-F238E27FC236}">
                  <a16:creationId xmlns:a16="http://schemas.microsoft.com/office/drawing/2014/main" id="{83B73DC4-47AB-378C-F225-78629764B071}"/>
                </a:ext>
              </a:extLst>
            </p:cNvPr>
            <p:cNvSpPr txBox="1"/>
            <p:nvPr/>
          </p:nvSpPr>
          <p:spPr>
            <a:xfrm>
              <a:off x="0" y="-19050"/>
              <a:ext cx="3526355" cy="709603"/>
            </a:xfrm>
            <a:prstGeom prst="rect">
              <a:avLst/>
            </a:prstGeom>
          </p:spPr>
          <p:txBody>
            <a:bodyPr lIns="33867" tIns="33867" rIns="33867" bIns="33867" rtlCol="0" anchor="ctr"/>
            <a:lstStyle/>
            <a:p>
              <a:pPr algn="ctr">
                <a:lnSpc>
                  <a:spcPts val="2015"/>
                </a:lnSpc>
              </a:pPr>
              <a:endParaRPr sz="1200"/>
            </a:p>
          </p:txBody>
        </p:sp>
      </p:grpSp>
      <p:grpSp>
        <p:nvGrpSpPr>
          <p:cNvPr id="26" name="Group 26">
            <a:extLst>
              <a:ext uri="{FF2B5EF4-FFF2-40B4-BE49-F238E27FC236}">
                <a16:creationId xmlns:a16="http://schemas.microsoft.com/office/drawing/2014/main" id="{EF550CE7-BE1D-55DC-F1FF-7D4D054C7BA8}"/>
              </a:ext>
            </a:extLst>
          </p:cNvPr>
          <p:cNvGrpSpPr/>
          <p:nvPr/>
        </p:nvGrpSpPr>
        <p:grpSpPr>
          <a:xfrm>
            <a:off x="3620017" y="3029142"/>
            <a:ext cx="8065908" cy="609791"/>
            <a:chOff x="0" y="0"/>
            <a:chExt cx="9134166" cy="690553"/>
          </a:xfrm>
        </p:grpSpPr>
        <p:sp>
          <p:nvSpPr>
            <p:cNvPr id="27" name="Freeform 27">
              <a:extLst>
                <a:ext uri="{FF2B5EF4-FFF2-40B4-BE49-F238E27FC236}">
                  <a16:creationId xmlns:a16="http://schemas.microsoft.com/office/drawing/2014/main" id="{6143526E-7FD6-F154-FD11-0A43843F2AD5}"/>
                </a:ext>
              </a:extLst>
            </p:cNvPr>
            <p:cNvSpPr/>
            <p:nvPr/>
          </p:nvSpPr>
          <p:spPr>
            <a:xfrm>
              <a:off x="0" y="0"/>
              <a:ext cx="9134166" cy="690553"/>
            </a:xfrm>
            <a:custGeom>
              <a:avLst/>
              <a:gdLst/>
              <a:ahLst/>
              <a:cxnLst/>
              <a:rect l="l" t="t" r="r" b="b"/>
              <a:pathLst>
                <a:path w="9134166" h="690553">
                  <a:moveTo>
                    <a:pt x="0" y="0"/>
                  </a:moveTo>
                  <a:lnTo>
                    <a:pt x="9134166" y="0"/>
                  </a:lnTo>
                  <a:lnTo>
                    <a:pt x="9134166" y="690553"/>
                  </a:lnTo>
                  <a:lnTo>
                    <a:pt x="0" y="690553"/>
                  </a:lnTo>
                  <a:close/>
                </a:path>
              </a:pathLst>
            </a:custGeom>
            <a:solidFill>
              <a:srgbClr val="2EAEA1"/>
            </a:solidFill>
            <a:ln w="38100" cap="sq">
              <a:solidFill>
                <a:srgbClr val="2EAEA1"/>
              </a:solidFill>
              <a:prstDash val="solid"/>
              <a:miter/>
            </a:ln>
          </p:spPr>
          <p:txBody>
            <a:bodyPr/>
            <a:lstStyle/>
            <a:p>
              <a:endParaRPr lang="en-US"/>
            </a:p>
          </p:txBody>
        </p:sp>
        <p:sp>
          <p:nvSpPr>
            <p:cNvPr id="28" name="TextBox 28">
              <a:extLst>
                <a:ext uri="{FF2B5EF4-FFF2-40B4-BE49-F238E27FC236}">
                  <a16:creationId xmlns:a16="http://schemas.microsoft.com/office/drawing/2014/main" id="{829CBA7C-9FB0-7697-0309-44F1D90E8066}"/>
                </a:ext>
              </a:extLst>
            </p:cNvPr>
            <p:cNvSpPr txBox="1"/>
            <p:nvPr/>
          </p:nvSpPr>
          <p:spPr>
            <a:xfrm>
              <a:off x="0" y="-19050"/>
              <a:ext cx="9134166" cy="709603"/>
            </a:xfrm>
            <a:prstGeom prst="rect">
              <a:avLst/>
            </a:prstGeom>
          </p:spPr>
          <p:txBody>
            <a:bodyPr lIns="33867" tIns="33867" rIns="33867" bIns="33867" rtlCol="0" anchor="ctr"/>
            <a:lstStyle/>
            <a:p>
              <a:pPr algn="ctr">
                <a:lnSpc>
                  <a:spcPts val="2015"/>
                </a:lnSpc>
              </a:pPr>
              <a:endParaRPr sz="1200"/>
            </a:p>
          </p:txBody>
        </p:sp>
      </p:grpSp>
      <p:grpSp>
        <p:nvGrpSpPr>
          <p:cNvPr id="29" name="Group 29">
            <a:extLst>
              <a:ext uri="{FF2B5EF4-FFF2-40B4-BE49-F238E27FC236}">
                <a16:creationId xmlns:a16="http://schemas.microsoft.com/office/drawing/2014/main" id="{E5FF30CA-3C5B-C76A-8516-F0C2FDBD7E81}"/>
              </a:ext>
            </a:extLst>
          </p:cNvPr>
          <p:cNvGrpSpPr/>
          <p:nvPr/>
        </p:nvGrpSpPr>
        <p:grpSpPr>
          <a:xfrm>
            <a:off x="506076" y="3702433"/>
            <a:ext cx="3113941" cy="717741"/>
            <a:chOff x="0" y="0"/>
            <a:chExt cx="3526355" cy="812800"/>
          </a:xfrm>
        </p:grpSpPr>
        <p:sp>
          <p:nvSpPr>
            <p:cNvPr id="30" name="Freeform 30">
              <a:extLst>
                <a:ext uri="{FF2B5EF4-FFF2-40B4-BE49-F238E27FC236}">
                  <a16:creationId xmlns:a16="http://schemas.microsoft.com/office/drawing/2014/main" id="{808B70A5-6D0F-05A5-0AED-CF991941A3AF}"/>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31" name="TextBox 31">
              <a:extLst>
                <a:ext uri="{FF2B5EF4-FFF2-40B4-BE49-F238E27FC236}">
                  <a16:creationId xmlns:a16="http://schemas.microsoft.com/office/drawing/2014/main" id="{1368037D-42D7-5E08-0F65-808BE8185BED}"/>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grpSp>
        <p:nvGrpSpPr>
          <p:cNvPr id="32" name="Group 32">
            <a:extLst>
              <a:ext uri="{FF2B5EF4-FFF2-40B4-BE49-F238E27FC236}">
                <a16:creationId xmlns:a16="http://schemas.microsoft.com/office/drawing/2014/main" id="{6EC65248-B241-1FBE-805F-9968C264BE82}"/>
              </a:ext>
            </a:extLst>
          </p:cNvPr>
          <p:cNvGrpSpPr/>
          <p:nvPr/>
        </p:nvGrpSpPr>
        <p:grpSpPr>
          <a:xfrm>
            <a:off x="506076" y="4483675"/>
            <a:ext cx="3113941" cy="717741"/>
            <a:chOff x="0" y="0"/>
            <a:chExt cx="3526355" cy="812800"/>
          </a:xfrm>
        </p:grpSpPr>
        <p:sp>
          <p:nvSpPr>
            <p:cNvPr id="33" name="Freeform 33">
              <a:extLst>
                <a:ext uri="{FF2B5EF4-FFF2-40B4-BE49-F238E27FC236}">
                  <a16:creationId xmlns:a16="http://schemas.microsoft.com/office/drawing/2014/main" id="{C1B33A2E-1D73-C960-E5FC-B97FEE004A92}"/>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34" name="TextBox 34">
              <a:extLst>
                <a:ext uri="{FF2B5EF4-FFF2-40B4-BE49-F238E27FC236}">
                  <a16:creationId xmlns:a16="http://schemas.microsoft.com/office/drawing/2014/main" id="{301DD8C2-95E4-4D49-6B4D-63A9B4C68C71}"/>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grpSp>
        <p:nvGrpSpPr>
          <p:cNvPr id="35" name="Group 35">
            <a:extLst>
              <a:ext uri="{FF2B5EF4-FFF2-40B4-BE49-F238E27FC236}">
                <a16:creationId xmlns:a16="http://schemas.microsoft.com/office/drawing/2014/main" id="{79543F30-7C6E-6461-1FAB-281B6914FF90}"/>
              </a:ext>
            </a:extLst>
          </p:cNvPr>
          <p:cNvGrpSpPr/>
          <p:nvPr/>
        </p:nvGrpSpPr>
        <p:grpSpPr>
          <a:xfrm>
            <a:off x="3620017" y="4483675"/>
            <a:ext cx="8065908" cy="717741"/>
            <a:chOff x="0" y="0"/>
            <a:chExt cx="9134166" cy="812800"/>
          </a:xfrm>
        </p:grpSpPr>
        <p:sp>
          <p:nvSpPr>
            <p:cNvPr id="36" name="Freeform 36">
              <a:extLst>
                <a:ext uri="{FF2B5EF4-FFF2-40B4-BE49-F238E27FC236}">
                  <a16:creationId xmlns:a16="http://schemas.microsoft.com/office/drawing/2014/main" id="{09EDD95E-9611-B000-1738-CEE6D70E555F}"/>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37" name="TextBox 37">
              <a:extLst>
                <a:ext uri="{FF2B5EF4-FFF2-40B4-BE49-F238E27FC236}">
                  <a16:creationId xmlns:a16="http://schemas.microsoft.com/office/drawing/2014/main" id="{3F6EF21E-A1D3-9BD2-5F7E-B0619EDB5015}"/>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grpSp>
        <p:nvGrpSpPr>
          <p:cNvPr id="38" name="Group 38">
            <a:extLst>
              <a:ext uri="{FF2B5EF4-FFF2-40B4-BE49-F238E27FC236}">
                <a16:creationId xmlns:a16="http://schemas.microsoft.com/office/drawing/2014/main" id="{4CAE6BD8-D209-5794-4CB0-7F5B55640B9E}"/>
              </a:ext>
            </a:extLst>
          </p:cNvPr>
          <p:cNvGrpSpPr/>
          <p:nvPr/>
        </p:nvGrpSpPr>
        <p:grpSpPr>
          <a:xfrm>
            <a:off x="506076" y="5264916"/>
            <a:ext cx="3113941" cy="717741"/>
            <a:chOff x="0" y="0"/>
            <a:chExt cx="3526355" cy="812800"/>
          </a:xfrm>
        </p:grpSpPr>
        <p:sp>
          <p:nvSpPr>
            <p:cNvPr id="39" name="Freeform 39">
              <a:extLst>
                <a:ext uri="{FF2B5EF4-FFF2-40B4-BE49-F238E27FC236}">
                  <a16:creationId xmlns:a16="http://schemas.microsoft.com/office/drawing/2014/main" id="{FF043EE7-E154-8201-2B8F-32618D8C2B45}"/>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40" name="TextBox 40">
              <a:extLst>
                <a:ext uri="{FF2B5EF4-FFF2-40B4-BE49-F238E27FC236}">
                  <a16:creationId xmlns:a16="http://schemas.microsoft.com/office/drawing/2014/main" id="{E4A0D76D-919C-6AE5-03F7-61F9BF012A7A}"/>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grpSp>
        <p:nvGrpSpPr>
          <p:cNvPr id="41" name="Group 41">
            <a:extLst>
              <a:ext uri="{FF2B5EF4-FFF2-40B4-BE49-F238E27FC236}">
                <a16:creationId xmlns:a16="http://schemas.microsoft.com/office/drawing/2014/main" id="{96E54411-C599-F7EC-E2D7-5BD5FF2754A0}"/>
              </a:ext>
            </a:extLst>
          </p:cNvPr>
          <p:cNvGrpSpPr/>
          <p:nvPr/>
        </p:nvGrpSpPr>
        <p:grpSpPr>
          <a:xfrm>
            <a:off x="3620017" y="5264916"/>
            <a:ext cx="8065908" cy="717741"/>
            <a:chOff x="0" y="0"/>
            <a:chExt cx="9134166" cy="812800"/>
          </a:xfrm>
        </p:grpSpPr>
        <p:sp>
          <p:nvSpPr>
            <p:cNvPr id="42" name="Freeform 42">
              <a:extLst>
                <a:ext uri="{FF2B5EF4-FFF2-40B4-BE49-F238E27FC236}">
                  <a16:creationId xmlns:a16="http://schemas.microsoft.com/office/drawing/2014/main" id="{F5F0A205-34F1-FB4B-36BD-A44547A7108B}"/>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43" name="TextBox 43">
              <a:extLst>
                <a:ext uri="{FF2B5EF4-FFF2-40B4-BE49-F238E27FC236}">
                  <a16:creationId xmlns:a16="http://schemas.microsoft.com/office/drawing/2014/main" id="{E58231BB-F158-3C42-76FB-D5D51140ABDB}"/>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grpSp>
        <p:nvGrpSpPr>
          <p:cNvPr id="44" name="Group 44">
            <a:extLst>
              <a:ext uri="{FF2B5EF4-FFF2-40B4-BE49-F238E27FC236}">
                <a16:creationId xmlns:a16="http://schemas.microsoft.com/office/drawing/2014/main" id="{41D54446-3AFE-3928-94FC-276F41F9ABB4}"/>
              </a:ext>
            </a:extLst>
          </p:cNvPr>
          <p:cNvGrpSpPr/>
          <p:nvPr/>
        </p:nvGrpSpPr>
        <p:grpSpPr>
          <a:xfrm>
            <a:off x="506076" y="6046158"/>
            <a:ext cx="3113941" cy="717741"/>
            <a:chOff x="0" y="0"/>
            <a:chExt cx="3526355" cy="812800"/>
          </a:xfrm>
        </p:grpSpPr>
        <p:sp>
          <p:nvSpPr>
            <p:cNvPr id="45" name="Freeform 45">
              <a:extLst>
                <a:ext uri="{FF2B5EF4-FFF2-40B4-BE49-F238E27FC236}">
                  <a16:creationId xmlns:a16="http://schemas.microsoft.com/office/drawing/2014/main" id="{4574ADD7-EFAE-4AD6-AE4F-C1745CC4AEE3}"/>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46" name="TextBox 46">
              <a:extLst>
                <a:ext uri="{FF2B5EF4-FFF2-40B4-BE49-F238E27FC236}">
                  <a16:creationId xmlns:a16="http://schemas.microsoft.com/office/drawing/2014/main" id="{868DE088-44CE-A877-6F7D-40D38F873437}"/>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grpSp>
        <p:nvGrpSpPr>
          <p:cNvPr id="47" name="Group 47">
            <a:extLst>
              <a:ext uri="{FF2B5EF4-FFF2-40B4-BE49-F238E27FC236}">
                <a16:creationId xmlns:a16="http://schemas.microsoft.com/office/drawing/2014/main" id="{D8D764B6-BA2C-B5A1-BE05-5037353B5C0E}"/>
              </a:ext>
            </a:extLst>
          </p:cNvPr>
          <p:cNvGrpSpPr/>
          <p:nvPr/>
        </p:nvGrpSpPr>
        <p:grpSpPr>
          <a:xfrm>
            <a:off x="3620017" y="6046158"/>
            <a:ext cx="8065908" cy="717741"/>
            <a:chOff x="0" y="0"/>
            <a:chExt cx="9134166" cy="812800"/>
          </a:xfrm>
        </p:grpSpPr>
        <p:sp>
          <p:nvSpPr>
            <p:cNvPr id="48" name="Freeform 48">
              <a:extLst>
                <a:ext uri="{FF2B5EF4-FFF2-40B4-BE49-F238E27FC236}">
                  <a16:creationId xmlns:a16="http://schemas.microsoft.com/office/drawing/2014/main" id="{AEB5E082-4F9F-DE6B-D837-1CBFD9FC897B}"/>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49" name="TextBox 49">
              <a:extLst>
                <a:ext uri="{FF2B5EF4-FFF2-40B4-BE49-F238E27FC236}">
                  <a16:creationId xmlns:a16="http://schemas.microsoft.com/office/drawing/2014/main" id="{869C25E3-61AD-E31B-83AF-CA3204A49C4D}"/>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sp>
        <p:nvSpPr>
          <p:cNvPr id="50" name="TextBox 50">
            <a:extLst>
              <a:ext uri="{FF2B5EF4-FFF2-40B4-BE49-F238E27FC236}">
                <a16:creationId xmlns:a16="http://schemas.microsoft.com/office/drawing/2014/main" id="{6CE5BD79-6D2E-D629-1F1B-FA12702CCBF3}"/>
              </a:ext>
            </a:extLst>
          </p:cNvPr>
          <p:cNvSpPr txBox="1"/>
          <p:nvPr/>
        </p:nvSpPr>
        <p:spPr>
          <a:xfrm>
            <a:off x="3733678" y="1534107"/>
            <a:ext cx="7711734" cy="540404"/>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Bold"/>
              </a:rPr>
              <a:t>A substantial proportion of older adults express a preference for domiciliary care ocer residential care.</a:t>
            </a:r>
          </a:p>
        </p:txBody>
      </p:sp>
      <p:sp>
        <p:nvSpPr>
          <p:cNvPr id="51" name="TextBox 51">
            <a:extLst>
              <a:ext uri="{FF2B5EF4-FFF2-40B4-BE49-F238E27FC236}">
                <a16:creationId xmlns:a16="http://schemas.microsoft.com/office/drawing/2014/main" id="{2CED9C84-B3C5-C56A-94F2-18ECF8AE9BCC}"/>
              </a:ext>
            </a:extLst>
          </p:cNvPr>
          <p:cNvSpPr txBox="1"/>
          <p:nvPr/>
        </p:nvSpPr>
        <p:spPr>
          <a:xfrm>
            <a:off x="586828" y="1566238"/>
            <a:ext cx="3033189" cy="282129"/>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Kane and Kane (2001):</a:t>
            </a:r>
          </a:p>
        </p:txBody>
      </p:sp>
      <p:sp>
        <p:nvSpPr>
          <p:cNvPr id="52" name="TextBox 52">
            <a:extLst>
              <a:ext uri="{FF2B5EF4-FFF2-40B4-BE49-F238E27FC236}">
                <a16:creationId xmlns:a16="http://schemas.microsoft.com/office/drawing/2014/main" id="{A7B7DA82-FB6B-6810-8C86-BEAB9D480BA1}"/>
              </a:ext>
            </a:extLst>
          </p:cNvPr>
          <p:cNvSpPr txBox="1"/>
          <p:nvPr/>
        </p:nvSpPr>
        <p:spPr>
          <a:xfrm>
            <a:off x="3733678" y="2315348"/>
            <a:ext cx="7711734" cy="540404"/>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Bold"/>
              </a:rPr>
              <a:t>Perception of autonomy is a key determinant of the functional capacity and life satisfaction of older adults.</a:t>
            </a:r>
          </a:p>
        </p:txBody>
      </p:sp>
      <p:sp>
        <p:nvSpPr>
          <p:cNvPr id="53" name="TextBox 53">
            <a:extLst>
              <a:ext uri="{FF2B5EF4-FFF2-40B4-BE49-F238E27FC236}">
                <a16:creationId xmlns:a16="http://schemas.microsoft.com/office/drawing/2014/main" id="{ECE2A42C-75A5-4DDA-57E8-8640DE2B6254}"/>
              </a:ext>
            </a:extLst>
          </p:cNvPr>
          <p:cNvSpPr txBox="1"/>
          <p:nvPr/>
        </p:nvSpPr>
        <p:spPr>
          <a:xfrm>
            <a:off x="586828" y="2347480"/>
            <a:ext cx="3033189" cy="564257"/>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Li-Hsing and Chia-Chan (2020): </a:t>
            </a:r>
          </a:p>
        </p:txBody>
      </p:sp>
      <p:sp>
        <p:nvSpPr>
          <p:cNvPr id="54" name="TextBox 54">
            <a:extLst>
              <a:ext uri="{FF2B5EF4-FFF2-40B4-BE49-F238E27FC236}">
                <a16:creationId xmlns:a16="http://schemas.microsoft.com/office/drawing/2014/main" id="{6244B479-01A9-D841-716B-02415E0D7C35}"/>
              </a:ext>
            </a:extLst>
          </p:cNvPr>
          <p:cNvSpPr txBox="1"/>
          <p:nvPr/>
        </p:nvSpPr>
        <p:spPr>
          <a:xfrm>
            <a:off x="3733678" y="3136900"/>
            <a:ext cx="7711734" cy="258276"/>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Bold"/>
              </a:rPr>
              <a:t>Older people express a strong desire to take charge of their care.</a:t>
            </a:r>
          </a:p>
        </p:txBody>
      </p:sp>
      <p:sp>
        <p:nvSpPr>
          <p:cNvPr id="55" name="TextBox 55">
            <a:extLst>
              <a:ext uri="{FF2B5EF4-FFF2-40B4-BE49-F238E27FC236}">
                <a16:creationId xmlns:a16="http://schemas.microsoft.com/office/drawing/2014/main" id="{49258FAE-456C-E9E6-AAAD-67E860E2ED54}"/>
              </a:ext>
            </a:extLst>
          </p:cNvPr>
          <p:cNvSpPr txBox="1"/>
          <p:nvPr/>
        </p:nvSpPr>
        <p:spPr>
          <a:xfrm>
            <a:off x="586828" y="3228300"/>
            <a:ext cx="3033189" cy="282129"/>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Aronson (2002): </a:t>
            </a:r>
          </a:p>
        </p:txBody>
      </p:sp>
      <p:sp>
        <p:nvSpPr>
          <p:cNvPr id="56" name="TextBox 56">
            <a:extLst>
              <a:ext uri="{FF2B5EF4-FFF2-40B4-BE49-F238E27FC236}">
                <a16:creationId xmlns:a16="http://schemas.microsoft.com/office/drawing/2014/main" id="{7684D355-6EB5-29AC-EF4C-78DB6D357393}"/>
              </a:ext>
            </a:extLst>
          </p:cNvPr>
          <p:cNvSpPr txBox="1"/>
          <p:nvPr/>
        </p:nvSpPr>
        <p:spPr>
          <a:xfrm>
            <a:off x="3733678" y="3755235"/>
            <a:ext cx="7952247" cy="615553"/>
          </a:xfrm>
          <a:prstGeom prst="rect">
            <a:avLst/>
          </a:prstGeom>
        </p:spPr>
        <p:txBody>
          <a:bodyPr lIns="0" tIns="0" rIns="0" bIns="0" rtlCol="0" anchor="t">
            <a:spAutoFit/>
          </a:bodyPr>
          <a:lstStyle/>
          <a:p>
            <a:pPr>
              <a:lnSpc>
                <a:spcPts val="1600"/>
              </a:lnSpc>
            </a:pPr>
            <a:r>
              <a:rPr lang="en-US" sz="1600">
                <a:solidFill>
                  <a:srgbClr val="FFFFFF"/>
                </a:solidFill>
                <a:latin typeface="Arimo Bold"/>
              </a:rPr>
              <a:t>Older individuals value their independence and autonomy as a means of exerting control over their lives, placing significance on their ability to make decisions and maintain self-determination beyond mere functional capacity.</a:t>
            </a:r>
          </a:p>
        </p:txBody>
      </p:sp>
      <p:sp>
        <p:nvSpPr>
          <p:cNvPr id="57" name="TextBox 57">
            <a:extLst>
              <a:ext uri="{FF2B5EF4-FFF2-40B4-BE49-F238E27FC236}">
                <a16:creationId xmlns:a16="http://schemas.microsoft.com/office/drawing/2014/main" id="{8E2E9FF8-C761-1B38-FCBF-6E87A5062A30}"/>
              </a:ext>
            </a:extLst>
          </p:cNvPr>
          <p:cNvSpPr txBox="1"/>
          <p:nvPr/>
        </p:nvSpPr>
        <p:spPr>
          <a:xfrm>
            <a:off x="586828" y="3941712"/>
            <a:ext cx="3033189" cy="282129"/>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Collopy (1988): </a:t>
            </a:r>
          </a:p>
        </p:txBody>
      </p:sp>
      <p:sp>
        <p:nvSpPr>
          <p:cNvPr id="58" name="TextBox 58">
            <a:extLst>
              <a:ext uri="{FF2B5EF4-FFF2-40B4-BE49-F238E27FC236}">
                <a16:creationId xmlns:a16="http://schemas.microsoft.com/office/drawing/2014/main" id="{427F0833-CDE8-D865-5304-91B63A3A1A2F}"/>
              </a:ext>
            </a:extLst>
          </p:cNvPr>
          <p:cNvSpPr txBox="1"/>
          <p:nvPr/>
        </p:nvSpPr>
        <p:spPr>
          <a:xfrm>
            <a:off x="3733678" y="4551123"/>
            <a:ext cx="7711734" cy="540404"/>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Bold"/>
              </a:rPr>
              <a:t>Restrictions on decisional autonomy can significantly impact the mental health of elderly patients, engendering feelings of hopelessness and depression.</a:t>
            </a:r>
          </a:p>
        </p:txBody>
      </p:sp>
      <p:sp>
        <p:nvSpPr>
          <p:cNvPr id="59" name="TextBox 59">
            <a:extLst>
              <a:ext uri="{FF2B5EF4-FFF2-40B4-BE49-F238E27FC236}">
                <a16:creationId xmlns:a16="http://schemas.microsoft.com/office/drawing/2014/main" id="{5A987C24-9BB5-A7CC-3D58-C2F9282FE11D}"/>
              </a:ext>
            </a:extLst>
          </p:cNvPr>
          <p:cNvSpPr txBox="1"/>
          <p:nvPr/>
        </p:nvSpPr>
        <p:spPr>
          <a:xfrm>
            <a:off x="586828" y="4722954"/>
            <a:ext cx="3033189" cy="282129"/>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Boyle (2004):</a:t>
            </a:r>
          </a:p>
        </p:txBody>
      </p:sp>
      <p:sp>
        <p:nvSpPr>
          <p:cNvPr id="60" name="TextBox 60">
            <a:extLst>
              <a:ext uri="{FF2B5EF4-FFF2-40B4-BE49-F238E27FC236}">
                <a16:creationId xmlns:a16="http://schemas.microsoft.com/office/drawing/2014/main" id="{FB0555FE-66EE-F225-A49C-0C741208D9F3}"/>
              </a:ext>
            </a:extLst>
          </p:cNvPr>
          <p:cNvSpPr txBox="1"/>
          <p:nvPr/>
        </p:nvSpPr>
        <p:spPr>
          <a:xfrm>
            <a:off x="3733678" y="5332364"/>
            <a:ext cx="7711734" cy="540404"/>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Bold"/>
              </a:rPr>
              <a:t>The receipt of domiciliary care is assigned with reduced hospitalization and emergency room visits occurrences.</a:t>
            </a:r>
          </a:p>
        </p:txBody>
      </p:sp>
      <p:sp>
        <p:nvSpPr>
          <p:cNvPr id="61" name="TextBox 61">
            <a:extLst>
              <a:ext uri="{FF2B5EF4-FFF2-40B4-BE49-F238E27FC236}">
                <a16:creationId xmlns:a16="http://schemas.microsoft.com/office/drawing/2014/main" id="{69D21AD4-816D-B1EE-CC01-22C570D5970F}"/>
              </a:ext>
            </a:extLst>
          </p:cNvPr>
          <p:cNvSpPr txBox="1"/>
          <p:nvPr/>
        </p:nvSpPr>
        <p:spPr>
          <a:xfrm>
            <a:off x="586828" y="5364496"/>
            <a:ext cx="3033189" cy="564257"/>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Gómez-Salazar et al. (2021):</a:t>
            </a:r>
          </a:p>
        </p:txBody>
      </p:sp>
      <p:sp>
        <p:nvSpPr>
          <p:cNvPr id="62" name="TextBox 62">
            <a:extLst>
              <a:ext uri="{FF2B5EF4-FFF2-40B4-BE49-F238E27FC236}">
                <a16:creationId xmlns:a16="http://schemas.microsoft.com/office/drawing/2014/main" id="{B86B0E3C-445C-9294-DF68-57895A3E064E}"/>
              </a:ext>
            </a:extLst>
          </p:cNvPr>
          <p:cNvSpPr txBox="1"/>
          <p:nvPr/>
        </p:nvSpPr>
        <p:spPr>
          <a:xfrm>
            <a:off x="3733678" y="6113606"/>
            <a:ext cx="7711734" cy="540404"/>
          </a:xfrm>
          <a:prstGeom prst="rect">
            <a:avLst/>
          </a:prstGeom>
        </p:spPr>
        <p:txBody>
          <a:bodyPr lIns="0" tIns="0" rIns="0" bIns="0" rtlCol="0" anchor="t">
            <a:spAutoFit/>
          </a:bodyPr>
          <a:lstStyle/>
          <a:p>
            <a:pPr>
              <a:lnSpc>
                <a:spcPts val="2239"/>
              </a:lnSpc>
              <a:spcBef>
                <a:spcPct val="0"/>
              </a:spcBef>
            </a:pPr>
            <a:r>
              <a:rPr lang="en-US" sz="1600">
                <a:solidFill>
                  <a:srgbClr val="FFFFFF"/>
                </a:solidFill>
                <a:latin typeface="Arimo Bold"/>
              </a:rPr>
              <a:t>Domiciliary care, especially when combined with educational components, can positively impact medication adherence and health outcomes.</a:t>
            </a:r>
          </a:p>
        </p:txBody>
      </p:sp>
      <p:sp>
        <p:nvSpPr>
          <p:cNvPr id="63" name="TextBox 63">
            <a:extLst>
              <a:ext uri="{FF2B5EF4-FFF2-40B4-BE49-F238E27FC236}">
                <a16:creationId xmlns:a16="http://schemas.microsoft.com/office/drawing/2014/main" id="{5E0C3703-8548-63C5-E436-D892D2AE6567}"/>
              </a:ext>
            </a:extLst>
          </p:cNvPr>
          <p:cNvSpPr txBox="1"/>
          <p:nvPr/>
        </p:nvSpPr>
        <p:spPr>
          <a:xfrm>
            <a:off x="586828" y="6285437"/>
            <a:ext cx="3033189" cy="282129"/>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Brixner et al. (2019):</a:t>
            </a:r>
          </a:p>
        </p:txBody>
      </p:sp>
    </p:spTree>
    <p:extLst>
      <p:ext uri="{BB962C8B-B14F-4D97-AF65-F5344CB8AC3E}">
        <p14:creationId xmlns:p14="http://schemas.microsoft.com/office/powerpoint/2010/main" val="40646440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D4044-9DEA-C752-252B-17E63A88388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291DDDE-CDCF-0FFA-21D9-4D81F619C972}"/>
              </a:ext>
            </a:extLst>
          </p:cNvPr>
          <p:cNvSpPr/>
          <p:nvPr/>
        </p:nvSpPr>
        <p:spPr>
          <a:xfrm>
            <a:off x="0" y="0"/>
            <a:ext cx="2679317" cy="2679317"/>
          </a:xfrm>
          <a:custGeom>
            <a:avLst/>
            <a:gdLst/>
            <a:ahLst/>
            <a:cxnLst/>
            <a:rect l="l" t="t" r="r" b="b"/>
            <a:pathLst>
              <a:path w="4018976" h="4018976">
                <a:moveTo>
                  <a:pt x="0" y="0"/>
                </a:moveTo>
                <a:lnTo>
                  <a:pt x="4018976" y="0"/>
                </a:lnTo>
                <a:lnTo>
                  <a:pt x="4018976" y="4018976"/>
                </a:lnTo>
                <a:lnTo>
                  <a:pt x="0" y="401897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BEF23ACA-55F9-768A-5830-7C16C16D9156}"/>
              </a:ext>
            </a:extLst>
          </p:cNvPr>
          <p:cNvSpPr/>
          <p:nvPr/>
        </p:nvSpPr>
        <p:spPr>
          <a:xfrm rot="-5400000">
            <a:off x="8570976" y="1255776"/>
            <a:ext cx="4876800" cy="2365248"/>
          </a:xfrm>
          <a:custGeom>
            <a:avLst/>
            <a:gdLst/>
            <a:ahLst/>
            <a:cxnLst/>
            <a:rect l="l" t="t" r="r" b="b"/>
            <a:pathLst>
              <a:path w="7315200" h="3547872">
                <a:moveTo>
                  <a:pt x="0" y="0"/>
                </a:moveTo>
                <a:lnTo>
                  <a:pt x="7315200" y="0"/>
                </a:lnTo>
                <a:lnTo>
                  <a:pt x="7315200" y="3547872"/>
                </a:lnTo>
                <a:lnTo>
                  <a:pt x="0" y="3547872"/>
                </a:lnTo>
                <a:lnTo>
                  <a:pt x="0" y="0"/>
                </a:lnTo>
                <a:close/>
              </a:path>
            </a:pathLst>
          </a:custGeom>
          <a:blipFill>
            <a:blip r:embed="rId4">
              <a:alphaModFix amt="65000"/>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C03B89ED-57BD-AA7A-D091-2B37D16F9FF5}"/>
              </a:ext>
            </a:extLst>
          </p:cNvPr>
          <p:cNvSpPr/>
          <p:nvPr/>
        </p:nvSpPr>
        <p:spPr>
          <a:xfrm flipH="1">
            <a:off x="9512683" y="0"/>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A0BE52E1-96C8-3DAC-1084-89C81B113860}"/>
              </a:ext>
            </a:extLst>
          </p:cNvPr>
          <p:cNvSpPr/>
          <p:nvPr/>
        </p:nvSpPr>
        <p:spPr>
          <a:xfrm>
            <a:off x="9267640" y="-228873"/>
            <a:ext cx="3483473" cy="2316509"/>
          </a:xfrm>
          <a:custGeom>
            <a:avLst/>
            <a:gdLst/>
            <a:ahLst/>
            <a:cxnLst/>
            <a:rect l="l" t="t" r="r" b="b"/>
            <a:pathLst>
              <a:path w="5225209" h="3474764">
                <a:moveTo>
                  <a:pt x="0" y="0"/>
                </a:moveTo>
                <a:lnTo>
                  <a:pt x="5225210" y="0"/>
                </a:lnTo>
                <a:lnTo>
                  <a:pt x="5225210" y="3474764"/>
                </a:lnTo>
                <a:lnTo>
                  <a:pt x="0" y="3474764"/>
                </a:lnTo>
                <a:lnTo>
                  <a:pt x="0" y="0"/>
                </a:lnTo>
                <a:close/>
              </a:path>
            </a:pathLst>
          </a:custGeom>
          <a:blipFill>
            <a:blip r:embed="rId6"/>
            <a:stretch>
              <a:fillRect/>
            </a:stretch>
          </a:blipFill>
        </p:spPr>
        <p:txBody>
          <a:bodyPr/>
          <a:lstStyle/>
          <a:p>
            <a:endParaRPr lang="en-US"/>
          </a:p>
        </p:txBody>
      </p:sp>
      <p:grpSp>
        <p:nvGrpSpPr>
          <p:cNvPr id="6" name="Group 6">
            <a:extLst>
              <a:ext uri="{FF2B5EF4-FFF2-40B4-BE49-F238E27FC236}">
                <a16:creationId xmlns:a16="http://schemas.microsoft.com/office/drawing/2014/main" id="{8D7AA12C-89B0-258F-D140-84A98366E39E}"/>
              </a:ext>
            </a:extLst>
          </p:cNvPr>
          <p:cNvGrpSpPr/>
          <p:nvPr/>
        </p:nvGrpSpPr>
        <p:grpSpPr>
          <a:xfrm>
            <a:off x="506076" y="1566746"/>
            <a:ext cx="3113941" cy="717741"/>
            <a:chOff x="0" y="0"/>
            <a:chExt cx="3526355" cy="812800"/>
          </a:xfrm>
        </p:grpSpPr>
        <p:sp>
          <p:nvSpPr>
            <p:cNvPr id="7" name="Freeform 7">
              <a:extLst>
                <a:ext uri="{FF2B5EF4-FFF2-40B4-BE49-F238E27FC236}">
                  <a16:creationId xmlns:a16="http://schemas.microsoft.com/office/drawing/2014/main" id="{241A5266-991B-F4F8-2F1C-F0278C955CA6}"/>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8" name="TextBox 8">
              <a:extLst>
                <a:ext uri="{FF2B5EF4-FFF2-40B4-BE49-F238E27FC236}">
                  <a16:creationId xmlns:a16="http://schemas.microsoft.com/office/drawing/2014/main" id="{B8E7BE98-91A2-25C5-FB19-7084E0408C3A}"/>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grpSp>
        <p:nvGrpSpPr>
          <p:cNvPr id="9" name="Group 9">
            <a:extLst>
              <a:ext uri="{FF2B5EF4-FFF2-40B4-BE49-F238E27FC236}">
                <a16:creationId xmlns:a16="http://schemas.microsoft.com/office/drawing/2014/main" id="{50F945C0-3CDD-D0D4-2794-228B2B4C0AAA}"/>
              </a:ext>
            </a:extLst>
          </p:cNvPr>
          <p:cNvGrpSpPr/>
          <p:nvPr/>
        </p:nvGrpSpPr>
        <p:grpSpPr>
          <a:xfrm>
            <a:off x="3620017" y="1566746"/>
            <a:ext cx="8065908" cy="717741"/>
            <a:chOff x="0" y="0"/>
            <a:chExt cx="9134166" cy="812800"/>
          </a:xfrm>
        </p:grpSpPr>
        <p:sp>
          <p:nvSpPr>
            <p:cNvPr id="10" name="Freeform 10">
              <a:extLst>
                <a:ext uri="{FF2B5EF4-FFF2-40B4-BE49-F238E27FC236}">
                  <a16:creationId xmlns:a16="http://schemas.microsoft.com/office/drawing/2014/main" id="{E691E7E4-9CF1-4B59-76D8-623F6895CE6E}"/>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11" name="TextBox 11">
              <a:extLst>
                <a:ext uri="{FF2B5EF4-FFF2-40B4-BE49-F238E27FC236}">
                  <a16:creationId xmlns:a16="http://schemas.microsoft.com/office/drawing/2014/main" id="{F28FB959-A357-B139-7B8A-1E292C20BA18}"/>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grpSp>
        <p:nvGrpSpPr>
          <p:cNvPr id="12" name="Group 12">
            <a:extLst>
              <a:ext uri="{FF2B5EF4-FFF2-40B4-BE49-F238E27FC236}">
                <a16:creationId xmlns:a16="http://schemas.microsoft.com/office/drawing/2014/main" id="{56D9F384-F8AD-9D8E-1418-6E5A21D68555}"/>
              </a:ext>
            </a:extLst>
          </p:cNvPr>
          <p:cNvGrpSpPr/>
          <p:nvPr/>
        </p:nvGrpSpPr>
        <p:grpSpPr>
          <a:xfrm>
            <a:off x="506076" y="2347987"/>
            <a:ext cx="3113941" cy="717741"/>
            <a:chOff x="0" y="0"/>
            <a:chExt cx="3526355" cy="812800"/>
          </a:xfrm>
        </p:grpSpPr>
        <p:sp>
          <p:nvSpPr>
            <p:cNvPr id="13" name="Freeform 13">
              <a:extLst>
                <a:ext uri="{FF2B5EF4-FFF2-40B4-BE49-F238E27FC236}">
                  <a16:creationId xmlns:a16="http://schemas.microsoft.com/office/drawing/2014/main" id="{29FD2203-3735-1107-FE59-253541669199}"/>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14" name="TextBox 14">
              <a:extLst>
                <a:ext uri="{FF2B5EF4-FFF2-40B4-BE49-F238E27FC236}">
                  <a16:creationId xmlns:a16="http://schemas.microsoft.com/office/drawing/2014/main" id="{07645BAE-D142-1F06-11A6-D8E1D7C68520}"/>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grpSp>
        <p:nvGrpSpPr>
          <p:cNvPr id="15" name="Group 15">
            <a:extLst>
              <a:ext uri="{FF2B5EF4-FFF2-40B4-BE49-F238E27FC236}">
                <a16:creationId xmlns:a16="http://schemas.microsoft.com/office/drawing/2014/main" id="{05D65891-1AA1-3963-DD29-35846820E3C1}"/>
              </a:ext>
            </a:extLst>
          </p:cNvPr>
          <p:cNvGrpSpPr/>
          <p:nvPr/>
        </p:nvGrpSpPr>
        <p:grpSpPr>
          <a:xfrm>
            <a:off x="3620017" y="2347987"/>
            <a:ext cx="8065908" cy="717741"/>
            <a:chOff x="0" y="0"/>
            <a:chExt cx="9134166" cy="812800"/>
          </a:xfrm>
        </p:grpSpPr>
        <p:sp>
          <p:nvSpPr>
            <p:cNvPr id="16" name="Freeform 16">
              <a:extLst>
                <a:ext uri="{FF2B5EF4-FFF2-40B4-BE49-F238E27FC236}">
                  <a16:creationId xmlns:a16="http://schemas.microsoft.com/office/drawing/2014/main" id="{3FFE1698-5B49-1CFD-DC55-0F889EB23B70}"/>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17" name="TextBox 17">
              <a:extLst>
                <a:ext uri="{FF2B5EF4-FFF2-40B4-BE49-F238E27FC236}">
                  <a16:creationId xmlns:a16="http://schemas.microsoft.com/office/drawing/2014/main" id="{860841DB-78F7-2F93-A780-9995A4169DC3}"/>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grpSp>
        <p:nvGrpSpPr>
          <p:cNvPr id="18" name="Group 18">
            <a:extLst>
              <a:ext uri="{FF2B5EF4-FFF2-40B4-BE49-F238E27FC236}">
                <a16:creationId xmlns:a16="http://schemas.microsoft.com/office/drawing/2014/main" id="{753F3026-81F2-0CAA-3F92-7DF4ED3BB5F4}"/>
              </a:ext>
            </a:extLst>
          </p:cNvPr>
          <p:cNvGrpSpPr/>
          <p:nvPr/>
        </p:nvGrpSpPr>
        <p:grpSpPr>
          <a:xfrm>
            <a:off x="506076" y="3129229"/>
            <a:ext cx="3113941" cy="717741"/>
            <a:chOff x="0" y="0"/>
            <a:chExt cx="3526355" cy="812800"/>
          </a:xfrm>
        </p:grpSpPr>
        <p:sp>
          <p:nvSpPr>
            <p:cNvPr id="19" name="Freeform 19">
              <a:extLst>
                <a:ext uri="{FF2B5EF4-FFF2-40B4-BE49-F238E27FC236}">
                  <a16:creationId xmlns:a16="http://schemas.microsoft.com/office/drawing/2014/main" id="{4BECBE17-3C6A-D0BC-E084-2A511DFD1847}"/>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20" name="TextBox 20">
              <a:extLst>
                <a:ext uri="{FF2B5EF4-FFF2-40B4-BE49-F238E27FC236}">
                  <a16:creationId xmlns:a16="http://schemas.microsoft.com/office/drawing/2014/main" id="{10AFAC01-12FD-F9BD-CFA3-3C681B82A4CA}"/>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grpSp>
        <p:nvGrpSpPr>
          <p:cNvPr id="21" name="Group 21">
            <a:extLst>
              <a:ext uri="{FF2B5EF4-FFF2-40B4-BE49-F238E27FC236}">
                <a16:creationId xmlns:a16="http://schemas.microsoft.com/office/drawing/2014/main" id="{5E09CAA2-C066-606C-1DF2-DD0F9CE29592}"/>
              </a:ext>
            </a:extLst>
          </p:cNvPr>
          <p:cNvGrpSpPr/>
          <p:nvPr/>
        </p:nvGrpSpPr>
        <p:grpSpPr>
          <a:xfrm>
            <a:off x="3620017" y="3129229"/>
            <a:ext cx="8065908" cy="717741"/>
            <a:chOff x="0" y="0"/>
            <a:chExt cx="9134166" cy="812800"/>
          </a:xfrm>
        </p:grpSpPr>
        <p:sp>
          <p:nvSpPr>
            <p:cNvPr id="22" name="Freeform 22">
              <a:extLst>
                <a:ext uri="{FF2B5EF4-FFF2-40B4-BE49-F238E27FC236}">
                  <a16:creationId xmlns:a16="http://schemas.microsoft.com/office/drawing/2014/main" id="{4096B564-D60A-42B4-0661-90A538BB9F29}"/>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23" name="TextBox 23">
              <a:extLst>
                <a:ext uri="{FF2B5EF4-FFF2-40B4-BE49-F238E27FC236}">
                  <a16:creationId xmlns:a16="http://schemas.microsoft.com/office/drawing/2014/main" id="{BC8AA58D-7946-657A-D6C4-5382FC9DAC58}"/>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grpSp>
        <p:nvGrpSpPr>
          <p:cNvPr id="24" name="Group 24">
            <a:extLst>
              <a:ext uri="{FF2B5EF4-FFF2-40B4-BE49-F238E27FC236}">
                <a16:creationId xmlns:a16="http://schemas.microsoft.com/office/drawing/2014/main" id="{694CE9A0-5197-A56D-9EE5-9F7D1B65E4B4}"/>
              </a:ext>
            </a:extLst>
          </p:cNvPr>
          <p:cNvGrpSpPr/>
          <p:nvPr/>
        </p:nvGrpSpPr>
        <p:grpSpPr>
          <a:xfrm>
            <a:off x="506076" y="3910470"/>
            <a:ext cx="3113941" cy="717741"/>
            <a:chOff x="0" y="0"/>
            <a:chExt cx="3526355" cy="812800"/>
          </a:xfrm>
        </p:grpSpPr>
        <p:sp>
          <p:nvSpPr>
            <p:cNvPr id="25" name="Freeform 25">
              <a:extLst>
                <a:ext uri="{FF2B5EF4-FFF2-40B4-BE49-F238E27FC236}">
                  <a16:creationId xmlns:a16="http://schemas.microsoft.com/office/drawing/2014/main" id="{7E090794-BF6B-1CA7-0167-702684340E80}"/>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26" name="TextBox 26">
              <a:extLst>
                <a:ext uri="{FF2B5EF4-FFF2-40B4-BE49-F238E27FC236}">
                  <a16:creationId xmlns:a16="http://schemas.microsoft.com/office/drawing/2014/main" id="{C2CC4BDA-034D-6D65-28AD-6C0888D37DC9}"/>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grpSp>
        <p:nvGrpSpPr>
          <p:cNvPr id="27" name="Group 27">
            <a:extLst>
              <a:ext uri="{FF2B5EF4-FFF2-40B4-BE49-F238E27FC236}">
                <a16:creationId xmlns:a16="http://schemas.microsoft.com/office/drawing/2014/main" id="{52FAA04D-04BF-5530-96B0-ED6097874E3F}"/>
              </a:ext>
            </a:extLst>
          </p:cNvPr>
          <p:cNvGrpSpPr/>
          <p:nvPr/>
        </p:nvGrpSpPr>
        <p:grpSpPr>
          <a:xfrm>
            <a:off x="3620017" y="3910470"/>
            <a:ext cx="8065908" cy="717741"/>
            <a:chOff x="0" y="0"/>
            <a:chExt cx="9134166" cy="812800"/>
          </a:xfrm>
        </p:grpSpPr>
        <p:sp>
          <p:nvSpPr>
            <p:cNvPr id="28" name="Freeform 28">
              <a:extLst>
                <a:ext uri="{FF2B5EF4-FFF2-40B4-BE49-F238E27FC236}">
                  <a16:creationId xmlns:a16="http://schemas.microsoft.com/office/drawing/2014/main" id="{33D69F38-9BD8-D8D5-4544-8F7AC6CC6EA5}"/>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29" name="TextBox 29">
              <a:extLst>
                <a:ext uri="{FF2B5EF4-FFF2-40B4-BE49-F238E27FC236}">
                  <a16:creationId xmlns:a16="http://schemas.microsoft.com/office/drawing/2014/main" id="{F43CF019-0E5B-28FB-CADA-E9F624F2963E}"/>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grpSp>
        <p:nvGrpSpPr>
          <p:cNvPr id="30" name="Group 30">
            <a:extLst>
              <a:ext uri="{FF2B5EF4-FFF2-40B4-BE49-F238E27FC236}">
                <a16:creationId xmlns:a16="http://schemas.microsoft.com/office/drawing/2014/main" id="{C42BBE5C-CF7E-1781-6087-768AFF58380C}"/>
              </a:ext>
            </a:extLst>
          </p:cNvPr>
          <p:cNvGrpSpPr/>
          <p:nvPr/>
        </p:nvGrpSpPr>
        <p:grpSpPr>
          <a:xfrm>
            <a:off x="506076" y="4691712"/>
            <a:ext cx="3113941" cy="717741"/>
            <a:chOff x="0" y="0"/>
            <a:chExt cx="3526355" cy="812800"/>
          </a:xfrm>
        </p:grpSpPr>
        <p:sp>
          <p:nvSpPr>
            <p:cNvPr id="31" name="Freeform 31">
              <a:extLst>
                <a:ext uri="{FF2B5EF4-FFF2-40B4-BE49-F238E27FC236}">
                  <a16:creationId xmlns:a16="http://schemas.microsoft.com/office/drawing/2014/main" id="{1ADF0A66-A790-AB3C-12EF-7310E133491A}"/>
                </a:ext>
              </a:extLst>
            </p:cNvPr>
            <p:cNvSpPr/>
            <p:nvPr/>
          </p:nvSpPr>
          <p:spPr>
            <a:xfrm>
              <a:off x="0" y="0"/>
              <a:ext cx="3526355" cy="812800"/>
            </a:xfrm>
            <a:custGeom>
              <a:avLst/>
              <a:gdLst/>
              <a:ahLst/>
              <a:cxnLst/>
              <a:rect l="l" t="t" r="r" b="b"/>
              <a:pathLst>
                <a:path w="3526355" h="812800">
                  <a:moveTo>
                    <a:pt x="0" y="0"/>
                  </a:moveTo>
                  <a:lnTo>
                    <a:pt x="3526355" y="0"/>
                  </a:lnTo>
                  <a:lnTo>
                    <a:pt x="3526355" y="812800"/>
                  </a:lnTo>
                  <a:lnTo>
                    <a:pt x="0" y="812800"/>
                  </a:lnTo>
                  <a:close/>
                </a:path>
              </a:pathLst>
            </a:custGeom>
            <a:solidFill>
              <a:srgbClr val="334C8A"/>
            </a:solidFill>
          </p:spPr>
          <p:txBody>
            <a:bodyPr/>
            <a:lstStyle/>
            <a:p>
              <a:endParaRPr lang="en-US"/>
            </a:p>
          </p:txBody>
        </p:sp>
        <p:sp>
          <p:nvSpPr>
            <p:cNvPr id="32" name="TextBox 32">
              <a:extLst>
                <a:ext uri="{FF2B5EF4-FFF2-40B4-BE49-F238E27FC236}">
                  <a16:creationId xmlns:a16="http://schemas.microsoft.com/office/drawing/2014/main" id="{D9AE68E4-7022-3D6D-0669-A253C82A40D3}"/>
                </a:ext>
              </a:extLst>
            </p:cNvPr>
            <p:cNvSpPr txBox="1"/>
            <p:nvPr/>
          </p:nvSpPr>
          <p:spPr>
            <a:xfrm>
              <a:off x="0" y="-19050"/>
              <a:ext cx="3526355" cy="831850"/>
            </a:xfrm>
            <a:prstGeom prst="rect">
              <a:avLst/>
            </a:prstGeom>
          </p:spPr>
          <p:txBody>
            <a:bodyPr lIns="33867" tIns="33867" rIns="33867" bIns="33867" rtlCol="0" anchor="ctr"/>
            <a:lstStyle/>
            <a:p>
              <a:pPr algn="ctr">
                <a:lnSpc>
                  <a:spcPts val="2015"/>
                </a:lnSpc>
              </a:pPr>
              <a:endParaRPr sz="1200"/>
            </a:p>
          </p:txBody>
        </p:sp>
      </p:grpSp>
      <p:grpSp>
        <p:nvGrpSpPr>
          <p:cNvPr id="33" name="Group 33">
            <a:extLst>
              <a:ext uri="{FF2B5EF4-FFF2-40B4-BE49-F238E27FC236}">
                <a16:creationId xmlns:a16="http://schemas.microsoft.com/office/drawing/2014/main" id="{026BFCDC-D4E6-1AE7-6189-52F5D76E331B}"/>
              </a:ext>
            </a:extLst>
          </p:cNvPr>
          <p:cNvGrpSpPr/>
          <p:nvPr/>
        </p:nvGrpSpPr>
        <p:grpSpPr>
          <a:xfrm>
            <a:off x="3620017" y="4691712"/>
            <a:ext cx="8065908" cy="717741"/>
            <a:chOff x="0" y="0"/>
            <a:chExt cx="9134166" cy="812800"/>
          </a:xfrm>
        </p:grpSpPr>
        <p:sp>
          <p:nvSpPr>
            <p:cNvPr id="34" name="Freeform 34">
              <a:extLst>
                <a:ext uri="{FF2B5EF4-FFF2-40B4-BE49-F238E27FC236}">
                  <a16:creationId xmlns:a16="http://schemas.microsoft.com/office/drawing/2014/main" id="{6BD5EBBC-469F-3ACF-0F00-F6C40B72F0EE}"/>
                </a:ext>
              </a:extLst>
            </p:cNvPr>
            <p:cNvSpPr/>
            <p:nvPr/>
          </p:nvSpPr>
          <p:spPr>
            <a:xfrm>
              <a:off x="0" y="0"/>
              <a:ext cx="9134166" cy="812800"/>
            </a:xfrm>
            <a:custGeom>
              <a:avLst/>
              <a:gdLst/>
              <a:ahLst/>
              <a:cxnLst/>
              <a:rect l="l" t="t" r="r" b="b"/>
              <a:pathLst>
                <a:path w="9134166" h="812800">
                  <a:moveTo>
                    <a:pt x="0" y="0"/>
                  </a:moveTo>
                  <a:lnTo>
                    <a:pt x="9134166" y="0"/>
                  </a:lnTo>
                  <a:lnTo>
                    <a:pt x="9134166" y="812800"/>
                  </a:lnTo>
                  <a:lnTo>
                    <a:pt x="0" y="812800"/>
                  </a:lnTo>
                  <a:close/>
                </a:path>
              </a:pathLst>
            </a:custGeom>
            <a:solidFill>
              <a:srgbClr val="2EAEA1"/>
            </a:solidFill>
            <a:ln w="38100" cap="sq">
              <a:solidFill>
                <a:srgbClr val="2EAEA1"/>
              </a:solidFill>
              <a:prstDash val="solid"/>
              <a:miter/>
            </a:ln>
          </p:spPr>
          <p:txBody>
            <a:bodyPr/>
            <a:lstStyle/>
            <a:p>
              <a:endParaRPr lang="en-US"/>
            </a:p>
          </p:txBody>
        </p:sp>
        <p:sp>
          <p:nvSpPr>
            <p:cNvPr id="35" name="TextBox 35">
              <a:extLst>
                <a:ext uri="{FF2B5EF4-FFF2-40B4-BE49-F238E27FC236}">
                  <a16:creationId xmlns:a16="http://schemas.microsoft.com/office/drawing/2014/main" id="{60CF74DD-C34A-980E-E3AC-C33A682B57DC}"/>
                </a:ext>
              </a:extLst>
            </p:cNvPr>
            <p:cNvSpPr txBox="1"/>
            <p:nvPr/>
          </p:nvSpPr>
          <p:spPr>
            <a:xfrm>
              <a:off x="0" y="-19050"/>
              <a:ext cx="9134166" cy="831850"/>
            </a:xfrm>
            <a:prstGeom prst="rect">
              <a:avLst/>
            </a:prstGeom>
          </p:spPr>
          <p:txBody>
            <a:bodyPr lIns="33867" tIns="33867" rIns="33867" bIns="33867" rtlCol="0" anchor="ctr"/>
            <a:lstStyle/>
            <a:p>
              <a:pPr algn="ctr">
                <a:lnSpc>
                  <a:spcPts val="2015"/>
                </a:lnSpc>
              </a:pPr>
              <a:endParaRPr sz="1200"/>
            </a:p>
          </p:txBody>
        </p:sp>
      </p:grpSp>
      <p:grpSp>
        <p:nvGrpSpPr>
          <p:cNvPr id="36" name="Group 36">
            <a:extLst>
              <a:ext uri="{FF2B5EF4-FFF2-40B4-BE49-F238E27FC236}">
                <a16:creationId xmlns:a16="http://schemas.microsoft.com/office/drawing/2014/main" id="{3FE56F5D-1DDB-EA59-5A58-4481E8728BBA}"/>
              </a:ext>
            </a:extLst>
          </p:cNvPr>
          <p:cNvGrpSpPr/>
          <p:nvPr/>
        </p:nvGrpSpPr>
        <p:grpSpPr>
          <a:xfrm>
            <a:off x="506076" y="5472953"/>
            <a:ext cx="3113941" cy="871655"/>
            <a:chOff x="0" y="0"/>
            <a:chExt cx="3526355" cy="987098"/>
          </a:xfrm>
        </p:grpSpPr>
        <p:sp>
          <p:nvSpPr>
            <p:cNvPr id="37" name="Freeform 37">
              <a:extLst>
                <a:ext uri="{FF2B5EF4-FFF2-40B4-BE49-F238E27FC236}">
                  <a16:creationId xmlns:a16="http://schemas.microsoft.com/office/drawing/2014/main" id="{D815FC26-B64B-2DEA-1D39-C0666C166B6F}"/>
                </a:ext>
              </a:extLst>
            </p:cNvPr>
            <p:cNvSpPr/>
            <p:nvPr/>
          </p:nvSpPr>
          <p:spPr>
            <a:xfrm>
              <a:off x="0" y="0"/>
              <a:ext cx="3526355" cy="987098"/>
            </a:xfrm>
            <a:custGeom>
              <a:avLst/>
              <a:gdLst/>
              <a:ahLst/>
              <a:cxnLst/>
              <a:rect l="l" t="t" r="r" b="b"/>
              <a:pathLst>
                <a:path w="3526355" h="987098">
                  <a:moveTo>
                    <a:pt x="0" y="0"/>
                  </a:moveTo>
                  <a:lnTo>
                    <a:pt x="3526355" y="0"/>
                  </a:lnTo>
                  <a:lnTo>
                    <a:pt x="3526355" y="987098"/>
                  </a:lnTo>
                  <a:lnTo>
                    <a:pt x="0" y="987098"/>
                  </a:lnTo>
                  <a:close/>
                </a:path>
              </a:pathLst>
            </a:custGeom>
            <a:solidFill>
              <a:srgbClr val="334C8A"/>
            </a:solidFill>
          </p:spPr>
          <p:txBody>
            <a:bodyPr/>
            <a:lstStyle/>
            <a:p>
              <a:endParaRPr lang="en-US"/>
            </a:p>
          </p:txBody>
        </p:sp>
        <p:sp>
          <p:nvSpPr>
            <p:cNvPr id="38" name="TextBox 38">
              <a:extLst>
                <a:ext uri="{FF2B5EF4-FFF2-40B4-BE49-F238E27FC236}">
                  <a16:creationId xmlns:a16="http://schemas.microsoft.com/office/drawing/2014/main" id="{D5D9A3F9-12C7-B13F-ABCE-A62C1FFA3B7B}"/>
                </a:ext>
              </a:extLst>
            </p:cNvPr>
            <p:cNvSpPr txBox="1"/>
            <p:nvPr/>
          </p:nvSpPr>
          <p:spPr>
            <a:xfrm>
              <a:off x="0" y="-19050"/>
              <a:ext cx="3526355" cy="1006148"/>
            </a:xfrm>
            <a:prstGeom prst="rect">
              <a:avLst/>
            </a:prstGeom>
          </p:spPr>
          <p:txBody>
            <a:bodyPr lIns="33867" tIns="33867" rIns="33867" bIns="33867" rtlCol="0" anchor="ctr"/>
            <a:lstStyle/>
            <a:p>
              <a:pPr algn="ctr">
                <a:lnSpc>
                  <a:spcPts val="2015"/>
                </a:lnSpc>
              </a:pPr>
              <a:endParaRPr sz="1200"/>
            </a:p>
          </p:txBody>
        </p:sp>
      </p:grpSp>
      <p:grpSp>
        <p:nvGrpSpPr>
          <p:cNvPr id="39" name="Group 39">
            <a:extLst>
              <a:ext uri="{FF2B5EF4-FFF2-40B4-BE49-F238E27FC236}">
                <a16:creationId xmlns:a16="http://schemas.microsoft.com/office/drawing/2014/main" id="{4BFE71AE-5468-F446-82D1-093DE15C666F}"/>
              </a:ext>
            </a:extLst>
          </p:cNvPr>
          <p:cNvGrpSpPr/>
          <p:nvPr/>
        </p:nvGrpSpPr>
        <p:grpSpPr>
          <a:xfrm>
            <a:off x="3620017" y="5472953"/>
            <a:ext cx="8065908" cy="871655"/>
            <a:chOff x="0" y="0"/>
            <a:chExt cx="9134166" cy="987098"/>
          </a:xfrm>
        </p:grpSpPr>
        <p:sp>
          <p:nvSpPr>
            <p:cNvPr id="40" name="Freeform 40">
              <a:extLst>
                <a:ext uri="{FF2B5EF4-FFF2-40B4-BE49-F238E27FC236}">
                  <a16:creationId xmlns:a16="http://schemas.microsoft.com/office/drawing/2014/main" id="{86C9824E-3A5F-6506-6293-A0AE4E42536F}"/>
                </a:ext>
              </a:extLst>
            </p:cNvPr>
            <p:cNvSpPr/>
            <p:nvPr/>
          </p:nvSpPr>
          <p:spPr>
            <a:xfrm>
              <a:off x="0" y="0"/>
              <a:ext cx="9134166" cy="987098"/>
            </a:xfrm>
            <a:custGeom>
              <a:avLst/>
              <a:gdLst/>
              <a:ahLst/>
              <a:cxnLst/>
              <a:rect l="l" t="t" r="r" b="b"/>
              <a:pathLst>
                <a:path w="9134166" h="987098">
                  <a:moveTo>
                    <a:pt x="0" y="0"/>
                  </a:moveTo>
                  <a:lnTo>
                    <a:pt x="9134166" y="0"/>
                  </a:lnTo>
                  <a:lnTo>
                    <a:pt x="9134166" y="987098"/>
                  </a:lnTo>
                  <a:lnTo>
                    <a:pt x="0" y="987098"/>
                  </a:lnTo>
                  <a:close/>
                </a:path>
              </a:pathLst>
            </a:custGeom>
            <a:solidFill>
              <a:srgbClr val="2EAEA1"/>
            </a:solidFill>
            <a:ln w="38100" cap="sq">
              <a:solidFill>
                <a:srgbClr val="2EAEA1"/>
              </a:solidFill>
              <a:prstDash val="solid"/>
              <a:miter/>
            </a:ln>
          </p:spPr>
          <p:txBody>
            <a:bodyPr/>
            <a:lstStyle/>
            <a:p>
              <a:endParaRPr lang="en-US"/>
            </a:p>
          </p:txBody>
        </p:sp>
        <p:sp>
          <p:nvSpPr>
            <p:cNvPr id="41" name="TextBox 41">
              <a:extLst>
                <a:ext uri="{FF2B5EF4-FFF2-40B4-BE49-F238E27FC236}">
                  <a16:creationId xmlns:a16="http://schemas.microsoft.com/office/drawing/2014/main" id="{4C583DAB-062A-427F-DCEA-DAB6D21DD073}"/>
                </a:ext>
              </a:extLst>
            </p:cNvPr>
            <p:cNvSpPr txBox="1"/>
            <p:nvPr/>
          </p:nvSpPr>
          <p:spPr>
            <a:xfrm>
              <a:off x="0" y="-19050"/>
              <a:ext cx="9134166" cy="1006148"/>
            </a:xfrm>
            <a:prstGeom prst="rect">
              <a:avLst/>
            </a:prstGeom>
          </p:spPr>
          <p:txBody>
            <a:bodyPr lIns="33867" tIns="33867" rIns="33867" bIns="33867" rtlCol="0" anchor="ctr"/>
            <a:lstStyle/>
            <a:p>
              <a:pPr algn="ctr">
                <a:lnSpc>
                  <a:spcPts val="2015"/>
                </a:lnSpc>
              </a:pPr>
              <a:endParaRPr sz="1200"/>
            </a:p>
          </p:txBody>
        </p:sp>
      </p:grpSp>
      <p:sp>
        <p:nvSpPr>
          <p:cNvPr id="42" name="AutoShape 42">
            <a:extLst>
              <a:ext uri="{FF2B5EF4-FFF2-40B4-BE49-F238E27FC236}">
                <a16:creationId xmlns:a16="http://schemas.microsoft.com/office/drawing/2014/main" id="{9ACE1BAA-5D44-391E-44E3-98492B355B00}"/>
              </a:ext>
            </a:extLst>
          </p:cNvPr>
          <p:cNvSpPr/>
          <p:nvPr/>
        </p:nvSpPr>
        <p:spPr>
          <a:xfrm>
            <a:off x="4056754" y="1009459"/>
            <a:ext cx="4078494" cy="0"/>
          </a:xfrm>
          <a:prstGeom prst="line">
            <a:avLst/>
          </a:prstGeom>
          <a:ln w="95250" cap="flat">
            <a:solidFill>
              <a:srgbClr val="334C8A"/>
            </a:solidFill>
            <a:prstDash val="solid"/>
            <a:headEnd type="none" w="sm" len="sm"/>
            <a:tailEnd type="none" w="sm" len="sm"/>
          </a:ln>
        </p:spPr>
        <p:txBody>
          <a:bodyPr/>
          <a:lstStyle/>
          <a:p>
            <a:endParaRPr lang="en-US"/>
          </a:p>
        </p:txBody>
      </p:sp>
      <p:sp>
        <p:nvSpPr>
          <p:cNvPr id="43" name="TextBox 43">
            <a:extLst>
              <a:ext uri="{FF2B5EF4-FFF2-40B4-BE49-F238E27FC236}">
                <a16:creationId xmlns:a16="http://schemas.microsoft.com/office/drawing/2014/main" id="{AB063767-7E8B-0674-0A9F-D962C2640BE9}"/>
              </a:ext>
            </a:extLst>
          </p:cNvPr>
          <p:cNvSpPr txBox="1"/>
          <p:nvPr/>
        </p:nvSpPr>
        <p:spPr>
          <a:xfrm>
            <a:off x="3733678" y="1608847"/>
            <a:ext cx="7952247" cy="615553"/>
          </a:xfrm>
          <a:prstGeom prst="rect">
            <a:avLst/>
          </a:prstGeom>
        </p:spPr>
        <p:txBody>
          <a:bodyPr lIns="0" tIns="0" rIns="0" bIns="0" rtlCol="0" anchor="t">
            <a:spAutoFit/>
          </a:bodyPr>
          <a:lstStyle/>
          <a:p>
            <a:pPr>
              <a:lnSpc>
                <a:spcPts val="1600"/>
              </a:lnSpc>
            </a:pPr>
            <a:r>
              <a:rPr lang="en-US" sz="1600">
                <a:solidFill>
                  <a:srgbClr val="FFFFFF"/>
                </a:solidFill>
                <a:latin typeface="Arimo Bold"/>
              </a:rPr>
              <a:t>Patients express high satisfaction with home-based care services, citing reasons such as reduced exhaustion from travel and waiting, minimal disruption to daily routine, and increased family support.</a:t>
            </a:r>
          </a:p>
        </p:txBody>
      </p:sp>
      <p:sp>
        <p:nvSpPr>
          <p:cNvPr id="44" name="TextBox 44">
            <a:extLst>
              <a:ext uri="{FF2B5EF4-FFF2-40B4-BE49-F238E27FC236}">
                <a16:creationId xmlns:a16="http://schemas.microsoft.com/office/drawing/2014/main" id="{C6524615-B668-16EE-B511-B91D910F97BD}"/>
              </a:ext>
            </a:extLst>
          </p:cNvPr>
          <p:cNvSpPr txBox="1"/>
          <p:nvPr/>
        </p:nvSpPr>
        <p:spPr>
          <a:xfrm>
            <a:off x="586828" y="1666325"/>
            <a:ext cx="3033189" cy="564257"/>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Lal et al. (2015); Lebret et al. (2013): </a:t>
            </a:r>
          </a:p>
        </p:txBody>
      </p:sp>
      <p:sp>
        <p:nvSpPr>
          <p:cNvPr id="45" name="TextBox 45">
            <a:extLst>
              <a:ext uri="{FF2B5EF4-FFF2-40B4-BE49-F238E27FC236}">
                <a16:creationId xmlns:a16="http://schemas.microsoft.com/office/drawing/2014/main" id="{E39DEC87-3D25-5AF5-A834-35B6040E9283}"/>
              </a:ext>
            </a:extLst>
          </p:cNvPr>
          <p:cNvSpPr txBox="1"/>
          <p:nvPr/>
        </p:nvSpPr>
        <p:spPr>
          <a:xfrm>
            <a:off x="3733678" y="2414219"/>
            <a:ext cx="7952247" cy="540404"/>
          </a:xfrm>
          <a:prstGeom prst="rect">
            <a:avLst/>
          </a:prstGeom>
        </p:spPr>
        <p:txBody>
          <a:bodyPr lIns="0" tIns="0" rIns="0" bIns="0" rtlCol="0" anchor="t">
            <a:spAutoFit/>
          </a:bodyPr>
          <a:lstStyle/>
          <a:p>
            <a:pPr>
              <a:lnSpc>
                <a:spcPts val="2239"/>
              </a:lnSpc>
            </a:pPr>
            <a:r>
              <a:rPr lang="en-US" sz="1600">
                <a:solidFill>
                  <a:srgbClr val="FFFFFF"/>
                </a:solidFill>
                <a:latin typeface="Arimo Bold"/>
              </a:rPr>
              <a:t>Domiciliary care leads to considerable healthcare cost savings compared to care administered in clinical settings.</a:t>
            </a:r>
          </a:p>
        </p:txBody>
      </p:sp>
      <p:sp>
        <p:nvSpPr>
          <p:cNvPr id="46" name="TextBox 46">
            <a:extLst>
              <a:ext uri="{FF2B5EF4-FFF2-40B4-BE49-F238E27FC236}">
                <a16:creationId xmlns:a16="http://schemas.microsoft.com/office/drawing/2014/main" id="{FF166775-03F4-A8EB-213D-7462BFB768DC}"/>
              </a:ext>
            </a:extLst>
          </p:cNvPr>
          <p:cNvSpPr txBox="1"/>
          <p:nvPr/>
        </p:nvSpPr>
        <p:spPr>
          <a:xfrm>
            <a:off x="586828" y="2447566"/>
            <a:ext cx="3033189" cy="282129"/>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Lizano-Díez et al (2022): </a:t>
            </a:r>
          </a:p>
        </p:txBody>
      </p:sp>
      <p:sp>
        <p:nvSpPr>
          <p:cNvPr id="47" name="TextBox 47">
            <a:extLst>
              <a:ext uri="{FF2B5EF4-FFF2-40B4-BE49-F238E27FC236}">
                <a16:creationId xmlns:a16="http://schemas.microsoft.com/office/drawing/2014/main" id="{6383DDC7-BCED-2E73-3DA8-BCDF2DCB31BA}"/>
              </a:ext>
            </a:extLst>
          </p:cNvPr>
          <p:cNvSpPr txBox="1"/>
          <p:nvPr/>
        </p:nvSpPr>
        <p:spPr>
          <a:xfrm>
            <a:off x="3733678" y="3195460"/>
            <a:ext cx="7952247" cy="540404"/>
          </a:xfrm>
          <a:prstGeom prst="rect">
            <a:avLst/>
          </a:prstGeom>
        </p:spPr>
        <p:txBody>
          <a:bodyPr lIns="0" tIns="0" rIns="0" bIns="0" rtlCol="0" anchor="t">
            <a:spAutoFit/>
          </a:bodyPr>
          <a:lstStyle/>
          <a:p>
            <a:pPr>
              <a:lnSpc>
                <a:spcPts val="2239"/>
              </a:lnSpc>
            </a:pPr>
            <a:r>
              <a:rPr lang="en-US" sz="1600">
                <a:solidFill>
                  <a:srgbClr val="FFFFFF"/>
                </a:solidFill>
                <a:latin typeface="Arimo Bold"/>
              </a:rPr>
              <a:t>The total costs of an elderly person living in residential care can exceed the total costs of receiving fomichome by €11,350 per person per year.</a:t>
            </a:r>
          </a:p>
        </p:txBody>
      </p:sp>
      <p:sp>
        <p:nvSpPr>
          <p:cNvPr id="48" name="TextBox 48">
            <a:extLst>
              <a:ext uri="{FF2B5EF4-FFF2-40B4-BE49-F238E27FC236}">
                <a16:creationId xmlns:a16="http://schemas.microsoft.com/office/drawing/2014/main" id="{36A7577D-8EAA-EA7A-111E-945A62725749}"/>
              </a:ext>
            </a:extLst>
          </p:cNvPr>
          <p:cNvSpPr txBox="1"/>
          <p:nvPr/>
        </p:nvSpPr>
        <p:spPr>
          <a:xfrm>
            <a:off x="586828" y="3228808"/>
            <a:ext cx="3033189" cy="564257"/>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Kok, Berden and Sadiraj (2015): </a:t>
            </a:r>
          </a:p>
        </p:txBody>
      </p:sp>
      <p:sp>
        <p:nvSpPr>
          <p:cNvPr id="49" name="TextBox 49">
            <a:extLst>
              <a:ext uri="{FF2B5EF4-FFF2-40B4-BE49-F238E27FC236}">
                <a16:creationId xmlns:a16="http://schemas.microsoft.com/office/drawing/2014/main" id="{B069A516-21C2-22C0-CC26-F43B98D77091}"/>
              </a:ext>
            </a:extLst>
          </p:cNvPr>
          <p:cNvSpPr txBox="1"/>
          <p:nvPr/>
        </p:nvSpPr>
        <p:spPr>
          <a:xfrm>
            <a:off x="3733678" y="3976702"/>
            <a:ext cx="7952247" cy="540404"/>
          </a:xfrm>
          <a:prstGeom prst="rect">
            <a:avLst/>
          </a:prstGeom>
        </p:spPr>
        <p:txBody>
          <a:bodyPr lIns="0" tIns="0" rIns="0" bIns="0" rtlCol="0" anchor="t">
            <a:spAutoFit/>
          </a:bodyPr>
          <a:lstStyle/>
          <a:p>
            <a:pPr>
              <a:lnSpc>
                <a:spcPts val="2239"/>
              </a:lnSpc>
            </a:pPr>
            <a:r>
              <a:rPr lang="en-US" sz="1600">
                <a:solidFill>
                  <a:srgbClr val="FFFFFF"/>
                </a:solidFill>
                <a:latin typeface="Arimo Bold"/>
              </a:rPr>
              <a:t>Older adults are particularly vulnerable to the challenges of adapting to new environments, often impacting their well-being and health status.</a:t>
            </a:r>
          </a:p>
        </p:txBody>
      </p:sp>
      <p:sp>
        <p:nvSpPr>
          <p:cNvPr id="50" name="TextBox 50">
            <a:extLst>
              <a:ext uri="{FF2B5EF4-FFF2-40B4-BE49-F238E27FC236}">
                <a16:creationId xmlns:a16="http://schemas.microsoft.com/office/drawing/2014/main" id="{EBF2D5D1-08B0-44CE-BBAE-9435E5B89511}"/>
              </a:ext>
            </a:extLst>
          </p:cNvPr>
          <p:cNvSpPr txBox="1"/>
          <p:nvPr/>
        </p:nvSpPr>
        <p:spPr>
          <a:xfrm>
            <a:off x="586828" y="4010049"/>
            <a:ext cx="3033189" cy="564257"/>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Wu et al. (2015); Chang (2013): </a:t>
            </a:r>
          </a:p>
        </p:txBody>
      </p:sp>
      <p:sp>
        <p:nvSpPr>
          <p:cNvPr id="51" name="TextBox 51">
            <a:extLst>
              <a:ext uri="{FF2B5EF4-FFF2-40B4-BE49-F238E27FC236}">
                <a16:creationId xmlns:a16="http://schemas.microsoft.com/office/drawing/2014/main" id="{FB384490-2A57-2C6B-5565-338E670C5711}"/>
              </a:ext>
            </a:extLst>
          </p:cNvPr>
          <p:cNvSpPr txBox="1"/>
          <p:nvPr/>
        </p:nvSpPr>
        <p:spPr>
          <a:xfrm>
            <a:off x="3733678" y="4757943"/>
            <a:ext cx="7952247" cy="540404"/>
          </a:xfrm>
          <a:prstGeom prst="rect">
            <a:avLst/>
          </a:prstGeom>
        </p:spPr>
        <p:txBody>
          <a:bodyPr lIns="0" tIns="0" rIns="0" bIns="0" rtlCol="0" anchor="t">
            <a:spAutoFit/>
          </a:bodyPr>
          <a:lstStyle/>
          <a:p>
            <a:pPr>
              <a:lnSpc>
                <a:spcPts val="2239"/>
              </a:lnSpc>
            </a:pPr>
            <a:r>
              <a:rPr lang="en-US" sz="1600">
                <a:solidFill>
                  <a:srgbClr val="FFFFFF"/>
                </a:solidFill>
                <a:latin typeface="Arimo Bold"/>
              </a:rPr>
              <a:t>Newly admitted residents in care homes often experiencing stress, disturbance and uncertainty during relocation processes.</a:t>
            </a:r>
          </a:p>
        </p:txBody>
      </p:sp>
      <p:sp>
        <p:nvSpPr>
          <p:cNvPr id="52" name="TextBox 52">
            <a:extLst>
              <a:ext uri="{FF2B5EF4-FFF2-40B4-BE49-F238E27FC236}">
                <a16:creationId xmlns:a16="http://schemas.microsoft.com/office/drawing/2014/main" id="{EB90FB69-1B33-9272-9728-BD392D802139}"/>
              </a:ext>
            </a:extLst>
          </p:cNvPr>
          <p:cNvSpPr txBox="1"/>
          <p:nvPr/>
        </p:nvSpPr>
        <p:spPr>
          <a:xfrm>
            <a:off x="586828" y="4930991"/>
            <a:ext cx="3033189" cy="282129"/>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Chang (2013): </a:t>
            </a:r>
          </a:p>
        </p:txBody>
      </p:sp>
      <p:sp>
        <p:nvSpPr>
          <p:cNvPr id="53" name="TextBox 53">
            <a:extLst>
              <a:ext uri="{FF2B5EF4-FFF2-40B4-BE49-F238E27FC236}">
                <a16:creationId xmlns:a16="http://schemas.microsoft.com/office/drawing/2014/main" id="{D00ED5E3-62A4-29A3-961D-8753481B9640}"/>
              </a:ext>
            </a:extLst>
          </p:cNvPr>
          <p:cNvSpPr txBox="1"/>
          <p:nvPr/>
        </p:nvSpPr>
        <p:spPr>
          <a:xfrm>
            <a:off x="3733678" y="5570935"/>
            <a:ext cx="7952247" cy="974626"/>
          </a:xfrm>
          <a:prstGeom prst="rect">
            <a:avLst/>
          </a:prstGeom>
        </p:spPr>
        <p:txBody>
          <a:bodyPr lIns="0" tIns="0" rIns="0" bIns="0" rtlCol="0" anchor="t">
            <a:spAutoFit/>
          </a:bodyPr>
          <a:lstStyle/>
          <a:p>
            <a:pPr>
              <a:lnSpc>
                <a:spcPts val="1919"/>
              </a:lnSpc>
            </a:pPr>
            <a:r>
              <a:rPr lang="en-US" sz="1600">
                <a:solidFill>
                  <a:srgbClr val="FFFFFF"/>
                </a:solidFill>
                <a:latin typeface="Arimo Bold"/>
              </a:rPr>
              <a:t>Residents in residential units frequently experience adverse emotional responses, limited communication, isolation, and changes in social support, hence adversely affecting their quality of life.</a:t>
            </a:r>
          </a:p>
          <a:p>
            <a:pPr>
              <a:lnSpc>
                <a:spcPts val="1919"/>
              </a:lnSpc>
            </a:pPr>
            <a:endParaRPr lang="en-US" sz="1600">
              <a:solidFill>
                <a:srgbClr val="FFFFFF"/>
              </a:solidFill>
              <a:latin typeface="Arimo Bold"/>
            </a:endParaRPr>
          </a:p>
        </p:txBody>
      </p:sp>
      <p:sp>
        <p:nvSpPr>
          <p:cNvPr id="54" name="TextBox 54">
            <a:extLst>
              <a:ext uri="{FF2B5EF4-FFF2-40B4-BE49-F238E27FC236}">
                <a16:creationId xmlns:a16="http://schemas.microsoft.com/office/drawing/2014/main" id="{856ED58D-155D-98A6-952C-81D37EE72456}"/>
              </a:ext>
            </a:extLst>
          </p:cNvPr>
          <p:cNvSpPr txBox="1"/>
          <p:nvPr/>
        </p:nvSpPr>
        <p:spPr>
          <a:xfrm>
            <a:off x="546452" y="5649489"/>
            <a:ext cx="3033189" cy="564257"/>
          </a:xfrm>
          <a:prstGeom prst="rect">
            <a:avLst/>
          </a:prstGeom>
        </p:spPr>
        <p:txBody>
          <a:bodyPr lIns="0" tIns="0" rIns="0" bIns="0" rtlCol="0" anchor="t">
            <a:spAutoFit/>
          </a:bodyPr>
          <a:lstStyle/>
          <a:p>
            <a:pPr algn="ctr">
              <a:lnSpc>
                <a:spcPts val="2217"/>
              </a:lnSpc>
            </a:pPr>
            <a:r>
              <a:rPr lang="en-US" sz="2333" spc="-117">
                <a:solidFill>
                  <a:srgbClr val="FFFFFF"/>
                </a:solidFill>
                <a:latin typeface="League Spartan"/>
              </a:rPr>
              <a:t>Zamanzadeh et al. (2016): </a:t>
            </a:r>
          </a:p>
        </p:txBody>
      </p:sp>
      <p:sp>
        <p:nvSpPr>
          <p:cNvPr id="55" name="TextBox 55">
            <a:extLst>
              <a:ext uri="{FF2B5EF4-FFF2-40B4-BE49-F238E27FC236}">
                <a16:creationId xmlns:a16="http://schemas.microsoft.com/office/drawing/2014/main" id="{32279CDA-E639-DE50-B255-460E5917292B}"/>
              </a:ext>
            </a:extLst>
          </p:cNvPr>
          <p:cNvSpPr txBox="1"/>
          <p:nvPr/>
        </p:nvSpPr>
        <p:spPr>
          <a:xfrm>
            <a:off x="2371182" y="421026"/>
            <a:ext cx="7449637" cy="525785"/>
          </a:xfrm>
          <a:prstGeom prst="rect">
            <a:avLst/>
          </a:prstGeom>
        </p:spPr>
        <p:txBody>
          <a:bodyPr lIns="0" tIns="0" rIns="0" bIns="0" rtlCol="0" anchor="t">
            <a:spAutoFit/>
          </a:bodyPr>
          <a:lstStyle/>
          <a:p>
            <a:pPr algn="ctr">
              <a:lnSpc>
                <a:spcPts val="4117"/>
              </a:lnSpc>
            </a:pPr>
            <a:r>
              <a:rPr lang="en-US" sz="4334" spc="-217">
                <a:solidFill>
                  <a:srgbClr val="334C8A"/>
                </a:solidFill>
                <a:latin typeface="League Spartan"/>
              </a:rPr>
              <a:t>Empirical Research Support</a:t>
            </a:r>
          </a:p>
        </p:txBody>
      </p:sp>
    </p:spTree>
    <p:extLst>
      <p:ext uri="{BB962C8B-B14F-4D97-AF65-F5344CB8AC3E}">
        <p14:creationId xmlns:p14="http://schemas.microsoft.com/office/powerpoint/2010/main" val="35553699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B73E7-23B8-A598-A497-226915A3929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9BB4AF1-53CC-902F-E890-413FC299364C}"/>
              </a:ext>
            </a:extLst>
          </p:cNvPr>
          <p:cNvSpPr/>
          <p:nvPr/>
        </p:nvSpPr>
        <p:spPr>
          <a:xfrm rot="-10800000" flipV="1">
            <a:off x="6577135" y="4490551"/>
            <a:ext cx="4876800" cy="2365248"/>
          </a:xfrm>
          <a:custGeom>
            <a:avLst/>
            <a:gdLst/>
            <a:ahLst/>
            <a:cxnLst/>
            <a:rect l="l" t="t" r="r" b="b"/>
            <a:pathLst>
              <a:path w="7315200" h="3547872">
                <a:moveTo>
                  <a:pt x="0" y="3547872"/>
                </a:moveTo>
                <a:lnTo>
                  <a:pt x="7315200" y="3547872"/>
                </a:lnTo>
                <a:lnTo>
                  <a:pt x="7315200" y="0"/>
                </a:lnTo>
                <a:lnTo>
                  <a:pt x="0" y="0"/>
                </a:lnTo>
                <a:lnTo>
                  <a:pt x="0" y="3547872"/>
                </a:lnTo>
                <a:close/>
              </a:path>
            </a:pathLst>
          </a:custGeom>
          <a:blipFill>
            <a:blip r:embed="rId2">
              <a:alphaModFix amt="65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8BD83489-2D15-1FD2-ADCE-68126883EF90}"/>
              </a:ext>
            </a:extLst>
          </p:cNvPr>
          <p:cNvSpPr/>
          <p:nvPr/>
        </p:nvSpPr>
        <p:spPr>
          <a:xfrm flipH="1" flipV="1">
            <a:off x="9512683" y="4178683"/>
            <a:ext cx="2679317" cy="2679317"/>
          </a:xfrm>
          <a:custGeom>
            <a:avLst/>
            <a:gdLst/>
            <a:ahLst/>
            <a:cxnLst/>
            <a:rect l="l" t="t" r="r" b="b"/>
            <a:pathLst>
              <a:path w="4018976" h="4018976">
                <a:moveTo>
                  <a:pt x="4018976" y="4018976"/>
                </a:moveTo>
                <a:lnTo>
                  <a:pt x="0" y="4018976"/>
                </a:lnTo>
                <a:lnTo>
                  <a:pt x="0" y="0"/>
                </a:lnTo>
                <a:lnTo>
                  <a:pt x="4018976" y="0"/>
                </a:lnTo>
                <a:lnTo>
                  <a:pt x="4018976" y="4018976"/>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E57889C4-4101-A367-BD09-58FAA64C062A}"/>
              </a:ext>
            </a:extLst>
          </p:cNvPr>
          <p:cNvSpPr/>
          <p:nvPr/>
        </p:nvSpPr>
        <p:spPr>
          <a:xfrm rot="5400000">
            <a:off x="-2703956" y="815552"/>
            <a:ext cx="10500800" cy="5092888"/>
          </a:xfrm>
          <a:custGeom>
            <a:avLst/>
            <a:gdLst/>
            <a:ahLst/>
            <a:cxnLst/>
            <a:rect l="l" t="t" r="r" b="b"/>
            <a:pathLst>
              <a:path w="15751200" h="7639332">
                <a:moveTo>
                  <a:pt x="0" y="0"/>
                </a:moveTo>
                <a:lnTo>
                  <a:pt x="15751200" y="0"/>
                </a:lnTo>
                <a:lnTo>
                  <a:pt x="15751200" y="7639332"/>
                </a:lnTo>
                <a:lnTo>
                  <a:pt x="0" y="7639332"/>
                </a:lnTo>
                <a:lnTo>
                  <a:pt x="0" y="0"/>
                </a:lnTo>
                <a:close/>
              </a:path>
            </a:pathLst>
          </a:custGeom>
          <a:blipFill>
            <a:blip r:embed="rId2">
              <a:alphaModFix amt="65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B688040B-AAE8-4E74-562B-97F73C104C73}"/>
              </a:ext>
            </a:extLst>
          </p:cNvPr>
          <p:cNvSpPr/>
          <p:nvPr/>
        </p:nvSpPr>
        <p:spPr>
          <a:xfrm flipV="1">
            <a:off x="0" y="4178683"/>
            <a:ext cx="2679317" cy="2679317"/>
          </a:xfrm>
          <a:custGeom>
            <a:avLst/>
            <a:gdLst/>
            <a:ahLst/>
            <a:cxnLst/>
            <a:rect l="l" t="t" r="r" b="b"/>
            <a:pathLst>
              <a:path w="4018976" h="4018976">
                <a:moveTo>
                  <a:pt x="0" y="4018976"/>
                </a:moveTo>
                <a:lnTo>
                  <a:pt x="4018976" y="4018976"/>
                </a:lnTo>
                <a:lnTo>
                  <a:pt x="4018976" y="0"/>
                </a:lnTo>
                <a:lnTo>
                  <a:pt x="0" y="0"/>
                </a:lnTo>
                <a:lnTo>
                  <a:pt x="0" y="4018976"/>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E72038FF-077B-0B4F-0193-CDB4DCD8A504}"/>
              </a:ext>
            </a:extLst>
          </p:cNvPr>
          <p:cNvSpPr/>
          <p:nvPr/>
        </p:nvSpPr>
        <p:spPr>
          <a:xfrm flipH="1">
            <a:off x="9512683" y="0"/>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Freeform 7">
            <a:extLst>
              <a:ext uri="{FF2B5EF4-FFF2-40B4-BE49-F238E27FC236}">
                <a16:creationId xmlns:a16="http://schemas.microsoft.com/office/drawing/2014/main" id="{54EDA3E3-D4B9-4F40-8D53-48FC24ADA2E1}"/>
              </a:ext>
            </a:extLst>
          </p:cNvPr>
          <p:cNvSpPr/>
          <p:nvPr/>
        </p:nvSpPr>
        <p:spPr>
          <a:xfrm>
            <a:off x="0" y="0"/>
            <a:ext cx="2679317" cy="2679317"/>
          </a:xfrm>
          <a:custGeom>
            <a:avLst/>
            <a:gdLst/>
            <a:ahLst/>
            <a:cxnLst/>
            <a:rect l="l" t="t" r="r" b="b"/>
            <a:pathLst>
              <a:path w="4018976" h="4018976">
                <a:moveTo>
                  <a:pt x="0" y="0"/>
                </a:moveTo>
                <a:lnTo>
                  <a:pt x="4018976" y="0"/>
                </a:lnTo>
                <a:lnTo>
                  <a:pt x="4018976" y="4018976"/>
                </a:lnTo>
                <a:lnTo>
                  <a:pt x="0" y="40189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8" name="AutoShape 8">
            <a:extLst>
              <a:ext uri="{FF2B5EF4-FFF2-40B4-BE49-F238E27FC236}">
                <a16:creationId xmlns:a16="http://schemas.microsoft.com/office/drawing/2014/main" id="{F7E1C0A0-06F6-F7E7-8C95-D4FE4B8B9123}"/>
              </a:ext>
            </a:extLst>
          </p:cNvPr>
          <p:cNvSpPr/>
          <p:nvPr/>
        </p:nvSpPr>
        <p:spPr>
          <a:xfrm>
            <a:off x="6577135" y="3995521"/>
            <a:ext cx="6581960" cy="0"/>
          </a:xfrm>
          <a:prstGeom prst="line">
            <a:avLst/>
          </a:prstGeom>
          <a:ln w="95250" cap="flat">
            <a:solidFill>
              <a:srgbClr val="FFFFFF"/>
            </a:solidFill>
            <a:prstDash val="solid"/>
            <a:headEnd type="none" w="sm" len="sm"/>
            <a:tailEnd type="none" w="sm" len="sm"/>
          </a:ln>
        </p:spPr>
        <p:txBody>
          <a:bodyPr/>
          <a:lstStyle/>
          <a:p>
            <a:endParaRPr lang="en-US"/>
          </a:p>
        </p:txBody>
      </p:sp>
      <p:sp>
        <p:nvSpPr>
          <p:cNvPr id="9" name="AutoShape 9">
            <a:extLst>
              <a:ext uri="{FF2B5EF4-FFF2-40B4-BE49-F238E27FC236}">
                <a16:creationId xmlns:a16="http://schemas.microsoft.com/office/drawing/2014/main" id="{82490904-FA41-1BBB-B1F1-294538271AE8}"/>
              </a:ext>
            </a:extLst>
          </p:cNvPr>
          <p:cNvSpPr/>
          <p:nvPr/>
        </p:nvSpPr>
        <p:spPr>
          <a:xfrm flipV="1">
            <a:off x="6608885" y="-4590230"/>
            <a:ext cx="0" cy="6581960"/>
          </a:xfrm>
          <a:prstGeom prst="line">
            <a:avLst/>
          </a:prstGeom>
          <a:ln w="95250" cap="flat">
            <a:solidFill>
              <a:srgbClr val="FFFFFF"/>
            </a:solidFill>
            <a:prstDash val="solid"/>
            <a:headEnd type="none" w="sm" len="sm"/>
            <a:tailEnd type="none" w="sm" len="sm"/>
          </a:ln>
        </p:spPr>
        <p:txBody>
          <a:bodyPr/>
          <a:lstStyle/>
          <a:p>
            <a:endParaRPr lang="en-US"/>
          </a:p>
        </p:txBody>
      </p:sp>
      <p:sp>
        <p:nvSpPr>
          <p:cNvPr id="10" name="Freeform 10">
            <a:extLst>
              <a:ext uri="{FF2B5EF4-FFF2-40B4-BE49-F238E27FC236}">
                <a16:creationId xmlns:a16="http://schemas.microsoft.com/office/drawing/2014/main" id="{31B3B10B-83D1-8D12-8BE1-4ABF6C88C20D}"/>
              </a:ext>
            </a:extLst>
          </p:cNvPr>
          <p:cNvSpPr/>
          <p:nvPr/>
        </p:nvSpPr>
        <p:spPr>
          <a:xfrm>
            <a:off x="-122738" y="1612189"/>
            <a:ext cx="7640964" cy="5243611"/>
          </a:xfrm>
          <a:custGeom>
            <a:avLst/>
            <a:gdLst/>
            <a:ahLst/>
            <a:cxnLst/>
            <a:rect l="l" t="t" r="r" b="b"/>
            <a:pathLst>
              <a:path w="11461446" h="7865417">
                <a:moveTo>
                  <a:pt x="0" y="0"/>
                </a:moveTo>
                <a:lnTo>
                  <a:pt x="11461445" y="0"/>
                </a:lnTo>
                <a:lnTo>
                  <a:pt x="11461445" y="7865417"/>
                </a:lnTo>
                <a:lnTo>
                  <a:pt x="0" y="7865417"/>
                </a:lnTo>
                <a:lnTo>
                  <a:pt x="0" y="0"/>
                </a:lnTo>
                <a:close/>
              </a:path>
            </a:pathLst>
          </a:custGeom>
          <a:blipFill>
            <a:blip r:embed="rId6"/>
            <a:stretch>
              <a:fillRect/>
            </a:stretch>
          </a:blipFill>
        </p:spPr>
        <p:txBody>
          <a:bodyPr/>
          <a:lstStyle/>
          <a:p>
            <a:endParaRPr lang="en-US"/>
          </a:p>
        </p:txBody>
      </p:sp>
      <p:sp>
        <p:nvSpPr>
          <p:cNvPr id="11" name="TextBox 11">
            <a:extLst>
              <a:ext uri="{FF2B5EF4-FFF2-40B4-BE49-F238E27FC236}">
                <a16:creationId xmlns:a16="http://schemas.microsoft.com/office/drawing/2014/main" id="{9A805C95-6396-CF75-AE57-F805BCF2EB95}"/>
              </a:ext>
            </a:extLst>
          </p:cNvPr>
          <p:cNvSpPr txBox="1"/>
          <p:nvPr/>
        </p:nvSpPr>
        <p:spPr>
          <a:xfrm>
            <a:off x="6783113" y="2932296"/>
            <a:ext cx="4069229" cy="692497"/>
          </a:xfrm>
          <a:prstGeom prst="rect">
            <a:avLst/>
          </a:prstGeom>
        </p:spPr>
        <p:txBody>
          <a:bodyPr lIns="0" tIns="0" rIns="0" bIns="0" rtlCol="0" anchor="t">
            <a:spAutoFit/>
          </a:bodyPr>
          <a:lstStyle/>
          <a:p>
            <a:pPr>
              <a:lnSpc>
                <a:spcPts val="5392"/>
              </a:lnSpc>
            </a:pPr>
            <a:r>
              <a:rPr lang="en-US" sz="5676" spc="-283">
                <a:solidFill>
                  <a:srgbClr val="FFFFFF"/>
                </a:solidFill>
                <a:latin typeface="League Spartan"/>
              </a:rPr>
              <a:t>Thank You</a:t>
            </a:r>
          </a:p>
        </p:txBody>
      </p:sp>
    </p:spTree>
    <p:extLst>
      <p:ext uri="{BB962C8B-B14F-4D97-AF65-F5344CB8AC3E}">
        <p14:creationId xmlns:p14="http://schemas.microsoft.com/office/powerpoint/2010/main" val="31384922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8B128-813A-A996-28BF-F600F72DA9E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F50CE7B-D168-4B6F-E41F-F335F5C09C6D}"/>
              </a:ext>
            </a:extLst>
          </p:cNvPr>
          <p:cNvSpPr/>
          <p:nvPr/>
        </p:nvSpPr>
        <p:spPr>
          <a:xfrm flipH="1">
            <a:off x="10166542" y="-109101"/>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DB3A8114-AAE9-5554-8E88-15FBC107863F}"/>
              </a:ext>
            </a:extLst>
          </p:cNvPr>
          <p:cNvSpPr/>
          <p:nvPr/>
        </p:nvSpPr>
        <p:spPr>
          <a:xfrm>
            <a:off x="-518228" y="-224175"/>
            <a:ext cx="2679317" cy="2679317"/>
          </a:xfrm>
          <a:custGeom>
            <a:avLst/>
            <a:gdLst/>
            <a:ahLst/>
            <a:cxnLst/>
            <a:rect l="l" t="t" r="r" b="b"/>
            <a:pathLst>
              <a:path w="4018976" h="4018976">
                <a:moveTo>
                  <a:pt x="0" y="0"/>
                </a:moveTo>
                <a:lnTo>
                  <a:pt x="4018975" y="0"/>
                </a:lnTo>
                <a:lnTo>
                  <a:pt x="4018975" y="4018975"/>
                </a:lnTo>
                <a:lnTo>
                  <a:pt x="0" y="401897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a:extLst>
              <a:ext uri="{FF2B5EF4-FFF2-40B4-BE49-F238E27FC236}">
                <a16:creationId xmlns:a16="http://schemas.microsoft.com/office/drawing/2014/main" id="{0AFFDE37-9322-F72A-6AED-AE819E23C668}"/>
              </a:ext>
            </a:extLst>
          </p:cNvPr>
          <p:cNvSpPr txBox="1"/>
          <p:nvPr/>
        </p:nvSpPr>
        <p:spPr>
          <a:xfrm>
            <a:off x="3029615" y="301959"/>
            <a:ext cx="6132771" cy="448841"/>
          </a:xfrm>
          <a:prstGeom prst="rect">
            <a:avLst/>
          </a:prstGeom>
        </p:spPr>
        <p:txBody>
          <a:bodyPr lIns="0" tIns="0" rIns="0" bIns="0" rtlCol="0" anchor="t">
            <a:spAutoFit/>
          </a:bodyPr>
          <a:lstStyle/>
          <a:p>
            <a:pPr algn="ctr">
              <a:lnSpc>
                <a:spcPts val="3483"/>
              </a:lnSpc>
            </a:pPr>
            <a:r>
              <a:rPr lang="en-US" sz="3666" spc="-183">
                <a:solidFill>
                  <a:srgbClr val="334C8A"/>
                </a:solidFill>
                <a:latin typeface="League Spartan"/>
              </a:rPr>
              <a:t>References:</a:t>
            </a:r>
          </a:p>
        </p:txBody>
      </p:sp>
      <p:sp>
        <p:nvSpPr>
          <p:cNvPr id="5" name="TextBox 5">
            <a:extLst>
              <a:ext uri="{FF2B5EF4-FFF2-40B4-BE49-F238E27FC236}">
                <a16:creationId xmlns:a16="http://schemas.microsoft.com/office/drawing/2014/main" id="{FA1C10DD-6654-75F0-BB00-5011DDECAE48}"/>
              </a:ext>
            </a:extLst>
          </p:cNvPr>
          <p:cNvSpPr txBox="1"/>
          <p:nvPr/>
        </p:nvSpPr>
        <p:spPr>
          <a:xfrm>
            <a:off x="180464" y="1134533"/>
            <a:ext cx="11884835" cy="5668218"/>
          </a:xfrm>
          <a:prstGeom prst="rect">
            <a:avLst/>
          </a:prstGeom>
        </p:spPr>
        <p:txBody>
          <a:bodyPr lIns="0" tIns="0" rIns="0" bIns="0" rtlCol="0" anchor="t">
            <a:spAutoFit/>
          </a:bodyPr>
          <a:lstStyle/>
          <a:p>
            <a:pPr>
              <a:lnSpc>
                <a:spcPts val="1333"/>
              </a:lnSpc>
            </a:pPr>
            <a:r>
              <a:rPr lang="en-US" sz="1333">
                <a:solidFill>
                  <a:srgbClr val="334C8A"/>
                </a:solidFill>
                <a:latin typeface="Arimo"/>
              </a:rPr>
              <a:t>Age UK (2023) </a:t>
            </a:r>
            <a:r>
              <a:rPr lang="en-US" sz="1333">
                <a:solidFill>
                  <a:srgbClr val="334C8A"/>
                </a:solidFill>
                <a:latin typeface="Arimo Italics"/>
              </a:rPr>
              <a:t>How much does care cost?, www.ageuk.org.uk.</a:t>
            </a:r>
            <a:r>
              <a:rPr lang="en-US" sz="1333">
                <a:solidFill>
                  <a:srgbClr val="334C8A"/>
                </a:solidFill>
                <a:latin typeface="Arimo"/>
              </a:rPr>
              <a:t> Available at: https://www.ageuk.org.uk/information-advice/care/paying-for-care/local-care-costs/.</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Age UK (2023) </a:t>
            </a:r>
            <a:r>
              <a:rPr lang="en-US" sz="1333">
                <a:solidFill>
                  <a:srgbClr val="334C8A"/>
                </a:solidFill>
                <a:latin typeface="Arimo Italics"/>
              </a:rPr>
              <a:t>The State of Health and Care of Older People in England 2023. </a:t>
            </a:r>
            <a:r>
              <a:rPr lang="en-US" sz="1333">
                <a:solidFill>
                  <a:srgbClr val="334C8A"/>
                </a:solidFill>
                <a:latin typeface="Arimo"/>
              </a:rPr>
              <a:t>Available at: https://www.ageuk.org.uk/globalassets/age-uk/documents/reports-and-publications/reports-and-briefings/health--wellbeing/age_uk_briefing_state_of_health_and_care_of_older_people_july2023.pdf.</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Age UK (2023) </a:t>
            </a:r>
            <a:r>
              <a:rPr lang="en-US" sz="1333">
                <a:solidFill>
                  <a:srgbClr val="334C8A"/>
                </a:solidFill>
                <a:latin typeface="Arimo Italics"/>
              </a:rPr>
              <a:t>Older people are often waiting far too long for the social care they need, Age UK.</a:t>
            </a:r>
            <a:r>
              <a:rPr lang="en-US" sz="1333">
                <a:solidFill>
                  <a:srgbClr val="334C8A"/>
                </a:solidFill>
                <a:latin typeface="Arimo"/>
              </a:rPr>
              <a:t> Available at: https://www.ageuk.org.uk/latest-press/older-people-are-often-waiting-far-too-long-for-the-social-care-they-need/#:~:text=Delayed%20assessments%20have%20helped%20to.</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Aronson, J. (2002) ‘Elderly people’s accounts of home care rationing: missing voices in long-term care policy debates’, </a:t>
            </a:r>
            <a:r>
              <a:rPr lang="en-US" sz="1333">
                <a:solidFill>
                  <a:srgbClr val="334C8A"/>
                </a:solidFill>
                <a:latin typeface="Arimo Italics"/>
              </a:rPr>
              <a:t>Ageing and Society,</a:t>
            </a:r>
            <a:r>
              <a:rPr lang="en-US" sz="1333">
                <a:solidFill>
                  <a:srgbClr val="334C8A"/>
                </a:solidFill>
                <a:latin typeface="Arimo"/>
              </a:rPr>
              <a:t> 22(04), pp. 399–418. Available at: https://doi.org/10.1017/s0144686x02008759.</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Better Health Channel (2012)</a:t>
            </a:r>
            <a:r>
              <a:rPr lang="en-US" sz="1333">
                <a:solidFill>
                  <a:srgbClr val="334C8A"/>
                </a:solidFill>
                <a:latin typeface="Arimo Italics"/>
              </a:rPr>
              <a:t> End of life and palliative care explained, Vic.gov.au.</a:t>
            </a:r>
            <a:r>
              <a:rPr lang="en-US" sz="1333">
                <a:solidFill>
                  <a:srgbClr val="334C8A"/>
                </a:solidFill>
                <a:latin typeface="Arimo"/>
              </a:rPr>
              <a:t> Available at: https://www.betterhealth.vic.gov.au/health/servicesandsupport/end-of-life-and-palliative-care-explained.</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Boyle, G. (2004) ‘Facilitating choice and control for older people in long-term care’, </a:t>
            </a:r>
            <a:r>
              <a:rPr lang="en-US" sz="1333">
                <a:solidFill>
                  <a:srgbClr val="334C8A"/>
                </a:solidFill>
                <a:latin typeface="Arimo Italics"/>
              </a:rPr>
              <a:t>Health and Social Care in the Community</a:t>
            </a:r>
            <a:r>
              <a:rPr lang="en-US" sz="1333">
                <a:solidFill>
                  <a:srgbClr val="334C8A"/>
                </a:solidFill>
                <a:latin typeface="Arimo"/>
              </a:rPr>
              <a:t>, 12(3), pp. 212–220. Available at: https://doi.org/10.1111/j.1365-2524.2004.00490.x.</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Brixner, D., Rubin, D. T., Mease, P., Mittal, M., Liu, H., Davis, M., Ganguli, A., &amp; Fendrick, A. M. (2019) ‘Patient Support Program Increased Medication Adherence with Lower Total Health Care Costs Despite Increased Drug Spending’, </a:t>
            </a:r>
            <a:r>
              <a:rPr lang="en-US" sz="1333">
                <a:solidFill>
                  <a:srgbClr val="334C8A"/>
                </a:solidFill>
                <a:latin typeface="Arimo Italics"/>
              </a:rPr>
              <a:t>Journal of Managed Care &amp; Specialty Pharmacy</a:t>
            </a:r>
            <a:r>
              <a:rPr lang="en-US" sz="1333">
                <a:solidFill>
                  <a:srgbClr val="334C8A"/>
                </a:solidFill>
                <a:latin typeface="Arimo"/>
              </a:rPr>
              <a:t>, 25(7), pp. 770–779. Available at: https://doi.org/10.18553/jmcp.2019.18443.</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Calauz, S. (2023) </a:t>
            </a:r>
            <a:r>
              <a:rPr lang="en-US" sz="1333">
                <a:solidFill>
                  <a:srgbClr val="334C8A"/>
                </a:solidFill>
                <a:latin typeface="Arimo Italics"/>
              </a:rPr>
              <a:t>10 benefits of domiciliary care, www.linkedin.com.</a:t>
            </a:r>
            <a:r>
              <a:rPr lang="en-US" sz="1333">
                <a:solidFill>
                  <a:srgbClr val="334C8A"/>
                </a:solidFill>
                <a:latin typeface="Arimo"/>
              </a:rPr>
              <a:t> Available at: https://www.linkedin.com/posts/sergiucalauz_10-benefits-of-domiciliary-care-comfort-activity-7082274419049418753-O2vk/</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CarersUK (2023) </a:t>
            </a:r>
            <a:r>
              <a:rPr lang="en-US" sz="1333">
                <a:solidFill>
                  <a:srgbClr val="334C8A"/>
                </a:solidFill>
                <a:latin typeface="Arimo Italics"/>
              </a:rPr>
              <a:t>Residential care, Carers UK. </a:t>
            </a:r>
            <a:r>
              <a:rPr lang="en-US" sz="1333">
                <a:solidFill>
                  <a:srgbClr val="334C8A"/>
                </a:solidFill>
                <a:latin typeface="Arimo"/>
              </a:rPr>
              <a:t>Available at: https://www.carersuk.org/help-and-advice/practical-support/arranging-care-and-support-for-someone/residential-care/#:~:text=Residential%20care%20means%20long%2Dterm.</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Chavdarovska, N. (2023)</a:t>
            </a:r>
            <a:r>
              <a:rPr lang="en-US" sz="1333">
                <a:solidFill>
                  <a:srgbClr val="334C8A"/>
                </a:solidFill>
                <a:latin typeface="Arimo Italics"/>
              </a:rPr>
              <a:t> Importance and Benefits of Domiciliary Care, nurselinecs.co.uk.</a:t>
            </a:r>
            <a:r>
              <a:rPr lang="en-US" sz="1333">
                <a:solidFill>
                  <a:srgbClr val="334C8A"/>
                </a:solidFill>
                <a:latin typeface="Arimo"/>
              </a:rPr>
              <a:t> Available at: https://nurselinecs.co.uk/blog/importance-and-benefits-of-domiciliary-care/ </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Chang, S.J. (2013) ‘Lived Experiences of Nursing Home Residents in Korea’, </a:t>
            </a:r>
            <a:r>
              <a:rPr lang="en-US" sz="1333">
                <a:solidFill>
                  <a:srgbClr val="334C8A"/>
                </a:solidFill>
                <a:latin typeface="Arimo Italics"/>
              </a:rPr>
              <a:t>Asian Nursing Research,</a:t>
            </a:r>
            <a:r>
              <a:rPr lang="en-US" sz="1333">
                <a:solidFill>
                  <a:srgbClr val="334C8A"/>
                </a:solidFill>
                <a:latin typeface="Arimo"/>
              </a:rPr>
              <a:t> 7(2), pp. 83–90. Available at: https://doi.org/10.1016/j.anr.2013.04.003.</a:t>
            </a:r>
          </a:p>
          <a:p>
            <a:pPr>
              <a:lnSpc>
                <a:spcPts val="1333"/>
              </a:lnSpc>
            </a:pPr>
            <a:endParaRPr lang="en-US" sz="1333">
              <a:solidFill>
                <a:srgbClr val="334C8A"/>
              </a:solidFill>
              <a:latin typeface="Arimo"/>
            </a:endParaRPr>
          </a:p>
        </p:txBody>
      </p:sp>
      <p:sp>
        <p:nvSpPr>
          <p:cNvPr id="6" name="AutoShape 6">
            <a:extLst>
              <a:ext uri="{FF2B5EF4-FFF2-40B4-BE49-F238E27FC236}">
                <a16:creationId xmlns:a16="http://schemas.microsoft.com/office/drawing/2014/main" id="{89110A92-5AD7-4E0F-9C25-ECF3B53742B5}"/>
              </a:ext>
            </a:extLst>
          </p:cNvPr>
          <p:cNvSpPr/>
          <p:nvPr/>
        </p:nvSpPr>
        <p:spPr>
          <a:xfrm>
            <a:off x="4056754" y="799375"/>
            <a:ext cx="4078494" cy="0"/>
          </a:xfrm>
          <a:prstGeom prst="line">
            <a:avLst/>
          </a:prstGeom>
          <a:ln w="95250" cap="flat">
            <a:solidFill>
              <a:srgbClr val="334C8A"/>
            </a:solidFill>
            <a:prstDash val="solid"/>
            <a:headEnd type="none" w="sm" len="sm"/>
            <a:tailEnd type="none" w="sm" len="sm"/>
          </a:ln>
        </p:spPr>
        <p:txBody>
          <a:bodyPr/>
          <a:lstStyle/>
          <a:p>
            <a:endParaRPr lang="en-US"/>
          </a:p>
        </p:txBody>
      </p:sp>
    </p:spTree>
    <p:extLst>
      <p:ext uri="{BB962C8B-B14F-4D97-AF65-F5344CB8AC3E}">
        <p14:creationId xmlns:p14="http://schemas.microsoft.com/office/powerpoint/2010/main" val="10702799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421B1-5982-9E3D-03B5-38D1829D078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1D637EC-CF47-D0C8-0929-1192C86A3A44}"/>
              </a:ext>
            </a:extLst>
          </p:cNvPr>
          <p:cNvSpPr/>
          <p:nvPr/>
        </p:nvSpPr>
        <p:spPr>
          <a:xfrm flipH="1">
            <a:off x="10166542" y="-109101"/>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5449A050-10F6-3310-3D62-E74877BC4C6B}"/>
              </a:ext>
            </a:extLst>
          </p:cNvPr>
          <p:cNvSpPr/>
          <p:nvPr/>
        </p:nvSpPr>
        <p:spPr>
          <a:xfrm>
            <a:off x="-518228" y="-224175"/>
            <a:ext cx="2679317" cy="2679317"/>
          </a:xfrm>
          <a:custGeom>
            <a:avLst/>
            <a:gdLst/>
            <a:ahLst/>
            <a:cxnLst/>
            <a:rect l="l" t="t" r="r" b="b"/>
            <a:pathLst>
              <a:path w="4018976" h="4018976">
                <a:moveTo>
                  <a:pt x="0" y="0"/>
                </a:moveTo>
                <a:lnTo>
                  <a:pt x="4018975" y="0"/>
                </a:lnTo>
                <a:lnTo>
                  <a:pt x="4018975" y="4018975"/>
                </a:lnTo>
                <a:lnTo>
                  <a:pt x="0" y="401897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a:extLst>
              <a:ext uri="{FF2B5EF4-FFF2-40B4-BE49-F238E27FC236}">
                <a16:creationId xmlns:a16="http://schemas.microsoft.com/office/drawing/2014/main" id="{4F2D9393-4E11-AF88-1D23-645987938DBB}"/>
              </a:ext>
            </a:extLst>
          </p:cNvPr>
          <p:cNvSpPr txBox="1"/>
          <p:nvPr/>
        </p:nvSpPr>
        <p:spPr>
          <a:xfrm>
            <a:off x="3029615" y="301959"/>
            <a:ext cx="6132771" cy="448841"/>
          </a:xfrm>
          <a:prstGeom prst="rect">
            <a:avLst/>
          </a:prstGeom>
        </p:spPr>
        <p:txBody>
          <a:bodyPr lIns="0" tIns="0" rIns="0" bIns="0" rtlCol="0" anchor="t">
            <a:spAutoFit/>
          </a:bodyPr>
          <a:lstStyle/>
          <a:p>
            <a:pPr algn="ctr">
              <a:lnSpc>
                <a:spcPts val="3483"/>
              </a:lnSpc>
            </a:pPr>
            <a:r>
              <a:rPr lang="en-US" sz="3666" spc="-183">
                <a:solidFill>
                  <a:srgbClr val="334C8A"/>
                </a:solidFill>
                <a:latin typeface="League Spartan"/>
              </a:rPr>
              <a:t>References:</a:t>
            </a:r>
          </a:p>
        </p:txBody>
      </p:sp>
      <p:sp>
        <p:nvSpPr>
          <p:cNvPr id="5" name="TextBox 5">
            <a:extLst>
              <a:ext uri="{FF2B5EF4-FFF2-40B4-BE49-F238E27FC236}">
                <a16:creationId xmlns:a16="http://schemas.microsoft.com/office/drawing/2014/main" id="{2B3394C9-2BF2-0D70-324F-495A0843C110}"/>
              </a:ext>
            </a:extLst>
          </p:cNvPr>
          <p:cNvSpPr txBox="1"/>
          <p:nvPr/>
        </p:nvSpPr>
        <p:spPr>
          <a:xfrm>
            <a:off x="180464" y="1134533"/>
            <a:ext cx="11884835" cy="5501506"/>
          </a:xfrm>
          <a:prstGeom prst="rect">
            <a:avLst/>
          </a:prstGeom>
        </p:spPr>
        <p:txBody>
          <a:bodyPr lIns="0" tIns="0" rIns="0" bIns="0" rtlCol="0" anchor="t">
            <a:spAutoFit/>
          </a:bodyPr>
          <a:lstStyle/>
          <a:p>
            <a:pPr>
              <a:lnSpc>
                <a:spcPts val="1333"/>
              </a:lnSpc>
            </a:pPr>
            <a:r>
              <a:rPr lang="en-US" sz="1333">
                <a:solidFill>
                  <a:srgbClr val="334C8A"/>
                </a:solidFill>
                <a:latin typeface="Arimo"/>
              </a:rPr>
              <a:t>Collopy, B.J. (1988) ‘Autonomy in Long Term Care: Some Crucial Distinctions1’, </a:t>
            </a:r>
            <a:r>
              <a:rPr lang="en-US" sz="1333">
                <a:solidFill>
                  <a:srgbClr val="334C8A"/>
                </a:solidFill>
                <a:latin typeface="Arimo Italics"/>
              </a:rPr>
              <a:t>The Gerontologist</a:t>
            </a:r>
            <a:r>
              <a:rPr lang="en-US" sz="1333">
                <a:solidFill>
                  <a:srgbClr val="334C8A"/>
                </a:solidFill>
                <a:latin typeface="Arimo"/>
              </a:rPr>
              <a:t>, 28(Suppl), pp. 10–17. Available at: https://doi.org/10.1093/geront/28.suppl.10.</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Department of Health and Social Care (2022) </a:t>
            </a:r>
            <a:r>
              <a:rPr lang="en-US" sz="1333">
                <a:solidFill>
                  <a:srgbClr val="334C8A"/>
                </a:solidFill>
                <a:latin typeface="Arimo Italics"/>
              </a:rPr>
              <a:t>National Framework for NHS Continuing Healthcare and NHS- Incorporating the NHS Continuing Healthcare Practice Guidance. Available</a:t>
            </a:r>
            <a:r>
              <a:rPr lang="en-US" sz="1333">
                <a:solidFill>
                  <a:srgbClr val="334C8A"/>
                </a:solidFill>
                <a:latin typeface="Arimo"/>
              </a:rPr>
              <a:t> at: https://assets.publishing.service.gov.uk/media/64b0f7cdc033c100108062f9/National-Framework-for-NHS-Continuing-Healthcare-and-NHS-funded-Nursing-Care_July-2022-revised_corrected-July-2023.pdf.</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Dimitrovski, A. (2023) </a:t>
            </a:r>
            <a:r>
              <a:rPr lang="en-US" sz="1333">
                <a:solidFill>
                  <a:srgbClr val="334C8A"/>
                </a:solidFill>
                <a:latin typeface="Arimo Italics"/>
              </a:rPr>
              <a:t>What Are The Advantages and Disadvantages of Domiciliary Care?, Leaf care.</a:t>
            </a:r>
            <a:r>
              <a:rPr lang="en-US" sz="1333">
                <a:solidFill>
                  <a:srgbClr val="334C8A"/>
                </a:solidFill>
                <a:latin typeface="Arimo"/>
              </a:rPr>
              <a:t> Available at: https://leafcare.co.uk/domiciliary-care-advantages-and-disadvantages/.</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Gómez-Salazar, V., Garcés-Medina, M. C., Chavarro-Carvajal, D. A., Meneses-Bernal, J. F., Cano-Gutiérrez, C. A. and Santacruz Escudero, J. M. (2021) 'Effects of a home care program in geriatrics on the number of hospitalizations and emergency room visits',</a:t>
            </a:r>
            <a:r>
              <a:rPr lang="en-US" sz="1333">
                <a:solidFill>
                  <a:srgbClr val="334C8A"/>
                </a:solidFill>
                <a:latin typeface="Arimo Italics"/>
              </a:rPr>
              <a:t> Universitas Medica</a:t>
            </a:r>
            <a:r>
              <a:rPr lang="en-US" sz="1333">
                <a:solidFill>
                  <a:srgbClr val="334C8A"/>
                </a:solidFill>
                <a:latin typeface="Arimo"/>
              </a:rPr>
              <a:t>, 62(2).</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Healey-Ogden, M.J. (2013) ‘Being “at Home” in the Context of Home Care’, </a:t>
            </a:r>
            <a:r>
              <a:rPr lang="en-US" sz="1333">
                <a:solidFill>
                  <a:srgbClr val="334C8A"/>
                </a:solidFill>
                <a:latin typeface="Arimo Italics"/>
              </a:rPr>
              <a:t>Home Health Care Management &amp; Practice</a:t>
            </a:r>
            <a:r>
              <a:rPr lang="en-US" sz="1333">
                <a:solidFill>
                  <a:srgbClr val="334C8A"/>
                </a:solidFill>
                <a:latin typeface="Arimo"/>
              </a:rPr>
              <a:t>, 26(2), pp. 72–79. Available at: https://doi.org/10.1177/1084822313508646.</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Hensey, C. C., Sett, A., Connell, T. G., &amp; Bryant, P. A. (2017) ‘A Comparison of Hospital Versus Outpatient Parenteral Antibiotic Therapy at Home for Pyelonephritis and Meningitis’, </a:t>
            </a:r>
            <a:r>
              <a:rPr lang="en-US" sz="1333">
                <a:solidFill>
                  <a:srgbClr val="334C8A"/>
                </a:solidFill>
                <a:latin typeface="Arimo Italics"/>
              </a:rPr>
              <a:t>Pediatric Infectious Disease Journal</a:t>
            </a:r>
            <a:r>
              <a:rPr lang="en-US" sz="1333">
                <a:solidFill>
                  <a:srgbClr val="334C8A"/>
                </a:solidFill>
                <a:latin typeface="Arimo"/>
              </a:rPr>
              <a:t>, 36(9), pp. 827–832. Available at: https://doi.org/10.1097/inf.0000000000001605.</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Kok, L., Berden, C. and Sadiraj, K. (2015) 'Costs and benefits of home care for the elderly versus residential care: a comparison using propensity scores', </a:t>
            </a:r>
            <a:r>
              <a:rPr lang="en-US" sz="1333">
                <a:solidFill>
                  <a:srgbClr val="334C8A"/>
                </a:solidFill>
                <a:latin typeface="Arimo Italics"/>
              </a:rPr>
              <a:t>The European journal of health economics</a:t>
            </a:r>
            <a:r>
              <a:rPr lang="en-US" sz="1333">
                <a:solidFill>
                  <a:srgbClr val="334C8A"/>
                </a:solidFill>
                <a:latin typeface="Arimo"/>
              </a:rPr>
              <a:t>, 16, pp. 119-131.</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Lal, R., Bourayou, N., Hillerdal, G., Nicolson, M., Vikstrom, A., Lorenzo, M., D’yachkova, Y., Barriga, S., &amp; Visseren-Grul, C. (2013) ‘Home administration of maintenance pemetrexed for patients with advanced non-squamous non-small cell lung cancer: rationale, practicalities and phase II feasibility study design’, </a:t>
            </a:r>
            <a:r>
              <a:rPr lang="en-US" sz="1333">
                <a:solidFill>
                  <a:srgbClr val="334C8A"/>
                </a:solidFill>
                <a:latin typeface="Arimo Italics"/>
              </a:rPr>
              <a:t>Health and Quality of Life Outcomes,</a:t>
            </a:r>
            <a:r>
              <a:rPr lang="en-US" sz="1333">
                <a:solidFill>
                  <a:srgbClr val="334C8A"/>
                </a:solidFill>
                <a:latin typeface="Arimo"/>
              </a:rPr>
              <a:t> 11(1). Available at: https://doi.org/10.1186/1477-7525-11-163.</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Lal, R., Hillerdal, G. N., Shah, H., Crosse, B., Thompson, J., Nicolson, M., Anders Vikström, Potter, V. A., C. Visseren-Grul, Lorenzo, M., Y. Dyachkova, N. Bourayou, &amp; Summers, Y. J. (2015) ‘Feasibility of home delivery of pemetrexed in patients with advanced non-squamous non-small cell lung cancer’, </a:t>
            </a:r>
            <a:r>
              <a:rPr lang="en-US" sz="1333">
                <a:solidFill>
                  <a:srgbClr val="334C8A"/>
                </a:solidFill>
                <a:latin typeface="Arimo Italics"/>
              </a:rPr>
              <a:t>Lung Cancer</a:t>
            </a:r>
            <a:r>
              <a:rPr lang="en-US" sz="1333">
                <a:solidFill>
                  <a:srgbClr val="334C8A"/>
                </a:solidFill>
                <a:latin typeface="Arimo"/>
              </a:rPr>
              <a:t>, 89(2), pp. 154–160. Available at: https://doi.org/10.1016/j.lungcan.2015.05.003.</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Laurence, E. (2023)</a:t>
            </a:r>
            <a:r>
              <a:rPr lang="en-US" sz="1333">
                <a:solidFill>
                  <a:srgbClr val="334C8A"/>
                </a:solidFill>
                <a:latin typeface="Arimo Italics"/>
              </a:rPr>
              <a:t> Residential Care Homes: Benefits, Costs And What To Expect, Forbes Health. </a:t>
            </a:r>
            <a:r>
              <a:rPr lang="en-US" sz="1333">
                <a:solidFill>
                  <a:srgbClr val="334C8A"/>
                </a:solidFill>
                <a:latin typeface="Arimo"/>
              </a:rPr>
              <a:t>Available at: https://www.forbes.com/health/senior-living/care-homes/.</a:t>
            </a:r>
          </a:p>
          <a:p>
            <a:pPr>
              <a:lnSpc>
                <a:spcPts val="1333"/>
              </a:lnSpc>
            </a:pPr>
            <a:endParaRPr lang="en-US" sz="1333">
              <a:solidFill>
                <a:srgbClr val="334C8A"/>
              </a:solidFill>
              <a:latin typeface="Arimo"/>
            </a:endParaRPr>
          </a:p>
        </p:txBody>
      </p:sp>
      <p:sp>
        <p:nvSpPr>
          <p:cNvPr id="6" name="AutoShape 6">
            <a:extLst>
              <a:ext uri="{FF2B5EF4-FFF2-40B4-BE49-F238E27FC236}">
                <a16:creationId xmlns:a16="http://schemas.microsoft.com/office/drawing/2014/main" id="{B967EF9B-F7EF-2E6B-0023-6DAF7C5B9835}"/>
              </a:ext>
            </a:extLst>
          </p:cNvPr>
          <p:cNvSpPr/>
          <p:nvPr/>
        </p:nvSpPr>
        <p:spPr>
          <a:xfrm>
            <a:off x="4056754" y="799375"/>
            <a:ext cx="4078494" cy="0"/>
          </a:xfrm>
          <a:prstGeom prst="line">
            <a:avLst/>
          </a:prstGeom>
          <a:ln w="95250" cap="flat">
            <a:solidFill>
              <a:srgbClr val="334C8A"/>
            </a:solidFill>
            <a:prstDash val="solid"/>
            <a:headEnd type="none" w="sm" len="sm"/>
            <a:tailEnd type="none" w="sm" len="sm"/>
          </a:ln>
        </p:spPr>
        <p:txBody>
          <a:bodyPr/>
          <a:lstStyle/>
          <a:p>
            <a:endParaRPr lang="en-US"/>
          </a:p>
        </p:txBody>
      </p:sp>
    </p:spTree>
    <p:extLst>
      <p:ext uri="{BB962C8B-B14F-4D97-AF65-F5344CB8AC3E}">
        <p14:creationId xmlns:p14="http://schemas.microsoft.com/office/powerpoint/2010/main" val="36267002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DB3F8-99C0-EB7B-4404-609B13754CB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21CA566-5A4E-F25A-54FF-431BEEEFE62C}"/>
              </a:ext>
            </a:extLst>
          </p:cNvPr>
          <p:cNvSpPr/>
          <p:nvPr/>
        </p:nvSpPr>
        <p:spPr>
          <a:xfrm flipH="1">
            <a:off x="10166542" y="-109101"/>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6A93DAA0-C839-4EF8-AEE6-5FB781781B81}"/>
              </a:ext>
            </a:extLst>
          </p:cNvPr>
          <p:cNvSpPr/>
          <p:nvPr/>
        </p:nvSpPr>
        <p:spPr>
          <a:xfrm>
            <a:off x="-518228" y="-224175"/>
            <a:ext cx="2679317" cy="2679317"/>
          </a:xfrm>
          <a:custGeom>
            <a:avLst/>
            <a:gdLst/>
            <a:ahLst/>
            <a:cxnLst/>
            <a:rect l="l" t="t" r="r" b="b"/>
            <a:pathLst>
              <a:path w="4018976" h="4018976">
                <a:moveTo>
                  <a:pt x="0" y="0"/>
                </a:moveTo>
                <a:lnTo>
                  <a:pt x="4018975" y="0"/>
                </a:lnTo>
                <a:lnTo>
                  <a:pt x="4018975" y="4018975"/>
                </a:lnTo>
                <a:lnTo>
                  <a:pt x="0" y="401897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a:extLst>
              <a:ext uri="{FF2B5EF4-FFF2-40B4-BE49-F238E27FC236}">
                <a16:creationId xmlns:a16="http://schemas.microsoft.com/office/drawing/2014/main" id="{483E97E7-66F3-3C3F-535D-B3D062121FF4}"/>
              </a:ext>
            </a:extLst>
          </p:cNvPr>
          <p:cNvSpPr txBox="1"/>
          <p:nvPr/>
        </p:nvSpPr>
        <p:spPr>
          <a:xfrm>
            <a:off x="3029615" y="301959"/>
            <a:ext cx="6132771" cy="448841"/>
          </a:xfrm>
          <a:prstGeom prst="rect">
            <a:avLst/>
          </a:prstGeom>
        </p:spPr>
        <p:txBody>
          <a:bodyPr lIns="0" tIns="0" rIns="0" bIns="0" rtlCol="0" anchor="t">
            <a:spAutoFit/>
          </a:bodyPr>
          <a:lstStyle/>
          <a:p>
            <a:pPr algn="ctr">
              <a:lnSpc>
                <a:spcPts val="3483"/>
              </a:lnSpc>
            </a:pPr>
            <a:r>
              <a:rPr lang="en-US" sz="3666" spc="-183">
                <a:solidFill>
                  <a:srgbClr val="334C8A"/>
                </a:solidFill>
                <a:latin typeface="League Spartan"/>
              </a:rPr>
              <a:t>References:</a:t>
            </a:r>
          </a:p>
        </p:txBody>
      </p:sp>
      <p:sp>
        <p:nvSpPr>
          <p:cNvPr id="5" name="TextBox 5">
            <a:extLst>
              <a:ext uri="{FF2B5EF4-FFF2-40B4-BE49-F238E27FC236}">
                <a16:creationId xmlns:a16="http://schemas.microsoft.com/office/drawing/2014/main" id="{C6C97B5A-9EF7-A70F-D921-4796DDDD85F4}"/>
              </a:ext>
            </a:extLst>
          </p:cNvPr>
          <p:cNvSpPr txBox="1"/>
          <p:nvPr/>
        </p:nvSpPr>
        <p:spPr>
          <a:xfrm>
            <a:off x="180464" y="1134533"/>
            <a:ext cx="11884835" cy="5501506"/>
          </a:xfrm>
          <a:prstGeom prst="rect">
            <a:avLst/>
          </a:prstGeom>
        </p:spPr>
        <p:txBody>
          <a:bodyPr lIns="0" tIns="0" rIns="0" bIns="0" rtlCol="0" anchor="t">
            <a:spAutoFit/>
          </a:bodyPr>
          <a:lstStyle/>
          <a:p>
            <a:pPr>
              <a:lnSpc>
                <a:spcPts val="1333"/>
              </a:lnSpc>
            </a:pPr>
            <a:r>
              <a:rPr lang="en-US" sz="1333">
                <a:solidFill>
                  <a:srgbClr val="334C8A"/>
                </a:solidFill>
                <a:latin typeface="Arimo"/>
              </a:rPr>
              <a:t>Learner, S. (2024) </a:t>
            </a:r>
            <a:r>
              <a:rPr lang="en-US" sz="1333">
                <a:solidFill>
                  <a:srgbClr val="334C8A"/>
                </a:solidFill>
                <a:latin typeface="Arimo Italics"/>
              </a:rPr>
              <a:t>Care home fees and funding | Who pays for what?, Carehome.co.uk</a:t>
            </a:r>
            <a:r>
              <a:rPr lang="en-US" sz="1333">
                <a:solidFill>
                  <a:srgbClr val="334C8A"/>
                </a:solidFill>
                <a:latin typeface="Arimo"/>
              </a:rPr>
              <a:t>. Available at: https://www.carehome.co.uk/advice/who-pays-what#:~:text=pay%20for%20it.-.</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Lebret, T., Jean-Loup Mouysset, Alain Lortholary, Claude El Kouri, Laurent Bastit, Meryem Ktiouet, Khemaies Slimane, Murraciole, X., &amp; Stéphane Guérif. (2013) ‘Home-based zoledronic acid infusion therapy in patients with solid tumours: compliance and patient–nurse satisfaction’, </a:t>
            </a:r>
            <a:r>
              <a:rPr lang="en-US" sz="1333">
                <a:solidFill>
                  <a:srgbClr val="334C8A"/>
                </a:solidFill>
                <a:latin typeface="Arimo Italics"/>
              </a:rPr>
              <a:t>Supportive Care in Cancer</a:t>
            </a:r>
            <a:r>
              <a:rPr lang="en-US" sz="1333">
                <a:solidFill>
                  <a:srgbClr val="334C8A"/>
                </a:solidFill>
                <a:latin typeface="Arimo"/>
              </a:rPr>
              <a:t>, 21(6), pp. 1613–1620. Available at: https://doi.org/10.1007/s00520-012-1705-3.</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Li-Hsing, L. and Chia-Chan, K. (2020) 'Functional capacity and life satisfaction in older adult residents living in long-term care facilities: The mediator of autonomy', </a:t>
            </a:r>
            <a:r>
              <a:rPr lang="en-US" sz="1333">
                <a:solidFill>
                  <a:srgbClr val="334C8A"/>
                </a:solidFill>
                <a:latin typeface="Arimo Italics"/>
              </a:rPr>
              <a:t>Journal of Nursing Research</a:t>
            </a:r>
            <a:r>
              <a:rPr lang="en-US" sz="1333">
                <a:solidFill>
                  <a:srgbClr val="334C8A"/>
                </a:solidFill>
                <a:latin typeface="Arimo"/>
              </a:rPr>
              <a:t>, 28(4), pp. e102.</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Lizano-Díez, I., Amaral-Rohter, S., Pérez-Carbonell, L. and Aceituno, S. (2022) 'Impact of home care services on patient and economic outcomes: a targeted review', </a:t>
            </a:r>
            <a:r>
              <a:rPr lang="en-US" sz="1333">
                <a:solidFill>
                  <a:srgbClr val="334C8A"/>
                </a:solidFill>
                <a:latin typeface="Arimo Italics"/>
              </a:rPr>
              <a:t>Home Health Care Management &amp; Practice</a:t>
            </a:r>
            <a:r>
              <a:rPr lang="en-US" sz="1333">
                <a:solidFill>
                  <a:srgbClr val="334C8A"/>
                </a:solidFill>
                <a:latin typeface="Arimo"/>
              </a:rPr>
              <a:t>, 34(2), pp. 148-162.</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Marshall, S., Agarwal, E., Young, A., and Isenring, E. (2017) ‘Role of domiciliary and family carers in individualised nutrition support for older adults living in the community’, </a:t>
            </a:r>
            <a:r>
              <a:rPr lang="en-US" sz="1333">
                <a:solidFill>
                  <a:srgbClr val="334C8A"/>
                </a:solidFill>
                <a:latin typeface="Arimo Italics"/>
              </a:rPr>
              <a:t>Maturitas</a:t>
            </a:r>
            <a:r>
              <a:rPr lang="en-US" sz="1333">
                <a:solidFill>
                  <a:srgbClr val="334C8A"/>
                </a:solidFill>
                <a:latin typeface="Arimo"/>
              </a:rPr>
              <a:t>, 98, pp. 20–29. Available at: https://doi.org/10.1016/j.maturitas.2017.01.004.</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Matzo, M. and Sherman, D.W. (2010) </a:t>
            </a:r>
            <a:r>
              <a:rPr lang="en-US" sz="1333">
                <a:solidFill>
                  <a:srgbClr val="334C8A"/>
                </a:solidFill>
                <a:latin typeface="Arimo Italics"/>
              </a:rPr>
              <a:t>Palliative care nursing : quality care to the end of life.</a:t>
            </a:r>
            <a:r>
              <a:rPr lang="en-US" sz="1333">
                <a:solidFill>
                  <a:srgbClr val="334C8A"/>
                </a:solidFill>
                <a:latin typeface="Arimo"/>
              </a:rPr>
              <a:t> New York: Springer Pub. Co.</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Munson , S. (2024) </a:t>
            </a:r>
            <a:r>
              <a:rPr lang="en-US" sz="1333">
                <a:solidFill>
                  <a:srgbClr val="334C8A"/>
                </a:solidFill>
                <a:latin typeface="Arimo Italics"/>
              </a:rPr>
              <a:t>Care home funding in England: Help and options, Carehome.co.uk</a:t>
            </a:r>
            <a:r>
              <a:rPr lang="en-US" sz="1333">
                <a:solidFill>
                  <a:srgbClr val="334C8A"/>
                </a:solidFill>
                <a:latin typeface="Arimo"/>
              </a:rPr>
              <a:t>. Available at: https://www.carehome.co.uk/advice/care-home-funding-in-england.</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National Health Services Confederation (2023) </a:t>
            </a:r>
            <a:r>
              <a:rPr lang="en-US" sz="1333">
                <a:solidFill>
                  <a:srgbClr val="334C8A"/>
                </a:solidFill>
                <a:latin typeface="Arimo Italics"/>
              </a:rPr>
              <a:t>Adult social care and the NHS: two s ides of the same co</a:t>
            </a:r>
            <a:r>
              <a:rPr lang="en-US" sz="1333">
                <a:solidFill>
                  <a:srgbClr val="334C8A"/>
                </a:solidFill>
                <a:latin typeface="Arimo"/>
              </a:rPr>
              <a:t>in.</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Pike, A. (2018) Advantages And Disadvantages Of Home Care &amp; Residential Care - Seniors Lifestyle Magazine, </a:t>
            </a:r>
            <a:r>
              <a:rPr lang="en-US" sz="1333">
                <a:solidFill>
                  <a:srgbClr val="334C8A"/>
                </a:solidFill>
                <a:latin typeface="Arimo Italics"/>
              </a:rPr>
              <a:t>Seniors Lifestyle Magazine.</a:t>
            </a:r>
            <a:r>
              <a:rPr lang="en-US" sz="1333">
                <a:solidFill>
                  <a:srgbClr val="334C8A"/>
                </a:solidFill>
                <a:latin typeface="Arimo"/>
              </a:rPr>
              <a:t> Available at: https://seniorslifestylemag.com/care-giving/home-health-care/advantages-and-disadvantages-of-home-care-residential-care/.</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Pullar, S. (2017) </a:t>
            </a:r>
            <a:r>
              <a:rPr lang="en-US" sz="1333">
                <a:solidFill>
                  <a:srgbClr val="334C8A"/>
                </a:solidFill>
                <a:latin typeface="Arimo Italics"/>
              </a:rPr>
              <a:t>In Home Care vs Residential Care: The Pros and Cons of Both, www.linkedin.com.</a:t>
            </a:r>
            <a:r>
              <a:rPr lang="en-US" sz="1333">
                <a:solidFill>
                  <a:srgbClr val="334C8A"/>
                </a:solidFill>
                <a:latin typeface="Arimo"/>
              </a:rPr>
              <a:t> Available at: https://www.linkedin.com/pulse/home-care-vs-residential-pros-cons-both-sue-pullar/</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Sercu, M., Beyens, I., Cosyns, M., Mertens, F., Deveugele, M., and Pype, P. (2018) ‘Rethinking End-of-Life Care and Palliative Care: Learning From the Illness Trajectories and Lived Experiences of Terminally Ill Patients and Their Family Carers’, </a:t>
            </a:r>
            <a:r>
              <a:rPr lang="en-US" sz="1333">
                <a:solidFill>
                  <a:srgbClr val="334C8A"/>
                </a:solidFill>
                <a:latin typeface="Arimo Italics"/>
              </a:rPr>
              <a:t>Qualitative Health Research</a:t>
            </a:r>
            <a:r>
              <a:rPr lang="en-US" sz="1333">
                <a:solidFill>
                  <a:srgbClr val="334C8A"/>
                </a:solidFill>
                <a:latin typeface="Arimo"/>
              </a:rPr>
              <a:t>, 28(14), pp. 2220–2238. Available at: https://doi.org/10.1177/1049732318796477.</a:t>
            </a:r>
          </a:p>
          <a:p>
            <a:pPr>
              <a:lnSpc>
                <a:spcPts val="1333"/>
              </a:lnSpc>
            </a:pPr>
            <a:endParaRPr lang="en-US" sz="1333">
              <a:solidFill>
                <a:srgbClr val="334C8A"/>
              </a:solidFill>
              <a:latin typeface="Arimo"/>
            </a:endParaRPr>
          </a:p>
        </p:txBody>
      </p:sp>
      <p:sp>
        <p:nvSpPr>
          <p:cNvPr id="6" name="AutoShape 6">
            <a:extLst>
              <a:ext uri="{FF2B5EF4-FFF2-40B4-BE49-F238E27FC236}">
                <a16:creationId xmlns:a16="http://schemas.microsoft.com/office/drawing/2014/main" id="{F5439522-B58B-3D7D-8DE5-F8D50FA7F243}"/>
              </a:ext>
            </a:extLst>
          </p:cNvPr>
          <p:cNvSpPr/>
          <p:nvPr/>
        </p:nvSpPr>
        <p:spPr>
          <a:xfrm>
            <a:off x="4056754" y="799375"/>
            <a:ext cx="4078494" cy="0"/>
          </a:xfrm>
          <a:prstGeom prst="line">
            <a:avLst/>
          </a:prstGeom>
          <a:ln w="95250" cap="flat">
            <a:solidFill>
              <a:srgbClr val="334C8A"/>
            </a:solidFill>
            <a:prstDash val="solid"/>
            <a:headEnd type="none" w="sm" len="sm"/>
            <a:tailEnd type="none" w="sm" len="sm"/>
          </a:ln>
        </p:spPr>
        <p:txBody>
          <a:bodyPr/>
          <a:lstStyle/>
          <a:p>
            <a:endParaRPr lang="en-US"/>
          </a:p>
        </p:txBody>
      </p:sp>
    </p:spTree>
    <p:extLst>
      <p:ext uri="{BB962C8B-B14F-4D97-AF65-F5344CB8AC3E}">
        <p14:creationId xmlns:p14="http://schemas.microsoft.com/office/powerpoint/2010/main" val="25072979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AE713-9714-FEFE-9A32-FBECEE2A73C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7F81FD9-77A5-CE5E-124E-F7A59132F285}"/>
              </a:ext>
            </a:extLst>
          </p:cNvPr>
          <p:cNvSpPr/>
          <p:nvPr/>
        </p:nvSpPr>
        <p:spPr>
          <a:xfrm flipH="1">
            <a:off x="10166542" y="-109101"/>
            <a:ext cx="2679317" cy="2679317"/>
          </a:xfrm>
          <a:custGeom>
            <a:avLst/>
            <a:gdLst/>
            <a:ahLst/>
            <a:cxnLst/>
            <a:rect l="l" t="t" r="r" b="b"/>
            <a:pathLst>
              <a:path w="4018976" h="4018976">
                <a:moveTo>
                  <a:pt x="4018976" y="0"/>
                </a:moveTo>
                <a:lnTo>
                  <a:pt x="0" y="0"/>
                </a:lnTo>
                <a:lnTo>
                  <a:pt x="0" y="4018976"/>
                </a:lnTo>
                <a:lnTo>
                  <a:pt x="4018976" y="4018976"/>
                </a:lnTo>
                <a:lnTo>
                  <a:pt x="401897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9AED35C2-E664-DBD3-331D-871077603880}"/>
              </a:ext>
            </a:extLst>
          </p:cNvPr>
          <p:cNvSpPr/>
          <p:nvPr/>
        </p:nvSpPr>
        <p:spPr>
          <a:xfrm>
            <a:off x="-518228" y="-224175"/>
            <a:ext cx="2679317" cy="2679317"/>
          </a:xfrm>
          <a:custGeom>
            <a:avLst/>
            <a:gdLst/>
            <a:ahLst/>
            <a:cxnLst/>
            <a:rect l="l" t="t" r="r" b="b"/>
            <a:pathLst>
              <a:path w="4018976" h="4018976">
                <a:moveTo>
                  <a:pt x="0" y="0"/>
                </a:moveTo>
                <a:lnTo>
                  <a:pt x="4018975" y="0"/>
                </a:lnTo>
                <a:lnTo>
                  <a:pt x="4018975" y="4018975"/>
                </a:lnTo>
                <a:lnTo>
                  <a:pt x="0" y="401897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a:extLst>
              <a:ext uri="{FF2B5EF4-FFF2-40B4-BE49-F238E27FC236}">
                <a16:creationId xmlns:a16="http://schemas.microsoft.com/office/drawing/2014/main" id="{23BC3056-5734-3478-27C9-67771707EFB7}"/>
              </a:ext>
            </a:extLst>
          </p:cNvPr>
          <p:cNvSpPr txBox="1"/>
          <p:nvPr/>
        </p:nvSpPr>
        <p:spPr>
          <a:xfrm>
            <a:off x="3029615" y="301959"/>
            <a:ext cx="6132771" cy="448841"/>
          </a:xfrm>
          <a:prstGeom prst="rect">
            <a:avLst/>
          </a:prstGeom>
        </p:spPr>
        <p:txBody>
          <a:bodyPr lIns="0" tIns="0" rIns="0" bIns="0" rtlCol="0" anchor="t">
            <a:spAutoFit/>
          </a:bodyPr>
          <a:lstStyle/>
          <a:p>
            <a:pPr algn="ctr">
              <a:lnSpc>
                <a:spcPts val="3483"/>
              </a:lnSpc>
            </a:pPr>
            <a:r>
              <a:rPr lang="en-US" sz="3666" spc="-183">
                <a:solidFill>
                  <a:srgbClr val="334C8A"/>
                </a:solidFill>
                <a:latin typeface="League Spartan"/>
              </a:rPr>
              <a:t>References:</a:t>
            </a:r>
          </a:p>
        </p:txBody>
      </p:sp>
      <p:sp>
        <p:nvSpPr>
          <p:cNvPr id="5" name="TextBox 5">
            <a:extLst>
              <a:ext uri="{FF2B5EF4-FFF2-40B4-BE49-F238E27FC236}">
                <a16:creationId xmlns:a16="http://schemas.microsoft.com/office/drawing/2014/main" id="{A1CC87CB-4E9C-3A6C-94B7-D9793595DA86}"/>
              </a:ext>
            </a:extLst>
          </p:cNvPr>
          <p:cNvSpPr txBox="1"/>
          <p:nvPr/>
        </p:nvSpPr>
        <p:spPr>
          <a:xfrm>
            <a:off x="180464" y="1134533"/>
            <a:ext cx="11884835" cy="4167808"/>
          </a:xfrm>
          <a:prstGeom prst="rect">
            <a:avLst/>
          </a:prstGeom>
        </p:spPr>
        <p:txBody>
          <a:bodyPr lIns="0" tIns="0" rIns="0" bIns="0" rtlCol="0" anchor="t">
            <a:spAutoFit/>
          </a:bodyPr>
          <a:lstStyle/>
          <a:p>
            <a:pPr>
              <a:lnSpc>
                <a:spcPts val="1333"/>
              </a:lnSpc>
            </a:pPr>
            <a:r>
              <a:rPr lang="en-US" sz="1333">
                <a:solidFill>
                  <a:srgbClr val="334C8A"/>
                </a:solidFill>
                <a:latin typeface="Arimo"/>
              </a:rPr>
              <a:t>Singer, P.A. and Bowman, K.W. (2002) ‘Quality end-of-life care: A global perspective’, </a:t>
            </a:r>
            <a:r>
              <a:rPr lang="en-US" sz="1333">
                <a:solidFill>
                  <a:srgbClr val="334C8A"/>
                </a:solidFill>
                <a:latin typeface="Arimo Italics"/>
              </a:rPr>
              <a:t>BMC Palliative Care</a:t>
            </a:r>
            <a:r>
              <a:rPr lang="en-US" sz="1333">
                <a:solidFill>
                  <a:srgbClr val="334C8A"/>
                </a:solidFill>
                <a:latin typeface="Arimo"/>
              </a:rPr>
              <a:t>, 1(1). Available at: https://doi.org/10.1186/1472-684x-1-4.</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Swami, M. and Case, A.A. (2018) </a:t>
            </a:r>
            <a:r>
              <a:rPr lang="en-US" sz="1333">
                <a:solidFill>
                  <a:srgbClr val="334C8A"/>
                </a:solidFill>
                <a:latin typeface="Arimo Italics"/>
              </a:rPr>
              <a:t>Effective Palliative Care: What Is Involved?</a:t>
            </a:r>
            <a:r>
              <a:rPr lang="en-US" sz="1333">
                <a:solidFill>
                  <a:srgbClr val="334C8A"/>
                </a:solidFill>
                <a:latin typeface="Arimo"/>
              </a:rPr>
              <a:t> | Oncology (08909091) | EBSCOhost, openurl.ebsco.com. Available at: https://openurl.ebsco.com/EPDB%3Agcd%3A8%3A6853800/detailv2?sid=ebsco%3Aplink%3Ascholar&amp;id=ebsco%3Agcd%3A129092837&amp;crl=c</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The King's Fund (2023) </a:t>
            </a:r>
            <a:r>
              <a:rPr lang="en-US" sz="1333">
                <a:solidFill>
                  <a:srgbClr val="334C8A"/>
                </a:solidFill>
                <a:latin typeface="Arimo Italics"/>
              </a:rPr>
              <a:t>Social Care 360: Workforce And Carers.</a:t>
            </a:r>
            <a:r>
              <a:rPr lang="en-US" sz="1333">
                <a:solidFill>
                  <a:srgbClr val="334C8A"/>
                </a:solidFill>
                <a:latin typeface="Arimo"/>
              </a:rPr>
              <a:t> Available at: https://www.kingsfund.org.uk/insight-and-analysis/long-reads/social-care-360-workforce-carers.</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Thomas, M. (2023) </a:t>
            </a:r>
            <a:r>
              <a:rPr lang="en-US" sz="1333">
                <a:solidFill>
                  <a:srgbClr val="334C8A"/>
                </a:solidFill>
                <a:latin typeface="Arimo Italics"/>
              </a:rPr>
              <a:t>Care home fees, Which? </a:t>
            </a:r>
            <a:r>
              <a:rPr lang="en-US" sz="1333">
                <a:solidFill>
                  <a:srgbClr val="334C8A"/>
                </a:solidFill>
                <a:latin typeface="Arimo"/>
              </a:rPr>
              <a:t>Available at: </a:t>
            </a:r>
            <a:r>
              <a:rPr lang="en-US" sz="1333">
                <a:solidFill>
                  <a:srgbClr val="334C8A"/>
                </a:solidFill>
                <a:latin typeface="Arimo"/>
                <a:hlinkClick r:id="rId4" tooltip="https://www.which.co.uk/money/pensions-and-retirement/financing-later-life-care/care-home-fees-ak7lP4h1owcg"/>
              </a:rPr>
              <a:t>https://www.which.co.uk/money/pensions-and-retirement/financing-later-life-care/care-home-fees-ak7lP4h1owcg</a:t>
            </a:r>
            <a:r>
              <a:rPr lang="en-US" sz="1333">
                <a:solidFill>
                  <a:srgbClr val="334C8A"/>
                </a:solidFill>
                <a:latin typeface="Arimo"/>
              </a:rPr>
              <a:t>.</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Pozzilli, C., Schweikert, B., Ecari, U., &amp; Oentrich, W. (2011) ‘Supportive strategies to improve adherence to IFN beta-1b in Multiple Sclerosis — Results of the BetaPlus observational cohort study’, </a:t>
            </a:r>
            <a:r>
              <a:rPr lang="en-US" sz="1333">
                <a:solidFill>
                  <a:srgbClr val="334C8A"/>
                </a:solidFill>
                <a:latin typeface="Arimo Italics"/>
              </a:rPr>
              <a:t>Journal of the Neurological Sciences</a:t>
            </a:r>
            <a:r>
              <a:rPr lang="en-US" sz="1333">
                <a:solidFill>
                  <a:srgbClr val="334C8A"/>
                </a:solidFill>
                <a:latin typeface="Arimo"/>
              </a:rPr>
              <a:t>, 307(1-2), pp. 120–126. Available at: https://doi.org/10.1016/j.jns.2011.04.026.</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World Health Organization (2002) 'Community home-based care in resource-limited settings: a framework for action'. World Health Organization, Geneva. Available at: https://applications.emro.who.int/aiecf/web75.pdf.</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Wu, Y.-T. et al. (2015) ‘Relocation at older age: results from the Cognitive Function and Ageing Study’, </a:t>
            </a:r>
            <a:r>
              <a:rPr lang="en-US" sz="1333">
                <a:solidFill>
                  <a:srgbClr val="334C8A"/>
                </a:solidFill>
                <a:latin typeface="Arimo Italics"/>
              </a:rPr>
              <a:t>Journal of Public Health</a:t>
            </a:r>
            <a:r>
              <a:rPr lang="en-US" sz="1333">
                <a:solidFill>
                  <a:srgbClr val="334C8A"/>
                </a:solidFill>
                <a:latin typeface="Arimo"/>
              </a:rPr>
              <a:t>, 37(3), pp. 480–487. Available at: https://doi.org/10.1093/pubmed/fdv050.</a:t>
            </a:r>
          </a:p>
          <a:p>
            <a:pPr>
              <a:lnSpc>
                <a:spcPts val="1333"/>
              </a:lnSpc>
            </a:pPr>
            <a:endParaRPr lang="en-US" sz="1333">
              <a:solidFill>
                <a:srgbClr val="334C8A"/>
              </a:solidFill>
              <a:latin typeface="Arimo"/>
            </a:endParaRPr>
          </a:p>
          <a:p>
            <a:pPr>
              <a:lnSpc>
                <a:spcPts val="1333"/>
              </a:lnSpc>
            </a:pPr>
            <a:r>
              <a:rPr lang="en-US" sz="1333">
                <a:solidFill>
                  <a:srgbClr val="334C8A"/>
                </a:solidFill>
                <a:latin typeface="Arimo"/>
              </a:rPr>
              <a:t>Zamanzadeh, V., Rahmani, A., Pakpour, V., Chenoweth, L. L., &amp; Mohammadi, E. (2016) ‘Psychosocial changes following transition to an aged care home: qualitative findings from Iran’, </a:t>
            </a:r>
            <a:r>
              <a:rPr lang="en-US" sz="1333">
                <a:solidFill>
                  <a:srgbClr val="334C8A"/>
                </a:solidFill>
                <a:latin typeface="Arimo Italics"/>
              </a:rPr>
              <a:t>International Journal of Older People Nursing</a:t>
            </a:r>
            <a:r>
              <a:rPr lang="en-US" sz="1333">
                <a:solidFill>
                  <a:srgbClr val="334C8A"/>
                </a:solidFill>
                <a:latin typeface="Arimo"/>
              </a:rPr>
              <a:t>, 12(2), p. e12130. Available at: https://doi.org/10.1111/opn.12130.</a:t>
            </a:r>
          </a:p>
          <a:p>
            <a:pPr>
              <a:lnSpc>
                <a:spcPts val="1333"/>
              </a:lnSpc>
            </a:pPr>
            <a:endParaRPr lang="en-US" sz="1333">
              <a:solidFill>
                <a:srgbClr val="334C8A"/>
              </a:solidFill>
              <a:latin typeface="Arimo"/>
            </a:endParaRPr>
          </a:p>
          <a:p>
            <a:pPr>
              <a:lnSpc>
                <a:spcPts val="1333"/>
              </a:lnSpc>
            </a:pPr>
            <a:endParaRPr lang="en-US" sz="1333">
              <a:solidFill>
                <a:srgbClr val="334C8A"/>
              </a:solidFill>
              <a:latin typeface="Arimo"/>
            </a:endParaRPr>
          </a:p>
        </p:txBody>
      </p:sp>
      <p:sp>
        <p:nvSpPr>
          <p:cNvPr id="6" name="AutoShape 6">
            <a:extLst>
              <a:ext uri="{FF2B5EF4-FFF2-40B4-BE49-F238E27FC236}">
                <a16:creationId xmlns:a16="http://schemas.microsoft.com/office/drawing/2014/main" id="{7E562B30-DAEB-0225-2684-EB9E8DEED726}"/>
              </a:ext>
            </a:extLst>
          </p:cNvPr>
          <p:cNvSpPr/>
          <p:nvPr/>
        </p:nvSpPr>
        <p:spPr>
          <a:xfrm>
            <a:off x="4056754" y="799375"/>
            <a:ext cx="4078494" cy="0"/>
          </a:xfrm>
          <a:prstGeom prst="line">
            <a:avLst/>
          </a:prstGeom>
          <a:ln w="95250" cap="flat">
            <a:solidFill>
              <a:srgbClr val="334C8A"/>
            </a:solidFill>
            <a:prstDash val="solid"/>
            <a:headEnd type="none" w="sm" len="sm"/>
            <a:tailEnd type="none" w="sm" len="sm"/>
          </a:ln>
        </p:spPr>
        <p:txBody>
          <a:bodyPr/>
          <a:lstStyle/>
          <a:p>
            <a:endParaRPr lang="en-US"/>
          </a:p>
        </p:txBody>
      </p:sp>
    </p:spTree>
    <p:extLst>
      <p:ext uri="{BB962C8B-B14F-4D97-AF65-F5344CB8AC3E}">
        <p14:creationId xmlns:p14="http://schemas.microsoft.com/office/powerpoint/2010/main" val="4205033283"/>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254</TotalTime>
  <Words>9424</Words>
  <Application>Microsoft Office PowerPoint</Application>
  <PresentationFormat>Widescreen</PresentationFormat>
  <Paragraphs>537</Paragraphs>
  <Slides>54</Slides>
  <Notes>11</Notes>
  <HiddenSlides>0</HiddenSlides>
  <MMClips>0</MMClips>
  <ScaleCrop>false</ScaleCrop>
  <HeadingPairs>
    <vt:vector size="6" baseType="variant">
      <vt:variant>
        <vt:lpstr>Fonts Used</vt:lpstr>
      </vt:variant>
      <vt:variant>
        <vt:i4>19</vt:i4>
      </vt:variant>
      <vt:variant>
        <vt:lpstr>Theme</vt:lpstr>
      </vt:variant>
      <vt:variant>
        <vt:i4>2</vt:i4>
      </vt:variant>
      <vt:variant>
        <vt:lpstr>Slide Titles</vt:lpstr>
      </vt:variant>
      <vt:variant>
        <vt:i4>54</vt:i4>
      </vt:variant>
    </vt:vector>
  </HeadingPairs>
  <TitlesOfParts>
    <vt:vector size="75" baseType="lpstr">
      <vt:lpstr>Aptos</vt:lpstr>
      <vt:lpstr>Aptos Display</vt:lpstr>
      <vt:lpstr>Arial</vt:lpstr>
      <vt:lpstr>Arimo</vt:lpstr>
      <vt:lpstr>Arimo Bold</vt:lpstr>
      <vt:lpstr>Arimo Italics</vt:lpstr>
      <vt:lpstr>Bahnschrift</vt:lpstr>
      <vt:lpstr>Bookman Old Style</vt:lpstr>
      <vt:lpstr>Calibri</vt:lpstr>
      <vt:lpstr>Courier New</vt:lpstr>
      <vt:lpstr>Gliker</vt:lpstr>
      <vt:lpstr>Gliker Bold</vt:lpstr>
      <vt:lpstr>League Spartan</vt:lpstr>
      <vt:lpstr>Microsoft Sans Serif</vt:lpstr>
      <vt:lpstr>Open Sauce 1</vt:lpstr>
      <vt:lpstr>Rockwell</vt:lpstr>
      <vt:lpstr>Sanchez</vt:lpstr>
      <vt:lpstr>Times New Roman</vt:lpstr>
      <vt:lpstr>Wingdings</vt:lpstr>
      <vt:lpstr>Office Theme</vt:lpstr>
      <vt:lpstr>Damask</vt:lpstr>
      <vt:lpstr>PowerPoint Presentation</vt:lpstr>
      <vt:lpstr>Component 1 – Debate Presentation   Living with Care: The Older Person BMHP6009 </vt:lpstr>
      <vt:lpstr>Table of contents</vt:lpstr>
      <vt:lpstr>Definition of Domiciliary Care and Residential Care </vt:lpstr>
      <vt:lpstr>Funding Options for Residential Care in the UK </vt:lpstr>
      <vt:lpstr>Funding Options for Residential Care in the UK (contd)</vt:lpstr>
      <vt:lpstr>Supporting "Remaining in your own home is best for everyone" </vt:lpstr>
      <vt:lpstr>End-of-life and palliative care as well as how and where this is delivered</vt:lpstr>
      <vt:lpstr>References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Domiciliary care vs Residential Care</vt:lpstr>
      <vt:lpstr>Introduction:</vt:lpstr>
      <vt:lpstr>Definition of Domiciliary care and Residential care:</vt:lpstr>
      <vt:lpstr>Funding options available for care in the UK, in comparison with other countries:</vt:lpstr>
      <vt:lpstr>End of life and palliative care:</vt:lpstr>
      <vt:lpstr>The gap between need and availability of care for older people:</vt:lpstr>
      <vt:lpstr>Legislation and policy of ageing:</vt:lpstr>
      <vt:lpstr>Theory of Ageing:</vt:lpstr>
      <vt:lpstr>Benefits and disadvantages of domiciliary care:</vt:lpstr>
      <vt:lpstr>Benefits and Disadvantages of Residential Care:</vt:lpstr>
      <vt:lpstr>Conclusion:</vt:lpstr>
      <vt:lpstr>Reference List: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sevdalina Veli</dc:creator>
  <cp:lastModifiedBy>sevdalina Veli</cp:lastModifiedBy>
  <cp:revision>1</cp:revision>
  <dcterms:created xsi:type="dcterms:W3CDTF">2024-02-18T23:45:28Z</dcterms:created>
  <dcterms:modified xsi:type="dcterms:W3CDTF">2024-02-19T11:37:33Z</dcterms:modified>
</cp:coreProperties>
</file>