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7"/>
  </p:notesMasterIdLst>
  <p:sldIdLst>
    <p:sldId id="257" r:id="rId2"/>
    <p:sldId id="258" r:id="rId3"/>
    <p:sldId id="259" r:id="rId4"/>
    <p:sldId id="260"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586"/>
  </p:normalViewPr>
  <p:slideViewPr>
    <p:cSldViewPr>
      <p:cViewPr varScale="1">
        <p:scale>
          <a:sx n="109" d="100"/>
          <a:sy n="109" d="100"/>
        </p:scale>
        <p:origin x="680" y="176"/>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D931836-AC03-4A02-BBFF-D723B93A9852}" type="datetimeFigureOut">
              <a:rPr lang="en-US" smtClean="0"/>
              <a:t>5/21/24</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E6ED87-969F-40CF-88DD-090E9977FF15}"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u="sng" kern="1200" dirty="0">
                <a:solidFill>
                  <a:schemeClr val="tx1"/>
                </a:solidFill>
                <a:latin typeface="+mn-lt"/>
                <a:ea typeface="+mn-ea"/>
                <a:cs typeface="+mn-cs"/>
              </a:rPr>
              <a:t>Strengths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Global brand image and recognition is one of the biggest strengths for the Body Shop due to product supply in 66 different nations across the globe. The Body Shop also has strong international retail network and market capitalisation depending on e-commerce platform and more than 3000 company owned and franchised outlets (</a:t>
            </a:r>
            <a:r>
              <a:rPr lang="en-GB" sz="1200" kern="1200" dirty="0" err="1">
                <a:solidFill>
                  <a:schemeClr val="tx1"/>
                </a:solidFill>
                <a:latin typeface="+mn-lt"/>
                <a:ea typeface="+mn-ea"/>
                <a:cs typeface="+mn-cs"/>
              </a:rPr>
              <a:t>Meddings</a:t>
            </a:r>
            <a:r>
              <a:rPr lang="en-GB" sz="1200" kern="1200" dirty="0">
                <a:solidFill>
                  <a:schemeClr val="tx1"/>
                </a:solidFill>
                <a:latin typeface="+mn-lt"/>
                <a:ea typeface="+mn-ea"/>
                <a:cs typeface="+mn-cs"/>
              </a:rPr>
              <a:t> and </a:t>
            </a:r>
            <a:r>
              <a:rPr lang="en-GB" sz="1200" kern="1200" dirty="0" err="1">
                <a:solidFill>
                  <a:schemeClr val="tx1"/>
                </a:solidFill>
                <a:latin typeface="+mn-lt"/>
                <a:ea typeface="+mn-ea"/>
                <a:cs typeface="+mn-cs"/>
              </a:rPr>
              <a:t>Linsell</a:t>
            </a:r>
            <a:r>
              <a:rPr lang="en-GB" sz="1200" kern="1200" dirty="0">
                <a:solidFill>
                  <a:schemeClr val="tx1"/>
                </a:solidFill>
                <a:latin typeface="+mn-lt"/>
                <a:ea typeface="+mn-ea"/>
                <a:cs typeface="+mn-cs"/>
              </a:rPr>
              <a:t>, 2024). Online presence is also a significant strength of the Body Shop to get average 3.15 million e-commerce website visits per month (as per March 2023) and more than 2million Instagram followers (Born and Collins, 2023). Ethical trading approach with all natural and cruelty free beauty and personal care products strengthens sustainable and responsible brand image of the Body Shop. Product portfolio is also a key strength of the Body Shop to have one of the largest varieties of natural personal care and beauty products in the world (</a:t>
            </a:r>
            <a:r>
              <a:rPr lang="en-GB" sz="1200" kern="1200" dirty="0" err="1">
                <a:solidFill>
                  <a:schemeClr val="tx1"/>
                </a:solidFill>
                <a:latin typeface="+mn-lt"/>
                <a:ea typeface="+mn-ea"/>
                <a:cs typeface="+mn-cs"/>
              </a:rPr>
              <a:t>Wearden</a:t>
            </a:r>
            <a:r>
              <a:rPr lang="en-GB" sz="1200" kern="1200" dirty="0">
                <a:solidFill>
                  <a:schemeClr val="tx1"/>
                </a:solidFill>
                <a:latin typeface="+mn-lt"/>
                <a:ea typeface="+mn-ea"/>
                <a:cs typeface="+mn-cs"/>
              </a:rPr>
              <a:t>, 2024). </a:t>
            </a:r>
            <a:endParaRPr lang="en-US" sz="120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00E6ED87-969F-40CF-88DD-090E9977FF15}" type="slidenum">
              <a:rPr lang="en-GB" smtClean="0"/>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u="sng" kern="1200" dirty="0">
                <a:solidFill>
                  <a:schemeClr val="tx1"/>
                </a:solidFill>
                <a:latin typeface="+mn-lt"/>
                <a:ea typeface="+mn-ea"/>
                <a:cs typeface="+mn-cs"/>
              </a:rPr>
              <a:t>Weaknesses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High pricing of products is a key weakness of the Body Shop to make its products unaffordable to a large proportion of buyers and subsequently affect its price competency. Poor financial performance management in recent years and drastic decline in worldwide revenue output between 2019 and 2022 is also a significant weakness of the Body Shop (</a:t>
            </a:r>
            <a:r>
              <a:rPr lang="en-GB" sz="1200" kern="1200" dirty="0" err="1">
                <a:solidFill>
                  <a:schemeClr val="tx1"/>
                </a:solidFill>
                <a:latin typeface="+mn-lt"/>
                <a:ea typeface="+mn-ea"/>
                <a:cs typeface="+mn-cs"/>
              </a:rPr>
              <a:t>Meddings</a:t>
            </a:r>
            <a:r>
              <a:rPr lang="en-GB" sz="1200" kern="1200" dirty="0">
                <a:solidFill>
                  <a:schemeClr val="tx1"/>
                </a:solidFill>
                <a:latin typeface="+mn-lt"/>
                <a:ea typeface="+mn-ea"/>
                <a:cs typeface="+mn-cs"/>
              </a:rPr>
              <a:t> and </a:t>
            </a:r>
            <a:r>
              <a:rPr lang="en-GB" sz="1200" kern="1200" dirty="0" err="1">
                <a:solidFill>
                  <a:schemeClr val="tx1"/>
                </a:solidFill>
                <a:latin typeface="+mn-lt"/>
                <a:ea typeface="+mn-ea"/>
                <a:cs typeface="+mn-cs"/>
              </a:rPr>
              <a:t>Linsell</a:t>
            </a:r>
            <a:r>
              <a:rPr lang="en-GB" sz="1200" kern="1200" dirty="0">
                <a:solidFill>
                  <a:schemeClr val="tx1"/>
                </a:solidFill>
                <a:latin typeface="+mn-lt"/>
                <a:ea typeface="+mn-ea"/>
                <a:cs typeface="+mn-cs"/>
              </a:rPr>
              <a:t>, 2024). Inability to cope with growing competition and slow product innovation rate of the Body Shop is also a weakness to affect its global market competency and share. High level of dependency on franchised store network and subsequent inconsistency of in-store consumer experience in wider global business territory is also a weakness to affect brand reputation of the Body Shop (</a:t>
            </a:r>
            <a:r>
              <a:rPr lang="en-GB" sz="1200" kern="1200" dirty="0" err="1">
                <a:solidFill>
                  <a:schemeClr val="tx1"/>
                </a:solidFill>
                <a:latin typeface="+mn-lt"/>
                <a:ea typeface="+mn-ea"/>
                <a:cs typeface="+mn-cs"/>
              </a:rPr>
              <a:t>Taaffe</a:t>
            </a:r>
            <a:r>
              <a:rPr lang="en-GB" sz="1200" kern="1200" dirty="0">
                <a:solidFill>
                  <a:schemeClr val="tx1"/>
                </a:solidFill>
                <a:latin typeface="+mn-lt"/>
                <a:ea typeface="+mn-ea"/>
                <a:cs typeface="+mn-cs"/>
              </a:rPr>
              <a:t>-Maguire, 2024). Gradual dilution of ethical business stance is also a weakness of the Body Shop as also promoted subsidiary brands like L’Oreal with wide range of chemical cosmetics and personal care products (Born and Collins, 2023). </a:t>
            </a:r>
            <a:endParaRPr lang="en-US" sz="120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00E6ED87-969F-40CF-88DD-090E9977FF15}" type="slidenum">
              <a:rPr lang="en-GB" smtClean="0"/>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u="sng" kern="1200" dirty="0">
                <a:solidFill>
                  <a:schemeClr val="tx1"/>
                </a:solidFill>
                <a:latin typeface="+mn-lt"/>
                <a:ea typeface="+mn-ea"/>
                <a:cs typeface="+mn-cs"/>
              </a:rPr>
              <a:t>Opportunities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Growing global trend for online beauty and personal care product shopping (22% sales revenue generated by e-commerce channels) is a key opportunity for the Body Shop to reduce dependency on franchise store network and increase sales performance (</a:t>
            </a:r>
            <a:r>
              <a:rPr lang="en-GB" sz="1200" kern="1200" dirty="0" err="1">
                <a:solidFill>
                  <a:schemeClr val="tx1"/>
                </a:solidFill>
                <a:latin typeface="+mn-lt"/>
                <a:ea typeface="+mn-ea"/>
                <a:cs typeface="+mn-cs"/>
              </a:rPr>
              <a:t>Taaffe</a:t>
            </a:r>
            <a:r>
              <a:rPr lang="en-GB" sz="1200" kern="1200" dirty="0">
                <a:solidFill>
                  <a:schemeClr val="tx1"/>
                </a:solidFill>
                <a:latin typeface="+mn-lt"/>
                <a:ea typeface="+mn-ea"/>
                <a:cs typeface="+mn-cs"/>
              </a:rPr>
              <a:t>-Maguire, 2024). Global market value for natural beauty and personal care products has been projected to increase from £29.2 billion in 2022 to £46.3 billion and it could be a great opportunity for increasing future demand condition for all natural product range of the Body Shop (</a:t>
            </a:r>
            <a:r>
              <a:rPr lang="en-GB" sz="1200" kern="1200" dirty="0" err="1">
                <a:solidFill>
                  <a:schemeClr val="tx1"/>
                </a:solidFill>
                <a:latin typeface="+mn-lt"/>
                <a:ea typeface="+mn-ea"/>
                <a:cs typeface="+mn-cs"/>
              </a:rPr>
              <a:t>Wearden</a:t>
            </a:r>
            <a:r>
              <a:rPr lang="en-GB" sz="1200" kern="1200" dirty="0">
                <a:solidFill>
                  <a:schemeClr val="tx1"/>
                </a:solidFill>
                <a:latin typeface="+mn-lt"/>
                <a:ea typeface="+mn-ea"/>
                <a:cs typeface="+mn-cs"/>
              </a:rPr>
              <a:t>, 2024). Growing product demand in emerging economic markets in Asia and Africa could provide the Body Shop with further market growth and expansion opportunity. </a:t>
            </a:r>
            <a:endParaRPr lang="en-US" sz="120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00E6ED87-969F-40CF-88DD-090E9977FF15}" type="slidenum">
              <a:rPr lang="en-GB" smtClean="0"/>
              <a:t>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u="sng" kern="1200" dirty="0">
                <a:solidFill>
                  <a:schemeClr val="tx1"/>
                </a:solidFill>
                <a:latin typeface="+mn-lt"/>
                <a:ea typeface="+mn-ea"/>
                <a:cs typeface="+mn-cs"/>
              </a:rPr>
              <a:t>Threats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In February 2024, the Body Shop announced visions for closure of nearly 200 UK stores for digital business transformational vision but could be threat to deeply impact sales performance of the business as it gains highest proportion of revenue from the domestic market region (</a:t>
            </a:r>
            <a:r>
              <a:rPr lang="en-GB" sz="1200" kern="1200" dirty="0" err="1">
                <a:solidFill>
                  <a:schemeClr val="tx1"/>
                </a:solidFill>
                <a:latin typeface="+mn-lt"/>
                <a:ea typeface="+mn-ea"/>
                <a:cs typeface="+mn-cs"/>
              </a:rPr>
              <a:t>Meddings</a:t>
            </a:r>
            <a:r>
              <a:rPr lang="en-GB" sz="1200" kern="1200" dirty="0">
                <a:solidFill>
                  <a:schemeClr val="tx1"/>
                </a:solidFill>
                <a:latin typeface="+mn-lt"/>
                <a:ea typeface="+mn-ea"/>
                <a:cs typeface="+mn-cs"/>
              </a:rPr>
              <a:t> and </a:t>
            </a:r>
            <a:r>
              <a:rPr lang="en-GB" sz="1200" kern="1200" dirty="0" err="1">
                <a:solidFill>
                  <a:schemeClr val="tx1"/>
                </a:solidFill>
                <a:latin typeface="+mn-lt"/>
                <a:ea typeface="+mn-ea"/>
                <a:cs typeface="+mn-cs"/>
              </a:rPr>
              <a:t>Linsell</a:t>
            </a:r>
            <a:r>
              <a:rPr lang="en-GB" sz="1200" kern="1200" dirty="0">
                <a:solidFill>
                  <a:schemeClr val="tx1"/>
                </a:solidFill>
                <a:latin typeface="+mn-lt"/>
                <a:ea typeface="+mn-ea"/>
                <a:cs typeface="+mn-cs"/>
              </a:rPr>
              <a:t>, 2024). Growing competition is also a potential threat for affecting global market position of the Body Shop as many mainstream beauty and personal care brands are adopting natural product range (</a:t>
            </a:r>
            <a:r>
              <a:rPr lang="en-GB" sz="1200" kern="1200" dirty="0" err="1">
                <a:solidFill>
                  <a:schemeClr val="tx1"/>
                </a:solidFill>
                <a:latin typeface="+mn-lt"/>
                <a:ea typeface="+mn-ea"/>
                <a:cs typeface="+mn-cs"/>
              </a:rPr>
              <a:t>Taaffe</a:t>
            </a:r>
            <a:r>
              <a:rPr lang="en-GB" sz="1200" kern="1200" dirty="0">
                <a:solidFill>
                  <a:schemeClr val="tx1"/>
                </a:solidFill>
                <a:latin typeface="+mn-lt"/>
                <a:ea typeface="+mn-ea"/>
                <a:cs typeface="+mn-cs"/>
              </a:rPr>
              <a:t>-Maguire, 2024). Post-pandemic economic downturn in the UK and other global market regions could also be a threat for buying interest of customers towards high cost product range of the Body Shop (Born and Collins, 2023). </a:t>
            </a:r>
            <a:endParaRPr lang="en-US" sz="120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00E6ED87-969F-40CF-88DD-090E9977FF15}" type="slidenum">
              <a:rPr lang="en-GB" smtClean="0"/>
              <a:t>5</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562707" y="1371600"/>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1D8BD707-D9CF-40AE-B4C6-C98DA3205C09}" type="datetimeFigureOut">
              <a:rPr lang="en-US" smtClean="0"/>
              <a:pPr/>
              <a:t>5/21/24</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B6F15528-21DE-4FAA-801E-634DDDAF4B2B}" type="slidenum">
              <a:rPr lang="en-US" smtClean="0"/>
              <a:pPr/>
              <a:t>‹#›</a:t>
            </a:fld>
            <a:endParaRPr lang="en-US"/>
          </a:p>
        </p:txBody>
      </p:sp>
      <p:sp>
        <p:nvSpPr>
          <p:cNvPr id="9" name="Subtitle 8"/>
          <p:cNvSpPr>
            <a:spLocks noGrp="1"/>
          </p:cNvSpPr>
          <p:nvPr>
            <p:ph type="subTitle" idx="1"/>
          </p:nvPr>
        </p:nvSpPr>
        <p:spPr>
          <a:xfrm>
            <a:off x="1828800" y="3331698"/>
            <a:ext cx="85344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133600" y="609600"/>
            <a:ext cx="94488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2133600" y="2507786"/>
            <a:ext cx="94488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566400" y="6416676"/>
            <a:ext cx="1016000" cy="365125"/>
          </a:xfrm>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5/21/24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5/21/24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2438400" y="1831975"/>
            <a:ext cx="73152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609600" y="1600200"/>
            <a:ext cx="10972800" cy="47091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1D8BD707-D9CF-40AE-B4C6-C98DA3205C09}" type="datetimeFigureOut">
              <a:rPr lang="en-US" smtClean="0"/>
              <a:pPr/>
              <a:t>5/21/24</a:t>
            </a:fld>
            <a:endParaRPr lang="en-US"/>
          </a:p>
        </p:txBody>
      </p:sp>
      <p:sp>
        <p:nvSpPr>
          <p:cNvPr id="3" name="Footer Placeholder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10566400" y="6416676"/>
            <a:ext cx="1016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Problem Solving and Innovation</a:t>
            </a:r>
            <a:endParaRPr lang="en-GB" dirty="0"/>
          </a:p>
        </p:txBody>
      </p:sp>
      <p:sp>
        <p:nvSpPr>
          <p:cNvPr id="3" name="Subtitle 2"/>
          <p:cNvSpPr>
            <a:spLocks noGrp="1"/>
          </p:cNvSpPr>
          <p:nvPr>
            <p:ph type="subTitle" idx="1"/>
          </p:nvPr>
        </p:nvSpPr>
        <p:spPr/>
        <p:txBody>
          <a:bodyPr/>
          <a:lstStyle/>
          <a:p>
            <a:r>
              <a:rPr lang="en-US" b="1" dirty="0" err="1"/>
              <a:t>Dinicuta</a:t>
            </a:r>
            <a:r>
              <a:rPr lang="en-US" b="1" dirty="0"/>
              <a:t> </a:t>
            </a:r>
            <a:r>
              <a:rPr lang="en-US" b="1" dirty="0" err="1"/>
              <a:t>Cristian</a:t>
            </a:r>
            <a:endParaRPr lang="en-US" b="1" dirty="0"/>
          </a:p>
          <a:p>
            <a:r>
              <a:rPr lang="en-US" dirty="0"/>
              <a:t>(</a:t>
            </a:r>
            <a:r>
              <a:rPr lang="en-GB" b="1" dirty="0"/>
              <a:t>SWOT Analysis: The Body Shop)</a:t>
            </a:r>
            <a:endParaRPr lang="en-US"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Strengths: The Body Shop</a:t>
            </a:r>
          </a:p>
        </p:txBody>
      </p:sp>
      <p:sp>
        <p:nvSpPr>
          <p:cNvPr id="3" name="Content Placeholder 2"/>
          <p:cNvSpPr>
            <a:spLocks noGrp="1"/>
          </p:cNvSpPr>
          <p:nvPr>
            <p:ph idx="1"/>
          </p:nvPr>
        </p:nvSpPr>
        <p:spPr>
          <a:xfrm>
            <a:off x="609600" y="1600200"/>
            <a:ext cx="5867400" cy="4800600"/>
          </a:xfrm>
        </p:spPr>
        <p:txBody>
          <a:bodyPr>
            <a:normAutofit fontScale="92500" lnSpcReduction="20000"/>
          </a:bodyPr>
          <a:lstStyle/>
          <a:p>
            <a:pPr lvl="0"/>
            <a:r>
              <a:rPr lang="en-GB" dirty="0"/>
              <a:t>Strong global brand recognition </a:t>
            </a:r>
            <a:endParaRPr lang="en-US" dirty="0"/>
          </a:p>
          <a:p>
            <a:pPr lvl="0"/>
            <a:r>
              <a:rPr lang="en-GB" dirty="0"/>
              <a:t>Strong retail network with more than 3000 outlets in 66 different countries </a:t>
            </a:r>
            <a:endParaRPr lang="en-US" dirty="0"/>
          </a:p>
          <a:p>
            <a:pPr lvl="0"/>
            <a:r>
              <a:rPr lang="en-GB" dirty="0"/>
              <a:t>Strong online presence with high website traffic and social media followership </a:t>
            </a:r>
            <a:endParaRPr lang="en-US" dirty="0"/>
          </a:p>
          <a:p>
            <a:pPr lvl="0"/>
            <a:r>
              <a:rPr lang="en-GB" dirty="0"/>
              <a:t>Unique and vast product portfolio with all natural and ethical offerings</a:t>
            </a:r>
            <a:endParaRPr lang="en-US" dirty="0"/>
          </a:p>
          <a:p>
            <a:r>
              <a:rPr lang="en-GB" dirty="0"/>
              <a:t>Massive product variety for satisfying natural personal care product lovers</a:t>
            </a:r>
          </a:p>
        </p:txBody>
      </p:sp>
      <p:sp>
        <p:nvSpPr>
          <p:cNvPr id="4098" name="Rectangle 2"/>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4097" name="Picture 2"/>
          <p:cNvPicPr>
            <a:picLocks noChangeAspect="1" noChangeArrowheads="1"/>
          </p:cNvPicPr>
          <p:nvPr/>
        </p:nvPicPr>
        <p:blipFill>
          <a:blip r:embed="rId3"/>
          <a:srcRect/>
          <a:stretch>
            <a:fillRect/>
          </a:stretch>
        </p:blipFill>
        <p:spPr bwMode="auto">
          <a:xfrm>
            <a:off x="6629400" y="1524000"/>
            <a:ext cx="5238750" cy="4724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099" name="Rectangle 3"/>
          <p:cNvSpPr>
            <a:spLocks noChangeArrowheads="1"/>
          </p:cNvSpPr>
          <p:nvPr/>
        </p:nvSpPr>
        <p:spPr bwMode="auto">
          <a:xfrm>
            <a:off x="8305800" y="6324600"/>
            <a:ext cx="2438400"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Arial" pitchFamily="34" charset="0"/>
                <a:ea typeface="Calibri" pitchFamily="34" charset="0"/>
                <a:cs typeface="Times New Roman" pitchFamily="18" charset="0"/>
              </a:rPr>
              <a:t>Source: Statista, 2023</a:t>
            </a:r>
            <a:endParaRPr kumimoji="0" lang="en-GB" sz="1800" b="0" i="0" u="none" strike="noStrike" cap="none" normalizeH="0" baseline="0" dirty="0">
              <a:ln>
                <a:noFill/>
              </a:ln>
              <a:solidFill>
                <a:schemeClr val="tx1"/>
              </a:solidFill>
              <a:effectLst/>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Weaknesses: The Body Shop</a:t>
            </a:r>
          </a:p>
        </p:txBody>
      </p:sp>
      <p:sp>
        <p:nvSpPr>
          <p:cNvPr id="3" name="Content Placeholder 2"/>
          <p:cNvSpPr>
            <a:spLocks noGrp="1"/>
          </p:cNvSpPr>
          <p:nvPr>
            <p:ph idx="1"/>
          </p:nvPr>
        </p:nvSpPr>
        <p:spPr>
          <a:xfrm>
            <a:off x="6629400" y="1828800"/>
            <a:ext cx="5181600" cy="4480560"/>
          </a:xfrm>
        </p:spPr>
        <p:txBody>
          <a:bodyPr>
            <a:normAutofit fontScale="85000" lnSpcReduction="10000"/>
          </a:bodyPr>
          <a:lstStyle/>
          <a:p>
            <a:pPr lvl="0"/>
            <a:r>
              <a:rPr lang="en-GB" dirty="0"/>
              <a:t>Overpriced nature of the products </a:t>
            </a:r>
            <a:endParaRPr lang="en-US" dirty="0"/>
          </a:p>
          <a:p>
            <a:pPr lvl="0"/>
            <a:r>
              <a:rPr lang="en-GB" dirty="0"/>
              <a:t>Drastic decline in recent year financial performance </a:t>
            </a:r>
            <a:endParaRPr lang="en-US" dirty="0"/>
          </a:p>
          <a:p>
            <a:pPr lvl="0"/>
            <a:r>
              <a:rPr lang="en-GB" dirty="0"/>
              <a:t>Lack of responsiveness to changing competitive scenario </a:t>
            </a:r>
            <a:endParaRPr lang="en-US" dirty="0"/>
          </a:p>
          <a:p>
            <a:pPr lvl="0"/>
            <a:r>
              <a:rPr lang="en-GB" dirty="0"/>
              <a:t>Overdependence on franchised retail network</a:t>
            </a:r>
            <a:endParaRPr lang="en-US" dirty="0"/>
          </a:p>
          <a:p>
            <a:pPr lvl="0"/>
            <a:r>
              <a:rPr lang="en-GB" dirty="0"/>
              <a:t>Gradual dilution of ethical business approach due to ownership of chemical cosmetic brands. </a:t>
            </a:r>
            <a:endParaRPr lang="en-US" dirty="0"/>
          </a:p>
        </p:txBody>
      </p:sp>
      <p:sp>
        <p:nvSpPr>
          <p:cNvPr id="3074" name="Rectangle 2"/>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3073" name="Picture 1"/>
          <p:cNvPicPr>
            <a:picLocks noChangeAspect="1" noChangeArrowheads="1"/>
          </p:cNvPicPr>
          <p:nvPr/>
        </p:nvPicPr>
        <p:blipFill>
          <a:blip r:embed="rId3"/>
          <a:srcRect/>
          <a:stretch>
            <a:fillRect/>
          </a:stretch>
        </p:blipFill>
        <p:spPr bwMode="auto">
          <a:xfrm>
            <a:off x="304800" y="1752600"/>
            <a:ext cx="6172200" cy="42481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075" name="Rectangle 3"/>
          <p:cNvSpPr>
            <a:spLocks noChangeArrowheads="1"/>
          </p:cNvSpPr>
          <p:nvPr/>
        </p:nvSpPr>
        <p:spPr bwMode="auto">
          <a:xfrm>
            <a:off x="1981200" y="6248400"/>
            <a:ext cx="1905000"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Arial" pitchFamily="34" charset="0"/>
                <a:ea typeface="Calibri" pitchFamily="34" charset="0"/>
                <a:cs typeface="Times New Roman" pitchFamily="18" charset="0"/>
              </a:rPr>
              <a:t>Source: Statista, 2023</a:t>
            </a:r>
            <a:endParaRPr kumimoji="0" lang="en-GB" sz="1800" b="0" i="0" u="none" strike="noStrike" cap="none" normalizeH="0" baseline="0" dirty="0">
              <a:ln>
                <a:noFill/>
              </a:ln>
              <a:solidFill>
                <a:schemeClr val="tx1"/>
              </a:solidFill>
              <a:effectLst/>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Opportunities: The Body Shop</a:t>
            </a:r>
          </a:p>
        </p:txBody>
      </p:sp>
      <p:sp>
        <p:nvSpPr>
          <p:cNvPr id="3" name="Content Placeholder 2"/>
          <p:cNvSpPr>
            <a:spLocks noGrp="1"/>
          </p:cNvSpPr>
          <p:nvPr>
            <p:ph idx="1"/>
          </p:nvPr>
        </p:nvSpPr>
        <p:spPr>
          <a:xfrm>
            <a:off x="609600" y="5334000"/>
            <a:ext cx="10972800" cy="1219200"/>
          </a:xfrm>
        </p:spPr>
        <p:txBody>
          <a:bodyPr>
            <a:normAutofit fontScale="70000" lnSpcReduction="20000"/>
          </a:bodyPr>
          <a:lstStyle/>
          <a:p>
            <a:pPr lvl="0"/>
            <a:r>
              <a:rPr lang="en-GB" dirty="0"/>
              <a:t>Sale growth opportunity with e-commerce retail </a:t>
            </a:r>
            <a:endParaRPr lang="en-US" dirty="0"/>
          </a:p>
          <a:p>
            <a:pPr lvl="0"/>
            <a:r>
              <a:rPr lang="en-GB" dirty="0"/>
              <a:t>Demand growth projections for natural personal care and beauty products across the globe </a:t>
            </a:r>
            <a:endParaRPr lang="en-US" dirty="0"/>
          </a:p>
          <a:p>
            <a:r>
              <a:rPr lang="en-GB" dirty="0"/>
              <a:t>Market growth and expansion opportunity in emerging economic markets across Asia and Africa.</a:t>
            </a:r>
          </a:p>
        </p:txBody>
      </p:sp>
      <p:sp>
        <p:nvSpPr>
          <p:cNvPr id="2050" name="Rectangle 2"/>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3"/>
          <p:cNvPicPr>
            <a:picLocks noChangeAspect="1" noChangeArrowheads="1"/>
          </p:cNvPicPr>
          <p:nvPr/>
        </p:nvPicPr>
        <p:blipFill>
          <a:blip r:embed="rId3"/>
          <a:srcRect/>
          <a:stretch>
            <a:fillRect/>
          </a:stretch>
        </p:blipFill>
        <p:spPr bwMode="auto">
          <a:xfrm>
            <a:off x="762000" y="1447800"/>
            <a:ext cx="5105400" cy="3429000"/>
          </a:xfrm>
          <a:prstGeom prst="rect">
            <a:avLst/>
          </a:prstGeom>
          <a:ln>
            <a:noFill/>
          </a:ln>
          <a:effectLst>
            <a:outerShdw blurRad="190500" algn="tl" rotWithShape="0">
              <a:srgbClr val="000000">
                <a:alpha val="70000"/>
              </a:srgbClr>
            </a:outerShdw>
          </a:effectLst>
        </p:spPr>
      </p:pic>
      <p:sp>
        <p:nvSpPr>
          <p:cNvPr id="2051" name="Rectangle 3"/>
          <p:cNvSpPr>
            <a:spLocks noChangeArrowheads="1"/>
          </p:cNvSpPr>
          <p:nvPr/>
        </p:nvSpPr>
        <p:spPr bwMode="auto">
          <a:xfrm>
            <a:off x="1981200" y="4876800"/>
            <a:ext cx="2362200"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Arial" pitchFamily="34" charset="0"/>
                <a:ea typeface="Calibri" pitchFamily="34" charset="0"/>
                <a:cs typeface="Times New Roman" pitchFamily="18" charset="0"/>
              </a:rPr>
              <a:t>Source: (</a:t>
            </a:r>
            <a:r>
              <a:rPr kumimoji="0" lang="en-GB" sz="1200" b="0" i="0" u="none" strike="noStrike" cap="none" normalizeH="0" baseline="0" dirty="0" err="1">
                <a:ln>
                  <a:noFill/>
                </a:ln>
                <a:solidFill>
                  <a:schemeClr val="tx1"/>
                </a:solidFill>
                <a:effectLst/>
                <a:latin typeface="Arial" pitchFamily="34" charset="0"/>
                <a:ea typeface="Calibri" pitchFamily="34" charset="0"/>
                <a:cs typeface="Times New Roman" pitchFamily="18" charset="0"/>
              </a:rPr>
              <a:t>Taaffe</a:t>
            </a:r>
            <a:r>
              <a:rPr kumimoji="0" lang="en-GB" sz="1200" b="0" i="0" u="none" strike="noStrike" cap="none" normalizeH="0" baseline="0" dirty="0">
                <a:ln>
                  <a:noFill/>
                </a:ln>
                <a:solidFill>
                  <a:schemeClr val="tx1"/>
                </a:solidFill>
                <a:effectLst/>
                <a:latin typeface="Arial" pitchFamily="34" charset="0"/>
                <a:ea typeface="Calibri" pitchFamily="34" charset="0"/>
                <a:cs typeface="Times New Roman" pitchFamily="18" charset="0"/>
              </a:rPr>
              <a:t>-Maguire, 2024)</a:t>
            </a:r>
            <a:endParaRPr kumimoji="0" lang="en-GB" sz="1800" b="0" i="0" u="none" strike="noStrike" cap="none" normalizeH="0" baseline="0" dirty="0">
              <a:ln>
                <a:noFill/>
              </a:ln>
              <a:solidFill>
                <a:schemeClr val="tx1"/>
              </a:solidFill>
              <a:effectLst/>
              <a:latin typeface="Arial" pitchFamily="34" charset="0"/>
              <a:cs typeface="Arial" pitchFamily="34" charset="0"/>
            </a:endParaRPr>
          </a:p>
        </p:txBody>
      </p:sp>
      <p:sp>
        <p:nvSpPr>
          <p:cNvPr id="2053" name="Rectangle 5"/>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2052" name="Picture 4"/>
          <p:cNvPicPr>
            <a:picLocks noChangeAspect="1" noChangeArrowheads="1"/>
          </p:cNvPicPr>
          <p:nvPr/>
        </p:nvPicPr>
        <p:blipFill>
          <a:blip r:embed="rId4"/>
          <a:srcRect/>
          <a:stretch>
            <a:fillRect/>
          </a:stretch>
        </p:blipFill>
        <p:spPr bwMode="auto">
          <a:xfrm>
            <a:off x="6019800" y="1447800"/>
            <a:ext cx="5486400" cy="3429000"/>
          </a:xfrm>
          <a:prstGeom prst="rect">
            <a:avLst/>
          </a:prstGeom>
          <a:ln>
            <a:noFill/>
          </a:ln>
          <a:effectLst>
            <a:outerShdw blurRad="190500" algn="tl" rotWithShape="0">
              <a:srgbClr val="000000">
                <a:alpha val="70000"/>
              </a:srgbClr>
            </a:outerShdw>
          </a:effectLst>
        </p:spPr>
      </p:pic>
      <p:sp>
        <p:nvSpPr>
          <p:cNvPr id="2054" name="Rectangle 6"/>
          <p:cNvSpPr>
            <a:spLocks noChangeArrowheads="1"/>
          </p:cNvSpPr>
          <p:nvPr/>
        </p:nvSpPr>
        <p:spPr bwMode="auto">
          <a:xfrm>
            <a:off x="7772400" y="4876800"/>
            <a:ext cx="2209800"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Arial" pitchFamily="34" charset="0"/>
                <a:ea typeface="Calibri" pitchFamily="34" charset="0"/>
                <a:cs typeface="Times New Roman" pitchFamily="18" charset="0"/>
              </a:rPr>
              <a:t>Source: Statista, 2023</a:t>
            </a:r>
            <a:endParaRPr kumimoji="0" lang="en-GB" sz="1800" b="0" i="0" u="none" strike="noStrike" cap="none" normalizeH="0" baseline="0" dirty="0">
              <a:ln>
                <a:noFill/>
              </a:ln>
              <a:solidFill>
                <a:schemeClr val="tx1"/>
              </a:solidFill>
              <a:effectLst/>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Threats: The Body Shop</a:t>
            </a:r>
          </a:p>
        </p:txBody>
      </p:sp>
      <p:sp>
        <p:nvSpPr>
          <p:cNvPr id="3" name="Content Placeholder 2"/>
          <p:cNvSpPr>
            <a:spLocks noGrp="1"/>
          </p:cNvSpPr>
          <p:nvPr>
            <p:ph idx="1"/>
          </p:nvPr>
        </p:nvSpPr>
        <p:spPr>
          <a:xfrm>
            <a:off x="457200" y="1981200"/>
            <a:ext cx="5410200" cy="4328160"/>
          </a:xfrm>
        </p:spPr>
        <p:txBody>
          <a:bodyPr>
            <a:normAutofit fontScale="92500"/>
          </a:bodyPr>
          <a:lstStyle/>
          <a:p>
            <a:pPr lvl="0"/>
            <a:r>
              <a:rPr lang="en-GB" dirty="0"/>
              <a:t>Sales decline risk with recent digital transformation and store closure vision </a:t>
            </a:r>
            <a:endParaRPr lang="en-US" dirty="0"/>
          </a:p>
          <a:p>
            <a:pPr lvl="0"/>
            <a:r>
              <a:rPr lang="en-GB" dirty="0"/>
              <a:t>Growing competition due to increasing adaptation of natural product range by conventional personal care brands </a:t>
            </a:r>
            <a:endParaRPr lang="en-US" dirty="0"/>
          </a:p>
          <a:p>
            <a:r>
              <a:rPr lang="en-GB" dirty="0"/>
              <a:t>Low consumer buying interest of high cost products due to ongoing economic downturn.</a:t>
            </a:r>
          </a:p>
        </p:txBody>
      </p:sp>
      <p:sp>
        <p:nvSpPr>
          <p:cNvPr id="1026" name="Rectangle 2"/>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1025" name="Picture 5"/>
          <p:cNvPicPr>
            <a:picLocks noChangeAspect="1" noChangeArrowheads="1"/>
          </p:cNvPicPr>
          <p:nvPr/>
        </p:nvPicPr>
        <p:blipFill>
          <a:blip r:embed="rId3"/>
          <a:srcRect/>
          <a:stretch>
            <a:fillRect/>
          </a:stretch>
        </p:blipFill>
        <p:spPr bwMode="auto">
          <a:xfrm>
            <a:off x="6096001" y="1447800"/>
            <a:ext cx="5715000" cy="47529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27" name="Rectangle 3"/>
          <p:cNvSpPr>
            <a:spLocks noChangeArrowheads="1"/>
          </p:cNvSpPr>
          <p:nvPr/>
        </p:nvSpPr>
        <p:spPr bwMode="auto">
          <a:xfrm>
            <a:off x="8458200" y="6248400"/>
            <a:ext cx="1752600"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Arial" pitchFamily="34" charset="0"/>
                <a:ea typeface="Calibri" pitchFamily="34" charset="0"/>
                <a:cs typeface="Times New Roman" pitchFamily="18" charset="0"/>
              </a:rPr>
              <a:t>Source: Statista, 2023</a:t>
            </a:r>
            <a:endParaRPr kumimoji="0" lang="en-GB" sz="1800" b="0" i="0" u="none" strike="noStrike" cap="none" normalizeH="0" baseline="0" dirty="0">
              <a:ln>
                <a:noFill/>
              </a:ln>
              <a:solidFill>
                <a:schemeClr val="tx1"/>
              </a:solidFill>
              <a:effectLst/>
              <a:latin typeface="Arial" pitchFamily="34" charset="0"/>
              <a:cs typeface="Arial"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42</TotalTime>
  <Words>1003</Words>
  <Application>Microsoft Office PowerPoint</Application>
  <PresentationFormat>Widescreen</PresentationFormat>
  <Paragraphs>45</Paragraphs>
  <Slides>5</Slides>
  <Notes>4</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Apex</vt:lpstr>
      <vt:lpstr>Problem Solving and Innovation</vt:lpstr>
      <vt:lpstr>Strengths: The Body Shop</vt:lpstr>
      <vt:lpstr>Weaknesses: The Body Shop</vt:lpstr>
      <vt:lpstr>Opportunities: The Body Shop</vt:lpstr>
      <vt:lpstr>Threats: The Body Shop</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and communications in a digital world</dc:title>
  <dc:subject/>
  <dc:creator>Admin</dc:creator>
  <cp:keywords/>
  <dc:description/>
  <cp:lastModifiedBy>Cristian Dinicuta (2323940)</cp:lastModifiedBy>
  <cp:revision>24</cp:revision>
  <dcterms:created xsi:type="dcterms:W3CDTF">2006-08-16T00:00:00Z</dcterms:created>
  <dcterms:modified xsi:type="dcterms:W3CDTF">2024-05-21T11:33:24Z</dcterms:modified>
  <cp:category/>
</cp:coreProperties>
</file>