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4"/>
  </p:notesMasterIdLst>
  <p:sldIdLst>
    <p:sldId id="364" r:id="rId3"/>
    <p:sldId id="365" r:id="rId4"/>
    <p:sldId id="366" r:id="rId5"/>
    <p:sldId id="367" r:id="rId6"/>
    <p:sldId id="368" r:id="rId7"/>
    <p:sldId id="369" r:id="rId8"/>
    <p:sldId id="370" r:id="rId9"/>
    <p:sldId id="371" r:id="rId10"/>
    <p:sldId id="372" r:id="rId11"/>
    <p:sldId id="373" r:id="rId12"/>
    <p:sldId id="507" r:id="rId13"/>
    <p:sldId id="374" r:id="rId14"/>
    <p:sldId id="375" r:id="rId15"/>
    <p:sldId id="376" r:id="rId16"/>
    <p:sldId id="377" r:id="rId17"/>
    <p:sldId id="378" r:id="rId18"/>
    <p:sldId id="379" r:id="rId19"/>
    <p:sldId id="380" r:id="rId20"/>
    <p:sldId id="381" r:id="rId21"/>
    <p:sldId id="382" r:id="rId22"/>
    <p:sldId id="38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65"/>
            <p14:sldId id="366"/>
            <p14:sldId id="367"/>
            <p14:sldId id="368"/>
            <p14:sldId id="369"/>
            <p14:sldId id="370"/>
            <p14:sldId id="371"/>
            <p14:sldId id="372"/>
            <p14:sldId id="373"/>
            <p14:sldId id="507"/>
            <p14:sldId id="374"/>
            <p14:sldId id="375"/>
            <p14:sldId id="376"/>
            <p14:sldId id="377"/>
            <p14:sldId id="378"/>
            <p14:sldId id="379"/>
            <p14:sldId id="380"/>
            <p14:sldId id="381"/>
            <p14:sldId id="382"/>
            <p14:sldId id="38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20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mersive palette Balancing Ac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1046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professional-development/national-pedagogy-project/talk-pedagogy-think-learning/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US" sz="2400" b="1" dirty="0"/>
              <a:t>ECIE5007C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cy-GB" dirty="0"/>
              <a:t>SGILIAU AR GYFER CYFLOGADWYEDD YN YR 21AIN GANRIF  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32D8E-39FE-2965-0D9D-17B3E48A7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NODAU’R MODWL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AF73-289E-3F15-5FE0-B8E412052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4400" dirty="0">
                <a:latin typeface="Segoe UI"/>
              </a:rPr>
              <a:t>Datblygu’r sgiliau a’r cymwyseddau sydd eu hangen ar gyfer gwytnwch gyrfaol a datblygiad proffesiynol yng nghyd-destun gwaith y dyfodol</a:t>
            </a:r>
            <a:r>
              <a:rPr lang="cy-GB" sz="4400" dirty="0"/>
              <a:t>. </a:t>
            </a:r>
            <a:endParaRPr lang="cy-GB" sz="4400" dirty="0">
              <a:cs typeface="Segoe U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841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092B9-3C9C-1589-7786-E65184B03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AMCANION Y SESIWN: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10E87-4634-3F07-3FE3-73022CFBE7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28700" lvl="1" indent="-571500"/>
            <a:r>
              <a:rPr lang="cy-GB" sz="3600" dirty="0"/>
              <a:t>Trafod ‘7 </a:t>
            </a:r>
            <a:r>
              <a:rPr lang="cy-GB" sz="3600" dirty="0" err="1"/>
              <a:t>Habits</a:t>
            </a:r>
            <a:r>
              <a:rPr lang="cy-GB" sz="3600" dirty="0"/>
              <a:t> of </a:t>
            </a:r>
            <a:r>
              <a:rPr lang="cy-GB" sz="3600" dirty="0" err="1"/>
              <a:t>Successful</a:t>
            </a:r>
            <a:r>
              <a:rPr lang="cy-GB" sz="3600" dirty="0"/>
              <a:t> </a:t>
            </a:r>
            <a:r>
              <a:rPr lang="cy-GB" sz="3600" dirty="0" err="1"/>
              <a:t>People</a:t>
            </a:r>
            <a:r>
              <a:rPr lang="cy-GB" sz="3600" dirty="0"/>
              <a:t>’ (2017) gan </a:t>
            </a:r>
            <a:r>
              <a:rPr lang="cy-GB" sz="3600" dirty="0" err="1"/>
              <a:t>Covey</a:t>
            </a:r>
            <a:endParaRPr lang="cy-GB" sz="3600" dirty="0"/>
          </a:p>
          <a:p>
            <a:pPr marL="1028700" lvl="1" indent="-571500"/>
            <a:r>
              <a:rPr lang="cy-GB" sz="3600" dirty="0"/>
              <a:t>Gwerthuso’n feirniadol rai o ddamcaniaethau </a:t>
            </a:r>
            <a:r>
              <a:rPr lang="cy-GB" sz="3600" dirty="0" err="1"/>
              <a:t>Bourdieu</a:t>
            </a:r>
            <a:r>
              <a:rPr lang="cy-GB" sz="3600" dirty="0"/>
              <a:t> ynglŷn â chymdeithas</a:t>
            </a:r>
          </a:p>
          <a:p>
            <a:pPr marL="1028700" lvl="1" indent="-571500"/>
            <a:r>
              <a:rPr lang="cy-GB" sz="3600" dirty="0"/>
              <a:t>Nodi cyfleoedd rhwydweithio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0045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34790-2467-6563-D4CC-04D32DF05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7 o Arferion Pobl Lwyddiannus (</a:t>
            </a:r>
            <a:r>
              <a:rPr lang="cy-GB" dirty="0" err="1"/>
              <a:t>Covey</a:t>
            </a:r>
            <a:r>
              <a:rPr lang="cy-GB" dirty="0"/>
              <a:t>, 2017)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254D1-A8CB-467B-41B7-B03D6B3A6F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cy-GB" sz="2800" dirty="0"/>
              <a:t>Bod yn rhagweithiol</a:t>
            </a:r>
          </a:p>
          <a:p>
            <a:pPr marL="971550" lvl="1" indent="-514350">
              <a:buFont typeface="+mj-lt"/>
              <a:buAutoNum type="arabicPeriod"/>
            </a:pPr>
            <a:r>
              <a:rPr lang="cy-GB" sz="2800" dirty="0"/>
              <a:t>Dechrau gyda’r diben mewn golwg</a:t>
            </a:r>
          </a:p>
          <a:p>
            <a:pPr marL="971550" lvl="1" indent="-514350">
              <a:buFont typeface="+mj-lt"/>
              <a:buAutoNum type="arabicPeriod"/>
            </a:pPr>
            <a:r>
              <a:rPr lang="cy-GB" sz="2800" dirty="0"/>
              <a:t>Rhoi’r pethau pwysicaf yn gyntaf</a:t>
            </a:r>
          </a:p>
          <a:p>
            <a:pPr marL="971550" lvl="1" indent="-514350">
              <a:buFont typeface="+mj-lt"/>
              <a:buAutoNum type="arabicPeriod"/>
            </a:pPr>
            <a:r>
              <a:rPr lang="cy-GB" sz="2800" dirty="0"/>
              <a:t>Meddwl sut y gall pawb fod ar eu hennill (</a:t>
            </a:r>
            <a:r>
              <a:rPr lang="cy-GB" sz="2800" i="1" dirty="0"/>
              <a:t>win/win</a:t>
            </a:r>
            <a:r>
              <a:rPr lang="cy-GB" sz="2800" dirty="0"/>
              <a:t>)</a:t>
            </a:r>
            <a:r>
              <a:rPr lang="cy-GB" sz="2000" dirty="0"/>
              <a:t> </a:t>
            </a:r>
            <a:endParaRPr lang="cy-GB" sz="2800" dirty="0"/>
          </a:p>
          <a:p>
            <a:pPr marL="971550" lvl="1" indent="-514350">
              <a:buFont typeface="+mj-lt"/>
              <a:buAutoNum type="arabicPeriod"/>
            </a:pPr>
            <a:r>
              <a:rPr lang="cy-GB" sz="2800" dirty="0"/>
              <a:t>Ceisio deall yn gyntaf cyn cael eraill i’ch deall chi</a:t>
            </a:r>
          </a:p>
          <a:p>
            <a:pPr marL="971550" lvl="1" indent="-514350">
              <a:buFont typeface="+mj-lt"/>
              <a:buAutoNum type="arabicPeriod"/>
            </a:pPr>
            <a:r>
              <a:rPr lang="cy-GB" sz="2800" dirty="0" err="1"/>
              <a:t>Synergeiddio</a:t>
            </a:r>
            <a:endParaRPr lang="cy-GB" sz="2800" dirty="0"/>
          </a:p>
          <a:p>
            <a:pPr marL="971550" lvl="1" indent="-514350">
              <a:buFont typeface="+mj-lt"/>
              <a:buAutoNum type="arabicPeriod"/>
            </a:pPr>
            <a:r>
              <a:rPr lang="cy-GB" sz="2800" dirty="0" err="1"/>
              <a:t>Hogi</a:t>
            </a:r>
            <a:r>
              <a:rPr lang="cy-GB" sz="2800" dirty="0"/>
              <a:t> eich llif (</a:t>
            </a:r>
            <a:r>
              <a:rPr lang="en-GB" sz="2800" i="1" dirty="0"/>
              <a:t>sharpen your saw</a:t>
            </a:r>
            <a:r>
              <a:rPr lang="cy-GB" sz="2800" dirty="0"/>
              <a:t>)</a:t>
            </a:r>
          </a:p>
          <a:p>
            <a:r>
              <a:rPr lang="cy-GB" dirty="0"/>
              <a:t>Trafodwch ac ystyriwch sut mae'r rhain yn ymwneud â chyflogadwyedd</a:t>
            </a:r>
            <a:endParaRPr lang="cy-GB" dirty="0"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719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147B2-9C06-D942-9006-7DEEA8DDC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993" y="403919"/>
            <a:ext cx="10515600" cy="1325563"/>
          </a:xfrm>
        </p:spPr>
        <p:txBody>
          <a:bodyPr>
            <a:noAutofit/>
          </a:bodyPr>
          <a:lstStyle/>
          <a:p>
            <a:r>
              <a:rPr lang="cy-GB" sz="3200" dirty="0"/>
              <a:t>DAMCANIAETH: </a:t>
            </a:r>
            <a:br>
              <a:rPr lang="cy-GB" sz="3200" dirty="0"/>
            </a:br>
            <a:r>
              <a:rPr lang="cy-GB" sz="3200" dirty="0"/>
              <a:t>1.DAMCANIAETHAU </a:t>
            </a:r>
            <a:r>
              <a:rPr lang="cy-GB" sz="3200" dirty="0" err="1"/>
              <a:t>Pierre</a:t>
            </a:r>
            <a:r>
              <a:rPr lang="cy-GB" sz="3200" dirty="0"/>
              <a:t> </a:t>
            </a:r>
            <a:r>
              <a:rPr lang="cy-GB" sz="3200" dirty="0" err="1"/>
              <a:t>Bourdieu</a:t>
            </a:r>
            <a:r>
              <a:rPr lang="cy-GB" sz="3200" dirty="0"/>
              <a:t> YNGLŶN Â CHYMDEITHAS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20BCB-D21B-87A4-5C21-F0567403E1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1" indent="-457200"/>
            <a:r>
              <a:rPr lang="cy-GB" sz="2800" dirty="0" err="1"/>
              <a:t>Habitws</a:t>
            </a:r>
            <a:endParaRPr lang="cy-GB" sz="2800" dirty="0"/>
          </a:p>
          <a:p>
            <a:pPr marL="914400" lvl="1" indent="-457200"/>
            <a:r>
              <a:rPr lang="cy-GB" sz="2800" dirty="0"/>
              <a:t>Cyfalaf Cymdeithasol</a:t>
            </a:r>
          </a:p>
          <a:p>
            <a:pPr marL="914400" lvl="1" indent="-457200"/>
            <a:r>
              <a:rPr lang="cy-GB" sz="2800" dirty="0"/>
              <a:t>Cyfalaf diwylliannol</a:t>
            </a:r>
          </a:p>
          <a:p>
            <a:pPr marL="457200" lvl="1" indent="0" algn="r">
              <a:buNone/>
            </a:pPr>
            <a:r>
              <a:rPr lang="cy-GB" sz="2800" dirty="0"/>
              <a:t>(</a:t>
            </a:r>
            <a:r>
              <a:rPr lang="cy-GB" sz="2800" dirty="0" err="1"/>
              <a:t>Grenfell</a:t>
            </a:r>
            <a:r>
              <a:rPr lang="cy-GB" sz="2800" dirty="0"/>
              <a:t>, 2012)</a:t>
            </a:r>
          </a:p>
          <a:p>
            <a:pPr lvl="1"/>
            <a:endParaRPr lang="cy-GB" sz="2800" dirty="0"/>
          </a:p>
          <a:p>
            <a:r>
              <a:rPr lang="cy-GB" dirty="0"/>
              <a:t>Ystyriwch sut mae'r rhain yn ymwneud â chyflogadwyedd</a:t>
            </a:r>
            <a:endParaRPr lang="cy-GB" dirty="0"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887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CEB29-8817-681D-E383-A6EAE64E3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Rhwydweithio – cyfryngau cymdeithasol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765D8-62F2-D5D0-21CF-65C4C3D11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sz="2400" dirty="0"/>
              <a:t>Nodwch lwyfannau cyfryngau cymdeithasol sy'n ymwneud â’ch dewis o lwybr gyrfa. E.e.:</a:t>
            </a:r>
          </a:p>
          <a:p>
            <a:pPr lvl="1"/>
            <a:r>
              <a:rPr lang="cy-GB" dirty="0"/>
              <a:t>Facebook</a:t>
            </a:r>
          </a:p>
          <a:p>
            <a:pPr lvl="2"/>
            <a:r>
              <a:rPr lang="cy-GB" dirty="0" err="1"/>
              <a:t>Groups</a:t>
            </a:r>
            <a:endParaRPr lang="cy-GB" dirty="0"/>
          </a:p>
          <a:p>
            <a:pPr lvl="2"/>
            <a:r>
              <a:rPr lang="cy-GB" dirty="0" err="1"/>
              <a:t>Pages</a:t>
            </a:r>
            <a:endParaRPr lang="cy-GB" dirty="0"/>
          </a:p>
          <a:p>
            <a:pPr lvl="1"/>
            <a:r>
              <a:rPr lang="cy-GB" dirty="0" err="1"/>
              <a:t>LinkedIn</a:t>
            </a:r>
            <a:r>
              <a:rPr lang="cy-GB" dirty="0"/>
              <a:t> </a:t>
            </a:r>
          </a:p>
          <a:p>
            <a:pPr lvl="1"/>
            <a:r>
              <a:rPr lang="cy-GB" b="1" dirty="0"/>
              <a:t>X</a:t>
            </a:r>
            <a:r>
              <a:rPr lang="cy-GB" dirty="0"/>
              <a:t>  (e.e. @childcomwales)</a:t>
            </a:r>
          </a:p>
          <a:p>
            <a:pPr lvl="1"/>
            <a:r>
              <a:rPr lang="cy-GB" dirty="0" err="1"/>
              <a:t>Instagram</a:t>
            </a:r>
            <a:endParaRPr lang="cy-GB" dirty="0"/>
          </a:p>
          <a:p>
            <a:pPr marL="0" indent="0">
              <a:buNone/>
            </a:pPr>
            <a:r>
              <a:rPr lang="cy-GB" sz="2400" dirty="0"/>
              <a:t>Ystyriwch:</a:t>
            </a:r>
          </a:p>
          <a:p>
            <a:pPr lvl="1"/>
            <a:r>
              <a:rPr lang="cy-GB" dirty="0"/>
              <a:t>Y manteision a’r anfanteision o ddefnyddio’r llwyfannau hyn i</a:t>
            </a:r>
            <a:r>
              <a:rPr lang="cy-GB" dirty="0">
                <a:solidFill>
                  <a:schemeClr val="bg1"/>
                </a:solidFill>
              </a:rPr>
              <a:t> ddatblygu eich rhwydwaith.         Sut mae'r llwyfannau hyn yn cysylltu â damcaniaethau </a:t>
            </a:r>
            <a:r>
              <a:rPr lang="cy-GB" dirty="0" err="1">
                <a:solidFill>
                  <a:schemeClr val="bg1"/>
                </a:solidFill>
              </a:rPr>
              <a:t>Bourdieu</a:t>
            </a:r>
            <a:r>
              <a:rPr lang="cy-GB" dirty="0">
                <a:solidFill>
                  <a:schemeClr val="bg1"/>
                </a:solidFill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451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21886-F115-A972-4CF0-2C63426D6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Rhwydweithio – cyfryngau cymdeithasol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B63F3-B7DE-CFF5-B154-D212F9E67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/>
            <a:r>
              <a:rPr lang="cy-GB" dirty="0"/>
              <a:t>Nodwch lwyfannau cyfryngau cymdeithasol sy'n ymwneud â’ch dewis o lwybr gyrfa. E.e.:</a:t>
            </a:r>
          </a:p>
          <a:p>
            <a:r>
              <a:rPr lang="en-GB" sz="3200" dirty="0"/>
              <a:t> </a:t>
            </a:r>
            <a:r>
              <a:rPr lang="en-GB" sz="1800" dirty="0"/>
              <a:t>e.g. </a:t>
            </a:r>
          </a:p>
          <a:p>
            <a:pPr marL="342900" indent="-342900"/>
            <a:r>
              <a:rPr lang="en-GB" dirty="0"/>
              <a:t>X @childcomwales ( </a:t>
            </a:r>
            <a:r>
              <a:rPr lang="en-GB" dirty="0" err="1"/>
              <a:t>Comisiynydd</a:t>
            </a:r>
            <a:r>
              <a:rPr lang="en-GB" dirty="0"/>
              <a:t> Plant Cymru)</a:t>
            </a:r>
          </a:p>
          <a:p>
            <a:endParaRPr lang="en-GB" dirty="0"/>
          </a:p>
          <a:p>
            <a:pPr marL="342900" indent="-342900"/>
            <a:r>
              <a:rPr lang="en-GB" dirty="0"/>
              <a:t>CASPAR NSPCC (</a:t>
            </a:r>
            <a:r>
              <a:rPr lang="de-DE" dirty="0" err="1"/>
              <a:t>sesiynau</a:t>
            </a:r>
            <a:r>
              <a:rPr lang="de-DE" dirty="0"/>
              <a:t> </a:t>
            </a:r>
            <a:r>
              <a:rPr lang="de-DE" dirty="0" err="1"/>
              <a:t>briffio</a:t>
            </a:r>
            <a:r>
              <a:rPr lang="de-DE" dirty="0"/>
              <a:t> e-</a:t>
            </a:r>
            <a:r>
              <a:rPr lang="de-DE" dirty="0" err="1"/>
              <a:t>bost</a:t>
            </a:r>
            <a:r>
              <a:rPr lang="de-DE" dirty="0"/>
              <a:t> am </a:t>
            </a:r>
            <a:r>
              <a:rPr lang="de-DE" dirty="0" err="1"/>
              <a:t>ddim</a:t>
            </a:r>
            <a:r>
              <a:rPr lang="de-DE" dirty="0"/>
              <a:t>)</a:t>
            </a:r>
          </a:p>
          <a:p>
            <a:pPr marL="342900" indent="-342900"/>
            <a:endParaRPr lang="en-GB" dirty="0"/>
          </a:p>
          <a:p>
            <a:pPr marL="342900" indent="-342900"/>
            <a:r>
              <a:rPr lang="en-GB" dirty="0" err="1"/>
              <a:t>Addysg</a:t>
            </a:r>
            <a:r>
              <a:rPr lang="en-GB" dirty="0"/>
              <a:t> Cymru Facebook (</a:t>
            </a:r>
            <a:r>
              <a:rPr lang="en-GB" dirty="0" err="1"/>
              <a:t>Dilynwch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Facebook)</a:t>
            </a:r>
            <a:endParaRPr lang="cy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688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A7C1B-F615-6825-BF29-65251480A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cs typeface="Segoe UI Light"/>
              </a:rPr>
              <a:t>Rhwydweithio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7A7C2-F951-E321-FB11-B089D0AB9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3200" dirty="0"/>
              <a:t>O'ch profiad eich hun, rhannwch unrhyw wefannau cyfryngau cymdeithasol allweddol a allai sy'n fod yn fanteisiol i'r grŵp.</a:t>
            </a:r>
            <a:r>
              <a:rPr lang="cy-GB" sz="3200" dirty="0">
                <a:solidFill>
                  <a:srgbClr val="333333"/>
                </a:solidFill>
                <a:latin typeface="ProximaNova-n4"/>
              </a:rPr>
              <a:t> </a:t>
            </a:r>
            <a:endParaRPr lang="cy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190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4A083-6BAC-EAE7-FBBC-8D595A842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cs typeface="Segoe UI Light"/>
              </a:rPr>
              <a:t>Rhai arferion proffesiynol gorau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3F2BA-9389-41CB-1182-F3D09A0460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71500" indent="-571500"/>
            <a:r>
              <a:rPr lang="cy-GB" dirty="0">
                <a:latin typeface="ProximaNova-n4"/>
              </a:rPr>
              <a:t>Cadw eich CV wedi'i ddiweddaru</a:t>
            </a:r>
          </a:p>
          <a:p>
            <a:pPr marL="571500" indent="-571500"/>
            <a:r>
              <a:rPr lang="cy-GB" dirty="0">
                <a:latin typeface="ProximaNova-n4"/>
              </a:rPr>
              <a:t>Paratoi ar gyfer cyfarfodydd adolygu Perfformiad / Datblygiad</a:t>
            </a:r>
          </a:p>
          <a:p>
            <a:pPr marL="571500" indent="-571500"/>
            <a:r>
              <a:rPr lang="cy-GB" dirty="0">
                <a:latin typeface="ProximaNova-n4"/>
              </a:rPr>
              <a:t>Cyhoeddiadau proffesiynol perthnasol</a:t>
            </a:r>
          </a:p>
          <a:p>
            <a:pPr marL="571500" indent="-571500"/>
            <a:r>
              <a:rPr lang="cy-GB" dirty="0">
                <a:latin typeface="ProximaNova-n4"/>
              </a:rPr>
              <a:t>Profiad o agweddau anghyfarwydd ar eich sefydliad/ysgol</a:t>
            </a:r>
          </a:p>
          <a:p>
            <a:pPr marL="571500" indent="-571500"/>
            <a:r>
              <a:rPr lang="cy-GB" dirty="0">
                <a:latin typeface="ProximaNova-n4"/>
              </a:rPr>
              <a:t>Rhwydweithio proffesiynol</a:t>
            </a:r>
          </a:p>
          <a:p>
            <a:pPr marL="571500" indent="-571500"/>
            <a:r>
              <a:rPr lang="cy-GB" dirty="0">
                <a:latin typeface="ProximaNova-n4"/>
              </a:rPr>
              <a:t>Creu proffil </a:t>
            </a:r>
            <a:r>
              <a:rPr lang="cy-GB" dirty="0" err="1">
                <a:latin typeface="ProximaNova-n4"/>
              </a:rPr>
              <a:t>LinkedIn</a:t>
            </a:r>
            <a:endParaRPr lang="cy-GB" dirty="0">
              <a:latin typeface="ProximaNova-n4"/>
            </a:endParaRPr>
          </a:p>
          <a:p>
            <a:pPr marL="571500" indent="-571500"/>
            <a:r>
              <a:rPr lang="cy-GB" dirty="0">
                <a:latin typeface="ProximaNova-n4"/>
              </a:rPr>
              <a:t>Dilyn sefydliadau ac unigolion proffesiynol ar X</a:t>
            </a:r>
          </a:p>
          <a:p>
            <a:pPr marL="571500" indent="-571500"/>
            <a:r>
              <a:rPr lang="cy-GB" dirty="0">
                <a:latin typeface="ProximaNova-n4"/>
              </a:rPr>
              <a:t>Defnydd effeithiol o'r Hwb (e.e. ‘Siarad Addysgeg; Meddwl Dysgu’) ac adnoddau gan PCYDDS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05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A9F66-9932-84A9-16B9-1A7D53B1E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cs typeface="Segoe UI Light"/>
              </a:rPr>
              <a:t>Cysylltiadau ag Asesiad 1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BB4B6-30D7-9A0E-3296-54EE4C32A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57200"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Llythyr </a:t>
            </a:r>
            <a:r>
              <a:rPr lang="cy-GB" dirty="0" err="1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Zander</a:t>
            </a: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algn="just"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Cynllun Datblygiad Personol</a:t>
            </a:r>
          </a:p>
          <a:p>
            <a:pPr marL="457200"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CV</a:t>
            </a:r>
          </a:p>
          <a:p>
            <a:pPr marL="457200"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Datganiad Personol</a:t>
            </a:r>
          </a:p>
          <a:p>
            <a:pPr marL="457200"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Llythyr eglurhaol</a:t>
            </a:r>
          </a:p>
          <a:p>
            <a:pPr marL="457200" algn="just"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cy-GB" sz="2400" dirty="0">
              <a:latin typeface="Arial" panose="020B060402020202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261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D6C6FA53-7CD4-5B1E-D6C2-F857E67EC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 anchor="ctr">
            <a:normAutofit/>
          </a:bodyPr>
          <a:lstStyle/>
          <a:p>
            <a:r>
              <a:rPr lang="cy-GB" sz="3300" b="1" dirty="0"/>
              <a:t>Rhestr Sgiliau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4549A3D-6B59-01ED-C185-05EAA270098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7200" y="2779776"/>
            <a:ext cx="3465576" cy="325526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pt-BR" dirty="0"/>
              <a:t>Fersiwn lawn ar gael ar </a:t>
            </a:r>
            <a:r>
              <a:rPr lang="cy-GB" dirty="0"/>
              <a:t>Teams a Moodle</a:t>
            </a:r>
          </a:p>
          <a:p>
            <a:pPr marL="0" indent="0">
              <a:spcAft>
                <a:spcPts val="600"/>
              </a:spcAft>
              <a:buNone/>
            </a:pPr>
            <a:endParaRPr lang="cy-GB" dirty="0"/>
          </a:p>
          <a:p>
            <a:pPr>
              <a:spcAft>
                <a:spcPts val="600"/>
              </a:spcAft>
            </a:pPr>
            <a:r>
              <a:rPr lang="cy-GB" dirty="0"/>
              <a:t>Yn arbennig o ddefnyddiol ar gyfer: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dirty="0"/>
              <a:t>Llythyr Zander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dirty="0"/>
              <a:t>Cynllun Datblygiad Personol</a:t>
            </a:r>
          </a:p>
        </p:txBody>
      </p:sp>
      <p:pic>
        <p:nvPicPr>
          <p:cNvPr id="7" name="Picture Placeholder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3ACE2262-3519-7D9A-F65C-E1D24E9CFF6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/>
          <a:srcRect t="18256" b="18256"/>
          <a:stretch/>
        </p:blipFill>
        <p:spPr>
          <a:xfrm>
            <a:off x="4254500" y="51"/>
            <a:ext cx="7480300" cy="68578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0171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4489F-C37D-5D3D-3359-D13C57E2B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cs typeface="Segoe UI Light"/>
              </a:rPr>
              <a:t>Adolygu aseiniad Y modwl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4707F-5D09-445D-E600-9D8DAF941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0" algn="just">
              <a:lnSpc>
                <a:spcPct val="150000"/>
              </a:lnSpc>
            </a:pPr>
            <a:r>
              <a:rPr lang="cy-GB" u="sng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Asesiad 1</a:t>
            </a:r>
          </a:p>
          <a:p>
            <a:pPr marL="457200"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E-bortffolio – tystiolaeth o ddysgu: 3 elfen (cyfwerth â 2000 o eiriau)</a:t>
            </a:r>
          </a:p>
          <a:p>
            <a:pPr marL="457200"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Dyddiad cyflwyno 02.11.2025  </a:t>
            </a:r>
          </a:p>
          <a:p>
            <a:pPr marL="457200" algn="just"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50000"/>
              </a:lnSpc>
            </a:pPr>
            <a:r>
              <a:rPr lang="cy-GB" u="sng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Asesiad 2</a:t>
            </a:r>
          </a:p>
          <a:p>
            <a:pPr marL="457200" algn="just">
              <a:lnSpc>
                <a:spcPct val="150000"/>
              </a:lnSpc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Adroddiad adfyfyriol (2000 o eiriau)</a:t>
            </a:r>
          </a:p>
          <a:p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Dyddiad cyflwyno </a:t>
            </a: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02.11.2025. </a:t>
            </a:r>
            <a:endParaRPr lang="cy-GB" sz="2400" dirty="0">
              <a:latin typeface="Arial" panose="020B060402020202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608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C1A3E-1F3C-56B0-DCE3-4526B3317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Asesiad 1: i’w gyflwyno 02/11/2025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F38BB-B544-18AD-B900-B3AC57421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sz="3600" dirty="0"/>
          </a:p>
          <a:p>
            <a:endParaRPr lang="cy-GB" dirty="0"/>
          </a:p>
          <a:p>
            <a:pPr marL="685800" indent="-685800"/>
            <a:r>
              <a:rPr lang="cy-GB" dirty="0">
                <a:cs typeface="Segoe UI"/>
              </a:rPr>
              <a:t>Elfen 1: Portffolio (3 rhan)  2000 o eiriau</a:t>
            </a:r>
          </a:p>
          <a:p>
            <a:endParaRPr lang="cy-GB" dirty="0">
              <a:cs typeface="Segoe UI"/>
            </a:endParaRPr>
          </a:p>
          <a:p>
            <a:endParaRPr lang="cy-GB" dirty="0">
              <a:cs typeface="Segoe UI"/>
            </a:endParaRPr>
          </a:p>
          <a:p>
            <a:pPr marL="685800" indent="-685800"/>
            <a:r>
              <a:rPr lang="cy-GB" dirty="0">
                <a:cs typeface="Segoe UI"/>
              </a:rPr>
              <a:t>Elfen 2: Aseiniad (Adfyfyrio) 2000 o eiriau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53422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F55B9-8D56-76E6-70E0-642FBFBB6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dirty="0"/>
            </a:br>
            <a:r>
              <a:rPr lang="cy-GB" dirty="0"/>
              <a:t>Asesiad 1: Elfen 1</a:t>
            </a:r>
            <a:br>
              <a:rPr lang="cy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18EA7-1D8D-E311-24CF-D340B8F9AB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lvl="0" indent="0" algn="just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cy-GB" sz="4000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Ysgrifennwch lythyr </a:t>
            </a:r>
            <a:r>
              <a:rPr lang="cy-GB" sz="4000" dirty="0" err="1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Zander</a:t>
            </a:r>
            <a:r>
              <a:rPr lang="cy-GB" sz="4000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atoch chi eich hun (600 o eiriau).</a:t>
            </a:r>
            <a:endParaRPr lang="cy-GB" sz="40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indent="-285750" algn="just">
              <a:lnSpc>
                <a:spcPct val="150000"/>
              </a:lnSpc>
            </a:pPr>
            <a:r>
              <a:rPr lang="cy-GB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Ymdriniwyd â hyn yn sesiwn 1</a:t>
            </a:r>
            <a:endParaRPr lang="cy-GB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285750" indent="-285750"/>
            <a:r>
              <a:rPr lang="cy-GB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Cyfeiriwch at y ddogfen Rhestr Sgiliau o dan Ffeiliau ar dudalen </a:t>
            </a:r>
            <a:r>
              <a:rPr lang="cy-GB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Teams</a:t>
            </a:r>
            <a:endParaRPr lang="cy-GB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285750" indent="-285750"/>
            <a:r>
              <a:rPr lang="cy-GB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Cofiwch dynnu ar ddamcaniaethau (e.e. </a:t>
            </a:r>
            <a:r>
              <a:rPr lang="cy-GB" b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Bourdieu</a:t>
            </a:r>
            <a:r>
              <a:rPr lang="cy-GB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b="1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Dweck</a:t>
            </a:r>
            <a:r>
              <a:rPr lang="cy-GB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 a chysylltu'r rhain â'ch arfer.</a:t>
            </a:r>
            <a:endParaRPr lang="cy-GB" sz="40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0842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29F40-0477-7022-43EB-02A15B29B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dirty="0"/>
            </a:br>
            <a:r>
              <a:rPr lang="cy-GB" dirty="0"/>
              <a:t>Asesiad 1: Elfennau 2 a 3</a:t>
            </a:r>
            <a:br>
              <a:rPr lang="cy-GB" dirty="0"/>
            </a:b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Dewiswch 2 o'r canlynol:</a:t>
            </a:r>
            <a:b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35813-E586-9731-B8FF-E8C202C49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Lluniwch gynllun datblygu personol (CDP) sy'n nodi sgiliau y bydd eu hangen arnoch i fod yn llwyddiannus yn eich dewis faes a sut rydych chi'n bwriadu eu datblygu. Darperir templed CDP. (cyfwerth â 700 o eiriau).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Lluniwch CV proffesiynol (cyfwerth â 700 o eiriau).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Ysgrifennwch ddatganiad personol ar gyfer gwneud cais am radd ôl-raddedig (cyfwerth â  700 o eiriau).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Ysgrifennwch lythyr eglurhaol ar gyfer gwneud cais am swydd, yn seiliedig ar eich cynlluniau ar gyfer y dyfodol (cyfwerth â 700 o eiriau) </a:t>
            </a:r>
            <a:endParaRPr lang="cy-GB" sz="2000" i="1" dirty="0">
              <a:latin typeface="Arial" panose="020B060402020202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615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8EBBB-C64F-8813-8D0A-C32308B95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ASESIAD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D6D51-5A2D-9060-4D0D-9661EA8FD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467995">
              <a:lnSpc>
                <a:spcPct val="200000"/>
              </a:lnSpc>
            </a:pPr>
            <a:r>
              <a:rPr lang="cy-GB" sz="3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Adroddiad adfyfyriol (2000 o eiriau) </a:t>
            </a:r>
          </a:p>
          <a:p>
            <a:pPr marL="467995">
              <a:lnSpc>
                <a:spcPct val="200000"/>
              </a:lnSpc>
            </a:pPr>
            <a:r>
              <a:rPr lang="cy-GB" sz="29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Dyma’ch</a:t>
            </a:r>
            <a:r>
              <a:rPr lang="cy-GB" sz="29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cyfle i adfyfyrio'n feirniadol a thrafod pa mor dda rydych chi wedi datblygu sgiliau yn ystod y modwl a'ch anghenion datblygu personol, er enghraifft, sut y gallai datblygu'r sgiliau hyn eich cynorthwyo mewn cyflogaeth yn y dyfodol. Bydd angen i chi gysylltu eich </a:t>
            </a:r>
            <a:r>
              <a:rPr lang="cy-GB" sz="29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adfyfyrdod</a:t>
            </a:r>
            <a:r>
              <a:rPr lang="cy-GB" sz="29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â llenyddiaeth berthnasol</a:t>
            </a:r>
          </a:p>
          <a:p>
            <a:pPr marL="285750" indent="-285750">
              <a:lnSpc>
                <a:spcPct val="200000"/>
              </a:lnSpc>
            </a:pPr>
            <a:r>
              <a:rPr lang="cy-GB" sz="29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Tynnwch ar ddamcaniaethau ac arfer i gefnogi’ch adroddiad.</a:t>
            </a:r>
            <a:endParaRPr lang="cy-GB" sz="29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7806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C3921-3001-1F94-0BB1-B45E8D576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Dylai eich darn adfyfyriol </a:t>
            </a:r>
            <a:b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gynnwys y canlynol: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9673D-9FBE-E6DA-F7FC-729DFE1C4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Cyflwyniad i'r model adfyfyriol y byddwch chi'n ei ddefnyddio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Cyflwyniad byr i’r modwl, eich disgwyliadau a’ch meddyliau cychwynnol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Sut roeddech chi'n teimlo ynglŷn â datblygu eich sgiliau cyflogadwyedd cyfredol a'ch 'brand personol' ymhellach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Eich ymgysylltiad a'ch cyfranogiad mewn sesiynau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Unrhyw heriau? Pam? Meysydd rydych chi'n teimlo rydych wedi llwyddo ynddynt fwyaf. A oes unrhyw beth oedd yn peri trafferth i chi?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Sut mae'r modwl hwn wedi eich helpu i symud ymlaen o ran nodi llwybr cynnydd gyrfaol?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r>
              <a:rPr lang="cy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Unrhyw sgiliau pellach y mae angen i chi eu datblygu ar ôl y modwl hwn a fydd yn eich helpu i gael cyfleoedd cyflogaeth? 					(2000 o eiriau) 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-"/>
            </a:pPr>
            <a:endParaRPr lang="cy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0774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6FA88-E84B-BBFA-FACB-720A621AE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Rhestr gyfeiriadau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F7D0D-9CEF-9DB7-63CB-8FE83F92D6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 algn="just">
              <a:lnSpc>
                <a:spcPct val="150000"/>
              </a:lnSpc>
            </a:pPr>
            <a:endParaRPr lang="en-GB" sz="2000" dirty="0">
              <a:ea typeface="Calibri" panose="020F0502020204030204" pitchFamily="34" charset="0"/>
            </a:endParaRPr>
          </a:p>
          <a:p>
            <a:pPr marL="457200" algn="just">
              <a:lnSpc>
                <a:spcPct val="150000"/>
              </a:lnSpc>
            </a:pPr>
            <a:r>
              <a:rPr lang="en-GB" dirty="0">
                <a:ea typeface="Calibri" panose="020F0502020204030204" pitchFamily="34" charset="0"/>
              </a:rPr>
              <a:t>Covey, S.R. (2017) </a:t>
            </a:r>
            <a:r>
              <a:rPr lang="en-GB" i="1" dirty="0">
                <a:ea typeface="Calibri" panose="020F0502020204030204" pitchFamily="34" charset="0"/>
              </a:rPr>
              <a:t>The 7 Habits of Highly Effective People.  </a:t>
            </a:r>
            <a:r>
              <a:rPr lang="en-GB" dirty="0">
                <a:ea typeface="Calibri" panose="020F0502020204030204" pitchFamily="34" charset="0"/>
              </a:rPr>
              <a:t>New York City: Simon and Shuster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ea typeface="Calibri" panose="020F0502020204030204" pitchFamily="34" charset="0"/>
              </a:rPr>
              <a:t>Grenfell, M. (Ed.) (2012) </a:t>
            </a:r>
            <a:r>
              <a:rPr lang="en-GB" i="1" dirty="0">
                <a:ea typeface="Calibri" panose="020F0502020204030204" pitchFamily="34" charset="0"/>
              </a:rPr>
              <a:t>Pierre Bourdieu: Key Concepts</a:t>
            </a:r>
            <a:r>
              <a:rPr lang="en-GB" dirty="0">
                <a:ea typeface="Calibri" panose="020F0502020204030204" pitchFamily="34" charset="0"/>
              </a:rPr>
              <a:t>. Oxon :Routledge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ea typeface="Calibri" panose="020F0502020204030204" pitchFamily="34" charset="0"/>
              </a:rPr>
              <a:t>HWB (2023) </a:t>
            </a:r>
            <a:r>
              <a:rPr lang="en-GB" i="1" dirty="0">
                <a:ea typeface="Calibri" panose="020F0502020204030204" pitchFamily="34" charset="0"/>
              </a:rPr>
              <a:t>Talk Pedagogy; Think Learning. </a:t>
            </a:r>
            <a:r>
              <a:rPr lang="cy-GB" dirty="0">
                <a:ea typeface="Calibri" panose="020F0502020204030204" pitchFamily="34" charset="0"/>
              </a:rPr>
              <a:t>Ar gael yn </a:t>
            </a:r>
            <a:r>
              <a:rPr lang="en-GB" dirty="0">
                <a:ea typeface="Calibri" panose="020F0502020204030204" pitchFamily="34" charset="0"/>
                <a:hlinkClick r:id="rId2"/>
              </a:rPr>
              <a:t>https://hwb.gov.wales/professional-development/national-pedagogy-project/talk-pedagogy-think-learning/</a:t>
            </a:r>
            <a:r>
              <a:rPr lang="en-GB" dirty="0">
                <a:ea typeface="Calibri" panose="020F0502020204030204" pitchFamily="34" charset="0"/>
              </a:rPr>
              <a:t> (</a:t>
            </a:r>
            <a:r>
              <a:rPr lang="cy-GB" dirty="0">
                <a:ea typeface="Calibri" panose="020F0502020204030204" pitchFamily="34" charset="0"/>
              </a:rPr>
              <a:t>Cyrchwyd </a:t>
            </a:r>
            <a:r>
              <a:rPr lang="en-GB" dirty="0">
                <a:ea typeface="Calibri" panose="020F0502020204030204" pitchFamily="34" charset="0"/>
              </a:rPr>
              <a:t>02.09.2025)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37243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2AA01-BAFE-CEE2-3C51-6E89EAC98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6BAA3-D6A7-2923-E259-52C4F25F7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029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4A5FC-5509-C38F-54DC-80748918C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4934B-B078-9CEC-C261-A6AD085B8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035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FB11-ABED-A7C2-CF78-800E67148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9017C-EF82-5EAF-F93C-4907505AF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62385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888</Words>
  <Application>Microsoft Office PowerPoint</Application>
  <PresentationFormat>Widescreen</PresentationFormat>
  <Paragraphs>109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ProximaNova-n4</vt:lpstr>
      <vt:lpstr>Arial</vt:lpstr>
      <vt:lpstr>Calibri</vt:lpstr>
      <vt:lpstr>Calibri Light</vt:lpstr>
      <vt:lpstr>Segoe UI</vt:lpstr>
      <vt:lpstr>Segoe UI Light</vt:lpstr>
      <vt:lpstr>Symbol</vt:lpstr>
      <vt:lpstr>UWTSD Holding Page</vt:lpstr>
      <vt:lpstr>Accessible 2</vt:lpstr>
      <vt:lpstr>ECIE5007C</vt:lpstr>
      <vt:lpstr>NODAU’R MODWL</vt:lpstr>
      <vt:lpstr>AMCANION Y SESIWN:</vt:lpstr>
      <vt:lpstr>7 o Arferion Pobl Lwyddiannus (Covey, 2017)</vt:lpstr>
      <vt:lpstr>DAMCANIAETH:  1.DAMCANIAETHAU Pierre Bourdieu YNGLŶN Â CHYMDEITHAS</vt:lpstr>
      <vt:lpstr>Rhwydweithio – cyfryngau cymdeithasol</vt:lpstr>
      <vt:lpstr>Rhwydweithio – cyfryngau cymdeithasol</vt:lpstr>
      <vt:lpstr>Rhwydweithio</vt:lpstr>
      <vt:lpstr>Rhai arferion proffesiynol gorau</vt:lpstr>
      <vt:lpstr>Cysylltiadau ag Asesiad 1</vt:lpstr>
      <vt:lpstr>Rhestr Sgiliau</vt:lpstr>
      <vt:lpstr>Adolygu aseiniad Y modwl</vt:lpstr>
      <vt:lpstr>Asesiad 1: i’w gyflwyno 02/11/2025</vt:lpstr>
      <vt:lpstr> Asesiad 1: Elfen 1 </vt:lpstr>
      <vt:lpstr> Asesiad 1: Elfennau 2 a 3 Dewiswch 2 o'r canlynol: </vt:lpstr>
      <vt:lpstr>ASESIAD 2</vt:lpstr>
      <vt:lpstr>Dylai eich darn adfyfyriol  gynnwys y canlynol: </vt:lpstr>
      <vt:lpstr>Rhestr gyfeiriadau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5</cp:revision>
  <dcterms:created xsi:type="dcterms:W3CDTF">2022-06-22T10:03:12Z</dcterms:created>
  <dcterms:modified xsi:type="dcterms:W3CDTF">2025-09-02T14:05:56Z</dcterms:modified>
</cp:coreProperties>
</file>