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6" r:id="rId1"/>
  </p:sldMasterIdLst>
  <p:notesMasterIdLst>
    <p:notesMasterId r:id="rId21"/>
  </p:notesMasterIdLst>
  <p:sldIdLst>
    <p:sldId id="256" r:id="rId2"/>
    <p:sldId id="257" r:id="rId3"/>
    <p:sldId id="260" r:id="rId4"/>
    <p:sldId id="259" r:id="rId5"/>
    <p:sldId id="261" r:id="rId6"/>
    <p:sldId id="262" r:id="rId7"/>
    <p:sldId id="263" r:id="rId8"/>
    <p:sldId id="265" r:id="rId9"/>
    <p:sldId id="266" r:id="rId10"/>
    <p:sldId id="267" r:id="rId11"/>
    <p:sldId id="269" r:id="rId12"/>
    <p:sldId id="270" r:id="rId13"/>
    <p:sldId id="272" r:id="rId14"/>
    <p:sldId id="273" r:id="rId15"/>
    <p:sldId id="276" r:id="rId16"/>
    <p:sldId id="271" r:id="rId17"/>
    <p:sldId id="275" r:id="rId18"/>
    <p:sldId id="258" r:id="rId19"/>
    <p:sldId id="26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66607" autoAdjust="0"/>
  </p:normalViewPr>
  <p:slideViewPr>
    <p:cSldViewPr snapToGrid="0">
      <p:cViewPr>
        <p:scale>
          <a:sx n="80" d="100"/>
          <a:sy n="80" d="100"/>
        </p:scale>
        <p:origin x="378" y="60"/>
      </p:cViewPr>
      <p:guideLst/>
    </p:cSldViewPr>
  </p:slideViewPr>
  <p:notesTextViewPr>
    <p:cViewPr>
      <p:scale>
        <a:sx n="1" d="1"/>
        <a:sy n="1" d="1"/>
      </p:scale>
      <p:origin x="0" y="-1644"/>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BFBCA1-F32F-4E84-9C38-CE16CB5F2412}" type="datetimeFigureOut">
              <a:rPr lang="en-GB" smtClean="0"/>
              <a:t>13/12/2017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4723B4-CD53-4E5A-B428-0C17AF6FC157}" type="slidenum">
              <a:rPr lang="en-GB" smtClean="0"/>
              <a:t>‹#›</a:t>
            </a:fld>
            <a:endParaRPr lang="en-GB"/>
          </a:p>
        </p:txBody>
      </p:sp>
    </p:spTree>
    <p:extLst>
      <p:ext uri="{BB962C8B-B14F-4D97-AF65-F5344CB8AC3E}">
        <p14:creationId xmlns:p14="http://schemas.microsoft.com/office/powerpoint/2010/main" val="2575052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Hello and thank you for being here. My name is Jordan</a:t>
            </a:r>
            <a:r>
              <a:rPr lang="en-GB" baseline="0" dirty="0" smtClean="0"/>
              <a:t> </a:t>
            </a:r>
            <a:r>
              <a:rPr lang="en-GB" baseline="0" dirty="0" err="1" smtClean="0"/>
              <a:t>Coller</a:t>
            </a:r>
            <a:r>
              <a:rPr lang="en-GB" baseline="0" dirty="0" smtClean="0"/>
              <a:t> and my student ID number is 1706820. This module will be for </a:t>
            </a:r>
            <a:r>
              <a:rPr lang="en-GB" sz="1200" b="0" i="0" kern="1200" dirty="0" smtClean="0">
                <a:solidFill>
                  <a:schemeClr val="tx1"/>
                </a:solidFill>
                <a:effectLst/>
                <a:latin typeface="+mn-lt"/>
                <a:ea typeface="+mn-ea"/>
                <a:cs typeface="+mn-cs"/>
              </a:rPr>
              <a:t>Contemporary Management Approaches (BMSP4002). This is</a:t>
            </a:r>
            <a:r>
              <a:rPr lang="en-GB" sz="1200" b="0" i="0" kern="1200" baseline="0" dirty="0" smtClean="0">
                <a:solidFill>
                  <a:schemeClr val="tx1"/>
                </a:solidFill>
                <a:effectLst/>
                <a:latin typeface="+mn-lt"/>
                <a:ea typeface="+mn-ea"/>
                <a:cs typeface="+mn-cs"/>
              </a:rPr>
              <a:t> a PowerPoint presentation regarding my chosen business. </a:t>
            </a:r>
            <a:endParaRPr lang="en-GB" sz="1200" b="0" i="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54723B4-CD53-4E5A-B428-0C17AF6FC157}" type="slidenum">
              <a:rPr lang="en-GB" smtClean="0"/>
              <a:t>1</a:t>
            </a:fld>
            <a:endParaRPr lang="en-GB"/>
          </a:p>
        </p:txBody>
      </p:sp>
    </p:spTree>
    <p:extLst>
      <p:ext uri="{BB962C8B-B14F-4D97-AF65-F5344CB8AC3E}">
        <p14:creationId xmlns:p14="http://schemas.microsoft.com/office/powerpoint/2010/main" val="3494232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a:t>
            </a:r>
            <a:r>
              <a:rPr lang="en-GB" baseline="0" dirty="0" smtClean="0"/>
              <a:t> this presentation, the globally recognised and highly successful ‘McDonalds’ restaurant will be the company of choice. </a:t>
            </a:r>
          </a:p>
          <a:p>
            <a:pPr marL="171450" indent="-171450">
              <a:buFont typeface="Arial" panose="020B0604020202020204" pitchFamily="34" charset="0"/>
              <a:buChar char="•"/>
            </a:pPr>
            <a:r>
              <a:rPr lang="en-GB" baseline="0" dirty="0" smtClean="0"/>
              <a:t>Approaches: This presentation will be analysing the hypothetical approaches incorporated within McDonalds.  It will cover the motivational theories that McDonalds use, this may include such theories as Maslow's hierarchy of needs and McGregor’s X and Y theory. </a:t>
            </a:r>
          </a:p>
          <a:p>
            <a:pPr marL="171450" indent="-171450">
              <a:buFont typeface="Arial" panose="020B0604020202020204" pitchFamily="34" charset="0"/>
              <a:buChar char="•"/>
            </a:pPr>
            <a:r>
              <a:rPr lang="en-GB" baseline="0" dirty="0" smtClean="0"/>
              <a:t>Group and teamwork: The presentation will also explain how group and teamwork apply to McDonalds. This could be in many examples using academic sources. This Presentation will define what group and teamwork is, whilst explaining methods used for group and team work such as </a:t>
            </a:r>
            <a:r>
              <a:rPr lang="en-US" sz="1200" b="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Forming, Storming, Norming, performing and </a:t>
            </a:r>
            <a:r>
              <a:rPr lang="en-US" sz="1200" b="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adjourning.</a:t>
            </a:r>
            <a:endParaRPr lang="en-US" sz="1200" b="0" baseline="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4" name="Slide Number Placeholder 3"/>
          <p:cNvSpPr>
            <a:spLocks noGrp="1"/>
          </p:cNvSpPr>
          <p:nvPr>
            <p:ph type="sldNum" sz="quarter" idx="10"/>
          </p:nvPr>
        </p:nvSpPr>
        <p:spPr/>
        <p:txBody>
          <a:bodyPr/>
          <a:lstStyle/>
          <a:p>
            <a:fld id="{354723B4-CD53-4E5A-B428-0C17AF6FC157}" type="slidenum">
              <a:rPr lang="en-GB" smtClean="0"/>
              <a:t>2</a:t>
            </a:fld>
            <a:endParaRPr lang="en-GB"/>
          </a:p>
        </p:txBody>
      </p:sp>
    </p:spTree>
    <p:extLst>
      <p:ext uri="{BB962C8B-B14F-4D97-AF65-F5344CB8AC3E}">
        <p14:creationId xmlns:p14="http://schemas.microsoft.com/office/powerpoint/2010/main" val="3730205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classical approach has two subcategories</a:t>
            </a:r>
            <a:r>
              <a:rPr lang="en-GB" baseline="0" dirty="0" smtClean="0"/>
              <a:t> that apply to McDonalds. These subcategories are; Scientific and Bureaucratic. The classical approach is the most formal structured approach commonly used by mass produced and traditional industries. This approach conveys </a:t>
            </a:r>
            <a:r>
              <a:rPr lang="en-GB" baseline="0" dirty="0" smtClean="0"/>
              <a:t>attributes </a:t>
            </a:r>
            <a:r>
              <a:rPr lang="en-GB" baseline="0" dirty="0" smtClean="0"/>
              <a:t>such as</a:t>
            </a:r>
            <a:r>
              <a:rPr lang="en-GB" baseline="0" dirty="0" smtClean="0"/>
              <a:t>; the </a:t>
            </a:r>
            <a:r>
              <a:rPr lang="en-GB" baseline="0" dirty="0" smtClean="0"/>
              <a:t>planning of work along with logistical and rational behaviour. This presentation will emphasise how the classical approach is incorporated into McDonalds as a company and how it influences </a:t>
            </a:r>
            <a:r>
              <a:rPr lang="en-GB" baseline="0" dirty="0" smtClean="0"/>
              <a:t>its </a:t>
            </a:r>
            <a:r>
              <a:rPr lang="en-GB" baseline="0" dirty="0" smtClean="0"/>
              <a:t>processes and policies. (Mullins, 2010) </a:t>
            </a:r>
            <a:endParaRPr lang="en-GB" dirty="0"/>
          </a:p>
        </p:txBody>
      </p:sp>
      <p:sp>
        <p:nvSpPr>
          <p:cNvPr id="4" name="Slide Number Placeholder 3"/>
          <p:cNvSpPr>
            <a:spLocks noGrp="1"/>
          </p:cNvSpPr>
          <p:nvPr>
            <p:ph type="sldNum" sz="quarter" idx="10"/>
          </p:nvPr>
        </p:nvSpPr>
        <p:spPr/>
        <p:txBody>
          <a:bodyPr/>
          <a:lstStyle/>
          <a:p>
            <a:fld id="{354723B4-CD53-4E5A-B428-0C17AF6FC157}" type="slidenum">
              <a:rPr lang="en-GB" smtClean="0"/>
              <a:t>3</a:t>
            </a:fld>
            <a:endParaRPr lang="en-GB"/>
          </a:p>
        </p:txBody>
      </p:sp>
    </p:spTree>
    <p:extLst>
      <p:ext uri="{BB962C8B-B14F-4D97-AF65-F5344CB8AC3E}">
        <p14:creationId xmlns:p14="http://schemas.microsoft.com/office/powerpoint/2010/main" val="28029789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Scientific approach</a:t>
            </a:r>
            <a:r>
              <a:rPr lang="en-GB" baseline="0" dirty="0" smtClean="0"/>
              <a:t> being a subcategory of the classical approach, a</a:t>
            </a:r>
            <a:r>
              <a:rPr lang="en-GB" dirty="0" smtClean="0"/>
              <a:t>ccording to Taylor</a:t>
            </a:r>
            <a:r>
              <a:rPr lang="en-GB" baseline="0" dirty="0" smtClean="0"/>
              <a:t> (1911) who is the father of scientific management, it is the method in which workers or employees are part of a production or structure in which each employee is given a certain task and put into order of a formation as part of a production line. He considered that tasks could be analysed and broken down into smaller specialised functions where each employee would have a role to contribute to the production system. The scientific approach was founded on an early management style of ‘Fordism’.  (Mullins, 2010) (Henderson, 2011) </a:t>
            </a:r>
          </a:p>
          <a:p>
            <a:endParaRPr lang="en-GB" baseline="0" dirty="0" smtClean="0"/>
          </a:p>
          <a:p>
            <a:r>
              <a:rPr lang="en-GB" baseline="0" dirty="0" smtClean="0"/>
              <a:t>In the case of McDonalds, it is argued by (Nawaz, 2011) that McDonalds takes a task and rationalises it down into smaller tasks, which is differed by the variety of different functions that come as part of being an employee. This is emphasised in the recruiting and training of the ‘crew’ members. This is part of the cultural norms of McDonalds as indicated on their recruitment website. </a:t>
            </a:r>
            <a:r>
              <a:rPr lang="en-GB" sz="1200" b="0" i="0" kern="1200" dirty="0" smtClean="0">
                <a:solidFill>
                  <a:schemeClr val="tx1"/>
                </a:solidFill>
                <a:effectLst/>
                <a:latin typeface="+mn-lt"/>
                <a:ea typeface="+mn-ea"/>
                <a:cs typeface="+mn-cs"/>
              </a:rPr>
              <a:t>("McDonald's Careers UK Crew Member", 2017) </a:t>
            </a:r>
          </a:p>
          <a:p>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As</a:t>
            </a:r>
            <a:r>
              <a:rPr lang="en-GB" sz="1200" b="0" i="0" kern="1200" baseline="0" dirty="0" smtClean="0">
                <a:solidFill>
                  <a:schemeClr val="tx1"/>
                </a:solidFill>
                <a:effectLst/>
                <a:latin typeface="+mn-lt"/>
                <a:ea typeface="+mn-ea"/>
                <a:cs typeface="+mn-cs"/>
              </a:rPr>
              <a:t> for McDonalds being timed for efficiency; this is critical, as the customer service involved is crucial to the restaurants reputation of being a ‘fast food’ service. Not being vastly efficient can result a build-up in queuing time thus resulting in possible loss of sales. This is prevented by exceptionally trained workers, assembly-line production and target time production. Orders taken and paid for should be in the regional time of no more than 90 seconds. This proves Taylor’s theory correct as it emphasises the ‘one best way’ policy. </a:t>
            </a:r>
            <a:endParaRPr lang="en-GB" sz="1200" b="0" i="0" kern="1200" dirty="0" smtClean="0">
              <a:solidFill>
                <a:schemeClr val="tx1"/>
              </a:solidFill>
              <a:effectLst/>
              <a:latin typeface="+mn-lt"/>
              <a:ea typeface="+mn-ea"/>
              <a:cs typeface="+mn-cs"/>
            </a:endParaRPr>
          </a:p>
          <a:p>
            <a:r>
              <a:rPr lang="en-GB" baseline="0" dirty="0" smtClean="0"/>
              <a:t>(Nawaz, 2011) </a:t>
            </a:r>
            <a:r>
              <a:rPr lang="en-GB" dirty="0" smtClean="0"/>
              <a:t>("The Fast Food Factory", </a:t>
            </a:r>
            <a:r>
              <a:rPr lang="en-GB" dirty="0" err="1" smtClean="0"/>
              <a:t>n.d.</a:t>
            </a:r>
            <a:r>
              <a:rPr lang="en-GB" dirty="0" smtClean="0"/>
              <a:t>) (</a:t>
            </a:r>
            <a:r>
              <a:rPr lang="en-GB" dirty="0" err="1" smtClean="0"/>
              <a:t>Ritzer</a:t>
            </a:r>
            <a:r>
              <a:rPr lang="en-GB" dirty="0" smtClean="0"/>
              <a:t>, </a:t>
            </a:r>
            <a:r>
              <a:rPr lang="en-GB" dirty="0" err="1" smtClean="0"/>
              <a:t>n.d.</a:t>
            </a:r>
            <a:r>
              <a:rPr lang="en-GB" dirty="0" smtClean="0"/>
              <a:t>)</a:t>
            </a:r>
          </a:p>
        </p:txBody>
      </p:sp>
      <p:sp>
        <p:nvSpPr>
          <p:cNvPr id="4" name="Slide Number Placeholder 3"/>
          <p:cNvSpPr>
            <a:spLocks noGrp="1"/>
          </p:cNvSpPr>
          <p:nvPr>
            <p:ph type="sldNum" sz="quarter" idx="10"/>
          </p:nvPr>
        </p:nvSpPr>
        <p:spPr/>
        <p:txBody>
          <a:bodyPr/>
          <a:lstStyle/>
          <a:p>
            <a:fld id="{354723B4-CD53-4E5A-B428-0C17AF6FC157}" type="slidenum">
              <a:rPr lang="en-GB" smtClean="0"/>
              <a:t>4</a:t>
            </a:fld>
            <a:endParaRPr lang="en-GB"/>
          </a:p>
        </p:txBody>
      </p:sp>
    </p:spTree>
    <p:extLst>
      <p:ext uri="{BB962C8B-B14F-4D97-AF65-F5344CB8AC3E}">
        <p14:creationId xmlns:p14="http://schemas.microsoft.com/office/powerpoint/2010/main" val="1504393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Bureaucratic</a:t>
            </a:r>
            <a:r>
              <a:rPr lang="en-GB" baseline="0" dirty="0" smtClean="0"/>
              <a:t> Management is described as a regulated and highly stringent form of management whereby the organisation has strict guidelines and policies. Rules and Regulations dictate workers behaviour that almost seem robotic and unchanging as part of the corporate system.  According to McDonalds, they have high standard of health and safety policies which are part of a stringent corporate culture, making it a high priority on customer food preparation and general hygiene. (McDonalds, 2017)</a:t>
            </a:r>
          </a:p>
          <a:p>
            <a:endParaRPr lang="en-GB" baseline="0" dirty="0" smtClean="0"/>
          </a:p>
          <a:p>
            <a:r>
              <a:rPr lang="en-GB" baseline="0" dirty="0" smtClean="0"/>
              <a:t>However, there are cases against McDonalds which puts into speculation of how well each store holds accountability on its own policies. </a:t>
            </a:r>
            <a:r>
              <a:rPr lang="en-GB" sz="1200" b="0" i="0" kern="1200" dirty="0" smtClean="0">
                <a:solidFill>
                  <a:schemeClr val="tx1"/>
                </a:solidFill>
                <a:effectLst/>
                <a:latin typeface="+mn-lt"/>
                <a:ea typeface="+mn-ea"/>
                <a:cs typeface="+mn-cs"/>
              </a:rPr>
              <a:t>Although bureaucracy helps uphold strict rules and regulations, some may argue that it is heavily influenced by the </a:t>
            </a:r>
            <a:r>
              <a:rPr lang="en-GB" sz="1200" b="0" i="0" kern="1200" dirty="0" smtClean="0">
                <a:solidFill>
                  <a:schemeClr val="tx1"/>
                </a:solidFill>
                <a:effectLst/>
                <a:latin typeface="+mn-lt"/>
                <a:ea typeface="+mn-ea"/>
                <a:cs typeface="+mn-cs"/>
              </a:rPr>
              <a:t>manager’s </a:t>
            </a:r>
            <a:r>
              <a:rPr lang="en-GB" sz="1200" b="0" i="0" kern="1200" dirty="0" smtClean="0">
                <a:solidFill>
                  <a:schemeClr val="tx1"/>
                </a:solidFill>
                <a:effectLst/>
                <a:latin typeface="+mn-lt"/>
                <a:ea typeface="+mn-ea"/>
                <a:cs typeface="+mn-cs"/>
              </a:rPr>
              <a:t>personal competency to uphold discipline</a:t>
            </a:r>
            <a:r>
              <a:rPr lang="en-GB" sz="1200" b="0" i="0" kern="1200" baseline="0" dirty="0" smtClean="0">
                <a:solidFill>
                  <a:schemeClr val="tx1"/>
                </a:solidFill>
                <a:effectLst/>
                <a:latin typeface="+mn-lt"/>
                <a:ea typeface="+mn-ea"/>
                <a:cs typeface="+mn-cs"/>
              </a:rPr>
              <a:t> and control to maintain a high standard of service</a:t>
            </a:r>
            <a:r>
              <a:rPr lang="en-GB" sz="1200" b="0" i="0" kern="1200" dirty="0" smtClean="0">
                <a:solidFill>
                  <a:schemeClr val="tx1"/>
                </a:solidFill>
                <a:effectLst/>
                <a:latin typeface="+mn-lt"/>
                <a:ea typeface="+mn-ea"/>
                <a:cs typeface="+mn-cs"/>
              </a:rPr>
              <a:t>. Examples for this would be on such articles stating how health and safety along with hygiene standards weren't met and had resulted in injury and illness of customers.</a:t>
            </a:r>
            <a:r>
              <a:rPr lang="en-GB" baseline="0" dirty="0" smtClean="0"/>
              <a:t> </a:t>
            </a:r>
            <a:r>
              <a:rPr lang="en-GB" dirty="0" smtClean="0"/>
              <a:t>(Porter, 2016)</a:t>
            </a:r>
            <a:r>
              <a:rPr lang="en-GB" baseline="0" dirty="0" smtClean="0"/>
              <a:t> (Nawaz, 2011) </a:t>
            </a:r>
            <a:endParaRPr lang="en-GB" dirty="0" smtClean="0"/>
          </a:p>
          <a:p>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McDonalds</a:t>
            </a:r>
            <a:r>
              <a:rPr lang="en-GB" baseline="0" dirty="0" smtClean="0"/>
              <a:t> perform strict uniform checks to ensure they follow company standards, this is to meet customer satisfaction and comply with business needs</a:t>
            </a:r>
            <a:r>
              <a:rPr lang="en-GB" baseline="0" dirty="0" smtClean="0"/>
              <a:t>, and </a:t>
            </a:r>
            <a:r>
              <a:rPr lang="en-GB" baseline="0" dirty="0" smtClean="0"/>
              <a:t>these methods comply to; no visible or offensive tattoos or coloured hair. Some may argue with this policy as McDonalds hypothetically contradicts itself by releasing </a:t>
            </a:r>
            <a:r>
              <a:rPr lang="en-GB" baseline="0" dirty="0" smtClean="0"/>
              <a:t>a </a:t>
            </a:r>
            <a:r>
              <a:rPr lang="en-GB" baseline="0" dirty="0" smtClean="0"/>
              <a:t>T.V advert promoting individualism regarding an employee with tattoos, heavy makeup and coloured hair serving a member of the public as a hypothetical sense of individualism in a </a:t>
            </a:r>
            <a:r>
              <a:rPr lang="en-GB" baseline="0" dirty="0" smtClean="0"/>
              <a:t>McDonald’s </a:t>
            </a:r>
            <a:r>
              <a:rPr lang="en-GB" baseline="0" dirty="0" smtClean="0"/>
              <a:t>workplace. This is possibly to entice future employees to work there. Link includes: https://www.youtube.com/watch?v=ni0fSOtmO1A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 (McDonalds, 2017) </a:t>
            </a:r>
            <a:r>
              <a:rPr lang="en-GB" dirty="0" smtClean="0"/>
              <a:t>(</a:t>
            </a:r>
            <a:r>
              <a:rPr lang="en-GB" dirty="0" err="1" smtClean="0"/>
              <a:t>Youtube</a:t>
            </a:r>
            <a:r>
              <a:rPr lang="en-GB" dirty="0" smtClean="0"/>
              <a:t>, 2016) ("What is your policy on tattoos and piercings?", 2017)</a:t>
            </a:r>
            <a:endParaRPr lang="en-GB" baseline="0" dirty="0" smtClean="0"/>
          </a:p>
          <a:p>
            <a:endParaRPr lang="en-GB" dirty="0"/>
          </a:p>
        </p:txBody>
      </p:sp>
      <p:sp>
        <p:nvSpPr>
          <p:cNvPr id="4" name="Slide Number Placeholder 3"/>
          <p:cNvSpPr>
            <a:spLocks noGrp="1"/>
          </p:cNvSpPr>
          <p:nvPr>
            <p:ph type="sldNum" sz="quarter" idx="10"/>
          </p:nvPr>
        </p:nvSpPr>
        <p:spPr/>
        <p:txBody>
          <a:bodyPr/>
          <a:lstStyle/>
          <a:p>
            <a:fld id="{354723B4-CD53-4E5A-B428-0C17AF6FC157}" type="slidenum">
              <a:rPr lang="en-GB" smtClean="0"/>
              <a:t>5</a:t>
            </a:fld>
            <a:endParaRPr lang="en-GB"/>
          </a:p>
        </p:txBody>
      </p:sp>
    </p:spTree>
    <p:extLst>
      <p:ext uri="{BB962C8B-B14F-4D97-AF65-F5344CB8AC3E}">
        <p14:creationId xmlns:p14="http://schemas.microsoft.com/office/powerpoint/2010/main" val="1294276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second part of this presentation</a:t>
            </a:r>
            <a:r>
              <a:rPr lang="en-GB" baseline="0" dirty="0" smtClean="0"/>
              <a:t> is</a:t>
            </a:r>
            <a:r>
              <a:rPr lang="en-GB" dirty="0" smtClean="0"/>
              <a:t> to</a:t>
            </a:r>
            <a:r>
              <a:rPr lang="en-GB" baseline="0" dirty="0" smtClean="0"/>
              <a:t> look at the different theories involving direct contact in employee engagement and understanding the individual employee more fully in regards to needs and wants. The two theories to look at are McGregor’s X-Y Theory and Maslow’s hierarchy of needs. Both are early foundations of human-centred managerial theories.  This brings me to the next slide explaining the motivational strategies within neo-human relation.</a:t>
            </a:r>
          </a:p>
          <a:p>
            <a:endParaRPr lang="en-GB" baseline="0" dirty="0" smtClean="0"/>
          </a:p>
        </p:txBody>
      </p:sp>
      <p:sp>
        <p:nvSpPr>
          <p:cNvPr id="4" name="Slide Number Placeholder 3"/>
          <p:cNvSpPr>
            <a:spLocks noGrp="1"/>
          </p:cNvSpPr>
          <p:nvPr>
            <p:ph type="sldNum" sz="quarter" idx="10"/>
          </p:nvPr>
        </p:nvSpPr>
        <p:spPr/>
        <p:txBody>
          <a:bodyPr/>
          <a:lstStyle/>
          <a:p>
            <a:fld id="{354723B4-CD53-4E5A-B428-0C17AF6FC157}" type="slidenum">
              <a:rPr lang="en-GB" smtClean="0"/>
              <a:t>6</a:t>
            </a:fld>
            <a:endParaRPr lang="en-GB"/>
          </a:p>
        </p:txBody>
      </p:sp>
    </p:spTree>
    <p:extLst>
      <p:ext uri="{BB962C8B-B14F-4D97-AF65-F5344CB8AC3E}">
        <p14:creationId xmlns:p14="http://schemas.microsoft.com/office/powerpoint/2010/main" val="5344997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main contributor</a:t>
            </a:r>
            <a:r>
              <a:rPr lang="en-GB" baseline="0" dirty="0" smtClean="0"/>
              <a:t> to neo-human relations would be McGregor's X and Y theory that comprises of the maintenance of hygiene factors. Theory-X’s concern is purely production based and also conveys negativity towards their job and other workers thus causing unhealthy relations between employees and management. Theory Y is the polar opposite of theory-X focusing on positive and motivating factors that allow employees to achieve personal growth within their job. (Mullins, 2010) </a:t>
            </a:r>
          </a:p>
          <a:p>
            <a:endParaRPr lang="en-GB" baseline="0" dirty="0" smtClean="0"/>
          </a:p>
          <a:p>
            <a:r>
              <a:rPr lang="en-GB" baseline="0" dirty="0" smtClean="0"/>
              <a:t>After assessing the McDonald UK’s recruitment webpage, it is apparent that the company would prefer to employ workers who fit the criteria of Theory-Y as it is more compatible to the business, opposed to theory-X. Evidence for this would be conveyed by McDonald’s statement regarding their ideal candidate as; “</a:t>
            </a:r>
            <a:r>
              <a:rPr lang="en-GB" sz="1200" b="0" i="0" kern="1200" dirty="0" smtClean="0">
                <a:solidFill>
                  <a:schemeClr val="tx1"/>
                </a:solidFill>
                <a:effectLst/>
                <a:latin typeface="+mn-lt"/>
                <a:ea typeface="+mn-ea"/>
                <a:cs typeface="+mn-cs"/>
              </a:rPr>
              <a:t>Being happy and co-operative to others. You like to engage</a:t>
            </a:r>
            <a:r>
              <a:rPr lang="en-GB" sz="1200" b="0" i="0" kern="1200" baseline="0" dirty="0" smtClean="0">
                <a:solidFill>
                  <a:schemeClr val="tx1"/>
                </a:solidFill>
                <a:effectLst/>
                <a:latin typeface="+mn-lt"/>
                <a:ea typeface="+mn-ea"/>
                <a:cs typeface="+mn-cs"/>
              </a:rPr>
              <a:t> with different types of individuals</a:t>
            </a:r>
            <a:r>
              <a:rPr lang="en-GB" sz="1200" b="0" i="0" kern="1200" dirty="0" smtClean="0">
                <a:solidFill>
                  <a:schemeClr val="tx1"/>
                </a:solidFill>
                <a:effectLst/>
                <a:latin typeface="+mn-lt"/>
                <a:ea typeface="+mn-ea"/>
                <a:cs typeface="+mn-cs"/>
              </a:rPr>
              <a:t>. You’re efficient at accomplishing tasks</a:t>
            </a:r>
            <a:r>
              <a:rPr lang="en-GB" sz="1200" b="0" i="0" kern="1200" baseline="0" dirty="0" smtClean="0">
                <a:solidFill>
                  <a:schemeClr val="tx1"/>
                </a:solidFill>
                <a:effectLst/>
                <a:latin typeface="+mn-lt"/>
                <a:ea typeface="+mn-ea"/>
                <a:cs typeface="+mn-cs"/>
              </a:rPr>
              <a:t> but also don’t take</a:t>
            </a:r>
            <a:r>
              <a:rPr lang="en-GB" sz="1200" b="0" i="0" kern="1200" dirty="0" smtClean="0">
                <a:solidFill>
                  <a:schemeClr val="tx1"/>
                </a:solidFill>
                <a:effectLst/>
                <a:latin typeface="+mn-lt"/>
                <a:ea typeface="+mn-ea"/>
                <a:cs typeface="+mn-cs"/>
              </a:rPr>
              <a:t> shortcuts.” ("McDonald's Careers UK Crew Member", 2017) This conveys the ideal approach that McDonalds want</a:t>
            </a:r>
            <a:r>
              <a:rPr lang="en-GB" sz="1200" b="0" i="0" kern="1200" baseline="0" dirty="0" smtClean="0">
                <a:solidFill>
                  <a:schemeClr val="tx1"/>
                </a:solidFill>
                <a:effectLst/>
                <a:latin typeface="+mn-lt"/>
                <a:ea typeface="+mn-ea"/>
                <a:cs typeface="+mn-cs"/>
              </a:rPr>
              <a:t> their employees to perceive</a:t>
            </a:r>
            <a:r>
              <a:rPr lang="en-GB" sz="1200" b="0" i="0" kern="1200" dirty="0" smtClean="0">
                <a:solidFill>
                  <a:schemeClr val="tx1"/>
                </a:solidFill>
                <a:effectLst/>
                <a:latin typeface="+mn-lt"/>
                <a:ea typeface="+mn-ea"/>
                <a:cs typeface="+mn-cs"/>
              </a:rPr>
              <a:t> when working for them.</a:t>
            </a:r>
          </a:p>
          <a:p>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Critical</a:t>
            </a:r>
            <a:r>
              <a:rPr lang="en-GB" sz="1200" b="0" i="0" kern="1200" baseline="0" dirty="0" smtClean="0">
                <a:solidFill>
                  <a:schemeClr val="tx1"/>
                </a:solidFill>
                <a:effectLst/>
                <a:latin typeface="+mn-lt"/>
                <a:ea typeface="+mn-ea"/>
                <a:cs typeface="+mn-cs"/>
              </a:rPr>
              <a:t> analysis: </a:t>
            </a:r>
            <a:r>
              <a:rPr lang="en-GB" sz="1200" b="0" i="0" kern="1200" dirty="0" smtClean="0">
                <a:solidFill>
                  <a:schemeClr val="tx1"/>
                </a:solidFill>
                <a:effectLst/>
                <a:latin typeface="+mn-lt"/>
                <a:ea typeface="+mn-ea"/>
                <a:cs typeface="+mn-cs"/>
              </a:rPr>
              <a:t>An argument against the idea</a:t>
            </a:r>
            <a:r>
              <a:rPr lang="en-GB" sz="1200" b="0" i="0" kern="1200" baseline="0" dirty="0" smtClean="0">
                <a:solidFill>
                  <a:schemeClr val="tx1"/>
                </a:solidFill>
                <a:effectLst/>
                <a:latin typeface="+mn-lt"/>
                <a:ea typeface="+mn-ea"/>
                <a:cs typeface="+mn-cs"/>
              </a:rPr>
              <a:t> of McDonald’s conveying their complete preference towards theory-Y candidates could be, the fact they have competitive monetary wages that could subconsciously entice more theory-X managers and employees regardless if it is intended to reward and entice theory-Y candidates. </a:t>
            </a:r>
          </a:p>
          <a:p>
            <a:r>
              <a:rPr lang="en-GB" dirty="0" smtClean="0"/>
              <a:t>(Corporation, 2017) </a:t>
            </a:r>
          </a:p>
          <a:p>
            <a:endParaRPr lang="en-GB" dirty="0" smtClean="0"/>
          </a:p>
          <a:p>
            <a:r>
              <a:rPr lang="en-GB" dirty="0" smtClean="0"/>
              <a:t>Management</a:t>
            </a:r>
            <a:r>
              <a:rPr lang="en-GB" baseline="0" dirty="0" smtClean="0"/>
              <a:t> seem to be partly to blame for their lack of trust towards their workers as studies show that in 2011, 6/10 McDonald managers conveyed their workers as unreliable while 7.2/10 strongly believed their workers also needed to be closely supervised. This last fact is to be assumed as the health and safety standards must be upheld correctly by management. These behaviours are related to theory-X. (</a:t>
            </a:r>
            <a:r>
              <a:rPr lang="en-GB" sz="1200" dirty="0" smtClean="0"/>
              <a:t>Nawaz, 2011),</a:t>
            </a:r>
            <a:r>
              <a:rPr lang="en-GB" sz="1200" baseline="0" dirty="0" smtClean="0"/>
              <a:t> </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354723B4-CD53-4E5A-B428-0C17AF6FC157}" type="slidenum">
              <a:rPr lang="en-GB" smtClean="0"/>
              <a:t>7</a:t>
            </a:fld>
            <a:endParaRPr lang="en-GB"/>
          </a:p>
        </p:txBody>
      </p:sp>
    </p:spTree>
    <p:extLst>
      <p:ext uri="{BB962C8B-B14F-4D97-AF65-F5344CB8AC3E}">
        <p14:creationId xmlns:p14="http://schemas.microsoft.com/office/powerpoint/2010/main" val="39496476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Maslow’s Hierarchy of Needs. This</a:t>
            </a:r>
            <a:r>
              <a:rPr lang="en-GB" baseline="0" dirty="0" smtClean="0"/>
              <a:t> a theoretical framework for individual development that helps determine the levels of job-satisfaction and motivation an employee needs and wants.  (Mullins, 2010) This slide will show how trade unions and McDonalds co-operate to fulfil the needs requested regarding neo-human relation based motivation.</a:t>
            </a:r>
          </a:p>
          <a:p>
            <a:endParaRPr lang="en-GB" baseline="0" dirty="0" smtClean="0"/>
          </a:p>
          <a:p>
            <a:r>
              <a:rPr lang="en-GB" baseline="0" dirty="0" smtClean="0"/>
              <a:t>Physiological Needs: McDonalds cater these needs when regarding health-related factors such as; food, water and rest.  These needs are performed by the business, offering workers flexible working arrangement, discounts towards food in other retailers and free meals. (Nawaz, 2011) </a:t>
            </a:r>
            <a:r>
              <a:rPr lang="en-GB" dirty="0" smtClean="0"/>
              <a:t>("What benefits do McDonald's employees receive?", 2017)</a:t>
            </a:r>
            <a:endParaRPr lang="en-GB" baseline="0" dirty="0" smtClean="0"/>
          </a:p>
          <a:p>
            <a:r>
              <a:rPr lang="en-GB" baseline="0" dirty="0" smtClean="0"/>
              <a:t>Rest is a major motivation factor, the flexible working hours will enable employees to rest, as </a:t>
            </a:r>
            <a:r>
              <a:rPr lang="en-GB" baseline="0" dirty="0" smtClean="0"/>
              <a:t>most </a:t>
            </a:r>
            <a:r>
              <a:rPr lang="en-GB" baseline="0" dirty="0" smtClean="0"/>
              <a:t>McDonalds are open 24 hours which could be majorly inconvenient to many workers. Exploitation concerning a workers lack of sleep could class as ‘Sleep deprivation</a:t>
            </a:r>
            <a:r>
              <a:rPr lang="en-GB" baseline="0" dirty="0" smtClean="0"/>
              <a:t>’ </a:t>
            </a:r>
            <a:r>
              <a:rPr lang="en-GB" baseline="0" dirty="0" smtClean="0"/>
              <a:t>that has serious psychological effects that link to clinical depression and slow motor responses. </a:t>
            </a:r>
            <a:r>
              <a:rPr lang="en-GB" dirty="0" smtClean="0"/>
              <a:t>(Jarrett &amp; Ginsburg, 2014) </a:t>
            </a:r>
            <a:r>
              <a:rPr lang="en-GB" sz="1200" b="0" i="0" kern="1200" dirty="0" smtClean="0">
                <a:solidFill>
                  <a:schemeClr val="tx1"/>
                </a:solidFill>
                <a:effectLst/>
                <a:latin typeface="+mn-lt"/>
                <a:ea typeface="+mn-ea"/>
                <a:cs typeface="+mn-cs"/>
              </a:rPr>
              <a:t>BFAWU organise ‘</a:t>
            </a:r>
            <a:r>
              <a:rPr lang="en-GB" sz="1200" b="0" i="0" kern="1200" dirty="0" err="1" smtClean="0">
                <a:solidFill>
                  <a:schemeClr val="tx1"/>
                </a:solidFill>
                <a:effectLst/>
                <a:latin typeface="+mn-lt"/>
                <a:ea typeface="+mn-ea"/>
                <a:cs typeface="+mn-cs"/>
              </a:rPr>
              <a:t>McStrikes</a:t>
            </a:r>
            <a:r>
              <a:rPr lang="en-GB" sz="1200" b="0" i="0" kern="1200" dirty="0" smtClean="0">
                <a:solidFill>
                  <a:schemeClr val="tx1"/>
                </a:solidFill>
                <a:effectLst/>
                <a:latin typeface="+mn-lt"/>
                <a:ea typeface="+mn-ea"/>
                <a:cs typeface="+mn-cs"/>
              </a:rPr>
              <a:t>’ to</a:t>
            </a:r>
            <a:r>
              <a:rPr lang="en-GB" sz="1200" b="0" i="0" kern="1200" baseline="0" dirty="0" smtClean="0">
                <a:solidFill>
                  <a:schemeClr val="tx1"/>
                </a:solidFill>
                <a:effectLst/>
                <a:latin typeface="+mn-lt"/>
                <a:ea typeface="+mn-ea"/>
                <a:cs typeface="+mn-cs"/>
              </a:rPr>
              <a:t> help employees negotiate rates of pay and working contracts to provide workers with support regarding the cost of living. </a:t>
            </a:r>
            <a:r>
              <a:rPr lang="en-GB" sz="1200" b="0" i="0" kern="1200" dirty="0" smtClean="0">
                <a:solidFill>
                  <a:schemeClr val="tx1"/>
                </a:solidFill>
                <a:effectLst/>
                <a:latin typeface="+mn-lt"/>
                <a:ea typeface="+mn-ea"/>
                <a:cs typeface="+mn-cs"/>
              </a:rPr>
              <a:t>("</a:t>
            </a:r>
            <a:r>
              <a:rPr lang="en-GB" sz="1200" b="0" i="0" kern="1200" dirty="0" err="1" smtClean="0">
                <a:solidFill>
                  <a:schemeClr val="tx1"/>
                </a:solidFill>
                <a:effectLst/>
                <a:latin typeface="+mn-lt"/>
                <a:ea typeface="+mn-ea"/>
                <a:cs typeface="+mn-cs"/>
              </a:rPr>
              <a:t>McStrike</a:t>
            </a:r>
            <a:r>
              <a:rPr lang="en-GB" sz="1200" b="0" i="0" kern="1200" dirty="0" smtClean="0">
                <a:solidFill>
                  <a:schemeClr val="tx1"/>
                </a:solidFill>
                <a:effectLst/>
                <a:latin typeface="+mn-lt"/>
                <a:ea typeface="+mn-ea"/>
                <a:cs typeface="+mn-cs"/>
              </a:rPr>
              <a:t>", 2017)</a:t>
            </a:r>
            <a:endParaRPr lang="en-GB" b="0" dirty="0" smtClean="0"/>
          </a:p>
          <a:p>
            <a:endParaRPr lang="en-GB" baseline="0" dirty="0" smtClean="0"/>
          </a:p>
          <a:p>
            <a:r>
              <a:rPr lang="en-GB" baseline="0" dirty="0" smtClean="0"/>
              <a:t>Safety Needs: The business conveys it’s engagement towards safety needs by offering employees the option to either have the flexible zero-hour contract or secure and consistent fixed-contract hours. Fixed-contract hours result in a consistent monthly wage opposed to zero-hour contracts that may vary </a:t>
            </a:r>
            <a:r>
              <a:rPr lang="en-GB" baseline="0" dirty="0" smtClean="0"/>
              <a:t>regarding </a:t>
            </a:r>
            <a:r>
              <a:rPr lang="en-GB" baseline="0" dirty="0" smtClean="0"/>
              <a:t>the demand for workers. Regardless of their wages being competitive, 85% of staff working in McDonalds thought that their wages were too low. This could be an accurate assumption from employees, regarding to the cost of living as the rise of inflation rates </a:t>
            </a:r>
            <a:r>
              <a:rPr lang="en-GB" baseline="0" dirty="0" smtClean="0"/>
              <a:t>were </a:t>
            </a:r>
            <a:r>
              <a:rPr lang="en-GB" baseline="0" dirty="0" smtClean="0"/>
              <a:t>much higher for most countries in 2011 opposed to 2017.</a:t>
            </a:r>
            <a:r>
              <a:rPr lang="en-GB" dirty="0" smtClean="0"/>
              <a:t> (</a:t>
            </a:r>
            <a:r>
              <a:rPr lang="en-GB" dirty="0" err="1" smtClean="0"/>
              <a:t>Rodionova</a:t>
            </a:r>
            <a:r>
              <a:rPr lang="en-GB" dirty="0" smtClean="0"/>
              <a:t>, 2017) (</a:t>
            </a:r>
            <a:r>
              <a:rPr lang="en-GB" sz="1200" dirty="0" smtClean="0"/>
              <a:t>Nawaz,</a:t>
            </a:r>
            <a:r>
              <a:rPr lang="en-GB" sz="1200" baseline="0" dirty="0" smtClean="0"/>
              <a:t> </a:t>
            </a:r>
            <a:r>
              <a:rPr lang="en-GB" sz="1200" dirty="0" smtClean="0"/>
              <a:t>2011)</a:t>
            </a:r>
            <a:r>
              <a:rPr lang="en-GB" sz="1200" baseline="0" dirty="0" smtClean="0"/>
              <a:t> </a:t>
            </a:r>
            <a:r>
              <a:rPr lang="en-GB" dirty="0" smtClean="0"/>
              <a:t>(Media, 2017)</a:t>
            </a:r>
          </a:p>
          <a:p>
            <a:r>
              <a:rPr lang="en-GB" sz="1200" b="0" i="0" kern="1200" dirty="0" smtClean="0">
                <a:solidFill>
                  <a:schemeClr val="tx1"/>
                </a:solidFill>
                <a:effectLst/>
                <a:latin typeface="+mn-lt"/>
                <a:ea typeface="+mn-ea"/>
                <a:cs typeface="+mn-cs"/>
              </a:rPr>
              <a:t>BFAWU</a:t>
            </a:r>
            <a:r>
              <a:rPr lang="en-GB" sz="1200" b="0" i="0" kern="1200" baseline="0" dirty="0" smtClean="0">
                <a:solidFill>
                  <a:schemeClr val="tx1"/>
                </a:solidFill>
                <a:effectLst/>
                <a:latin typeface="+mn-lt"/>
                <a:ea typeface="+mn-ea"/>
                <a:cs typeface="+mn-cs"/>
              </a:rPr>
              <a:t> provide security to employees and provide protection against misconduct, unfairness in a workplace and help with personal injury and psychological legal cases that may benefit workers. </a:t>
            </a:r>
            <a:r>
              <a:rPr lang="en-GB" dirty="0" smtClean="0"/>
              <a:t>("Legal Services", 2017) Another factor could regard the fact McDonalds provide sick</a:t>
            </a:r>
            <a:r>
              <a:rPr lang="en-GB" baseline="0" dirty="0" smtClean="0"/>
              <a:t> pay, child care support and pension schemes. </a:t>
            </a:r>
            <a:r>
              <a:rPr lang="en-GB" sz="1200" b="0" i="0" kern="1200" dirty="0" smtClean="0">
                <a:solidFill>
                  <a:schemeClr val="tx1"/>
                </a:solidFill>
                <a:effectLst/>
                <a:latin typeface="+mn-lt"/>
                <a:ea typeface="+mn-ea"/>
                <a:cs typeface="+mn-cs"/>
              </a:rPr>
              <a:t>("McDonald's Careers UK Crew Member", 2017) </a:t>
            </a:r>
          </a:p>
          <a:p>
            <a:endParaRPr lang="en-GB" sz="1200" b="0" i="0" kern="1200" dirty="0" smtClean="0">
              <a:solidFill>
                <a:schemeClr val="tx1"/>
              </a:solidFill>
              <a:effectLst/>
              <a:latin typeface="+mn-lt"/>
              <a:ea typeface="+mn-ea"/>
              <a:cs typeface="+mn-cs"/>
            </a:endParaRPr>
          </a:p>
          <a:p>
            <a:r>
              <a:rPr lang="en-GB" baseline="0" dirty="0" smtClean="0"/>
              <a:t>Belongingness and Love Needs: According to the research of </a:t>
            </a:r>
            <a:r>
              <a:rPr lang="en-GB" sz="1200" dirty="0" smtClean="0"/>
              <a:t>Nawaz</a:t>
            </a:r>
            <a:r>
              <a:rPr lang="en-GB" sz="1200" baseline="0" dirty="0" smtClean="0"/>
              <a:t> in</a:t>
            </a:r>
            <a:r>
              <a:rPr lang="en-GB" sz="1200" dirty="0" smtClean="0"/>
              <a:t> 2011, 100 employees and 60 managers working</a:t>
            </a:r>
            <a:r>
              <a:rPr lang="en-GB" sz="1200" baseline="0" dirty="0" smtClean="0"/>
              <a:t> for</a:t>
            </a:r>
            <a:r>
              <a:rPr lang="en-GB" sz="1200" dirty="0" smtClean="0"/>
              <a:t> McDonalds had participated</a:t>
            </a:r>
            <a:r>
              <a:rPr lang="en-GB" sz="1200" baseline="0" dirty="0" smtClean="0"/>
              <a:t> in the survey that states </a:t>
            </a:r>
            <a:r>
              <a:rPr lang="en-GB" baseline="0" dirty="0" smtClean="0"/>
              <a:t>66.67% of McDonald employees thought the management-employee relationship was not good. However, 81.66% of employees thought they had made new friends and relationships during their employment at McDonalds. (</a:t>
            </a:r>
            <a:r>
              <a:rPr lang="en-GB" sz="1200" dirty="0" smtClean="0"/>
              <a:t>Nawaz, 2011)</a:t>
            </a:r>
          </a:p>
          <a:p>
            <a:endParaRPr lang="en-GB" sz="1200" baseline="0" dirty="0" smtClean="0"/>
          </a:p>
          <a:p>
            <a:r>
              <a:rPr lang="en-GB" sz="1200" baseline="0" dirty="0" smtClean="0"/>
              <a:t>Esteem Needs: McDonalds and </a:t>
            </a:r>
            <a:r>
              <a:rPr lang="en-GB" sz="1200" b="0" i="0" kern="1200" dirty="0" smtClean="0">
                <a:solidFill>
                  <a:schemeClr val="tx1"/>
                </a:solidFill>
                <a:effectLst/>
                <a:latin typeface="+mn-lt"/>
                <a:ea typeface="+mn-ea"/>
                <a:cs typeface="+mn-cs"/>
              </a:rPr>
              <a:t>BFAWU</a:t>
            </a:r>
            <a:r>
              <a:rPr lang="en-GB" sz="1200" baseline="0" dirty="0" smtClean="0"/>
              <a:t> provide employees with additional training and nationally recognised qualifications whether it is within the workplace or out of the workplace. This may benefit them for future promotion therefore offering a sense of achievement. </a:t>
            </a:r>
            <a:r>
              <a:rPr lang="en-GB" dirty="0" smtClean="0"/>
              <a:t>("Education &amp; Training", 2017)</a:t>
            </a:r>
            <a:r>
              <a:rPr lang="en-GB" sz="1200" baseline="0" dirty="0" smtClean="0"/>
              <a:t> (</a:t>
            </a:r>
            <a:r>
              <a:rPr lang="en-GB" sz="1200" dirty="0" smtClean="0"/>
              <a:t>McDonalds. (2017) This</a:t>
            </a:r>
            <a:r>
              <a:rPr lang="en-GB" sz="1200" baseline="0" dirty="0" smtClean="0"/>
              <a:t> may be very good for employees however, an important esteem need would be; respect in the workplace, studies made by Nawaz have proved many managers within McDonalds have theory-x behaviours therefore lack respect towards their workers. </a:t>
            </a:r>
            <a:r>
              <a:rPr lang="en-GB" baseline="0" dirty="0" smtClean="0"/>
              <a:t>(</a:t>
            </a:r>
            <a:r>
              <a:rPr lang="en-GB" sz="1200" dirty="0" smtClean="0"/>
              <a:t>Nawaz, 2011)</a:t>
            </a:r>
          </a:p>
          <a:p>
            <a:endParaRPr lang="en-GB" sz="1200" baseline="0" dirty="0" smtClean="0"/>
          </a:p>
          <a:p>
            <a:r>
              <a:rPr lang="en-GB" sz="1200" baseline="0" dirty="0" smtClean="0"/>
              <a:t>Self-actualisation:  The topic of </a:t>
            </a:r>
            <a:r>
              <a:rPr lang="en-GB" sz="1200" baseline="0" dirty="0" smtClean="0"/>
              <a:t>self-actualisation </a:t>
            </a:r>
            <a:r>
              <a:rPr lang="en-GB" sz="1200" baseline="0" dirty="0" smtClean="0"/>
              <a:t>regarding employees could point towards the fact of 9/10 managers and 1/10 franchises within the McDonald's workplace started off as crew members which means being the opportunity of promoted to a managerial position is highly possible. </a:t>
            </a:r>
            <a:r>
              <a:rPr lang="en-GB" dirty="0" smtClean="0"/>
              <a:t>("Fast Facts", 2017) </a:t>
            </a:r>
          </a:p>
          <a:p>
            <a:endParaRPr lang="en-GB" baseline="0" dirty="0" smtClean="0"/>
          </a:p>
          <a:p>
            <a:r>
              <a:rPr lang="en-GB" baseline="0" dirty="0" smtClean="0"/>
              <a:t>Critical analysis of Maslow’s theory:</a:t>
            </a:r>
          </a:p>
          <a:p>
            <a:r>
              <a:rPr lang="en-GB" baseline="0" dirty="0" smtClean="0"/>
              <a:t>Despite the majority of citations and support this theory has, authors have criticised the theory by conveying that the higher levels in the framework that may be less important than the lower ones therefore leaves potential for the irrelevant levels being obsolete to certain employees/individuals. </a:t>
            </a:r>
            <a:r>
              <a:rPr lang="en-GB" dirty="0" smtClean="0"/>
              <a:t>(Taormina &amp; Gao, 2013)</a:t>
            </a:r>
            <a:r>
              <a:rPr lang="en-GB" baseline="0" dirty="0" smtClean="0"/>
              <a:t> </a:t>
            </a:r>
            <a:r>
              <a:rPr lang="en-GB" baseline="0" dirty="0" smtClean="0"/>
              <a:t>Unions </a:t>
            </a:r>
            <a:r>
              <a:rPr lang="en-GB" baseline="0" dirty="0" smtClean="0"/>
              <a:t>such as </a:t>
            </a:r>
            <a:r>
              <a:rPr lang="en-GB" sz="1200" b="0" i="0" kern="1200" dirty="0" smtClean="0">
                <a:solidFill>
                  <a:schemeClr val="tx1"/>
                </a:solidFill>
                <a:effectLst/>
                <a:latin typeface="+mn-lt"/>
                <a:ea typeface="+mn-ea"/>
                <a:cs typeface="+mn-cs"/>
              </a:rPr>
              <a:t>BFAWU</a:t>
            </a:r>
            <a:r>
              <a:rPr lang="en-GB" sz="1200" baseline="0" dirty="0" smtClean="0"/>
              <a:t> can co-operate and even oppose McDonalds whenever these needs aren’t met to maintain the integrity of their human-relations approach to business. This is assumed to aid the </a:t>
            </a:r>
            <a:r>
              <a:rPr lang="en-GB" sz="1200" baseline="0" dirty="0" smtClean="0"/>
              <a:t>company’s </a:t>
            </a:r>
            <a:r>
              <a:rPr lang="en-GB" sz="1200" baseline="0" dirty="0" smtClean="0"/>
              <a:t>competitiveness of worker enticement compared to other companies that don’t.  </a:t>
            </a:r>
            <a:endParaRPr lang="en-GB" baseline="0" dirty="0" smtClean="0"/>
          </a:p>
          <a:p>
            <a:endParaRPr lang="en-GB" baseline="0" dirty="0" smtClean="0"/>
          </a:p>
        </p:txBody>
      </p:sp>
      <p:sp>
        <p:nvSpPr>
          <p:cNvPr id="4" name="Slide Number Placeholder 3"/>
          <p:cNvSpPr>
            <a:spLocks noGrp="1"/>
          </p:cNvSpPr>
          <p:nvPr>
            <p:ph type="sldNum" sz="quarter" idx="10"/>
          </p:nvPr>
        </p:nvSpPr>
        <p:spPr/>
        <p:txBody>
          <a:bodyPr/>
          <a:lstStyle/>
          <a:p>
            <a:fld id="{354723B4-CD53-4E5A-B428-0C17AF6FC157}" type="slidenum">
              <a:rPr lang="en-GB" smtClean="0"/>
              <a:t>8</a:t>
            </a:fld>
            <a:endParaRPr lang="en-GB"/>
          </a:p>
        </p:txBody>
      </p:sp>
    </p:spTree>
    <p:extLst>
      <p:ext uri="{BB962C8B-B14F-4D97-AF65-F5344CB8AC3E}">
        <p14:creationId xmlns:p14="http://schemas.microsoft.com/office/powerpoint/2010/main" val="1194144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a:t>
            </a:r>
            <a:r>
              <a:rPr lang="en-GB" baseline="0" dirty="0" smtClean="0"/>
              <a:t> s</a:t>
            </a:r>
            <a:r>
              <a:rPr lang="en-GB" dirty="0" smtClean="0"/>
              <a:t>ystems approach is a</a:t>
            </a:r>
            <a:r>
              <a:rPr lang="en-GB" baseline="0" dirty="0" smtClean="0"/>
              <a:t> co-operation between the classical </a:t>
            </a:r>
            <a:r>
              <a:rPr lang="en-GB" baseline="0" dirty="0" smtClean="0"/>
              <a:t>approaches </a:t>
            </a:r>
            <a:r>
              <a:rPr lang="en-GB" baseline="0" dirty="0" smtClean="0"/>
              <a:t>that </a:t>
            </a:r>
            <a:r>
              <a:rPr lang="en-GB" baseline="0" dirty="0" smtClean="0"/>
              <a:t>consist </a:t>
            </a:r>
            <a:r>
              <a:rPr lang="en-GB" baseline="0" dirty="0" smtClean="0"/>
              <a:t>of being traditionally productivity based to improve efficiency. However, systems also maintain traits that lead to the human relations approach with main traits being; to increase worker motivation, this is also linked to increasing a business’ potential to run efficiently. It is analysed that McDonalds use both approaches, therefor fitting the criteria of systems approach. (Mullins, 2010)</a:t>
            </a:r>
          </a:p>
          <a:p>
            <a:r>
              <a:rPr lang="en-GB" baseline="0" dirty="0" smtClean="0"/>
              <a:t>This diagram helps explains an example of systems approach.</a:t>
            </a:r>
          </a:p>
          <a:p>
            <a:r>
              <a:rPr lang="en-GB" baseline="0" dirty="0" smtClean="0">
                <a:solidFill>
                  <a:srgbClr val="FFFF00"/>
                </a:solidFill>
              </a:rPr>
              <a:t>Inputs: Inputs go into the system these include; capital, training, managerial skills and knowledge. Inputs may include certain claimants such as; demands from employees and stockholders.</a:t>
            </a:r>
          </a:p>
          <a:p>
            <a:r>
              <a:rPr lang="en-GB" baseline="0" dirty="0" smtClean="0">
                <a:solidFill>
                  <a:srgbClr val="FFFF00"/>
                </a:solidFill>
              </a:rPr>
              <a:t>Transformation process: </a:t>
            </a:r>
            <a:r>
              <a:rPr lang="en-GB" baseline="0" dirty="0" smtClean="0">
                <a:solidFill>
                  <a:srgbClr val="FFFF00"/>
                </a:solidFill>
              </a:rPr>
              <a:t>Inputs </a:t>
            </a:r>
            <a:r>
              <a:rPr lang="en-GB" baseline="0" dirty="0" smtClean="0">
                <a:solidFill>
                  <a:srgbClr val="FFFF00"/>
                </a:solidFill>
              </a:rPr>
              <a:t>are then transformed into outputs. In McDonald's case they’re typically transformed into management functions such as; production, promotion and marketing.</a:t>
            </a:r>
          </a:p>
          <a:p>
            <a:r>
              <a:rPr lang="en-GB" baseline="0" dirty="0" smtClean="0">
                <a:solidFill>
                  <a:srgbClr val="FFFF00"/>
                </a:solidFill>
              </a:rPr>
              <a:t>External variables: Regardless of companies have little to no way of changing external environment they can adapt and respond to it.</a:t>
            </a:r>
          </a:p>
          <a:p>
            <a:r>
              <a:rPr lang="en-GB" baseline="0" dirty="0" smtClean="0">
                <a:solidFill>
                  <a:srgbClr val="FFFF00"/>
                </a:solidFill>
              </a:rPr>
              <a:t>Outputs: Inputs that become transformed then become successful outputs if maintained and planned correctly.  Outputs of McDonalds are typically; services, employee and management satisfaction and then profits, this in theory leads to profit. Achieving these outputs then help business’ like McDonald's meet goals to then later expand the business.</a:t>
            </a:r>
          </a:p>
          <a:p>
            <a:r>
              <a:rPr lang="en-GB" baseline="0" dirty="0" smtClean="0">
                <a:solidFill>
                  <a:srgbClr val="FFFF00"/>
                </a:solidFill>
              </a:rPr>
              <a:t>Restarting the cycle: New employee and management knowledge and skills are proceeded through training this assumed to be important human inputs to make the cycle more efficient and adapt to the external environment. Many outputs become inputs once more therefore becoming reinvested the process over again, this leaves spare capital to be transformed into new technology, stock and infrastructure. </a:t>
            </a:r>
            <a:r>
              <a:rPr lang="en-GB" sz="1200" b="0" i="0" kern="1200" dirty="0" smtClean="0">
                <a:solidFill>
                  <a:schemeClr val="tx1"/>
                </a:solidFill>
                <a:effectLst/>
                <a:latin typeface="+mn-lt"/>
                <a:ea typeface="+mn-ea"/>
                <a:cs typeface="+mn-cs"/>
              </a:rPr>
              <a:t>(</a:t>
            </a:r>
            <a:r>
              <a:rPr lang="en-GB" sz="1200" b="0" i="0" kern="1200" dirty="0" err="1" smtClean="0">
                <a:solidFill>
                  <a:schemeClr val="tx1"/>
                </a:solidFill>
                <a:effectLst/>
                <a:latin typeface="+mn-lt"/>
                <a:ea typeface="+mn-ea"/>
                <a:cs typeface="+mn-cs"/>
              </a:rPr>
              <a:t>Chikere</a:t>
            </a:r>
            <a:r>
              <a:rPr lang="en-GB" sz="1200" b="0" i="0" kern="1200" dirty="0" smtClean="0">
                <a:solidFill>
                  <a:schemeClr val="tx1"/>
                </a:solidFill>
                <a:effectLst/>
                <a:latin typeface="+mn-lt"/>
                <a:ea typeface="+mn-ea"/>
                <a:cs typeface="+mn-cs"/>
              </a:rPr>
              <a:t> &amp; </a:t>
            </a:r>
            <a:r>
              <a:rPr lang="en-GB" sz="1200" b="0" i="0" kern="1200" dirty="0" err="1" smtClean="0">
                <a:solidFill>
                  <a:schemeClr val="tx1"/>
                </a:solidFill>
                <a:effectLst/>
                <a:latin typeface="+mn-lt"/>
                <a:ea typeface="+mn-ea"/>
                <a:cs typeface="+mn-cs"/>
              </a:rPr>
              <a:t>Nwoka</a:t>
            </a:r>
            <a:r>
              <a:rPr lang="en-GB" sz="1200" b="0" i="0" kern="1200" dirty="0" smtClean="0">
                <a:solidFill>
                  <a:schemeClr val="tx1"/>
                </a:solidFill>
                <a:effectLst/>
                <a:latin typeface="+mn-lt"/>
                <a:ea typeface="+mn-ea"/>
                <a:cs typeface="+mn-cs"/>
              </a:rPr>
              <a:t>, 2015)</a:t>
            </a:r>
            <a:endParaRPr lang="en-GB" baseline="0" dirty="0" smtClean="0">
              <a:solidFill>
                <a:srgbClr val="FFFF00"/>
              </a:solidFill>
            </a:endParaRPr>
          </a:p>
          <a:p>
            <a:endParaRPr lang="en-GB" baseline="0" dirty="0" smtClean="0">
              <a:solidFill>
                <a:srgbClr val="FFFF00"/>
              </a:solidFill>
            </a:endParaRPr>
          </a:p>
          <a:p>
            <a:r>
              <a:rPr lang="en-GB" baseline="0" dirty="0" smtClean="0">
                <a:solidFill>
                  <a:srgbClr val="FFFF00"/>
                </a:solidFill>
              </a:rPr>
              <a:t>Critical analysis: Systems theory is a framework entails factual science behind methods of management. Systems theory allows management to adapt to the ever-changing working environment as technology and society evolves. </a:t>
            </a:r>
            <a:r>
              <a:rPr lang="en-GB" sz="1200" b="0" i="0" kern="1200" dirty="0" smtClean="0">
                <a:solidFill>
                  <a:schemeClr val="tx1"/>
                </a:solidFill>
                <a:effectLst/>
                <a:latin typeface="+mn-lt"/>
                <a:ea typeface="+mn-ea"/>
                <a:cs typeface="+mn-cs"/>
              </a:rPr>
              <a:t>(</a:t>
            </a:r>
            <a:r>
              <a:rPr lang="en-GB" sz="1200" b="0" i="0" kern="1200" dirty="0" err="1" smtClean="0">
                <a:solidFill>
                  <a:schemeClr val="tx1"/>
                </a:solidFill>
                <a:effectLst/>
                <a:latin typeface="+mn-lt"/>
                <a:ea typeface="+mn-ea"/>
                <a:cs typeface="+mn-cs"/>
              </a:rPr>
              <a:t>Chikere</a:t>
            </a:r>
            <a:r>
              <a:rPr lang="en-GB" sz="1200" b="0" i="0" kern="1200" dirty="0" smtClean="0">
                <a:solidFill>
                  <a:schemeClr val="tx1"/>
                </a:solidFill>
                <a:effectLst/>
                <a:latin typeface="+mn-lt"/>
                <a:ea typeface="+mn-ea"/>
                <a:cs typeface="+mn-cs"/>
              </a:rPr>
              <a:t> &amp; </a:t>
            </a:r>
            <a:r>
              <a:rPr lang="en-GB" sz="1200" b="0" i="0" kern="1200" dirty="0" err="1" smtClean="0">
                <a:solidFill>
                  <a:schemeClr val="tx1"/>
                </a:solidFill>
                <a:effectLst/>
                <a:latin typeface="+mn-lt"/>
                <a:ea typeface="+mn-ea"/>
                <a:cs typeface="+mn-cs"/>
              </a:rPr>
              <a:t>Nwoka</a:t>
            </a:r>
            <a:r>
              <a:rPr lang="en-GB" sz="1200" b="0" i="0" kern="1200" dirty="0" smtClean="0">
                <a:solidFill>
                  <a:schemeClr val="tx1"/>
                </a:solidFill>
                <a:effectLst/>
                <a:latin typeface="+mn-lt"/>
                <a:ea typeface="+mn-ea"/>
                <a:cs typeface="+mn-cs"/>
              </a:rPr>
              <a:t>, 2015)</a:t>
            </a:r>
            <a:endParaRPr lang="en-GB" baseline="0" dirty="0" smtClean="0">
              <a:solidFill>
                <a:srgbClr val="FFFF00"/>
              </a:solidFill>
            </a:endParaRPr>
          </a:p>
          <a:p>
            <a:endParaRPr lang="en-GB" baseline="0" dirty="0" smtClean="0">
              <a:solidFill>
                <a:srgbClr val="FFFF00"/>
              </a:solidFill>
            </a:endParaRPr>
          </a:p>
          <a:p>
            <a:endParaRPr lang="en-GB" baseline="0" dirty="0" smtClean="0">
              <a:solidFill>
                <a:srgbClr val="FFFF00"/>
              </a:solidFill>
            </a:endParaRPr>
          </a:p>
          <a:p>
            <a:endParaRPr lang="en-GB" baseline="0" dirty="0" smtClean="0">
              <a:solidFill>
                <a:srgbClr val="FFFF00"/>
              </a:solidFill>
            </a:endParaRPr>
          </a:p>
          <a:p>
            <a:endParaRPr lang="en-GB" baseline="0" dirty="0" smtClean="0">
              <a:solidFill>
                <a:srgbClr val="FFFF00"/>
              </a:solidFill>
            </a:endParaRPr>
          </a:p>
          <a:p>
            <a:endParaRPr lang="en-GB" baseline="0" dirty="0" smtClean="0">
              <a:solidFill>
                <a:srgbClr val="FFFF00"/>
              </a:solidFill>
            </a:endParaRP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354723B4-CD53-4E5A-B428-0C17AF6FC157}" type="slidenum">
              <a:rPr lang="en-GB" smtClean="0"/>
              <a:t>9</a:t>
            </a:fld>
            <a:endParaRPr lang="en-GB"/>
          </a:p>
        </p:txBody>
      </p:sp>
    </p:spTree>
    <p:extLst>
      <p:ext uri="{BB962C8B-B14F-4D97-AF65-F5344CB8AC3E}">
        <p14:creationId xmlns:p14="http://schemas.microsoft.com/office/powerpoint/2010/main" val="3979190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What is teamwork and why McDonalds use it? Teamwork involves unique compositions of chosen members, this is to ensure each member can proliferate a goal or achievement due to each member acquiring a unique trait of; knowledge, skill or experience. This results in the task being performed more efficiently. This statement means each member performs a different skill or independent task in co-operation with multiple other members to achieve shared organisational goals. </a:t>
            </a:r>
            <a:r>
              <a:rPr lang="en-GB" dirty="0" smtClean="0"/>
              <a:t>(McEwan, </a:t>
            </a:r>
            <a:r>
              <a:rPr lang="en-GB" dirty="0" err="1" smtClean="0"/>
              <a:t>Ruissen</a:t>
            </a:r>
            <a:r>
              <a:rPr lang="en-GB" dirty="0" smtClean="0"/>
              <a:t>, </a:t>
            </a:r>
            <a:r>
              <a:rPr lang="en-GB" dirty="0" err="1" smtClean="0"/>
              <a:t>Eys</a:t>
            </a:r>
            <a:r>
              <a:rPr lang="en-GB" dirty="0" smtClean="0"/>
              <a:t>, </a:t>
            </a:r>
            <a:r>
              <a:rPr lang="en-GB" dirty="0" err="1" smtClean="0"/>
              <a:t>Zumbo</a:t>
            </a:r>
            <a:r>
              <a:rPr lang="en-GB" dirty="0" smtClean="0"/>
              <a:t> &amp; Beauchamp, 2017) </a:t>
            </a:r>
            <a:r>
              <a:rPr lang="en-GB" baseline="0" dirty="0" smtClean="0"/>
              <a:t>The systems approach and teamwork go hand-in-hand as systems is very teamwork reliant due to the scientific traits and systematic planning. With a well-performed input makes teamwork resulting in better transitional stages. This is why teamwork is used a lot in businesses today. </a:t>
            </a:r>
            <a:r>
              <a:rPr lang="en-GB" dirty="0" smtClean="0"/>
              <a:t>(</a:t>
            </a:r>
            <a:r>
              <a:rPr lang="en-GB" dirty="0" err="1" smtClean="0"/>
              <a:t>Kerzner</a:t>
            </a:r>
            <a:r>
              <a:rPr lang="en-GB" dirty="0" smtClean="0"/>
              <a:t>, 2009)</a:t>
            </a:r>
          </a:p>
          <a:p>
            <a:endParaRPr lang="en-GB" dirty="0" smtClean="0"/>
          </a:p>
          <a:p>
            <a:r>
              <a:rPr lang="en-GB" dirty="0" smtClean="0"/>
              <a:t>How to build a team: Teams</a:t>
            </a:r>
            <a:r>
              <a:rPr lang="en-GB" baseline="0" dirty="0" smtClean="0"/>
              <a:t> are typically comprised of a composition that proliferates a business or service. </a:t>
            </a:r>
            <a:r>
              <a:rPr lang="en-GB" dirty="0" smtClean="0"/>
              <a:t>When</a:t>
            </a:r>
            <a:r>
              <a:rPr lang="en-GB" baseline="0" dirty="0" smtClean="0"/>
              <a:t> building a team, members with a managerial status should be aware that a multitude of different variables can effect tasks such as; the training of employees to perform tasks, clarification of set unique roles, social needs of members and clarification of organisational goals. However an argument against this could regard that many of these could be irrelevant to other members or even different teams and not all teams will use such compositions and methods. </a:t>
            </a:r>
            <a:r>
              <a:rPr lang="en-GB" dirty="0" smtClean="0"/>
              <a:t>(Mullins,</a:t>
            </a:r>
            <a:r>
              <a:rPr lang="en-GB" baseline="0" dirty="0" smtClean="0"/>
              <a:t> 2010) </a:t>
            </a:r>
          </a:p>
          <a:p>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How does McDonalds incorporate teamwork? McDonalds state that new employee candidates are assessed and then chosen on based on their efficiency to work within a team, this is a big part of McDonalds training and performance assessments. </a:t>
            </a:r>
            <a:r>
              <a:rPr lang="en-GB" baseline="0" dirty="0" smtClean="0"/>
              <a:t>Each team member may have shared, multiple or unique roles. </a:t>
            </a:r>
            <a:r>
              <a:rPr lang="en-GB" baseline="0" dirty="0" smtClean="0"/>
              <a:t>Cultural differences does not change the team’s composition. </a:t>
            </a:r>
            <a:r>
              <a:rPr lang="en-GB" baseline="0" dirty="0" smtClean="0"/>
              <a:t>An example of a composition in comparison to the McDonald's workplace would be;</a:t>
            </a:r>
          </a:p>
          <a:p>
            <a:pPr marL="171450" indent="-171450" fontAlgn="base">
              <a:buFont typeface="Arial" panose="020B0604020202020204" pitchFamily="34" charset="0"/>
              <a:buChar char="•"/>
            </a:pPr>
            <a:r>
              <a:rPr lang="en-GB" baseline="0" dirty="0" smtClean="0"/>
              <a:t>Leader: Otherwise known ‘management’ these individuals help create and co-ordinate the teams activity. Role in McDonalds: </a:t>
            </a:r>
            <a:r>
              <a:rPr lang="en-GB" sz="1200" b="0" i="0" kern="1200" dirty="0" smtClean="0">
                <a:solidFill>
                  <a:schemeClr val="tx1"/>
                </a:solidFill>
                <a:effectLst/>
                <a:latin typeface="+mn-lt"/>
                <a:ea typeface="+mn-ea"/>
                <a:cs typeface="+mn-cs"/>
              </a:rPr>
              <a:t>Restaurant Manager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smtClean="0"/>
              <a:t>Shaper: These individuals make sure the tasks are performed correctly.  Role in McDonalds: Deputy manager, </a:t>
            </a:r>
            <a:r>
              <a:rPr lang="en-GB" sz="1200" b="0" i="0" kern="1200" dirty="0" smtClean="0">
                <a:solidFill>
                  <a:schemeClr val="tx1"/>
                </a:solidFill>
                <a:effectLst/>
                <a:latin typeface="+mn-lt"/>
                <a:ea typeface="+mn-ea"/>
                <a:cs typeface="+mn-cs"/>
              </a:rPr>
              <a:t>Shift Manager and Area Manager</a:t>
            </a:r>
          </a:p>
          <a:p>
            <a:pPr marL="171450" indent="-171450" fontAlgn="base">
              <a:buFont typeface="Arial" panose="020B0604020202020204" pitchFamily="34" charset="0"/>
              <a:buChar char="•"/>
            </a:pPr>
            <a:r>
              <a:rPr lang="en-GB" baseline="0" dirty="0" smtClean="0"/>
              <a:t>Plant: Source of ideas. This could influenced from management or external environment. Role in McDonalds: </a:t>
            </a:r>
            <a:r>
              <a:rPr lang="en-GB" sz="1200" b="0" i="0" kern="1200" dirty="0" smtClean="0">
                <a:solidFill>
                  <a:schemeClr val="tx1"/>
                </a:solidFill>
                <a:effectLst/>
                <a:latin typeface="+mn-lt"/>
                <a:ea typeface="+mn-ea"/>
                <a:cs typeface="+mn-cs"/>
              </a:rPr>
              <a:t>Host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smtClean="0"/>
              <a:t>Evaluator: Examines and evaluates ideas. </a:t>
            </a:r>
            <a:r>
              <a:rPr lang="en-GB" sz="1200" b="0" i="0" kern="1200" dirty="0" smtClean="0">
                <a:solidFill>
                  <a:schemeClr val="tx1"/>
                </a:solidFill>
                <a:effectLst/>
                <a:latin typeface="+mn-lt"/>
                <a:ea typeface="+mn-ea"/>
                <a:cs typeface="+mn-cs"/>
              </a:rPr>
              <a:t>Host</a:t>
            </a:r>
            <a:endParaRPr lang="en-GB" baseline="0" dirty="0" smtClean="0"/>
          </a:p>
          <a:p>
            <a:pPr marL="171450" indent="-171450">
              <a:buFont typeface="Arial" panose="020B0604020202020204" pitchFamily="34" charset="0"/>
              <a:buChar char="•"/>
            </a:pPr>
            <a:r>
              <a:rPr lang="en-GB" baseline="0" dirty="0" smtClean="0"/>
              <a:t>Resource investigator: Collects recourses concerning the team. Role in McDonalds: Management</a:t>
            </a:r>
          </a:p>
          <a:p>
            <a:pPr marL="171450" indent="-171450">
              <a:buFont typeface="Arial" panose="020B0604020202020204" pitchFamily="34" charset="0"/>
              <a:buChar char="•"/>
            </a:pPr>
            <a:r>
              <a:rPr lang="en-GB" baseline="0" dirty="0" smtClean="0"/>
              <a:t>Company worker: Schedules the tasks being set. Management and supervisor roles</a:t>
            </a:r>
          </a:p>
          <a:p>
            <a:pPr marL="171450" indent="-171450">
              <a:buFont typeface="Arial" panose="020B0604020202020204" pitchFamily="34" charset="0"/>
              <a:buChar char="•"/>
            </a:pPr>
            <a:r>
              <a:rPr lang="en-GB" baseline="0" dirty="0" smtClean="0"/>
              <a:t>Finisher: Helps finish tasks to ensure they’re correct. Role in McDonalds: Management</a:t>
            </a:r>
          </a:p>
          <a:p>
            <a:pPr marL="171450" indent="-171450">
              <a:buFont typeface="Arial" panose="020B0604020202020204" pitchFamily="34" charset="0"/>
              <a:buChar char="•"/>
            </a:pPr>
            <a:r>
              <a:rPr lang="en-GB" baseline="0" dirty="0" smtClean="0"/>
              <a:t>Team worker: Helps maintain social relationships and supports the team. Role in McDonalds: Crew members. </a:t>
            </a:r>
          </a:p>
          <a:p>
            <a:pPr marL="0" indent="0">
              <a:buFont typeface="Arial" panose="020B0604020202020204" pitchFamily="34" charset="0"/>
              <a:buNone/>
            </a:pPr>
            <a:r>
              <a:rPr lang="en-GB" baseline="0" dirty="0" smtClean="0"/>
              <a:t>(Mullins, 2010) </a:t>
            </a:r>
            <a:r>
              <a:rPr lang="en-GB" dirty="0" smtClean="0"/>
              <a:t>("A Closer Look to Each Role | McDonald's Malta", 2017)</a:t>
            </a:r>
            <a:endParaRPr lang="en-GB" baseline="0" dirty="0" smtClean="0"/>
          </a:p>
          <a:p>
            <a:pPr marL="171450" indent="-171450">
              <a:buFont typeface="Arial" panose="020B0604020202020204" pitchFamily="34" charset="0"/>
              <a:buChar char="•"/>
            </a:pPr>
            <a:endParaRPr lang="en-GB" baseline="0" dirty="0" smtClean="0"/>
          </a:p>
          <a:p>
            <a:r>
              <a:rPr lang="en-GB" dirty="0" smtClean="0"/>
              <a:t> When</a:t>
            </a:r>
            <a:r>
              <a:rPr lang="en-GB" baseline="0" dirty="0" smtClean="0"/>
              <a:t> building a team, members with a managerial status should be aware that a multitude of different variables can effect tasks such as; the training of employees to perform tasks, clarification of set unique roles, social needs of members and clarification of organisational goals. However an argument against this could regard that many of these could be irrelevant to other members or even different teams and not all teams will use such compositions and methods. </a:t>
            </a:r>
            <a:r>
              <a:rPr lang="en-GB" dirty="0" smtClean="0"/>
              <a:t>(Mullins,</a:t>
            </a:r>
            <a:r>
              <a:rPr lang="en-GB" baseline="0" dirty="0" smtClean="0"/>
              <a:t> 2010) </a:t>
            </a: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How does McDonalds incorporate teamwork? McDonalds state that new employee candidates are assessed and then chosen on based on their efficiency to work within a team, this is a big part of McDonalds training and performance assessments. This could be roles including; Till assistant</a:t>
            </a:r>
            <a:r>
              <a:rPr lang="en-GB" sz="1200" b="0" i="0" kern="1200" dirty="0" smtClean="0">
                <a:solidFill>
                  <a:schemeClr val="tx1"/>
                </a:solidFill>
                <a:effectLst/>
                <a:latin typeface="+mn-lt"/>
                <a:ea typeface="+mn-ea"/>
                <a:cs typeface="+mn-cs"/>
              </a:rPr>
              <a:t>, kitchen</a:t>
            </a:r>
            <a:r>
              <a:rPr lang="en-GB" sz="1200" b="0" i="0" kern="1200" baseline="0" dirty="0" smtClean="0">
                <a:solidFill>
                  <a:schemeClr val="tx1"/>
                </a:solidFill>
                <a:effectLst/>
                <a:latin typeface="+mn-lt"/>
                <a:ea typeface="+mn-ea"/>
                <a:cs typeface="+mn-cs"/>
              </a:rPr>
              <a:t> staff</a:t>
            </a:r>
            <a:r>
              <a:rPr lang="en-GB" sz="1200" b="0" i="0" kern="1200" dirty="0" smtClean="0">
                <a:solidFill>
                  <a:schemeClr val="tx1"/>
                </a:solidFill>
                <a:effectLst/>
                <a:latin typeface="+mn-lt"/>
                <a:ea typeface="+mn-ea"/>
                <a:cs typeface="+mn-cs"/>
              </a:rPr>
              <a:t>, restaurant</a:t>
            </a:r>
            <a:r>
              <a:rPr lang="en-GB" sz="1200" b="0" i="0" kern="1200" baseline="0" dirty="0" smtClean="0">
                <a:solidFill>
                  <a:schemeClr val="tx1"/>
                </a:solidFill>
                <a:effectLst/>
                <a:latin typeface="+mn-lt"/>
                <a:ea typeface="+mn-ea"/>
                <a:cs typeface="+mn-cs"/>
              </a:rPr>
              <a:t> floor</a:t>
            </a:r>
            <a:r>
              <a:rPr lang="en-GB" sz="1200" b="0" i="0" kern="1200" dirty="0" smtClean="0">
                <a:solidFill>
                  <a:schemeClr val="tx1"/>
                </a:solidFill>
                <a:effectLst/>
                <a:latin typeface="+mn-lt"/>
                <a:ea typeface="+mn-ea"/>
                <a:cs typeface="+mn-cs"/>
              </a:rPr>
              <a:t>, takeaway</a:t>
            </a:r>
            <a:r>
              <a:rPr lang="en-GB" sz="1200" b="0" i="0" kern="1200" baseline="0" dirty="0" smtClean="0">
                <a:solidFill>
                  <a:schemeClr val="tx1"/>
                </a:solidFill>
                <a:effectLst/>
                <a:latin typeface="+mn-lt"/>
                <a:ea typeface="+mn-ea"/>
                <a:cs typeface="+mn-cs"/>
              </a:rPr>
              <a:t> drive-through </a:t>
            </a:r>
            <a:r>
              <a:rPr lang="en-GB" sz="1200" b="0" i="0" kern="1200" dirty="0" smtClean="0">
                <a:solidFill>
                  <a:schemeClr val="tx1"/>
                </a:solidFill>
                <a:effectLst/>
                <a:latin typeface="+mn-lt"/>
                <a:ea typeface="+mn-ea"/>
                <a:cs typeface="+mn-cs"/>
              </a:rPr>
              <a:t>and Management team. </a:t>
            </a:r>
            <a:r>
              <a:rPr lang="en-GB" baseline="0" dirty="0" smtClean="0"/>
              <a:t>Cultural differences does not change the team’s composition. </a:t>
            </a:r>
            <a:r>
              <a:rPr lang="en-GB" dirty="0" smtClean="0"/>
              <a:t>("How does McDonald's promote effective team work?", 2017)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Teamwork is different to group work as group work</a:t>
            </a:r>
            <a:r>
              <a:rPr lang="en-GB" baseline="0" dirty="0" smtClean="0"/>
              <a:t> consists of different traits including; working independently and not as a team, has one designated leader, individuals of a group may be accountable for the work they did on their own, more efficient in meetings and delegations. </a:t>
            </a:r>
            <a:r>
              <a:rPr lang="en-GB" dirty="0" smtClean="0"/>
              <a:t>(Buchanan, 2017)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Bruce Tuckman (1965) created a five step framework linking towards teamwork, these are shown in the next slides.</a:t>
            </a:r>
          </a:p>
          <a:p>
            <a:endParaRPr lang="en-GB" baseline="0" dirty="0" smtClean="0"/>
          </a:p>
          <a:p>
            <a:endParaRPr lang="en-GB" baseline="0" dirty="0" smtClean="0"/>
          </a:p>
        </p:txBody>
      </p:sp>
      <p:sp>
        <p:nvSpPr>
          <p:cNvPr id="4" name="Slide Number Placeholder 3"/>
          <p:cNvSpPr>
            <a:spLocks noGrp="1"/>
          </p:cNvSpPr>
          <p:nvPr>
            <p:ph type="sldNum" sz="quarter" idx="10"/>
          </p:nvPr>
        </p:nvSpPr>
        <p:spPr/>
        <p:txBody>
          <a:bodyPr/>
          <a:lstStyle/>
          <a:p>
            <a:fld id="{354723B4-CD53-4E5A-B428-0C17AF6FC157}" type="slidenum">
              <a:rPr lang="en-GB" smtClean="0"/>
              <a:t>10</a:t>
            </a:fld>
            <a:endParaRPr lang="en-GB"/>
          </a:p>
        </p:txBody>
      </p:sp>
    </p:spTree>
    <p:extLst>
      <p:ext uri="{BB962C8B-B14F-4D97-AF65-F5344CB8AC3E}">
        <p14:creationId xmlns:p14="http://schemas.microsoft.com/office/powerpoint/2010/main" val="7707392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Almost</a:t>
            </a:r>
            <a:r>
              <a:rPr lang="en-GB" baseline="0" dirty="0" smtClean="0"/>
              <a:t> every team starts with the ‘forming’ stage. This stage comprises of choosing selected team members for specific roles to conduct tasks and proliferate them by contributing their knowledge, skills and experience. In this stage, team members are reliant on the leader’s judgement to recognise a team member’s strength when recruiting new members for relevant contribution. Members also rely on a leader’s skill or knowledge to clarify and direct tasks, enabling the team to reach shared organisational goals. </a:t>
            </a:r>
            <a:r>
              <a:rPr lang="en-GB" dirty="0" smtClean="0"/>
              <a:t>(Largent, 2016) </a:t>
            </a:r>
          </a:p>
          <a:p>
            <a:r>
              <a:rPr lang="en-GB" dirty="0" smtClean="0"/>
              <a:t>McDonalds use</a:t>
            </a:r>
            <a:r>
              <a:rPr lang="en-GB" baseline="0" dirty="0" smtClean="0"/>
              <a:t> this stage by franchising workers who have been employees for the company more than 20 years, McDonalds management then provide the potential leader with nine months of training to ensure the company’s goals are met more efficiently opposed to openly franchising the business without experience or knowledge. As for lesser-responsible roles such as ‘crew member’, McDonalds have invested £43 million into training staff, so they may progress potentially into a managerial position. For new employees; management select applicants from their recruitment website along with the applicant’s C.V, this enables McDonald’s management to shortlist relevant skills and filter the skills not so relevant, and therefore a more efficient selection process is maintained. However, McDonalds is an entry level job by nature as it is linked to the scientific trait of training staff thus leaving little to know prior knowledge needed for ‘crew member’. Crew members then work their way up the management hierarchy depending on how much training and experience they have within the workforce. Other applicants such as post-graduates may apply for higher positions depending on qualifications. </a:t>
            </a:r>
            <a:r>
              <a:rPr lang="en-GB" dirty="0" smtClean="0"/>
              <a:t>(UK, 2017)</a:t>
            </a:r>
            <a:r>
              <a:rPr lang="en-GB" baseline="0" dirty="0" smtClean="0"/>
              <a:t> </a:t>
            </a:r>
            <a:r>
              <a:rPr lang="en-GB" dirty="0" smtClean="0"/>
              <a:t>("Franchise Application Process: McDonalds.co.uk", 2017) ("training and development", 2017)</a:t>
            </a:r>
          </a:p>
          <a:p>
            <a:endParaRPr lang="en-GB" baseline="0" dirty="0" smtClean="0"/>
          </a:p>
          <a:p>
            <a:r>
              <a:rPr lang="en-GB" baseline="0" dirty="0" smtClean="0"/>
              <a:t>Issues and problems concerning the forming stage could be;</a:t>
            </a:r>
          </a:p>
          <a:p>
            <a:pPr marL="171450" indent="-171450">
              <a:buFont typeface="Arial" panose="020B0604020202020204" pitchFamily="34" charset="0"/>
              <a:buChar char="•"/>
            </a:pPr>
            <a:r>
              <a:rPr lang="en-GB" baseline="0" dirty="0" smtClean="0"/>
              <a:t>Anxious feelings towards a new roles and tasks</a:t>
            </a:r>
          </a:p>
          <a:p>
            <a:pPr marL="171450" indent="-171450">
              <a:buFont typeface="Arial" panose="020B0604020202020204" pitchFamily="34" charset="0"/>
              <a:buChar char="•"/>
            </a:pPr>
            <a:r>
              <a:rPr lang="en-GB" baseline="0" dirty="0" smtClean="0"/>
              <a:t>New employees rely too much on management and senior workers to help them perform, regardless of how much training they had received thus resulting in loss of efficiency</a:t>
            </a:r>
          </a:p>
          <a:p>
            <a:pPr marL="171450" indent="-171450">
              <a:buFont typeface="Arial" panose="020B0604020202020204" pitchFamily="34" charset="0"/>
              <a:buChar char="•"/>
            </a:pPr>
            <a:r>
              <a:rPr lang="en-GB" baseline="0" dirty="0" smtClean="0"/>
              <a:t>Tasks become harder at the start, so employees could tell management tasks where complete when not. </a:t>
            </a:r>
            <a:r>
              <a:rPr lang="en-GB" sz="1200" b="0" i="0" kern="1200" dirty="0" smtClean="0">
                <a:solidFill>
                  <a:schemeClr val="tx1"/>
                </a:solidFill>
                <a:effectLst/>
                <a:latin typeface="+mn-lt"/>
                <a:ea typeface="+mn-ea"/>
                <a:cs typeface="+mn-cs"/>
              </a:rPr>
              <a:t>(Nestor, 2013</a:t>
            </a:r>
            <a:r>
              <a:rPr lang="en-GB" sz="1200" b="0" i="0" kern="1200" baseline="0" dirty="0" smtClean="0">
                <a:solidFill>
                  <a:schemeClr val="tx1"/>
                </a:solidFill>
                <a:effectLst/>
                <a:latin typeface="+mn-lt"/>
                <a:ea typeface="+mn-ea"/>
                <a:cs typeface="+mn-cs"/>
              </a:rPr>
              <a:t> &amp; Tuckman, 1965)</a:t>
            </a:r>
            <a:endParaRPr lang="en-GB" baseline="0" dirty="0" smtClean="0"/>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354723B4-CD53-4E5A-B428-0C17AF6FC157}" type="slidenum">
              <a:rPr lang="en-GB" smtClean="0"/>
              <a:t>11</a:t>
            </a:fld>
            <a:endParaRPr lang="en-GB"/>
          </a:p>
        </p:txBody>
      </p:sp>
    </p:spTree>
    <p:extLst>
      <p:ext uri="{BB962C8B-B14F-4D97-AF65-F5344CB8AC3E}">
        <p14:creationId xmlns:p14="http://schemas.microsoft.com/office/powerpoint/2010/main" val="1711146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forming </a:t>
            </a:r>
            <a:r>
              <a:rPr lang="en-GB" baseline="0" dirty="0" smtClean="0"/>
              <a:t>stage is followed by the storming stage. This stage comprises of conflict between members, reasons for this could be; </a:t>
            </a:r>
          </a:p>
          <a:p>
            <a:pPr marL="171450" indent="-171450">
              <a:buFont typeface="Arial" panose="020B0604020202020204" pitchFamily="34" charset="0"/>
              <a:buChar char="•"/>
            </a:pPr>
            <a:r>
              <a:rPr lang="en-GB" baseline="0" dirty="0" smtClean="0"/>
              <a:t>personality incompatibility</a:t>
            </a:r>
          </a:p>
          <a:p>
            <a:pPr marL="171450" indent="-171450">
              <a:buFont typeface="Arial" panose="020B0604020202020204" pitchFamily="34" charset="0"/>
              <a:buChar char="•"/>
            </a:pPr>
            <a:r>
              <a:rPr lang="en-GB" baseline="0" dirty="0" smtClean="0"/>
              <a:t>a member’s skills and knowledge of tasks limited when beginning a task</a:t>
            </a:r>
          </a:p>
          <a:p>
            <a:pPr marL="171450" indent="-171450">
              <a:buFont typeface="Arial" panose="020B0604020202020204" pitchFamily="34" charset="0"/>
              <a:buChar char="•"/>
            </a:pPr>
            <a:r>
              <a:rPr lang="en-GB" baseline="0" dirty="0" smtClean="0"/>
              <a:t>Level of skill differences between members</a:t>
            </a:r>
          </a:p>
          <a:p>
            <a:pPr marL="171450" indent="-171450">
              <a:buFont typeface="Arial" panose="020B0604020202020204" pitchFamily="34" charset="0"/>
              <a:buChar char="•"/>
            </a:pPr>
            <a:r>
              <a:rPr lang="en-GB" baseline="0" dirty="0" smtClean="0"/>
              <a:t>A lack of resource may intimidate and overwhelm team members</a:t>
            </a:r>
          </a:p>
          <a:p>
            <a:pPr marL="171450" indent="-171450">
              <a:buFont typeface="Arial" panose="020B0604020202020204" pitchFamily="34" charset="0"/>
              <a:buChar char="•"/>
            </a:pPr>
            <a:r>
              <a:rPr lang="en-GB" baseline="0" dirty="0" smtClean="0"/>
              <a:t>The typical positive personalities can be replaced with frustrated and angry emotions.</a:t>
            </a:r>
          </a:p>
          <a:p>
            <a:pPr marL="0" indent="0">
              <a:buFont typeface="Arial" panose="020B0604020202020204" pitchFamily="34" charset="0"/>
              <a:buNone/>
            </a:pPr>
            <a:r>
              <a:rPr lang="en-GB" baseline="0" dirty="0" smtClean="0"/>
              <a:t>The influence of storming can be varied between how strongly influencing a leader can be to encourage storming to be suppressed. However, depending on the employees, a team can remain in or resurface storming without the ability to work together. Management and </a:t>
            </a:r>
            <a:r>
              <a:rPr lang="en-GB" sz="1200" b="0" i="0" kern="1200" dirty="0" smtClean="0">
                <a:solidFill>
                  <a:schemeClr val="tx1"/>
                </a:solidFill>
                <a:effectLst/>
                <a:latin typeface="+mn-lt"/>
                <a:ea typeface="+mn-ea"/>
                <a:cs typeface="+mn-cs"/>
              </a:rPr>
              <a:t>BFAWU within McDonalds</a:t>
            </a:r>
            <a:r>
              <a:rPr lang="en-GB" sz="1200" b="0" i="0" kern="1200" baseline="0" dirty="0" smtClean="0">
                <a:solidFill>
                  <a:schemeClr val="tx1"/>
                </a:solidFill>
                <a:effectLst/>
                <a:latin typeface="+mn-lt"/>
                <a:ea typeface="+mn-ea"/>
                <a:cs typeface="+mn-cs"/>
              </a:rPr>
              <a:t> are trained to suppress storming quickly. </a:t>
            </a:r>
            <a:r>
              <a:rPr lang="en-GB" dirty="0" smtClean="0"/>
              <a:t>("Standards of Business Conduct - McDonald's", 2017) </a:t>
            </a:r>
            <a:r>
              <a:rPr lang="en-GB" dirty="0" smtClean="0"/>
              <a:t>(Largent, 2016) </a:t>
            </a:r>
          </a:p>
          <a:p>
            <a:pPr marL="0" indent="0">
              <a:buFont typeface="Arial" panose="020B0604020202020204" pitchFamily="34" charset="0"/>
              <a:buNone/>
            </a:pPr>
            <a:endParaRPr lang="en-GB" dirty="0" smtClean="0"/>
          </a:p>
          <a:p>
            <a:pPr marL="0" indent="0">
              <a:buFont typeface="Arial" panose="020B0604020202020204" pitchFamily="34" charset="0"/>
              <a:buNone/>
            </a:pPr>
            <a:r>
              <a:rPr lang="en-GB" dirty="0" smtClean="0"/>
              <a:t>Issues regarding storming involve;</a:t>
            </a:r>
          </a:p>
          <a:p>
            <a:pPr marL="171450" indent="-171450">
              <a:buFont typeface="Arial" panose="020B0604020202020204" pitchFamily="34" charset="0"/>
              <a:buChar char="•"/>
            </a:pPr>
            <a:r>
              <a:rPr lang="en-GB" dirty="0" smtClean="0"/>
              <a:t>Task demands</a:t>
            </a:r>
            <a:r>
              <a:rPr lang="en-GB" baseline="0" dirty="0" smtClean="0"/>
              <a:t> are disregarded</a:t>
            </a:r>
          </a:p>
          <a:p>
            <a:pPr marL="171450" indent="-171450">
              <a:buFont typeface="Arial" panose="020B0604020202020204" pitchFamily="34" charset="0"/>
              <a:buChar char="•"/>
            </a:pPr>
            <a:r>
              <a:rPr lang="en-GB" baseline="0" dirty="0" smtClean="0"/>
              <a:t>Resisting help </a:t>
            </a:r>
          </a:p>
          <a:p>
            <a:pPr marL="171450" indent="-171450">
              <a:buFont typeface="Arial" panose="020B0604020202020204" pitchFamily="34" charset="0"/>
              <a:buChar char="•"/>
            </a:pPr>
            <a:r>
              <a:rPr lang="en-GB" baseline="0" dirty="0" smtClean="0"/>
              <a:t>Excessive individualism that may concern management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0" kern="1200" dirty="0" smtClean="0">
                <a:solidFill>
                  <a:schemeClr val="tx1"/>
                </a:solidFill>
                <a:effectLst/>
                <a:latin typeface="+mn-lt"/>
                <a:ea typeface="+mn-ea"/>
                <a:cs typeface="+mn-cs"/>
              </a:rPr>
              <a:t>(Nestor, 2013</a:t>
            </a:r>
            <a:r>
              <a:rPr lang="en-GB" sz="1200" b="0" i="0" kern="1200" baseline="0" dirty="0" smtClean="0">
                <a:solidFill>
                  <a:schemeClr val="tx1"/>
                </a:solidFill>
                <a:effectLst/>
                <a:latin typeface="+mn-lt"/>
                <a:ea typeface="+mn-ea"/>
                <a:cs typeface="+mn-cs"/>
              </a:rPr>
              <a:t> &amp; Tuckman, 1965)</a:t>
            </a:r>
            <a:endParaRPr lang="en-GB" baseline="0" dirty="0" smtClean="0"/>
          </a:p>
          <a:p>
            <a:pPr marL="171450" indent="-171450">
              <a:buFont typeface="Arial" panose="020B0604020202020204" pitchFamily="34" charset="0"/>
              <a:buChar char="•"/>
            </a:pPr>
            <a:endParaRPr lang="en-GB" dirty="0" smtClean="0"/>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baseline="0" dirty="0" smtClean="0"/>
          </a:p>
          <a:p>
            <a:pPr marL="0" indent="0">
              <a:buFont typeface="Arial" panose="020B0604020202020204" pitchFamily="34" charset="0"/>
              <a:buNone/>
            </a:pPr>
            <a:endParaRPr lang="en-GB" baseline="0" dirty="0" smtClean="0"/>
          </a:p>
        </p:txBody>
      </p:sp>
      <p:sp>
        <p:nvSpPr>
          <p:cNvPr id="4" name="Slide Number Placeholder 3"/>
          <p:cNvSpPr>
            <a:spLocks noGrp="1"/>
          </p:cNvSpPr>
          <p:nvPr>
            <p:ph type="sldNum" sz="quarter" idx="10"/>
          </p:nvPr>
        </p:nvSpPr>
        <p:spPr/>
        <p:txBody>
          <a:bodyPr/>
          <a:lstStyle/>
          <a:p>
            <a:fld id="{354723B4-CD53-4E5A-B428-0C17AF6FC157}" type="slidenum">
              <a:rPr lang="en-GB" smtClean="0"/>
              <a:t>12</a:t>
            </a:fld>
            <a:endParaRPr lang="en-GB"/>
          </a:p>
        </p:txBody>
      </p:sp>
    </p:spTree>
    <p:extLst>
      <p:ext uri="{BB962C8B-B14F-4D97-AF65-F5344CB8AC3E}">
        <p14:creationId xmlns:p14="http://schemas.microsoft.com/office/powerpoint/2010/main" val="21772736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After the ‘storm’</a:t>
            </a:r>
            <a:r>
              <a:rPr lang="en-GB" baseline="0" dirty="0" smtClean="0"/>
              <a:t> has passed, then differences and uncertainty is put aside, team activity and efficiency is increases. This is emphasised from McDonalds by promoting a temporary employee into a ‘crew member’ once the prior temporary employee had acquired the knowledge and skill to progress and contribute fully to a company. However, unfortunately many teams never progress from or progress to this stage due to a lack of leadership skills from management. </a:t>
            </a:r>
            <a:r>
              <a:rPr lang="en-GB" dirty="0" smtClean="0"/>
              <a:t>Norming is essentially the collaboration between the team starting to for and is a mostly</a:t>
            </a:r>
            <a:r>
              <a:rPr lang="en-GB" baseline="0" dirty="0" smtClean="0"/>
              <a:t> positive stage with team members starting to form procedures to help deal with tasks, however it may cause favouritism within the team therefore ignoring the opinions and ideas of members who they had past conflicts with. </a:t>
            </a:r>
            <a:r>
              <a:rPr lang="en-GB" dirty="0" smtClean="0"/>
              <a:t>(Largent, 2016) </a:t>
            </a:r>
            <a:r>
              <a:rPr lang="en-GB" sz="1200" b="0" i="0" kern="1200" dirty="0" smtClean="0">
                <a:solidFill>
                  <a:schemeClr val="tx1"/>
                </a:solidFill>
                <a:effectLst/>
                <a:latin typeface="+mn-lt"/>
                <a:ea typeface="+mn-ea"/>
                <a:cs typeface="+mn-cs"/>
              </a:rPr>
              <a:t>(Nestor, 2013</a:t>
            </a:r>
            <a:r>
              <a:rPr lang="en-GB" sz="1200" b="0" i="0" kern="1200" baseline="0" dirty="0" smtClean="0">
                <a:solidFill>
                  <a:schemeClr val="tx1"/>
                </a:solidFill>
                <a:effectLst/>
                <a:latin typeface="+mn-lt"/>
                <a:ea typeface="+mn-ea"/>
                <a:cs typeface="+mn-cs"/>
              </a:rPr>
              <a:t> &amp; Tuckman, 1965)</a:t>
            </a:r>
            <a:endParaRPr lang="en-GB" baseline="0" dirty="0" smtClean="0"/>
          </a:p>
          <a:p>
            <a:r>
              <a:rPr lang="en-GB" dirty="0" smtClean="0"/>
              <a:t> </a:t>
            </a:r>
          </a:p>
          <a:p>
            <a:endParaRPr lang="en-GB" dirty="0" smtClean="0"/>
          </a:p>
          <a:p>
            <a:endParaRPr lang="en-GB" baseline="0" dirty="0" smtClean="0"/>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354723B4-CD53-4E5A-B428-0C17AF6FC157}" type="slidenum">
              <a:rPr lang="en-GB" smtClean="0"/>
              <a:t>13</a:t>
            </a:fld>
            <a:endParaRPr lang="en-GB"/>
          </a:p>
        </p:txBody>
      </p:sp>
    </p:spTree>
    <p:extLst>
      <p:ext uri="{BB962C8B-B14F-4D97-AF65-F5344CB8AC3E}">
        <p14:creationId xmlns:p14="http://schemas.microsoft.com/office/powerpoint/2010/main" val="23311386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when the leader or manager will become an</a:t>
            </a:r>
            <a:r>
              <a:rPr lang="en-GB" baseline="0" dirty="0" smtClean="0"/>
              <a:t> enabler and </a:t>
            </a:r>
            <a:r>
              <a:rPr lang="en-GB" dirty="0" smtClean="0"/>
              <a:t>consultant to an already trained and highly skilled team. In this stage</a:t>
            </a:r>
            <a:r>
              <a:rPr lang="en-GB" baseline="0" dirty="0" smtClean="0"/>
              <a:t> employees can work efficiently and are the most motivated and productive to take on tasks set with the ability to ‘perform’ them at a high standard than any of the prior stages. </a:t>
            </a:r>
          </a:p>
          <a:p>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McDonalds</a:t>
            </a:r>
            <a:r>
              <a:rPr lang="en-GB" baseline="0" dirty="0" smtClean="0"/>
              <a:t> convey this stage by managers and ‘crew members’ becoming aware about how effective they are when making profit and not under-achieving their goals. This is noticed by management first as they receive performance appraisals. Another way of McDonald's team members conveying exceptional performance is by the time they take to serve a customer. The more quickly and correctly a task is performed, the better. </a:t>
            </a:r>
            <a:r>
              <a:rPr lang="en-GB" dirty="0" smtClean="0"/>
              <a:t>(Largent, 2016) </a:t>
            </a:r>
            <a:r>
              <a:rPr lang="en-GB" dirty="0" smtClean="0"/>
              <a:t>("Do you have a time limit on serving time?", 2017) ("I would like to know about the performance management system and performance appraisal of McDonald's", 2017)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Issues</a:t>
            </a:r>
            <a:r>
              <a:rPr lang="en-GB" baseline="0" dirty="0" smtClean="0"/>
              <a:t> for performing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smtClean="0"/>
              <a:t>Under-performance is a possibility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smtClean="0"/>
              <a:t>Possibility of over-worked employees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smtClean="0"/>
              <a:t>Task could be too stressful over-time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aseline="0" dirty="0" smtClean="0"/>
              <a:t>Benefits for performing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smtClean="0"/>
              <a:t>Team have more concern to complete tasks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smtClean="0"/>
              <a:t>More room for ideas over time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smtClean="0"/>
              <a:t>More problems can be solved independently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smtClean="0"/>
              <a:t>Common focus is shared between team members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smtClean="0"/>
              <a:t>Communication becomes much more flexible and efficient</a:t>
            </a:r>
          </a:p>
          <a:p>
            <a:r>
              <a:rPr lang="en-GB" sz="1200" b="0" i="0" kern="1200" dirty="0" smtClean="0">
                <a:solidFill>
                  <a:schemeClr val="tx1"/>
                </a:solidFill>
                <a:effectLst/>
                <a:latin typeface="+mn-lt"/>
                <a:ea typeface="+mn-ea"/>
                <a:cs typeface="+mn-cs"/>
              </a:rPr>
              <a:t>(Nestor, 2013</a:t>
            </a:r>
            <a:r>
              <a:rPr lang="en-GB" sz="1200" b="0" i="0" kern="1200" baseline="0" dirty="0" smtClean="0">
                <a:solidFill>
                  <a:schemeClr val="tx1"/>
                </a:solidFill>
                <a:effectLst/>
                <a:latin typeface="+mn-lt"/>
                <a:ea typeface="+mn-ea"/>
                <a:cs typeface="+mn-cs"/>
              </a:rPr>
              <a:t> &amp; Tuckman, 1965)</a:t>
            </a:r>
            <a:endParaRPr lang="en-GB" dirty="0"/>
          </a:p>
        </p:txBody>
      </p:sp>
      <p:sp>
        <p:nvSpPr>
          <p:cNvPr id="4" name="Slide Number Placeholder 3"/>
          <p:cNvSpPr>
            <a:spLocks noGrp="1"/>
          </p:cNvSpPr>
          <p:nvPr>
            <p:ph type="sldNum" sz="quarter" idx="10"/>
          </p:nvPr>
        </p:nvSpPr>
        <p:spPr/>
        <p:txBody>
          <a:bodyPr/>
          <a:lstStyle/>
          <a:p>
            <a:fld id="{354723B4-CD53-4E5A-B428-0C17AF6FC157}" type="slidenum">
              <a:rPr lang="en-GB" smtClean="0"/>
              <a:t>14</a:t>
            </a:fld>
            <a:endParaRPr lang="en-GB"/>
          </a:p>
        </p:txBody>
      </p:sp>
    </p:spTree>
    <p:extLst>
      <p:ext uri="{BB962C8B-B14F-4D97-AF65-F5344CB8AC3E}">
        <p14:creationId xmlns:p14="http://schemas.microsoft.com/office/powerpoint/2010/main" val="11803894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Adjourning</a:t>
            </a:r>
            <a:r>
              <a:rPr lang="en-GB" baseline="0" dirty="0" smtClean="0"/>
              <a:t> is the final stage, this period is when the final goal has been complete and a form of disengagement and disbandment is made. This may be disturbing to other team members due to relationship factors. </a:t>
            </a:r>
            <a:r>
              <a:rPr lang="en-GB" dirty="0" smtClean="0"/>
              <a:t>(Largent, 2016) </a:t>
            </a:r>
            <a:endParaRPr lang="en-GB" baseline="0" dirty="0" smtClean="0"/>
          </a:p>
          <a:p>
            <a:endParaRPr lang="en-GB" baseline="0" dirty="0" smtClean="0"/>
          </a:p>
          <a:p>
            <a:r>
              <a:rPr lang="en-GB" baseline="0" dirty="0" smtClean="0"/>
              <a:t>The McDonalds Company as a whole has not completely disengagement as of yet as the company is still in the performing stage, however another form of disbandment is more likely towards team members. This includes retirement of a team member. Retirement is when an employee has accumulated enough capital in which it is then saved into their retirement fund to survive after their life of employment. McDonalds offer retirement schemes to their loyal team members. </a:t>
            </a:r>
            <a:endParaRPr lang="en-GB" dirty="0"/>
          </a:p>
        </p:txBody>
      </p:sp>
      <p:sp>
        <p:nvSpPr>
          <p:cNvPr id="4" name="Slide Number Placeholder 3"/>
          <p:cNvSpPr>
            <a:spLocks noGrp="1"/>
          </p:cNvSpPr>
          <p:nvPr>
            <p:ph type="sldNum" sz="quarter" idx="10"/>
          </p:nvPr>
        </p:nvSpPr>
        <p:spPr/>
        <p:txBody>
          <a:bodyPr/>
          <a:lstStyle/>
          <a:p>
            <a:fld id="{354723B4-CD53-4E5A-B428-0C17AF6FC157}" type="slidenum">
              <a:rPr lang="en-GB" smtClean="0"/>
              <a:t>15</a:t>
            </a:fld>
            <a:endParaRPr lang="en-GB"/>
          </a:p>
        </p:txBody>
      </p:sp>
    </p:spTree>
    <p:extLst>
      <p:ext uri="{BB962C8B-B14F-4D97-AF65-F5344CB8AC3E}">
        <p14:creationId xmlns:p14="http://schemas.microsoft.com/office/powerpoint/2010/main" val="4611779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The principals of team work are very easy to understand as any of</a:t>
            </a:r>
            <a:r>
              <a:rPr lang="en-GB" baseline="0" dirty="0" smtClean="0"/>
              <a:t> the goals are the shared within a multiple team members but the journey to performing may be very complex. McDonalds is a systems based company, which means it is always improving whether its through technology or motivation for teamwork to be more efficient and adaptive to external or internal influences. Ideas, more efficient training and technology may make the steps prior to ‘performing’ quicker and easier to handle as a leader. Many variables could impact the time scale for each stage such as; size of team, perceptual errors and synergy between team members, </a:t>
            </a:r>
            <a:r>
              <a:rPr lang="en-GB" baseline="0" dirty="0" smtClean="0"/>
              <a:t>this may also be due to poor or lack of leadership skills, thus enabling the team reside in the negative stages for longer. </a:t>
            </a:r>
            <a:r>
              <a:rPr lang="en-GB" baseline="0" dirty="0" smtClean="0"/>
              <a:t>(Mullins, 2010) </a:t>
            </a:r>
            <a:r>
              <a:rPr lang="en-GB" dirty="0" smtClean="0"/>
              <a:t>(Largent, 2016)  </a:t>
            </a: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p>
        </p:txBody>
      </p:sp>
      <p:sp>
        <p:nvSpPr>
          <p:cNvPr id="4" name="Slide Number Placeholder 3"/>
          <p:cNvSpPr>
            <a:spLocks noGrp="1"/>
          </p:cNvSpPr>
          <p:nvPr>
            <p:ph type="sldNum" sz="quarter" idx="10"/>
          </p:nvPr>
        </p:nvSpPr>
        <p:spPr/>
        <p:txBody>
          <a:bodyPr/>
          <a:lstStyle/>
          <a:p>
            <a:fld id="{354723B4-CD53-4E5A-B428-0C17AF6FC157}" type="slidenum">
              <a:rPr lang="en-GB" smtClean="0"/>
              <a:t>16</a:t>
            </a:fld>
            <a:endParaRPr lang="en-GB"/>
          </a:p>
        </p:txBody>
      </p:sp>
    </p:spTree>
    <p:extLst>
      <p:ext uri="{BB962C8B-B14F-4D97-AF65-F5344CB8AC3E}">
        <p14:creationId xmlns:p14="http://schemas.microsoft.com/office/powerpoint/2010/main" val="6032439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Thank</a:t>
            </a:r>
            <a:r>
              <a:rPr lang="en-GB" baseline="0" dirty="0" smtClean="0"/>
              <a:t> you for listening. If anyone has questions, you may ask them now.</a:t>
            </a:r>
            <a:endParaRPr lang="en-GB" dirty="0"/>
          </a:p>
        </p:txBody>
      </p:sp>
      <p:sp>
        <p:nvSpPr>
          <p:cNvPr id="4" name="Slide Number Placeholder 3"/>
          <p:cNvSpPr>
            <a:spLocks noGrp="1"/>
          </p:cNvSpPr>
          <p:nvPr>
            <p:ph type="sldNum" sz="quarter" idx="10"/>
          </p:nvPr>
        </p:nvSpPr>
        <p:spPr/>
        <p:txBody>
          <a:bodyPr/>
          <a:lstStyle/>
          <a:p>
            <a:fld id="{354723B4-CD53-4E5A-B428-0C17AF6FC157}" type="slidenum">
              <a:rPr lang="en-GB" smtClean="0"/>
              <a:t>17</a:t>
            </a:fld>
            <a:endParaRPr lang="en-GB"/>
          </a:p>
        </p:txBody>
      </p:sp>
    </p:spTree>
    <p:extLst>
      <p:ext uri="{BB962C8B-B14F-4D97-AF65-F5344CB8AC3E}">
        <p14:creationId xmlns:p14="http://schemas.microsoft.com/office/powerpoint/2010/main" val="37294498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54723B4-CD53-4E5A-B428-0C17AF6FC157}" type="slidenum">
              <a:rPr lang="en-GB" smtClean="0"/>
              <a:t>18</a:t>
            </a:fld>
            <a:endParaRPr lang="en-GB"/>
          </a:p>
        </p:txBody>
      </p:sp>
    </p:spTree>
    <p:extLst>
      <p:ext uri="{BB962C8B-B14F-4D97-AF65-F5344CB8AC3E}">
        <p14:creationId xmlns:p14="http://schemas.microsoft.com/office/powerpoint/2010/main" val="13494505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54723B4-CD53-4E5A-B428-0C17AF6FC157}" type="slidenum">
              <a:rPr lang="en-GB" smtClean="0"/>
              <a:t>19</a:t>
            </a:fld>
            <a:endParaRPr lang="en-GB"/>
          </a:p>
        </p:txBody>
      </p:sp>
    </p:spTree>
    <p:extLst>
      <p:ext uri="{BB962C8B-B14F-4D97-AF65-F5344CB8AC3E}">
        <p14:creationId xmlns:p14="http://schemas.microsoft.com/office/powerpoint/2010/main" val="264909329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12/13/2017</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76555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12/13/2017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3737145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18809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12/13/2017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12236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89213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6250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41262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90057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57537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60700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813740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513741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750879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81104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62815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28769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6098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12/13/2017</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06013291"/>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 id="214748372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0.wmf"/><Relationship Id="rId4"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dpgplc.co.uk/wp-content/uploads/theory_xy.jpg" TargetMode="External"/><Relationship Id="rId3" Type="http://schemas.openxmlformats.org/officeDocument/2006/relationships/hyperlink" Target="http://www.academicjournals.org/AJBM" TargetMode="External"/><Relationship Id="rId7" Type="http://schemas.openxmlformats.org/officeDocument/2006/relationships/hyperlink" Target="http://www.mcdonalds.co.uk/ukhome/whatmakesmcdonalds/questions/running-the-business/business-operations/what-are-your-hygiene-and-cleanliness-policies.html"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www.bbc.co.uk/worldservice/specials/1616_fastfood/page2.shtml" TargetMode="External"/><Relationship Id="rId11" Type="http://schemas.openxmlformats.org/officeDocument/2006/relationships/hyperlink" Target="http://www.mcdonalds.co.uk/ukhome/whatmakesmcdonalds/questions/work-with-us/uniform/what-is-your-policy-on-tattoos-and-piercings.html" TargetMode="External"/><Relationship Id="rId5" Type="http://schemas.openxmlformats.org/officeDocument/2006/relationships/hyperlink" Target="http://www.mcdonalds.co.uk/ukhome/People/Franchising.html/the-process.html" TargetMode="External"/><Relationship Id="rId10" Type="http://schemas.openxmlformats.org/officeDocument/2006/relationships/hyperlink" Target="https://www.youtube.com/watch?v=ni0fSOtmO1A" TargetMode="External"/><Relationship Id="rId4" Type="http://schemas.openxmlformats.org/officeDocument/2006/relationships/hyperlink" Target="https://people.mcdonalds.co.uk/restaurant-opportunities/crew-member/" TargetMode="External"/><Relationship Id="rId9" Type="http://schemas.openxmlformats.org/officeDocument/2006/relationships/hyperlink" Target="http://www.dailypost.co.uk/news/north-wales-news/anglesey-man-felt-physically-sick-10859842"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pdfs.semanticscholar.org/d1e4/03a4a017d00b081122c2a0abd1d7317f14fe.pdf" TargetMode="External"/><Relationship Id="rId13" Type="http://schemas.openxmlformats.org/officeDocument/2006/relationships/hyperlink" Target="http://www.mcdonalds.co.uk/ukhome/whatmakesmcdonalds/questions/running-the-business/cooking/do-you-have-a-time-limit-on-serving-time.html" TargetMode="External"/><Relationship Id="rId3" Type="http://schemas.openxmlformats.org/officeDocument/2006/relationships/hyperlink" Target="https://www.payscale.com/research/US/Employer=McDonald's_Corporation/Hourly_Rate" TargetMode="External"/><Relationship Id="rId7" Type="http://schemas.openxmlformats.org/officeDocument/2006/relationships/hyperlink" Target="http://www.bfawu.org/education_training" TargetMode="External"/><Relationship Id="rId12" Type="http://schemas.openxmlformats.org/officeDocument/2006/relationships/hyperlink" Target="https://www.mcdonalds.com/dam/AboutMcDonalds/Investors/9497_SBC_International_EN-US%20v2%20final%20061311.pdf"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www.bfawu.org/mcstrike" TargetMode="External"/><Relationship Id="rId11" Type="http://schemas.openxmlformats.org/officeDocument/2006/relationships/hyperlink" Target="https://people.mcdonalds.co.uk/FAQs#tab--160" TargetMode="External"/><Relationship Id="rId5" Type="http://schemas.openxmlformats.org/officeDocument/2006/relationships/hyperlink" Target="http://www.mcdonalds.co.uk/ukhome/whatmakesmcdonalds/questions/work-with-us/employee-benefits/what-benefits-do-mcdonalds-employees-receive.html" TargetMode="External"/><Relationship Id="rId15" Type="http://schemas.openxmlformats.org/officeDocument/2006/relationships/hyperlink" Target="https://people.mcdonalds.co.uk/why-mcdonalds/our-brand/" TargetMode="External"/><Relationship Id="rId10" Type="http://schemas.openxmlformats.org/officeDocument/2006/relationships/hyperlink" Target="http://mcdonalds.com.mt/employment/a-closer-look-at-each-profession#arm" TargetMode="External"/><Relationship Id="rId4" Type="http://schemas.openxmlformats.org/officeDocument/2006/relationships/hyperlink" Target="http://dx.doi.org/10.5406/amerjpsyc.126.2.0155" TargetMode="External"/><Relationship Id="rId9" Type="http://schemas.openxmlformats.org/officeDocument/2006/relationships/hyperlink" Target="http://www.mcdonalds.co.uk/ukhome/whatmakesmcdonalds/questions/running-the-business/employees/how-does-mcdonalds-promote-effective-team-work.html" TargetMode="External"/><Relationship Id="rId14" Type="http://schemas.openxmlformats.org/officeDocument/2006/relationships/hyperlink" Target="http://www.mcdonalds.co.uk/ukhome/whatmakesmcdonalds/questions/running-the-business/employees/i-would-like-to-know-about-the-performance-management-system-and-performance-appraisal-of-mcdonald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mtClean="0">
                <a:latin typeface="Times New Roman" panose="02020603050405020304" pitchFamily="18" charset="0"/>
                <a:cs typeface="Times New Roman" panose="02020603050405020304" pitchFamily="18" charset="0"/>
              </a:rPr>
              <a:t>Jordan Coller</a:t>
            </a:r>
            <a:endParaRPr lang="en-GB"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p:txBody>
          <a:bodyPr>
            <a:normAutofit fontScale="92500"/>
          </a:bodyPr>
          <a:lstStyle/>
          <a:p>
            <a:r>
              <a:rPr lang="en-GB" dirty="0" smtClean="0">
                <a:latin typeface="Times New Roman" panose="02020603050405020304" pitchFamily="18" charset="0"/>
                <a:cs typeface="Times New Roman" panose="02020603050405020304" pitchFamily="18" charset="0"/>
              </a:rPr>
              <a:t>ID: 1706820</a:t>
            </a:r>
          </a:p>
          <a:p>
            <a:r>
              <a:rPr lang="en-GB" dirty="0" smtClean="0">
                <a:latin typeface="Times New Roman" panose="02020603050405020304" pitchFamily="18" charset="0"/>
                <a:cs typeface="Times New Roman" panose="02020603050405020304" pitchFamily="18" charset="0"/>
              </a:rPr>
              <a:t>Module: Contemporary Management Approaches (BMSP4002)</a:t>
            </a:r>
          </a:p>
          <a:p>
            <a:r>
              <a:rPr lang="en-GB" dirty="0" smtClean="0">
                <a:latin typeface="Times New Roman" panose="02020603050405020304" pitchFamily="18" charset="0"/>
                <a:cs typeface="Times New Roman" panose="02020603050405020304" pitchFamily="18" charset="0"/>
              </a:rPr>
              <a:t>Date: 08/12/2017</a:t>
            </a:r>
            <a:endParaRPr lang="en-GB" dirty="0">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5241713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chor="ctr"/>
          <a:lstStyle/>
          <a:p>
            <a:endParaRPr lang="en-GB" dirty="0"/>
          </a:p>
          <a:p>
            <a:endParaRPr lang="en-GB" dirty="0" smtClean="0"/>
          </a:p>
        </p:txBody>
      </p:sp>
      <p:sp>
        <p:nvSpPr>
          <p:cNvPr id="4" name="Rectangle 3"/>
          <p:cNvSpPr/>
          <p:nvPr/>
        </p:nvSpPr>
        <p:spPr>
          <a:xfrm>
            <a:off x="4176082" y="2508458"/>
            <a:ext cx="3839834" cy="923330"/>
          </a:xfrm>
          <a:prstGeom prst="rect">
            <a:avLst/>
          </a:prstGeom>
          <a:noFill/>
        </p:spPr>
        <p:txBody>
          <a:bodyPr wrap="none" lIns="91440" tIns="45720" rIns="91440" bIns="45720">
            <a:spAutoFit/>
          </a:bodyPr>
          <a:lstStyle/>
          <a:p>
            <a:pPr algn="ctr"/>
            <a:r>
              <a:rPr lang="en-GB"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Approaches </a:t>
            </a:r>
            <a:endParaRPr lang="en-GB"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5" name="Rectangle 4"/>
          <p:cNvSpPr/>
          <p:nvPr/>
        </p:nvSpPr>
        <p:spPr>
          <a:xfrm>
            <a:off x="2543058" y="4113998"/>
            <a:ext cx="6792117" cy="923330"/>
          </a:xfrm>
          <a:prstGeom prst="rect">
            <a:avLst/>
          </a:prstGeom>
          <a:noFill/>
        </p:spPr>
        <p:txBody>
          <a:bodyPr wrap="none" lIns="91440" tIns="45720" rIns="91440" bIns="45720">
            <a:spAutoFit/>
          </a:bodyPr>
          <a:lstStyle/>
          <a:p>
            <a:pPr algn="ctr"/>
            <a:r>
              <a:rPr lang="en-GB"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Group and Teamwork </a:t>
            </a:r>
            <a:endParaRPr lang="en-GB"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6" name="Rectangle 5"/>
          <p:cNvSpPr/>
          <p:nvPr/>
        </p:nvSpPr>
        <p:spPr>
          <a:xfrm>
            <a:off x="3249940" y="3431788"/>
            <a:ext cx="4765976" cy="584775"/>
          </a:xfrm>
          <a:prstGeom prst="rect">
            <a:avLst/>
          </a:prstGeom>
          <a:noFill/>
        </p:spPr>
        <p:txBody>
          <a:bodyPr wrap="square" lIns="91440" tIns="45720" rIns="91440" bIns="45720">
            <a:spAutoFit/>
          </a:bodyPr>
          <a:lstStyle/>
          <a:p>
            <a:pPr algn="ctr"/>
            <a:r>
              <a:rPr lang="en-US" sz="32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Motivational theories</a:t>
            </a:r>
            <a:endParaRPr lang="en-US" sz="32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0" name="Rectangle 9"/>
          <p:cNvSpPr/>
          <p:nvPr/>
        </p:nvSpPr>
        <p:spPr>
          <a:xfrm>
            <a:off x="4907418" y="5240028"/>
            <a:ext cx="2063385" cy="584775"/>
          </a:xfrm>
          <a:prstGeom prst="rect">
            <a:avLst/>
          </a:prstGeom>
          <a:noFill/>
        </p:spPr>
        <p:txBody>
          <a:bodyPr wrap="none" lIns="91440" tIns="45720" rIns="91440" bIns="45720">
            <a:spAutoFit/>
          </a:bodyPr>
          <a:lstStyle/>
          <a:p>
            <a:pPr algn="ctr"/>
            <a:r>
              <a:rPr lang="en-US" sz="32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Definition </a:t>
            </a:r>
            <a:endParaRPr lang="en-US" sz="32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1" name="Rectangle 10"/>
          <p:cNvSpPr/>
          <p:nvPr/>
        </p:nvSpPr>
        <p:spPr>
          <a:xfrm>
            <a:off x="658094" y="5219168"/>
            <a:ext cx="10408427" cy="584775"/>
          </a:xfrm>
          <a:prstGeom prst="rect">
            <a:avLst/>
          </a:prstGeom>
          <a:noFill/>
        </p:spPr>
        <p:txBody>
          <a:bodyPr wrap="none" lIns="91440" tIns="45720" rIns="91440" bIns="45720">
            <a:spAutoFit/>
          </a:bodyPr>
          <a:lstStyle/>
          <a:p>
            <a:pPr algn="ctr"/>
            <a:r>
              <a:rPr lang="en-US" sz="32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Forming, Storming, Norming, performing and adjourning </a:t>
            </a:r>
            <a:endParaRPr lang="en-US" sz="32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2" name="Rectangle 11"/>
          <p:cNvSpPr/>
          <p:nvPr/>
        </p:nvSpPr>
        <p:spPr>
          <a:xfrm>
            <a:off x="4319799" y="5227213"/>
            <a:ext cx="4866332" cy="584775"/>
          </a:xfrm>
          <a:prstGeom prst="rect">
            <a:avLst/>
          </a:prstGeom>
          <a:noFill/>
        </p:spPr>
        <p:txBody>
          <a:bodyPr wrap="none" lIns="91440" tIns="45720" rIns="91440" bIns="45720">
            <a:spAutoFit/>
          </a:bodyPr>
          <a:lstStyle/>
          <a:p>
            <a:pPr algn="ctr"/>
            <a:r>
              <a:rPr lang="en-US" sz="32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The Benefits of Teamwork</a:t>
            </a:r>
            <a:endParaRPr lang="en-US" sz="32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3" name="Rectangle 12"/>
          <p:cNvSpPr/>
          <p:nvPr/>
        </p:nvSpPr>
        <p:spPr>
          <a:xfrm>
            <a:off x="4055563" y="1123983"/>
            <a:ext cx="3613490" cy="923330"/>
          </a:xfrm>
          <a:prstGeom prst="rect">
            <a:avLst/>
          </a:prstGeom>
          <a:noFill/>
        </p:spPr>
        <p:txBody>
          <a:bodyPr wrap="none" lIns="91440" tIns="45720" rIns="91440" bIns="45720">
            <a:spAutoFit/>
          </a:bodyPr>
          <a:lstStyle/>
          <a:p>
            <a:pPr algn="ctr"/>
            <a:r>
              <a:rPr lang="en-GB"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McDonalds</a:t>
            </a:r>
            <a:endParaRPr lang="en-GB"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494723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xit" presetSubtype="0" fill="hold" grpId="1" nodeType="clickEffect">
                                  <p:stCondLst>
                                    <p:cond delay="0"/>
                                  </p:stCondLst>
                                  <p:childTnLst>
                                    <p:animEffect transition="out" filter="fade">
                                      <p:cBhvr>
                                        <p:cTn id="17" dur="500"/>
                                        <p:tgtEl>
                                          <p:spTgt spid="6"/>
                                        </p:tgtEl>
                                      </p:cBhvr>
                                    </p:animEffect>
                                    <p:set>
                                      <p:cBhvr>
                                        <p:cTn id="18" dur="1" fill="hold">
                                          <p:stCondLst>
                                            <p:cond delay="499"/>
                                          </p:stCondLst>
                                        </p:cTn>
                                        <p:tgtEl>
                                          <p:spTgt spid="6"/>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10"/>
                                        </p:tgtEl>
                                      </p:cBhvr>
                                    </p:animEffect>
                                    <p:set>
                                      <p:cBhvr>
                                        <p:cTn id="34" dur="1" fill="hold">
                                          <p:stCondLst>
                                            <p:cond delay="499"/>
                                          </p:stCondLst>
                                        </p:cTn>
                                        <p:tgtEl>
                                          <p:spTgt spid="10"/>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grpId="1" nodeType="clickEffect">
                                  <p:stCondLst>
                                    <p:cond delay="0"/>
                                  </p:stCondLst>
                                  <p:childTnLst>
                                    <p:animEffect transition="out" filter="fade">
                                      <p:cBhvr>
                                        <p:cTn id="43" dur="500"/>
                                        <p:tgtEl>
                                          <p:spTgt spid="11"/>
                                        </p:tgtEl>
                                      </p:cBhvr>
                                    </p:animEffect>
                                    <p:set>
                                      <p:cBhvr>
                                        <p:cTn id="44" dur="1" fill="hold">
                                          <p:stCondLst>
                                            <p:cond delay="499"/>
                                          </p:stCondLst>
                                        </p:cTn>
                                        <p:tgtEl>
                                          <p:spTgt spid="11"/>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xit" presetSubtype="0" fill="hold" grpId="1" nodeType="clickEffect">
                                  <p:stCondLst>
                                    <p:cond delay="0"/>
                                  </p:stCondLst>
                                  <p:childTnLst>
                                    <p:animEffect transition="out" filter="fade">
                                      <p:cBhvr>
                                        <p:cTn id="53" dur="500"/>
                                        <p:tgtEl>
                                          <p:spTgt spid="12"/>
                                        </p:tgtEl>
                                      </p:cBhvr>
                                    </p:animEffect>
                                    <p:set>
                                      <p:cBhvr>
                                        <p:cTn id="54"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 grpId="1"/>
      <p:bldP spid="10" grpId="0"/>
      <p:bldP spid="10" grpId="1"/>
      <p:bldP spid="11" grpId="0"/>
      <p:bldP spid="11" grpId="1"/>
      <p:bldP spid="12" grpId="0"/>
      <p:bldP spid="1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Classical Approach </a:t>
            </a:r>
            <a:endParaRPr lang="en-GB" dirty="0"/>
          </a:p>
        </p:txBody>
      </p:sp>
      <p:sp>
        <p:nvSpPr>
          <p:cNvPr id="3" name="Content Placeholder 2"/>
          <p:cNvSpPr>
            <a:spLocks noGrp="1"/>
          </p:cNvSpPr>
          <p:nvPr>
            <p:ph idx="1"/>
          </p:nvPr>
        </p:nvSpPr>
        <p:spPr/>
        <p:txBody>
          <a:bodyPr/>
          <a:lstStyle/>
          <a:p>
            <a:r>
              <a:rPr lang="en-GB" dirty="0" smtClean="0"/>
              <a:t>What is it?</a:t>
            </a:r>
            <a:endParaRPr lang="en-GB" dirty="0"/>
          </a:p>
        </p:txBody>
      </p:sp>
    </p:spTree>
    <p:extLst>
      <p:ext uri="{BB962C8B-B14F-4D97-AF65-F5344CB8AC3E}">
        <p14:creationId xmlns:p14="http://schemas.microsoft.com/office/powerpoint/2010/main" val="34576223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Scientific Approach</a:t>
            </a:r>
            <a:endParaRPr lang="en-GB" dirty="0"/>
          </a:p>
        </p:txBody>
      </p:sp>
      <p:sp>
        <p:nvSpPr>
          <p:cNvPr id="3" name="Content Placeholder 2"/>
          <p:cNvSpPr>
            <a:spLocks noGrp="1"/>
          </p:cNvSpPr>
          <p:nvPr>
            <p:ph idx="1"/>
          </p:nvPr>
        </p:nvSpPr>
        <p:spPr/>
        <p:txBody>
          <a:bodyPr/>
          <a:lstStyle/>
          <a:p>
            <a:r>
              <a:rPr lang="en-GB" dirty="0" smtClean="0"/>
              <a:t>Trained and Specialised for specific purpose</a:t>
            </a:r>
          </a:p>
          <a:p>
            <a:r>
              <a:rPr lang="en-GB" dirty="0" smtClean="0"/>
              <a:t>Timed for efficiency</a:t>
            </a:r>
          </a:p>
          <a:p>
            <a:r>
              <a:rPr lang="en-GB" dirty="0" smtClean="0"/>
              <a:t>Production line-management</a:t>
            </a:r>
          </a:p>
          <a:p>
            <a:r>
              <a:rPr lang="en-GB" dirty="0" smtClean="0"/>
              <a:t>Roles and Jobs are defined and given</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7467303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Bureaucratic Management</a:t>
            </a:r>
            <a:endParaRPr lang="en-GB" dirty="0"/>
          </a:p>
        </p:txBody>
      </p:sp>
      <p:sp>
        <p:nvSpPr>
          <p:cNvPr id="3" name="Content Placeholder 2"/>
          <p:cNvSpPr>
            <a:spLocks noGrp="1"/>
          </p:cNvSpPr>
          <p:nvPr>
            <p:ph idx="1"/>
          </p:nvPr>
        </p:nvSpPr>
        <p:spPr/>
        <p:txBody>
          <a:bodyPr/>
          <a:lstStyle/>
          <a:p>
            <a:pPr algn="ctr"/>
            <a:r>
              <a:rPr lang="en-GB" dirty="0" smtClean="0"/>
              <a:t>What is it?</a:t>
            </a:r>
          </a:p>
          <a:p>
            <a:pPr algn="ctr"/>
            <a:r>
              <a:rPr lang="en-GB" dirty="0" smtClean="0"/>
              <a:t>Health and Safety</a:t>
            </a:r>
          </a:p>
          <a:p>
            <a:pPr algn="ctr"/>
            <a:r>
              <a:rPr lang="en-GB" dirty="0" smtClean="0"/>
              <a:t>Script and Formalism</a:t>
            </a:r>
            <a:endParaRPr lang="en-GB" dirty="0"/>
          </a:p>
        </p:txBody>
      </p:sp>
      <p:pic>
        <p:nvPicPr>
          <p:cNvPr id="4" name="Picture 3"/>
          <p:cNvPicPr>
            <a:picLocks noChangeAspect="1"/>
          </p:cNvPicPr>
          <p:nvPr/>
        </p:nvPicPr>
        <p:blipFill>
          <a:blip r:embed="rId3"/>
          <a:stretch>
            <a:fillRect/>
          </a:stretch>
        </p:blipFill>
        <p:spPr>
          <a:xfrm>
            <a:off x="1089497" y="3531546"/>
            <a:ext cx="2921946" cy="2109219"/>
          </a:xfrm>
          <a:prstGeom prst="rect">
            <a:avLst/>
          </a:prstGeom>
        </p:spPr>
      </p:pic>
    </p:spTree>
    <p:extLst>
      <p:ext uri="{BB962C8B-B14F-4D97-AF65-F5344CB8AC3E}">
        <p14:creationId xmlns:p14="http://schemas.microsoft.com/office/powerpoint/2010/main" val="9455525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Neo-human relations</a:t>
            </a:r>
            <a:endParaRPr lang="en-GB" dirty="0"/>
          </a:p>
        </p:txBody>
      </p:sp>
      <p:sp>
        <p:nvSpPr>
          <p:cNvPr id="3" name="Content Placeholder 2"/>
          <p:cNvSpPr>
            <a:spLocks noGrp="1"/>
          </p:cNvSpPr>
          <p:nvPr>
            <p:ph idx="1"/>
          </p:nvPr>
        </p:nvSpPr>
        <p:spPr/>
        <p:txBody>
          <a:bodyPr/>
          <a:lstStyle/>
          <a:p>
            <a:r>
              <a:rPr lang="en-GB" dirty="0" smtClean="0"/>
              <a:t>X-Y theory</a:t>
            </a:r>
          </a:p>
          <a:p>
            <a:r>
              <a:rPr lang="en-GB" dirty="0" smtClean="0"/>
              <a:t>Maslow’s hierarchy of needs</a:t>
            </a:r>
          </a:p>
          <a:p>
            <a:r>
              <a:rPr lang="en-GB" dirty="0" smtClean="0"/>
              <a:t>Why and how McDonalds use them</a:t>
            </a:r>
          </a:p>
          <a:p>
            <a:endParaRPr lang="en-GB" dirty="0"/>
          </a:p>
        </p:txBody>
      </p:sp>
    </p:spTree>
    <p:extLst>
      <p:ext uri="{BB962C8B-B14F-4D97-AF65-F5344CB8AC3E}">
        <p14:creationId xmlns:p14="http://schemas.microsoft.com/office/powerpoint/2010/main" val="24212510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X-Y Theory</a:t>
            </a:r>
            <a:endParaRPr lang="en-GB" dirty="0"/>
          </a:p>
        </p:txBody>
      </p:sp>
      <p:pic>
        <p:nvPicPr>
          <p:cNvPr id="1026" name="Picture 2" descr="https://www.dpgplc.co.uk/wp-content/uploads/theory_x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94098" y="2432283"/>
            <a:ext cx="7603804" cy="362879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708204" y="5691745"/>
            <a:ext cx="2031390" cy="369332"/>
          </a:xfrm>
          <a:prstGeom prst="rect">
            <a:avLst/>
          </a:prstGeom>
          <a:noFill/>
        </p:spPr>
        <p:txBody>
          <a:bodyPr wrap="none" rtlCol="0">
            <a:spAutoFit/>
          </a:bodyPr>
          <a:lstStyle/>
          <a:p>
            <a:r>
              <a:rPr lang="en-GB" dirty="0"/>
              <a:t>(</a:t>
            </a:r>
            <a:r>
              <a:rPr lang="en-GB" i="1" dirty="0"/>
              <a:t>x and y theory</a:t>
            </a:r>
            <a:r>
              <a:rPr lang="en-GB" dirty="0"/>
              <a:t>, </a:t>
            </a:r>
            <a:r>
              <a:rPr lang="en-GB" dirty="0" smtClean="0"/>
              <a:t>1957.)</a:t>
            </a:r>
            <a:endParaRPr lang="en-GB" dirty="0"/>
          </a:p>
        </p:txBody>
      </p:sp>
    </p:spTree>
    <p:extLst>
      <p:ext uri="{BB962C8B-B14F-4D97-AF65-F5344CB8AC3E}">
        <p14:creationId xmlns:p14="http://schemas.microsoft.com/office/powerpoint/2010/main" val="30124312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Maslow’s Hierarchy of Needs</a:t>
            </a:r>
            <a:endParaRPr lang="en-GB" dirty="0"/>
          </a:p>
        </p:txBody>
      </p:sp>
      <p:pic>
        <p:nvPicPr>
          <p:cNvPr id="2050" name="Picture 2" descr="Image resul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1932" y="2470826"/>
            <a:ext cx="4948136" cy="3681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8372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Systems Approach</a:t>
            </a:r>
            <a:endParaRPr lang="en-GB" dirty="0"/>
          </a:p>
        </p:txBody>
      </p:sp>
      <p:sp>
        <p:nvSpPr>
          <p:cNvPr id="3" name="Content Placeholder 2"/>
          <p:cNvSpPr>
            <a:spLocks noGrp="1"/>
          </p:cNvSpPr>
          <p:nvPr>
            <p:ph idx="1"/>
          </p:nvPr>
        </p:nvSpPr>
        <p:spPr/>
        <p:txBody>
          <a:bodyPr/>
          <a:lstStyle/>
          <a:p>
            <a:r>
              <a:rPr lang="en-GB" dirty="0" smtClean="0"/>
              <a:t>What is it?</a:t>
            </a:r>
          </a:p>
          <a:p>
            <a:r>
              <a:rPr lang="en-GB" dirty="0" smtClean="0"/>
              <a:t>How does McDonalds use it?</a:t>
            </a:r>
            <a:endParaRPr lang="en-GB" dirty="0"/>
          </a:p>
        </p:txBody>
      </p:sp>
      <p:graphicFrame>
        <p:nvGraphicFramePr>
          <p:cNvPr id="4" name="Object 3"/>
          <p:cNvGraphicFramePr>
            <a:graphicFrameLocks noChangeAspect="1"/>
          </p:cNvGraphicFramePr>
          <p:nvPr>
            <p:extLst>
              <p:ext uri="{D42A27DB-BD31-4B8C-83A1-F6EECF244321}">
                <p14:modId xmlns:p14="http://schemas.microsoft.com/office/powerpoint/2010/main" val="2752987659"/>
              </p:ext>
            </p:extLst>
          </p:nvPr>
        </p:nvGraphicFramePr>
        <p:xfrm>
          <a:off x="3128961" y="3690156"/>
          <a:ext cx="5934075" cy="1885950"/>
        </p:xfrm>
        <a:graphic>
          <a:graphicData uri="http://schemas.openxmlformats.org/presentationml/2006/ole">
            <mc:AlternateContent xmlns:mc="http://schemas.openxmlformats.org/markup-compatibility/2006">
              <mc:Choice xmlns:v="urn:schemas-microsoft-com:vml" Requires="v">
                <p:oleObj spid="_x0000_s1078" name="Bitmap Image" r:id="rId4" imgW="5934240" imgH="1886040" progId="Paint.Picture">
                  <p:embed/>
                </p:oleObj>
              </mc:Choice>
              <mc:Fallback>
                <p:oleObj name="Bitmap Image" r:id="rId4" imgW="5934240" imgH="1886040" progId="Paint.Picture">
                  <p:embed/>
                  <p:pic>
                    <p:nvPicPr>
                      <p:cNvPr id="0" name=""/>
                      <p:cNvPicPr/>
                      <p:nvPr/>
                    </p:nvPicPr>
                    <p:blipFill>
                      <a:blip r:embed="rId5"/>
                      <a:stretch>
                        <a:fillRect/>
                      </a:stretch>
                    </p:blipFill>
                    <p:spPr>
                      <a:xfrm>
                        <a:off x="3128961" y="3690156"/>
                        <a:ext cx="5934075" cy="1885950"/>
                      </a:xfrm>
                      <a:prstGeom prst="rect">
                        <a:avLst/>
                      </a:prstGeom>
                    </p:spPr>
                  </p:pic>
                </p:oleObj>
              </mc:Fallback>
            </mc:AlternateContent>
          </a:graphicData>
        </a:graphic>
      </p:graphicFrame>
      <p:sp>
        <p:nvSpPr>
          <p:cNvPr id="5" name="Rectangle 4"/>
          <p:cNvSpPr/>
          <p:nvPr/>
        </p:nvSpPr>
        <p:spPr>
          <a:xfrm>
            <a:off x="3835021" y="4026090"/>
            <a:ext cx="1296537" cy="1903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5651097" y="5608396"/>
            <a:ext cx="1773285" cy="261610"/>
          </a:xfrm>
          <a:prstGeom prst="rect">
            <a:avLst/>
          </a:prstGeom>
          <a:noFill/>
        </p:spPr>
        <p:txBody>
          <a:bodyPr wrap="square" rtlCol="0">
            <a:spAutoFit/>
          </a:bodyPr>
          <a:lstStyle/>
          <a:p>
            <a:r>
              <a:rPr lang="en-GB" sz="1100" dirty="0" smtClean="0"/>
              <a:t>(</a:t>
            </a:r>
            <a:r>
              <a:rPr lang="en-GB" sz="1100" dirty="0" err="1" smtClean="0"/>
              <a:t>Weihrich</a:t>
            </a:r>
            <a:r>
              <a:rPr lang="en-GB" sz="1100" dirty="0" smtClean="0"/>
              <a:t>, 2008</a:t>
            </a:r>
            <a:r>
              <a:rPr lang="en-GB" sz="1100" dirty="0"/>
              <a:t>).</a:t>
            </a:r>
          </a:p>
        </p:txBody>
      </p:sp>
    </p:spTree>
    <p:extLst>
      <p:ext uri="{BB962C8B-B14F-4D97-AF65-F5344CB8AC3E}">
        <p14:creationId xmlns:p14="http://schemas.microsoft.com/office/powerpoint/2010/main" val="9727506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Teamwork</a:t>
            </a:r>
            <a:endParaRPr lang="en-GB" dirty="0"/>
          </a:p>
        </p:txBody>
      </p:sp>
      <p:sp>
        <p:nvSpPr>
          <p:cNvPr id="3" name="Content Placeholder 2"/>
          <p:cNvSpPr>
            <a:spLocks noGrp="1"/>
          </p:cNvSpPr>
          <p:nvPr>
            <p:ph idx="1"/>
          </p:nvPr>
        </p:nvSpPr>
        <p:spPr/>
        <p:txBody>
          <a:bodyPr/>
          <a:lstStyle/>
          <a:p>
            <a:r>
              <a:rPr lang="en-GB" dirty="0" smtClean="0"/>
              <a:t>What is it?</a:t>
            </a:r>
          </a:p>
          <a:p>
            <a:r>
              <a:rPr lang="en-GB" dirty="0" smtClean="0"/>
              <a:t>Why </a:t>
            </a:r>
            <a:r>
              <a:rPr lang="en-GB" dirty="0"/>
              <a:t>do McDonalds encourage </a:t>
            </a:r>
            <a:r>
              <a:rPr lang="en-GB" dirty="0" smtClean="0"/>
              <a:t>Teamwork?</a:t>
            </a:r>
            <a:r>
              <a:rPr lang="en-GB" dirty="0"/>
              <a:t> </a:t>
            </a:r>
            <a:endParaRPr lang="en-GB" dirty="0" smtClean="0"/>
          </a:p>
          <a:p>
            <a:r>
              <a:rPr lang="en-GB" dirty="0" smtClean="0"/>
              <a:t>How </a:t>
            </a:r>
            <a:r>
              <a:rPr lang="en-GB" dirty="0"/>
              <a:t>do you build a team</a:t>
            </a:r>
            <a:r>
              <a:rPr lang="en-GB" dirty="0" smtClean="0"/>
              <a:t>?</a:t>
            </a:r>
            <a:endParaRPr lang="en-GB" dirty="0"/>
          </a:p>
          <a:p>
            <a:r>
              <a:rPr lang="en-GB" dirty="0" smtClean="0"/>
              <a:t>How </a:t>
            </a:r>
            <a:r>
              <a:rPr lang="en-GB" dirty="0"/>
              <a:t>does McDonalds incorporate </a:t>
            </a:r>
            <a:r>
              <a:rPr lang="en-GB" dirty="0" smtClean="0"/>
              <a:t>Teamwork?</a:t>
            </a:r>
            <a:endParaRPr lang="en-GB" dirty="0"/>
          </a:p>
          <a:p>
            <a:r>
              <a:rPr lang="en-GB" dirty="0" smtClean="0"/>
              <a:t>What are the steps of teamwork?</a:t>
            </a:r>
          </a:p>
          <a:p>
            <a:endParaRPr lang="en-GB" dirty="0" smtClean="0"/>
          </a:p>
          <a:p>
            <a:pPr marL="0" indent="0">
              <a:buNone/>
            </a:pPr>
            <a:endParaRPr lang="en-GB" dirty="0" smtClean="0"/>
          </a:p>
          <a:p>
            <a:endParaRPr lang="en-GB" dirty="0"/>
          </a:p>
        </p:txBody>
      </p:sp>
    </p:spTree>
    <p:extLst>
      <p:ext uri="{BB962C8B-B14F-4D97-AF65-F5344CB8AC3E}">
        <p14:creationId xmlns:p14="http://schemas.microsoft.com/office/powerpoint/2010/main" val="39086522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Forming</a:t>
            </a:r>
            <a:endParaRPr lang="en-GB" dirty="0"/>
          </a:p>
        </p:txBody>
      </p:sp>
      <p:sp>
        <p:nvSpPr>
          <p:cNvPr id="3" name="Content Placeholder 2"/>
          <p:cNvSpPr>
            <a:spLocks noGrp="1"/>
          </p:cNvSpPr>
          <p:nvPr>
            <p:ph idx="1"/>
          </p:nvPr>
        </p:nvSpPr>
        <p:spPr/>
        <p:txBody>
          <a:bodyPr/>
          <a:lstStyle/>
          <a:p>
            <a:r>
              <a:rPr lang="en-GB" dirty="0" smtClean="0"/>
              <a:t>What is it?</a:t>
            </a:r>
          </a:p>
          <a:p>
            <a:r>
              <a:rPr lang="en-GB" dirty="0" smtClean="0"/>
              <a:t>How does McDonalds form?</a:t>
            </a:r>
          </a:p>
          <a:p>
            <a:r>
              <a:rPr lang="en-GB" dirty="0" smtClean="0"/>
              <a:t>Issues involving </a:t>
            </a:r>
          </a:p>
          <a:p>
            <a:endParaRPr lang="en-GB" dirty="0"/>
          </a:p>
        </p:txBody>
      </p:sp>
    </p:spTree>
    <p:extLst>
      <p:ext uri="{BB962C8B-B14F-4D97-AF65-F5344CB8AC3E}">
        <p14:creationId xmlns:p14="http://schemas.microsoft.com/office/powerpoint/2010/main" val="18009600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Storming</a:t>
            </a:r>
            <a:endParaRPr lang="en-GB" dirty="0"/>
          </a:p>
        </p:txBody>
      </p:sp>
      <p:sp>
        <p:nvSpPr>
          <p:cNvPr id="3" name="Content Placeholder 2"/>
          <p:cNvSpPr>
            <a:spLocks noGrp="1"/>
          </p:cNvSpPr>
          <p:nvPr>
            <p:ph idx="1"/>
          </p:nvPr>
        </p:nvSpPr>
        <p:spPr/>
        <p:txBody>
          <a:bodyPr/>
          <a:lstStyle/>
          <a:p>
            <a:r>
              <a:rPr lang="en-GB" dirty="0" smtClean="0"/>
              <a:t>What is storming?</a:t>
            </a:r>
          </a:p>
          <a:p>
            <a:r>
              <a:rPr lang="en-GB" dirty="0" smtClean="0"/>
              <a:t>Causes for storming</a:t>
            </a:r>
          </a:p>
          <a:p>
            <a:r>
              <a:rPr lang="en-GB" dirty="0" smtClean="0"/>
              <a:t>How McDonalds convey storming</a:t>
            </a:r>
          </a:p>
          <a:p>
            <a:r>
              <a:rPr lang="en-GB" dirty="0" smtClean="0"/>
              <a:t>Issues of storming</a:t>
            </a:r>
          </a:p>
          <a:p>
            <a:endParaRPr lang="en-GB" dirty="0"/>
          </a:p>
        </p:txBody>
      </p:sp>
    </p:spTree>
    <p:extLst>
      <p:ext uri="{BB962C8B-B14F-4D97-AF65-F5344CB8AC3E}">
        <p14:creationId xmlns:p14="http://schemas.microsoft.com/office/powerpoint/2010/main" val="21592518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Norming </a:t>
            </a:r>
            <a:endParaRPr lang="en-GB" dirty="0"/>
          </a:p>
        </p:txBody>
      </p:sp>
      <p:sp>
        <p:nvSpPr>
          <p:cNvPr id="3" name="Content Placeholder 2"/>
          <p:cNvSpPr>
            <a:spLocks noGrp="1"/>
          </p:cNvSpPr>
          <p:nvPr>
            <p:ph idx="1"/>
          </p:nvPr>
        </p:nvSpPr>
        <p:spPr/>
        <p:txBody>
          <a:bodyPr/>
          <a:lstStyle/>
          <a:p>
            <a:r>
              <a:rPr lang="en-GB" dirty="0" smtClean="0"/>
              <a:t>What is norming? </a:t>
            </a:r>
          </a:p>
          <a:p>
            <a:r>
              <a:rPr lang="en-GB" dirty="0" smtClean="0"/>
              <a:t>How does McDonalds use this stage?</a:t>
            </a:r>
          </a:p>
          <a:p>
            <a:r>
              <a:rPr lang="en-GB" dirty="0" smtClean="0"/>
              <a:t>Potential issues</a:t>
            </a:r>
            <a:endParaRPr lang="en-GB" dirty="0"/>
          </a:p>
        </p:txBody>
      </p:sp>
    </p:spTree>
    <p:extLst>
      <p:ext uri="{BB962C8B-B14F-4D97-AF65-F5344CB8AC3E}">
        <p14:creationId xmlns:p14="http://schemas.microsoft.com/office/powerpoint/2010/main" val="29894127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Performing</a:t>
            </a:r>
            <a:endParaRPr lang="en-GB" dirty="0"/>
          </a:p>
        </p:txBody>
      </p:sp>
      <p:sp>
        <p:nvSpPr>
          <p:cNvPr id="3" name="Content Placeholder 2"/>
          <p:cNvSpPr>
            <a:spLocks noGrp="1"/>
          </p:cNvSpPr>
          <p:nvPr>
            <p:ph idx="1"/>
          </p:nvPr>
        </p:nvSpPr>
        <p:spPr/>
        <p:txBody>
          <a:bodyPr/>
          <a:lstStyle/>
          <a:p>
            <a:r>
              <a:rPr lang="en-GB" dirty="0" smtClean="0"/>
              <a:t>What is performing?</a:t>
            </a:r>
          </a:p>
          <a:p>
            <a:r>
              <a:rPr lang="en-GB" dirty="0" smtClean="0"/>
              <a:t>How does McDonalds use this stage?</a:t>
            </a:r>
          </a:p>
          <a:p>
            <a:r>
              <a:rPr lang="en-GB" dirty="0" smtClean="0"/>
              <a:t>Issues and benefits</a:t>
            </a:r>
            <a:endParaRPr lang="en-GB" dirty="0"/>
          </a:p>
        </p:txBody>
      </p:sp>
    </p:spTree>
    <p:extLst>
      <p:ext uri="{BB962C8B-B14F-4D97-AF65-F5344CB8AC3E}">
        <p14:creationId xmlns:p14="http://schemas.microsoft.com/office/powerpoint/2010/main" val="39219050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a:t>
            </a:r>
            <a:r>
              <a:rPr lang="en-GB" dirty="0" smtClean="0"/>
              <a:t>djourning</a:t>
            </a:r>
            <a:endParaRPr lang="en-GB" dirty="0"/>
          </a:p>
        </p:txBody>
      </p:sp>
      <p:sp>
        <p:nvSpPr>
          <p:cNvPr id="3" name="Content Placeholder 2"/>
          <p:cNvSpPr>
            <a:spLocks noGrp="1"/>
          </p:cNvSpPr>
          <p:nvPr>
            <p:ph idx="1"/>
          </p:nvPr>
        </p:nvSpPr>
        <p:spPr/>
        <p:txBody>
          <a:bodyPr/>
          <a:lstStyle/>
          <a:p>
            <a:r>
              <a:rPr lang="en-GB" dirty="0" smtClean="0"/>
              <a:t>What is adjourning</a:t>
            </a:r>
          </a:p>
          <a:p>
            <a:r>
              <a:rPr lang="en-GB" dirty="0" smtClean="0"/>
              <a:t>How does </a:t>
            </a:r>
            <a:r>
              <a:rPr lang="en-GB" dirty="0" err="1" smtClean="0"/>
              <a:t>Mcdonalds</a:t>
            </a:r>
            <a:r>
              <a:rPr lang="en-GB" dirty="0" smtClean="0"/>
              <a:t> adjourn?</a:t>
            </a:r>
            <a:endParaRPr lang="en-GB" dirty="0"/>
          </a:p>
        </p:txBody>
      </p:sp>
    </p:spTree>
    <p:extLst>
      <p:ext uri="{BB962C8B-B14F-4D97-AF65-F5344CB8AC3E}">
        <p14:creationId xmlns:p14="http://schemas.microsoft.com/office/powerpoint/2010/main" val="24086999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Improvements to teamwork</a:t>
            </a:r>
            <a:endParaRPr lang="en-GB" dirty="0"/>
          </a:p>
        </p:txBody>
      </p:sp>
      <p:sp>
        <p:nvSpPr>
          <p:cNvPr id="3" name="Content Placeholder 2"/>
          <p:cNvSpPr>
            <a:spLocks noGrp="1"/>
          </p:cNvSpPr>
          <p:nvPr>
            <p:ph idx="1"/>
          </p:nvPr>
        </p:nvSpPr>
        <p:spPr/>
        <p:txBody>
          <a:bodyPr/>
          <a:lstStyle/>
          <a:p>
            <a:r>
              <a:rPr lang="en-GB" dirty="0" smtClean="0"/>
              <a:t>Plenty of adaptable ideas</a:t>
            </a:r>
          </a:p>
          <a:p>
            <a:r>
              <a:rPr lang="en-GB" dirty="0" smtClean="0"/>
              <a:t>Technology</a:t>
            </a:r>
          </a:p>
          <a:p>
            <a:r>
              <a:rPr lang="en-GB" dirty="0" smtClean="0"/>
              <a:t>Better training</a:t>
            </a:r>
            <a:endParaRPr lang="en-GB" dirty="0"/>
          </a:p>
        </p:txBody>
      </p:sp>
    </p:spTree>
    <p:extLst>
      <p:ext uri="{BB962C8B-B14F-4D97-AF65-F5344CB8AC3E}">
        <p14:creationId xmlns:p14="http://schemas.microsoft.com/office/powerpoint/2010/main" val="22342766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Thanks for Listening</a:t>
            </a:r>
            <a:endParaRPr lang="en-GB" dirty="0"/>
          </a:p>
        </p:txBody>
      </p:sp>
      <p:sp>
        <p:nvSpPr>
          <p:cNvPr id="3" name="Content Placeholder 2"/>
          <p:cNvSpPr>
            <a:spLocks noGrp="1"/>
          </p:cNvSpPr>
          <p:nvPr>
            <p:ph idx="1"/>
          </p:nvPr>
        </p:nvSpPr>
        <p:spPr/>
        <p:txBody>
          <a:bodyPr/>
          <a:lstStyle/>
          <a:p>
            <a:r>
              <a:rPr lang="en-GB" dirty="0" smtClean="0"/>
              <a:t>Any questions?</a:t>
            </a:r>
            <a:endParaRPr lang="en-GB" dirty="0"/>
          </a:p>
        </p:txBody>
      </p:sp>
    </p:spTree>
    <p:extLst>
      <p:ext uri="{BB962C8B-B14F-4D97-AF65-F5344CB8AC3E}">
        <p14:creationId xmlns:p14="http://schemas.microsoft.com/office/powerpoint/2010/main" val="17881744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0027" y="535690"/>
            <a:ext cx="2576207" cy="585152"/>
          </a:xfrm>
        </p:spPr>
        <p:txBody>
          <a:bodyPr>
            <a:normAutofit fontScale="90000"/>
          </a:bodyPr>
          <a:lstStyle/>
          <a:p>
            <a:r>
              <a:rPr lang="en-GB" dirty="0"/>
              <a:t>R</a:t>
            </a:r>
            <a:r>
              <a:rPr lang="en-GB" dirty="0" smtClean="0"/>
              <a:t>eferences</a:t>
            </a:r>
            <a:endParaRPr lang="en-GB" dirty="0"/>
          </a:p>
        </p:txBody>
      </p:sp>
      <p:sp>
        <p:nvSpPr>
          <p:cNvPr id="5" name="TextBox 4"/>
          <p:cNvSpPr txBox="1"/>
          <p:nvPr/>
        </p:nvSpPr>
        <p:spPr>
          <a:xfrm>
            <a:off x="838203" y="592287"/>
            <a:ext cx="3433860" cy="4570482"/>
          </a:xfrm>
          <a:prstGeom prst="rect">
            <a:avLst/>
          </a:prstGeom>
          <a:noFill/>
        </p:spPr>
        <p:txBody>
          <a:bodyPr wrap="square" rtlCol="0">
            <a:spAutoFit/>
          </a:bodyPr>
          <a:lstStyle/>
          <a:p>
            <a:pPr marL="171450" indent="-171450">
              <a:buFont typeface="Arial" panose="020B0604020202020204" pitchFamily="34" charset="0"/>
              <a:buChar char="•"/>
            </a:pPr>
            <a:r>
              <a:rPr lang="en-GB" sz="1000" dirty="0">
                <a:latin typeface="Times New Roman" panose="02020603050405020304" pitchFamily="18" charset="0"/>
                <a:cs typeface="Times New Roman" panose="02020603050405020304" pitchFamily="18" charset="0"/>
              </a:rPr>
              <a:t>Mullins, L. (2010). </a:t>
            </a:r>
            <a:r>
              <a:rPr lang="en-GB" sz="1000" i="1" dirty="0">
                <a:latin typeface="Times New Roman" panose="02020603050405020304" pitchFamily="18" charset="0"/>
                <a:cs typeface="Times New Roman" panose="02020603050405020304" pitchFamily="18" charset="0"/>
              </a:rPr>
              <a:t>Management and Organisational Behaviour</a:t>
            </a:r>
            <a:r>
              <a:rPr lang="en-GB" sz="1000" dirty="0">
                <a:latin typeface="Times New Roman" panose="02020603050405020304" pitchFamily="18" charset="0"/>
                <a:cs typeface="Times New Roman" panose="02020603050405020304" pitchFamily="18" charset="0"/>
              </a:rPr>
              <a:t> (9th ed., p. </a:t>
            </a:r>
            <a:r>
              <a:rPr lang="en-GB" sz="1000" dirty="0" smtClean="0">
                <a:latin typeface="Times New Roman" panose="02020603050405020304" pitchFamily="18" charset="0"/>
                <a:cs typeface="Times New Roman" panose="02020603050405020304" pitchFamily="18" charset="0"/>
              </a:rPr>
              <a:t>45, 43, 56, </a:t>
            </a:r>
            <a:r>
              <a:rPr lang="en-GB" sz="1000" dirty="0" smtClean="0">
                <a:latin typeface="Times New Roman" panose="02020603050405020304" pitchFamily="18" charset="0"/>
                <a:cs typeface="Times New Roman" panose="02020603050405020304" pitchFamily="18" charset="0"/>
              </a:rPr>
              <a:t>57, 361, 362).</a:t>
            </a:r>
            <a:endParaRPr lang="en-GB" sz="1000" dirty="0" smtClean="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000" dirty="0" smtClean="0">
                <a:latin typeface="Times New Roman" panose="02020603050405020304" pitchFamily="18" charset="0"/>
                <a:cs typeface="Times New Roman" panose="02020603050405020304" pitchFamily="18" charset="0"/>
              </a:rPr>
              <a:t>Henderson</a:t>
            </a:r>
            <a:r>
              <a:rPr lang="en-GB" sz="1000" dirty="0">
                <a:latin typeface="Times New Roman" panose="02020603050405020304" pitchFamily="18" charset="0"/>
                <a:cs typeface="Times New Roman" panose="02020603050405020304" pitchFamily="18" charset="0"/>
              </a:rPr>
              <a:t>, I. (2011). </a:t>
            </a:r>
            <a:r>
              <a:rPr lang="en-GB" sz="1000" i="1" dirty="0">
                <a:latin typeface="Times New Roman" panose="02020603050405020304" pitchFamily="18" charset="0"/>
                <a:cs typeface="Times New Roman" panose="02020603050405020304" pitchFamily="18" charset="0"/>
              </a:rPr>
              <a:t>Human Resource Management for MBA Students</a:t>
            </a:r>
            <a:r>
              <a:rPr lang="en-GB" sz="1000" dirty="0">
                <a:latin typeface="Times New Roman" panose="02020603050405020304" pitchFamily="18" charset="0"/>
                <a:cs typeface="Times New Roman" panose="02020603050405020304" pitchFamily="18" charset="0"/>
              </a:rPr>
              <a:t> (2nd ed., p. 54</a:t>
            </a:r>
            <a:r>
              <a:rPr lang="en-GB" sz="1000" dirty="0" smtClean="0">
                <a:latin typeface="Times New Roman" panose="02020603050405020304" pitchFamily="18" charset="0"/>
                <a:cs typeface="Times New Roman" panose="02020603050405020304" pitchFamily="18" charset="0"/>
              </a:rPr>
              <a:t>).</a:t>
            </a:r>
          </a:p>
          <a:p>
            <a:pPr marL="171450" indent="-171450">
              <a:buFont typeface="Arial" panose="020B0604020202020204" pitchFamily="34" charset="0"/>
              <a:buChar char="•"/>
            </a:pPr>
            <a:r>
              <a:rPr lang="en-GB" sz="1000" dirty="0" smtClean="0">
                <a:latin typeface="Times New Roman" panose="02020603050405020304" pitchFamily="18" charset="0"/>
                <a:cs typeface="Times New Roman" panose="02020603050405020304" pitchFamily="18" charset="0"/>
              </a:rPr>
              <a:t>Nawaz</a:t>
            </a:r>
            <a:r>
              <a:rPr lang="en-GB" sz="1000" dirty="0">
                <a:latin typeface="Times New Roman" panose="02020603050405020304" pitchFamily="18" charset="0"/>
                <a:cs typeface="Times New Roman" panose="02020603050405020304" pitchFamily="18" charset="0"/>
              </a:rPr>
              <a:t>, S. (2011). Employee motivation: a study on some selected McDonalds in the </a:t>
            </a:r>
            <a:r>
              <a:rPr lang="en-GB" sz="1000" dirty="0" err="1">
                <a:latin typeface="Times New Roman" panose="02020603050405020304" pitchFamily="18" charset="0"/>
                <a:cs typeface="Times New Roman" panose="02020603050405020304" pitchFamily="18" charset="0"/>
              </a:rPr>
              <a:t>UK.</a:t>
            </a:r>
            <a:r>
              <a:rPr lang="en-GB" sz="1000" i="1" dirty="0" err="1">
                <a:latin typeface="Times New Roman" panose="02020603050405020304" pitchFamily="18" charset="0"/>
                <a:cs typeface="Times New Roman" panose="02020603050405020304" pitchFamily="18" charset="0"/>
              </a:rPr>
              <a:t>African</a:t>
            </a:r>
            <a:r>
              <a:rPr lang="en-GB" sz="1000" i="1" dirty="0">
                <a:latin typeface="Times New Roman" panose="02020603050405020304" pitchFamily="18" charset="0"/>
                <a:cs typeface="Times New Roman" panose="02020603050405020304" pitchFamily="18" charset="0"/>
              </a:rPr>
              <a:t> Journal Of Business Management</a:t>
            </a:r>
            <a:r>
              <a:rPr lang="en-GB" sz="1000" dirty="0">
                <a:latin typeface="Times New Roman" panose="02020603050405020304" pitchFamily="18" charset="0"/>
                <a:cs typeface="Times New Roman" panose="02020603050405020304" pitchFamily="18" charset="0"/>
              </a:rPr>
              <a:t>, </a:t>
            </a:r>
            <a:r>
              <a:rPr lang="en-GB" sz="1000" i="1" dirty="0">
                <a:latin typeface="Times New Roman" panose="02020603050405020304" pitchFamily="18" charset="0"/>
                <a:cs typeface="Times New Roman" panose="02020603050405020304" pitchFamily="18" charset="0"/>
              </a:rPr>
              <a:t>5</a:t>
            </a:r>
            <a:r>
              <a:rPr lang="en-GB" sz="1000" dirty="0">
                <a:latin typeface="Times New Roman" panose="02020603050405020304" pitchFamily="18" charset="0"/>
                <a:cs typeface="Times New Roman" panose="02020603050405020304" pitchFamily="18" charset="0"/>
              </a:rPr>
              <a:t>(14), </a:t>
            </a:r>
            <a:r>
              <a:rPr lang="en-GB" sz="1000" dirty="0" smtClean="0">
                <a:latin typeface="Times New Roman" panose="02020603050405020304" pitchFamily="18" charset="0"/>
                <a:cs typeface="Times New Roman" panose="02020603050405020304" pitchFamily="18" charset="0"/>
              </a:rPr>
              <a:t>p.5542- 5549 </a:t>
            </a:r>
            <a:r>
              <a:rPr lang="en-GB" sz="1000" dirty="0">
                <a:latin typeface="Times New Roman" panose="02020603050405020304" pitchFamily="18" charset="0"/>
                <a:cs typeface="Times New Roman" panose="02020603050405020304" pitchFamily="18" charset="0"/>
              </a:rPr>
              <a:t>Retrieved from </a:t>
            </a:r>
            <a:r>
              <a:rPr lang="en-GB" sz="1000" dirty="0">
                <a:latin typeface="Times New Roman" panose="02020603050405020304" pitchFamily="18" charset="0"/>
                <a:cs typeface="Times New Roman" panose="02020603050405020304" pitchFamily="18" charset="0"/>
                <a:hlinkClick r:id="rId3"/>
              </a:rPr>
              <a:t>http://</a:t>
            </a:r>
            <a:r>
              <a:rPr lang="en-GB" sz="1000" dirty="0" smtClean="0">
                <a:latin typeface="Times New Roman" panose="02020603050405020304" pitchFamily="18" charset="0"/>
                <a:cs typeface="Times New Roman" panose="02020603050405020304" pitchFamily="18" charset="0"/>
                <a:hlinkClick r:id="rId3"/>
              </a:rPr>
              <a:t>www.academicjournals.org/AJBM</a:t>
            </a:r>
            <a:endParaRPr lang="en-GB" sz="1000" dirty="0" smtClean="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000" dirty="0" err="1"/>
              <a:t>Chikere</a:t>
            </a:r>
            <a:r>
              <a:rPr lang="en-GB" sz="1000" dirty="0"/>
              <a:t>, C., &amp; </a:t>
            </a:r>
            <a:r>
              <a:rPr lang="en-GB" sz="1000" dirty="0" err="1"/>
              <a:t>Nwoka</a:t>
            </a:r>
            <a:r>
              <a:rPr lang="en-GB" sz="1000" dirty="0"/>
              <a:t>, J. (2015). The Systems Theory of Management in Modern Day Organizations - A Study of Aldgate Congress Resort Limited Port Harcourt. </a:t>
            </a:r>
            <a:r>
              <a:rPr lang="en-GB" sz="1000" i="1" dirty="0"/>
              <a:t>International Journal Of Scientific And Research Publications</a:t>
            </a:r>
            <a:r>
              <a:rPr lang="en-GB" sz="1000" dirty="0"/>
              <a:t>, </a:t>
            </a:r>
            <a:r>
              <a:rPr lang="en-GB" sz="1000" i="1" dirty="0"/>
              <a:t>5</a:t>
            </a:r>
            <a:r>
              <a:rPr lang="en-GB" sz="1000" dirty="0"/>
              <a:t>(9), 3. http://dx.doi.org/ISSN 2250-3153</a:t>
            </a:r>
            <a:endParaRPr lang="en-GB" sz="1000" dirty="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000" i="1" dirty="0" smtClean="0">
                <a:latin typeface="Times New Roman" panose="02020603050405020304" pitchFamily="18" charset="0"/>
                <a:cs typeface="Times New Roman" panose="02020603050405020304" pitchFamily="18" charset="0"/>
              </a:rPr>
              <a:t>McDonald's </a:t>
            </a:r>
            <a:r>
              <a:rPr lang="en-GB" sz="1000" i="1" dirty="0">
                <a:latin typeface="Times New Roman" panose="02020603050405020304" pitchFamily="18" charset="0"/>
                <a:cs typeface="Times New Roman" panose="02020603050405020304" pitchFamily="18" charset="0"/>
              </a:rPr>
              <a:t>Careers UK Crew Member</a:t>
            </a:r>
            <a:r>
              <a:rPr lang="en-GB" sz="1000" dirty="0">
                <a:latin typeface="Times New Roman" panose="02020603050405020304" pitchFamily="18" charset="0"/>
                <a:cs typeface="Times New Roman" panose="02020603050405020304" pitchFamily="18" charset="0"/>
              </a:rPr>
              <a:t>. (2017). </a:t>
            </a:r>
            <a:r>
              <a:rPr lang="en-GB" sz="1000" i="1" dirty="0">
                <a:latin typeface="Times New Roman" panose="02020603050405020304" pitchFamily="18" charset="0"/>
                <a:cs typeface="Times New Roman" panose="02020603050405020304" pitchFamily="18" charset="0"/>
              </a:rPr>
              <a:t>McDonald's Careers UK</a:t>
            </a:r>
            <a:r>
              <a:rPr lang="en-GB" sz="1000" dirty="0">
                <a:latin typeface="Times New Roman" panose="02020603050405020304" pitchFamily="18" charset="0"/>
                <a:cs typeface="Times New Roman" panose="02020603050405020304" pitchFamily="18" charset="0"/>
              </a:rPr>
              <a:t>. Retrieved 10 December 2017, from </a:t>
            </a:r>
            <a:r>
              <a:rPr lang="en-GB" sz="1000" dirty="0">
                <a:latin typeface="Times New Roman" panose="02020603050405020304" pitchFamily="18" charset="0"/>
                <a:cs typeface="Times New Roman" panose="02020603050405020304" pitchFamily="18" charset="0"/>
                <a:hlinkClick r:id="rId4"/>
              </a:rPr>
              <a:t>https://people.mcdonalds.co.uk/restaurant-opportunities/crew-member</a:t>
            </a:r>
            <a:r>
              <a:rPr lang="en-GB" sz="1000" dirty="0" smtClean="0">
                <a:latin typeface="Times New Roman" panose="02020603050405020304" pitchFamily="18" charset="0"/>
                <a:cs typeface="Times New Roman" panose="02020603050405020304" pitchFamily="18" charset="0"/>
                <a:hlinkClick r:id="rId4"/>
              </a:rPr>
              <a:t>/</a:t>
            </a:r>
            <a:endParaRPr lang="en-GB" sz="1000" dirty="0" smtClean="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000" dirty="0">
                <a:latin typeface="Times New Roman" panose="02020603050405020304" pitchFamily="18" charset="0"/>
                <a:cs typeface="Times New Roman" panose="02020603050405020304" pitchFamily="18" charset="0"/>
              </a:rPr>
              <a:t>Jarrett, C., &amp; Ginsburg, J. (2014). </a:t>
            </a:r>
            <a:r>
              <a:rPr lang="en-GB" sz="1000" i="1" dirty="0">
                <a:latin typeface="Times New Roman" panose="02020603050405020304" pitchFamily="18" charset="0"/>
                <a:cs typeface="Times New Roman" panose="02020603050405020304" pitchFamily="18" charset="0"/>
              </a:rPr>
              <a:t>The Bedside Book of Psychology</a:t>
            </a:r>
            <a:r>
              <a:rPr lang="en-GB" sz="1000" dirty="0">
                <a:latin typeface="Times New Roman" panose="02020603050405020304" pitchFamily="18" charset="0"/>
                <a:cs typeface="Times New Roman" panose="02020603050405020304" pitchFamily="18" charset="0"/>
              </a:rPr>
              <a:t> (p. 152). London: New Burlington Books</a:t>
            </a:r>
            <a:r>
              <a:rPr lang="en-GB" sz="1000" dirty="0" smtClean="0">
                <a:latin typeface="Times New Roman" panose="02020603050405020304" pitchFamily="18" charset="0"/>
                <a:cs typeface="Times New Roman" panose="02020603050405020304" pitchFamily="18" charset="0"/>
              </a:rPr>
              <a:t>.</a:t>
            </a:r>
          </a:p>
          <a:p>
            <a:pPr marL="171450" indent="-171450">
              <a:buFont typeface="Arial" panose="020B0604020202020204" pitchFamily="34" charset="0"/>
              <a:buChar char="•"/>
            </a:pPr>
            <a:r>
              <a:rPr lang="en-GB" sz="1000" i="1" dirty="0"/>
              <a:t>Franchise Application Process :: McDonalds.co.uk</a:t>
            </a:r>
            <a:r>
              <a:rPr lang="en-GB" sz="1000" dirty="0"/>
              <a:t>. (2017). </a:t>
            </a:r>
            <a:r>
              <a:rPr lang="en-GB" sz="1000" i="1" dirty="0"/>
              <a:t>Mcdonalds.co.uk</a:t>
            </a:r>
            <a:r>
              <a:rPr lang="en-GB" sz="1000" dirty="0"/>
              <a:t>. Retrieved 14 December 2017, from </a:t>
            </a:r>
            <a:r>
              <a:rPr lang="en-GB" sz="1000" dirty="0">
                <a:hlinkClick r:id="rId5"/>
              </a:rPr>
              <a:t>http://</a:t>
            </a:r>
            <a:r>
              <a:rPr lang="en-GB" sz="1000" dirty="0" smtClean="0">
                <a:hlinkClick r:id="rId5"/>
              </a:rPr>
              <a:t>www.mcdonalds.co.uk/ukhome/People/Franchising.html/the-process.html</a:t>
            </a:r>
            <a:endParaRPr lang="en-GB" sz="1000" dirty="0" smtClean="0"/>
          </a:p>
          <a:p>
            <a:pPr marL="171450" indent="-171450">
              <a:buFont typeface="Arial" panose="020B0604020202020204" pitchFamily="34" charset="0"/>
              <a:buChar char="•"/>
            </a:pPr>
            <a:r>
              <a:rPr lang="en-GB" sz="1000" dirty="0"/>
              <a:t>Nestor, R., &amp; Tuckman, B. (2013). </a:t>
            </a:r>
            <a:r>
              <a:rPr lang="en-GB" sz="1000" i="1" dirty="0"/>
              <a:t>Bruce Tuckman’s Team Development Model</a:t>
            </a:r>
            <a:r>
              <a:rPr lang="en-GB" sz="1000" dirty="0"/>
              <a:t> (p. </a:t>
            </a:r>
            <a:r>
              <a:rPr lang="en-GB" sz="1000" dirty="0" smtClean="0"/>
              <a:t>1-2). </a:t>
            </a:r>
            <a:r>
              <a:rPr lang="en-GB" sz="1000" dirty="0"/>
              <a:t>Rebecca Nestor. Retrieved from http://file:///D:/bruce_tuckman_s_stages_of_team_development_.pdf</a:t>
            </a:r>
            <a:endParaRPr lang="en-GB" sz="1000" dirty="0" smtClean="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endParaRPr lang="en-GB" sz="1200" dirty="0" smtClean="0">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endParaRPr lang="en-GB" sz="9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4272063" y="1120842"/>
            <a:ext cx="3159869" cy="5470728"/>
          </a:xfrm>
          <a:prstGeom prst="rect">
            <a:avLst/>
          </a:prstGeom>
          <a:noFill/>
        </p:spPr>
        <p:txBody>
          <a:bodyPr wrap="square" rtlCol="0">
            <a:spAutoFit/>
          </a:bodyPr>
          <a:lstStyle/>
          <a:p>
            <a:pPr marL="285750" indent="-285750">
              <a:buFont typeface="Arial" panose="020B0604020202020204" pitchFamily="34" charset="0"/>
              <a:buChar char="•"/>
            </a:pPr>
            <a:r>
              <a:rPr lang="en-GB" sz="1050" i="1" dirty="0"/>
              <a:t>The Fast Food Factory</a:t>
            </a:r>
            <a:r>
              <a:rPr lang="en-GB" sz="1050" dirty="0"/>
              <a:t>. </a:t>
            </a:r>
            <a:r>
              <a:rPr lang="en-GB" sz="1050" i="1" dirty="0"/>
              <a:t>Bbc.co.uk</a:t>
            </a:r>
            <a:r>
              <a:rPr lang="en-GB" sz="1050" dirty="0"/>
              <a:t>. Retrieved 10 December 2017, from </a:t>
            </a:r>
            <a:r>
              <a:rPr lang="en-GB" sz="1050" dirty="0">
                <a:hlinkClick r:id="rId6"/>
              </a:rPr>
              <a:t>http://</a:t>
            </a:r>
            <a:r>
              <a:rPr lang="en-GB" sz="1050" dirty="0" smtClean="0">
                <a:hlinkClick r:id="rId6"/>
              </a:rPr>
              <a:t>www.bbc.co.uk/worldservice/specials/1616_fastfood/page2.shtml</a:t>
            </a:r>
            <a:endParaRPr lang="en-GB" sz="1050" dirty="0" smtClean="0"/>
          </a:p>
          <a:p>
            <a:pPr marL="285750" indent="-285750">
              <a:buFont typeface="Arial" panose="020B0604020202020204" pitchFamily="34" charset="0"/>
              <a:buChar char="•"/>
            </a:pPr>
            <a:r>
              <a:rPr lang="en-GB" sz="1050" dirty="0" err="1"/>
              <a:t>Ritzer</a:t>
            </a:r>
            <a:r>
              <a:rPr lang="en-GB" sz="1050" dirty="0"/>
              <a:t>, G. </a:t>
            </a:r>
            <a:r>
              <a:rPr lang="en-GB" sz="1050" i="1" dirty="0"/>
              <a:t>The McDonaldization of society</a:t>
            </a:r>
            <a:r>
              <a:rPr lang="en-GB" sz="1050" dirty="0"/>
              <a:t> (p. 371). Morrisville State College: </a:t>
            </a:r>
            <a:r>
              <a:rPr lang="en-GB" sz="1050" dirty="0" err="1"/>
              <a:t>Morrisville.Edu</a:t>
            </a:r>
            <a:r>
              <a:rPr lang="en-GB" sz="1050" dirty="0" smtClean="0"/>
              <a:t>.</a:t>
            </a:r>
          </a:p>
          <a:p>
            <a:pPr marL="285750" indent="-285750">
              <a:buFont typeface="Arial" panose="020B0604020202020204" pitchFamily="34" charset="0"/>
              <a:buChar char="•"/>
            </a:pPr>
            <a:r>
              <a:rPr lang="en-GB" sz="1050" dirty="0"/>
              <a:t>McDonalds. (2017). </a:t>
            </a:r>
            <a:r>
              <a:rPr lang="en-GB" sz="1050" i="1" dirty="0"/>
              <a:t>What are your hygiene and cleanliness policies?</a:t>
            </a:r>
            <a:r>
              <a:rPr lang="en-GB" sz="1050" dirty="0"/>
              <a:t>. </a:t>
            </a:r>
            <a:r>
              <a:rPr lang="en-GB" sz="1050" i="1" dirty="0"/>
              <a:t>What makes McDonald's</a:t>
            </a:r>
            <a:r>
              <a:rPr lang="en-GB" sz="1050" dirty="0"/>
              <a:t>. Retrieved 10 December 2017, from </a:t>
            </a:r>
            <a:r>
              <a:rPr lang="en-GB" sz="1050" dirty="0">
                <a:hlinkClick r:id="rId7"/>
              </a:rPr>
              <a:t>http://</a:t>
            </a:r>
            <a:r>
              <a:rPr lang="en-GB" sz="1050" dirty="0" smtClean="0">
                <a:hlinkClick r:id="rId7"/>
              </a:rPr>
              <a:t>www.mcdonalds.co.uk/ukhome/whatmakesmcdonalds/questions/running-the-business/business-operations/what-are-your-hygiene-and-cleanliness-policies.html</a:t>
            </a:r>
            <a:endParaRPr lang="en-GB" sz="1050" dirty="0" smtClean="0"/>
          </a:p>
          <a:p>
            <a:pPr marL="285750" indent="-285750">
              <a:buFont typeface="Arial" panose="020B0604020202020204" pitchFamily="34" charset="0"/>
              <a:buChar char="•"/>
            </a:pPr>
            <a:r>
              <a:rPr lang="en-GB" sz="1050" i="1" dirty="0"/>
              <a:t>x and y theory</a:t>
            </a:r>
            <a:r>
              <a:rPr lang="en-GB" sz="1050" dirty="0"/>
              <a:t>. Retrieved from </a:t>
            </a:r>
            <a:r>
              <a:rPr lang="en-GB" sz="1050" dirty="0">
                <a:hlinkClick r:id="rId8"/>
              </a:rPr>
              <a:t>https://</a:t>
            </a:r>
            <a:r>
              <a:rPr lang="en-GB" sz="1050" dirty="0" smtClean="0">
                <a:hlinkClick r:id="rId8"/>
              </a:rPr>
              <a:t>www.dpgplc.co.uk/wp-content/uploads/theory_xy.jpg</a:t>
            </a:r>
            <a:endParaRPr lang="en-GB" sz="1050" dirty="0" smtClean="0"/>
          </a:p>
          <a:p>
            <a:pPr marL="285750" indent="-285750">
              <a:buFont typeface="Arial" panose="020B0604020202020204" pitchFamily="34" charset="0"/>
              <a:buChar char="•"/>
            </a:pPr>
            <a:r>
              <a:rPr lang="en-GB" sz="1050" dirty="0" err="1"/>
              <a:t>Kerzner</a:t>
            </a:r>
            <a:r>
              <a:rPr lang="en-GB" sz="1050" dirty="0"/>
              <a:t>, H. (2009). </a:t>
            </a:r>
            <a:r>
              <a:rPr lang="en-GB" sz="1050" i="1" dirty="0"/>
              <a:t>Project management</a:t>
            </a:r>
            <a:r>
              <a:rPr lang="en-GB" sz="1050" dirty="0"/>
              <a:t> (10th ed., pp. 130-131). New Jersey and Canada: John Wiley &amp; Sons</a:t>
            </a:r>
            <a:r>
              <a:rPr lang="en-GB" sz="1050" dirty="0" smtClean="0"/>
              <a:t>.</a:t>
            </a:r>
          </a:p>
          <a:p>
            <a:pPr marL="285750" indent="-285750">
              <a:buFont typeface="Arial" panose="020B0604020202020204" pitchFamily="34" charset="0"/>
              <a:buChar char="•"/>
            </a:pPr>
            <a:r>
              <a:rPr lang="en-GB" sz="1050" dirty="0" smtClean="0"/>
              <a:t>Largent, </a:t>
            </a:r>
            <a:r>
              <a:rPr lang="en-GB" sz="1050" dirty="0"/>
              <a:t>D. (2017). </a:t>
            </a:r>
            <a:r>
              <a:rPr lang="en-GB" sz="1050" i="1" dirty="0"/>
              <a:t>Measuring and Understanding Team Development by Capturing Self-assessed Enthusiasm and Skill Levels</a:t>
            </a:r>
            <a:r>
              <a:rPr lang="en-GB" sz="1050" dirty="0"/>
              <a:t> (p. </a:t>
            </a:r>
            <a:r>
              <a:rPr lang="en-GB" sz="1050" dirty="0" smtClean="0"/>
              <a:t>6-7 ). </a:t>
            </a:r>
            <a:r>
              <a:rPr lang="en-GB" sz="1050" dirty="0"/>
              <a:t>Ball State University. Retrieved from http://delivery.acm.org.ezproxy.uwtsd.ac.uk/10.1145/2800000/2791394/a6-largent.pdf?ip=193.62.89.124&amp;id=2791394&amp;acc=ACTIVE%20SERVICE&amp;key=BF07A2EE685417C5%2ED3B0B0D06D8A4908%2E4D4702B0C3E38B35%2E4D4702B0C3E38B35&amp;CFID=840504805&amp;CFTOKEN=81818975&amp;__acm__=1513264008_c4fabbbb09dbd82a7de4468270eba647</a:t>
            </a:r>
            <a:endParaRPr lang="en-GB" sz="1050" dirty="0" smtClean="0"/>
          </a:p>
          <a:p>
            <a:pPr marL="285750" indent="-285750">
              <a:buFont typeface="Arial" panose="020B0604020202020204" pitchFamily="34" charset="0"/>
              <a:buChar char="•"/>
            </a:pPr>
            <a:endParaRPr lang="en-GB" sz="1200" dirty="0" smtClean="0"/>
          </a:p>
          <a:p>
            <a:pPr marL="285750" indent="-285750">
              <a:buFont typeface="Arial" panose="020B0604020202020204" pitchFamily="34" charset="0"/>
              <a:buChar char="•"/>
            </a:pPr>
            <a:endParaRPr lang="en-GB" sz="1200" dirty="0"/>
          </a:p>
        </p:txBody>
      </p:sp>
      <p:sp>
        <p:nvSpPr>
          <p:cNvPr id="9" name="TextBox 8"/>
          <p:cNvSpPr txBox="1"/>
          <p:nvPr/>
        </p:nvSpPr>
        <p:spPr>
          <a:xfrm>
            <a:off x="7579896" y="592287"/>
            <a:ext cx="3316702" cy="3647152"/>
          </a:xfrm>
          <a:prstGeom prst="rect">
            <a:avLst/>
          </a:prstGeom>
          <a:noFill/>
        </p:spPr>
        <p:txBody>
          <a:bodyPr wrap="square" rtlCol="0">
            <a:spAutoFit/>
          </a:bodyPr>
          <a:lstStyle/>
          <a:p>
            <a:pPr marL="285750" indent="-285750">
              <a:buFont typeface="Arial" panose="020B0604020202020204" pitchFamily="34" charset="0"/>
              <a:buChar char="•"/>
            </a:pPr>
            <a:r>
              <a:rPr lang="en-GB" sz="1100" dirty="0"/>
              <a:t>Porter, G. (2016). </a:t>
            </a:r>
            <a:r>
              <a:rPr lang="en-GB" sz="1100" i="1" dirty="0"/>
              <a:t>What this man found in his McDonald's burger made him feel 'physically sick'</a:t>
            </a:r>
            <a:r>
              <a:rPr lang="en-GB" sz="1100" dirty="0"/>
              <a:t>. </a:t>
            </a:r>
            <a:r>
              <a:rPr lang="en-GB" sz="1100" i="1" dirty="0" err="1"/>
              <a:t>northwales</a:t>
            </a:r>
            <a:r>
              <a:rPr lang="en-GB" sz="1100" dirty="0"/>
              <a:t>. Retrieved 10 December 2017, from </a:t>
            </a:r>
            <a:r>
              <a:rPr lang="en-GB" sz="1100" dirty="0">
                <a:hlinkClick r:id="rId9"/>
              </a:rPr>
              <a:t>http://</a:t>
            </a:r>
            <a:r>
              <a:rPr lang="en-GB" sz="1100" dirty="0" smtClean="0">
                <a:hlinkClick r:id="rId9"/>
              </a:rPr>
              <a:t>www.dailypost.co.uk/news/north-wales-news/anglesey-man-felt-physically-sick-10859842</a:t>
            </a:r>
            <a:endParaRPr lang="en-GB" sz="1100" dirty="0" smtClean="0"/>
          </a:p>
          <a:p>
            <a:pPr marL="285750" indent="-285750">
              <a:buFont typeface="Arial" panose="020B0604020202020204" pitchFamily="34" charset="0"/>
              <a:buChar char="•"/>
            </a:pPr>
            <a:r>
              <a:rPr lang="en-GB" sz="1100" dirty="0" err="1"/>
              <a:t>Youtube</a:t>
            </a:r>
            <a:r>
              <a:rPr lang="en-GB" sz="1100" dirty="0"/>
              <a:t>. (2016). </a:t>
            </a:r>
            <a:r>
              <a:rPr lang="en-GB" sz="1100" i="1" dirty="0"/>
              <a:t>What Do I Get? | Big Flavour Wraps | TV Ad | McDonald's UK</a:t>
            </a:r>
            <a:r>
              <a:rPr lang="en-GB" sz="1100" dirty="0"/>
              <a:t>. Retrieved from </a:t>
            </a:r>
            <a:r>
              <a:rPr lang="en-GB" sz="1100" dirty="0">
                <a:hlinkClick r:id="rId10"/>
              </a:rPr>
              <a:t>https://</a:t>
            </a:r>
            <a:r>
              <a:rPr lang="en-GB" sz="1100" dirty="0" smtClean="0">
                <a:hlinkClick r:id="rId10"/>
              </a:rPr>
              <a:t>www.youtube.com/watch?v=ni0fSOtmO1A</a:t>
            </a:r>
            <a:endParaRPr lang="en-GB" sz="1100" dirty="0" smtClean="0"/>
          </a:p>
          <a:p>
            <a:pPr marL="285750" indent="-285750">
              <a:buFont typeface="Arial" panose="020B0604020202020204" pitchFamily="34" charset="0"/>
              <a:buChar char="•"/>
            </a:pPr>
            <a:r>
              <a:rPr lang="en-GB" sz="1100" i="1" dirty="0"/>
              <a:t>What is your policy on tattoos and piercings?</a:t>
            </a:r>
            <a:r>
              <a:rPr lang="en-GB" sz="1100" dirty="0"/>
              <a:t>. (2017). </a:t>
            </a:r>
            <a:r>
              <a:rPr lang="en-GB" sz="1100" i="1" dirty="0"/>
              <a:t>What makes McDonald's</a:t>
            </a:r>
            <a:r>
              <a:rPr lang="en-GB" sz="1100" dirty="0"/>
              <a:t>. Retrieved 10 December 2017, from </a:t>
            </a:r>
            <a:r>
              <a:rPr lang="en-GB" sz="1100" dirty="0">
                <a:hlinkClick r:id="rId11"/>
              </a:rPr>
              <a:t>http://</a:t>
            </a:r>
            <a:r>
              <a:rPr lang="en-GB" sz="1100" dirty="0" smtClean="0">
                <a:hlinkClick r:id="rId11"/>
              </a:rPr>
              <a:t>www.mcdonalds.co.uk/ukhome/whatmakesmcdonalds/questions/work-with-us/uniform/what-is-your-policy-on-tattoos-and-piercings.html</a:t>
            </a:r>
            <a:endParaRPr lang="en-GB" sz="1100" dirty="0" smtClean="0"/>
          </a:p>
          <a:p>
            <a:pPr marL="285750" indent="-285750">
              <a:buFont typeface="Arial" panose="020B0604020202020204" pitchFamily="34" charset="0"/>
              <a:buChar char="•"/>
            </a:pPr>
            <a:r>
              <a:rPr lang="en-GB" sz="1100" dirty="0"/>
              <a:t>McEwan, D., </a:t>
            </a:r>
            <a:r>
              <a:rPr lang="en-GB" sz="1100" dirty="0" err="1"/>
              <a:t>Ruissen</a:t>
            </a:r>
            <a:r>
              <a:rPr lang="en-GB" sz="1100" dirty="0"/>
              <a:t>, G., </a:t>
            </a:r>
            <a:r>
              <a:rPr lang="en-GB" sz="1100" dirty="0" err="1"/>
              <a:t>Eys</a:t>
            </a:r>
            <a:r>
              <a:rPr lang="en-GB" sz="1100" dirty="0"/>
              <a:t>, M., </a:t>
            </a:r>
            <a:r>
              <a:rPr lang="en-GB" sz="1100" dirty="0" err="1"/>
              <a:t>Zumbo</a:t>
            </a:r>
            <a:r>
              <a:rPr lang="en-GB" sz="1100" dirty="0"/>
              <a:t>, B., &amp; Beauchamp, M. (2017). </a:t>
            </a:r>
            <a:r>
              <a:rPr lang="en-GB" sz="1100" i="1" dirty="0"/>
              <a:t>The Effectiveness of Teamwork Training on Teamwork </a:t>
            </a:r>
            <a:r>
              <a:rPr lang="en-GB" sz="1100" i="1" dirty="0" err="1"/>
              <a:t>Behaviors</a:t>
            </a:r>
            <a:r>
              <a:rPr lang="en-GB" sz="1100" i="1" dirty="0"/>
              <a:t> and Team Performance: A Systematic Review and Meta-Analysis of Controlled Interventions</a:t>
            </a:r>
            <a:r>
              <a:rPr lang="en-GB" sz="1100" dirty="0"/>
              <a:t>. Retrieved 14 December 2017, from</a:t>
            </a:r>
            <a:endParaRPr lang="en-GB" sz="1100" dirty="0"/>
          </a:p>
        </p:txBody>
      </p:sp>
    </p:spTree>
    <p:extLst>
      <p:ext uri="{BB962C8B-B14F-4D97-AF65-F5344CB8AC3E}">
        <p14:creationId xmlns:p14="http://schemas.microsoft.com/office/powerpoint/2010/main" val="9534158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8213" y="856034"/>
            <a:ext cx="2704290" cy="5194570"/>
          </a:xfrm>
        </p:spPr>
        <p:txBody>
          <a:bodyPr>
            <a:normAutofit fontScale="92500" lnSpcReduction="10000"/>
          </a:bodyPr>
          <a:lstStyle/>
          <a:p>
            <a:r>
              <a:rPr lang="en-GB" sz="1200" dirty="0"/>
              <a:t>Corporation, M. (2017). </a:t>
            </a:r>
            <a:r>
              <a:rPr lang="en-GB" sz="1200" i="1" dirty="0" err="1"/>
              <a:t>PayScale</a:t>
            </a:r>
            <a:r>
              <a:rPr lang="en-GB" sz="1200" i="1" dirty="0"/>
              <a:t> - Fast Food Salaries - McDonald's Salaries - Average Salaries | </a:t>
            </a:r>
            <a:r>
              <a:rPr lang="en-GB" sz="1200" i="1" dirty="0" err="1"/>
              <a:t>PayScale</a:t>
            </a:r>
            <a:r>
              <a:rPr lang="en-GB" sz="1200" dirty="0"/>
              <a:t>. </a:t>
            </a:r>
            <a:r>
              <a:rPr lang="en-GB" sz="1200" i="1" dirty="0"/>
              <a:t>Payscale.com</a:t>
            </a:r>
            <a:r>
              <a:rPr lang="en-GB" sz="1200" dirty="0"/>
              <a:t>. Retrieved 10 December 2017, from </a:t>
            </a:r>
            <a:r>
              <a:rPr lang="en-GB" sz="1200" dirty="0">
                <a:hlinkClick r:id="rId3"/>
              </a:rPr>
              <a:t>https://</a:t>
            </a:r>
            <a:r>
              <a:rPr lang="en-GB" sz="1200" dirty="0" smtClean="0">
                <a:hlinkClick r:id="rId3"/>
              </a:rPr>
              <a:t>www.payscale.com/research/US/Employer=McDonald%27s_Corporation/Hourly_Rate</a:t>
            </a:r>
            <a:endParaRPr lang="en-GB" sz="1200" dirty="0" smtClean="0"/>
          </a:p>
          <a:p>
            <a:r>
              <a:rPr lang="en-GB" sz="1200" dirty="0"/>
              <a:t>Taormina, &amp; Gao. (2013). Maslow and the Motivation Hierarchy: Measuring Satisfaction of the Needs. </a:t>
            </a:r>
            <a:r>
              <a:rPr lang="en-GB" sz="1200" i="1" dirty="0"/>
              <a:t>The American Journal Of Psychology</a:t>
            </a:r>
            <a:r>
              <a:rPr lang="en-GB" sz="1200" dirty="0"/>
              <a:t>, </a:t>
            </a:r>
            <a:r>
              <a:rPr lang="en-GB" sz="1200" i="1" dirty="0"/>
              <a:t>126</a:t>
            </a:r>
            <a:r>
              <a:rPr lang="en-GB" sz="1200" dirty="0"/>
              <a:t>(2), 137. </a:t>
            </a:r>
            <a:r>
              <a:rPr lang="en-GB" sz="1200" dirty="0">
                <a:hlinkClick r:id="rId4"/>
              </a:rPr>
              <a:t>http://</a:t>
            </a:r>
            <a:r>
              <a:rPr lang="en-GB" sz="1200" dirty="0" smtClean="0">
                <a:hlinkClick r:id="rId4"/>
              </a:rPr>
              <a:t>dx.doi.org/10.5406/amerjpsyc.126.2.0155</a:t>
            </a:r>
            <a:endParaRPr lang="en-GB" sz="1200" dirty="0" smtClean="0"/>
          </a:p>
          <a:p>
            <a:r>
              <a:rPr lang="en-GB" sz="1200" i="1" dirty="0"/>
              <a:t>What benefits do McDonald's employees receive?</a:t>
            </a:r>
            <a:r>
              <a:rPr lang="en-GB" sz="1200" dirty="0"/>
              <a:t>. (2017). </a:t>
            </a:r>
            <a:r>
              <a:rPr lang="en-GB" sz="1200" i="1" dirty="0"/>
              <a:t>What makes McDonald's</a:t>
            </a:r>
            <a:r>
              <a:rPr lang="en-GB" sz="1200" dirty="0"/>
              <a:t>. Retrieved 11 December 2017, from </a:t>
            </a:r>
            <a:r>
              <a:rPr lang="en-GB" sz="1200" dirty="0">
                <a:hlinkClick r:id="rId5"/>
              </a:rPr>
              <a:t>http://</a:t>
            </a:r>
            <a:r>
              <a:rPr lang="en-GB" sz="1200" dirty="0" smtClean="0">
                <a:hlinkClick r:id="rId5"/>
              </a:rPr>
              <a:t>www.mcdonalds.co.uk/ukhome/whatmakesmcdonalds/questions/work-with-us/employee-benefits/what-benefits-do-mcdonalds-employees-receive.html</a:t>
            </a:r>
            <a:endParaRPr lang="en-GB" sz="1200" dirty="0" smtClean="0"/>
          </a:p>
          <a:p>
            <a:r>
              <a:rPr lang="en-GB" sz="1200" dirty="0" err="1"/>
              <a:t>Rodionova</a:t>
            </a:r>
            <a:r>
              <a:rPr lang="en-GB" sz="1200" dirty="0"/>
              <a:t>, Z. (2017). </a:t>
            </a:r>
            <a:r>
              <a:rPr lang="en-GB" sz="1200" i="1" dirty="0"/>
              <a:t>McDonald's to offer fixed contracts to its 115,000 UK zero-hours employees</a:t>
            </a:r>
            <a:r>
              <a:rPr lang="en-GB" sz="1200" dirty="0"/>
              <a:t>. </a:t>
            </a:r>
            <a:r>
              <a:rPr lang="en-GB" sz="1200" i="1" dirty="0"/>
              <a:t>The Independent</a:t>
            </a:r>
            <a:r>
              <a:rPr lang="en-GB" sz="1200" dirty="0"/>
              <a:t>. Retrieved 11 December 2017, from http://www.independent.co.uk/news/business/news/mcdonald-uk-employees-fixed-hour-zero-hour-contracts-gig-economoy-fast-food-chain-job-workers-a7702816.html</a:t>
            </a:r>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a:p>
        </p:txBody>
      </p:sp>
      <p:sp>
        <p:nvSpPr>
          <p:cNvPr id="2" name="TextBox 1"/>
          <p:cNvSpPr txBox="1"/>
          <p:nvPr/>
        </p:nvSpPr>
        <p:spPr>
          <a:xfrm>
            <a:off x="3482503" y="856034"/>
            <a:ext cx="2302618" cy="5262979"/>
          </a:xfrm>
          <a:prstGeom prst="rect">
            <a:avLst/>
          </a:prstGeom>
          <a:noFill/>
        </p:spPr>
        <p:txBody>
          <a:bodyPr wrap="square" rtlCol="0">
            <a:spAutoFit/>
          </a:bodyPr>
          <a:lstStyle/>
          <a:p>
            <a:pPr marL="171450" indent="-171450">
              <a:buFont typeface="Arial" panose="020B0604020202020204" pitchFamily="34" charset="0"/>
              <a:buChar char="•"/>
            </a:pPr>
            <a:r>
              <a:rPr lang="en-GB" sz="1200" dirty="0"/>
              <a:t>Media, T. (2017). </a:t>
            </a:r>
            <a:r>
              <a:rPr lang="en-GB" sz="1200" i="1" dirty="0"/>
              <a:t>Inflation 2011 – Overview CPI inflation by country in 2011</a:t>
            </a:r>
            <a:r>
              <a:rPr lang="en-GB" sz="1200" dirty="0"/>
              <a:t>. [online] Inflation.eu. Available at: http://www.inflation.eu/inflation-rates/cpi-inflation-2011.aspx [Accessed 12 Dec. 2017</a:t>
            </a:r>
            <a:r>
              <a:rPr lang="en-GB" sz="1200" dirty="0" smtClean="0"/>
              <a:t>].</a:t>
            </a:r>
          </a:p>
          <a:p>
            <a:pPr marL="171450" indent="-171450">
              <a:buFont typeface="Arial" panose="020B0604020202020204" pitchFamily="34" charset="0"/>
              <a:buChar char="•"/>
            </a:pPr>
            <a:r>
              <a:rPr lang="en-GB" sz="1200" i="1" dirty="0" err="1"/>
              <a:t>McStrike</a:t>
            </a:r>
            <a:r>
              <a:rPr lang="en-GB" sz="1200" dirty="0"/>
              <a:t>. (2017). </a:t>
            </a:r>
            <a:r>
              <a:rPr lang="en-GB" sz="1200" i="1" dirty="0"/>
              <a:t>Bakers</a:t>
            </a:r>
            <a:r>
              <a:rPr lang="en-GB" sz="1200" dirty="0"/>
              <a:t>. Retrieved 12 December 2017, from </a:t>
            </a:r>
            <a:r>
              <a:rPr lang="en-GB" sz="1200" dirty="0">
                <a:hlinkClick r:id="rId6"/>
              </a:rPr>
              <a:t>http://</a:t>
            </a:r>
            <a:r>
              <a:rPr lang="en-GB" sz="1200" dirty="0" smtClean="0">
                <a:hlinkClick r:id="rId6"/>
              </a:rPr>
              <a:t>www.bfawu.org/mcstrike</a:t>
            </a:r>
            <a:endParaRPr lang="en-GB" sz="1200" dirty="0" smtClean="0"/>
          </a:p>
          <a:p>
            <a:pPr marL="171450" indent="-171450">
              <a:buFont typeface="Arial" panose="020B0604020202020204" pitchFamily="34" charset="0"/>
              <a:buChar char="•"/>
            </a:pPr>
            <a:r>
              <a:rPr lang="en-GB" sz="1200" i="1" dirty="0"/>
              <a:t>Legal Services</a:t>
            </a:r>
            <a:r>
              <a:rPr lang="en-GB" sz="1200" dirty="0"/>
              <a:t>. (2017). </a:t>
            </a:r>
            <a:r>
              <a:rPr lang="en-GB" sz="1200" i="1" dirty="0"/>
              <a:t>Bakers</a:t>
            </a:r>
            <a:r>
              <a:rPr lang="en-GB" sz="1200" dirty="0"/>
              <a:t>. Retrieved 12 December 2017, from http://www.bfawu.org/legal_services</a:t>
            </a:r>
            <a:endParaRPr lang="en-GB" sz="1200" dirty="0" smtClean="0"/>
          </a:p>
          <a:p>
            <a:pPr marL="171450" indent="-171450">
              <a:buFont typeface="Arial" panose="020B0604020202020204" pitchFamily="34" charset="0"/>
              <a:buChar char="•"/>
            </a:pPr>
            <a:r>
              <a:rPr lang="en-GB" sz="1200" i="1" dirty="0"/>
              <a:t>Education &amp; Training</a:t>
            </a:r>
            <a:r>
              <a:rPr lang="en-GB" sz="1200" dirty="0"/>
              <a:t>. (2017). </a:t>
            </a:r>
            <a:r>
              <a:rPr lang="en-GB" sz="1200" i="1" dirty="0"/>
              <a:t>Bakers</a:t>
            </a:r>
            <a:r>
              <a:rPr lang="en-GB" sz="1200" dirty="0"/>
              <a:t>. Retrieved 12 December 2017, from </a:t>
            </a:r>
            <a:r>
              <a:rPr lang="en-GB" sz="1200" dirty="0">
                <a:hlinkClick r:id="rId7"/>
              </a:rPr>
              <a:t>http://</a:t>
            </a:r>
            <a:r>
              <a:rPr lang="en-GB" sz="1200" dirty="0" smtClean="0">
                <a:hlinkClick r:id="rId7"/>
              </a:rPr>
              <a:t>www.bfawu.org/education_training</a:t>
            </a:r>
            <a:endParaRPr lang="en-GB" sz="1200" dirty="0" smtClean="0"/>
          </a:p>
          <a:p>
            <a:pPr marL="171450" indent="-171450">
              <a:buFont typeface="Arial" panose="020B0604020202020204" pitchFamily="34" charset="0"/>
              <a:buChar char="•"/>
            </a:pPr>
            <a:r>
              <a:rPr lang="en-GB" sz="1200" i="1" dirty="0"/>
              <a:t>Fast Facts</a:t>
            </a:r>
            <a:r>
              <a:rPr lang="en-GB" sz="1200" dirty="0"/>
              <a:t>. (2017). </a:t>
            </a:r>
            <a:r>
              <a:rPr lang="en-GB" sz="1200" i="1" dirty="0"/>
              <a:t>McDonald's UK</a:t>
            </a:r>
            <a:r>
              <a:rPr lang="en-GB" sz="1200" dirty="0"/>
              <a:t>. Retrieved 12 December 2017, from http://www.mcdonalds.co.uk/ukhome/Aboutus/Newsroom/facts_and_stats0/fast_facts.html</a:t>
            </a:r>
            <a:endParaRPr lang="en-GB" sz="1200" dirty="0" smtClean="0"/>
          </a:p>
          <a:p>
            <a:pPr marL="171450" indent="-171450">
              <a:buFont typeface="Arial" panose="020B0604020202020204" pitchFamily="34" charset="0"/>
              <a:buChar char="•"/>
            </a:pPr>
            <a:endParaRPr lang="en-GB" sz="1200" dirty="0"/>
          </a:p>
        </p:txBody>
      </p:sp>
      <p:sp>
        <p:nvSpPr>
          <p:cNvPr id="4" name="TextBox 3"/>
          <p:cNvSpPr txBox="1"/>
          <p:nvPr/>
        </p:nvSpPr>
        <p:spPr>
          <a:xfrm>
            <a:off x="5785121" y="856034"/>
            <a:ext cx="2947917" cy="5293757"/>
          </a:xfrm>
          <a:prstGeom prst="rect">
            <a:avLst/>
          </a:prstGeom>
          <a:noFill/>
        </p:spPr>
        <p:txBody>
          <a:bodyPr wrap="square" rtlCol="0">
            <a:spAutoFit/>
          </a:bodyPr>
          <a:lstStyle/>
          <a:p>
            <a:pPr marL="285750" indent="-285750">
              <a:buFont typeface="Arial" panose="020B0604020202020204" pitchFamily="34" charset="0"/>
              <a:buChar char="•"/>
            </a:pPr>
            <a:r>
              <a:rPr lang="en-GB" sz="1200" dirty="0" err="1"/>
              <a:t>Weihrich</a:t>
            </a:r>
            <a:r>
              <a:rPr lang="en-GB" sz="1200" dirty="0"/>
              <a:t>, H. (2008). </a:t>
            </a:r>
            <a:r>
              <a:rPr lang="en-GB" sz="1200" i="1" dirty="0"/>
              <a:t>Management. A global and entrepreneurial perspective. Twelfth Edition</a:t>
            </a:r>
            <a:r>
              <a:rPr lang="en-GB" sz="1200" dirty="0"/>
              <a:t>. Retrieved from </a:t>
            </a:r>
            <a:r>
              <a:rPr lang="en-GB" sz="1200" dirty="0">
                <a:hlinkClick r:id="rId8"/>
              </a:rPr>
              <a:t>https://</a:t>
            </a:r>
            <a:r>
              <a:rPr lang="en-GB" sz="1200" dirty="0" smtClean="0">
                <a:hlinkClick r:id="rId8"/>
              </a:rPr>
              <a:t>pdfs.semanticscholar.org/d1e4/03a4a017d00b081122c2a0abd1d7317f14fe.pdf</a:t>
            </a:r>
            <a:endParaRPr lang="en-GB" sz="1200" dirty="0" smtClean="0"/>
          </a:p>
          <a:p>
            <a:pPr marL="285750" indent="-285750">
              <a:buFont typeface="Arial" panose="020B0604020202020204" pitchFamily="34" charset="0"/>
              <a:buChar char="•"/>
            </a:pPr>
            <a:r>
              <a:rPr lang="en-GB" sz="1200" i="1" dirty="0"/>
              <a:t>How does McDonald's promote effective team work?</a:t>
            </a:r>
            <a:r>
              <a:rPr lang="en-GB" sz="1200" dirty="0"/>
              <a:t>. (2017). </a:t>
            </a:r>
            <a:r>
              <a:rPr lang="en-GB" sz="1200" i="1" dirty="0"/>
              <a:t>What makes McDonald's</a:t>
            </a:r>
            <a:r>
              <a:rPr lang="en-GB" sz="1200" dirty="0"/>
              <a:t>. Retrieved 14 December 2017, from </a:t>
            </a:r>
            <a:r>
              <a:rPr lang="en-GB" sz="1200" dirty="0">
                <a:hlinkClick r:id="rId9"/>
              </a:rPr>
              <a:t>http://</a:t>
            </a:r>
            <a:r>
              <a:rPr lang="en-GB" sz="1200" dirty="0" smtClean="0">
                <a:hlinkClick r:id="rId9"/>
              </a:rPr>
              <a:t>www.mcdonalds.co.uk/ukhome/whatmakesmcdonalds/questions/running-the-business/employees/how-does-mcdonalds-promote-effective-team-work.html</a:t>
            </a:r>
            <a:endParaRPr lang="en-GB" sz="1200" dirty="0" smtClean="0"/>
          </a:p>
          <a:p>
            <a:pPr marL="285750" indent="-285750">
              <a:buFont typeface="Arial" panose="020B0604020202020204" pitchFamily="34" charset="0"/>
              <a:buChar char="•"/>
            </a:pPr>
            <a:r>
              <a:rPr lang="en-GB" sz="1200" i="1" dirty="0"/>
              <a:t>A Closer Look to Each Role | McDonald's Malta</a:t>
            </a:r>
            <a:r>
              <a:rPr lang="en-GB" sz="1200" dirty="0"/>
              <a:t>. (2017). </a:t>
            </a:r>
            <a:r>
              <a:rPr lang="en-GB" sz="1200" i="1" dirty="0"/>
              <a:t>McDonald's Malta</a:t>
            </a:r>
            <a:r>
              <a:rPr lang="en-GB" sz="1200" dirty="0"/>
              <a:t>. Retrieved 14 December 2017, from </a:t>
            </a:r>
            <a:r>
              <a:rPr lang="en-GB" sz="1200" dirty="0">
                <a:hlinkClick r:id="rId10"/>
              </a:rPr>
              <a:t>http://</a:t>
            </a:r>
            <a:r>
              <a:rPr lang="en-GB" sz="1200" dirty="0" smtClean="0">
                <a:hlinkClick r:id="rId10"/>
              </a:rPr>
              <a:t>mcdonalds.com.mt/employment/a-closer-look-at-each-profession#arm</a:t>
            </a:r>
            <a:endParaRPr lang="en-GB" sz="1200" dirty="0" smtClean="0"/>
          </a:p>
          <a:p>
            <a:pPr marL="285750" indent="-285750">
              <a:buFont typeface="Arial" panose="020B0604020202020204" pitchFamily="34" charset="0"/>
              <a:buChar char="•"/>
            </a:pPr>
            <a:r>
              <a:rPr lang="en-GB" sz="1200" dirty="0"/>
              <a:t>UK, M. (2017). </a:t>
            </a:r>
            <a:r>
              <a:rPr lang="en-GB" sz="1200" i="1" dirty="0"/>
              <a:t>McDonald's Careers UK Frequently asked questions</a:t>
            </a:r>
            <a:r>
              <a:rPr lang="en-GB" sz="1200" dirty="0"/>
              <a:t>. </a:t>
            </a:r>
            <a:r>
              <a:rPr lang="en-GB" sz="1200" i="1" dirty="0"/>
              <a:t>McDonald's Careers UK</a:t>
            </a:r>
            <a:r>
              <a:rPr lang="en-GB" sz="1200" dirty="0"/>
              <a:t>. Retrieved 14 December 2017, from </a:t>
            </a:r>
            <a:r>
              <a:rPr lang="en-GB" sz="1200" dirty="0">
                <a:hlinkClick r:id="rId11"/>
              </a:rPr>
              <a:t>https://people.mcdonalds.co.uk/FAQs#tab--</a:t>
            </a:r>
            <a:r>
              <a:rPr lang="en-GB" sz="1200" dirty="0" smtClean="0">
                <a:hlinkClick r:id="rId11"/>
              </a:rPr>
              <a:t>160</a:t>
            </a:r>
            <a:endParaRPr lang="en-GB" sz="1200" dirty="0" smtClean="0"/>
          </a:p>
          <a:p>
            <a:pPr marL="285750" indent="-285750">
              <a:buFont typeface="Arial" panose="020B0604020202020204" pitchFamily="34" charset="0"/>
              <a:buChar char="•"/>
            </a:pPr>
            <a:endParaRPr lang="en-GB" sz="1200" dirty="0" smtClean="0"/>
          </a:p>
          <a:p>
            <a:pPr marL="285750" indent="-285750">
              <a:buFont typeface="Arial" panose="020B0604020202020204" pitchFamily="34" charset="0"/>
              <a:buChar char="•"/>
            </a:pPr>
            <a:endParaRPr lang="en-GB" sz="1200" dirty="0" smtClean="0"/>
          </a:p>
          <a:p>
            <a:pPr marL="285750" indent="-285750">
              <a:buFont typeface="Arial" panose="020B0604020202020204" pitchFamily="34" charset="0"/>
              <a:buChar char="•"/>
            </a:pPr>
            <a:endParaRPr lang="en-GB" sz="1400" dirty="0"/>
          </a:p>
        </p:txBody>
      </p:sp>
      <p:sp>
        <p:nvSpPr>
          <p:cNvPr id="5" name="TextBox 4"/>
          <p:cNvSpPr txBox="1"/>
          <p:nvPr/>
        </p:nvSpPr>
        <p:spPr>
          <a:xfrm>
            <a:off x="8733038" y="856034"/>
            <a:ext cx="2706690" cy="5170646"/>
          </a:xfrm>
          <a:prstGeom prst="rect">
            <a:avLst/>
          </a:prstGeom>
          <a:noFill/>
        </p:spPr>
        <p:txBody>
          <a:bodyPr wrap="square" rtlCol="0">
            <a:spAutoFit/>
          </a:bodyPr>
          <a:lstStyle/>
          <a:p>
            <a:pPr marL="171450" indent="-171450">
              <a:buFont typeface="Arial" panose="020B0604020202020204" pitchFamily="34" charset="0"/>
              <a:buChar char="•"/>
            </a:pPr>
            <a:r>
              <a:rPr lang="en-GB" sz="1000" i="1" dirty="0"/>
              <a:t>Standards of Business Conduct - McDonald's</a:t>
            </a:r>
            <a:r>
              <a:rPr lang="en-GB" sz="1000" dirty="0"/>
              <a:t>. (2017). </a:t>
            </a:r>
            <a:r>
              <a:rPr lang="en-GB" sz="1000" i="1" dirty="0"/>
              <a:t>Mcdonalds.com</a:t>
            </a:r>
            <a:r>
              <a:rPr lang="en-GB" sz="1000" dirty="0"/>
              <a:t>. Retrieved 14 December 2017, from </a:t>
            </a:r>
            <a:r>
              <a:rPr lang="en-GB" sz="1000" dirty="0">
                <a:hlinkClick r:id="rId12"/>
              </a:rPr>
              <a:t>https://</a:t>
            </a:r>
            <a:r>
              <a:rPr lang="en-GB" sz="1000" dirty="0" smtClean="0">
                <a:hlinkClick r:id="rId12"/>
              </a:rPr>
              <a:t>www.mcdonalds.com/dam/AboutMcDonalds/Investors/9497_SBC_International_EN-US%20v2%20final%20061311.pdf</a:t>
            </a:r>
            <a:endParaRPr lang="en-GB" sz="1000" dirty="0" smtClean="0"/>
          </a:p>
          <a:p>
            <a:pPr marL="171450" indent="-171450">
              <a:buFont typeface="Arial" panose="020B0604020202020204" pitchFamily="34" charset="0"/>
              <a:buChar char="•"/>
            </a:pPr>
            <a:r>
              <a:rPr lang="en-GB" sz="1000" i="1" dirty="0"/>
              <a:t>Do you have a time limit on serving time?</a:t>
            </a:r>
            <a:r>
              <a:rPr lang="en-GB" sz="1000" dirty="0"/>
              <a:t>. (2017). </a:t>
            </a:r>
            <a:r>
              <a:rPr lang="en-GB" sz="1000" i="1" dirty="0"/>
              <a:t>What makes McDonald's</a:t>
            </a:r>
            <a:r>
              <a:rPr lang="en-GB" sz="1000" dirty="0"/>
              <a:t>. Retrieved 14 December 2017, from </a:t>
            </a:r>
            <a:r>
              <a:rPr lang="en-GB" sz="1000" dirty="0">
                <a:hlinkClick r:id="rId13"/>
              </a:rPr>
              <a:t>http://</a:t>
            </a:r>
            <a:r>
              <a:rPr lang="en-GB" sz="1000" dirty="0" smtClean="0">
                <a:hlinkClick r:id="rId13"/>
              </a:rPr>
              <a:t>www.mcdonalds.co.uk/ukhome/whatmakesmcdonalds/questions/running-the-business/cooking/do-you-have-a-time-limit-on-serving-time.html</a:t>
            </a:r>
            <a:endParaRPr lang="en-GB" sz="1000" dirty="0" smtClean="0"/>
          </a:p>
          <a:p>
            <a:pPr marL="171450" indent="-171450">
              <a:buFont typeface="Arial" panose="020B0604020202020204" pitchFamily="34" charset="0"/>
              <a:buChar char="•"/>
            </a:pPr>
            <a:r>
              <a:rPr lang="en-GB" sz="1000" i="1" dirty="0"/>
              <a:t>I would like to know about the performance management system and performance appraisal of McDonald's</a:t>
            </a:r>
            <a:r>
              <a:rPr lang="en-GB" sz="1000" dirty="0"/>
              <a:t>. (2017). </a:t>
            </a:r>
            <a:r>
              <a:rPr lang="en-GB" sz="1000" i="1" dirty="0"/>
              <a:t>What makes McDonald's</a:t>
            </a:r>
            <a:r>
              <a:rPr lang="en-GB" sz="1000" dirty="0"/>
              <a:t>. Retrieved 14 December 2017, from </a:t>
            </a:r>
            <a:r>
              <a:rPr lang="en-GB" sz="1000" dirty="0">
                <a:hlinkClick r:id="rId14"/>
              </a:rPr>
              <a:t>http://</a:t>
            </a:r>
            <a:r>
              <a:rPr lang="en-GB" sz="1000" dirty="0" smtClean="0">
                <a:hlinkClick r:id="rId14"/>
              </a:rPr>
              <a:t>www.mcdonalds.co.uk/ukhome/whatmakesmcdonalds/questions/running-the-business/employees/i-would-like-to-know-about-the-performance-management-system-and-performance-appraisal-of-mcdonalds.html</a:t>
            </a:r>
            <a:endParaRPr lang="en-GB" sz="1000" dirty="0" smtClean="0"/>
          </a:p>
          <a:p>
            <a:pPr marL="171450" indent="-171450">
              <a:buFont typeface="Arial" panose="020B0604020202020204" pitchFamily="34" charset="0"/>
              <a:buChar char="•"/>
            </a:pPr>
            <a:r>
              <a:rPr lang="en-GB" sz="1000" i="1" dirty="0"/>
              <a:t>training and </a:t>
            </a:r>
            <a:r>
              <a:rPr lang="en-GB" sz="1000" i="1" dirty="0" err="1"/>
              <a:t>deveopment</a:t>
            </a:r>
            <a:r>
              <a:rPr lang="en-GB" sz="1000" dirty="0"/>
              <a:t>. (2017). </a:t>
            </a:r>
            <a:r>
              <a:rPr lang="en-GB" sz="1000" i="1" dirty="0"/>
              <a:t>McDonald's Careers UK</a:t>
            </a:r>
            <a:r>
              <a:rPr lang="en-GB" sz="1000" dirty="0"/>
              <a:t>. Retrieved 14 December 2017, from </a:t>
            </a:r>
            <a:r>
              <a:rPr lang="en-GB" sz="1000" dirty="0">
                <a:hlinkClick r:id="rId15"/>
              </a:rPr>
              <a:t>https://people.mcdonalds.co.uk/why-mcdonalds/our-brand</a:t>
            </a:r>
            <a:r>
              <a:rPr lang="en-GB" sz="1000" dirty="0" smtClean="0">
                <a:hlinkClick r:id="rId15"/>
              </a:rPr>
              <a:t>/</a:t>
            </a:r>
            <a:endParaRPr lang="en-GB" sz="1000" dirty="0" smtClean="0"/>
          </a:p>
          <a:p>
            <a:pPr marL="171450" indent="-171450">
              <a:buFont typeface="Arial" panose="020B0604020202020204" pitchFamily="34" charset="0"/>
              <a:buChar char="•"/>
            </a:pPr>
            <a:r>
              <a:rPr lang="en-GB" sz="1000" dirty="0" err="1"/>
              <a:t>Youtube</a:t>
            </a:r>
            <a:r>
              <a:rPr lang="en-GB" sz="1000" dirty="0"/>
              <a:t>. (2015). </a:t>
            </a:r>
            <a:r>
              <a:rPr lang="en-GB" sz="1000" i="1" dirty="0"/>
              <a:t>Teams versus Groups</a:t>
            </a:r>
            <a:r>
              <a:rPr lang="en-GB" sz="1000" dirty="0"/>
              <a:t>. Retrieved from https://www.youtube.com/watch?v=uG-FLOi4OOU</a:t>
            </a:r>
            <a:endParaRPr lang="en-GB" sz="1000" dirty="0" smtClean="0"/>
          </a:p>
          <a:p>
            <a:pPr marL="171450" indent="-171450">
              <a:buFont typeface="Arial" panose="020B0604020202020204" pitchFamily="34" charset="0"/>
              <a:buChar char="•"/>
            </a:pPr>
            <a:endParaRPr lang="en-GB" sz="1000" dirty="0" smtClean="0"/>
          </a:p>
          <a:p>
            <a:pPr marL="171450" indent="-171450">
              <a:buFont typeface="Arial" panose="020B0604020202020204" pitchFamily="34" charset="0"/>
              <a:buChar char="•"/>
            </a:pPr>
            <a:endParaRPr lang="en-GB" sz="1000" dirty="0" smtClean="0"/>
          </a:p>
          <a:p>
            <a:pPr marL="171450" indent="-171450">
              <a:buFont typeface="Arial" panose="020B0604020202020204" pitchFamily="34" charset="0"/>
              <a:buChar char="•"/>
            </a:pPr>
            <a:endParaRPr lang="en-GB" sz="1000" dirty="0" smtClean="0"/>
          </a:p>
          <a:p>
            <a:pPr marL="171450" indent="-171450">
              <a:buFont typeface="Arial" panose="020B0604020202020204" pitchFamily="34" charset="0"/>
              <a:buChar char="•"/>
            </a:pPr>
            <a:endParaRPr lang="en-GB" sz="1000" dirty="0"/>
          </a:p>
        </p:txBody>
      </p:sp>
    </p:spTree>
    <p:extLst>
      <p:ext uri="{BB962C8B-B14F-4D97-AF65-F5344CB8AC3E}">
        <p14:creationId xmlns:p14="http://schemas.microsoft.com/office/powerpoint/2010/main" val="241827224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3154</TotalTime>
  <Words>4781</Words>
  <Application>Microsoft Office PowerPoint</Application>
  <PresentationFormat>Widescreen</PresentationFormat>
  <Paragraphs>258</Paragraphs>
  <Slides>19</Slides>
  <Notes>19</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5" baseType="lpstr">
      <vt:lpstr>Arial</vt:lpstr>
      <vt:lpstr>Calibri</vt:lpstr>
      <vt:lpstr>Garamond</vt:lpstr>
      <vt:lpstr>Times New Roman</vt:lpstr>
      <vt:lpstr>Organic</vt:lpstr>
      <vt:lpstr>Bitmap Image</vt:lpstr>
      <vt:lpstr>Jordan Coller</vt:lpstr>
      <vt:lpstr>PowerPoint Presentation</vt:lpstr>
      <vt:lpstr>Classical Approach </vt:lpstr>
      <vt:lpstr>Scientific Approach</vt:lpstr>
      <vt:lpstr>Bureaucratic Management</vt:lpstr>
      <vt:lpstr>Neo-human relations</vt:lpstr>
      <vt:lpstr>X-Y Theory</vt:lpstr>
      <vt:lpstr>Maslow’s Hierarchy of Needs</vt:lpstr>
      <vt:lpstr>Systems Approach</vt:lpstr>
      <vt:lpstr>Teamwork</vt:lpstr>
      <vt:lpstr>Forming</vt:lpstr>
      <vt:lpstr>Storming</vt:lpstr>
      <vt:lpstr>Norming </vt:lpstr>
      <vt:lpstr>Performing</vt:lpstr>
      <vt:lpstr>Adjourning</vt:lpstr>
      <vt:lpstr>Improvements to teamwork</vt:lpstr>
      <vt:lpstr>Thanks for Listening</vt:lpstr>
      <vt:lpstr>References</vt:lpstr>
      <vt:lpstr>PowerPoint Presentation</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Jordan Coller</dc:title>
  <dc:creator>University of Wales</dc:creator>
  <cp:lastModifiedBy>University of Wales </cp:lastModifiedBy>
  <cp:revision>179</cp:revision>
  <dcterms:created xsi:type="dcterms:W3CDTF">2017-12-08T20:52:52Z</dcterms:created>
  <dcterms:modified xsi:type="dcterms:W3CDTF">2017-12-14T21:28:55Z</dcterms:modified>
</cp:coreProperties>
</file>