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4"/>
    <p:sldMasterId id="2147483710" r:id="rId5"/>
  </p:sldMasterIdLst>
  <p:notesMasterIdLst>
    <p:notesMasterId r:id="rId32"/>
  </p:notesMasterIdLst>
  <p:sldIdLst>
    <p:sldId id="258" r:id="rId6"/>
    <p:sldId id="397" r:id="rId7"/>
    <p:sldId id="728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729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  <p:sldId id="282" r:id="rId31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FFFFCC"/>
    <a:srgbClr val="CCFF99"/>
    <a:srgbClr val="FFFF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415" autoAdjust="0"/>
    <p:restoredTop sz="94643" autoAdjust="0"/>
  </p:normalViewPr>
  <p:slideViewPr>
    <p:cSldViewPr snapToGrid="0">
      <p:cViewPr varScale="1">
        <p:scale>
          <a:sx n="81" d="100"/>
          <a:sy n="81" d="100"/>
        </p:scale>
        <p:origin x="1325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721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openxmlformats.org/officeDocument/2006/relationships/viewProps" Target="view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theme" Target="theme/theme1.xml"/><Relationship Id="rId8" Type="http://schemas.openxmlformats.org/officeDocument/2006/relationships/slide" Target="slides/slide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41A2F251-9CE8-4B4C-A843-907739855ED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61FE5BD4-A26A-4254-98AA-960A0EDC62F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C4590394-C44B-476E-A643-4E3A4D1C4BE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4341" name="Rectangle 5">
            <a:extLst>
              <a:ext uri="{FF2B5EF4-FFF2-40B4-BE49-F238E27FC236}">
                <a16:creationId xmlns:a16="http://schemas.microsoft.com/office/drawing/2014/main" id="{2C95ADBD-8D44-4052-A4B0-FAD43EB94323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4342" name="Rectangle 6">
            <a:extLst>
              <a:ext uri="{FF2B5EF4-FFF2-40B4-BE49-F238E27FC236}">
                <a16:creationId xmlns:a16="http://schemas.microsoft.com/office/drawing/2014/main" id="{7CA220E0-58DD-4A4E-BCCE-7AE21C21B7BD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43" name="Rectangle 7">
            <a:extLst>
              <a:ext uri="{FF2B5EF4-FFF2-40B4-BE49-F238E27FC236}">
                <a16:creationId xmlns:a16="http://schemas.microsoft.com/office/drawing/2014/main" id="{8ACDDE6D-9F2A-4F2F-A4F9-20373956C93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BA2A446F-DCB7-40DC-BB5C-42DD40F29A9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33EAC849-8037-45F4-9D38-A3C79393C8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CFF21D8-0E57-4BBB-B950-3E016CDF0FAB}" type="slidenum">
              <a:rPr lang="en-US" altLang="en-US" smtClean="0"/>
              <a:pPr/>
              <a:t>1</a:t>
            </a:fld>
            <a:endParaRPr lang="en-US" altLang="en-US"/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A303FA5B-A62C-4570-A5D7-172BD68569E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7946F069-2EE9-4E62-AB87-ACCF8ED86BE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7">
            <a:extLst>
              <a:ext uri="{FF2B5EF4-FFF2-40B4-BE49-F238E27FC236}">
                <a16:creationId xmlns:a16="http://schemas.microsoft.com/office/drawing/2014/main" id="{493421EA-056C-4E20-8124-186FD1DE0CC7}"/>
              </a:ext>
            </a:extLst>
          </p:cNvPr>
          <p:cNvSpPr>
            <a:spLocks noChangeShapeType="1"/>
          </p:cNvSpPr>
          <p:nvPr/>
        </p:nvSpPr>
        <p:spPr bwMode="auto">
          <a:xfrm>
            <a:off x="3327400" y="5402263"/>
            <a:ext cx="5816600" cy="0"/>
          </a:xfrm>
          <a:prstGeom prst="line">
            <a:avLst/>
          </a:prstGeom>
          <a:noFill/>
          <a:ln w="3175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A3AD14C6-28C1-4F26-9367-1C85D28709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20950" y="0"/>
            <a:ext cx="4100513" cy="198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429000" y="1600200"/>
            <a:ext cx="5621338" cy="2195513"/>
          </a:xfrm>
          <a:extLst>
            <a:ext uri="{AF507438-7753-43E0-B8FC-AC1667EBCBE1}">
              <a14:hiddenEffects xmlns:a14="http://schemas.microsoft.com/office/drawing/2010/main">
                <a:effectLst>
                  <a:outerShdw dist="56796" dir="1593903" algn="ctr" rotWithShape="0">
                    <a:schemeClr val="tx2"/>
                  </a:outerShdw>
                </a:effectLst>
              </a14:hiddenEffects>
            </a:ext>
          </a:extLst>
        </p:spPr>
        <p:txBody>
          <a:bodyPr lIns="0" tIns="0" rIns="0" bIns="0" anchor="ctr"/>
          <a:lstStyle>
            <a:lvl1pPr defTabSz="914400">
              <a:lnSpc>
                <a:spcPct val="80000"/>
              </a:lnSpc>
              <a:defRPr sz="6000">
                <a:solidFill>
                  <a:srgbClr val="EAEAEA"/>
                </a:solidFill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429000" y="5621338"/>
            <a:ext cx="5621338" cy="192087"/>
          </a:xfrm>
        </p:spPr>
        <p:txBody>
          <a:bodyPr lIns="0" tIns="0" rIns="0" bIns="0"/>
          <a:lstStyle>
            <a:lvl1pPr marL="0" indent="0">
              <a:lnSpc>
                <a:spcPct val="90000"/>
              </a:lnSpc>
              <a:spcBef>
                <a:spcPct val="0"/>
              </a:spcBef>
              <a:buClrTx/>
              <a:buFontTx/>
              <a:buNone/>
              <a:defRPr sz="1400" b="0">
                <a:solidFill>
                  <a:srgbClr val="FFFF66"/>
                </a:solidFill>
              </a:defRPr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939E8295-D36A-40F2-957A-C43CEE12D07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2D42EE-F869-4DBF-A2C7-7062ABF5475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F2B4F8D9-7F17-424B-A784-DDF5D5AB3CB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10">
            <a:extLst>
              <a:ext uri="{FF2B5EF4-FFF2-40B4-BE49-F238E27FC236}">
                <a16:creationId xmlns:a16="http://schemas.microsoft.com/office/drawing/2014/main" id="{8E133588-A8EE-4F55-BECD-6BBDCE40259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xfrm>
            <a:off x="2520950" y="6630988"/>
            <a:ext cx="4100513" cy="198437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9751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4AEB1145-7AC3-463D-B9F4-94184BBE1328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EB78ED-B988-41C4-AA15-B5411B3D76B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AD4F6B87-6F38-475B-A740-F0A81B91D59A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66446E55-5DB1-42B5-A72C-C6045E8F5D1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2988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A80F11CF-29EB-48B4-8592-8230A614726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9AC299-5EE3-47C2-9C19-F44CEAB7CE2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B03E3ACA-041A-4F61-A278-1416589B7CE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1208227-3F79-4084-A5D4-F0A7AA8A339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77669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37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82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5507A98F-2D25-40C8-A134-DA7453D2C61D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84DDB4-49C4-44EE-8835-576FA233E43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2E1FD6E8-1D7D-4213-978B-2B90D3FCEE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4B514C45-A4B6-42A3-9E5A-D7DB68D6461D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26272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09A38B28-8CC8-46B3-9978-E371B29C1DA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7643E9-2589-4723-ACB8-DF52B6C589A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72146003-3E35-4906-BBAD-E28B9AE523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10">
            <a:extLst>
              <a:ext uri="{FF2B5EF4-FFF2-40B4-BE49-F238E27FC236}">
                <a16:creationId xmlns:a16="http://schemas.microsoft.com/office/drawing/2014/main" id="{3DED8B77-99C9-4B7D-8492-20DF7E9A6C64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40012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8">
            <a:extLst>
              <a:ext uri="{FF2B5EF4-FFF2-40B4-BE49-F238E27FC236}">
                <a16:creationId xmlns:a16="http://schemas.microsoft.com/office/drawing/2014/main" id="{982B685B-6665-43F6-AC3A-DD050788F12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BB3514-8CA2-49AE-8105-1543F939983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4" name="Rectangle 9">
            <a:extLst>
              <a:ext uri="{FF2B5EF4-FFF2-40B4-BE49-F238E27FC236}">
                <a16:creationId xmlns:a16="http://schemas.microsoft.com/office/drawing/2014/main" id="{98CD29E5-584B-4AAA-90F2-CB8FC2A1ECB7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10">
            <a:extLst>
              <a:ext uri="{FF2B5EF4-FFF2-40B4-BE49-F238E27FC236}">
                <a16:creationId xmlns:a16="http://schemas.microsoft.com/office/drawing/2014/main" id="{605B8869-899F-4453-9EE8-ACF8EF1CB02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79239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67B33F86-54CD-4E86-9463-96FAE8CEA52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50E751-5F85-4861-9219-B1FCFC53831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3" name="Rectangle 9">
            <a:extLst>
              <a:ext uri="{FF2B5EF4-FFF2-40B4-BE49-F238E27FC236}">
                <a16:creationId xmlns:a16="http://schemas.microsoft.com/office/drawing/2014/main" id="{DC8D5D27-70E4-45FA-8C8C-8FD7D97A3023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10">
            <a:extLst>
              <a:ext uri="{FF2B5EF4-FFF2-40B4-BE49-F238E27FC236}">
                <a16:creationId xmlns:a16="http://schemas.microsoft.com/office/drawing/2014/main" id="{9FCC6E30-4D97-4C90-9867-42A283690D0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81827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63CF4FD7-EAC8-4069-9E4D-AD459E014AD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FA09-7B4C-4F08-AEF6-C7AD6A82971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4C8AFBFA-9F16-47CB-B417-DEE6390B8EB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1EB5F64D-D41D-416D-A433-73B9C28C55C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00114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CBC1C123-DF25-4003-BCFE-52D089FA7D1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2E2F38-1313-4491-9CD3-AF9F93721F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01950045-200E-42EF-B731-AF3DAEF16EF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2A7AEEB3-E396-43B1-A568-75615C923E1A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43065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30EE42AC-7562-40E7-8E53-96865415C86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C72B41-5A16-4CCC-B9D1-0A23B80AF53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79EA2A65-526C-45FC-8DE4-D9499DCE11C4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206BAA2-3721-430D-A285-59EC766B1EBE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862591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61188" y="498475"/>
            <a:ext cx="2089150" cy="28162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738" y="498475"/>
            <a:ext cx="6115050" cy="28162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02A41FE3-EFE6-4728-A2A5-C1F9C353CEC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A942F2-169B-4BA8-BB35-7DFFAF5ED0F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C99482AE-626E-4B53-B5B1-317D5C44C06C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06F29DB3-5480-4224-80E3-AF897F925DF3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560125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D628FC-B61C-4708-B4FD-C3C31F1CD202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96886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270295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BAC4499-AC2B-4B5D-8F95-46DBF25FFE8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153732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8217D4-4179-4C53-8D83-9A77F6E5D62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61562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C430EC-85D2-4651-BED8-1353965DF0C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894831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CBE30DB-6960-4D7D-8B80-F67E4EA66F4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73490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C55C52-1535-4D47-903F-146E72B4A5E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516879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9AA73DE-38AE-46ED-8F5A-A2C2D1E8896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714826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2EBD0C-6A52-4A04-B193-725A6EDCD3DC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056881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77D56DA-12F3-4241-92B5-4C07AF3AE6E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305675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E5ED47-ED64-4231-8F3C-6E54925F7047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55589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50279E87-C5DE-4A35-A0CB-1A5D9CD4B8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93738" y="498475"/>
            <a:ext cx="8356600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096A42F7-FCE7-45A0-B651-A2E12754CC0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93738" y="1371600"/>
            <a:ext cx="8356600" cy="194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Line 7">
            <a:extLst>
              <a:ext uri="{FF2B5EF4-FFF2-40B4-BE49-F238E27FC236}">
                <a16:creationId xmlns:a16="http://schemas.microsoft.com/office/drawing/2014/main" id="{9730CEBE-3A42-415D-BC47-A70457DF7049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1016000"/>
            <a:ext cx="9144000" cy="0"/>
          </a:xfrm>
          <a:prstGeom prst="line">
            <a:avLst/>
          </a:prstGeom>
          <a:noFill/>
          <a:ln w="3810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176" name="Rectangle 8">
            <a:extLst>
              <a:ext uri="{FF2B5EF4-FFF2-40B4-BE49-F238E27FC236}">
                <a16:creationId xmlns:a16="http://schemas.microsoft.com/office/drawing/2014/main" id="{6F7809B0-F987-43AF-ADB6-E87A5BB4F236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0" y="6477000"/>
            <a:ext cx="7620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</a:bodyPr>
          <a:lstStyle>
            <a:lvl1pPr algn="ctr" defTabSz="966788" eaLnBrk="1" hangingPunct="1">
              <a:defRPr sz="1600"/>
            </a:lvl1pPr>
          </a:lstStyle>
          <a:p>
            <a:pPr>
              <a:defRPr/>
            </a:pPr>
            <a:fld id="{6C0A8CB2-1A93-44C9-A1C2-802483E0C76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177" name="Rectangle 9">
            <a:extLst>
              <a:ext uri="{FF2B5EF4-FFF2-40B4-BE49-F238E27FC236}">
                <a16:creationId xmlns:a16="http://schemas.microsoft.com/office/drawing/2014/main" id="{8F480DC0-0117-4102-A1AF-17A4370064E2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5213" y="6630988"/>
            <a:ext cx="2133600" cy="227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800"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178" name="Rectangle 10">
            <a:extLst>
              <a:ext uri="{FF2B5EF4-FFF2-40B4-BE49-F238E27FC236}">
                <a16:creationId xmlns:a16="http://schemas.microsoft.com/office/drawing/2014/main" id="{19F33B54-0734-40E1-B021-E9F5E13D3FCC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289175" y="6630988"/>
            <a:ext cx="4100513" cy="198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 b="1">
                <a:solidFill>
                  <a:srgbClr val="ED1A2D"/>
                </a:solidFill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32" name="Rectangle 13">
            <a:extLst>
              <a:ext uri="{FF2B5EF4-FFF2-40B4-BE49-F238E27FC236}">
                <a16:creationId xmlns:a16="http://schemas.microsoft.com/office/drawing/2014/main" id="{A8422979-4191-4D24-83E7-B6EB21A9AE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5813" y="0"/>
            <a:ext cx="57245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hf hdr="0" ftr="0" dt="0"/>
  <p:txStyles>
    <p:titleStyle>
      <a:lvl1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2pPr>
      <a:lvl3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3pPr>
      <a:lvl4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4pPr>
      <a:lvl5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5pPr>
      <a:lvl6pPr marL="4572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6pPr>
      <a:lvl7pPr marL="9144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7pPr>
      <a:lvl8pPr marL="13716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8pPr>
      <a:lvl9pPr marL="18288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9pPr>
    </p:titleStyle>
    <p:bodyStyle>
      <a:lvl1pPr marL="228600" indent="-228600" algn="l" defTabSz="966788" rtl="0" eaLnBrk="0" fontAlgn="base" hangingPunct="0">
        <a:lnSpc>
          <a:spcPct val="85000"/>
        </a:lnSpc>
        <a:spcBef>
          <a:spcPct val="35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576263" indent="-233363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25513" indent="-234950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2700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639888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C0A8CB2-1A93-44C9-A1C2-802483E0C766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9837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81317620-DA92-412E-917D-5124DAB6595D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83335" y="2757170"/>
            <a:ext cx="8860665" cy="2420750"/>
          </a:xfrm>
        </p:spPr>
        <p:txBody>
          <a:bodyPr rtlCol="0" anchor="t">
            <a:normAutofit/>
          </a:bodyPr>
          <a:lstStyle/>
          <a:p>
            <a:pPr fontAlgn="auto">
              <a:lnSpc>
                <a:spcPct val="120000"/>
              </a:lnSpc>
              <a:spcAft>
                <a:spcPts val="0"/>
              </a:spcAft>
              <a:defRPr/>
            </a:pPr>
            <a:r>
              <a:rPr lang="en-US" altLang="en-US" sz="4000" b="1" dirty="0">
                <a:highlight>
                  <a:srgbClr val="FFFF00"/>
                </a:highlight>
              </a:rPr>
              <a:t>Week 8</a:t>
            </a:r>
            <a:br>
              <a:rPr lang="en-US" altLang="en-US" sz="4000" b="1" dirty="0">
                <a:highlight>
                  <a:srgbClr val="FFFF00"/>
                </a:highlight>
              </a:rPr>
            </a:br>
            <a:r>
              <a:rPr lang="en-US" altLang="en-US" sz="4000" b="1" dirty="0">
                <a:highlight>
                  <a:srgbClr val="FFFF00"/>
                </a:highlight>
              </a:rPr>
              <a:t>Managing and Leading Projects Environment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AC4F73-FF53-4D5C-8B79-55DC3DBAFC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1666" y="1296325"/>
            <a:ext cx="8860665" cy="1098330"/>
          </a:xfrm>
        </p:spPr>
        <p:txBody>
          <a:bodyPr>
            <a:normAutofit lnSpcReduction="10000"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Project Management </a:t>
            </a:r>
          </a:p>
          <a:p>
            <a:r>
              <a:rPr lang="en-GB" b="1" dirty="0">
                <a:solidFill>
                  <a:srgbClr val="FF0000"/>
                </a:solidFill>
              </a:rPr>
              <a:t>BALM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タイトル 1">
            <a:extLst>
              <a:ext uri="{FF2B5EF4-FFF2-40B4-BE49-F238E27FC236}">
                <a16:creationId xmlns:a16="http://schemas.microsoft.com/office/drawing/2014/main" id="{FFAE296B-11CE-4EF2-8149-F7C7F8067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3811" y="113946"/>
            <a:ext cx="6396361" cy="515884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Learning</a:t>
            </a:r>
            <a:r>
              <a:rPr lang="en-US" altLang="ja-JP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 </a:t>
            </a:r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Objectives: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F2B5AA-7631-4C43-A11A-3990B1A60C34}"/>
              </a:ext>
            </a:extLst>
          </p:cNvPr>
          <p:cNvSpPr txBox="1"/>
          <p:nvPr/>
        </p:nvSpPr>
        <p:spPr>
          <a:xfrm>
            <a:off x="496390" y="851446"/>
            <a:ext cx="8647610" cy="5016758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dirty="0"/>
              <a:t>Introduction</a:t>
            </a:r>
          </a:p>
          <a:p>
            <a:r>
              <a:rPr lang="en-GB" sz="4000" dirty="0"/>
              <a:t>Managing and leading; distinct and complementary attributes</a:t>
            </a:r>
          </a:p>
          <a:p>
            <a:r>
              <a:rPr lang="en-GB" sz="4000" i="1" dirty="0"/>
              <a:t>Management</a:t>
            </a:r>
            <a:r>
              <a:rPr lang="en-GB" sz="4000" dirty="0"/>
              <a:t> in project management environments</a:t>
            </a:r>
          </a:p>
          <a:p>
            <a:r>
              <a:rPr lang="en-GB" sz="4000" dirty="0"/>
              <a:t>The project manager</a:t>
            </a:r>
          </a:p>
          <a:p>
            <a:r>
              <a:rPr lang="en-GB" sz="4000" i="1" dirty="0"/>
              <a:t>Leadership</a:t>
            </a:r>
            <a:r>
              <a:rPr lang="en-GB" sz="4000" dirty="0"/>
              <a:t> in project environments</a:t>
            </a:r>
          </a:p>
          <a:p>
            <a:r>
              <a:rPr lang="en-GB" sz="4000" dirty="0"/>
              <a:t>Summary of topics</a:t>
            </a:r>
          </a:p>
        </p:txBody>
      </p:sp>
    </p:spTree>
    <p:extLst>
      <p:ext uri="{BB962C8B-B14F-4D97-AF65-F5344CB8AC3E}">
        <p14:creationId xmlns:p14="http://schemas.microsoft.com/office/powerpoint/2010/main" val="21503052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Managing and leading in project environments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Introduction</a:t>
            </a:r>
          </a:p>
          <a:p>
            <a:endParaRPr lang="en-GB" sz="1050" dirty="0"/>
          </a:p>
          <a:p>
            <a:r>
              <a:rPr lang="en-GB" sz="1800" dirty="0"/>
              <a:t>Important to understand sufficiently the challenges of managing and leading in project environments</a:t>
            </a:r>
          </a:p>
          <a:p>
            <a:r>
              <a:rPr lang="en-GB" sz="1800" i="1" dirty="0"/>
              <a:t>Management</a:t>
            </a:r>
            <a:r>
              <a:rPr lang="en-GB" sz="1800" dirty="0"/>
              <a:t> explored indirectly as project management within early sessions</a:t>
            </a:r>
          </a:p>
          <a:p>
            <a:r>
              <a:rPr lang="en-GB" sz="1800" dirty="0"/>
              <a:t>The term management has different connotations</a:t>
            </a:r>
          </a:p>
          <a:p>
            <a:r>
              <a:rPr lang="en-GB" sz="1800" dirty="0"/>
              <a:t>Generalist project manager may need knowledge of variety of specialist areas</a:t>
            </a:r>
          </a:p>
          <a:p>
            <a:r>
              <a:rPr lang="en-GB" sz="1800" dirty="0"/>
              <a:t>Need to be capable in every area and provide effective </a:t>
            </a:r>
            <a:r>
              <a:rPr lang="en-GB" sz="1800" i="1" dirty="0"/>
              <a:t>leadership</a:t>
            </a:r>
          </a:p>
        </p:txBody>
      </p:sp>
      <p:sp>
        <p:nvSpPr>
          <p:cNvPr id="4" name="Rectangle 3"/>
          <p:cNvSpPr/>
          <p:nvPr/>
        </p:nvSpPr>
        <p:spPr>
          <a:xfrm>
            <a:off x="7523004" y="5409447"/>
            <a:ext cx="1308371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8758268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Managing and leading in project environments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Managing and leading; distinct and complementary attributes </a:t>
            </a:r>
            <a:r>
              <a:rPr lang="en-GB" sz="1200" dirty="0"/>
              <a:t>(I)</a:t>
            </a:r>
          </a:p>
          <a:p>
            <a:endParaRPr lang="en-GB" sz="1050" dirty="0"/>
          </a:p>
          <a:p>
            <a:r>
              <a:rPr lang="en-GB" sz="1800" dirty="0"/>
              <a:t>We come into the project environment with different experience, knowledge, expectations, attitudes and capability</a:t>
            </a:r>
          </a:p>
          <a:p>
            <a:r>
              <a:rPr lang="en-GB" sz="1800" dirty="0"/>
              <a:t>We are different people, dealing with things in a unique style</a:t>
            </a:r>
          </a:p>
          <a:p>
            <a:r>
              <a:rPr lang="en-GB" sz="1800" dirty="0"/>
              <a:t>The development of our profile is also valuable</a:t>
            </a:r>
          </a:p>
          <a:p>
            <a:r>
              <a:rPr lang="en-GB" sz="1800" dirty="0"/>
              <a:t>It helps us to build the capability required in challenging project environments</a:t>
            </a:r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26681976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: Managing and leading in project environments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Managing and leading; distinct and complementary attributes </a:t>
            </a:r>
            <a:r>
              <a:rPr lang="en-GB" sz="1200" dirty="0"/>
              <a:t>(II)</a:t>
            </a:r>
          </a:p>
          <a:p>
            <a:pPr marL="0" indent="0">
              <a:buNone/>
            </a:pPr>
            <a:endParaRPr lang="en-GB" sz="1050" dirty="0"/>
          </a:p>
          <a:p>
            <a:pPr marL="0" indent="0">
              <a:buNone/>
            </a:pPr>
            <a:r>
              <a:rPr lang="en-GB" sz="1800" i="1" dirty="0"/>
              <a:t>Some questions to consider:</a:t>
            </a:r>
          </a:p>
          <a:p>
            <a:r>
              <a:rPr lang="en-GB" sz="1800" dirty="0"/>
              <a:t>What is managing and leading?</a:t>
            </a:r>
          </a:p>
          <a:p>
            <a:r>
              <a:rPr lang="en-GB" sz="1800" dirty="0"/>
              <a:t>What do we need to do to be effective managing and leading in project environments?</a:t>
            </a:r>
          </a:p>
          <a:p>
            <a:r>
              <a:rPr lang="en-GB" sz="1800" dirty="0"/>
              <a:t>I understand general management - how is it different to project management? Is one a sub-set of the other? What if I look at this the other way around?</a:t>
            </a:r>
          </a:p>
          <a:p>
            <a:endParaRPr lang="en-GB" sz="1800" dirty="0"/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8440031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Managing and leading in project environments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i="1" dirty="0"/>
              <a:t>Management</a:t>
            </a:r>
            <a:r>
              <a:rPr lang="en-GB" sz="1800" dirty="0"/>
              <a:t> in project environments </a:t>
            </a:r>
            <a:r>
              <a:rPr lang="en-GB" sz="1200" dirty="0"/>
              <a:t>(I)</a:t>
            </a:r>
          </a:p>
          <a:p>
            <a:endParaRPr lang="en-GB" sz="1050" dirty="0"/>
          </a:p>
          <a:p>
            <a:r>
              <a:rPr lang="en-GB" sz="1800" dirty="0"/>
              <a:t>If </a:t>
            </a:r>
            <a:r>
              <a:rPr lang="en-GB" sz="1800" i="1" dirty="0"/>
              <a:t>management</a:t>
            </a:r>
            <a:r>
              <a:rPr lang="en-GB" sz="1800" dirty="0"/>
              <a:t> is a process concerned with assembling and using resources, is goal-directed and undertaken in an organisational setting (</a:t>
            </a:r>
            <a:r>
              <a:rPr lang="en-GB" sz="1800" dirty="0" err="1"/>
              <a:t>Hitt</a:t>
            </a:r>
            <a:r>
              <a:rPr lang="en-GB" sz="1800" dirty="0"/>
              <a:t>, Black and Porter, 2009) … how much of this is project management?</a:t>
            </a:r>
          </a:p>
          <a:p>
            <a:r>
              <a:rPr lang="en-GB" sz="1800" dirty="0"/>
              <a:t>Conversely, how does general management sit in the project management domain</a:t>
            </a:r>
          </a:p>
          <a:p>
            <a:r>
              <a:rPr lang="en-GB" sz="1800" dirty="0"/>
              <a:t>If there is a gap, this presents a risk</a:t>
            </a:r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22375648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Managing and leading in project environments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i="1" dirty="0"/>
              <a:t>Management</a:t>
            </a:r>
            <a:r>
              <a:rPr lang="en-GB" sz="1800" dirty="0"/>
              <a:t> in project environments </a:t>
            </a:r>
            <a:r>
              <a:rPr lang="en-GB" sz="1200" dirty="0"/>
              <a:t>(II)</a:t>
            </a:r>
          </a:p>
          <a:p>
            <a:endParaRPr lang="en-GB" sz="1050" dirty="0"/>
          </a:p>
          <a:p>
            <a:r>
              <a:rPr lang="en-GB" sz="1800" dirty="0"/>
              <a:t>Planning, organising, directing (or leading) and controlling</a:t>
            </a:r>
          </a:p>
          <a:p>
            <a:r>
              <a:rPr lang="en-GB" sz="1800" dirty="0"/>
              <a:t>Want to get this right in a project environment but … the additional uncertainty within a project will make this more difficult</a:t>
            </a:r>
          </a:p>
          <a:p>
            <a:r>
              <a:rPr lang="en-GB" sz="1800" dirty="0"/>
              <a:t>Specific emphasis within project sets the criteria for how resources are deployed and utilised</a:t>
            </a:r>
          </a:p>
          <a:p>
            <a:pPr marL="0" indent="0">
              <a:buNone/>
            </a:pPr>
            <a:r>
              <a:rPr lang="en-GB" sz="1800" i="1" dirty="0"/>
              <a:t>This reveals some points regarding focus and emphasis</a:t>
            </a:r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13958439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1166740"/>
            <a:ext cx="7972425" cy="994172"/>
          </a:xfrm>
        </p:spPr>
        <p:txBody>
          <a:bodyPr>
            <a:normAutofit/>
          </a:bodyPr>
          <a:lstStyle/>
          <a:p>
            <a:r>
              <a:rPr lang="en-GB" sz="2100" dirty="0"/>
              <a:t>Managing and leading in project environments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2925" y="2004593"/>
            <a:ext cx="7972425" cy="31691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i="1" dirty="0"/>
              <a:t>Management</a:t>
            </a:r>
            <a:r>
              <a:rPr lang="en-GB" sz="1800" dirty="0"/>
              <a:t> in project environments </a:t>
            </a:r>
            <a:r>
              <a:rPr lang="en-GB" sz="1200" dirty="0"/>
              <a:t>(III)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i="1" dirty="0"/>
          </a:p>
          <a:p>
            <a:pPr marL="0" indent="0">
              <a:buNone/>
            </a:pPr>
            <a:r>
              <a:rPr lang="en-GB" sz="1800" i="1" dirty="0"/>
              <a:t>What are the differences?</a:t>
            </a:r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5168" y="2325263"/>
            <a:ext cx="2813797" cy="2100393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598394" y="4405342"/>
            <a:ext cx="2837330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750" dirty="0"/>
              <a:t>Reproduced from </a:t>
            </a:r>
            <a:r>
              <a:rPr lang="en-GB" sz="750" i="1" dirty="0"/>
              <a:t>Understanding Project Management </a:t>
            </a:r>
            <a:r>
              <a:rPr lang="en-GB" sz="750" dirty="0"/>
              <a:t>(Kogan Page)</a:t>
            </a:r>
          </a:p>
        </p:txBody>
      </p:sp>
    </p:spTree>
    <p:extLst>
      <p:ext uri="{BB962C8B-B14F-4D97-AF65-F5344CB8AC3E}">
        <p14:creationId xmlns:p14="http://schemas.microsoft.com/office/powerpoint/2010/main" val="39398818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Managing and leading in project environments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i="1" dirty="0"/>
              <a:t>Management</a:t>
            </a:r>
            <a:r>
              <a:rPr lang="en-GB" sz="1800" dirty="0"/>
              <a:t> in project environments </a:t>
            </a:r>
            <a:r>
              <a:rPr lang="en-GB" sz="1200" dirty="0"/>
              <a:t>(IV)</a:t>
            </a:r>
          </a:p>
          <a:p>
            <a:pPr marL="0" indent="0">
              <a:buNone/>
            </a:pPr>
            <a:endParaRPr lang="en-GB" sz="1050" dirty="0"/>
          </a:p>
          <a:p>
            <a:pPr marL="0" indent="0">
              <a:buNone/>
            </a:pPr>
            <a:r>
              <a:rPr lang="en-GB" sz="1800" i="1" dirty="0"/>
              <a:t>Some differences may include:</a:t>
            </a:r>
          </a:p>
          <a:p>
            <a:r>
              <a:rPr lang="en-GB" sz="1800" dirty="0"/>
              <a:t>Development or even separation of focus in some areas such as organisational structure</a:t>
            </a:r>
          </a:p>
          <a:p>
            <a:r>
              <a:rPr lang="en-GB" sz="1800" i="1" dirty="0"/>
              <a:t>Project manager: </a:t>
            </a:r>
            <a:r>
              <a:rPr lang="en-GB" sz="1800" dirty="0"/>
              <a:t>may be concerned with design of a structure that has to take into account existing scenario</a:t>
            </a:r>
          </a:p>
          <a:p>
            <a:r>
              <a:rPr lang="en-GB" sz="1800" i="1" dirty="0"/>
              <a:t>General manager: </a:t>
            </a:r>
            <a:r>
              <a:rPr lang="en-GB" sz="1800" dirty="0"/>
              <a:t>focus on existing scenario</a:t>
            </a:r>
          </a:p>
          <a:p>
            <a:r>
              <a:rPr lang="en-GB" sz="1800" dirty="0"/>
              <a:t>Might need to solve management issues</a:t>
            </a:r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36147413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Managing and leading in project environments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i="1" dirty="0"/>
              <a:t>Management</a:t>
            </a:r>
            <a:r>
              <a:rPr lang="en-GB" sz="1800" dirty="0"/>
              <a:t> in project environments </a:t>
            </a:r>
            <a:r>
              <a:rPr lang="en-GB" sz="1200" dirty="0"/>
              <a:t>(V)</a:t>
            </a:r>
          </a:p>
          <a:p>
            <a:pPr marL="0" indent="0">
              <a:buNone/>
            </a:pPr>
            <a:endParaRPr lang="en-GB" sz="1050" dirty="0"/>
          </a:p>
          <a:p>
            <a:pPr marL="0" indent="0">
              <a:buNone/>
            </a:pPr>
            <a:r>
              <a:rPr lang="en-GB" sz="1800" dirty="0"/>
              <a:t>Some recurring difficult-to-address facets of project management:</a:t>
            </a:r>
          </a:p>
          <a:p>
            <a:r>
              <a:rPr lang="en-GB" sz="1800" dirty="0"/>
              <a:t>Project could be in one or more sectors (or areas)</a:t>
            </a:r>
          </a:p>
          <a:p>
            <a:r>
              <a:rPr lang="en-GB" sz="1800" dirty="0"/>
              <a:t>Requires knowledge and ‘know-how’ in a potentially wide range</a:t>
            </a:r>
          </a:p>
          <a:p>
            <a:r>
              <a:rPr lang="en-GB" sz="1800" dirty="0"/>
              <a:t>Range and depth of skills and knowledge vary from scenario to scenario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27321961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Managing and leading in project environments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2925" y="2226469"/>
            <a:ext cx="7972425" cy="31829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i="1" dirty="0"/>
              <a:t>Management</a:t>
            </a:r>
            <a:r>
              <a:rPr lang="en-GB" sz="1800" dirty="0"/>
              <a:t> in project environments </a:t>
            </a:r>
            <a:r>
              <a:rPr lang="en-GB" sz="1200" dirty="0"/>
              <a:t>(VI)</a:t>
            </a:r>
          </a:p>
          <a:p>
            <a:pPr marL="0" indent="0">
              <a:buNone/>
            </a:pPr>
            <a:endParaRPr lang="en-GB" sz="1050" dirty="0"/>
          </a:p>
          <a:p>
            <a:pPr marL="0" indent="0">
              <a:buNone/>
            </a:pPr>
            <a:r>
              <a:rPr lang="en-GB" sz="1800" dirty="0"/>
              <a:t>A further dimension of the challenge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650" i="1" dirty="0"/>
          </a:p>
          <a:p>
            <a:pPr marL="0" indent="0">
              <a:buNone/>
            </a:pPr>
            <a:r>
              <a:rPr lang="en-US" sz="1650" i="1" dirty="0"/>
              <a:t>The shape of this will depend on person, their experiences and particular requirement of project and its environment</a:t>
            </a:r>
            <a:endParaRPr lang="en-GB" sz="1650" i="1" dirty="0"/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1428" y="1865779"/>
            <a:ext cx="2620496" cy="2349410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4685674" y="4215189"/>
            <a:ext cx="2837330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750" dirty="0"/>
              <a:t>Reproduced from </a:t>
            </a:r>
            <a:r>
              <a:rPr lang="en-GB" sz="750" i="1" dirty="0"/>
              <a:t>Understanding Project Management </a:t>
            </a:r>
            <a:r>
              <a:rPr lang="en-GB" sz="750" dirty="0"/>
              <a:t>(Kogan Page)</a:t>
            </a:r>
          </a:p>
        </p:txBody>
      </p:sp>
    </p:spTree>
    <p:extLst>
      <p:ext uri="{BB962C8B-B14F-4D97-AF65-F5344CB8AC3E}">
        <p14:creationId xmlns:p14="http://schemas.microsoft.com/office/powerpoint/2010/main" val="42224824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Managing and leading in project environments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Project manager: a specification</a:t>
            </a:r>
          </a:p>
          <a:p>
            <a:pPr marL="0" indent="0">
              <a:buNone/>
            </a:pPr>
            <a:endParaRPr lang="en-GB" sz="1050" dirty="0"/>
          </a:p>
          <a:p>
            <a:pPr marL="0" indent="0">
              <a:buNone/>
            </a:pPr>
            <a:r>
              <a:rPr lang="en-GB" sz="1800" i="1" dirty="0"/>
              <a:t>Is there a specification for an ideal project manager</a:t>
            </a:r>
            <a:r>
              <a:rPr lang="en-US" altLang="zh-TW" sz="1800" i="1" dirty="0"/>
              <a:t>?</a:t>
            </a:r>
          </a:p>
          <a:p>
            <a:pPr marL="0" indent="0">
              <a:buNone/>
            </a:pPr>
            <a:r>
              <a:rPr lang="en-US" sz="1800" i="1" dirty="0"/>
              <a:t>Are there core behavioural competencies</a:t>
            </a:r>
            <a:r>
              <a:rPr lang="en-US" altLang="zh-TW" sz="1800" i="1" dirty="0"/>
              <a:t>?</a:t>
            </a:r>
            <a:endParaRPr lang="en-GB" sz="1800" i="1" dirty="0"/>
          </a:p>
          <a:p>
            <a:pPr marL="0" indent="0">
              <a:buNone/>
            </a:pPr>
            <a:r>
              <a:rPr lang="en-GB" sz="1800" i="1" dirty="0"/>
              <a:t>Is it possible to generalise?</a:t>
            </a:r>
            <a:r>
              <a:rPr lang="zh-TW" altLang="en-US" sz="1800" i="1" dirty="0"/>
              <a:t> </a:t>
            </a:r>
            <a:endParaRPr lang="en-US" altLang="zh-TW" sz="1800" i="1" dirty="0"/>
          </a:p>
          <a:p>
            <a:pPr marL="0" indent="0">
              <a:buNone/>
            </a:pPr>
            <a:endParaRPr lang="en-US" altLang="zh-TW" sz="1800" dirty="0"/>
          </a:p>
          <a:p>
            <a:pPr marL="0" indent="0">
              <a:buNone/>
            </a:pPr>
            <a:r>
              <a:rPr lang="en-US" altLang="zh-TW" sz="1650" dirty="0"/>
              <a:t>Can draw insights from the sectors such as construction (Cheng, Dainty and Andrews, 2005)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5022656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Managing and leading in project environments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Project manager: developing the specification</a:t>
            </a:r>
          </a:p>
          <a:p>
            <a:pPr marL="0" indent="0">
              <a:buNone/>
            </a:pPr>
            <a:endParaRPr lang="en-GB" sz="1050" dirty="0"/>
          </a:p>
          <a:p>
            <a:pPr marL="0" indent="0">
              <a:buNone/>
            </a:pPr>
            <a:r>
              <a:rPr lang="en-GB" sz="1800" i="1" dirty="0"/>
              <a:t>Competency frameworks can support development for the individual and within a corporate setting in three dimensions</a:t>
            </a:r>
          </a:p>
          <a:p>
            <a:r>
              <a:rPr lang="en-GB" sz="1800" dirty="0"/>
              <a:t>Contextual (orientation and implementation</a:t>
            </a:r>
            <a:r>
              <a:rPr lang="en-US" altLang="zh-TW" sz="1800" dirty="0"/>
              <a:t>)</a:t>
            </a:r>
          </a:p>
          <a:p>
            <a:r>
              <a:rPr lang="en-US" altLang="zh-TW" sz="1800" dirty="0"/>
              <a:t>Technical (relatively more emphasis on ‘hard skills’)</a:t>
            </a:r>
          </a:p>
          <a:p>
            <a:r>
              <a:rPr lang="en-US" sz="1800" dirty="0"/>
              <a:t>Behavioural (a range of elements including leadership)</a:t>
            </a:r>
          </a:p>
          <a:p>
            <a:endParaRPr lang="en-US" sz="1800" dirty="0"/>
          </a:p>
          <a:p>
            <a:pPr marL="0" indent="0">
              <a:buNone/>
            </a:pPr>
            <a:r>
              <a:rPr lang="en-US" sz="1800" dirty="0"/>
              <a:t>(IPMA 2006, APM 2009)</a:t>
            </a:r>
            <a:endParaRPr lang="en-GB" sz="1800" dirty="0"/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42302913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Managing and leading in project environments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2925" y="1852333"/>
            <a:ext cx="7972425" cy="34021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Project manager: developing the specification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endParaRPr lang="en-GB" altLang="zh-TW" sz="1800" dirty="0"/>
          </a:p>
          <a:p>
            <a:r>
              <a:rPr lang="en-GB" altLang="zh-TW" sz="1800" dirty="0"/>
              <a:t>Commonality in many of individual competences</a:t>
            </a:r>
            <a:endParaRPr lang="en-US" altLang="zh-TW" sz="1800" dirty="0"/>
          </a:p>
          <a:p>
            <a:r>
              <a:rPr lang="en-US" altLang="zh-TW" sz="1800" dirty="0"/>
              <a:t>Strong overlap helpful if organisation deploys projects in multiple territories</a:t>
            </a:r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925" y="2230125"/>
            <a:ext cx="5138457" cy="1838589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542925" y="4053886"/>
            <a:ext cx="2837330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750" dirty="0"/>
              <a:t>Reproduced from </a:t>
            </a:r>
            <a:r>
              <a:rPr lang="en-GB" sz="750" i="1" dirty="0"/>
              <a:t>Understanding Project Management </a:t>
            </a:r>
            <a:r>
              <a:rPr lang="en-GB" sz="750" dirty="0"/>
              <a:t>(Kogan Page)</a:t>
            </a:r>
          </a:p>
        </p:txBody>
      </p:sp>
    </p:spTree>
    <p:extLst>
      <p:ext uri="{BB962C8B-B14F-4D97-AF65-F5344CB8AC3E}">
        <p14:creationId xmlns:p14="http://schemas.microsoft.com/office/powerpoint/2010/main" val="13944491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Managing and leading in project environments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dirty="0"/>
              <a:t>Project manager: business case for developing the specification</a:t>
            </a:r>
          </a:p>
          <a:p>
            <a:pPr marL="0" indent="0">
              <a:buNone/>
            </a:pPr>
            <a:endParaRPr lang="en-GB" sz="1050" dirty="0"/>
          </a:p>
          <a:p>
            <a:pPr marL="0" indent="0">
              <a:buNone/>
            </a:pPr>
            <a:r>
              <a:rPr lang="en-GB" sz="1800" i="1" dirty="0"/>
              <a:t>A frequent question posed is ‘should I get a project management qualification?’</a:t>
            </a:r>
          </a:p>
          <a:p>
            <a:pPr marL="0" indent="0">
              <a:buNone/>
            </a:pPr>
            <a:r>
              <a:rPr lang="en-GB" sz="1800" dirty="0"/>
              <a:t>This could be …</a:t>
            </a:r>
          </a:p>
          <a:p>
            <a:r>
              <a:rPr lang="en-GB" sz="1800" dirty="0"/>
              <a:t>Yes</a:t>
            </a:r>
          </a:p>
          <a:p>
            <a:r>
              <a:rPr lang="en-GB" sz="1800" dirty="0"/>
              <a:t>No</a:t>
            </a:r>
          </a:p>
          <a:p>
            <a:r>
              <a:rPr lang="en-US" altLang="zh-TW" sz="1800" dirty="0"/>
              <a:t>Maybe</a:t>
            </a:r>
          </a:p>
          <a:p>
            <a:pPr marL="0" indent="0">
              <a:buNone/>
            </a:pPr>
            <a:r>
              <a:rPr lang="en-US" altLang="zh-TW" sz="1800" dirty="0"/>
              <a:t>It </a:t>
            </a:r>
            <a:r>
              <a:rPr lang="en-US" altLang="zh-TW" sz="1800" i="1" dirty="0"/>
              <a:t>depends</a:t>
            </a:r>
            <a:r>
              <a:rPr lang="en-US" altLang="zh-TW" sz="1800" dirty="0"/>
              <a:t> on the context; at the least, it may help to establish a critical of mass of knowledge and skills.</a:t>
            </a: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endParaRPr lang="en-US" altLang="zh-TW" sz="1800" dirty="0"/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42286498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Managing and leading in project environments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Project managers need to lead as well</a:t>
            </a:r>
          </a:p>
          <a:p>
            <a:pPr marL="0" indent="0">
              <a:buNone/>
            </a:pPr>
            <a:endParaRPr lang="en-GB" sz="1050" dirty="0"/>
          </a:p>
          <a:p>
            <a:r>
              <a:rPr lang="en-GB" altLang="zh-TW" sz="1800" dirty="0"/>
              <a:t>The argument that project managers need to lead too is easy to make</a:t>
            </a:r>
          </a:p>
          <a:p>
            <a:r>
              <a:rPr lang="en-GB" altLang="zh-TW" sz="1800" dirty="0"/>
              <a:t>Most of us need to manage and lead; in projects, outside projects; in working environments, outside working environments</a:t>
            </a:r>
          </a:p>
          <a:p>
            <a:r>
              <a:rPr lang="en-GB" altLang="zh-TW" sz="1800" dirty="0"/>
              <a:t>Difficult to disaggregate the terminology in the real world; we often have to switch hats</a:t>
            </a:r>
          </a:p>
          <a:p>
            <a:r>
              <a:rPr lang="en-GB" altLang="zh-TW" sz="1800" dirty="0"/>
              <a:t>Look for guidance from appropriate sources</a:t>
            </a:r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11276503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Managing and leading in project environments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Project managers provide leadership</a:t>
            </a:r>
          </a:p>
          <a:p>
            <a:pPr marL="0" indent="0">
              <a:buNone/>
            </a:pPr>
            <a:endParaRPr lang="en-GB" sz="1050" dirty="0"/>
          </a:p>
          <a:p>
            <a:pPr marL="0" indent="0">
              <a:buNone/>
            </a:pPr>
            <a:r>
              <a:rPr lang="en-GB" sz="1800" dirty="0"/>
              <a:t>Insights from (Kent, 2006)</a:t>
            </a:r>
          </a:p>
          <a:p>
            <a:r>
              <a:rPr lang="en-GB" altLang="zh-TW" sz="1800" dirty="0"/>
              <a:t>‘Managers do things right; leaders do the right things’</a:t>
            </a:r>
          </a:p>
          <a:p>
            <a:r>
              <a:rPr lang="en-GB" altLang="zh-TW" sz="1800" dirty="0"/>
              <a:t>‘Managing is an authority relationship (</a:t>
            </a:r>
            <a:r>
              <a:rPr lang="en-GB" altLang="zh-TW" sz="1800" u="sng" dirty="0"/>
              <a:t>creating stability</a:t>
            </a:r>
            <a:r>
              <a:rPr lang="en-GB" altLang="zh-TW" sz="1800" dirty="0"/>
              <a:t>) whereas leading is an influence relationship (</a:t>
            </a:r>
            <a:r>
              <a:rPr lang="en-GB" altLang="zh-TW" sz="1800" u="sng" dirty="0"/>
              <a:t>creating change</a:t>
            </a:r>
            <a:r>
              <a:rPr lang="en-GB" altLang="zh-TW" sz="1800" dirty="0"/>
              <a:t>)</a:t>
            </a:r>
          </a:p>
          <a:p>
            <a:pPr marL="0" indent="0">
              <a:buNone/>
            </a:pPr>
            <a:r>
              <a:rPr lang="en-GB" altLang="zh-TW" sz="1650" i="1" dirty="0"/>
              <a:t>We can substitute project manager or project managing into manager or managing but for what do we substitute leader - is it project leader? In reality, it is often the manager who needs to ‘switch hats’ in project or general management</a:t>
            </a:r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14133920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Managing and leading in project environments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Providing leadership: styles </a:t>
            </a:r>
            <a:r>
              <a:rPr lang="en-GB" sz="1200" dirty="0"/>
              <a:t>(I)</a:t>
            </a:r>
          </a:p>
          <a:p>
            <a:pPr marL="0" indent="0">
              <a:buNone/>
            </a:pPr>
            <a:endParaRPr lang="en-GB" sz="1050" dirty="0"/>
          </a:p>
          <a:p>
            <a:r>
              <a:rPr lang="en-GB" altLang="zh-TW" sz="1800" dirty="0"/>
              <a:t>Project managers might naturally exert, exhort or provide leadership - </a:t>
            </a:r>
            <a:r>
              <a:rPr lang="en-GB" altLang="zh-TW" sz="1800" i="1" dirty="0"/>
              <a:t>in what style?</a:t>
            </a:r>
          </a:p>
          <a:p>
            <a:r>
              <a:rPr lang="en-GB" altLang="zh-TW" sz="1800" dirty="0"/>
              <a:t>Argument made for situational leadership (Anderson, 2008), over trait-based, behavioural, power-influence and integrative… </a:t>
            </a:r>
            <a:r>
              <a:rPr lang="en-GB" altLang="zh-TW" sz="1800" i="1" dirty="0"/>
              <a:t>since the project is also situational</a:t>
            </a:r>
          </a:p>
          <a:p>
            <a:pPr marL="0" indent="0">
              <a:buNone/>
            </a:pPr>
            <a:endParaRPr lang="en-GB" altLang="zh-TW" sz="1800" dirty="0"/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15175441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Managing and leading in project environments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Providing leadership: style </a:t>
            </a:r>
            <a:r>
              <a:rPr lang="en-GB" sz="1425" dirty="0"/>
              <a:t>(II)</a:t>
            </a:r>
          </a:p>
          <a:p>
            <a:pPr marL="0" indent="0">
              <a:buNone/>
            </a:pPr>
            <a:endParaRPr lang="en-GB" sz="1200" dirty="0"/>
          </a:p>
          <a:p>
            <a:r>
              <a:rPr lang="en-GB" altLang="zh-TW" dirty="0"/>
              <a:t>It is likely project managers will need to be pro-active (though emphasis will depend on stage of project lifecycle)</a:t>
            </a:r>
          </a:p>
          <a:p>
            <a:r>
              <a:rPr lang="en-GB" altLang="zh-TW" dirty="0"/>
              <a:t>It is unlikely that a ‘laissez-faire’ style  (passive / ineffective) would be seen often but this could be misinterpreted</a:t>
            </a:r>
          </a:p>
          <a:p>
            <a:r>
              <a:rPr lang="en-GB" altLang="zh-TW" dirty="0"/>
              <a:t>A transformation style, with an emphasis on the fulfilling of obligations would seem be appropriate</a:t>
            </a:r>
          </a:p>
          <a:p>
            <a:pPr marL="0" indent="0">
              <a:buNone/>
            </a:pPr>
            <a:r>
              <a:rPr lang="en-GB" altLang="zh-TW" i="1" dirty="0"/>
              <a:t>… but these styles reflect our own character</a:t>
            </a:r>
          </a:p>
          <a:p>
            <a:r>
              <a:rPr lang="en-GB" altLang="zh-TW" dirty="0"/>
              <a:t>We may find it difficult to act or behave in a style not our normal setting</a:t>
            </a:r>
          </a:p>
          <a:p>
            <a:r>
              <a:rPr lang="en-GB" altLang="zh-TW" dirty="0"/>
              <a:t>Understanding this is helpful, since emphasis at different stages of lifecycle may require different types of behaviour (from consensus seeking to relatively more coercive)</a:t>
            </a:r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18085943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Managing and leading in project environments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Leadership in project environments: focus / emphasis</a:t>
            </a:r>
          </a:p>
          <a:p>
            <a:pPr marL="0" indent="0">
              <a:buNone/>
            </a:pPr>
            <a:endParaRPr lang="en-GB" sz="750" dirty="0"/>
          </a:p>
          <a:p>
            <a:pPr marL="0" indent="0">
              <a:buNone/>
            </a:pPr>
            <a:r>
              <a:rPr lang="en-GB" i="1" dirty="0"/>
              <a:t>Different profiles contribute to success, within: </a:t>
            </a:r>
          </a:p>
          <a:p>
            <a:r>
              <a:rPr lang="en-GB" altLang="zh-TW" dirty="0"/>
              <a:t>Intellectual; managerial; emotional (</a:t>
            </a:r>
            <a:r>
              <a:rPr lang="en-GB" altLang="zh-TW" dirty="0" err="1"/>
              <a:t>Dulewicz</a:t>
            </a:r>
            <a:r>
              <a:rPr lang="en-GB" altLang="zh-TW" dirty="0"/>
              <a:t> and Higgs, 2005)</a:t>
            </a:r>
          </a:p>
          <a:p>
            <a:pPr marL="0" indent="0">
              <a:buNone/>
            </a:pPr>
            <a:r>
              <a:rPr lang="en-GB" altLang="zh-TW" i="1" dirty="0"/>
              <a:t>Intuitively this is not surprising given likely significant of contextual and strategic factors; whilst this is valuable, it presents some challenges:</a:t>
            </a:r>
          </a:p>
          <a:p>
            <a:r>
              <a:rPr lang="en-GB" altLang="zh-TW" dirty="0"/>
              <a:t>With a small ‘pool’ of project managers or one biased towards particular type</a:t>
            </a:r>
          </a:p>
          <a:p>
            <a:r>
              <a:rPr lang="en-GB" altLang="zh-TW" dirty="0"/>
              <a:t>May be difficulties finding the right match</a:t>
            </a:r>
          </a:p>
          <a:p>
            <a:r>
              <a:rPr lang="en-GB" altLang="zh-TW" dirty="0"/>
              <a:t>Training and development can nurture but not change underlying individual style</a:t>
            </a:r>
          </a:p>
          <a:p>
            <a:r>
              <a:rPr lang="en-GB" altLang="zh-TW" i="1" dirty="0"/>
              <a:t>This presents a risk to the project</a:t>
            </a:r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33794155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Managing and leading in project environments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dirty="0"/>
              <a:t>Leadership in project environments: reflection</a:t>
            </a:r>
          </a:p>
          <a:p>
            <a:pPr marL="0" indent="0">
              <a:buNone/>
            </a:pPr>
            <a:endParaRPr lang="en-GB" sz="1050" dirty="0"/>
          </a:p>
          <a:p>
            <a:r>
              <a:rPr lang="en-GB" altLang="zh-TW" sz="1800" dirty="0"/>
              <a:t>It is difficult for us to be good at everything and to exhibit multi-dimensional leadership skills</a:t>
            </a:r>
          </a:p>
          <a:p>
            <a:r>
              <a:rPr lang="en-GB" altLang="zh-TW" sz="1800" dirty="0"/>
              <a:t>Recognise the value of having the right person with the right skills, knowledge and character</a:t>
            </a:r>
          </a:p>
          <a:p>
            <a:r>
              <a:rPr lang="en-GB" altLang="zh-TW" sz="1800" dirty="0"/>
              <a:t>Some </a:t>
            </a:r>
            <a:r>
              <a:rPr lang="en-GB" altLang="zh-TW" sz="1800" i="1" dirty="0"/>
              <a:t>can-do</a:t>
            </a:r>
            <a:r>
              <a:rPr lang="en-GB" altLang="zh-TW" sz="1800" dirty="0"/>
              <a:t> (and </a:t>
            </a:r>
            <a:r>
              <a:rPr lang="en-GB" altLang="zh-TW" sz="1800" i="1" dirty="0"/>
              <a:t>will-do</a:t>
            </a:r>
            <a:r>
              <a:rPr lang="en-GB" altLang="zh-TW" sz="1800" dirty="0"/>
              <a:t>); others might struggle, despite supportive development and accommodation</a:t>
            </a:r>
          </a:p>
          <a:p>
            <a:r>
              <a:rPr lang="en-GB" altLang="zh-TW" sz="1800" dirty="0"/>
              <a:t>This also presents a risk to the project; we may need to act and deal with situations as they emerge</a:t>
            </a:r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147914630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Managing and leading in project environments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Leadership in project environments</a:t>
            </a:r>
          </a:p>
          <a:p>
            <a:pPr marL="0" indent="0">
              <a:buNone/>
            </a:pPr>
            <a:endParaRPr lang="en-GB" sz="1050" dirty="0"/>
          </a:p>
          <a:p>
            <a:r>
              <a:rPr lang="en-GB" altLang="zh-TW" sz="1800" dirty="0"/>
              <a:t>This area is well worthwhile exploring further for people involved in projects</a:t>
            </a:r>
          </a:p>
          <a:p>
            <a:r>
              <a:rPr lang="en-GB" altLang="zh-TW" sz="1800" dirty="0"/>
              <a:t>Use these (and other) models as constructs; for example, contrast intellectual dimensions (of ‘critical analysis’ and ‘judgement’) with managerial dimensions (of ‘achieving’)</a:t>
            </a:r>
          </a:p>
          <a:p>
            <a:r>
              <a:rPr lang="en-GB" altLang="zh-TW" sz="1800" dirty="0"/>
              <a:t>There are other dimensions, such as culture; consider where this might sit in our reflections</a:t>
            </a:r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16833003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Managing and leading in project environments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dirty="0"/>
              <a:t>Leadership in project environments: other considerations</a:t>
            </a:r>
          </a:p>
          <a:p>
            <a:pPr marL="0" indent="0">
              <a:buNone/>
            </a:pPr>
            <a:endParaRPr lang="en-GB" sz="1050" dirty="0"/>
          </a:p>
          <a:p>
            <a:r>
              <a:rPr lang="en-GB" altLang="zh-TW" sz="1800" dirty="0"/>
              <a:t>Value in reflecting on impact of emotional and cultural intelligence on symbiotic leadership and management role</a:t>
            </a:r>
          </a:p>
          <a:p>
            <a:r>
              <a:rPr lang="en-GB" altLang="zh-TW" sz="1800" dirty="0"/>
              <a:t>Diversity is valuable; reflect on gender aspects</a:t>
            </a:r>
          </a:p>
          <a:p>
            <a:r>
              <a:rPr lang="en-GB" altLang="zh-TW" sz="1800" dirty="0"/>
              <a:t>Aim to achieve balance; for example, good planning is </a:t>
            </a:r>
            <a:r>
              <a:rPr lang="en-GB" altLang="zh-TW" sz="1800" i="1" dirty="0"/>
              <a:t>valuable </a:t>
            </a:r>
            <a:r>
              <a:rPr lang="en-GB" altLang="zh-TW" sz="1800" dirty="0"/>
              <a:t>but </a:t>
            </a:r>
            <a:r>
              <a:rPr lang="en-GB" altLang="zh-TW" sz="1800" i="1" dirty="0"/>
              <a:t>good people skills are essential</a:t>
            </a:r>
          </a:p>
          <a:p>
            <a:r>
              <a:rPr lang="en-GB" altLang="zh-TW" sz="1800" dirty="0"/>
              <a:t>Any form of diversity provides opportunity to build heterogeneous team</a:t>
            </a:r>
          </a:p>
          <a:p>
            <a:r>
              <a:rPr lang="en-GB" altLang="zh-TW" sz="1800" dirty="0"/>
              <a:t>Whilst not necessarily appropriate for all situations, be aware that bias or prejudice may affect our judgement</a:t>
            </a:r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390992798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Managing and leading in project environments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dirty="0"/>
              <a:t>Leadership in project environments: some practical impacts </a:t>
            </a:r>
            <a:r>
              <a:rPr lang="en-GB" sz="1200" dirty="0"/>
              <a:t>(I)</a:t>
            </a:r>
          </a:p>
          <a:p>
            <a:pPr marL="0" indent="0">
              <a:buNone/>
            </a:pPr>
            <a:endParaRPr lang="en-GB" sz="1050" dirty="0"/>
          </a:p>
          <a:p>
            <a:pPr marL="0" indent="0">
              <a:buNone/>
            </a:pPr>
            <a:r>
              <a:rPr lang="en-GB" sz="1650" i="1" dirty="0"/>
              <a:t>For example, where activities taking place at different regional or international locations</a:t>
            </a:r>
          </a:p>
          <a:p>
            <a:r>
              <a:rPr lang="en-GB" altLang="zh-TW" sz="1800" dirty="0"/>
              <a:t>Scope for separate teams to develop with distinct norms and behavioural bases</a:t>
            </a:r>
          </a:p>
          <a:p>
            <a:r>
              <a:rPr lang="en-GB" altLang="zh-TW" sz="1800" dirty="0"/>
              <a:t>This can take place despite efforts to engender overall team spirit</a:t>
            </a:r>
          </a:p>
          <a:p>
            <a:r>
              <a:rPr lang="en-GB" altLang="zh-TW" sz="1800" dirty="0"/>
              <a:t>Sometimes leading to misalignment of approach and disunity</a:t>
            </a:r>
          </a:p>
          <a:p>
            <a:r>
              <a:rPr lang="en-GB" altLang="zh-TW" sz="1800" dirty="0"/>
              <a:t>This also presents risks to the project</a:t>
            </a:r>
          </a:p>
          <a:p>
            <a:pPr marL="0" indent="0">
              <a:buNone/>
            </a:pPr>
            <a:r>
              <a:rPr lang="en-GB" altLang="zh-TW" sz="1650" i="1" dirty="0"/>
              <a:t>Culturally intelligent can help to overcome this, acting as ‘lubricators’ and by bringing valuable skills to support negotiation processes</a:t>
            </a:r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13015513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Managing and leading in project environments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Leadership in project environments: some practical impacts </a:t>
            </a:r>
            <a:r>
              <a:rPr lang="en-GB" sz="1200" dirty="0"/>
              <a:t>(II)</a:t>
            </a:r>
          </a:p>
          <a:p>
            <a:pPr marL="0" indent="0">
              <a:buNone/>
            </a:pPr>
            <a:endParaRPr lang="en-GB" sz="1050" dirty="0"/>
          </a:p>
          <a:p>
            <a:r>
              <a:rPr lang="en-GB" altLang="zh-TW" sz="1800" dirty="0"/>
              <a:t>Some subtle differences between management and project management</a:t>
            </a:r>
          </a:p>
          <a:p>
            <a:r>
              <a:rPr lang="en-GB" altLang="zh-TW" sz="1800" dirty="0"/>
              <a:t>In project environments, we need to lead and manage synergistically</a:t>
            </a:r>
          </a:p>
          <a:p>
            <a:r>
              <a:rPr lang="en-GB" altLang="zh-TW" sz="1800" dirty="0"/>
              <a:t>There are a number of related areas to be aware of, including emotional and cultural intelligence, the value of diversity and associated prejudice and views</a:t>
            </a:r>
          </a:p>
          <a:p>
            <a:r>
              <a:rPr lang="en-GB" altLang="zh-TW" sz="1800" dirty="0"/>
              <a:t>This is an important area for a project manager to consider and is a significant contributor to the development of individual and collective project management capability</a:t>
            </a:r>
          </a:p>
          <a:p>
            <a:r>
              <a:rPr lang="en-GB" altLang="zh-TW" sz="1800" dirty="0"/>
              <a:t>There will be times when our style needs to change and we may not always be liked; also need to consider respect and trust</a:t>
            </a:r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216959316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100" dirty="0"/>
              <a:t>Managing and leading in project environments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Summary of topics covered today</a:t>
            </a:r>
          </a:p>
          <a:p>
            <a:pPr marL="0" indent="0">
              <a:buNone/>
            </a:pPr>
            <a:endParaRPr lang="en-GB" sz="1800" dirty="0"/>
          </a:p>
          <a:p>
            <a:r>
              <a:rPr lang="en-GB" sz="1800" dirty="0"/>
              <a:t>Introduction</a:t>
            </a:r>
          </a:p>
          <a:p>
            <a:r>
              <a:rPr lang="en-GB" sz="1800" dirty="0"/>
              <a:t>Managing and leading; distinct and complementary attributes</a:t>
            </a:r>
          </a:p>
          <a:p>
            <a:r>
              <a:rPr lang="en-GB" sz="1800" i="1" dirty="0"/>
              <a:t>Management</a:t>
            </a:r>
            <a:r>
              <a:rPr lang="en-GB" sz="1800" dirty="0"/>
              <a:t> in project management environments</a:t>
            </a:r>
          </a:p>
          <a:p>
            <a:r>
              <a:rPr lang="en-GB" sz="1800" dirty="0"/>
              <a:t>The project manager</a:t>
            </a:r>
          </a:p>
          <a:p>
            <a:r>
              <a:rPr lang="en-GB" sz="1800" i="1" dirty="0"/>
              <a:t>Leadership</a:t>
            </a:r>
            <a:r>
              <a:rPr lang="en-GB" sz="1800" dirty="0"/>
              <a:t> in project environments</a:t>
            </a:r>
          </a:p>
        </p:txBody>
      </p:sp>
      <p:sp>
        <p:nvSpPr>
          <p:cNvPr id="4" name="Rectangle 3"/>
          <p:cNvSpPr/>
          <p:nvPr/>
        </p:nvSpPr>
        <p:spPr>
          <a:xfrm>
            <a:off x="7523003" y="5409447"/>
            <a:ext cx="122982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773469538"/>
      </p:ext>
    </p:extLst>
  </p:cSld>
  <p:clrMapOvr>
    <a:masterClrMapping/>
  </p:clrMapOvr>
</p:sld>
</file>

<file path=ppt/theme/theme1.xml><?xml version="1.0" encoding="utf-8"?>
<a:theme xmlns:a="http://schemas.openxmlformats.org/drawingml/2006/main" name="1_Custom Design">
  <a:themeElements>
    <a:clrScheme name="1_Custom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1_Custom Design">
      <a:majorFont>
        <a:latin typeface="Tahoma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1_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ustom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FA732EB2E03A42BEA0C7E367F049E0" ma:contentTypeVersion="19" ma:contentTypeDescription="Create a new document." ma:contentTypeScope="" ma:versionID="e9e56b7a5c05f15c5d75417978c1aeff">
  <xsd:schema xmlns:xsd="http://www.w3.org/2001/XMLSchema" xmlns:xs="http://www.w3.org/2001/XMLSchema" xmlns:p="http://schemas.microsoft.com/office/2006/metadata/properties" xmlns:ns2="03844916-8be2-4606-8d5e-9c05b0ba38ee" xmlns:ns3="3ee67091-802d-44d5-a08d-fc8a69113cfc" xmlns:ns4="http://schemas.microsoft.com/sharepoint/v4" targetNamespace="http://schemas.microsoft.com/office/2006/metadata/properties" ma:root="true" ma:fieldsID="daacfc296a6ee37d8d19749a8a4eb824" ns2:_="" ns3:_="" ns4:_="">
    <xsd:import namespace="03844916-8be2-4606-8d5e-9c05b0ba38ee"/>
    <xsd:import namespace="3ee67091-802d-44d5-a08d-fc8a69113cfc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Description0" minOccurs="0"/>
                <xsd:element ref="ns2:RevisionNumber" minOccurs="0"/>
                <xsd:element ref="ns2:RevisionDate" minOccurs="0"/>
                <xsd:element ref="ns2:ExcelID" minOccurs="0"/>
                <xsd:element ref="ns2:RevisionDateText" minOccurs="0"/>
                <xsd:element ref="ns2:Delete" minOccurs="0"/>
                <xsd:element ref="ns3:DocumentName"/>
                <xsd:element ref="ns3:DocumentType" minOccurs="0"/>
                <xsd:element ref="ns4:IconOverlay" minOccurs="0"/>
                <xsd:element ref="ns3:Document_x0020_Name_x003a_Prime_x0020_Contract_x0020_Number" minOccurs="0"/>
                <xsd:element ref="ns3:Document_x0020_Name_x003a_Sector0" minOccurs="0"/>
                <xsd:element ref="ns3:Document_x0020_Name_x003a_DataType" minOccurs="0"/>
                <xsd:element ref="ns3:Document_x0020_Name_x003a_DocumentSortOrder" minOccurs="0"/>
                <xsd:element ref="ns3:Document_x0020_Name_x003a_TTerm" minOccurs="0"/>
                <xsd:element ref="ns3:Document_x0020_Type_x003a_Document_x0020_Type_x0020_Summa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844916-8be2-4606-8d5e-9c05b0ba38ee" elementFormDefault="qualified">
    <xsd:import namespace="http://schemas.microsoft.com/office/2006/documentManagement/types"/>
    <xsd:import namespace="http://schemas.microsoft.com/office/infopath/2007/PartnerControls"/>
    <xsd:element name="Description0" ma:index="8" nillable="true" ma:displayName="Description" ma:indexed="true" ma:internalName="Description0">
      <xsd:simpleType>
        <xsd:restriction base="dms:Text">
          <xsd:maxLength value="255"/>
        </xsd:restriction>
      </xsd:simpleType>
    </xsd:element>
    <xsd:element name="RevisionNumber" ma:index="9" nillable="true" ma:displayName="Revision Number" ma:indexed="true" ma:internalName="RevisionNumber">
      <xsd:simpleType>
        <xsd:restriction base="dms:Text">
          <xsd:maxLength value="255"/>
        </xsd:restriction>
      </xsd:simpleType>
    </xsd:element>
    <xsd:element name="RevisionDate" ma:index="10" nillable="true" ma:displayName="Revision Date" ma:format="DateOnly" ma:indexed="true" ma:internalName="RevisionDate">
      <xsd:simpleType>
        <xsd:restriction base="dms:DateTime"/>
      </xsd:simpleType>
    </xsd:element>
    <xsd:element name="ExcelID" ma:index="11" nillable="true" ma:displayName="Excel ID" ma:internalName="ExcelID" ma:percentage="FALSE">
      <xsd:simpleType>
        <xsd:restriction base="dms:Number"/>
      </xsd:simpleType>
    </xsd:element>
    <xsd:element name="RevisionDateText" ma:index="12" nillable="true" ma:displayName="RevisionDateText" ma:internalName="RevisionDateText">
      <xsd:simpleType>
        <xsd:restriction base="dms:Text">
          <xsd:maxLength value="255"/>
        </xsd:restriction>
      </xsd:simpleType>
    </xsd:element>
    <xsd:element name="Delete" ma:index="13" nillable="true" ma:displayName="Delete" ma:internalName="Delete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e67091-802d-44d5-a08d-fc8a69113cfc" elementFormDefault="qualified">
    <xsd:import namespace="http://schemas.microsoft.com/office/2006/documentManagement/types"/>
    <xsd:import namespace="http://schemas.microsoft.com/office/infopath/2007/PartnerControls"/>
    <xsd:element name="DocumentName" ma:index="15" ma:displayName="Document Name" ma:indexed="true" ma:list="{6b9fd889-a317-488a-8ff4-6dc085c1e58e}" ma:internalName="DocumentName" ma:readOnly="false" ma:showField="Title">
      <xsd:simpleType>
        <xsd:restriction base="dms:Lookup"/>
      </xsd:simpleType>
    </xsd:element>
    <xsd:element name="DocumentType" ma:index="16" nillable="true" ma:displayName="Document Type" ma:list="{d8ddc122-1306-45d9-9add-36b7072e5dc3}" ma:internalName="DocumentType" ma:readOnly="false" ma:showField="Title">
      <xsd:simpleType>
        <xsd:restriction base="dms:Lookup"/>
      </xsd:simpleType>
    </xsd:element>
    <xsd:element name="Document_x0020_Name_x003a_Prime_x0020_Contract_x0020_Number" ma:index="18" nillable="true" ma:displayName="Document Name:Prime Contract Number" ma:list="{6b9fd889-a317-488a-8ff4-6dc085c1e58e}" ma:internalName="Document_x0020_Name_x003a_Prime_x0020_Contract_x0020_Number" ma:readOnly="true" ma:showField="PrimeContractNumber" ma:web="270035fa-6f6d-4602-a9c4-f78d89660855">
      <xsd:simpleType>
        <xsd:restriction base="dms:Lookup"/>
      </xsd:simpleType>
    </xsd:element>
    <xsd:element name="Document_x0020_Name_x003a_Sector0" ma:index="19" nillable="true" ma:displayName="Document Name:Sector0" ma:list="{6b9fd889-a317-488a-8ff4-6dc085c1e58e}" ma:internalName="Document_x0020_Name_x003a_Sector0" ma:readOnly="true" ma:showField="Sector0" ma:web="270035fa-6f6d-4602-a9c4-f78d89660855">
      <xsd:simpleType>
        <xsd:restriction base="dms:Lookup"/>
      </xsd:simpleType>
    </xsd:element>
    <xsd:element name="Document_x0020_Name_x003a_DataType" ma:index="20" nillable="true" ma:displayName="Document Name:DataType" ma:list="{6b9fd889-a317-488a-8ff4-6dc085c1e58e}" ma:internalName="Document_x0020_Name_x003a_DataType" ma:readOnly="true" ma:showField="DataType0" ma:web="270035fa-6f6d-4602-a9c4-f78d89660855">
      <xsd:simpleType>
        <xsd:restriction base="dms:Lookup"/>
      </xsd:simpleType>
    </xsd:element>
    <xsd:element name="Document_x0020_Name_x003a_DocumentSortOrder" ma:index="21" nillable="true" ma:displayName="Document Name:DocumentSortOrder" ma:list="{6b9fd889-a317-488a-8ff4-6dc085c1e58e}" ma:internalName="Document_x0020_Name_x003a_DocumentSortOrder" ma:readOnly="true" ma:showField="DocumentSortOrder" ma:web="270035fa-6f6d-4602-a9c4-f78d89660855">
      <xsd:simpleType>
        <xsd:restriction base="dms:Lookup"/>
      </xsd:simpleType>
    </xsd:element>
    <xsd:element name="Document_x0020_Name_x003a_TTerm" ma:index="22" nillable="true" ma:displayName="Document Name:TTerm" ma:list="{6b9fd889-a317-488a-8ff4-6dc085c1e58e}" ma:internalName="Document_x0020_Name_x003a_TTerm" ma:readOnly="true" ma:showField="TTerm0" ma:web="270035fa-6f6d-4602-a9c4-f78d89660855">
      <xsd:simpleType>
        <xsd:restriction base="dms:Lookup"/>
      </xsd:simpleType>
    </xsd:element>
    <xsd:element name="Document_x0020_Type_x003a_Document_x0020_Type_x0020_Summary" ma:index="23" nillable="true" ma:displayName="Document Type:Document Type Summary" ma:list="{d8ddc122-1306-45d9-9add-36b7072e5dc3}" ma:internalName="Document_x0020_Type_x003a_Document_x0020_Type_x0020_Summary" ma:readOnly="true" ma:showField="DocumentTypeSummary" ma:web="270035fa-6f6d-4602-a9c4-f78d89660855">
      <xsd:simpleType>
        <xsd:restriction base="dms:Lookup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17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LongProperties xmlns="http://schemas.microsoft.com/office/2006/metadata/longProperties"/>
</file>

<file path=customXml/itemProps1.xml><?xml version="1.0" encoding="utf-8"?>
<ds:datastoreItem xmlns:ds="http://schemas.openxmlformats.org/officeDocument/2006/customXml" ds:itemID="{744ABBCC-2CF8-40C3-A3AA-D30F445AEE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3844916-8be2-4606-8d5e-9c05b0ba38ee"/>
    <ds:schemaRef ds:uri="3ee67091-802d-44d5-a08d-fc8a69113cfc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4572674-467B-4F88-AD69-8A5182A1BD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571792F-8640-4951-A7A6-41C745E5408B}">
  <ds:schemaRefs>
    <ds:schemaRef ds:uri="http://schemas.microsoft.com/office/2006/metadata/long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1993</TotalTime>
  <Words>1788</Words>
  <Application>Microsoft Office PowerPoint</Application>
  <PresentationFormat>On-screen Show (4:3)</PresentationFormat>
  <Paragraphs>227</Paragraphs>
  <Slides>26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26</vt:i4>
      </vt:variant>
    </vt:vector>
  </HeadingPairs>
  <TitlesOfParts>
    <vt:vector size="34" baseType="lpstr">
      <vt:lpstr>Arial</vt:lpstr>
      <vt:lpstr>Arial Narrow</vt:lpstr>
      <vt:lpstr>Calibri Light</vt:lpstr>
      <vt:lpstr>Myriad Pro</vt:lpstr>
      <vt:lpstr>Tahoma</vt:lpstr>
      <vt:lpstr>Wingdings</vt:lpstr>
      <vt:lpstr>1_Custom Design</vt:lpstr>
      <vt:lpstr>20140311PresentationUWTSDTemplate</vt:lpstr>
      <vt:lpstr>Week 8 Managing and Leading Projects Environment</vt:lpstr>
      <vt:lpstr>Learning Objectives:</vt:lpstr>
      <vt:lpstr>Managing and leading in project environments</vt:lpstr>
      <vt:lpstr>Managing and leading in project environments</vt:lpstr>
      <vt:lpstr>: Managing and leading in project environments</vt:lpstr>
      <vt:lpstr>Managing and leading in project environments</vt:lpstr>
      <vt:lpstr>Managing and leading in project environments</vt:lpstr>
      <vt:lpstr>Managing and leading in project environments</vt:lpstr>
      <vt:lpstr>Managing and leading in project environments</vt:lpstr>
      <vt:lpstr>Managing and leading in project environments</vt:lpstr>
      <vt:lpstr>Managing and leading in project environments</vt:lpstr>
      <vt:lpstr>Managing and leading in project environments</vt:lpstr>
      <vt:lpstr>Managing and leading in project environments</vt:lpstr>
      <vt:lpstr>Managing and leading in project environments</vt:lpstr>
      <vt:lpstr>Managing and leading in project environments</vt:lpstr>
      <vt:lpstr>Managing and leading in project environments</vt:lpstr>
      <vt:lpstr>Managing and leading in project environments</vt:lpstr>
      <vt:lpstr>Managing and leading in project environments</vt:lpstr>
      <vt:lpstr>Managing and leading in project environments</vt:lpstr>
      <vt:lpstr>Managing and leading in project environments</vt:lpstr>
      <vt:lpstr>Managing and leading in project environments</vt:lpstr>
      <vt:lpstr>Managing and leading in project environments</vt:lpstr>
      <vt:lpstr>Managing and leading in project environments</vt:lpstr>
      <vt:lpstr>Managing and leading in project environments</vt:lpstr>
      <vt:lpstr>Managing and leading in project environments</vt:lpstr>
      <vt:lpstr>Managing and leading in project environments</vt:lpstr>
    </vt:vector>
  </TitlesOfParts>
  <Company>Northrop Grumman Corporation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BasicTools-CauseandEffectDiagram.ppt</dc:title>
  <dc:creator>whiteed1</dc:creator>
  <cp:lastModifiedBy>Pepple, Dennis G. (Dr.)</cp:lastModifiedBy>
  <cp:revision>186</cp:revision>
  <dcterms:created xsi:type="dcterms:W3CDTF">2005-02-17T16:44:33Z</dcterms:created>
  <dcterms:modified xsi:type="dcterms:W3CDTF">2024-01-03T13:08:46Z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RevisionNumber">
    <vt:lpwstr/>
  </property>
  <property fmtid="{D5CDD505-2E9C-101B-9397-08002B2CF9AE}" pid="3" name="Delete">
    <vt:lpwstr>No</vt:lpwstr>
  </property>
  <property fmtid="{D5CDD505-2E9C-101B-9397-08002B2CF9AE}" pid="4" name="Description0">
    <vt:lpwstr/>
  </property>
  <property fmtid="{D5CDD505-2E9C-101B-9397-08002B2CF9AE}" pid="5" name="RevisionDate">
    <vt:lpwstr>2005-11-30T00:00:00Z</vt:lpwstr>
  </property>
  <property fmtid="{D5CDD505-2E9C-101B-9397-08002B2CF9AE}" pid="6" name="Order">
    <vt:lpwstr>16300.0000000000</vt:lpwstr>
  </property>
  <property fmtid="{D5CDD505-2E9C-101B-9397-08002B2CF9AE}" pid="7" name="DocumentName">
    <vt:lpwstr>909</vt:lpwstr>
  </property>
  <property fmtid="{D5CDD505-2E9C-101B-9397-08002B2CF9AE}" pid="8" name="DocumentType">
    <vt:lpwstr>18</vt:lpwstr>
  </property>
  <property fmtid="{D5CDD505-2E9C-101B-9397-08002B2CF9AE}" pid="9" name="Document Name">
    <vt:lpwstr>909</vt:lpwstr>
  </property>
  <property fmtid="{D5CDD505-2E9C-101B-9397-08002B2CF9AE}" pid="10" name="Document Type">
    <vt:lpwstr>18</vt:lpwstr>
  </property>
  <property fmtid="{D5CDD505-2E9C-101B-9397-08002B2CF9AE}" pid="11" name="xd_Signature">
    <vt:lpwstr/>
  </property>
  <property fmtid="{D5CDD505-2E9C-101B-9397-08002B2CF9AE}" pid="12" name="RevisionDateText">
    <vt:lpwstr/>
  </property>
  <property fmtid="{D5CDD505-2E9C-101B-9397-08002B2CF9AE}" pid="13" name="TemplateUrl">
    <vt:lpwstr/>
  </property>
  <property fmtid="{D5CDD505-2E9C-101B-9397-08002B2CF9AE}" pid="14" name="xd_ProgID">
    <vt:lpwstr/>
  </property>
  <property fmtid="{D5CDD505-2E9C-101B-9397-08002B2CF9AE}" pid="15" name="ExcelID">
    <vt:lpwstr/>
  </property>
</Properties>
</file>