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8288000" cy="10287000"/>
  <p:notesSz cx="6858000" cy="9144000"/>
  <p:embeddedFontLst>
    <p:embeddedFont>
      <p:font typeface="Canva Sans" panose="020B0503030501040103" pitchFamily="34" charset="0"/>
      <p:regular r:id="rId12"/>
    </p:embeddedFont>
    <p:embeddedFont>
      <p:font typeface="Century" panose="02040604050505020304" pitchFamily="18" charset="0"/>
      <p:regular r:id="rId13"/>
    </p:embeddedFont>
    <p:embeddedFont>
      <p:font typeface="HK Grotesk" pitchFamily="2" charset="77"/>
      <p:regular r:id="rId14"/>
    </p:embeddedFont>
    <p:embeddedFont>
      <p:font typeface="HK Grotesk Light" pitchFamily="2" charset="77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 autoAdjust="0"/>
    <p:restoredTop sz="77581" autoAdjust="0"/>
  </p:normalViewPr>
  <p:slideViewPr>
    <p:cSldViewPr>
      <p:cViewPr varScale="1">
        <p:scale>
          <a:sx n="57" d="100"/>
          <a:sy n="57" d="100"/>
        </p:scale>
        <p:origin x="1560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09.01.2026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antiquesarena.com/history-of-the-welsh-not/" TargetMode="External"/><Relationship Id="rId13" Type="http://schemas.openxmlformats.org/officeDocument/2006/relationships/hyperlink" Target="https://law.gov.wales/welsh-language-and-education-wales-act-2025" TargetMode="External"/><Relationship Id="rId3" Type="http://schemas.openxmlformats.org/officeDocument/2006/relationships/hyperlink" Target="https://www.bbc.co.uk/ahistoryoftheworld/objects/j35VCjYcS0CC3RGzvkLb-Q" TargetMode="External"/><Relationship Id="rId7" Type="http://schemas.openxmlformats.org/officeDocument/2006/relationships/hyperlink" Target="https://wrexham.com/news/the-history-of-the-welsh-not-or-welsh-note-43748.html" TargetMode="External"/><Relationship Id="rId12" Type="http://schemas.openxmlformats.org/officeDocument/2006/relationships/hyperlink" Target="https://www.gov.wales/cymraeg-2050-welsh-language-strategy-action-plan-2025-2026-html" TargetMode="External"/><Relationship Id="rId2" Type="http://schemas.openxmlformats.org/officeDocument/2006/relationships/hyperlink" Target="https://www.acas.org.uk/discrimination-and-the-law/how-and-when-discrimination-can-happe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felinfach.com/pages/welsh-not-welsh-knot" TargetMode="External"/><Relationship Id="rId11" Type="http://schemas.openxmlformats.org/officeDocument/2006/relationships/hyperlink" Target="https://www.gov.wales/fair-opportunity-all-speak-welsh" TargetMode="External"/><Relationship Id="rId5" Type="http://schemas.openxmlformats.org/officeDocument/2006/relationships/hyperlink" Target="https://www.dailypost.co.uk/news/north-wales-news/cruel-history-welsh-not-tried-24916977" TargetMode="External"/><Relationship Id="rId10" Type="http://schemas.openxmlformats.org/officeDocument/2006/relationships/hyperlink" Target="https://www.timeshighereducation.com/blog/quiet-revolution-welsh-education" TargetMode="External"/><Relationship Id="rId4" Type="http://schemas.openxmlformats.org/officeDocument/2006/relationships/hyperlink" Target="https://www.bbc.co.uk/webarchive/https%3A%2F%2Fwww.bbc.co.uk%2Fblogs%2Fwales%2Fentries%2F72d77f69-72a7-3626-9c19-469c91f45753" TargetMode="External"/><Relationship Id="rId9" Type="http://schemas.openxmlformats.org/officeDocument/2006/relationships/hyperlink" Target="http://history.powys.org.uk/history/common/educ5.html" TargetMode="External"/><Relationship Id="rId14" Type="http://schemas.openxmlformats.org/officeDocument/2006/relationships/hyperlink" Target="http://www.welsh-language-board.org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611225" y="6787402"/>
            <a:ext cx="10936025" cy="10299747"/>
          </a:xfrm>
          <a:custGeom>
            <a:avLst/>
            <a:gdLst/>
            <a:ahLst/>
            <a:cxnLst/>
            <a:rect l="l" t="t" r="r" b="b"/>
            <a:pathLst>
              <a:path w="10936025" h="10299747">
                <a:moveTo>
                  <a:pt x="0" y="0"/>
                </a:moveTo>
                <a:lnTo>
                  <a:pt x="10936025" y="0"/>
                </a:lnTo>
                <a:lnTo>
                  <a:pt x="10936025" y="10299747"/>
                </a:lnTo>
                <a:lnTo>
                  <a:pt x="0" y="1029974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66750" y="666750"/>
            <a:ext cx="13511212" cy="8953500"/>
            <a:chOff x="0" y="0"/>
            <a:chExt cx="2093240" cy="138713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093240" cy="1387131"/>
            </a:xfrm>
            <a:custGeom>
              <a:avLst/>
              <a:gdLst/>
              <a:ahLst/>
              <a:cxnLst/>
              <a:rect l="l" t="t" r="r" b="b"/>
              <a:pathLst>
                <a:path w="2093240" h="1387131">
                  <a:moveTo>
                    <a:pt x="22920" y="0"/>
                  </a:moveTo>
                  <a:lnTo>
                    <a:pt x="2070321" y="0"/>
                  </a:lnTo>
                  <a:cubicBezTo>
                    <a:pt x="2082979" y="0"/>
                    <a:pt x="2093240" y="10262"/>
                    <a:pt x="2093240" y="22920"/>
                  </a:cubicBezTo>
                  <a:lnTo>
                    <a:pt x="2093240" y="1364211"/>
                  </a:lnTo>
                  <a:cubicBezTo>
                    <a:pt x="2093240" y="1370290"/>
                    <a:pt x="2090826" y="1376120"/>
                    <a:pt x="2086527" y="1380418"/>
                  </a:cubicBezTo>
                  <a:cubicBezTo>
                    <a:pt x="2082229" y="1384717"/>
                    <a:pt x="2076399" y="1387131"/>
                    <a:pt x="2070321" y="1387131"/>
                  </a:cubicBezTo>
                  <a:lnTo>
                    <a:pt x="22920" y="1387131"/>
                  </a:lnTo>
                  <a:cubicBezTo>
                    <a:pt x="10262" y="1387131"/>
                    <a:pt x="0" y="1376870"/>
                    <a:pt x="0" y="1364211"/>
                  </a:cubicBezTo>
                  <a:lnTo>
                    <a:pt x="0" y="22920"/>
                  </a:lnTo>
                  <a:cubicBezTo>
                    <a:pt x="0" y="10262"/>
                    <a:pt x="10262" y="0"/>
                    <a:pt x="22920" y="0"/>
                  </a:cubicBezTo>
                  <a:close/>
                </a:path>
              </a:pathLst>
            </a:custGeom>
            <a:blipFill>
              <a:blip r:embed="rId5"/>
              <a:stretch>
                <a:fillRect t="-11748" b="-11748"/>
              </a:stretch>
            </a:blipFill>
            <a:ln w="28575" cap="rnd">
              <a:solidFill>
                <a:srgbClr val="1A1A2E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586812" y="666750"/>
            <a:ext cx="6886575" cy="4695616"/>
            <a:chOff x="0" y="0"/>
            <a:chExt cx="9182100" cy="6260822"/>
          </a:xfrm>
        </p:grpSpPr>
        <p:sp>
          <p:nvSpPr>
            <p:cNvPr id="6" name="TextBox 6"/>
            <p:cNvSpPr txBox="1"/>
            <p:nvPr/>
          </p:nvSpPr>
          <p:spPr>
            <a:xfrm>
              <a:off x="0" y="2939223"/>
              <a:ext cx="9182100" cy="33215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9391"/>
                </a:lnSpc>
              </a:pPr>
              <a:r>
                <a:rPr lang="en-US" sz="9600" dirty="0">
                  <a:solidFill>
                    <a:srgbClr val="F0F0F0"/>
                  </a:solidFill>
                  <a:latin typeface="Britannic Bold" panose="020B0903060703020204" pitchFamily="34" charset="77"/>
                  <a:ea typeface="Gilda Display"/>
                  <a:cs typeface="Gilda Display"/>
                  <a:sym typeface="Gilda Display"/>
                </a:rPr>
                <a:t>The Welsh Not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85725"/>
              <a:ext cx="9182100" cy="91207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573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241937" y="9684544"/>
            <a:ext cx="3388906" cy="359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  <a:r>
              <a:rPr lang="en-US" sz="2800" dirty="0">
                <a:solidFill>
                  <a:srgbClr val="F0F0F0"/>
                </a:solidFill>
                <a:latin typeface="Century" panose="02040604050505020304" pitchFamily="18" charset="0"/>
                <a:ea typeface="Gilda Display"/>
                <a:cs typeface="Gilda Display"/>
                <a:sym typeface="Gilda Display"/>
              </a:rPr>
              <a:t>(Lloyd, 2014)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570528" y="5890782"/>
            <a:ext cx="4919142" cy="17819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dirty="0">
                <a:solidFill>
                  <a:srgbClr val="F0F0F0"/>
                </a:solidFill>
                <a:latin typeface="Century" panose="02040604050505020304" pitchFamily="18" charset="0"/>
                <a:ea typeface="Gilda Display"/>
                <a:cs typeface="Gilda Display"/>
                <a:sym typeface="Gilda Display"/>
              </a:rPr>
              <a:t>By Emily Combe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266156" y="4089720"/>
            <a:ext cx="13504016" cy="5535298"/>
          </a:xfrm>
          <a:prstGeom prst="rect">
            <a:avLst/>
          </a:prstGeom>
          <a:ln>
            <a:noFill/>
          </a:ln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277"/>
              </a:lnSpc>
            </a:pPr>
            <a:endParaRPr dirty="0"/>
          </a:p>
          <a:p>
            <a:pPr marL="0" lvl="1" indent="-323852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Century" panose="02040604050505020304" pitchFamily="18" charset="0"/>
                <a:sym typeface="HK Grotesk Light"/>
              </a:rPr>
              <a:t>Disciplinary practice in the 19th and early 20th centuries </a:t>
            </a:r>
          </a:p>
          <a:p>
            <a:pPr marL="0" lvl="1" indent="-323852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Century" panose="02040604050505020304" pitchFamily="18" charset="0"/>
                <a:sym typeface="HK Grotesk Light"/>
              </a:rPr>
              <a:t>A wooden token marked "WN”</a:t>
            </a:r>
          </a:p>
          <a:p>
            <a:pPr marL="0" lvl="1" indent="-323852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Century" panose="02040604050505020304" pitchFamily="18" charset="0"/>
                <a:sym typeface="HK Grotesk Light"/>
              </a:rPr>
              <a:t>Pupils caught speaking Welsh were to carry this and the last person holding it at the end of the day received a punishment</a:t>
            </a:r>
          </a:p>
          <a:p>
            <a:pPr marL="0" lvl="1" indent="-323852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Century" panose="02040604050505020304" pitchFamily="18" charset="0"/>
                <a:sym typeface="HK Grotesk Light"/>
              </a:rPr>
              <a:t>It was an emblem of language-based oppression</a:t>
            </a:r>
          </a:p>
          <a:p>
            <a:pPr marL="0" lvl="1" indent="-323852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latin typeface="Century" panose="02040604050505020304" pitchFamily="18" charset="0"/>
                <a:sym typeface="HK Grotesk Light"/>
              </a:rPr>
              <a:t>Mirrored dominant societal views at the time of the Welsh language</a:t>
            </a:r>
          </a:p>
          <a:p>
            <a:pPr algn="ctr">
              <a:lnSpc>
                <a:spcPts val="3639"/>
              </a:lnSpc>
            </a:pPr>
            <a:r>
              <a:rPr lang="en-US" sz="2800" dirty="0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(</a:t>
            </a:r>
            <a:r>
              <a:rPr lang="en-US" sz="2800" dirty="0" err="1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FelinFach</a:t>
            </a:r>
            <a:r>
              <a:rPr lang="en-US" sz="2800" dirty="0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, 2025)</a:t>
            </a:r>
          </a:p>
        </p:txBody>
      </p:sp>
      <p:sp>
        <p:nvSpPr>
          <p:cNvPr id="5" name="Freeform 5"/>
          <p:cNvSpPr/>
          <p:nvPr/>
        </p:nvSpPr>
        <p:spPr>
          <a:xfrm rot="-1268288">
            <a:off x="14795639" y="5873497"/>
            <a:ext cx="10936025" cy="10299747"/>
          </a:xfrm>
          <a:custGeom>
            <a:avLst/>
            <a:gdLst/>
            <a:ahLst/>
            <a:cxnLst/>
            <a:rect l="l" t="t" r="r" b="b"/>
            <a:pathLst>
              <a:path w="10936025" h="10299747">
                <a:moveTo>
                  <a:pt x="0" y="0"/>
                </a:moveTo>
                <a:lnTo>
                  <a:pt x="10936025" y="0"/>
                </a:lnTo>
                <a:lnTo>
                  <a:pt x="10936025" y="10299747"/>
                </a:lnTo>
                <a:lnTo>
                  <a:pt x="0" y="1029974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4067352" y="3402377"/>
            <a:ext cx="3823707" cy="3482242"/>
            <a:chOff x="0" y="0"/>
            <a:chExt cx="1734418" cy="156052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734418" cy="1560523"/>
            </a:xfrm>
            <a:custGeom>
              <a:avLst/>
              <a:gdLst/>
              <a:ahLst/>
              <a:cxnLst/>
              <a:rect l="l" t="t" r="r" b="b"/>
              <a:pathLst>
                <a:path w="1734418" h="1560523">
                  <a:moveTo>
                    <a:pt x="72430" y="0"/>
                  </a:moveTo>
                  <a:lnTo>
                    <a:pt x="1661988" y="0"/>
                  </a:lnTo>
                  <a:cubicBezTo>
                    <a:pt x="1681198" y="0"/>
                    <a:pt x="1699620" y="7631"/>
                    <a:pt x="1713204" y="21214"/>
                  </a:cubicBezTo>
                  <a:cubicBezTo>
                    <a:pt x="1726787" y="34798"/>
                    <a:pt x="1734418" y="53220"/>
                    <a:pt x="1734418" y="72430"/>
                  </a:cubicBezTo>
                  <a:lnTo>
                    <a:pt x="1734418" y="1488093"/>
                  </a:lnTo>
                  <a:cubicBezTo>
                    <a:pt x="1734418" y="1507302"/>
                    <a:pt x="1726787" y="1525725"/>
                    <a:pt x="1713204" y="1539309"/>
                  </a:cubicBezTo>
                  <a:cubicBezTo>
                    <a:pt x="1699620" y="1552892"/>
                    <a:pt x="1681198" y="1560523"/>
                    <a:pt x="1661988" y="1560523"/>
                  </a:cubicBezTo>
                  <a:lnTo>
                    <a:pt x="72430" y="1560523"/>
                  </a:lnTo>
                  <a:cubicBezTo>
                    <a:pt x="53220" y="1560523"/>
                    <a:pt x="34798" y="1552892"/>
                    <a:pt x="21214" y="1539309"/>
                  </a:cubicBezTo>
                  <a:cubicBezTo>
                    <a:pt x="7631" y="1525725"/>
                    <a:pt x="0" y="1507302"/>
                    <a:pt x="0" y="1488093"/>
                  </a:cubicBezTo>
                  <a:lnTo>
                    <a:pt x="0" y="72430"/>
                  </a:lnTo>
                  <a:cubicBezTo>
                    <a:pt x="0" y="53220"/>
                    <a:pt x="7631" y="34798"/>
                    <a:pt x="21214" y="21214"/>
                  </a:cubicBezTo>
                  <a:cubicBezTo>
                    <a:pt x="34798" y="7631"/>
                    <a:pt x="53220" y="0"/>
                    <a:pt x="72430" y="0"/>
                  </a:cubicBezTo>
                  <a:close/>
                </a:path>
              </a:pathLst>
            </a:custGeom>
            <a:blipFill>
              <a:blip r:embed="rId5"/>
              <a:stretch>
                <a:fillRect l="-32840" r="-34253"/>
              </a:stretch>
            </a:blipFill>
            <a:ln w="19050" cap="rnd">
              <a:solidFill>
                <a:srgbClr val="432766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 rot="16200000">
            <a:off x="17397716" y="4994909"/>
            <a:ext cx="1283866" cy="2971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</a:pPr>
            <a:r>
              <a:rPr lang="en-US" sz="1800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(BBC,2014)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67454" y="2073591"/>
            <a:ext cx="17057210" cy="20161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3000" dirty="0">
                <a:solidFill>
                  <a:srgbClr val="FFFFFF"/>
                </a:solidFill>
                <a:latin typeface="Century" panose="02040604050505020304" pitchFamily="18" charset="0"/>
                <a:ea typeface="Gilda Display"/>
                <a:cs typeface="Gilda Display"/>
                <a:sym typeface="Gilda Display"/>
              </a:rPr>
              <a:t>“The infamous Welsh Not – signs hung around the necks of school children who dared speak Welsh during the 19th century”</a:t>
            </a:r>
          </a:p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2800" dirty="0">
                <a:solidFill>
                  <a:srgbClr val="FFFFFF"/>
                </a:solidFill>
                <a:latin typeface="Century" panose="02040604050505020304" pitchFamily="18" charset="0"/>
                <a:ea typeface="Gilda Display"/>
                <a:cs typeface="Gilda Display"/>
                <a:sym typeface="Gilda Display"/>
              </a:rPr>
              <a:t>(Welsh Government, 2026)</a:t>
            </a:r>
          </a:p>
        </p:txBody>
      </p:sp>
      <p:sp>
        <p:nvSpPr>
          <p:cNvPr id="10" name="TextBox 2">
            <a:extLst>
              <a:ext uri="{FF2B5EF4-FFF2-40B4-BE49-F238E27FC236}">
                <a16:creationId xmlns:a16="http://schemas.microsoft.com/office/drawing/2014/main" id="{8EA5781A-73F0-1B53-8F8F-A752D12050ED}"/>
              </a:ext>
            </a:extLst>
          </p:cNvPr>
          <p:cNvSpPr txBox="1"/>
          <p:nvPr/>
        </p:nvSpPr>
        <p:spPr>
          <a:xfrm>
            <a:off x="2105025" y="546851"/>
            <a:ext cx="14077950" cy="11664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799"/>
              </a:lnSpc>
            </a:pPr>
            <a:r>
              <a:rPr lang="en-US" sz="8799" dirty="0">
                <a:solidFill>
                  <a:srgbClr val="F0F0F0"/>
                </a:solidFill>
                <a:latin typeface="Britannic Bold" panose="020B0903060703020204" pitchFamily="34" charset="77"/>
                <a:ea typeface="Gilda Display"/>
                <a:cs typeface="Gilda Display"/>
                <a:sym typeface="Gilda Display"/>
              </a:rPr>
              <a:t>Introduction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105025" y="546851"/>
            <a:ext cx="14077950" cy="11664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799"/>
              </a:lnSpc>
            </a:pPr>
            <a:r>
              <a:rPr lang="en-US" sz="8799" dirty="0">
                <a:solidFill>
                  <a:srgbClr val="F0F0F0"/>
                </a:solidFill>
                <a:latin typeface="Britannic Bold" panose="020B0903060703020204" pitchFamily="34" charset="77"/>
                <a:ea typeface="Gilda Display"/>
                <a:cs typeface="Gilda Display"/>
                <a:sym typeface="Gilda Display"/>
              </a:rPr>
              <a:t>Education &amp; Culture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0071" y="2139861"/>
            <a:ext cx="11915523" cy="33745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96"/>
              </a:lnSpc>
            </a:pPr>
            <a:endParaRPr dirty="0"/>
          </a:p>
          <a:p>
            <a:pPr algn="ctr">
              <a:lnSpc>
                <a:spcPts val="4396"/>
              </a:lnSpc>
            </a:pPr>
            <a:endParaRPr dirty="0"/>
          </a:p>
          <a:p>
            <a:pPr marL="0" lvl="0" indent="0" algn="ctr">
              <a:lnSpc>
                <a:spcPts val="4396"/>
              </a:lnSpc>
            </a:pPr>
            <a:r>
              <a:rPr lang="en-US" sz="3382" u="none" strike="noStrike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The Welsh Not was not an official policy, yet it became a widely accepted practice in schools, reflecting societal attitudes</a:t>
            </a:r>
            <a:r>
              <a:rPr lang="en-US" sz="3382" u="none" strike="noStrike" dirty="0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 towards the Welsh language and culture.</a:t>
            </a:r>
          </a:p>
          <a:p>
            <a:pPr marL="0" lvl="0" indent="0" algn="ctr">
              <a:lnSpc>
                <a:spcPts val="4396"/>
              </a:lnSpc>
            </a:pPr>
            <a:endParaRPr lang="en-US" sz="3382" u="none" strike="noStrike" dirty="0">
              <a:solidFill>
                <a:srgbClr val="F0F0F0"/>
              </a:solidFill>
              <a:latin typeface="HK Grotesk Light"/>
              <a:ea typeface="HK Grotesk Light"/>
              <a:cs typeface="HK Grotesk Light"/>
              <a:sym typeface="HK Grotesk Light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692222" y="4146377"/>
            <a:ext cx="11915523" cy="3374514"/>
            <a:chOff x="0" y="-9525"/>
            <a:chExt cx="16792632" cy="4499351"/>
          </a:xfrm>
        </p:grpSpPr>
        <p:sp>
          <p:nvSpPr>
            <p:cNvPr id="5" name="TextBox 5"/>
            <p:cNvSpPr txBox="1"/>
            <p:nvPr/>
          </p:nvSpPr>
          <p:spPr>
            <a:xfrm>
              <a:off x="0" y="-9525"/>
              <a:ext cx="16792632" cy="6907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108"/>
                </a:lnSpc>
                <a:spcBef>
                  <a:spcPct val="0"/>
                </a:spcBef>
              </a:pPr>
              <a:endParaRPr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336860" y="1428988"/>
              <a:ext cx="15945390" cy="306083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ctr">
                <a:lnSpc>
                  <a:spcPts val="4450"/>
                </a:lnSpc>
              </a:pPr>
              <a:r>
                <a:rPr lang="en-US" sz="3423" u="none" strike="noStrike" dirty="0">
                  <a:solidFill>
                    <a:srgbClr val="F0F0F0"/>
                  </a:solidFill>
                  <a:latin typeface="Century" panose="02040604050505020304" pitchFamily="18" charset="0"/>
                  <a:ea typeface="HK Grotesk Light"/>
                  <a:cs typeface="HK Grotesk Light"/>
                  <a:sym typeface="HK Grotesk Light"/>
                </a:rPr>
                <a:t>It fostered an environment of </a:t>
              </a:r>
              <a:r>
                <a:rPr lang="en-US" sz="3423" u="none" strike="noStrike" dirty="0">
                  <a:solidFill>
                    <a:srgbClr val="F0F0F0"/>
                  </a:solidFill>
                  <a:latin typeface="Century" panose="02040604050505020304" pitchFamily="18" charset="0"/>
                  <a:ea typeface="HK Grotesk"/>
                  <a:cs typeface="HK Grotesk"/>
                  <a:sym typeface="HK Grotesk"/>
                </a:rPr>
                <a:t>linguistic oppression</a:t>
              </a:r>
              <a:r>
                <a:rPr lang="en-US" sz="3423" u="none" strike="noStrike" dirty="0">
                  <a:solidFill>
                    <a:srgbClr val="F0F0F0"/>
                  </a:solidFill>
                  <a:latin typeface="Century" panose="02040604050505020304" pitchFamily="18" charset="0"/>
                  <a:ea typeface="HK Grotesk Light"/>
                  <a:cs typeface="HK Grotesk Light"/>
                  <a:sym typeface="HK Grotesk Light"/>
                </a:rPr>
                <a:t>, reinforcing the belief that speaking Welsh hindered academic progress and cultural identity.</a:t>
              </a:r>
            </a:p>
            <a:p>
              <a:pPr marL="0" lvl="0" indent="0" algn="ctr">
                <a:lnSpc>
                  <a:spcPts val="4450"/>
                </a:lnSpc>
              </a:pPr>
              <a:r>
                <a:rPr lang="en-US" sz="2800" u="none" strike="noStrike" dirty="0">
                  <a:solidFill>
                    <a:srgbClr val="F0F0F0"/>
                  </a:solidFill>
                  <a:latin typeface="Century" panose="02040604050505020304" pitchFamily="18" charset="0"/>
                  <a:ea typeface="HK Grotesk Light"/>
                  <a:cs typeface="HK Grotesk Light"/>
                  <a:sym typeface="HK Grotesk Light"/>
                </a:rPr>
                <a:t>(BBC, 2014)</a:t>
              </a:r>
            </a:p>
          </p:txBody>
        </p:sp>
      </p:grpSp>
      <p:sp>
        <p:nvSpPr>
          <p:cNvPr id="7" name="Freeform 7"/>
          <p:cNvSpPr/>
          <p:nvPr/>
        </p:nvSpPr>
        <p:spPr>
          <a:xfrm rot="4437773">
            <a:off x="13770320" y="-6241286"/>
            <a:ext cx="12640239" cy="11904807"/>
          </a:xfrm>
          <a:custGeom>
            <a:avLst/>
            <a:gdLst/>
            <a:ahLst/>
            <a:cxnLst/>
            <a:rect l="l" t="t" r="r" b="b"/>
            <a:pathLst>
              <a:path w="12640239" h="11904807">
                <a:moveTo>
                  <a:pt x="0" y="0"/>
                </a:moveTo>
                <a:lnTo>
                  <a:pt x="12640239" y="0"/>
                </a:lnTo>
                <a:lnTo>
                  <a:pt x="12640239" y="11904806"/>
                </a:lnTo>
                <a:lnTo>
                  <a:pt x="0" y="1190480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868400" y="2139861"/>
            <a:ext cx="4404342" cy="4680040"/>
          </a:xfrm>
          <a:custGeom>
            <a:avLst/>
            <a:gdLst/>
            <a:ahLst/>
            <a:cxnLst/>
            <a:rect l="l" t="t" r="r" b="b"/>
            <a:pathLst>
              <a:path w="4623897" h="7135287">
                <a:moveTo>
                  <a:pt x="0" y="0"/>
                </a:moveTo>
                <a:lnTo>
                  <a:pt x="4623897" y="0"/>
                </a:lnTo>
                <a:lnTo>
                  <a:pt x="4623897" y="7135287"/>
                </a:lnTo>
                <a:lnTo>
                  <a:pt x="0" y="713528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r="-1788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 rot="16200000">
            <a:off x="7910790" y="4968875"/>
            <a:ext cx="11314346" cy="349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F0F0F0"/>
                </a:solidFill>
                <a:latin typeface="Canva Sans"/>
                <a:ea typeface="Canva Sans"/>
                <a:cs typeface="Canva Sans"/>
                <a:sym typeface="Canva Sans"/>
              </a:rPr>
              <a:t>(Brain, 2018)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42B8AB8-D949-EDE8-8387-9E60C6B81AD3}"/>
              </a:ext>
            </a:extLst>
          </p:cNvPr>
          <p:cNvSpPr txBox="1"/>
          <p:nvPr/>
        </p:nvSpPr>
        <p:spPr>
          <a:xfrm>
            <a:off x="-40318" y="8229654"/>
            <a:ext cx="13782906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Century" panose="02040604050505020304" pitchFamily="18" charset="0"/>
              </a:rPr>
              <a:t>Non-official practices can perpetuate discrimination, influencing educational and societal practices. 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  <a:latin typeface="Century" panose="02040604050505020304" pitchFamily="18" charset="0"/>
              </a:rPr>
              <a:t>(ACAS, 2023)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368635" y="952500"/>
            <a:ext cx="15550730" cy="941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100"/>
              </a:lnSpc>
            </a:pPr>
            <a:r>
              <a:rPr lang="en-US" sz="8800" dirty="0">
                <a:solidFill>
                  <a:srgbClr val="F0F0F0"/>
                </a:solidFill>
                <a:latin typeface="Britannic Bold" panose="020B0903060703020204" pitchFamily="34" charset="77"/>
                <a:ea typeface="Gilda Display"/>
                <a:cs typeface="Gilda Display"/>
                <a:sym typeface="Gilda Display"/>
              </a:rPr>
              <a:t>1847 Blue Books</a:t>
            </a:r>
          </a:p>
        </p:txBody>
      </p:sp>
      <p:sp>
        <p:nvSpPr>
          <p:cNvPr id="3" name="Freeform 3"/>
          <p:cNvSpPr/>
          <p:nvPr/>
        </p:nvSpPr>
        <p:spPr>
          <a:xfrm rot="4437773">
            <a:off x="13770320" y="-6241286"/>
            <a:ext cx="12640239" cy="11904807"/>
          </a:xfrm>
          <a:custGeom>
            <a:avLst/>
            <a:gdLst/>
            <a:ahLst/>
            <a:cxnLst/>
            <a:rect l="l" t="t" r="r" b="b"/>
            <a:pathLst>
              <a:path w="12640239" h="11904807">
                <a:moveTo>
                  <a:pt x="0" y="0"/>
                </a:moveTo>
                <a:lnTo>
                  <a:pt x="12640239" y="0"/>
                </a:lnTo>
                <a:lnTo>
                  <a:pt x="12640239" y="11904806"/>
                </a:lnTo>
                <a:lnTo>
                  <a:pt x="0" y="1190480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2623689" y="3915841"/>
            <a:ext cx="5789660" cy="3066297"/>
          </a:xfrm>
          <a:custGeom>
            <a:avLst/>
            <a:gdLst/>
            <a:ahLst/>
            <a:cxnLst/>
            <a:rect l="l" t="t" r="r" b="b"/>
            <a:pathLst>
              <a:path w="7072206" h="3880975">
                <a:moveTo>
                  <a:pt x="0" y="0"/>
                </a:moveTo>
                <a:lnTo>
                  <a:pt x="7072206" y="0"/>
                </a:lnTo>
                <a:lnTo>
                  <a:pt x="7072206" y="3880975"/>
                </a:lnTo>
                <a:lnTo>
                  <a:pt x="0" y="388097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r="-4267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498816" y="3268120"/>
            <a:ext cx="10929480" cy="17657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399"/>
              </a:lnSpc>
              <a:spcBef>
                <a:spcPct val="0"/>
              </a:spcBef>
            </a:pPr>
            <a:r>
              <a:rPr lang="en-US" sz="3399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“The Welsh language was blamed for many problems in the country and was linked to stupidity, sexual promiscuity and unruly </a:t>
            </a:r>
            <a:r>
              <a:rPr lang="en-US" sz="3399" dirty="0" err="1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behaviour</a:t>
            </a:r>
            <a:r>
              <a:rPr lang="en-US" sz="3399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.”</a:t>
            </a:r>
          </a:p>
          <a:p>
            <a:pPr algn="ctr">
              <a:lnSpc>
                <a:spcPts val="3399"/>
              </a:lnSpc>
              <a:spcBef>
                <a:spcPct val="0"/>
              </a:spcBef>
            </a:pPr>
            <a:r>
              <a:rPr lang="en-US" sz="28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(Evans, 2022)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8816" y="6047664"/>
            <a:ext cx="11272265" cy="344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53612" lvl="1" indent="-326806" algn="l">
              <a:lnSpc>
                <a:spcPts val="3027"/>
              </a:lnSpc>
              <a:buFont typeface="Arial"/>
              <a:buChar char="•"/>
            </a:pPr>
            <a:r>
              <a:rPr lang="en-US" sz="3027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Conducted by three English commissioners who did not speak Welsh</a:t>
            </a:r>
          </a:p>
          <a:p>
            <a:pPr marL="653612" lvl="1" indent="-326806" algn="l">
              <a:lnSpc>
                <a:spcPts val="3027"/>
              </a:lnSpc>
              <a:buFont typeface="Arial"/>
              <a:buChar char="•"/>
            </a:pPr>
            <a:r>
              <a:rPr lang="en-US" sz="3027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Evidence gathered mainly from Anglican clergymen</a:t>
            </a:r>
          </a:p>
          <a:p>
            <a:pPr marL="653612" lvl="1" indent="-326806" algn="l">
              <a:lnSpc>
                <a:spcPts val="3027"/>
              </a:lnSpc>
              <a:buFont typeface="Arial"/>
              <a:buChar char="•"/>
            </a:pPr>
            <a:r>
              <a:rPr lang="en-US" sz="3027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Findings published in three official government volumes</a:t>
            </a:r>
          </a:p>
          <a:p>
            <a:pPr marL="653612" lvl="1" indent="-326806" algn="l">
              <a:lnSpc>
                <a:spcPts val="3027"/>
              </a:lnSpc>
              <a:buFont typeface="Arial"/>
              <a:buChar char="•"/>
            </a:pPr>
            <a:r>
              <a:rPr lang="en-US" sz="3027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Report portrayed Welsh people as ignorant and immoral</a:t>
            </a:r>
          </a:p>
          <a:p>
            <a:pPr marL="653612" lvl="1" indent="-326806" algn="l">
              <a:lnSpc>
                <a:spcPts val="3027"/>
              </a:lnSpc>
              <a:buFont typeface="Arial"/>
              <a:buChar char="•"/>
            </a:pPr>
            <a:r>
              <a:rPr lang="en-US" sz="3027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Blamed the Welsh language and Nonconformity for these perceived problems</a:t>
            </a:r>
          </a:p>
          <a:p>
            <a:pPr algn="l">
              <a:lnSpc>
                <a:spcPts val="3027"/>
              </a:lnSpc>
            </a:pPr>
            <a:endParaRPr lang="en-US" sz="3027" dirty="0">
              <a:solidFill>
                <a:srgbClr val="F0F0F0"/>
              </a:solidFill>
              <a:latin typeface="Century" panose="02040604050505020304" pitchFamily="18" charset="0"/>
              <a:ea typeface="HK Grotesk"/>
              <a:cs typeface="HK Grotesk"/>
              <a:sym typeface="HK Grotesk"/>
            </a:endParaRPr>
          </a:p>
          <a:p>
            <a:pPr algn="ctr">
              <a:lnSpc>
                <a:spcPts val="3027"/>
              </a:lnSpc>
            </a:pPr>
            <a:r>
              <a:rPr lang="en-US" sz="28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(</a:t>
            </a:r>
            <a:r>
              <a:rPr lang="en-US" sz="2800" dirty="0" err="1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Gwefan</a:t>
            </a:r>
            <a:r>
              <a:rPr lang="en-US" sz="28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 </a:t>
            </a:r>
            <a:r>
              <a:rPr lang="en-US" sz="2800" dirty="0" err="1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Dyffran</a:t>
            </a:r>
            <a:r>
              <a:rPr lang="en-US" sz="28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 Nantlle,2025)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450774" y="3532641"/>
            <a:ext cx="2962575" cy="3355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 dirty="0">
                <a:solidFill>
                  <a:srgbClr val="F0F0F0"/>
                </a:solidFill>
                <a:latin typeface="Canva Sans"/>
                <a:ea typeface="Canva Sans"/>
                <a:cs typeface="Canva Sans"/>
                <a:sym typeface="Canva Sans"/>
              </a:rPr>
              <a:t>(</a:t>
            </a:r>
            <a:r>
              <a:rPr lang="en-US" sz="2000" dirty="0" err="1">
                <a:solidFill>
                  <a:srgbClr val="F0F0F0"/>
                </a:solidFill>
                <a:latin typeface="Canva Sans"/>
                <a:ea typeface="Canva Sans"/>
                <a:cs typeface="Canva Sans"/>
                <a:sym typeface="Canva Sans"/>
              </a:rPr>
              <a:t>Caradice</a:t>
            </a:r>
            <a:r>
              <a:rPr lang="en-US" sz="2000" dirty="0">
                <a:solidFill>
                  <a:srgbClr val="F0F0F0"/>
                </a:solidFill>
                <a:latin typeface="Canva Sans"/>
                <a:ea typeface="Canva Sans"/>
                <a:cs typeface="Canva Sans"/>
                <a:sym typeface="Canva Sans"/>
              </a:rPr>
              <a:t>, 2011)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249400" y="2967249"/>
            <a:ext cx="4038600" cy="5038301"/>
            <a:chOff x="0" y="0"/>
            <a:chExt cx="1200275" cy="156052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00275" cy="1560523"/>
            </a:xfrm>
            <a:custGeom>
              <a:avLst/>
              <a:gdLst/>
              <a:ahLst/>
              <a:cxnLst/>
              <a:rect l="l" t="t" r="r" b="b"/>
              <a:pathLst>
                <a:path w="1200275" h="1560523">
                  <a:moveTo>
                    <a:pt x="44968" y="0"/>
                  </a:moveTo>
                  <a:lnTo>
                    <a:pt x="1155306" y="0"/>
                  </a:lnTo>
                  <a:cubicBezTo>
                    <a:pt x="1167233" y="0"/>
                    <a:pt x="1178670" y="4738"/>
                    <a:pt x="1187104" y="13171"/>
                  </a:cubicBezTo>
                  <a:cubicBezTo>
                    <a:pt x="1195537" y="21604"/>
                    <a:pt x="1200275" y="33042"/>
                    <a:pt x="1200275" y="44968"/>
                  </a:cubicBezTo>
                  <a:lnTo>
                    <a:pt x="1200275" y="1515555"/>
                  </a:lnTo>
                  <a:cubicBezTo>
                    <a:pt x="1200275" y="1527481"/>
                    <a:pt x="1195537" y="1538919"/>
                    <a:pt x="1187104" y="1547352"/>
                  </a:cubicBezTo>
                  <a:cubicBezTo>
                    <a:pt x="1178670" y="1555785"/>
                    <a:pt x="1167233" y="1560523"/>
                    <a:pt x="1155306" y="1560523"/>
                  </a:cubicBezTo>
                  <a:lnTo>
                    <a:pt x="44968" y="1560523"/>
                  </a:lnTo>
                  <a:cubicBezTo>
                    <a:pt x="33042" y="1560523"/>
                    <a:pt x="21604" y="1555785"/>
                    <a:pt x="13171" y="1547352"/>
                  </a:cubicBezTo>
                  <a:cubicBezTo>
                    <a:pt x="4738" y="1538919"/>
                    <a:pt x="0" y="1527481"/>
                    <a:pt x="0" y="1515555"/>
                  </a:cubicBezTo>
                  <a:lnTo>
                    <a:pt x="0" y="44968"/>
                  </a:lnTo>
                  <a:cubicBezTo>
                    <a:pt x="0" y="33042"/>
                    <a:pt x="4738" y="21604"/>
                    <a:pt x="13171" y="13171"/>
                  </a:cubicBezTo>
                  <a:cubicBezTo>
                    <a:pt x="21604" y="4738"/>
                    <a:pt x="33042" y="0"/>
                    <a:pt x="44968" y="0"/>
                  </a:cubicBezTo>
                  <a:close/>
                </a:path>
              </a:pathLst>
            </a:custGeom>
            <a:blipFill>
              <a:blip r:embed="rId3"/>
              <a:stretch>
                <a:fillRect l="-18428" r="-18428"/>
              </a:stretch>
            </a:blipFill>
            <a:ln w="19050" cap="rnd">
              <a:solidFill>
                <a:srgbClr val="432766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49464" y="2967249"/>
            <a:ext cx="10497427" cy="69800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19"/>
              </a:lnSpc>
            </a:pPr>
            <a:r>
              <a:rPr lang="en-US" sz="4399" b="1" dirty="0">
                <a:solidFill>
                  <a:srgbClr val="F0F0F0"/>
                </a:solidFill>
                <a:latin typeface="Britannic Bold" panose="020B0903060703020204" pitchFamily="34" charset="77"/>
                <a:ea typeface="HK Grotesk Bold"/>
                <a:cs typeface="HK Grotesk Bold"/>
                <a:sym typeface="HK Grotesk Bold"/>
              </a:rPr>
              <a:t>Short-term effects:</a:t>
            </a:r>
          </a:p>
          <a:p>
            <a:pPr algn="l">
              <a:lnSpc>
                <a:spcPts val="5719"/>
              </a:lnSpc>
            </a:pPr>
            <a:endParaRPr lang="en-US" sz="4399" b="1" dirty="0">
              <a:solidFill>
                <a:srgbClr val="F0F0F0"/>
              </a:solidFill>
              <a:latin typeface="Britannic Bold" panose="020B0903060703020204" pitchFamily="34" charset="77"/>
              <a:ea typeface="HK Grotesk Bold"/>
              <a:cs typeface="HK Grotesk Bold"/>
              <a:sym typeface="HK Grotesk Bold"/>
            </a:endParaRPr>
          </a:p>
          <a:p>
            <a:pPr marL="647700" lvl="1" indent="-323850" algn="l">
              <a:lnSpc>
                <a:spcPts val="3900"/>
              </a:lnSpc>
              <a:buFont typeface="Arial"/>
              <a:buChar char="•"/>
            </a:pPr>
            <a:r>
              <a:rPr lang="en-US" sz="3000" dirty="0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Silenced Welsh in classroom environments</a:t>
            </a:r>
          </a:p>
          <a:p>
            <a:pPr marL="647700" lvl="1" indent="-323850" algn="l">
              <a:lnSpc>
                <a:spcPts val="3900"/>
              </a:lnSpc>
              <a:buFont typeface="Arial"/>
              <a:buChar char="•"/>
            </a:pPr>
            <a:r>
              <a:rPr lang="en-US" sz="3000" dirty="0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Encouraged </a:t>
            </a:r>
            <a:r>
              <a:rPr lang="en-US" sz="3000" dirty="0" err="1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internalised</a:t>
            </a:r>
            <a:r>
              <a:rPr lang="en-US" sz="3000" dirty="0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 stigma and shame</a:t>
            </a:r>
          </a:p>
          <a:p>
            <a:pPr algn="l">
              <a:lnSpc>
                <a:spcPts val="5849"/>
              </a:lnSpc>
            </a:pPr>
            <a:endParaRPr lang="en-US" sz="3000" dirty="0">
              <a:solidFill>
                <a:srgbClr val="F0F0F0"/>
              </a:solidFill>
              <a:latin typeface="Century" panose="02040604050505020304" pitchFamily="18" charset="0"/>
              <a:ea typeface="HK Grotesk Light"/>
              <a:cs typeface="HK Grotesk Light"/>
              <a:sym typeface="HK Grotesk Light"/>
            </a:endParaRPr>
          </a:p>
          <a:p>
            <a:pPr algn="l">
              <a:lnSpc>
                <a:spcPts val="5849"/>
              </a:lnSpc>
            </a:pPr>
            <a:r>
              <a:rPr lang="en-US" sz="4499" b="1" dirty="0">
                <a:solidFill>
                  <a:srgbClr val="F0F0F0"/>
                </a:solidFill>
                <a:latin typeface="Britannic Bold" panose="020B0903060703020204" pitchFamily="34" charset="77"/>
                <a:ea typeface="HK Grotesk Bold"/>
                <a:cs typeface="HK Grotesk Bold"/>
                <a:sym typeface="HK Grotesk Bold"/>
              </a:rPr>
              <a:t>Long-term effects:</a:t>
            </a:r>
          </a:p>
          <a:p>
            <a:pPr algn="l">
              <a:lnSpc>
                <a:spcPts val="5849"/>
              </a:lnSpc>
            </a:pPr>
            <a:endParaRPr lang="en-US" sz="4499" b="1" dirty="0">
              <a:solidFill>
                <a:srgbClr val="F0F0F0"/>
              </a:solidFill>
              <a:latin typeface="Britannic Bold" panose="020B0903060703020204" pitchFamily="34" charset="77"/>
              <a:ea typeface="HK Grotesk Bold"/>
              <a:cs typeface="HK Grotesk Bold"/>
              <a:sym typeface="HK Grotesk Bold"/>
            </a:endParaRPr>
          </a:p>
          <a:p>
            <a:pPr marL="647700" lvl="1" indent="-323850" algn="l">
              <a:lnSpc>
                <a:spcPts val="3900"/>
              </a:lnSpc>
              <a:buFont typeface="Arial"/>
              <a:buChar char="•"/>
            </a:pPr>
            <a:r>
              <a:rPr lang="en-US" sz="3000" dirty="0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Accelerated generational language shift</a:t>
            </a:r>
          </a:p>
          <a:p>
            <a:pPr marL="647700" lvl="1" indent="-323850" algn="l">
              <a:lnSpc>
                <a:spcPts val="3900"/>
              </a:lnSpc>
              <a:buFont typeface="Arial"/>
              <a:buChar char="•"/>
            </a:pPr>
            <a:r>
              <a:rPr lang="en-US" sz="3000" dirty="0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English viewed as socially and economically superior</a:t>
            </a:r>
          </a:p>
          <a:p>
            <a:pPr algn="l">
              <a:lnSpc>
                <a:spcPts val="3900"/>
              </a:lnSpc>
            </a:pPr>
            <a:endParaRPr lang="en-US" sz="3000" dirty="0">
              <a:solidFill>
                <a:srgbClr val="F0F0F0"/>
              </a:solidFill>
              <a:latin typeface="Century" panose="02040604050505020304" pitchFamily="18" charset="0"/>
              <a:ea typeface="HK Grotesk Light"/>
              <a:cs typeface="HK Grotesk Light"/>
              <a:sym typeface="HK Grotesk Light"/>
            </a:endParaRPr>
          </a:p>
          <a:p>
            <a:pPr algn="ctr">
              <a:lnSpc>
                <a:spcPts val="3380"/>
              </a:lnSpc>
            </a:pPr>
            <a:r>
              <a:rPr lang="en-US" sz="2600" dirty="0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(Johnes, 2024)</a:t>
            </a:r>
          </a:p>
          <a:p>
            <a:pPr marL="0" lvl="0" indent="0" algn="l">
              <a:lnSpc>
                <a:spcPts val="2600"/>
              </a:lnSpc>
            </a:pPr>
            <a:endParaRPr lang="en-US" sz="2600" dirty="0">
              <a:solidFill>
                <a:srgbClr val="F0F0F0"/>
              </a:solidFill>
              <a:latin typeface="HK Grotesk Light"/>
              <a:ea typeface="HK Grotesk Light"/>
              <a:cs typeface="HK Grotesk Light"/>
              <a:sym typeface="HK Grotesk Light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3092995" y="581392"/>
            <a:ext cx="12102010" cy="9418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7100"/>
              </a:lnSpc>
            </a:pPr>
            <a:r>
              <a:rPr lang="en-US" sz="8800" dirty="0">
                <a:solidFill>
                  <a:srgbClr val="F0F0F0"/>
                </a:solidFill>
                <a:latin typeface="Britannic Bold" panose="020B0903060703020204" pitchFamily="34" charset="77"/>
                <a:ea typeface="Gilda Display"/>
                <a:cs typeface="Gilda Display"/>
                <a:sym typeface="Gilda Display"/>
              </a:rPr>
              <a:t>Effects of The Welsh Not</a:t>
            </a:r>
          </a:p>
        </p:txBody>
      </p:sp>
      <p:sp>
        <p:nvSpPr>
          <p:cNvPr id="6" name="TextBox 6"/>
          <p:cNvSpPr txBox="1"/>
          <p:nvPr/>
        </p:nvSpPr>
        <p:spPr>
          <a:xfrm rot="16200000">
            <a:off x="10496803" y="5283458"/>
            <a:ext cx="6886575" cy="405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dirty="0">
                <a:solidFill>
                  <a:srgbClr val="F0F0F0"/>
                </a:solidFill>
                <a:latin typeface="Canva Sans"/>
                <a:ea typeface="Canva Sans"/>
                <a:cs typeface="Canva Sans"/>
                <a:sym typeface="Canva Sans"/>
              </a:rPr>
              <a:t>(Powys Digital History Project, </a:t>
            </a:r>
            <a:r>
              <a:rPr lang="en-US" dirty="0" err="1">
                <a:solidFill>
                  <a:srgbClr val="F0F0F0"/>
                </a:solidFill>
                <a:latin typeface="Canva Sans"/>
                <a:ea typeface="Canva Sans"/>
                <a:cs typeface="Canva Sans"/>
                <a:sym typeface="Canva Sans"/>
              </a:rPr>
              <a:t>n.d</a:t>
            </a:r>
            <a:r>
              <a:rPr lang="en-US" dirty="0">
                <a:solidFill>
                  <a:srgbClr val="F0F0F0"/>
                </a:solidFill>
                <a:latin typeface="Canva Sans"/>
                <a:ea typeface="Canva Sans"/>
                <a:cs typeface="Canva Sans"/>
                <a:sym typeface="Canva Sans"/>
              </a:rPr>
              <a:t>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47942" y="453239"/>
            <a:ext cx="15078771" cy="7349162"/>
            <a:chOff x="-741515" y="176734"/>
            <a:chExt cx="20105028" cy="9798882"/>
          </a:xfrm>
        </p:grpSpPr>
        <p:sp>
          <p:nvSpPr>
            <p:cNvPr id="3" name="TextBox 3"/>
            <p:cNvSpPr txBox="1"/>
            <p:nvPr/>
          </p:nvSpPr>
          <p:spPr>
            <a:xfrm>
              <a:off x="-741515" y="176734"/>
              <a:ext cx="20105028" cy="15046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799"/>
                </a:lnSpc>
              </a:pPr>
              <a:r>
                <a:rPr lang="en-US" sz="8799" dirty="0">
                  <a:solidFill>
                    <a:srgbClr val="F0F0F0"/>
                  </a:solidFill>
                  <a:latin typeface="Britannic Bold" panose="020B0903060703020204" pitchFamily="34" charset="77"/>
                  <a:ea typeface="Gilda Display"/>
                  <a:cs typeface="Gilda Display"/>
                  <a:sym typeface="Gilda Display"/>
                </a:rPr>
                <a:t>The Fight Back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-706820" y="4306799"/>
              <a:ext cx="11342903" cy="566881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ctr">
                <a:lnSpc>
                  <a:spcPts val="4160"/>
                </a:lnSpc>
              </a:pPr>
              <a:r>
                <a:rPr lang="en-US" sz="3200" dirty="0">
                  <a:solidFill>
                    <a:srgbClr val="F0F0F0"/>
                  </a:solidFill>
                  <a:latin typeface="Century" panose="02040604050505020304" pitchFamily="18" charset="0"/>
                  <a:ea typeface="HK Grotesk Light"/>
                  <a:cs typeface="HK Grotesk Light"/>
                  <a:sym typeface="HK Grotesk Light"/>
                </a:rPr>
                <a:t>The Welsh Language and Education (Wales) Act 2025 marks a significant transition from punitive measures when using the Welsh language to a framework that </a:t>
              </a:r>
              <a:r>
                <a:rPr lang="en-US" sz="3200" dirty="0" err="1">
                  <a:solidFill>
                    <a:srgbClr val="F0F0F0"/>
                  </a:solidFill>
                  <a:latin typeface="Century" panose="02040604050505020304" pitchFamily="18" charset="0"/>
                  <a:ea typeface="HK Grotesk Light"/>
                  <a:cs typeface="HK Grotesk Light"/>
                  <a:sym typeface="HK Grotesk Light"/>
                </a:rPr>
                <a:t>recognises</a:t>
              </a:r>
              <a:r>
                <a:rPr lang="en-US" sz="3200" dirty="0">
                  <a:solidFill>
                    <a:srgbClr val="F0F0F0"/>
                  </a:solidFill>
                  <a:latin typeface="Century" panose="02040604050505020304" pitchFamily="18" charset="0"/>
                  <a:ea typeface="HK Grotesk Light"/>
                  <a:cs typeface="HK Grotesk Light"/>
                  <a:sym typeface="HK Grotesk Light"/>
                </a:rPr>
                <a:t> language rights, promoting inclusivity and empowerment in education.</a:t>
              </a:r>
            </a:p>
            <a:p>
              <a:pPr marL="0" lvl="0" indent="0" algn="ctr">
                <a:lnSpc>
                  <a:spcPts val="4160"/>
                </a:lnSpc>
              </a:pPr>
              <a:endParaRPr lang="en-US" sz="2800" dirty="0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endParaRPr>
            </a:p>
            <a:p>
              <a:pPr marL="0" lvl="0" indent="0" algn="ctr">
                <a:lnSpc>
                  <a:spcPts val="4160"/>
                </a:lnSpc>
              </a:pPr>
              <a:r>
                <a:rPr lang="en-US" sz="2800" dirty="0">
                  <a:solidFill>
                    <a:srgbClr val="F0F0F0"/>
                  </a:solidFill>
                  <a:latin typeface="Century" panose="02040604050505020304" pitchFamily="18" charset="0"/>
                  <a:ea typeface="HK Grotesk Light"/>
                  <a:cs typeface="HK Grotesk Light"/>
                  <a:sym typeface="HK Grotesk Light"/>
                </a:rPr>
                <a:t>(Welsh Government, 2025)</a:t>
              </a:r>
            </a:p>
          </p:txBody>
        </p:sp>
      </p:grpSp>
      <p:sp>
        <p:nvSpPr>
          <p:cNvPr id="5" name="Freeform 5"/>
          <p:cNvSpPr/>
          <p:nvPr/>
        </p:nvSpPr>
        <p:spPr>
          <a:xfrm rot="-1268288">
            <a:off x="14795639" y="5873497"/>
            <a:ext cx="10936025" cy="10299747"/>
          </a:xfrm>
          <a:custGeom>
            <a:avLst/>
            <a:gdLst/>
            <a:ahLst/>
            <a:cxnLst/>
            <a:rect l="l" t="t" r="r" b="b"/>
            <a:pathLst>
              <a:path w="10936025" h="10299747">
                <a:moveTo>
                  <a:pt x="0" y="0"/>
                </a:moveTo>
                <a:lnTo>
                  <a:pt x="10936025" y="0"/>
                </a:lnTo>
                <a:lnTo>
                  <a:pt x="10936025" y="10299747"/>
                </a:lnTo>
                <a:lnTo>
                  <a:pt x="0" y="1029974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1333680" y="3034863"/>
            <a:ext cx="4876306" cy="4546140"/>
          </a:xfrm>
          <a:custGeom>
            <a:avLst/>
            <a:gdLst/>
            <a:ahLst/>
            <a:cxnLst/>
            <a:rect l="l" t="t" r="r" b="b"/>
            <a:pathLst>
              <a:path w="4876306" h="4546140">
                <a:moveTo>
                  <a:pt x="0" y="0"/>
                </a:moveTo>
                <a:lnTo>
                  <a:pt x="4876306" y="0"/>
                </a:lnTo>
                <a:lnTo>
                  <a:pt x="4876306" y="4546140"/>
                </a:lnTo>
                <a:lnTo>
                  <a:pt x="0" y="454614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0966289" y="7555913"/>
            <a:ext cx="5111971" cy="3511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</a:pPr>
            <a:r>
              <a:rPr lang="en-US" sz="1600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(Welsh Language Board, 2026)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277600" y="2534821"/>
            <a:ext cx="7277484" cy="5217358"/>
            <a:chOff x="0" y="0"/>
            <a:chExt cx="2617333" cy="156052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17333" cy="1560523"/>
            </a:xfrm>
            <a:custGeom>
              <a:avLst/>
              <a:gdLst/>
              <a:ahLst/>
              <a:cxnLst/>
              <a:rect l="l" t="t" r="r" b="b"/>
              <a:pathLst>
                <a:path w="2617333" h="1560523">
                  <a:moveTo>
                    <a:pt x="31873" y="0"/>
                  </a:moveTo>
                  <a:lnTo>
                    <a:pt x="2585460" y="0"/>
                  </a:lnTo>
                  <a:cubicBezTo>
                    <a:pt x="2603063" y="0"/>
                    <a:pt x="2617333" y="14270"/>
                    <a:pt x="2617333" y="31873"/>
                  </a:cubicBezTo>
                  <a:lnTo>
                    <a:pt x="2617333" y="1528650"/>
                  </a:lnTo>
                  <a:cubicBezTo>
                    <a:pt x="2617333" y="1537103"/>
                    <a:pt x="2613975" y="1545210"/>
                    <a:pt x="2607998" y="1551187"/>
                  </a:cubicBezTo>
                  <a:cubicBezTo>
                    <a:pt x="2602020" y="1557165"/>
                    <a:pt x="2593913" y="1560523"/>
                    <a:pt x="2585460" y="1560523"/>
                  </a:cubicBezTo>
                  <a:lnTo>
                    <a:pt x="31873" y="1560523"/>
                  </a:lnTo>
                  <a:cubicBezTo>
                    <a:pt x="14270" y="1560523"/>
                    <a:pt x="0" y="1546253"/>
                    <a:pt x="0" y="1528650"/>
                  </a:cubicBezTo>
                  <a:lnTo>
                    <a:pt x="0" y="31873"/>
                  </a:lnTo>
                  <a:cubicBezTo>
                    <a:pt x="0" y="14270"/>
                    <a:pt x="14270" y="0"/>
                    <a:pt x="31873" y="0"/>
                  </a:cubicBezTo>
                  <a:close/>
                </a:path>
              </a:pathLst>
            </a:custGeom>
            <a:blipFill>
              <a:blip r:embed="rId3"/>
              <a:stretch>
                <a:fillRect t="-3936" b="-3936"/>
              </a:stretch>
            </a:blipFill>
            <a:ln w="19050" cap="rnd">
              <a:solidFill>
                <a:srgbClr val="432766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0600" y="3691054"/>
            <a:ext cx="7101696" cy="3991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549"/>
              </a:lnSpc>
            </a:pPr>
            <a:r>
              <a:rPr lang="en-US" sz="3499" dirty="0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The initiative aims to create </a:t>
            </a:r>
            <a:r>
              <a:rPr lang="en-US" sz="3499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one million Welsh speakers</a:t>
            </a:r>
            <a:r>
              <a:rPr lang="en-US" sz="3499" dirty="0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 through educational investment and community engagement, fostering cultural </a:t>
            </a:r>
            <a:r>
              <a:rPr lang="en-US" sz="3499" dirty="0" err="1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revitalisation</a:t>
            </a:r>
            <a:r>
              <a:rPr lang="en-US" sz="3499" dirty="0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.</a:t>
            </a:r>
          </a:p>
          <a:p>
            <a:pPr marL="0" lvl="0" indent="0" algn="ctr">
              <a:lnSpc>
                <a:spcPts val="4549"/>
              </a:lnSpc>
            </a:pPr>
            <a:endParaRPr lang="en-US" sz="3499" dirty="0">
              <a:solidFill>
                <a:srgbClr val="F0F0F0"/>
              </a:solidFill>
              <a:latin typeface="Century" panose="02040604050505020304" pitchFamily="18" charset="0"/>
              <a:ea typeface="HK Grotesk Light"/>
              <a:cs typeface="HK Grotesk Light"/>
              <a:sym typeface="HK Grotesk Light"/>
            </a:endParaRPr>
          </a:p>
          <a:p>
            <a:pPr marL="0" lvl="0" indent="0" algn="ctr">
              <a:lnSpc>
                <a:spcPts val="4549"/>
              </a:lnSpc>
            </a:pPr>
            <a:r>
              <a:rPr lang="en-US" sz="2800" dirty="0">
                <a:solidFill>
                  <a:srgbClr val="F0F0F0"/>
                </a:solidFill>
                <a:latin typeface="Century" panose="02040604050505020304" pitchFamily="18" charset="0"/>
                <a:ea typeface="HK Grotesk Light"/>
                <a:cs typeface="HK Grotesk Light"/>
                <a:sym typeface="HK Grotesk Light"/>
              </a:rPr>
              <a:t>(Welsh Government, 2025)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827862" y="549153"/>
            <a:ext cx="12632275" cy="11285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799"/>
              </a:lnSpc>
            </a:pPr>
            <a:r>
              <a:rPr lang="en-US" sz="8799" dirty="0" err="1">
                <a:solidFill>
                  <a:srgbClr val="F0F0F0"/>
                </a:solidFill>
                <a:latin typeface="Britannic Bold" panose="020B0903060703020204" pitchFamily="34" charset="77"/>
                <a:ea typeface="Gilda Display"/>
                <a:cs typeface="Gilda Display"/>
                <a:sym typeface="Gilda Display"/>
              </a:rPr>
              <a:t>Cymraeg</a:t>
            </a:r>
            <a:r>
              <a:rPr lang="en-US" sz="8799" dirty="0">
                <a:solidFill>
                  <a:srgbClr val="F0F0F0"/>
                </a:solidFill>
                <a:latin typeface="Britannic Bold" panose="020B0903060703020204" pitchFamily="34" charset="77"/>
                <a:ea typeface="Gilda Display"/>
                <a:cs typeface="Gilda Display"/>
                <a:sym typeface="Gilda Display"/>
              </a:rPr>
              <a:t> 2050 Initiative</a:t>
            </a:r>
          </a:p>
        </p:txBody>
      </p:sp>
      <p:sp>
        <p:nvSpPr>
          <p:cNvPr id="6" name="TextBox 6"/>
          <p:cNvSpPr txBox="1"/>
          <p:nvPr/>
        </p:nvSpPr>
        <p:spPr>
          <a:xfrm rot="16200000">
            <a:off x="9523240" y="4965451"/>
            <a:ext cx="2971800" cy="4322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</a:pPr>
            <a:r>
              <a:rPr lang="en-US" sz="2600" dirty="0">
                <a:solidFill>
                  <a:srgbClr val="F0F0F0"/>
                </a:solidFill>
                <a:latin typeface="Canva Sans"/>
                <a:ea typeface="Canva Sans"/>
                <a:cs typeface="Canva Sans"/>
                <a:sym typeface="Canva Sans"/>
              </a:rPr>
              <a:t>(Taylor, 2017)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156052">
            <a:off x="16339169" y="8003391"/>
            <a:ext cx="5798378" cy="6902831"/>
          </a:xfrm>
          <a:custGeom>
            <a:avLst/>
            <a:gdLst/>
            <a:ahLst/>
            <a:cxnLst/>
            <a:rect l="l" t="t" r="r" b="b"/>
            <a:pathLst>
              <a:path w="5798378" h="6902831">
                <a:moveTo>
                  <a:pt x="0" y="0"/>
                </a:moveTo>
                <a:lnTo>
                  <a:pt x="5798378" y="0"/>
                </a:lnTo>
                <a:lnTo>
                  <a:pt x="5798378" y="6902831"/>
                </a:lnTo>
                <a:lnTo>
                  <a:pt x="0" y="690283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65229" y="1790700"/>
            <a:ext cx="8891759" cy="5991961"/>
          </a:xfrm>
          <a:prstGeom prst="rect">
            <a:avLst/>
          </a:prstGeom>
          <a:ln>
            <a:solidFill>
              <a:schemeClr val="bg2"/>
            </a:solidFill>
          </a:ln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3900"/>
              </a:lnSpc>
            </a:pPr>
            <a:endParaRPr lang="en-US" sz="3000" dirty="0">
              <a:solidFill>
                <a:srgbClr val="F0F0F0"/>
              </a:solidFill>
              <a:latin typeface="Century" panose="02040604050505020304" pitchFamily="18" charset="0"/>
              <a:ea typeface="HK Grotesk"/>
              <a:cs typeface="HK Grotesk"/>
              <a:sym typeface="HK Grotesk"/>
            </a:endParaRPr>
          </a:p>
          <a:p>
            <a:pPr marL="0" lvl="0" indent="0" algn="ctr">
              <a:lnSpc>
                <a:spcPts val="3900"/>
              </a:lnSpc>
            </a:pPr>
            <a:r>
              <a:rPr lang="en-US" sz="30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The Welsh Not represented a tool of </a:t>
            </a:r>
            <a:r>
              <a:rPr lang="en-US" sz="3000" b="1" dirty="0">
                <a:solidFill>
                  <a:srgbClr val="F0F0F0"/>
                </a:solidFill>
                <a:latin typeface="Century" panose="02040604050505020304" pitchFamily="18" charset="0"/>
                <a:ea typeface="HK Grotesk Bold"/>
                <a:cs typeface="HK Grotesk Bold"/>
                <a:sym typeface="HK Grotesk Bold"/>
              </a:rPr>
              <a:t>oppression</a:t>
            </a:r>
            <a:r>
              <a:rPr lang="en-US" sz="30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 and punishment, fostering stigma and linguistic shame.</a:t>
            </a:r>
          </a:p>
          <a:p>
            <a:pPr marL="0" lvl="0" indent="0" algn="ctr">
              <a:lnSpc>
                <a:spcPts val="3900"/>
              </a:lnSpc>
            </a:pPr>
            <a:r>
              <a:rPr lang="en-US" sz="30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 This </a:t>
            </a:r>
            <a:r>
              <a:rPr lang="en-US" sz="3000" dirty="0" err="1">
                <a:solidFill>
                  <a:srgbClr val="F0F0F0"/>
                </a:solidFill>
                <a:latin typeface="Century" panose="02040604050505020304" pitchFamily="18" charset="0"/>
                <a:ea typeface="HK Grotesk Bold"/>
                <a:cs typeface="HK Grotesk Bold"/>
                <a:sym typeface="HK Grotesk Bold"/>
              </a:rPr>
              <a:t>marginalisation</a:t>
            </a:r>
            <a:r>
              <a:rPr lang="en-US" sz="30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 of the Welsh language served to undermine cultural identity, leading to a sense of exclusion among Welsh speakers within educational contexts, perpetuating a cycle of disadvantage</a:t>
            </a:r>
          </a:p>
          <a:p>
            <a:pPr marL="0" lvl="0" indent="0" algn="ctr">
              <a:lnSpc>
                <a:spcPts val="3900"/>
              </a:lnSpc>
            </a:pPr>
            <a:endParaRPr lang="en-US" sz="3000" dirty="0">
              <a:solidFill>
                <a:srgbClr val="F0F0F0"/>
              </a:solidFill>
              <a:latin typeface="Century" panose="02040604050505020304" pitchFamily="18" charset="0"/>
              <a:ea typeface="HK Grotesk"/>
              <a:cs typeface="HK Grotesk"/>
              <a:sym typeface="HK Grotesk"/>
            </a:endParaRPr>
          </a:p>
          <a:p>
            <a:pPr marL="0" lvl="0" indent="0" algn="ctr">
              <a:lnSpc>
                <a:spcPts val="3900"/>
              </a:lnSpc>
            </a:pPr>
            <a:r>
              <a:rPr lang="en-US" sz="28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 (</a:t>
            </a:r>
            <a:r>
              <a:rPr lang="en-US" sz="2800" dirty="0" err="1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O’neil</a:t>
            </a:r>
            <a:r>
              <a:rPr lang="en-US" sz="28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, 2024)</a:t>
            </a:r>
          </a:p>
          <a:p>
            <a:pPr marL="0" lvl="0" indent="0" algn="ctr">
              <a:lnSpc>
                <a:spcPts val="3900"/>
              </a:lnSpc>
            </a:pPr>
            <a:endParaRPr lang="en-US" sz="3000" dirty="0">
              <a:solidFill>
                <a:srgbClr val="F0F0F0"/>
              </a:solidFill>
              <a:latin typeface="HK Grotesk"/>
              <a:ea typeface="HK Grotesk"/>
              <a:cs typeface="HK Grotesk"/>
              <a:sym typeface="HK Grotesk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0179041" y="1790700"/>
            <a:ext cx="7959495" cy="5991961"/>
          </a:xfrm>
          <a:prstGeom prst="rect">
            <a:avLst/>
          </a:prstGeom>
          <a:ln>
            <a:solidFill>
              <a:schemeClr val="bg2"/>
            </a:solidFill>
          </a:ln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3900"/>
              </a:lnSpc>
            </a:pPr>
            <a:r>
              <a:rPr lang="en-US" sz="30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Modern educational policies </a:t>
            </a:r>
            <a:r>
              <a:rPr lang="en-US" sz="3000" b="1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promote </a:t>
            </a:r>
            <a:r>
              <a:rPr lang="en-US" sz="3000" dirty="0">
                <a:solidFill>
                  <a:srgbClr val="F0F0F0"/>
                </a:solidFill>
                <a:latin typeface="Century" panose="02040604050505020304" pitchFamily="18" charset="0"/>
                <a:ea typeface="HK Grotesk Bold"/>
                <a:cs typeface="HK Grotesk Bold"/>
                <a:sym typeface="HK Grotesk Bold"/>
              </a:rPr>
              <a:t>inclusivity</a:t>
            </a:r>
            <a:r>
              <a:rPr lang="en-US" sz="30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 and the </a:t>
            </a:r>
            <a:r>
              <a:rPr lang="en-US" sz="3000" dirty="0" err="1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revitalisation</a:t>
            </a:r>
            <a:r>
              <a:rPr lang="en-US" sz="30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 of the Welsh language. </a:t>
            </a:r>
          </a:p>
          <a:p>
            <a:pPr marL="0" lvl="0" indent="0" algn="ctr">
              <a:lnSpc>
                <a:spcPts val="3900"/>
              </a:lnSpc>
            </a:pPr>
            <a:r>
              <a:rPr lang="en-US" sz="30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Initiatives like the </a:t>
            </a:r>
            <a:r>
              <a:rPr lang="en-US" sz="3000" b="1" dirty="0" err="1">
                <a:solidFill>
                  <a:srgbClr val="F0F0F0"/>
                </a:solidFill>
                <a:latin typeface="Century" panose="02040604050505020304" pitchFamily="18" charset="0"/>
                <a:ea typeface="HK Grotesk Bold"/>
                <a:cs typeface="HK Grotesk Bold"/>
                <a:sym typeface="HK Grotesk Bold"/>
              </a:rPr>
              <a:t>Cymraeg</a:t>
            </a:r>
            <a:r>
              <a:rPr lang="en-US" sz="3000" b="1" dirty="0">
                <a:solidFill>
                  <a:srgbClr val="F0F0F0"/>
                </a:solidFill>
                <a:latin typeface="Century" panose="02040604050505020304" pitchFamily="18" charset="0"/>
                <a:ea typeface="HK Grotesk Bold"/>
                <a:cs typeface="HK Grotesk Bold"/>
                <a:sym typeface="HK Grotesk Bold"/>
              </a:rPr>
              <a:t> 2050</a:t>
            </a:r>
            <a:r>
              <a:rPr lang="en-US" sz="3000" b="1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 </a:t>
            </a:r>
            <a:r>
              <a:rPr lang="en-US" sz="30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aim to restore cultural identity, fostering an environment where Welsh speakers feel valued, empowered and confident in their linguistic heritage, creating a better educational landscape</a:t>
            </a:r>
          </a:p>
          <a:p>
            <a:pPr marL="0" lvl="0" indent="0" algn="ctr">
              <a:lnSpc>
                <a:spcPts val="3900"/>
              </a:lnSpc>
            </a:pPr>
            <a:endParaRPr lang="en-US" sz="3000" dirty="0">
              <a:solidFill>
                <a:srgbClr val="F0F0F0"/>
              </a:solidFill>
              <a:latin typeface="Century" panose="02040604050505020304" pitchFamily="18" charset="0"/>
              <a:ea typeface="HK Grotesk"/>
              <a:cs typeface="HK Grotesk"/>
              <a:sym typeface="HK Grotesk"/>
            </a:endParaRPr>
          </a:p>
          <a:p>
            <a:pPr marL="0" lvl="0" indent="0" algn="ctr">
              <a:lnSpc>
                <a:spcPts val="3900"/>
              </a:lnSpc>
            </a:pPr>
            <a:r>
              <a:rPr lang="en-US" sz="2800" dirty="0">
                <a:solidFill>
                  <a:srgbClr val="F0F0F0"/>
                </a:solidFill>
                <a:latin typeface="Century" panose="02040604050505020304" pitchFamily="18" charset="0"/>
                <a:ea typeface="HK Grotesk"/>
                <a:cs typeface="HK Grotesk"/>
                <a:sym typeface="HK Grotesk"/>
              </a:rPr>
              <a:t> (Welsh Government, 2024)</a:t>
            </a:r>
          </a:p>
          <a:p>
            <a:pPr marL="0" lvl="0" indent="0" algn="ctr">
              <a:lnSpc>
                <a:spcPts val="3900"/>
              </a:lnSpc>
            </a:pPr>
            <a:endParaRPr lang="en-US" sz="3000" dirty="0">
              <a:solidFill>
                <a:srgbClr val="F0F0F0"/>
              </a:solidFill>
              <a:latin typeface="HK Grotesk"/>
              <a:ea typeface="HK Grotesk"/>
              <a:cs typeface="HK Grotesk"/>
              <a:sym typeface="HK Grotesk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-748171" y="75853"/>
            <a:ext cx="19036171" cy="1441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19"/>
              </a:lnSpc>
            </a:pPr>
            <a:r>
              <a:rPr lang="en-US" sz="8799" dirty="0">
                <a:solidFill>
                  <a:srgbClr val="FFFFFF"/>
                </a:solidFill>
                <a:latin typeface="Britannic Bold" panose="020B0903060703020204" pitchFamily="34" charset="77"/>
                <a:ea typeface="Gilda Display"/>
                <a:cs typeface="Gilda Display"/>
                <a:sym typeface="Gilda Display"/>
              </a:rPr>
              <a:t>Conclusion</a:t>
            </a:r>
          </a:p>
        </p:txBody>
      </p:sp>
      <p:pic>
        <p:nvPicPr>
          <p:cNvPr id="10" name="Graphic 9" descr="Checkbox Crossed with solid fill">
            <a:extLst>
              <a:ext uri="{FF2B5EF4-FFF2-40B4-BE49-F238E27FC236}">
                <a16:creationId xmlns:a16="http://schemas.microsoft.com/office/drawing/2014/main" id="{D3E5DB8F-4C6D-0215-F61A-68F7C3ED569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048000" y="7801356"/>
            <a:ext cx="2362200" cy="2362200"/>
          </a:xfrm>
          <a:prstGeom prst="rect">
            <a:avLst/>
          </a:prstGeom>
        </p:spPr>
      </p:pic>
      <p:pic>
        <p:nvPicPr>
          <p:cNvPr id="12" name="Graphic 11" descr="Tick with solid fill">
            <a:extLst>
              <a:ext uri="{FF2B5EF4-FFF2-40B4-BE49-F238E27FC236}">
                <a16:creationId xmlns:a16="http://schemas.microsoft.com/office/drawing/2014/main" id="{324AE119-592C-F926-3776-21957F4FDB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3387311" y="7892763"/>
            <a:ext cx="1371600" cy="216299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3444" y="124373"/>
            <a:ext cx="12944475" cy="7566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900"/>
              </a:lnSpc>
            </a:pPr>
            <a:r>
              <a:rPr lang="en-US" sz="4000" dirty="0">
                <a:solidFill>
                  <a:srgbClr val="F0F0F0"/>
                </a:solidFill>
                <a:latin typeface="Britannic Bold" panose="020B0903060703020204" pitchFamily="34" charset="77"/>
                <a:ea typeface="Gilda Display"/>
                <a:cs typeface="Gilda Display"/>
                <a:sym typeface="Gilda Display"/>
              </a:rPr>
              <a:t>References</a:t>
            </a:r>
            <a:r>
              <a:rPr lang="en-US" sz="5900" dirty="0">
                <a:solidFill>
                  <a:srgbClr val="F0F0F0"/>
                </a:solidFill>
                <a:latin typeface="Britannic Bold" panose="020B0903060703020204" pitchFamily="34" charset="77"/>
                <a:ea typeface="Gilda Display"/>
                <a:cs typeface="Gilda Display"/>
                <a:sym typeface="Gilda Display"/>
              </a:rPr>
              <a:t>: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3444" y="1268429"/>
            <a:ext cx="17901433" cy="88951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99"/>
              </a:lnSpc>
            </a:pP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ACAS (2023) Discrimination at work. Available at: 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  <a:hlinkClick r:id="rId2"/>
              </a:rPr>
              <a:t>https://www.acas.org.uk/discrimination-and-the-law/how-and-when-discrimination-can-happen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(Accessed: 2</a:t>
            </a:r>
            <a:r>
              <a:rPr lang="en-US" sz="1400" baseline="300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nd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January 2026)</a:t>
            </a:r>
          </a:p>
          <a:p>
            <a:pPr algn="l">
              <a:lnSpc>
                <a:spcPts val="2399"/>
              </a:lnSpc>
            </a:pPr>
            <a:endParaRPr lang="en-US" sz="1400" dirty="0">
              <a:solidFill>
                <a:srgbClr val="F0F0F0"/>
              </a:solidFill>
              <a:latin typeface="Times New Roman" panose="02020603050405020304" pitchFamily="18" charset="0"/>
              <a:ea typeface="Canva Sans"/>
              <a:cs typeface="Times New Roman" panose="02020603050405020304" pitchFamily="18" charset="0"/>
              <a:sym typeface="Canva Sans"/>
            </a:endParaRPr>
          </a:p>
          <a:p>
            <a:pPr algn="l">
              <a:lnSpc>
                <a:spcPts val="2399"/>
              </a:lnSpc>
            </a:pP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BBC (2014)</a:t>
            </a:r>
            <a:r>
              <a:rPr lang="en-US" sz="1400" i="1" dirty="0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 A History of the World - Object: The Welsh Not. 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Available at: </a:t>
            </a:r>
            <a:r>
              <a:rPr lang="en-US" sz="1400" u="sng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  <a:hlinkClick r:id="rId3" tooltip="https://www.bbc.co.uk/ahistoryoftheworld/objects/j35VCjYcS0CC3RGzvkLb-Q"/>
              </a:rPr>
              <a:t>https://www.bbc.co.uk/ahistoryoftheworld/objects/j35VCjYcS0CC3RGzvkLb-Q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(Accessed: 1st January 2026)</a:t>
            </a:r>
          </a:p>
          <a:p>
            <a:pPr algn="l">
              <a:lnSpc>
                <a:spcPts val="2249"/>
              </a:lnSpc>
            </a:pPr>
            <a:endParaRPr lang="en-US" sz="1400" dirty="0">
              <a:solidFill>
                <a:srgbClr val="F0F0F0"/>
              </a:solidFill>
              <a:latin typeface="Times New Roman" panose="02020603050405020304" pitchFamily="18" charset="0"/>
              <a:ea typeface="Canva Sans"/>
              <a:cs typeface="Times New Roman" panose="02020603050405020304" pitchFamily="18" charset="0"/>
              <a:sym typeface="Canva Sans"/>
            </a:endParaRPr>
          </a:p>
          <a:p>
            <a:pPr algn="l">
              <a:lnSpc>
                <a:spcPts val="2399"/>
              </a:lnSpc>
            </a:pP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Carradice, P. (2011) T</a:t>
            </a:r>
            <a:r>
              <a:rPr lang="en-US" sz="1400" i="1" dirty="0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he Treachery of The Blue Books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. Available at: </a:t>
            </a:r>
            <a:r>
              <a:rPr lang="en-US" sz="1400" u="sng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  <a:hlinkClick r:id="rId4" tooltip="https://www.bbc.co.uk/webarchive/https%3A%2F%2Fwww.bbc.co.uk%2Fblogs%2Fwales%2Fentries%2F72d77f69-72a7-3626-9c19-469c91f45753"/>
              </a:rPr>
              <a:t>https://www.bbc.co.uk/webarchive/https%3A%2F%2Fwww.bbc.co.uk%2Fblogs%2Fwales%2Fentries%2F72d77f69-72a7-3626-9c19-469c91f45753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(Accessed: 2nd January 2026)</a:t>
            </a:r>
          </a:p>
          <a:p>
            <a:pPr algn="l">
              <a:lnSpc>
                <a:spcPts val="2399"/>
              </a:lnSpc>
            </a:pPr>
            <a:endParaRPr lang="en-US" sz="1400" dirty="0">
              <a:solidFill>
                <a:srgbClr val="F0F0F0"/>
              </a:solidFill>
              <a:latin typeface="Times New Roman" panose="02020603050405020304" pitchFamily="18" charset="0"/>
              <a:ea typeface="Canva Sans"/>
              <a:cs typeface="Times New Roman" panose="02020603050405020304" pitchFamily="18" charset="0"/>
              <a:sym typeface="Canva Sans"/>
            </a:endParaRPr>
          </a:p>
          <a:p>
            <a:pPr algn="l">
              <a:lnSpc>
                <a:spcPts val="2399"/>
              </a:lnSpc>
            </a:pP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Evans, M. (2022) </a:t>
            </a:r>
            <a:r>
              <a:rPr lang="en-US" sz="1400" i="1" dirty="0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Cruel history of the Welsh Not which tried to stop kids speaking their language.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Available at: </a:t>
            </a:r>
            <a:r>
              <a:rPr lang="en-US" sz="1400" u="sng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  <a:hlinkClick r:id="rId5" tooltip="https://www.dailypost.co.uk/news/north-wales-news/cruel-history-welsh-not-tried-24916977"/>
              </a:rPr>
              <a:t>https://www.dailypost.co.uk/news/north-wales-news/cruel-history-welsh-not-tried-24916977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(Accessed: 2nd January 2026)</a:t>
            </a:r>
          </a:p>
          <a:p>
            <a:pPr algn="l">
              <a:lnSpc>
                <a:spcPts val="2399"/>
              </a:lnSpc>
            </a:pPr>
            <a:endParaRPr lang="en-US" sz="1400" dirty="0">
              <a:solidFill>
                <a:srgbClr val="F0F0F0"/>
              </a:solidFill>
              <a:latin typeface="Times New Roman" panose="02020603050405020304" pitchFamily="18" charset="0"/>
              <a:ea typeface="Canva Sans"/>
              <a:cs typeface="Times New Roman" panose="02020603050405020304" pitchFamily="18" charset="0"/>
              <a:sym typeface="Canva Sans"/>
            </a:endParaRPr>
          </a:p>
          <a:p>
            <a:pPr algn="l">
              <a:lnSpc>
                <a:spcPts val="2399"/>
              </a:lnSpc>
            </a:pPr>
            <a:r>
              <a:rPr lang="en-US" sz="1400" dirty="0" err="1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FelinFach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(2025) </a:t>
            </a:r>
            <a:r>
              <a:rPr lang="en-US" sz="1400" i="1" dirty="0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Welsh Not - Welsh Knot. 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Available at: </a:t>
            </a:r>
            <a:r>
              <a:rPr lang="en-US" sz="1400" u="sng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  <a:hlinkClick r:id="rId6" tooltip="https://www.felinfach.com/pages/welsh-not-welsh-knot"/>
              </a:rPr>
              <a:t>https://www.felinfach.com/pages/welsh-not-welsh-knot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(Accessed: 1st January 2026)</a:t>
            </a:r>
          </a:p>
          <a:p>
            <a:pPr algn="l">
              <a:lnSpc>
                <a:spcPts val="2399"/>
              </a:lnSpc>
            </a:pPr>
            <a:endParaRPr lang="en-US" sz="1400" dirty="0">
              <a:solidFill>
                <a:srgbClr val="F0F0F0"/>
              </a:solidFill>
              <a:latin typeface="Times New Roman" panose="02020603050405020304" pitchFamily="18" charset="0"/>
              <a:ea typeface="Canva Sans"/>
              <a:cs typeface="Times New Roman" panose="02020603050405020304" pitchFamily="18" charset="0"/>
              <a:sym typeface="Canva Sans"/>
            </a:endParaRPr>
          </a:p>
          <a:p>
            <a:pPr algn="l">
              <a:lnSpc>
                <a:spcPts val="2399"/>
              </a:lnSpc>
            </a:pP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‌Johnes, M. (2024) </a:t>
            </a:r>
            <a:r>
              <a:rPr lang="en-US" sz="1400" i="1" dirty="0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Welsh Not: Elementary Education and the </a:t>
            </a:r>
            <a:r>
              <a:rPr lang="en-US" sz="1400" i="1" dirty="0" err="1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Anglicisation</a:t>
            </a:r>
            <a:r>
              <a:rPr lang="en-US" sz="1400" i="1" dirty="0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 of Nineteenth-Century Wales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. </a:t>
            </a:r>
            <a:r>
              <a:rPr lang="en-US" sz="1400" dirty="0" err="1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Doi.org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/10.16922/</a:t>
            </a:r>
            <a:r>
              <a:rPr lang="en-US" sz="1400" dirty="0" err="1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welshnot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. (Accessed: 1st January 2026)</a:t>
            </a:r>
          </a:p>
          <a:p>
            <a:pPr algn="l">
              <a:lnSpc>
                <a:spcPts val="2399"/>
              </a:lnSpc>
            </a:pPr>
            <a:endParaRPr lang="en-US" sz="1400" dirty="0">
              <a:solidFill>
                <a:srgbClr val="F0F0F0"/>
              </a:solidFill>
              <a:latin typeface="Times New Roman" panose="02020603050405020304" pitchFamily="18" charset="0"/>
              <a:ea typeface="Canva Sans"/>
              <a:cs typeface="Times New Roman" panose="02020603050405020304" pitchFamily="18" charset="0"/>
              <a:sym typeface="Canva Sans"/>
            </a:endParaRPr>
          </a:p>
          <a:p>
            <a:pPr algn="l">
              <a:lnSpc>
                <a:spcPts val="2399"/>
              </a:lnSpc>
            </a:pP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Lloyd, G. (2014) </a:t>
            </a:r>
            <a:r>
              <a:rPr lang="en-US" sz="1400" i="1" dirty="0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The History of The Welsh Not or Welsh Note. 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Available at: </a:t>
            </a:r>
            <a:r>
              <a:rPr lang="en-US" sz="1400" u="sng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  <a:hlinkClick r:id="rId7" tooltip="https://wrexham.com/news/the-history-of-the-welsh-not-or-welsh-note-43748.html"/>
              </a:rPr>
              <a:t>https://wrexham.com/news/the-history-of-the-welsh-not-or-welsh-note-43748.html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(Accessed: 1st January 2025)</a:t>
            </a:r>
          </a:p>
          <a:p>
            <a:pPr algn="l">
              <a:lnSpc>
                <a:spcPts val="2399"/>
              </a:lnSpc>
            </a:pPr>
            <a:endParaRPr lang="en-US" sz="1400" dirty="0">
              <a:solidFill>
                <a:srgbClr val="F0F0F0"/>
              </a:solidFill>
              <a:latin typeface="Times New Roman" panose="02020603050405020304" pitchFamily="18" charset="0"/>
              <a:ea typeface="Canva Sans"/>
              <a:cs typeface="Times New Roman" panose="02020603050405020304" pitchFamily="18" charset="0"/>
              <a:sym typeface="Canva Sans"/>
            </a:endParaRPr>
          </a:p>
          <a:p>
            <a:pPr algn="l">
              <a:lnSpc>
                <a:spcPts val="2399"/>
              </a:lnSpc>
            </a:pP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O’Neill, W. (2024) </a:t>
            </a:r>
            <a:r>
              <a:rPr lang="en-US" sz="1400" i="1" dirty="0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The Welsh Not: A Symbol of Resistance and Resilience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. Available at: </a:t>
            </a:r>
            <a:r>
              <a:rPr lang="en-US" sz="1400" u="sng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  <a:hlinkClick r:id="rId8" tooltip="https://antiquesarena.com/history-of-the-welsh-not/"/>
              </a:rPr>
              <a:t>https://antiquesarena.com/history-of-the-welsh-not/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(Accessed: 1st January 2026)</a:t>
            </a:r>
          </a:p>
          <a:p>
            <a:pPr algn="l">
              <a:lnSpc>
                <a:spcPts val="2399"/>
              </a:lnSpc>
            </a:pPr>
            <a:endParaRPr lang="en-US" sz="1400" dirty="0">
              <a:solidFill>
                <a:srgbClr val="F0F0F0"/>
              </a:solidFill>
              <a:latin typeface="Times New Roman" panose="02020603050405020304" pitchFamily="18" charset="0"/>
              <a:ea typeface="Canva Sans"/>
              <a:cs typeface="Times New Roman" panose="02020603050405020304" pitchFamily="18" charset="0"/>
              <a:sym typeface="Canva Sans"/>
            </a:endParaRPr>
          </a:p>
          <a:p>
            <a:pPr algn="l">
              <a:lnSpc>
                <a:spcPts val="2399"/>
              </a:lnSpc>
            </a:pP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Powys Digital History Project (</a:t>
            </a:r>
            <a:r>
              <a:rPr lang="en-US" sz="1400" dirty="0" err="1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n.d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) </a:t>
            </a:r>
            <a:r>
              <a:rPr lang="en-US" sz="1400" i="1" dirty="0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Education in Wales 5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. Available at: </a:t>
            </a:r>
            <a:r>
              <a:rPr lang="en-US" sz="1400" u="sng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  <a:hlinkClick r:id="rId9" tooltip="http://history.powys.org.uk/history/common/educ5.html"/>
              </a:rPr>
              <a:t>http://history.powys.org.uk/history/common/educ5.html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(Accessed: 1st January 2026)</a:t>
            </a:r>
          </a:p>
          <a:p>
            <a:pPr algn="l">
              <a:lnSpc>
                <a:spcPts val="2399"/>
              </a:lnSpc>
            </a:pPr>
            <a:endParaRPr lang="en-US" sz="1400" dirty="0">
              <a:solidFill>
                <a:srgbClr val="F0F0F0"/>
              </a:solidFill>
              <a:latin typeface="Times New Roman" panose="02020603050405020304" pitchFamily="18" charset="0"/>
              <a:ea typeface="Canva Sans"/>
              <a:cs typeface="Times New Roman" panose="02020603050405020304" pitchFamily="18" charset="0"/>
              <a:sym typeface="Canva Sans"/>
            </a:endParaRPr>
          </a:p>
          <a:p>
            <a:pPr algn="l">
              <a:lnSpc>
                <a:spcPts val="2399"/>
              </a:lnSpc>
            </a:pP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‌Taylor, C. (2017) </a:t>
            </a:r>
            <a:r>
              <a:rPr lang="en-US" sz="1400" i="1" dirty="0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A ‘quiet revolution’ in Welsh education.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Available at: </a:t>
            </a:r>
            <a:r>
              <a:rPr lang="en-US" sz="1400" u="sng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  <a:hlinkClick r:id="rId10" tooltip="https://www.timeshighereducation.com/blog/quiet-revolution-welsh-education"/>
              </a:rPr>
              <a:t>https://www.timeshighereducation.com/blog/quiet-revolution-welsh-education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(Accessed: 1st January 2026)</a:t>
            </a:r>
          </a:p>
          <a:p>
            <a:pPr algn="l">
              <a:lnSpc>
                <a:spcPts val="2399"/>
              </a:lnSpc>
            </a:pPr>
            <a:endParaRPr lang="en-US" sz="1400" dirty="0">
              <a:solidFill>
                <a:srgbClr val="F0F0F0"/>
              </a:solidFill>
              <a:latin typeface="Times New Roman" panose="02020603050405020304" pitchFamily="18" charset="0"/>
              <a:ea typeface="Canva Sans"/>
              <a:cs typeface="Times New Roman" panose="02020603050405020304" pitchFamily="18" charset="0"/>
              <a:sym typeface="Canva Sans"/>
            </a:endParaRPr>
          </a:p>
          <a:p>
            <a:pPr algn="l">
              <a:lnSpc>
                <a:spcPts val="2399"/>
              </a:lnSpc>
            </a:pP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Welsh Government (2024) </a:t>
            </a:r>
            <a:r>
              <a:rPr lang="en-US" sz="1400" i="1" dirty="0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Fair opportunity for all to speak Welsh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. Available at: </a:t>
            </a:r>
            <a:r>
              <a:rPr lang="en-US" sz="1400" u="sng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  <a:hlinkClick r:id="rId11" tooltip="https://www.gov.wales/fair-opportunity-all-speak-welsh"/>
              </a:rPr>
              <a:t>https://www.gov.wales/fair-opportunity-all-speak-welsh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(Accessed: 1st January 2026)</a:t>
            </a:r>
          </a:p>
          <a:p>
            <a:pPr algn="l">
              <a:lnSpc>
                <a:spcPts val="2399"/>
              </a:lnSpc>
            </a:pPr>
            <a:endParaRPr lang="en-US" sz="1400" dirty="0">
              <a:solidFill>
                <a:srgbClr val="F0F0F0"/>
              </a:solidFill>
              <a:latin typeface="Times New Roman" panose="02020603050405020304" pitchFamily="18" charset="0"/>
              <a:ea typeface="Canva Sans"/>
              <a:cs typeface="Times New Roman" panose="02020603050405020304" pitchFamily="18" charset="0"/>
              <a:sym typeface="Canva Sans"/>
            </a:endParaRPr>
          </a:p>
          <a:p>
            <a:pPr algn="l">
              <a:lnSpc>
                <a:spcPts val="2399"/>
              </a:lnSpc>
            </a:pP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‌Welsh Government (2025) </a:t>
            </a:r>
            <a:r>
              <a:rPr lang="en-US" sz="1400" i="1" dirty="0" err="1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Cymraeg</a:t>
            </a:r>
            <a:r>
              <a:rPr lang="en-US" sz="1400" i="1" dirty="0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 2050: Welsh language strategy action plan 2025 to 2026. 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Available at: </a:t>
            </a:r>
            <a:r>
              <a:rPr lang="en-US" sz="1400" u="sng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  <a:hlinkClick r:id="rId12" tooltip="https://www.gov.wales/cymraeg-2050-welsh-language-strategy-action-plan-2025-2026-html"/>
              </a:rPr>
              <a:t>https://www.gov.wales/cymraeg-2050-welsh-language-strategy-action-plan-2025-2026-html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(Accessed: 1st January 2026)</a:t>
            </a:r>
          </a:p>
          <a:p>
            <a:pPr algn="l">
              <a:lnSpc>
                <a:spcPts val="2699"/>
              </a:lnSpc>
            </a:pPr>
            <a:endParaRPr lang="en-US" sz="1400" dirty="0">
              <a:solidFill>
                <a:srgbClr val="F0F0F0"/>
              </a:solidFill>
              <a:latin typeface="Times New Roman" panose="02020603050405020304" pitchFamily="18" charset="0"/>
              <a:ea typeface="Canva Sans"/>
              <a:cs typeface="Times New Roman" panose="02020603050405020304" pitchFamily="18" charset="0"/>
              <a:sym typeface="Canva Sans"/>
            </a:endParaRPr>
          </a:p>
          <a:p>
            <a:pPr algn="l">
              <a:lnSpc>
                <a:spcPts val="2399"/>
              </a:lnSpc>
            </a:pP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Welsh Government (2025)</a:t>
            </a:r>
            <a:r>
              <a:rPr lang="en-US" sz="1400" i="1" dirty="0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 Welsh Language and Education (Wales) Act 2025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. Available at: </a:t>
            </a:r>
            <a:r>
              <a:rPr lang="en-US" sz="1400" u="sng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  <a:hlinkClick r:id="rId13" tooltip="https://law.gov.wales/welsh-language-and-education-wales-act-2025"/>
              </a:rPr>
              <a:t>https://law.gov.wales/welsh-language-and-education-wales-act-2025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(Accessed: 1st January 2026)</a:t>
            </a:r>
          </a:p>
          <a:p>
            <a:pPr algn="l">
              <a:lnSpc>
                <a:spcPts val="2399"/>
              </a:lnSpc>
            </a:pPr>
            <a:endParaRPr lang="en-US" sz="1400" dirty="0">
              <a:solidFill>
                <a:srgbClr val="F0F0F0"/>
              </a:solidFill>
              <a:latin typeface="Times New Roman" panose="02020603050405020304" pitchFamily="18" charset="0"/>
              <a:ea typeface="Canva Sans"/>
              <a:cs typeface="Times New Roman" panose="02020603050405020304" pitchFamily="18" charset="0"/>
              <a:sym typeface="Canva Sans"/>
            </a:endParaRPr>
          </a:p>
          <a:p>
            <a:pPr algn="l">
              <a:lnSpc>
                <a:spcPts val="2399"/>
              </a:lnSpc>
            </a:pP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Welsh Language Board (2026) </a:t>
            </a:r>
            <a:r>
              <a:rPr lang="en-US" sz="1400" i="1" dirty="0">
                <a:solidFill>
                  <a:srgbClr val="F0F0F0"/>
                </a:solidFill>
                <a:latin typeface="Times New Roman" panose="02020603050405020304" pitchFamily="18" charset="0"/>
                <a:ea typeface="Canva Sans Italics"/>
                <a:cs typeface="Times New Roman" panose="02020603050405020304" pitchFamily="18" charset="0"/>
                <a:sym typeface="Canva Sans Italics"/>
              </a:rPr>
              <a:t>Welsh language Service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. Available at: </a:t>
            </a:r>
            <a:r>
              <a:rPr lang="en-US" sz="1400" u="sng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  <a:hlinkClick r:id="rId14" tooltip="http://www.welsh-language-board.org.uk"/>
              </a:rPr>
              <a:t>http://www.welsh-language-board.org.uk</a:t>
            </a:r>
            <a:r>
              <a:rPr lang="en-US" sz="1400" dirty="0">
                <a:solidFill>
                  <a:srgbClr val="F0F0F0"/>
                </a:solidFill>
                <a:latin typeface="Times New Roman" panose="02020603050405020304" pitchFamily="18" charset="0"/>
                <a:ea typeface="Canva Sans"/>
                <a:cs typeface="Times New Roman" panose="02020603050405020304" pitchFamily="18" charset="0"/>
                <a:sym typeface="Canva Sans"/>
              </a:rPr>
              <a:t> (Accessed: 1st October 2026)</a:t>
            </a:r>
          </a:p>
          <a:p>
            <a:pPr algn="l">
              <a:lnSpc>
                <a:spcPts val="2399"/>
              </a:lnSpc>
            </a:pPr>
            <a:endParaRPr lang="en-US" sz="1599" dirty="0">
              <a:solidFill>
                <a:srgbClr val="F0F0F0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l">
              <a:lnSpc>
                <a:spcPts val="2240"/>
              </a:lnSpc>
            </a:pPr>
            <a:endParaRPr lang="en-US" sz="1599" dirty="0">
              <a:solidFill>
                <a:srgbClr val="F0F0F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7175</TotalTime>
  <Words>1057</Words>
  <Application>Microsoft Macintosh PowerPoint</Application>
  <PresentationFormat>Custom</PresentationFormat>
  <Paragraphs>111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Britannic Bold</vt:lpstr>
      <vt:lpstr>Century</vt:lpstr>
      <vt:lpstr>HK Grotesk Light</vt:lpstr>
      <vt:lpstr>Canva Sans</vt:lpstr>
      <vt:lpstr>Arial</vt:lpstr>
      <vt:lpstr>HK Grotesk</vt:lpstr>
      <vt:lpstr>Times New Roman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- The Welsh Not</dc:title>
  <dc:description>Presentation - The Welsh Knot (Welsh Not)</dc:description>
  <cp:lastModifiedBy>Emily Combe</cp:lastModifiedBy>
  <cp:revision>7</cp:revision>
  <dcterms:created xsi:type="dcterms:W3CDTF">2006-08-16T00:00:00Z</dcterms:created>
  <dcterms:modified xsi:type="dcterms:W3CDTF">2026-01-09T15:16:30Z</dcterms:modified>
  <dc:identifier>DAG9Sgh0ppw</dc:identifier>
</cp:coreProperties>
</file>