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2"/>
  </p:notesMasterIdLst>
  <p:handoutMasterIdLst>
    <p:handoutMasterId r:id="rId13"/>
  </p:handoutMasterIdLst>
  <p:sldIdLst>
    <p:sldId id="256" r:id="rId4"/>
    <p:sldId id="258" r:id="rId5"/>
    <p:sldId id="285" r:id="rId6"/>
    <p:sldId id="278" r:id="rId7"/>
    <p:sldId id="286" r:id="rId8"/>
    <p:sldId id="287" r:id="rId9"/>
    <p:sldId id="284" r:id="rId10"/>
    <p:sldId id="270" r:id="rId1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7950" autoAdjust="0"/>
  </p:normalViewPr>
  <p:slideViewPr>
    <p:cSldViewPr>
      <p:cViewPr varScale="1">
        <p:scale>
          <a:sx n="102" d="100"/>
          <a:sy n="102" d="100"/>
        </p:scale>
        <p:origin x="132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2/27/2017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2/27/2017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2/27/2017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2/27/2017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2/27/2017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2/27/2017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2/27/2017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Vector3-sqrMagnitude.html" TargetMode="External"/><Relationship Id="rId2" Type="http://schemas.openxmlformats.org/officeDocument/2006/relationships/hyperlink" Target="https://docs.unity3d.com/ScriptReference/Vector3.Distance.htm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docs.unity3d.com/ScriptReference/Physics.Raycast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ScriptReference/RaycastHit.htm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Intelligent Characters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6: Indie Game Development (IGD)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27-Feb-2017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Distances</a:t>
            </a:r>
          </a:p>
          <a:p>
            <a:r>
              <a:rPr lang="en-GB" dirty="0" smtClean="0"/>
              <a:t>Ray casting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Calculating Distances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How do you determine the distance between two points?</a:t>
            </a:r>
          </a:p>
          <a:p>
            <a:r>
              <a:rPr lang="en-GB" dirty="0"/>
              <a:t>For example, distance from player to enemy.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827584" y="3356992"/>
            <a:ext cx="6264696" cy="3024336"/>
            <a:chOff x="827584" y="3356992"/>
            <a:chExt cx="6264696" cy="3024336"/>
          </a:xfrm>
        </p:grpSpPr>
        <p:cxnSp>
          <p:nvCxnSpPr>
            <p:cNvPr id="7" name="Straight Arrow Connector 6"/>
            <p:cNvCxnSpPr/>
            <p:nvPr/>
          </p:nvCxnSpPr>
          <p:spPr>
            <a:xfrm flipV="1">
              <a:off x="1619672" y="3356992"/>
              <a:ext cx="0" cy="302433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/>
            <p:cNvCxnSpPr/>
            <p:nvPr/>
          </p:nvCxnSpPr>
          <p:spPr>
            <a:xfrm>
              <a:off x="827584" y="5517232"/>
              <a:ext cx="6264696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80112" y="4516143"/>
              <a:ext cx="952381" cy="784127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65605" y="3665349"/>
              <a:ext cx="380952" cy="850794"/>
            </a:xfrm>
            <a:prstGeom prst="rect">
              <a:avLst/>
            </a:prstGeom>
          </p:spPr>
        </p:pic>
      </p:grpSp>
      <p:cxnSp>
        <p:nvCxnSpPr>
          <p:cNvPr id="15" name="Straight Connector 14"/>
          <p:cNvCxnSpPr/>
          <p:nvPr/>
        </p:nvCxnSpPr>
        <p:spPr>
          <a:xfrm>
            <a:off x="3156081" y="4516143"/>
            <a:ext cx="0" cy="784127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3156081" y="5300270"/>
            <a:ext cx="2424031" cy="0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3156081" y="4516143"/>
            <a:ext cx="2424031" cy="7841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0369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Calculating Distances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Yes, good old Pythagoras Theorem!</a:t>
            </a:r>
          </a:p>
          <a:p>
            <a:r>
              <a:rPr lang="en-GB" dirty="0"/>
              <a:t>Unity has a method called </a:t>
            </a:r>
            <a:r>
              <a:rPr lang="en-GB" dirty="0">
                <a:hlinkClick r:id="rId2"/>
              </a:rPr>
              <a:t>Vector3.Distance</a:t>
            </a:r>
            <a:r>
              <a:rPr lang="en-GB" dirty="0"/>
              <a:t> that returns the distance between A and B, but a </a:t>
            </a:r>
            <a:r>
              <a:rPr lang="en-GB" b="1" i="1" dirty="0"/>
              <a:t>word of caution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Square root calculations are computationally expensive.</a:t>
            </a:r>
          </a:p>
          <a:p>
            <a:pPr lvl="1"/>
            <a:r>
              <a:rPr lang="en-GB" dirty="0"/>
              <a:t>Thus, if you </a:t>
            </a:r>
            <a:r>
              <a:rPr lang="en-GB" b="1" dirty="0"/>
              <a:t>only need to compare distances </a:t>
            </a:r>
            <a:r>
              <a:rPr lang="en-GB" dirty="0"/>
              <a:t>i.e. A is close to or far from B, </a:t>
            </a:r>
            <a:r>
              <a:rPr lang="en-GB" b="1" i="1" dirty="0"/>
              <a:t>use the squared length instead</a:t>
            </a:r>
            <a:r>
              <a:rPr lang="en-GB" dirty="0"/>
              <a:t> i.e. </a:t>
            </a:r>
            <a:r>
              <a:rPr lang="en-GB" dirty="0">
                <a:hlinkClick r:id="rId3"/>
              </a:rPr>
              <a:t>Vector3.sqrMagnitude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Only use Vector3.Distance when you need the actual distance between two points.</a:t>
            </a:r>
          </a:p>
          <a:p>
            <a:r>
              <a:rPr lang="en-GB" dirty="0" smtClean="0"/>
              <a:t>You will use to determine if the character is near or far away from the Player and/or the next way point.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1790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Raycasting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ray is an imaginary line or invisible line that starts at some origin point and extends out in a specific direction cast into the scene.</a:t>
            </a:r>
          </a:p>
          <a:p>
            <a:r>
              <a:rPr lang="en-GB" dirty="0"/>
              <a:t>For example, when shooting:</a:t>
            </a:r>
          </a:p>
          <a:p>
            <a:pPr lvl="1"/>
            <a:r>
              <a:rPr lang="en-GB" dirty="0"/>
              <a:t>a ray is analogous to the path of the bullet</a:t>
            </a:r>
          </a:p>
          <a:p>
            <a:pPr lvl="1"/>
            <a:r>
              <a:rPr lang="en-GB" dirty="0" err="1"/>
              <a:t>raycasting</a:t>
            </a:r>
            <a:r>
              <a:rPr lang="en-GB" dirty="0"/>
              <a:t> is analogous to firing the bullet and seeing where/what it hits.</a:t>
            </a:r>
          </a:p>
          <a:p>
            <a:r>
              <a:rPr lang="en-GB" dirty="0"/>
              <a:t>The actual math behind </a:t>
            </a:r>
            <a:r>
              <a:rPr lang="en-GB" dirty="0" err="1"/>
              <a:t>raycasting</a:t>
            </a:r>
            <a:r>
              <a:rPr lang="en-GB" dirty="0"/>
              <a:t> is quite complicated</a:t>
            </a:r>
            <a:r>
              <a:rPr lang="en-GB" dirty="0" smtClean="0"/>
              <a:t>.</a:t>
            </a:r>
          </a:p>
          <a:p>
            <a:r>
              <a:rPr lang="en-GB" dirty="0"/>
              <a:t>Unity, however, handles all this for </a:t>
            </a:r>
            <a:r>
              <a:rPr lang="en-GB" dirty="0" smtClean="0"/>
              <a:t>you</a:t>
            </a:r>
            <a:br>
              <a:rPr lang="en-GB" dirty="0" smtClean="0"/>
            </a:br>
            <a:r>
              <a:rPr lang="en-GB" dirty="0" smtClean="0"/>
              <a:t>with its </a:t>
            </a:r>
            <a:r>
              <a:rPr lang="en-GB" dirty="0" err="1">
                <a:hlinkClick r:id="rId2"/>
              </a:rPr>
              <a:t>Physics.Raycast</a:t>
            </a:r>
            <a:r>
              <a:rPr lang="en-GB" dirty="0"/>
              <a:t> </a:t>
            </a:r>
            <a:r>
              <a:rPr lang="en-GB" dirty="0" smtClean="0"/>
              <a:t>method.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7800" y="5084445"/>
            <a:ext cx="2391918" cy="1392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487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Raycasting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With Unity’s </a:t>
            </a:r>
            <a:r>
              <a:rPr lang="en-GB" dirty="0" err="1" smtClean="0"/>
              <a:t>Physics.Raycast</a:t>
            </a:r>
            <a:r>
              <a:rPr lang="en-GB" dirty="0" smtClean="0"/>
              <a:t> method all you have </a:t>
            </a:r>
            <a:r>
              <a:rPr lang="en-GB" dirty="0"/>
              <a:t>to worry about:</a:t>
            </a:r>
          </a:p>
          <a:p>
            <a:pPr lvl="1"/>
            <a:r>
              <a:rPr lang="en-GB" dirty="0"/>
              <a:t>Where the ray is being cast from?</a:t>
            </a:r>
          </a:p>
          <a:p>
            <a:pPr lvl="1"/>
            <a:r>
              <a:rPr lang="en-GB" dirty="0"/>
              <a:t>Why?</a:t>
            </a:r>
          </a:p>
          <a:p>
            <a:pPr lvl="1"/>
            <a:r>
              <a:rPr lang="en-GB" dirty="0"/>
              <a:t>What distance to travel.</a:t>
            </a:r>
          </a:p>
          <a:p>
            <a:r>
              <a:rPr lang="en-GB" dirty="0" smtClean="0"/>
              <a:t>The method casts a </a:t>
            </a:r>
            <a:r>
              <a:rPr lang="en-GB" dirty="0" smtClean="0"/>
              <a:t>ray: </a:t>
            </a:r>
          </a:p>
          <a:p>
            <a:pPr lvl="1"/>
            <a:r>
              <a:rPr lang="en-GB" dirty="0" smtClean="0"/>
              <a:t>from </a:t>
            </a:r>
            <a:r>
              <a:rPr lang="en-GB" dirty="0"/>
              <a:t>point of origin, </a:t>
            </a:r>
          </a:p>
          <a:p>
            <a:pPr lvl="1"/>
            <a:r>
              <a:rPr lang="en-GB" dirty="0"/>
              <a:t>in specified direction, </a:t>
            </a:r>
          </a:p>
          <a:p>
            <a:pPr lvl="1"/>
            <a:r>
              <a:rPr lang="en-GB" dirty="0"/>
              <a:t>of length </a:t>
            </a:r>
            <a:r>
              <a:rPr lang="en-GB" dirty="0" err="1"/>
              <a:t>maxDistance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against all colliders in the </a:t>
            </a:r>
            <a:r>
              <a:rPr lang="en-GB" dirty="0" smtClean="0"/>
              <a:t>scene</a:t>
            </a:r>
          </a:p>
          <a:p>
            <a:pPr marL="365760" lvl="1" indent="0">
              <a:buNone/>
            </a:pPr>
            <a:r>
              <a:rPr lang="en-GB" i="1" dirty="0" smtClean="0"/>
              <a:t>You </a:t>
            </a:r>
            <a:r>
              <a:rPr lang="en-GB" i="1" dirty="0"/>
              <a:t>specify these as </a:t>
            </a:r>
            <a:r>
              <a:rPr lang="en-GB" i="1" dirty="0" smtClean="0"/>
              <a:t>parameters to the method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smtClean="0"/>
              <a:t>The method returns </a:t>
            </a:r>
            <a:r>
              <a:rPr lang="en-GB" dirty="0"/>
              <a:t>true if the ray intersects with any collider.</a:t>
            </a:r>
          </a:p>
          <a:p>
            <a:pPr lvl="1"/>
            <a:r>
              <a:rPr lang="en-GB" dirty="0" smtClean="0"/>
              <a:t>The first three parameters are input parameters.</a:t>
            </a:r>
          </a:p>
          <a:p>
            <a:pPr lvl="1"/>
            <a:r>
              <a:rPr lang="en-GB" dirty="0"/>
              <a:t>I</a:t>
            </a:r>
            <a:r>
              <a:rPr lang="en-GB" dirty="0" smtClean="0"/>
              <a:t>f you want to know what collider was </a:t>
            </a:r>
            <a:r>
              <a:rPr lang="en-GB" b="1" dirty="0" smtClean="0"/>
              <a:t>hit</a:t>
            </a:r>
            <a:r>
              <a:rPr lang="en-GB" dirty="0" smtClean="0"/>
              <a:t>, you specify an output parameter to receive it.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6820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Casting the Ray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Note, that there </a:t>
            </a:r>
            <a:r>
              <a:rPr lang="en-GB" dirty="0"/>
              <a:t>are many versions of this </a:t>
            </a:r>
            <a:r>
              <a:rPr lang="en-GB" dirty="0" smtClean="0"/>
              <a:t>method.</a:t>
            </a:r>
          </a:p>
          <a:p>
            <a:r>
              <a:rPr lang="en-GB" dirty="0" smtClean="0"/>
              <a:t>The version you use depends on what you want to do. </a:t>
            </a:r>
            <a:r>
              <a:rPr lang="en-GB" dirty="0"/>
              <a:t>For </a:t>
            </a:r>
            <a:r>
              <a:rPr lang="en-GB" dirty="0" smtClean="0"/>
              <a:t>example:</a:t>
            </a:r>
          </a:p>
          <a:p>
            <a:pPr lvl="1"/>
            <a:r>
              <a:rPr lang="en-GB" dirty="0"/>
              <a:t>S</a:t>
            </a:r>
            <a:r>
              <a:rPr lang="en-GB" dirty="0" smtClean="0"/>
              <a:t>ometimes you just want to know if casting a ray hits anything and you are not interested in what was hit.</a:t>
            </a:r>
            <a:endParaRPr lang="en-GB" dirty="0"/>
          </a:p>
          <a:p>
            <a:pPr lvl="1"/>
            <a:r>
              <a:rPr lang="en-GB" dirty="0" smtClean="0"/>
              <a:t>Other times you need to know what was hit or information about what was hit. You use the version with the </a:t>
            </a:r>
            <a:r>
              <a:rPr lang="en-GB" dirty="0" err="1" smtClean="0">
                <a:hlinkClick r:id="rId2"/>
              </a:rPr>
              <a:t>RaycastHit</a:t>
            </a:r>
            <a:r>
              <a:rPr lang="en-GB" dirty="0"/>
              <a:t> </a:t>
            </a:r>
            <a:r>
              <a:rPr lang="en-GB" dirty="0" smtClean="0"/>
              <a:t>output parameter, </a:t>
            </a:r>
            <a:r>
              <a:rPr lang="en-GB" dirty="0"/>
              <a:t>which is used to return information about the collider hit.</a:t>
            </a:r>
          </a:p>
          <a:p>
            <a:r>
              <a:rPr lang="en-GB" dirty="0"/>
              <a:t>Today, we are going to use it to determine if the AI Enemy character should jump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Is there an obstacle in front it should </a:t>
            </a:r>
            <a:r>
              <a:rPr lang="en-GB" i="1" dirty="0" smtClean="0"/>
              <a:t>and can </a:t>
            </a:r>
            <a:r>
              <a:rPr lang="en-GB" dirty="0" smtClean="0"/>
              <a:t>jump over?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934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4140581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11903</TotalTime>
  <Words>443</Words>
  <Application>Microsoft Office PowerPoint</Application>
  <PresentationFormat>On-screen Show (4:3)</PresentationFormat>
  <Paragraphs>48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Calibri</vt:lpstr>
      <vt:lpstr>Cambria</vt:lpstr>
      <vt:lpstr>Wingdings</vt:lpstr>
      <vt:lpstr>Wingdings 2</vt:lpstr>
      <vt:lpstr>Median</vt:lpstr>
      <vt:lpstr>Intelligent Characters</vt:lpstr>
      <vt:lpstr>Today’s Lecture</vt:lpstr>
      <vt:lpstr>Calculating Distances</vt:lpstr>
      <vt:lpstr>Calculating Distances</vt:lpstr>
      <vt:lpstr>Raycasting</vt:lpstr>
      <vt:lpstr>Raycasting</vt:lpstr>
      <vt:lpstr>Casting the Ray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1423</cp:revision>
  <cp:lastPrinted>2014-09-29T16:21:25Z</cp:lastPrinted>
  <dcterms:created xsi:type="dcterms:W3CDTF">2013-09-18T07:00:31Z</dcterms:created>
  <dcterms:modified xsi:type="dcterms:W3CDTF">2017-02-27T14:58:27Z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