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8" r:id="rId13"/>
    <p:sldId id="269" r:id="rId14"/>
    <p:sldId id="267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181C8"/>
    <a:srgbClr val="9EC5E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17" autoAdjust="0"/>
    <p:restoredTop sz="94463" autoAdjust="0"/>
  </p:normalViewPr>
  <p:slideViewPr>
    <p:cSldViewPr snapToGrid="0" snapToObjects="1">
      <p:cViewPr varScale="1">
        <p:scale>
          <a:sx n="98" d="100"/>
          <a:sy n="98" d="100"/>
        </p:scale>
        <p:origin x="1304" y="1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238325B2-DE97-D14E-A831-C708BDDFCAB0}"/>
              </a:ext>
            </a:extLst>
          </p:cNvPr>
          <p:cNvSpPr/>
          <p:nvPr userDrawn="1"/>
        </p:nvSpPr>
        <p:spPr>
          <a:xfrm>
            <a:off x="0" y="1306286"/>
            <a:ext cx="9144000" cy="5551713"/>
          </a:xfrm>
          <a:prstGeom prst="rect">
            <a:avLst/>
          </a:prstGeom>
          <a:solidFill>
            <a:srgbClr val="9EC5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66306" y="2888342"/>
            <a:ext cx="6211388" cy="2387600"/>
          </a:xfrm>
          <a:solidFill>
            <a:schemeClr val="bg1"/>
          </a:solidFill>
        </p:spPr>
        <p:txBody>
          <a:bodyPr anchor="ctr">
            <a:normAutofit/>
          </a:bodyPr>
          <a:lstStyle>
            <a:lvl1pPr algn="ctr">
              <a:defRPr sz="4000" b="0" i="0">
                <a:ln>
                  <a:solidFill>
                    <a:schemeClr val="accent1">
                      <a:shade val="50000"/>
                    </a:schemeClr>
                  </a:solidFill>
                </a:ln>
                <a:solidFill>
                  <a:schemeClr val="tx1"/>
                </a:solidFill>
                <a:latin typeface="Trebuchet MS" panose="020B070302020209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pic>
        <p:nvPicPr>
          <p:cNvPr id="10" name="Picture 9" descr="Text&#10;&#10;Description automatically generated with low confidence">
            <a:extLst>
              <a:ext uri="{FF2B5EF4-FFF2-40B4-BE49-F238E27FC236}">
                <a16:creationId xmlns:a16="http://schemas.microsoft.com/office/drawing/2014/main" id="{BFC7A370-F85D-D445-8315-63112CC403D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09007" y="125773"/>
            <a:ext cx="3361508" cy="923984"/>
          </a:xfrm>
          <a:prstGeom prst="rect">
            <a:avLst/>
          </a:prstGeom>
        </p:spPr>
      </p:pic>
      <p:pic>
        <p:nvPicPr>
          <p:cNvPr id="1026" name="Picture 2" descr="American College of Sports Medicine - Wikipedia">
            <a:extLst>
              <a:ext uri="{FF2B5EF4-FFF2-40B4-BE49-F238E27FC236}">
                <a16:creationId xmlns:a16="http://schemas.microsoft.com/office/drawing/2014/main" id="{32B37CB5-12BD-0048-8F54-577F578E0258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2449" y="125773"/>
            <a:ext cx="3361508" cy="1118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9D2C7F0F-2358-BB40-98A1-7B65C3822E63}"/>
              </a:ext>
            </a:extLst>
          </p:cNvPr>
          <p:cNvSpPr/>
          <p:nvPr userDrawn="1"/>
        </p:nvSpPr>
        <p:spPr>
          <a:xfrm>
            <a:off x="0" y="1244227"/>
            <a:ext cx="9144000" cy="62059"/>
          </a:xfrm>
          <a:prstGeom prst="rect">
            <a:avLst/>
          </a:prstGeom>
          <a:solidFill>
            <a:srgbClr val="3181C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78780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85248"/>
          </a:xfrm>
        </p:spPr>
        <p:txBody>
          <a:bodyPr>
            <a:normAutofit/>
          </a:bodyPr>
          <a:lstStyle>
            <a:lvl1pPr>
              <a:defRPr sz="4000" b="1" i="0">
                <a:latin typeface="Trebuchet MS" panose="020B070302020209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592826"/>
            <a:ext cx="7886700" cy="4584137"/>
          </a:xfrm>
        </p:spPr>
        <p:txBody>
          <a:bodyPr/>
          <a:lstStyle>
            <a:lvl1pPr>
              <a:defRPr sz="2800" b="0" i="0">
                <a:latin typeface="Trebuchet MS" panose="020B0703020202090204" pitchFamily="34" charset="0"/>
              </a:defRPr>
            </a:lvl1pPr>
            <a:lvl2pPr marL="685800" indent="-228600">
              <a:buSzPct val="85000"/>
              <a:buFont typeface="Wingdings" pitchFamily="2" charset="2"/>
              <a:buChar char="§"/>
              <a:defRPr sz="2600" b="0" i="0">
                <a:latin typeface="Trebuchet MS" panose="020B0703020202090204" pitchFamily="34" charset="0"/>
              </a:defRPr>
            </a:lvl2pPr>
            <a:lvl3pPr>
              <a:defRPr sz="2400" b="0" i="0">
                <a:latin typeface="Trebuchet MS" panose="020B0703020202090204" pitchFamily="34" charset="0"/>
              </a:defRPr>
            </a:lvl3pPr>
            <a:lvl4pPr>
              <a:defRPr b="0" i="0">
                <a:latin typeface="Trebuchet MS" panose="020B0703020202090204" pitchFamily="34" charset="0"/>
              </a:defRPr>
            </a:lvl4pPr>
            <a:lvl5pPr>
              <a:defRPr b="0" i="0">
                <a:latin typeface="Trebuchet MS" panose="020B070302020209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D9DEA56-41CD-4042-B9E6-3860B5A8859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484094" y="6311899"/>
            <a:ext cx="2201956" cy="392597"/>
          </a:xfrm>
          <a:prstGeom prst="rect">
            <a:avLst/>
          </a:prstGeom>
        </p:spPr>
      </p:pic>
      <p:pic>
        <p:nvPicPr>
          <p:cNvPr id="9" name="Picture 2" descr="American College of Sports Medicine - Wikipedia">
            <a:extLst>
              <a:ext uri="{FF2B5EF4-FFF2-40B4-BE49-F238E27FC236}">
                <a16:creationId xmlns:a16="http://schemas.microsoft.com/office/drawing/2014/main" id="{52439BC7-7473-2045-82AF-4A3ACC5FAC77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9118" y="6216078"/>
            <a:ext cx="1689354" cy="562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Footer Placeholder 4">
            <a:extLst>
              <a:ext uri="{FF2B5EF4-FFF2-40B4-BE49-F238E27FC236}">
                <a16:creationId xmlns:a16="http://schemas.microsoft.com/office/drawing/2014/main" id="{7725AEF0-02C0-824B-BA19-81483557A6D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590800" y="6356350"/>
            <a:ext cx="3962400" cy="365125"/>
          </a:xfrm>
        </p:spPr>
        <p:txBody>
          <a:bodyPr/>
          <a:lstStyle/>
          <a:p>
            <a:r>
              <a:rPr lang="en-US" dirty="0"/>
              <a:t>Copyright © 2022 ACSM • All Rights Reserved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E2F198F-B854-7D48-915A-7853C107AE07}"/>
              </a:ext>
            </a:extLst>
          </p:cNvPr>
          <p:cNvCxnSpPr/>
          <p:nvPr userDrawn="1"/>
        </p:nvCxnSpPr>
        <p:spPr>
          <a:xfrm>
            <a:off x="0" y="1347019"/>
            <a:ext cx="9144000" cy="0"/>
          </a:xfrm>
          <a:prstGeom prst="line">
            <a:avLst/>
          </a:prstGeom>
          <a:ln w="15875">
            <a:solidFill>
              <a:srgbClr val="3181C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216830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4B7462-7F97-AB43-9D2E-1409CAE5F7F1}" type="datetimeFigureOut">
              <a:rPr lang="en-US" smtClean="0"/>
              <a:t>11/21/25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05245C-EF85-1945-ADD2-8982F9CF9B5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94408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Char char="v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Courier New" panose="02070309020205020404" pitchFamily="49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Ø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DD4B43-90AF-AE45-8340-965F5027FE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73352" y="2818903"/>
            <a:ext cx="7772400" cy="2523745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normAutofit/>
          </a:bodyPr>
          <a:lstStyle/>
          <a:p>
            <a:r>
              <a:rPr lang="en-US" sz="3200" b="1" dirty="0">
                <a:solidFill>
                  <a:srgbClr val="186EC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anose="020B0604030504040204" pitchFamily="34" charset="0"/>
                <a:ea typeface="Verdana" panose="020B0604030504040204" pitchFamily="34" charset="0"/>
              </a:rPr>
              <a:t>Chapter 10:</a:t>
            </a:r>
            <a:br>
              <a:rPr lang="en-US" sz="3200" b="1" dirty="0">
                <a:solidFill>
                  <a:srgbClr val="186EC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anose="020B0604030504040204" pitchFamily="34" charset="0"/>
                <a:ea typeface="Verdana" panose="020B0604030504040204" pitchFamily="34" charset="0"/>
              </a:rPr>
            </a:br>
            <a:br>
              <a:rPr lang="en-US" sz="3200" b="1" dirty="0">
                <a:solidFill>
                  <a:srgbClr val="186EC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anose="020B0604030504040204" pitchFamily="34" charset="0"/>
                <a:ea typeface="Verdana" panose="020B0604030504040204" pitchFamily="34" charset="0"/>
              </a:rPr>
            </a:br>
            <a:r>
              <a:rPr lang="en-US" sz="3200" b="1" dirty="0">
                <a:solidFill>
                  <a:srgbClr val="186EC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anose="020B0604030504040204" pitchFamily="34" charset="0"/>
                <a:ea typeface="Verdana" panose="020B0604030504040204" pitchFamily="34" charset="0"/>
              </a:rPr>
              <a:t>The Initial Client Consultation</a:t>
            </a:r>
          </a:p>
        </p:txBody>
      </p:sp>
    </p:spTree>
    <p:extLst>
      <p:ext uri="{BB962C8B-B14F-4D97-AF65-F5344CB8AC3E}">
        <p14:creationId xmlns:p14="http://schemas.microsoft.com/office/powerpoint/2010/main" val="14373263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26F695-86D0-2446-98EC-8433C8080F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569415"/>
            <a:ext cx="7886700" cy="765584"/>
          </a:xfrm>
        </p:spPr>
        <p:txBody>
          <a:bodyPr>
            <a:normAutofit/>
          </a:bodyPr>
          <a:lstStyle/>
          <a:p>
            <a:r>
              <a:rPr lang="en-US" sz="28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anose="020B0604030504040204" pitchFamily="34" charset="0"/>
                <a:ea typeface="Verdana" panose="020B0604030504040204" pitchFamily="34" charset="0"/>
              </a:rPr>
              <a:t>Objectives #1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EC8B51-A471-494C-BB5C-065CB2EFBF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727767"/>
            <a:ext cx="7886700" cy="3680822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en-US" altLang="en-US" sz="2400" dirty="0">
                <a:latin typeface="Verdana" panose="020B0604030504040204" pitchFamily="34" charset="0"/>
                <a:ea typeface="Verdana" panose="020B0604030504040204" pitchFamily="34" charset="0"/>
              </a:rPr>
              <a:t>Learn the attributes of relationship marketing and how it pertains to the initial and ongoing appointments with the client.</a:t>
            </a:r>
          </a:p>
          <a:p>
            <a:pPr>
              <a:lnSpc>
                <a:spcPct val="80000"/>
              </a:lnSpc>
            </a:pPr>
            <a:r>
              <a:rPr lang="en-US" altLang="en-US" sz="2400" dirty="0">
                <a:latin typeface="Verdana" panose="020B0604030504040204" pitchFamily="34" charset="0"/>
                <a:ea typeface="Verdana" panose="020B0604030504040204" pitchFamily="34" charset="0"/>
              </a:rPr>
              <a:t>Understand the critical attributes for providing exceptional customer service and hospitality.</a:t>
            </a:r>
          </a:p>
          <a:p>
            <a:pPr>
              <a:lnSpc>
                <a:spcPct val="80000"/>
              </a:lnSpc>
            </a:pPr>
            <a:r>
              <a:rPr lang="en-US" altLang="en-US" sz="2400" dirty="0">
                <a:latin typeface="Verdana" panose="020B0604030504040204" pitchFamily="34" charset="0"/>
                <a:ea typeface="Verdana" panose="020B0604030504040204" pitchFamily="34" charset="0"/>
              </a:rPr>
              <a:t>Learn the nonverbal communication skills needed to successfully engage the client during any appointment.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5FA42C-A434-044E-9BDB-C47C5FD866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590800" y="6356350"/>
            <a:ext cx="3962400" cy="365125"/>
          </a:xfrm>
        </p:spPr>
        <p:txBody>
          <a:bodyPr/>
          <a:lstStyle/>
          <a:p>
            <a:r>
              <a:rPr lang="en-US" dirty="0"/>
              <a:t>Copyright © 2022 ACSM • All Rights Reserved</a:t>
            </a:r>
          </a:p>
        </p:txBody>
      </p:sp>
    </p:spTree>
    <p:extLst>
      <p:ext uri="{BB962C8B-B14F-4D97-AF65-F5344CB8AC3E}">
        <p14:creationId xmlns:p14="http://schemas.microsoft.com/office/powerpoint/2010/main" val="32510443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26F695-86D0-2446-98EC-8433C8080F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569415"/>
            <a:ext cx="7886700" cy="765584"/>
          </a:xfrm>
        </p:spPr>
        <p:txBody>
          <a:bodyPr>
            <a:normAutofit/>
          </a:bodyPr>
          <a:lstStyle/>
          <a:p>
            <a:r>
              <a:rPr lang="en-US" sz="28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anose="020B0604030504040204" pitchFamily="34" charset="0"/>
                <a:ea typeface="Verdana" panose="020B0604030504040204" pitchFamily="34" charset="0"/>
              </a:rPr>
              <a:t>Objectives #2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EC8B51-A471-494C-BB5C-065CB2EFBF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601303"/>
            <a:ext cx="7886700" cy="4361758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en-US" altLang="en-US" sz="2400" dirty="0">
                <a:latin typeface="Verdana" panose="020B0604030504040204" pitchFamily="34" charset="0"/>
                <a:ea typeface="Verdana" panose="020B0604030504040204" pitchFamily="34" charset="0"/>
              </a:rPr>
              <a:t>Become familiar with the client-centered approach to health and fitness coaching.</a:t>
            </a:r>
          </a:p>
          <a:p>
            <a:pPr>
              <a:lnSpc>
                <a:spcPct val="80000"/>
              </a:lnSpc>
            </a:pPr>
            <a:r>
              <a:rPr lang="en-US" altLang="en-US" sz="2400" dirty="0">
                <a:latin typeface="Verdana" panose="020B0604030504040204" pitchFamily="34" charset="0"/>
                <a:ea typeface="Verdana" panose="020B0604030504040204" pitchFamily="34" charset="0"/>
              </a:rPr>
              <a:t>Understand the elements and value of the initial client contact as a precursor to the initial client consultation.</a:t>
            </a:r>
          </a:p>
          <a:p>
            <a:pPr>
              <a:lnSpc>
                <a:spcPct val="80000"/>
              </a:lnSpc>
            </a:pPr>
            <a:r>
              <a:rPr lang="en-US" altLang="en-US" sz="2400" dirty="0">
                <a:latin typeface="Verdana" panose="020B0604030504040204" pitchFamily="34" charset="0"/>
                <a:ea typeface="Verdana" panose="020B0604030504040204" pitchFamily="34" charset="0"/>
              </a:rPr>
              <a:t>Understand the components and preparation for the initial client consultation, how to structure the appointment, and the precedence it sets for the duration of the client–Personal Trainer relationship.</a:t>
            </a:r>
          </a:p>
          <a:p>
            <a:pPr>
              <a:lnSpc>
                <a:spcPct val="80000"/>
              </a:lnSpc>
            </a:pPr>
            <a:r>
              <a:rPr lang="en-US" altLang="en-US" sz="2400" dirty="0">
                <a:latin typeface="Verdana" panose="020B0604030504040204" pitchFamily="34" charset="0"/>
                <a:ea typeface="Verdana" panose="020B0604030504040204" pitchFamily="34" charset="0"/>
              </a:rPr>
              <a:t>Learn strategies for recommending and selling appropriate Personal Training packages and obtaining client commitment.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5FA42C-A434-044E-9BDB-C47C5FD866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590800" y="6356350"/>
            <a:ext cx="3962400" cy="365125"/>
          </a:xfrm>
        </p:spPr>
        <p:txBody>
          <a:bodyPr/>
          <a:lstStyle/>
          <a:p>
            <a:r>
              <a:rPr lang="en-US" dirty="0"/>
              <a:t>Copyright © 2022 ACSM • All Rights Reserved</a:t>
            </a:r>
          </a:p>
        </p:txBody>
      </p:sp>
    </p:spTree>
    <p:extLst>
      <p:ext uri="{BB962C8B-B14F-4D97-AF65-F5344CB8AC3E}">
        <p14:creationId xmlns:p14="http://schemas.microsoft.com/office/powerpoint/2010/main" val="21714148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26F695-86D0-2446-98EC-8433C8080F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569415"/>
            <a:ext cx="7886700" cy="765584"/>
          </a:xfrm>
        </p:spPr>
        <p:txBody>
          <a:bodyPr>
            <a:normAutofit/>
          </a:bodyPr>
          <a:lstStyle/>
          <a:p>
            <a:r>
              <a:rPr lang="en-US" sz="28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anose="020B0604030504040204" pitchFamily="34" charset="0"/>
                <a:ea typeface="Verdana" panose="020B0604030504040204" pitchFamily="34" charset="0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EC8B51-A471-494C-BB5C-065CB2EFBF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679126"/>
            <a:ext cx="7886700" cy="2669145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en-US" altLang="en-US" sz="2400" dirty="0">
                <a:latin typeface="Verdana" panose="020B0604030504040204" pitchFamily="34" charset="0"/>
                <a:ea typeface="Verdana" panose="020B0604030504040204" pitchFamily="34" charset="0"/>
              </a:rPr>
              <a:t>The initial client consultation establishes a precedence for the type of working relationship that will ensue.</a:t>
            </a:r>
          </a:p>
          <a:p>
            <a:pPr>
              <a:lnSpc>
                <a:spcPct val="80000"/>
              </a:lnSpc>
            </a:pPr>
            <a:r>
              <a:rPr lang="en-US" altLang="en-US" sz="2400" dirty="0">
                <a:latin typeface="Verdana" panose="020B0604030504040204" pitchFamily="34" charset="0"/>
                <a:ea typeface="Verdana" panose="020B0604030504040204" pitchFamily="34" charset="0"/>
              </a:rPr>
              <a:t>A sound foundation will facilitate a trusting, respectful, and mutually rewarding professional relationship.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5FA42C-A434-044E-9BDB-C47C5FD866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590800" y="6356350"/>
            <a:ext cx="3962400" cy="365125"/>
          </a:xfrm>
        </p:spPr>
        <p:txBody>
          <a:bodyPr/>
          <a:lstStyle/>
          <a:p>
            <a:r>
              <a:rPr lang="en-US" dirty="0"/>
              <a:t>Copyright © 2022 ACSM • All Rights Reserved</a:t>
            </a:r>
          </a:p>
        </p:txBody>
      </p:sp>
    </p:spTree>
    <p:extLst>
      <p:ext uri="{BB962C8B-B14F-4D97-AF65-F5344CB8AC3E}">
        <p14:creationId xmlns:p14="http://schemas.microsoft.com/office/powerpoint/2010/main" val="32639765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26F695-86D0-2446-98EC-8433C8080F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579143"/>
            <a:ext cx="7886700" cy="765584"/>
          </a:xfrm>
        </p:spPr>
        <p:txBody>
          <a:bodyPr>
            <a:normAutofit/>
          </a:bodyPr>
          <a:lstStyle/>
          <a:p>
            <a:r>
              <a:rPr lang="en-US" sz="28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anose="020B0604030504040204" pitchFamily="34" charset="0"/>
                <a:ea typeface="Verdana" panose="020B0604030504040204" pitchFamily="34" charset="0"/>
              </a:rPr>
              <a:t>Aspects of Successful Client Relations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EC8B51-A471-494C-BB5C-065CB2EFBF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649943"/>
            <a:ext cx="7886700" cy="4468762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en-US" altLang="en-US" sz="2400" dirty="0">
                <a:latin typeface="Verdana" panose="020B0604030504040204" pitchFamily="34" charset="0"/>
                <a:ea typeface="Verdana" panose="020B0604030504040204" pitchFamily="34" charset="0"/>
              </a:rPr>
              <a:t>The profession of personal training is centered on a strong relationship between the client and the Personal Trainer.</a:t>
            </a:r>
          </a:p>
          <a:p>
            <a:pPr>
              <a:lnSpc>
                <a:spcPct val="80000"/>
              </a:lnSpc>
            </a:pPr>
            <a:r>
              <a:rPr lang="en-US" altLang="en-US" sz="2400" dirty="0">
                <a:latin typeface="Verdana" panose="020B0604030504040204" pitchFamily="34" charset="0"/>
                <a:ea typeface="Verdana" panose="020B0604030504040204" pitchFamily="34" charset="0"/>
              </a:rPr>
              <a:t>Relationship dynamics vary from client to client, but there are some behaviors that the Personal Trainer should exhibit as a foundation for business development.</a:t>
            </a:r>
          </a:p>
          <a:p>
            <a:pPr>
              <a:lnSpc>
                <a:spcPct val="80000"/>
              </a:lnSpc>
            </a:pPr>
            <a:r>
              <a:rPr lang="en-US" altLang="en-US" sz="2400" dirty="0">
                <a:latin typeface="Verdana" panose="020B0604030504040204" pitchFamily="34" charset="0"/>
                <a:ea typeface="Verdana" panose="020B0604030504040204" pitchFamily="34" charset="0"/>
              </a:rPr>
              <a:t>The Personal Trainer can and should create a strong framework for attracting and retaining long-lasting client–Personal Trainer relationships.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5FA42C-A434-044E-9BDB-C47C5FD866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590800" y="6356350"/>
            <a:ext cx="3962400" cy="365125"/>
          </a:xfrm>
        </p:spPr>
        <p:txBody>
          <a:bodyPr/>
          <a:lstStyle/>
          <a:p>
            <a:r>
              <a:rPr lang="en-US" dirty="0"/>
              <a:t>Copyright © 2022 ACSM • All Rights Reserved</a:t>
            </a:r>
          </a:p>
        </p:txBody>
      </p:sp>
    </p:spTree>
    <p:extLst>
      <p:ext uri="{BB962C8B-B14F-4D97-AF65-F5344CB8AC3E}">
        <p14:creationId xmlns:p14="http://schemas.microsoft.com/office/powerpoint/2010/main" val="25943247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26F695-86D0-2446-98EC-8433C8080F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569415"/>
            <a:ext cx="7886700" cy="765584"/>
          </a:xfrm>
        </p:spPr>
        <p:txBody>
          <a:bodyPr>
            <a:normAutofit/>
          </a:bodyPr>
          <a:lstStyle/>
          <a:p>
            <a:r>
              <a:rPr lang="en-US" sz="28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anose="020B0604030504040204" pitchFamily="34" charset="0"/>
                <a:ea typeface="Verdana" panose="020B0604030504040204" pitchFamily="34" charset="0"/>
              </a:rPr>
              <a:t>Customer Service and Hospitality #1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EC8B51-A471-494C-BB5C-065CB2EFBF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649942"/>
            <a:ext cx="7886700" cy="4429851"/>
          </a:xfrm>
        </p:spPr>
        <p:txBody>
          <a:bodyPr>
            <a:normAutofit/>
          </a:bodyPr>
          <a:lstStyle/>
          <a:p>
            <a:r>
              <a:rPr lang="en-US" altLang="en-US" sz="2400" dirty="0">
                <a:latin typeface="Verdana" panose="020B0604030504040204" pitchFamily="34" charset="0"/>
                <a:ea typeface="Verdana" panose="020B0604030504040204" pitchFamily="34" charset="0"/>
              </a:rPr>
              <a:t>Courtesy call 24–48 hours prior to meeting</a:t>
            </a:r>
          </a:p>
          <a:p>
            <a:r>
              <a:rPr lang="en-US" altLang="en-US" sz="2400" dirty="0">
                <a:latin typeface="Verdana" panose="020B0604030504040204" pitchFamily="34" charset="0"/>
                <a:ea typeface="Verdana" panose="020B0604030504040204" pitchFamily="34" charset="0"/>
              </a:rPr>
              <a:t>Be on time, or early, for appointments.</a:t>
            </a:r>
          </a:p>
          <a:p>
            <a:r>
              <a:rPr lang="en-US" altLang="en-US" sz="2400" dirty="0">
                <a:latin typeface="Verdana" panose="020B0604030504040204" pitchFamily="34" charset="0"/>
                <a:ea typeface="Verdana" panose="020B0604030504040204" pitchFamily="34" charset="0"/>
              </a:rPr>
              <a:t>Be 100% prepared for all appointments.</a:t>
            </a:r>
          </a:p>
          <a:p>
            <a:r>
              <a:rPr lang="en-US" altLang="en-US" sz="2400" dirty="0">
                <a:latin typeface="Verdana" panose="020B0604030504040204" pitchFamily="34" charset="0"/>
                <a:ea typeface="Verdana" panose="020B0604030504040204" pitchFamily="34" charset="0"/>
              </a:rPr>
              <a:t>Respond to phone, text, or e-mail messages promptly and courteously.</a:t>
            </a:r>
          </a:p>
          <a:p>
            <a:r>
              <a:rPr lang="en-US" altLang="en-US" sz="2400" dirty="0">
                <a:latin typeface="Verdana" panose="020B0604030504040204" pitchFamily="34" charset="0"/>
                <a:ea typeface="Verdana" panose="020B0604030504040204" pitchFamily="34" charset="0"/>
              </a:rPr>
              <a:t>Demonstrate organization, reliability, and always follow up on what has been promised.</a:t>
            </a:r>
          </a:p>
          <a:p>
            <a:r>
              <a:rPr lang="en-US" altLang="en-US" sz="2400" dirty="0">
                <a:latin typeface="Verdana" panose="020B0604030504040204" pitchFamily="34" charset="0"/>
                <a:ea typeface="Verdana" panose="020B0604030504040204" pitchFamily="34" charset="0"/>
              </a:rPr>
              <a:t>Provide fitness training programs that are based on science or credible resources.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5FA42C-A434-044E-9BDB-C47C5FD866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590800" y="6356350"/>
            <a:ext cx="3962400" cy="365125"/>
          </a:xfrm>
        </p:spPr>
        <p:txBody>
          <a:bodyPr/>
          <a:lstStyle/>
          <a:p>
            <a:r>
              <a:rPr lang="en-US" dirty="0"/>
              <a:t>Copyright © 2022 ACSM • All Rights Reserved</a:t>
            </a:r>
          </a:p>
        </p:txBody>
      </p:sp>
    </p:spTree>
    <p:extLst>
      <p:ext uri="{BB962C8B-B14F-4D97-AF65-F5344CB8AC3E}">
        <p14:creationId xmlns:p14="http://schemas.microsoft.com/office/powerpoint/2010/main" val="8338079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26F695-86D0-2446-98EC-8433C8080F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491591"/>
            <a:ext cx="7886700" cy="765584"/>
          </a:xfrm>
        </p:spPr>
        <p:txBody>
          <a:bodyPr>
            <a:noAutofit/>
          </a:bodyPr>
          <a:lstStyle/>
          <a:p>
            <a:r>
              <a:rPr lang="en-US" sz="28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anose="020B0604030504040204" pitchFamily="34" charset="0"/>
                <a:ea typeface="Verdana" panose="020B0604030504040204" pitchFamily="34" charset="0"/>
              </a:rPr>
              <a:t>Customer Service and Hospitality #2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EC8B51-A471-494C-BB5C-065CB2EFBF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669398"/>
            <a:ext cx="7886700" cy="4089383"/>
          </a:xfrm>
        </p:spPr>
        <p:txBody>
          <a:bodyPr>
            <a:normAutofit/>
          </a:bodyPr>
          <a:lstStyle/>
          <a:p>
            <a:r>
              <a:rPr lang="en-US" altLang="en-US" sz="2400" dirty="0">
                <a:latin typeface="Verdana" panose="020B0604030504040204" pitchFamily="34" charset="0"/>
                <a:ea typeface="Verdana" panose="020B0604030504040204" pitchFamily="34" charset="0"/>
              </a:rPr>
              <a:t>Answer client’s questions concisely and accurately </a:t>
            </a:r>
            <a:r>
              <a:rPr lang="en-US" altLang="en-US" sz="2400" u="sng" dirty="0">
                <a:latin typeface="Verdana" panose="020B0604030504040204" pitchFamily="34" charset="0"/>
                <a:ea typeface="Verdana" panose="020B0604030504040204" pitchFamily="34" charset="0"/>
              </a:rPr>
              <a:t>within the scope of practice</a:t>
            </a:r>
            <a:r>
              <a:rPr lang="en-US" altLang="en-US" sz="2400" dirty="0">
                <a:latin typeface="Verdana" panose="020B0604030504040204" pitchFamily="34" charset="0"/>
                <a:ea typeface="Verdana" panose="020B0604030504040204" pitchFamily="34" charset="0"/>
              </a:rPr>
              <a:t>.</a:t>
            </a:r>
          </a:p>
          <a:p>
            <a:r>
              <a:rPr lang="en-US" altLang="en-US" sz="2400" u="sng" dirty="0">
                <a:latin typeface="Verdana" panose="020B0604030504040204" pitchFamily="34" charset="0"/>
                <a:ea typeface="Verdana" panose="020B0604030504040204" pitchFamily="34" charset="0"/>
              </a:rPr>
              <a:t>Refer</a:t>
            </a:r>
            <a:r>
              <a:rPr lang="en-US" altLang="en-US" sz="2400" dirty="0">
                <a:latin typeface="Verdana" panose="020B0604030504040204" pitchFamily="34" charset="0"/>
                <a:ea typeface="Verdana" panose="020B0604030504040204" pitchFamily="34" charset="0"/>
              </a:rPr>
              <a:t> client to appropriate professionals when the issue is outside of the scope of practice.</a:t>
            </a:r>
          </a:p>
          <a:p>
            <a:r>
              <a:rPr lang="en-US" altLang="en-US" sz="2400" dirty="0">
                <a:latin typeface="Verdana" panose="020B0604030504040204" pitchFamily="34" charset="0"/>
                <a:ea typeface="Verdana" panose="020B0604030504040204" pitchFamily="34" charset="0"/>
              </a:rPr>
              <a:t>Listen to client concerns, respond with sincerity, and solicit feedback.</a:t>
            </a:r>
          </a:p>
          <a:p>
            <a:r>
              <a:rPr lang="en-US" altLang="en-US" sz="2400" dirty="0">
                <a:latin typeface="Verdana" panose="020B0604030504040204" pitchFamily="34" charset="0"/>
                <a:ea typeface="Verdana" panose="020B0604030504040204" pitchFamily="34" charset="0"/>
              </a:rPr>
              <a:t>Speak respectfully to the client and of others.</a:t>
            </a:r>
          </a:p>
          <a:p>
            <a:r>
              <a:rPr lang="en-US" altLang="en-US" sz="2400" dirty="0">
                <a:latin typeface="Verdana" panose="020B0604030504040204" pitchFamily="34" charset="0"/>
                <a:ea typeface="Verdana" panose="020B0604030504040204" pitchFamily="34" charset="0"/>
              </a:rPr>
              <a:t>Dress appropriately and professionally.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5FA42C-A434-044E-9BDB-C47C5FD866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590800" y="6356350"/>
            <a:ext cx="3962400" cy="365125"/>
          </a:xfrm>
        </p:spPr>
        <p:txBody>
          <a:bodyPr/>
          <a:lstStyle/>
          <a:p>
            <a:r>
              <a:rPr lang="en-US" dirty="0"/>
              <a:t>Copyright © 2022 ACSM • All Rights Reserved</a:t>
            </a:r>
          </a:p>
        </p:txBody>
      </p:sp>
    </p:spTree>
    <p:extLst>
      <p:ext uri="{BB962C8B-B14F-4D97-AF65-F5344CB8AC3E}">
        <p14:creationId xmlns:p14="http://schemas.microsoft.com/office/powerpoint/2010/main" val="24506656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26F695-86D0-2446-98EC-8433C8080F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491591"/>
            <a:ext cx="7886700" cy="765584"/>
          </a:xfrm>
        </p:spPr>
        <p:txBody>
          <a:bodyPr>
            <a:noAutofit/>
          </a:bodyPr>
          <a:lstStyle/>
          <a:p>
            <a:r>
              <a:rPr lang="en-US" sz="28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anose="020B0604030504040204" pitchFamily="34" charset="0"/>
                <a:ea typeface="Verdana" panose="020B0604030504040204" pitchFamily="34" charset="0"/>
              </a:rPr>
              <a:t>Customer Service and Hospitality #3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EC8B51-A471-494C-BB5C-065CB2EFBF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659670"/>
            <a:ext cx="7886700" cy="397265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en-US" sz="2400" dirty="0">
                <a:latin typeface="Verdana" panose="020B0604030504040204" pitchFamily="34" charset="0"/>
                <a:ea typeface="Verdana" panose="020B0604030504040204" pitchFamily="34" charset="0"/>
              </a:rPr>
              <a:t>Professionals who create a hospitality experience typically possess the following traits:</a:t>
            </a:r>
          </a:p>
          <a:p>
            <a:r>
              <a:rPr lang="en-US" altLang="en-US" sz="2400" dirty="0">
                <a:latin typeface="Verdana" panose="020B0604030504040204" pitchFamily="34" charset="0"/>
                <a:ea typeface="Verdana" panose="020B0604030504040204" pitchFamily="34" charset="0"/>
              </a:rPr>
              <a:t>Optimistic warmth</a:t>
            </a:r>
          </a:p>
          <a:p>
            <a:r>
              <a:rPr lang="en-US" altLang="en-US" sz="2400" dirty="0">
                <a:latin typeface="Verdana" panose="020B0604030504040204" pitchFamily="34" charset="0"/>
                <a:ea typeface="Verdana" panose="020B0604030504040204" pitchFamily="34" charset="0"/>
              </a:rPr>
              <a:t>Intelligence</a:t>
            </a:r>
          </a:p>
          <a:p>
            <a:r>
              <a:rPr lang="en-US" altLang="en-US" sz="2400" dirty="0">
                <a:latin typeface="Verdana" panose="020B0604030504040204" pitchFamily="34" charset="0"/>
                <a:ea typeface="Verdana" panose="020B0604030504040204" pitchFamily="34" charset="0"/>
              </a:rPr>
              <a:t>Work ethic</a:t>
            </a:r>
          </a:p>
          <a:p>
            <a:r>
              <a:rPr lang="en-US" altLang="en-US" sz="2400" dirty="0">
                <a:latin typeface="Verdana" panose="020B0604030504040204" pitchFamily="34" charset="0"/>
                <a:ea typeface="Verdana" panose="020B0604030504040204" pitchFamily="34" charset="0"/>
              </a:rPr>
              <a:t>Empathy</a:t>
            </a:r>
          </a:p>
          <a:p>
            <a:r>
              <a:rPr lang="en-US" altLang="en-US" sz="2400" dirty="0">
                <a:latin typeface="Verdana" panose="020B0604030504040204" pitchFamily="34" charset="0"/>
                <a:ea typeface="Verdana" panose="020B0604030504040204" pitchFamily="34" charset="0"/>
              </a:rPr>
              <a:t>Self-awareness and integrity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5FA42C-A434-044E-9BDB-C47C5FD866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590800" y="6356350"/>
            <a:ext cx="3962400" cy="365125"/>
          </a:xfrm>
        </p:spPr>
        <p:txBody>
          <a:bodyPr/>
          <a:lstStyle/>
          <a:p>
            <a:r>
              <a:rPr lang="en-US" dirty="0"/>
              <a:t>Copyright © 2022 ACSM • All Rights Reserved</a:t>
            </a:r>
          </a:p>
        </p:txBody>
      </p:sp>
    </p:spTree>
    <p:extLst>
      <p:ext uri="{BB962C8B-B14F-4D97-AF65-F5344CB8AC3E}">
        <p14:creationId xmlns:p14="http://schemas.microsoft.com/office/powerpoint/2010/main" val="4385674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26F695-86D0-2446-98EC-8433C8080F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491591"/>
            <a:ext cx="7886700" cy="765584"/>
          </a:xfrm>
        </p:spPr>
        <p:txBody>
          <a:bodyPr>
            <a:noAutofit/>
          </a:bodyPr>
          <a:lstStyle/>
          <a:p>
            <a:r>
              <a:rPr lang="en-US" sz="28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anose="020B0604030504040204" pitchFamily="34" charset="0"/>
                <a:ea typeface="Verdana" panose="020B0604030504040204" pitchFamily="34" charset="0"/>
              </a:rPr>
              <a:t>Examples of Hospitality in Personal Training #1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EC8B51-A471-494C-BB5C-065CB2EFBF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659670"/>
            <a:ext cx="7886700" cy="3690549"/>
          </a:xfrm>
        </p:spPr>
        <p:txBody>
          <a:bodyPr>
            <a:normAutofit/>
          </a:bodyPr>
          <a:lstStyle/>
          <a:p>
            <a:r>
              <a:rPr lang="en-US" altLang="en-US" sz="2400" dirty="0">
                <a:latin typeface="Verdana" panose="020B0604030504040204" pitchFamily="34" charset="0"/>
                <a:ea typeface="Verdana" panose="020B0604030504040204" pitchFamily="34" charset="0"/>
              </a:rPr>
              <a:t>Greet the client with a strong handshake, authentic smile, and eye contact. </a:t>
            </a:r>
          </a:p>
          <a:p>
            <a:r>
              <a:rPr lang="en-US" altLang="en-US" sz="2400" dirty="0">
                <a:latin typeface="Verdana" panose="020B0604030504040204" pitchFamily="34" charset="0"/>
                <a:ea typeface="Verdana" panose="020B0604030504040204" pitchFamily="34" charset="0"/>
              </a:rPr>
              <a:t>Convey that the client’s best interest is in mind under any circumstance.</a:t>
            </a:r>
          </a:p>
          <a:p>
            <a:r>
              <a:rPr lang="en-US" altLang="en-US" sz="2400" dirty="0">
                <a:latin typeface="Verdana" panose="020B0604030504040204" pitchFamily="34" charset="0"/>
                <a:ea typeface="Verdana" panose="020B0604030504040204" pitchFamily="34" charset="0"/>
              </a:rPr>
              <a:t>Address client requests and do anything possible to make them happen.</a:t>
            </a:r>
          </a:p>
          <a:p>
            <a:r>
              <a:rPr lang="en-US" altLang="en-US" sz="2400" dirty="0">
                <a:latin typeface="Verdana" panose="020B0604030504040204" pitchFamily="34" charset="0"/>
                <a:ea typeface="Verdana" panose="020B0604030504040204" pitchFamily="34" charset="0"/>
              </a:rPr>
              <a:t>At the end of a session, sincerely thank the client for his or her time.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5FA42C-A434-044E-9BDB-C47C5FD866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590800" y="6356350"/>
            <a:ext cx="3962400" cy="365125"/>
          </a:xfrm>
        </p:spPr>
        <p:txBody>
          <a:bodyPr/>
          <a:lstStyle/>
          <a:p>
            <a:r>
              <a:rPr lang="en-US" dirty="0"/>
              <a:t>Copyright © 2022 ACSM • All Rights Reserved</a:t>
            </a:r>
          </a:p>
        </p:txBody>
      </p:sp>
    </p:spTree>
    <p:extLst>
      <p:ext uri="{BB962C8B-B14F-4D97-AF65-F5344CB8AC3E}">
        <p14:creationId xmlns:p14="http://schemas.microsoft.com/office/powerpoint/2010/main" val="18551560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26F695-86D0-2446-98EC-8433C8080F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491591"/>
            <a:ext cx="7886700" cy="765584"/>
          </a:xfrm>
        </p:spPr>
        <p:txBody>
          <a:bodyPr>
            <a:noAutofit/>
          </a:bodyPr>
          <a:lstStyle/>
          <a:p>
            <a:r>
              <a:rPr lang="en-US" sz="28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anose="020B0604030504040204" pitchFamily="34" charset="0"/>
                <a:ea typeface="Verdana" panose="020B0604030504040204" pitchFamily="34" charset="0"/>
              </a:rPr>
              <a:t>Examples of Hospitality in Personal Training #2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EC8B51-A471-494C-BB5C-065CB2EFBF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640214"/>
            <a:ext cx="7886700" cy="3593273"/>
          </a:xfrm>
        </p:spPr>
        <p:txBody>
          <a:bodyPr>
            <a:normAutofit/>
          </a:bodyPr>
          <a:lstStyle/>
          <a:p>
            <a:r>
              <a:rPr lang="en-US" altLang="en-US" sz="2400" dirty="0">
                <a:latin typeface="Verdana" panose="020B0604030504040204" pitchFamily="34" charset="0"/>
                <a:ea typeface="Verdana" panose="020B0604030504040204" pitchFamily="34" charset="0"/>
              </a:rPr>
              <a:t>Make follow-up calls/e-mails to see how the client feels after a Personal Training session.</a:t>
            </a:r>
          </a:p>
          <a:p>
            <a:r>
              <a:rPr lang="en-US" altLang="en-US" sz="2400" dirty="0">
                <a:latin typeface="Verdana" panose="020B0604030504040204" pitchFamily="34" charset="0"/>
                <a:ea typeface="Verdana" panose="020B0604030504040204" pitchFamily="34" charset="0"/>
              </a:rPr>
              <a:t>Send a handwritten card to thank the client after an initial appointment or when a significant goal has been reached.</a:t>
            </a:r>
          </a:p>
          <a:p>
            <a:r>
              <a:rPr lang="en-US" altLang="en-US" sz="2400" dirty="0">
                <a:latin typeface="Verdana" panose="020B0604030504040204" pitchFamily="34" charset="0"/>
                <a:ea typeface="Verdana" panose="020B0604030504040204" pitchFamily="34" charset="0"/>
              </a:rPr>
              <a:t>Search for opportunities to go above and beyond what is expected.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5FA42C-A434-044E-9BDB-C47C5FD866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590800" y="6356350"/>
            <a:ext cx="3962400" cy="365125"/>
          </a:xfrm>
        </p:spPr>
        <p:txBody>
          <a:bodyPr/>
          <a:lstStyle/>
          <a:p>
            <a:r>
              <a:rPr lang="en-US" dirty="0"/>
              <a:t>Copyright © 2022 ACSM • All Rights Reserved</a:t>
            </a:r>
          </a:p>
        </p:txBody>
      </p:sp>
    </p:spTree>
    <p:extLst>
      <p:ext uri="{BB962C8B-B14F-4D97-AF65-F5344CB8AC3E}">
        <p14:creationId xmlns:p14="http://schemas.microsoft.com/office/powerpoint/2010/main" val="350205206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26F695-86D0-2446-98EC-8433C8080F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569415"/>
            <a:ext cx="7886700" cy="765584"/>
          </a:xfrm>
        </p:spPr>
        <p:txBody>
          <a:bodyPr>
            <a:normAutofit/>
          </a:bodyPr>
          <a:lstStyle/>
          <a:p>
            <a:r>
              <a:rPr lang="en-US" sz="28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anose="020B0604030504040204" pitchFamily="34" charset="0"/>
                <a:ea typeface="Verdana" panose="020B0604030504040204" pitchFamily="34" charset="0"/>
              </a:rPr>
              <a:t>Relationship Marketing #1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EC8B51-A471-494C-BB5C-065CB2EFBF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611031"/>
            <a:ext cx="7886700" cy="4478490"/>
          </a:xfrm>
        </p:spPr>
        <p:txBody>
          <a:bodyPr>
            <a:normAutofit/>
          </a:bodyPr>
          <a:lstStyle/>
          <a:p>
            <a:r>
              <a:rPr lang="en-US" altLang="en-US" sz="2400" dirty="0">
                <a:latin typeface="Verdana" panose="020B0604030504040204" pitchFamily="34" charset="0"/>
                <a:ea typeface="Verdana" panose="020B0604030504040204" pitchFamily="34" charset="0"/>
              </a:rPr>
              <a:t>The primary goal of marketing is to bring the buyer (client) and the seller (Personal Trainer) together.</a:t>
            </a:r>
          </a:p>
          <a:p>
            <a:r>
              <a:rPr lang="en-US" altLang="en-US" sz="2400" dirty="0">
                <a:latin typeface="Verdana" panose="020B0604030504040204" pitchFamily="34" charset="0"/>
                <a:ea typeface="Verdana" panose="020B0604030504040204" pitchFamily="34" charset="0"/>
              </a:rPr>
              <a:t>What differentiates this new paradigm of relationship marketing from conventional marketing</a:t>
            </a:r>
          </a:p>
          <a:p>
            <a:pPr lvl="1"/>
            <a:r>
              <a:rPr lang="en-US" altLang="en-US" sz="2400" dirty="0">
                <a:latin typeface="Verdana" panose="020B0604030504040204" pitchFamily="34" charset="0"/>
                <a:ea typeface="Verdana" panose="020B0604030504040204" pitchFamily="34" charset="0"/>
              </a:rPr>
              <a:t>First, a personal relationship with the customer should take precedence and sales will follow.</a:t>
            </a:r>
          </a:p>
          <a:p>
            <a:pPr lvl="1"/>
            <a:r>
              <a:rPr lang="en-US" altLang="en-US" sz="2400" dirty="0">
                <a:latin typeface="Verdana" panose="020B0604030504040204" pitchFamily="34" charset="0"/>
                <a:ea typeface="Verdana" panose="020B0604030504040204" pitchFamily="34" charset="0"/>
              </a:rPr>
              <a:t>Second, retaining existing clients should take precedence over seeking new customers.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5FA42C-A434-044E-9BDB-C47C5FD866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590800" y="6356350"/>
            <a:ext cx="3962400" cy="365125"/>
          </a:xfrm>
        </p:spPr>
        <p:txBody>
          <a:bodyPr/>
          <a:lstStyle/>
          <a:p>
            <a:r>
              <a:rPr lang="en-US" dirty="0"/>
              <a:t>Copyright © 2022 ACSM • All Rights Reserved</a:t>
            </a:r>
          </a:p>
        </p:txBody>
      </p:sp>
    </p:spTree>
    <p:extLst>
      <p:ext uri="{BB962C8B-B14F-4D97-AF65-F5344CB8AC3E}">
        <p14:creationId xmlns:p14="http://schemas.microsoft.com/office/powerpoint/2010/main" val="193512378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26F695-86D0-2446-98EC-8433C8080F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579143"/>
            <a:ext cx="7886700" cy="765584"/>
          </a:xfrm>
        </p:spPr>
        <p:txBody>
          <a:bodyPr>
            <a:normAutofit/>
          </a:bodyPr>
          <a:lstStyle/>
          <a:p>
            <a:r>
              <a:rPr lang="en-US" sz="28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anose="020B0604030504040204" pitchFamily="34" charset="0"/>
                <a:ea typeface="Verdana" panose="020B0604030504040204" pitchFamily="34" charset="0"/>
              </a:rPr>
              <a:t>Relationship Marketing #2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EC8B51-A471-494C-BB5C-065CB2EFBF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679126"/>
            <a:ext cx="7886700" cy="3875375"/>
          </a:xfrm>
        </p:spPr>
        <p:txBody>
          <a:bodyPr>
            <a:normAutofit/>
          </a:bodyPr>
          <a:lstStyle/>
          <a:p>
            <a:r>
              <a:rPr lang="en-US" altLang="en-US" sz="2400" dirty="0">
                <a:latin typeface="Verdana" panose="020B0604030504040204" pitchFamily="34" charset="0"/>
                <a:ea typeface="Verdana" panose="020B0604030504040204" pitchFamily="34" charset="0"/>
              </a:rPr>
              <a:t>The first premise of relationship marketing is to emphasize the </a:t>
            </a:r>
            <a:r>
              <a:rPr lang="en-US" altLang="en-US" sz="2400" b="1" dirty="0">
                <a:latin typeface="Verdana" panose="020B0604030504040204" pitchFamily="34" charset="0"/>
                <a:ea typeface="Verdana" panose="020B0604030504040204" pitchFamily="34" charset="0"/>
              </a:rPr>
              <a:t>personal relationship </a:t>
            </a:r>
            <a:r>
              <a:rPr lang="en-US" altLang="en-US" sz="2400" dirty="0">
                <a:latin typeface="Verdana" panose="020B0604030504040204" pitchFamily="34" charset="0"/>
                <a:ea typeface="Verdana" panose="020B0604030504040204" pitchFamily="34" charset="0"/>
              </a:rPr>
              <a:t>with the client, which is supported by the idea that customers have a deep desire to </a:t>
            </a:r>
            <a:r>
              <a:rPr lang="en-US" altLang="en-US" sz="2400" b="1" dirty="0">
                <a:latin typeface="Verdana" panose="020B0604030504040204" pitchFamily="34" charset="0"/>
                <a:ea typeface="Verdana" panose="020B0604030504040204" pitchFamily="34" charset="0"/>
              </a:rPr>
              <a:t>trust</a:t>
            </a:r>
            <a:r>
              <a:rPr lang="en-US" altLang="en-US" sz="2400" dirty="0">
                <a:latin typeface="Verdana" panose="020B0604030504040204" pitchFamily="34" charset="0"/>
                <a:ea typeface="Verdana" panose="020B0604030504040204" pitchFamily="34" charset="0"/>
              </a:rPr>
              <a:t> the business provider and are inherently loyal.</a:t>
            </a:r>
          </a:p>
          <a:p>
            <a:r>
              <a:rPr lang="en-US" altLang="en-US" sz="2400" dirty="0">
                <a:latin typeface="Verdana" panose="020B0604030504040204" pitchFamily="34" charset="0"/>
                <a:ea typeface="Verdana" panose="020B0604030504040204" pitchFamily="34" charset="0"/>
              </a:rPr>
              <a:t>Thinking and acting like the client will facilitate this mutual desire to have a trusting, loyal, and long-lasting working relationship.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5FA42C-A434-044E-9BDB-C47C5FD866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590800" y="6356350"/>
            <a:ext cx="3962400" cy="365125"/>
          </a:xfrm>
        </p:spPr>
        <p:txBody>
          <a:bodyPr/>
          <a:lstStyle/>
          <a:p>
            <a:r>
              <a:rPr lang="en-US" dirty="0"/>
              <a:t>Copyright © 2022 ACSM • All Rights Reserved</a:t>
            </a:r>
          </a:p>
        </p:txBody>
      </p:sp>
    </p:spTree>
    <p:extLst>
      <p:ext uri="{BB962C8B-B14F-4D97-AF65-F5344CB8AC3E}">
        <p14:creationId xmlns:p14="http://schemas.microsoft.com/office/powerpoint/2010/main" val="191787535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26F695-86D0-2446-98EC-8433C8080F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579143"/>
            <a:ext cx="7886700" cy="765584"/>
          </a:xfrm>
        </p:spPr>
        <p:txBody>
          <a:bodyPr>
            <a:normAutofit/>
          </a:bodyPr>
          <a:lstStyle/>
          <a:p>
            <a:r>
              <a:rPr lang="en-US" sz="28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anose="020B0604030504040204" pitchFamily="34" charset="0"/>
                <a:ea typeface="Verdana" panose="020B0604030504040204" pitchFamily="34" charset="0"/>
              </a:rPr>
              <a:t>Relationship Marketing #3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EC8B51-A471-494C-BB5C-065CB2EFBF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708311"/>
            <a:ext cx="7886700" cy="3486268"/>
          </a:xfrm>
        </p:spPr>
        <p:txBody>
          <a:bodyPr>
            <a:normAutofit/>
          </a:bodyPr>
          <a:lstStyle/>
          <a:p>
            <a:r>
              <a:rPr lang="en-US" altLang="en-US" sz="2400" dirty="0">
                <a:latin typeface="Verdana" panose="020B0604030504040204" pitchFamily="34" charset="0"/>
                <a:ea typeface="Verdana" panose="020B0604030504040204" pitchFamily="34" charset="0"/>
              </a:rPr>
              <a:t>The second premise of relationship marketing is to focus on </a:t>
            </a:r>
            <a:r>
              <a:rPr lang="en-US" altLang="en-US" sz="2400" b="1" dirty="0">
                <a:latin typeface="Verdana" panose="020B0604030504040204" pitchFamily="34" charset="0"/>
                <a:ea typeface="Verdana" panose="020B0604030504040204" pitchFamily="34" charset="0"/>
              </a:rPr>
              <a:t>retaining existing clients </a:t>
            </a:r>
            <a:r>
              <a:rPr lang="en-US" altLang="en-US" sz="2400" dirty="0">
                <a:latin typeface="Verdana" panose="020B0604030504040204" pitchFamily="34" charset="0"/>
                <a:ea typeface="Verdana" panose="020B0604030504040204" pitchFamily="34" charset="0"/>
              </a:rPr>
              <a:t>as opposed to only seeking new clients.</a:t>
            </a:r>
          </a:p>
          <a:p>
            <a:r>
              <a:rPr lang="en-US" altLang="en-US" sz="2400" dirty="0">
                <a:latin typeface="Verdana" panose="020B0604030504040204" pitchFamily="34" charset="0"/>
                <a:ea typeface="Verdana" panose="020B0604030504040204" pitchFamily="34" charset="0"/>
              </a:rPr>
              <a:t>Research indicates retained customers are very profitable over time for reasons including increased purchases, referrals, and lower operating costs (to maintain existing clients versus marketing for new clients).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5FA42C-A434-044E-9BDB-C47C5FD866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590800" y="6356350"/>
            <a:ext cx="3962400" cy="365125"/>
          </a:xfrm>
        </p:spPr>
        <p:txBody>
          <a:bodyPr/>
          <a:lstStyle/>
          <a:p>
            <a:r>
              <a:rPr lang="en-US" dirty="0"/>
              <a:t>Copyright © 2022 ACSM • All Rights Reserved</a:t>
            </a:r>
          </a:p>
        </p:txBody>
      </p:sp>
    </p:spTree>
    <p:extLst>
      <p:ext uri="{BB962C8B-B14F-4D97-AF65-F5344CB8AC3E}">
        <p14:creationId xmlns:p14="http://schemas.microsoft.com/office/powerpoint/2010/main" val="404998224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26F695-86D0-2446-98EC-8433C8080F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579143"/>
            <a:ext cx="7886700" cy="765584"/>
          </a:xfrm>
        </p:spPr>
        <p:txBody>
          <a:bodyPr>
            <a:normAutofit/>
          </a:bodyPr>
          <a:lstStyle/>
          <a:p>
            <a:r>
              <a:rPr lang="en-US" sz="28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anose="020B0604030504040204" pitchFamily="34" charset="0"/>
                <a:ea typeface="Verdana" panose="020B0604030504040204" pitchFamily="34" charset="0"/>
              </a:rPr>
              <a:t>Relationship Marketing #4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5FA42C-A434-044E-9BDB-C47C5FD866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590800" y="6356350"/>
            <a:ext cx="3962400" cy="365125"/>
          </a:xfrm>
        </p:spPr>
        <p:txBody>
          <a:bodyPr/>
          <a:lstStyle/>
          <a:p>
            <a:r>
              <a:rPr lang="en-US" dirty="0"/>
              <a:t>Copyright © 2022 ACSM • All Rights Reserved</a:t>
            </a:r>
          </a:p>
        </p:txBody>
      </p:sp>
      <p:pic>
        <p:nvPicPr>
          <p:cNvPr id="8" name="Picture 7" descr="This image describes about principle of Relationship Marketing.&#10;">
            <a:extLst>
              <a:ext uri="{FF2B5EF4-FFF2-40B4-BE49-F238E27FC236}">
                <a16:creationId xmlns:a16="http://schemas.microsoft.com/office/drawing/2014/main" id="{B9F42154-4742-A44F-A610-5FEC0C1E8E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" y="2863969"/>
            <a:ext cx="8515350" cy="19645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107350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26F695-86D0-2446-98EC-8433C8080F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511047"/>
            <a:ext cx="7886700" cy="765584"/>
          </a:xfrm>
        </p:spPr>
        <p:txBody>
          <a:bodyPr>
            <a:noAutofit/>
          </a:bodyPr>
          <a:lstStyle/>
          <a:p>
            <a:r>
              <a:rPr lang="en-US" sz="28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anose="020B0604030504040204" pitchFamily="34" charset="0"/>
                <a:ea typeface="Verdana" panose="020B0604030504040204" pitchFamily="34" charset="0"/>
              </a:rPr>
              <a:t>The Power of Nonverbal 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EC8B51-A471-494C-BB5C-065CB2EFBF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669399"/>
            <a:ext cx="7886700" cy="3904558"/>
          </a:xfrm>
        </p:spPr>
        <p:txBody>
          <a:bodyPr>
            <a:normAutofit/>
          </a:bodyPr>
          <a:lstStyle/>
          <a:p>
            <a:r>
              <a:rPr lang="en-US" altLang="en-US" sz="2400" dirty="0">
                <a:latin typeface="Verdana" panose="020B0604030504040204" pitchFamily="34" charset="0"/>
                <a:ea typeface="Verdana" panose="020B0604030504040204" pitchFamily="34" charset="0"/>
              </a:rPr>
              <a:t>Watching nonverbal cues is believed to be more reliable and essential to understanding another person than listening to speech.</a:t>
            </a:r>
          </a:p>
          <a:p>
            <a:r>
              <a:rPr lang="en-US" altLang="en-US" sz="2400" dirty="0">
                <a:latin typeface="Verdana" panose="020B0604030504040204" pitchFamily="34" charset="0"/>
                <a:ea typeface="Verdana" panose="020B0604030504040204" pitchFamily="34" charset="0"/>
              </a:rPr>
              <a:t>Body language such as posture, eye contact, and facial expressions speaks volumes about an individual’s thoughts and emotional state.</a:t>
            </a:r>
          </a:p>
          <a:p>
            <a:r>
              <a:rPr lang="en-US" altLang="en-US" sz="2400" dirty="0">
                <a:latin typeface="Verdana" panose="020B0604030504040204" pitchFamily="34" charset="0"/>
                <a:ea typeface="Verdana" panose="020B0604030504040204" pitchFamily="34" charset="0"/>
              </a:rPr>
              <a:t>The Personal Trainer must be aware that his or her nonverbal communication is being observed and equally has an impact.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5FA42C-A434-044E-9BDB-C47C5FD866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590800" y="6356350"/>
            <a:ext cx="3962400" cy="365125"/>
          </a:xfrm>
        </p:spPr>
        <p:txBody>
          <a:bodyPr/>
          <a:lstStyle/>
          <a:p>
            <a:r>
              <a:rPr lang="en-US" dirty="0"/>
              <a:t>Copyright © 2022 ACSM • All Rights Reserved</a:t>
            </a:r>
          </a:p>
        </p:txBody>
      </p:sp>
    </p:spTree>
    <p:extLst>
      <p:ext uri="{BB962C8B-B14F-4D97-AF65-F5344CB8AC3E}">
        <p14:creationId xmlns:p14="http://schemas.microsoft.com/office/powerpoint/2010/main" val="377939251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26F695-86D0-2446-98EC-8433C8080F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520775"/>
            <a:ext cx="7886700" cy="765584"/>
          </a:xfrm>
        </p:spPr>
        <p:txBody>
          <a:bodyPr>
            <a:noAutofit/>
          </a:bodyPr>
          <a:lstStyle/>
          <a:p>
            <a:r>
              <a:rPr lang="en-US" sz="28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anose="020B0604030504040204" pitchFamily="34" charset="0"/>
                <a:ea typeface="Verdana" panose="020B0604030504040204" pitchFamily="34" charset="0"/>
              </a:rPr>
              <a:t>Improving Nonverbal Communication Skills #1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EC8B51-A471-494C-BB5C-065CB2EFBF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474838"/>
            <a:ext cx="7886700" cy="5018035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US" sz="2400" dirty="0">
                <a:latin typeface="Verdana" panose="020B0604030504040204" pitchFamily="34" charset="0"/>
                <a:ea typeface="Verdana" panose="020B0604030504040204" pitchFamily="34" charset="0"/>
              </a:rPr>
              <a:t>Appearance and physique: Maintain good hygiene along with a healthy and fit appearance. Clothing colors are also influential. For example, these are the specific messages that some colors can convey: </a:t>
            </a:r>
          </a:p>
          <a:p>
            <a:pPr lvl="1">
              <a:defRPr/>
            </a:pPr>
            <a:r>
              <a:rPr lang="en-US" sz="2400" dirty="0">
                <a:latin typeface="Verdana" panose="020B0604030504040204" pitchFamily="34" charset="0"/>
                <a:ea typeface="Verdana" panose="020B0604030504040204" pitchFamily="34" charset="0"/>
              </a:rPr>
              <a:t>Red: power, danger, force, passion</a:t>
            </a:r>
          </a:p>
          <a:p>
            <a:pPr lvl="1">
              <a:defRPr/>
            </a:pPr>
            <a:r>
              <a:rPr lang="en-US" sz="2400" dirty="0">
                <a:latin typeface="Verdana" panose="020B0604030504040204" pitchFamily="34" charset="0"/>
                <a:ea typeface="Verdana" panose="020B0604030504040204" pitchFamily="34" charset="0"/>
              </a:rPr>
              <a:t>Orange: excitement, encouragement</a:t>
            </a:r>
          </a:p>
          <a:p>
            <a:pPr lvl="1">
              <a:defRPr/>
            </a:pPr>
            <a:r>
              <a:rPr lang="en-US" sz="2400" dirty="0">
                <a:latin typeface="Verdana" panose="020B0604030504040204" pitchFamily="34" charset="0"/>
                <a:ea typeface="Verdana" panose="020B0604030504040204" pitchFamily="34" charset="0"/>
              </a:rPr>
              <a:t>Yellow: happiness, energy, intelligence</a:t>
            </a:r>
          </a:p>
          <a:p>
            <a:pPr lvl="1">
              <a:defRPr/>
            </a:pPr>
            <a:r>
              <a:rPr lang="en-US" sz="2400" dirty="0">
                <a:latin typeface="Verdana" panose="020B0604030504040204" pitchFamily="34" charset="0"/>
                <a:ea typeface="Verdana" panose="020B0604030504040204" pitchFamily="34" charset="0"/>
              </a:rPr>
              <a:t>Green: harmony, safety</a:t>
            </a:r>
          </a:p>
          <a:p>
            <a:pPr lvl="1">
              <a:defRPr/>
            </a:pPr>
            <a:r>
              <a:rPr lang="en-US" sz="2400" dirty="0">
                <a:latin typeface="Verdana" panose="020B0604030504040204" pitchFamily="34" charset="0"/>
                <a:ea typeface="Verdana" panose="020B0604030504040204" pitchFamily="34" charset="0"/>
              </a:rPr>
              <a:t>Blue: trust, confidence, peace</a:t>
            </a:r>
          </a:p>
          <a:p>
            <a:pPr lvl="1">
              <a:defRPr/>
            </a:pPr>
            <a:r>
              <a:rPr lang="en-US" sz="2400" dirty="0">
                <a:latin typeface="Verdana" panose="020B0604030504040204" pitchFamily="34" charset="0"/>
                <a:ea typeface="Verdana" panose="020B0604030504040204" pitchFamily="34" charset="0"/>
              </a:rPr>
              <a:t>Purple: luxury, creativity</a:t>
            </a:r>
          </a:p>
          <a:p>
            <a:pPr lvl="1">
              <a:defRPr/>
            </a:pPr>
            <a:r>
              <a:rPr lang="en-US" sz="2400" dirty="0">
                <a:latin typeface="Verdana" panose="020B0604030504040204" pitchFamily="34" charset="0"/>
                <a:ea typeface="Verdana" panose="020B0604030504040204" pitchFamily="34" charset="0"/>
              </a:rPr>
              <a:t>White: safety, purity</a:t>
            </a:r>
          </a:p>
          <a:p>
            <a:pPr lvl="1">
              <a:defRPr/>
            </a:pPr>
            <a:r>
              <a:rPr lang="en-US" sz="2400" dirty="0">
                <a:latin typeface="Verdana" panose="020B0604030504040204" pitchFamily="34" charset="0"/>
                <a:ea typeface="Verdana" panose="020B0604030504040204" pitchFamily="34" charset="0"/>
              </a:rPr>
              <a:t>Black: power, mystery, aggressive, unsafe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5FA42C-A434-044E-9BDB-C47C5FD866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590800" y="6356350"/>
            <a:ext cx="3962400" cy="365125"/>
          </a:xfrm>
        </p:spPr>
        <p:txBody>
          <a:bodyPr/>
          <a:lstStyle/>
          <a:p>
            <a:r>
              <a:rPr lang="en-US" dirty="0"/>
              <a:t>Copyright © 2022 ACSM • All Rights Reserved</a:t>
            </a:r>
          </a:p>
        </p:txBody>
      </p:sp>
    </p:spTree>
    <p:extLst>
      <p:ext uri="{BB962C8B-B14F-4D97-AF65-F5344CB8AC3E}">
        <p14:creationId xmlns:p14="http://schemas.microsoft.com/office/powerpoint/2010/main" val="393310709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26F695-86D0-2446-98EC-8433C8080F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481863"/>
            <a:ext cx="7886700" cy="765584"/>
          </a:xfrm>
        </p:spPr>
        <p:txBody>
          <a:bodyPr>
            <a:noAutofit/>
          </a:bodyPr>
          <a:lstStyle/>
          <a:p>
            <a:r>
              <a:rPr lang="en-US" sz="28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anose="020B0604030504040204" pitchFamily="34" charset="0"/>
                <a:ea typeface="Verdana" panose="020B0604030504040204" pitchFamily="34" charset="0"/>
              </a:rPr>
              <a:t>Improving Nonverbal Communication Skills #2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EC8B51-A471-494C-BB5C-065CB2EFBF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708311"/>
            <a:ext cx="7886700" cy="3388992"/>
          </a:xfrm>
        </p:spPr>
        <p:txBody>
          <a:bodyPr>
            <a:normAutofit/>
          </a:bodyPr>
          <a:lstStyle/>
          <a:p>
            <a:r>
              <a:rPr lang="en-US" altLang="en-US" sz="2400" dirty="0">
                <a:latin typeface="Verdana" panose="020B0604030504040204" pitchFamily="34" charset="0"/>
                <a:ea typeface="Verdana" panose="020B0604030504040204" pitchFamily="34" charset="0"/>
              </a:rPr>
              <a:t>Eye contact</a:t>
            </a:r>
          </a:p>
          <a:p>
            <a:pPr lvl="1"/>
            <a:r>
              <a:rPr lang="en-US" altLang="en-US" sz="2400" dirty="0">
                <a:latin typeface="Verdana" panose="020B0604030504040204" pitchFamily="34" charset="0"/>
                <a:ea typeface="Verdana" panose="020B0604030504040204" pitchFamily="34" charset="0"/>
              </a:rPr>
              <a:t>The more frequent the eye contact, the better</a:t>
            </a:r>
          </a:p>
          <a:p>
            <a:pPr lvl="1"/>
            <a:r>
              <a:rPr lang="en-US" altLang="en-US" sz="2400" dirty="0">
                <a:latin typeface="Verdana" panose="020B0604030504040204" pitchFamily="34" charset="0"/>
                <a:ea typeface="Verdana" panose="020B0604030504040204" pitchFamily="34" charset="0"/>
              </a:rPr>
              <a:t>Staring for more than a few seconds at a time can be uncomfortable for the client and may be construed as flirtatious.</a:t>
            </a:r>
          </a:p>
          <a:p>
            <a:pPr lvl="1"/>
            <a:r>
              <a:rPr lang="en-US" altLang="en-US" sz="2400" dirty="0">
                <a:latin typeface="Verdana" panose="020B0604030504040204" pitchFamily="34" charset="0"/>
                <a:ea typeface="Verdana" panose="020B0604030504040204" pitchFamily="34" charset="0"/>
              </a:rPr>
              <a:t>Frequent blinking conveys a wandering mind or one that wants to interrupt.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5FA42C-A434-044E-9BDB-C47C5FD866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590800" y="6356350"/>
            <a:ext cx="3962400" cy="365125"/>
          </a:xfrm>
        </p:spPr>
        <p:txBody>
          <a:bodyPr/>
          <a:lstStyle/>
          <a:p>
            <a:r>
              <a:rPr lang="en-US" dirty="0"/>
              <a:t>Copyright © 2022 ACSM • All Rights Reserved</a:t>
            </a:r>
          </a:p>
        </p:txBody>
      </p:sp>
    </p:spTree>
    <p:extLst>
      <p:ext uri="{BB962C8B-B14F-4D97-AF65-F5344CB8AC3E}">
        <p14:creationId xmlns:p14="http://schemas.microsoft.com/office/powerpoint/2010/main" val="54263865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26F695-86D0-2446-98EC-8433C8080F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481863"/>
            <a:ext cx="7886700" cy="765584"/>
          </a:xfrm>
        </p:spPr>
        <p:txBody>
          <a:bodyPr>
            <a:noAutofit/>
          </a:bodyPr>
          <a:lstStyle/>
          <a:p>
            <a:r>
              <a:rPr lang="en-US" sz="28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anose="020B0604030504040204" pitchFamily="34" charset="0"/>
                <a:ea typeface="Verdana" panose="020B0604030504040204" pitchFamily="34" charset="0"/>
              </a:rPr>
              <a:t>Improving Nonverbal Communication Skills #3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EC8B51-A471-494C-BB5C-065CB2EFBF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718038"/>
            <a:ext cx="7886700" cy="2960975"/>
          </a:xfrm>
        </p:spPr>
        <p:txBody>
          <a:bodyPr>
            <a:normAutofit/>
          </a:bodyPr>
          <a:lstStyle/>
          <a:p>
            <a:r>
              <a:rPr lang="en-US" altLang="en-US" sz="2400" dirty="0">
                <a:latin typeface="Verdana" panose="020B0604030504040204" pitchFamily="34" charset="0"/>
                <a:ea typeface="Verdana" panose="020B0604030504040204" pitchFamily="34" charset="0"/>
              </a:rPr>
              <a:t>Facial expressions</a:t>
            </a:r>
          </a:p>
          <a:p>
            <a:pPr lvl="1"/>
            <a:r>
              <a:rPr lang="en-US" altLang="en-US" sz="2400" dirty="0">
                <a:latin typeface="Verdana" panose="020B0604030504040204" pitchFamily="34" charset="0"/>
                <a:ea typeface="Verdana" panose="020B0604030504040204" pitchFamily="34" charset="0"/>
              </a:rPr>
              <a:t>Smile often and appear interested.</a:t>
            </a:r>
          </a:p>
          <a:p>
            <a:pPr lvl="1"/>
            <a:r>
              <a:rPr lang="en-US" altLang="en-US" sz="2400" dirty="0">
                <a:latin typeface="Verdana" panose="020B0604030504040204" pitchFamily="34" charset="0"/>
                <a:ea typeface="Verdana" panose="020B0604030504040204" pitchFamily="34" charset="0"/>
              </a:rPr>
              <a:t>Widening the eyes and raising eyebrows express interest and surprise.</a:t>
            </a:r>
          </a:p>
          <a:p>
            <a:pPr lvl="1"/>
            <a:r>
              <a:rPr lang="en-US" altLang="en-US" sz="2400" dirty="0">
                <a:latin typeface="Verdana" panose="020B0604030504040204" pitchFamily="34" charset="0"/>
                <a:ea typeface="Verdana" panose="020B0604030504040204" pitchFamily="34" charset="0"/>
              </a:rPr>
              <a:t>Narrowing the eyes or lowering the eyebrows can indicate disgust, anger, or sadness.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5FA42C-A434-044E-9BDB-C47C5FD866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590800" y="6356350"/>
            <a:ext cx="3962400" cy="365125"/>
          </a:xfrm>
        </p:spPr>
        <p:txBody>
          <a:bodyPr/>
          <a:lstStyle/>
          <a:p>
            <a:r>
              <a:rPr lang="en-US" dirty="0"/>
              <a:t>Copyright © 2022 ACSM • All Rights Reserved</a:t>
            </a:r>
          </a:p>
        </p:txBody>
      </p:sp>
    </p:spTree>
    <p:extLst>
      <p:ext uri="{BB962C8B-B14F-4D97-AF65-F5344CB8AC3E}">
        <p14:creationId xmlns:p14="http://schemas.microsoft.com/office/powerpoint/2010/main" val="197768141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26F695-86D0-2446-98EC-8433C8080F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491591"/>
            <a:ext cx="7886700" cy="765584"/>
          </a:xfrm>
        </p:spPr>
        <p:txBody>
          <a:bodyPr>
            <a:noAutofit/>
          </a:bodyPr>
          <a:lstStyle/>
          <a:p>
            <a:r>
              <a:rPr lang="en-US" sz="28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anose="020B0604030504040204" pitchFamily="34" charset="0"/>
                <a:ea typeface="Verdana" panose="020B0604030504040204" pitchFamily="34" charset="0"/>
              </a:rPr>
              <a:t>Improving Nonverbal Communication Skills #4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EC8B51-A471-494C-BB5C-065CB2EFBF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649943"/>
            <a:ext cx="7886700" cy="4283936"/>
          </a:xfrm>
        </p:spPr>
        <p:txBody>
          <a:bodyPr>
            <a:normAutofit/>
          </a:bodyPr>
          <a:lstStyle/>
          <a:p>
            <a:r>
              <a:rPr lang="en-US" altLang="en-US" sz="2400" dirty="0">
                <a:latin typeface="Verdana" panose="020B0604030504040204" pitchFamily="34" charset="0"/>
                <a:ea typeface="Verdana" panose="020B0604030504040204" pitchFamily="34" charset="0"/>
              </a:rPr>
              <a:t>Head movements: Keep your chin up and nod “yes” to show interest.</a:t>
            </a:r>
          </a:p>
          <a:p>
            <a:r>
              <a:rPr lang="en-US" altLang="en-US" sz="2400" dirty="0">
                <a:latin typeface="Verdana" panose="020B0604030504040204" pitchFamily="34" charset="0"/>
                <a:ea typeface="Verdana" panose="020B0604030504040204" pitchFamily="34" charset="0"/>
              </a:rPr>
              <a:t>Gestures: Be expressive with hands and body movements without exaggeration. </a:t>
            </a:r>
          </a:p>
          <a:p>
            <a:r>
              <a:rPr lang="en-US" altLang="en-US" sz="2400" dirty="0">
                <a:latin typeface="Verdana" panose="020B0604030504040204" pitchFamily="34" charset="0"/>
                <a:ea typeface="Verdana" panose="020B0604030504040204" pitchFamily="34" charset="0"/>
              </a:rPr>
              <a:t>Posture</a:t>
            </a:r>
          </a:p>
          <a:p>
            <a:pPr lvl="1"/>
            <a:r>
              <a:rPr lang="en-US" altLang="en-US" sz="2400" dirty="0">
                <a:latin typeface="Verdana" panose="020B0604030504040204" pitchFamily="34" charset="0"/>
                <a:ea typeface="Verdana" panose="020B0604030504040204" pitchFamily="34" charset="0"/>
              </a:rPr>
              <a:t>Sit and stand erect and lean forward to show interest. Leaning back is perceived as informal.</a:t>
            </a:r>
          </a:p>
          <a:p>
            <a:pPr lvl="1"/>
            <a:r>
              <a:rPr lang="en-US" altLang="en-US" sz="2400" dirty="0">
                <a:latin typeface="Verdana" panose="020B0604030504040204" pitchFamily="34" charset="0"/>
                <a:ea typeface="Verdana" panose="020B0604030504040204" pitchFamily="34" charset="0"/>
              </a:rPr>
              <a:t>Keep arms and legs uncrossed to convey a secure and welcoming demeanor.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5FA42C-A434-044E-9BDB-C47C5FD866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590800" y="6356350"/>
            <a:ext cx="3962400" cy="365125"/>
          </a:xfrm>
        </p:spPr>
        <p:txBody>
          <a:bodyPr/>
          <a:lstStyle/>
          <a:p>
            <a:r>
              <a:rPr lang="en-US" dirty="0"/>
              <a:t>Copyright © 2022 ACSM • All Rights Reserved</a:t>
            </a:r>
          </a:p>
        </p:txBody>
      </p:sp>
    </p:spTree>
    <p:extLst>
      <p:ext uri="{BB962C8B-B14F-4D97-AF65-F5344CB8AC3E}">
        <p14:creationId xmlns:p14="http://schemas.microsoft.com/office/powerpoint/2010/main" val="69994354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26F695-86D0-2446-98EC-8433C8080F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491591"/>
            <a:ext cx="7886700" cy="765584"/>
          </a:xfrm>
        </p:spPr>
        <p:txBody>
          <a:bodyPr>
            <a:noAutofit/>
          </a:bodyPr>
          <a:lstStyle/>
          <a:p>
            <a:r>
              <a:rPr lang="en-US" sz="28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anose="020B0604030504040204" pitchFamily="34" charset="0"/>
                <a:ea typeface="Verdana" panose="020B0604030504040204" pitchFamily="34" charset="0"/>
              </a:rPr>
              <a:t>Improving Nonverbal Communication Skills #5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EC8B51-A471-494C-BB5C-065CB2EFBF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679127"/>
            <a:ext cx="7886700" cy="2688600"/>
          </a:xfrm>
        </p:spPr>
        <p:txBody>
          <a:bodyPr>
            <a:normAutofit/>
          </a:bodyPr>
          <a:lstStyle/>
          <a:p>
            <a:r>
              <a:rPr lang="en-US" altLang="en-US" sz="2400" dirty="0">
                <a:latin typeface="Verdana" panose="020B0604030504040204" pitchFamily="34" charset="0"/>
                <a:ea typeface="Verdana" panose="020B0604030504040204" pitchFamily="34" charset="0"/>
              </a:rPr>
              <a:t>Timing and synchronization: Speed up activities but not to the point of ineffectiveness.</a:t>
            </a:r>
          </a:p>
          <a:p>
            <a:r>
              <a:rPr lang="en-US" altLang="en-US" sz="2400" dirty="0">
                <a:latin typeface="Verdana" panose="020B0604030504040204" pitchFamily="34" charset="0"/>
                <a:ea typeface="Verdana" panose="020B0604030504040204" pitchFamily="34" charset="0"/>
              </a:rPr>
              <a:t>Nonverbal aspects of speech: Balance the need to listen with the need to talk.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5FA42C-A434-044E-9BDB-C47C5FD866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590800" y="6356350"/>
            <a:ext cx="3962400" cy="365125"/>
          </a:xfrm>
        </p:spPr>
        <p:txBody>
          <a:bodyPr/>
          <a:lstStyle/>
          <a:p>
            <a:r>
              <a:rPr lang="en-US" dirty="0"/>
              <a:t>Copyright © 2022 ACSM • All Rights Reserved</a:t>
            </a:r>
          </a:p>
        </p:txBody>
      </p:sp>
    </p:spTree>
    <p:extLst>
      <p:ext uri="{BB962C8B-B14F-4D97-AF65-F5344CB8AC3E}">
        <p14:creationId xmlns:p14="http://schemas.microsoft.com/office/powerpoint/2010/main" val="200016062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26F695-86D0-2446-98EC-8433C8080F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481863"/>
            <a:ext cx="7886700" cy="765584"/>
          </a:xfrm>
        </p:spPr>
        <p:txBody>
          <a:bodyPr>
            <a:noAutofit/>
          </a:bodyPr>
          <a:lstStyle/>
          <a:p>
            <a:r>
              <a:rPr lang="en-US" sz="28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anose="020B0604030504040204" pitchFamily="34" charset="0"/>
                <a:ea typeface="Verdana" panose="020B0604030504040204" pitchFamily="34" charset="0"/>
              </a:rPr>
              <a:t>The Client-Centered Approach to Coaching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EC8B51-A471-494C-BB5C-065CB2EFBF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649943"/>
            <a:ext cx="7886700" cy="2863698"/>
          </a:xfrm>
        </p:spPr>
        <p:txBody>
          <a:bodyPr>
            <a:normAutofit/>
          </a:bodyPr>
          <a:lstStyle/>
          <a:p>
            <a:r>
              <a:rPr lang="en-US" altLang="en-US" sz="2400" dirty="0">
                <a:latin typeface="Verdana" panose="020B0604030504040204" pitchFamily="34" charset="0"/>
                <a:ea typeface="Verdana" panose="020B0604030504040204" pitchFamily="34" charset="0"/>
              </a:rPr>
              <a:t>The counseling skills of rapport building, exhibiting empathy, and active listening are central to keeping the client’s perspective at the forefront.</a:t>
            </a:r>
          </a:p>
          <a:p>
            <a:r>
              <a:rPr lang="en-US" altLang="en-US" sz="2400" dirty="0">
                <a:latin typeface="Verdana" panose="020B0604030504040204" pitchFamily="34" charset="0"/>
                <a:ea typeface="Verdana" panose="020B0604030504040204" pitchFamily="34" charset="0"/>
              </a:rPr>
              <a:t>This approach does not encourage giving unsolicited advice.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5FA42C-A434-044E-9BDB-C47C5FD866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590800" y="6356350"/>
            <a:ext cx="3962400" cy="365125"/>
          </a:xfrm>
        </p:spPr>
        <p:txBody>
          <a:bodyPr/>
          <a:lstStyle/>
          <a:p>
            <a:r>
              <a:rPr lang="en-US" dirty="0"/>
              <a:t>Copyright © 2022 ACSM • All Rights Reserved</a:t>
            </a:r>
          </a:p>
        </p:txBody>
      </p:sp>
    </p:spTree>
    <p:extLst>
      <p:ext uri="{BB962C8B-B14F-4D97-AF65-F5344CB8AC3E}">
        <p14:creationId xmlns:p14="http://schemas.microsoft.com/office/powerpoint/2010/main" val="308433275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26F695-86D0-2446-98EC-8433C8080F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579143"/>
            <a:ext cx="7886700" cy="765584"/>
          </a:xfrm>
        </p:spPr>
        <p:txBody>
          <a:bodyPr>
            <a:normAutofit/>
          </a:bodyPr>
          <a:lstStyle/>
          <a:p>
            <a:r>
              <a:rPr lang="en-US" sz="28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anose="020B0604030504040204" pitchFamily="34" charset="0"/>
                <a:ea typeface="Verdana" panose="020B0604030504040204" pitchFamily="34" charset="0"/>
              </a:rPr>
              <a:t>Rapport Building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EC8B51-A471-494C-BB5C-065CB2EFBF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688854"/>
            <a:ext cx="7886700" cy="4332575"/>
          </a:xfrm>
        </p:spPr>
        <p:txBody>
          <a:bodyPr>
            <a:normAutofit/>
          </a:bodyPr>
          <a:lstStyle/>
          <a:p>
            <a:r>
              <a:rPr lang="en-US" altLang="en-US" sz="2400" dirty="0">
                <a:latin typeface="Verdana" panose="020B0604030504040204" pitchFamily="34" charset="0"/>
                <a:ea typeface="Verdana" panose="020B0604030504040204" pitchFamily="34" charset="0"/>
              </a:rPr>
              <a:t>Rapport building is developed by building a </a:t>
            </a:r>
            <a:r>
              <a:rPr lang="en-US" altLang="en-US" sz="2400" b="1" dirty="0">
                <a:latin typeface="Verdana" panose="020B0604030504040204" pitchFamily="34" charset="0"/>
                <a:ea typeface="Verdana" panose="020B0604030504040204" pitchFamily="34" charset="0"/>
              </a:rPr>
              <a:t>trusting and respectful</a:t>
            </a:r>
            <a:r>
              <a:rPr lang="en-US" altLang="en-US" sz="2400" dirty="0">
                <a:latin typeface="Verdana" panose="020B0604030504040204" pitchFamily="34" charset="0"/>
                <a:ea typeface="Verdana" panose="020B0604030504040204" pitchFamily="34" charset="0"/>
              </a:rPr>
              <a:t> relationship with the client.</a:t>
            </a:r>
          </a:p>
          <a:p>
            <a:r>
              <a:rPr lang="en-US" altLang="en-US" sz="2400" dirty="0">
                <a:latin typeface="Verdana" panose="020B0604030504040204" pitchFamily="34" charset="0"/>
                <a:ea typeface="Verdana" panose="020B0604030504040204" pitchFamily="34" charset="0"/>
              </a:rPr>
              <a:t>Ask open-ended questions.</a:t>
            </a:r>
          </a:p>
          <a:p>
            <a:r>
              <a:rPr lang="en-US" altLang="en-US" sz="2400" dirty="0">
                <a:latin typeface="Verdana" panose="020B0604030504040204" pitchFamily="34" charset="0"/>
                <a:ea typeface="Verdana" panose="020B0604030504040204" pitchFamily="34" charset="0"/>
              </a:rPr>
              <a:t>Open-ended questions are meant to gather information rather than be an interrogation.</a:t>
            </a:r>
          </a:p>
          <a:p>
            <a:r>
              <a:rPr lang="en-US" altLang="en-US" sz="2400" dirty="0">
                <a:latin typeface="Verdana" panose="020B0604030504040204" pitchFamily="34" charset="0"/>
                <a:ea typeface="Verdana" panose="020B0604030504040204" pitchFamily="34" charset="0"/>
              </a:rPr>
              <a:t>The Personal Trainer will be speaking 10%–15% of the time and be focused on pacing the conversation, asking the client to elaborate when necessary.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5FA42C-A434-044E-9BDB-C47C5FD866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590800" y="6356350"/>
            <a:ext cx="3962400" cy="365125"/>
          </a:xfrm>
        </p:spPr>
        <p:txBody>
          <a:bodyPr/>
          <a:lstStyle/>
          <a:p>
            <a:r>
              <a:rPr lang="en-US" dirty="0"/>
              <a:t>Copyright © 2022 ACSM • All Rights Reserved</a:t>
            </a:r>
          </a:p>
        </p:txBody>
      </p:sp>
    </p:spTree>
    <p:extLst>
      <p:ext uri="{BB962C8B-B14F-4D97-AF65-F5344CB8AC3E}">
        <p14:creationId xmlns:p14="http://schemas.microsoft.com/office/powerpoint/2010/main" val="214190017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26F695-86D0-2446-98EC-8433C8080F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569415"/>
            <a:ext cx="7886700" cy="765584"/>
          </a:xfrm>
        </p:spPr>
        <p:txBody>
          <a:bodyPr>
            <a:normAutofit/>
          </a:bodyPr>
          <a:lstStyle/>
          <a:p>
            <a:r>
              <a:rPr lang="en-US" sz="28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anose="020B0604030504040204" pitchFamily="34" charset="0"/>
                <a:ea typeface="Verdana" panose="020B0604030504040204" pitchFamily="34" charset="0"/>
              </a:rPr>
              <a:t>Client-Centered Techniques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5FA42C-A434-044E-9BDB-C47C5FD866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590800" y="6356350"/>
            <a:ext cx="3962400" cy="365125"/>
          </a:xfrm>
        </p:spPr>
        <p:txBody>
          <a:bodyPr/>
          <a:lstStyle/>
          <a:p>
            <a:r>
              <a:rPr lang="en-US" dirty="0"/>
              <a:t>Copyright © 2022 ACSM • All Rights Reserved</a:t>
            </a:r>
          </a:p>
        </p:txBody>
      </p:sp>
      <p:pic>
        <p:nvPicPr>
          <p:cNvPr id="8" name="Picture 7" descr="This image describes about Client-Centered Techniques.&#10;">
            <a:extLst>
              <a:ext uri="{FF2B5EF4-FFF2-40B4-BE49-F238E27FC236}">
                <a16:creationId xmlns:a16="http://schemas.microsoft.com/office/drawing/2014/main" id="{7859D5AC-5F2F-764D-B2E3-2581F4E863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" y="2483609"/>
            <a:ext cx="8515350" cy="29003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851203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26F695-86D0-2446-98EC-8433C8080F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579143"/>
            <a:ext cx="7886700" cy="765584"/>
          </a:xfrm>
        </p:spPr>
        <p:txBody>
          <a:bodyPr>
            <a:normAutofit/>
          </a:bodyPr>
          <a:lstStyle/>
          <a:p>
            <a:r>
              <a:rPr lang="en-US" sz="28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anose="020B0604030504040204" pitchFamily="34" charset="0"/>
                <a:ea typeface="Verdana" panose="020B0604030504040204" pitchFamily="34" charset="0"/>
              </a:rPr>
              <a:t>Exhibiting Empathy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EC8B51-A471-494C-BB5C-065CB2EFBF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718038"/>
            <a:ext cx="7886700" cy="3301443"/>
          </a:xfrm>
        </p:spPr>
        <p:txBody>
          <a:bodyPr>
            <a:normAutofit/>
          </a:bodyPr>
          <a:lstStyle/>
          <a:p>
            <a:r>
              <a:rPr lang="en-US" altLang="en-US" sz="2400" dirty="0">
                <a:latin typeface="Verdana" panose="020B0604030504040204" pitchFamily="34" charset="0"/>
                <a:ea typeface="Verdana" panose="020B0604030504040204" pitchFamily="34" charset="0"/>
              </a:rPr>
              <a:t>Earnestly listening and expressing understanding</a:t>
            </a:r>
          </a:p>
          <a:p>
            <a:r>
              <a:rPr lang="en-US" altLang="en-US" sz="2400" dirty="0">
                <a:latin typeface="Verdana" panose="020B0604030504040204" pitchFamily="34" charset="0"/>
                <a:ea typeface="Verdana" panose="020B0604030504040204" pitchFamily="34" charset="0"/>
              </a:rPr>
              <a:t>Repeat what was said and clarify what was said in the form of a question.</a:t>
            </a:r>
          </a:p>
          <a:p>
            <a:pPr lvl="1"/>
            <a:r>
              <a:rPr lang="en-US" altLang="en-US" sz="2400" dirty="0">
                <a:latin typeface="Verdana" panose="020B0604030504040204" pitchFamily="34" charset="0"/>
                <a:ea typeface="Verdana" panose="020B0604030504040204" pitchFamily="34" charset="0"/>
              </a:rPr>
              <a:t>“So that I understand you, fear of injuries has kept you from engaging in a regular exercise routine. Is that correct?”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5FA42C-A434-044E-9BDB-C47C5FD866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590800" y="6356350"/>
            <a:ext cx="3962400" cy="365125"/>
          </a:xfrm>
        </p:spPr>
        <p:txBody>
          <a:bodyPr/>
          <a:lstStyle/>
          <a:p>
            <a:r>
              <a:rPr lang="en-US" dirty="0"/>
              <a:t>Copyright © 2022 ACSM • All Rights Reserved</a:t>
            </a:r>
          </a:p>
        </p:txBody>
      </p:sp>
    </p:spTree>
    <p:extLst>
      <p:ext uri="{BB962C8B-B14F-4D97-AF65-F5344CB8AC3E}">
        <p14:creationId xmlns:p14="http://schemas.microsoft.com/office/powerpoint/2010/main" val="46862485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26F695-86D0-2446-98EC-8433C8080F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579143"/>
            <a:ext cx="7886700" cy="765584"/>
          </a:xfrm>
        </p:spPr>
        <p:txBody>
          <a:bodyPr>
            <a:normAutofit/>
          </a:bodyPr>
          <a:lstStyle/>
          <a:p>
            <a:r>
              <a:rPr lang="en-US" sz="28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anose="020B0604030504040204" pitchFamily="34" charset="0"/>
                <a:ea typeface="Verdana" panose="020B0604030504040204" pitchFamily="34" charset="0"/>
              </a:rPr>
              <a:t>Active Listening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EC8B51-A471-494C-BB5C-065CB2EFBF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718039"/>
            <a:ext cx="7886700" cy="3427902"/>
          </a:xfrm>
        </p:spPr>
        <p:txBody>
          <a:bodyPr>
            <a:normAutofit/>
          </a:bodyPr>
          <a:lstStyle/>
          <a:p>
            <a:r>
              <a:rPr lang="en-US" altLang="en-US" sz="2400" dirty="0">
                <a:latin typeface="Verdana" panose="020B0604030504040204" pitchFamily="34" charset="0"/>
                <a:ea typeface="Verdana" panose="020B0604030504040204" pitchFamily="34" charset="0"/>
              </a:rPr>
              <a:t>Attempting to understand the underlying meaning of what a client is saying</a:t>
            </a:r>
          </a:p>
          <a:p>
            <a:pPr lvl="1"/>
            <a:r>
              <a:rPr lang="ja-JP" altLang="en-US" sz="2400" dirty="0">
                <a:latin typeface="Verdana" panose="020B0604030504040204" pitchFamily="34" charset="0"/>
                <a:ea typeface="ヒラギノ角ゴ Pro W3" panose="020B0300000000000000" pitchFamily="34" charset="-128"/>
              </a:rPr>
              <a:t>“</a:t>
            </a:r>
            <a:r>
              <a:rPr lang="en-US" altLang="ja-JP" sz="2400" dirty="0">
                <a:latin typeface="Verdana" panose="020B0604030504040204" pitchFamily="34" charset="0"/>
                <a:ea typeface="Verdana" panose="020B0604030504040204" pitchFamily="34" charset="0"/>
              </a:rPr>
              <a:t>It sounds like you are hesitant to exercise regularly at this time.</a:t>
            </a:r>
            <a:r>
              <a:rPr lang="ja-JP" altLang="en-US" sz="2400" dirty="0">
                <a:latin typeface="Verdana" panose="020B0604030504040204" pitchFamily="34" charset="0"/>
                <a:ea typeface="ヒラギノ角ゴ Pro W3" panose="020B0300000000000000" pitchFamily="34" charset="-128"/>
              </a:rPr>
              <a:t>”</a:t>
            </a:r>
            <a:r>
              <a:rPr lang="en-US" altLang="ja-JP" sz="2400" dirty="0">
                <a:latin typeface="Verdana" panose="020B0604030504040204" pitchFamily="34" charset="0"/>
                <a:ea typeface="Verdana" panose="020B0604030504040204" pitchFamily="34" charset="0"/>
              </a:rPr>
              <a:t> (reflective statement)</a:t>
            </a:r>
          </a:p>
          <a:p>
            <a:pPr lvl="1"/>
            <a:r>
              <a:rPr lang="ja-JP" altLang="en-US" sz="2400" dirty="0">
                <a:latin typeface="Verdana" panose="020B0604030504040204" pitchFamily="34" charset="0"/>
                <a:ea typeface="ヒラギノ角ゴ Pro W3" panose="020B0300000000000000" pitchFamily="34" charset="-128"/>
              </a:rPr>
              <a:t>“</a:t>
            </a:r>
            <a:r>
              <a:rPr lang="en-US" altLang="ja-JP" sz="2400" dirty="0">
                <a:latin typeface="Verdana" panose="020B0604030504040204" pitchFamily="34" charset="0"/>
                <a:ea typeface="Verdana" panose="020B0604030504040204" pitchFamily="34" charset="0"/>
              </a:rPr>
              <a:t>Many people are hesitant to exercise after an injury.</a:t>
            </a:r>
            <a:r>
              <a:rPr lang="ja-JP" altLang="en-US" sz="2400" dirty="0">
                <a:latin typeface="Verdana" panose="020B0604030504040204" pitchFamily="34" charset="0"/>
                <a:ea typeface="ヒラギノ角ゴ Pro W3" panose="020B0300000000000000" pitchFamily="34" charset="-128"/>
              </a:rPr>
              <a:t>”</a:t>
            </a:r>
            <a:r>
              <a:rPr lang="en-US" altLang="ja-JP" sz="2400" dirty="0">
                <a:latin typeface="Verdana" panose="020B0604030504040204" pitchFamily="34" charset="0"/>
                <a:ea typeface="Verdana" panose="020B0604030504040204" pitchFamily="34" charset="0"/>
              </a:rPr>
              <a:t> (empathetic statement) </a:t>
            </a:r>
          </a:p>
          <a:p>
            <a:pPr lvl="1"/>
            <a:r>
              <a:rPr lang="ja-JP" altLang="en-US" sz="2400" dirty="0">
                <a:latin typeface="Verdana" panose="020B0604030504040204" pitchFamily="34" charset="0"/>
                <a:ea typeface="ヒラギノ角ゴ Pro W3" panose="020B0300000000000000" pitchFamily="34" charset="-128"/>
              </a:rPr>
              <a:t>“</a:t>
            </a:r>
            <a:r>
              <a:rPr lang="en-US" altLang="ja-JP" sz="2400" dirty="0">
                <a:latin typeface="Verdana" panose="020B0604030504040204" pitchFamily="34" charset="0"/>
                <a:ea typeface="Verdana" panose="020B0604030504040204" pitchFamily="34" charset="0"/>
              </a:rPr>
              <a:t>Can you tell me about your specific concerns?</a:t>
            </a:r>
            <a:r>
              <a:rPr lang="ja-JP" altLang="en-US" sz="2400" dirty="0">
                <a:latin typeface="Verdana" panose="020B0604030504040204" pitchFamily="34" charset="0"/>
                <a:ea typeface="ヒラギノ角ゴ Pro W3" panose="020B0300000000000000" pitchFamily="34" charset="-128"/>
              </a:rPr>
              <a:t>”</a:t>
            </a:r>
            <a:r>
              <a:rPr lang="en-US" altLang="ja-JP" sz="2400" dirty="0">
                <a:latin typeface="Verdana" panose="020B0604030504040204" pitchFamily="34" charset="0"/>
                <a:ea typeface="Verdana" panose="020B0604030504040204" pitchFamily="34" charset="0"/>
              </a:rPr>
              <a:t> (open-ended question)</a:t>
            </a:r>
            <a:endParaRPr lang="en-US" altLang="en-US" sz="2400" dirty="0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5FA42C-A434-044E-9BDB-C47C5FD866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590800" y="6356350"/>
            <a:ext cx="3962400" cy="365125"/>
          </a:xfrm>
        </p:spPr>
        <p:txBody>
          <a:bodyPr/>
          <a:lstStyle/>
          <a:p>
            <a:r>
              <a:rPr lang="en-US" dirty="0"/>
              <a:t>Copyright © 2022 ACSM • All Rights Reserved</a:t>
            </a:r>
          </a:p>
        </p:txBody>
      </p:sp>
    </p:spTree>
    <p:extLst>
      <p:ext uri="{BB962C8B-B14F-4D97-AF65-F5344CB8AC3E}">
        <p14:creationId xmlns:p14="http://schemas.microsoft.com/office/powerpoint/2010/main" val="153536806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26F695-86D0-2446-98EC-8433C8080F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579143"/>
            <a:ext cx="7886700" cy="765584"/>
          </a:xfrm>
        </p:spPr>
        <p:txBody>
          <a:bodyPr>
            <a:normAutofit/>
          </a:bodyPr>
          <a:lstStyle/>
          <a:p>
            <a:r>
              <a:rPr lang="en-US" sz="28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anose="020B0604030504040204" pitchFamily="34" charset="0"/>
                <a:ea typeface="Verdana" panose="020B0604030504040204" pitchFamily="34" charset="0"/>
              </a:rPr>
              <a:t>Client-Centered Approach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5FA42C-A434-044E-9BDB-C47C5FD866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590800" y="6356350"/>
            <a:ext cx="3962400" cy="365125"/>
          </a:xfrm>
        </p:spPr>
        <p:txBody>
          <a:bodyPr/>
          <a:lstStyle/>
          <a:p>
            <a:r>
              <a:rPr lang="en-US" dirty="0"/>
              <a:t>Copyright © 2022 ACSM • All Rights Reserved</a:t>
            </a:r>
          </a:p>
        </p:txBody>
      </p:sp>
      <p:pic>
        <p:nvPicPr>
          <p:cNvPr id="4" name="Picture 3" descr="This image describes about Client-Centered Approach.&#10;">
            <a:extLst>
              <a:ext uri="{FF2B5EF4-FFF2-40B4-BE49-F238E27FC236}">
                <a16:creationId xmlns:a16="http://schemas.microsoft.com/office/drawing/2014/main" id="{CE0A1AE2-E598-BE45-BB87-6595DF449C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3691" y="2387627"/>
            <a:ext cx="8856617" cy="30166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172308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26F695-86D0-2446-98EC-8433C8080F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481863"/>
            <a:ext cx="7886700" cy="765584"/>
          </a:xfrm>
        </p:spPr>
        <p:txBody>
          <a:bodyPr>
            <a:noAutofit/>
          </a:bodyPr>
          <a:lstStyle/>
          <a:p>
            <a:r>
              <a:rPr lang="en-US" sz="28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anose="020B0604030504040204" pitchFamily="34" charset="0"/>
                <a:ea typeface="Verdana" panose="020B0604030504040204" pitchFamily="34" charset="0"/>
              </a:rPr>
              <a:t>Preceding the Initial Client Consultation: Generating Clients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EC8B51-A471-494C-BB5C-065CB2EFBF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708311"/>
            <a:ext cx="7886700" cy="3330626"/>
          </a:xfrm>
        </p:spPr>
        <p:txBody>
          <a:bodyPr>
            <a:normAutofit/>
          </a:bodyPr>
          <a:lstStyle/>
          <a:p>
            <a:r>
              <a:rPr lang="en-US" altLang="en-US" sz="2400" dirty="0">
                <a:latin typeface="Verdana" panose="020B0604030504040204" pitchFamily="34" charset="0"/>
                <a:ea typeface="Verdana" panose="020B0604030504040204" pitchFamily="34" charset="0"/>
              </a:rPr>
              <a:t>Word-of-mouth advertising</a:t>
            </a:r>
          </a:p>
          <a:p>
            <a:r>
              <a:rPr lang="en-US" altLang="en-US" sz="2400" dirty="0">
                <a:latin typeface="Verdana" panose="020B0604030504040204" pitchFamily="34" charset="0"/>
                <a:ea typeface="Verdana" panose="020B0604030504040204" pitchFamily="34" charset="0"/>
              </a:rPr>
              <a:t>Fitness floor exposure</a:t>
            </a:r>
          </a:p>
          <a:p>
            <a:r>
              <a:rPr lang="en-US" altLang="en-US" sz="2400" dirty="0">
                <a:latin typeface="Verdana" panose="020B0604030504040204" pitchFamily="34" charset="0"/>
                <a:ea typeface="Verdana" panose="020B0604030504040204" pitchFamily="34" charset="0"/>
              </a:rPr>
              <a:t>Complimentary consultations</a:t>
            </a:r>
          </a:p>
          <a:p>
            <a:r>
              <a:rPr lang="en-US" altLang="en-US" sz="2400" dirty="0">
                <a:latin typeface="Verdana" panose="020B0604030504040204" pitchFamily="34" charset="0"/>
                <a:ea typeface="Verdana" panose="020B0604030504040204" pitchFamily="34" charset="0"/>
              </a:rPr>
              <a:t>Front desk contacts</a:t>
            </a:r>
          </a:p>
          <a:p>
            <a:r>
              <a:rPr lang="en-US" altLang="en-US" sz="2400" dirty="0">
                <a:latin typeface="Verdana" panose="020B0604030504040204" pitchFamily="34" charset="0"/>
                <a:ea typeface="Verdana" panose="020B0604030504040204" pitchFamily="34" charset="0"/>
              </a:rPr>
              <a:t>Professional networking and referrals</a:t>
            </a:r>
          </a:p>
          <a:p>
            <a:r>
              <a:rPr lang="en-US" altLang="en-US" sz="2400" dirty="0">
                <a:latin typeface="Verdana" panose="020B0604030504040204" pitchFamily="34" charset="0"/>
                <a:ea typeface="Verdana" panose="020B0604030504040204" pitchFamily="34" charset="0"/>
              </a:rPr>
              <a:t>Internet and social media marketing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5FA42C-A434-044E-9BDB-C47C5FD866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590800" y="6356350"/>
            <a:ext cx="3962400" cy="365125"/>
          </a:xfrm>
        </p:spPr>
        <p:txBody>
          <a:bodyPr/>
          <a:lstStyle/>
          <a:p>
            <a:r>
              <a:rPr lang="en-US" dirty="0"/>
              <a:t>Copyright © 2022 ACSM • All Rights Reserved</a:t>
            </a:r>
          </a:p>
        </p:txBody>
      </p:sp>
    </p:spTree>
    <p:extLst>
      <p:ext uri="{BB962C8B-B14F-4D97-AF65-F5344CB8AC3E}">
        <p14:creationId xmlns:p14="http://schemas.microsoft.com/office/powerpoint/2010/main" val="243919995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26F695-86D0-2446-98EC-8433C8080F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569415"/>
            <a:ext cx="7886700" cy="765584"/>
          </a:xfrm>
        </p:spPr>
        <p:txBody>
          <a:bodyPr>
            <a:normAutofit/>
          </a:bodyPr>
          <a:lstStyle/>
          <a:p>
            <a:r>
              <a:rPr lang="en-US" sz="28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anose="020B0604030504040204" pitchFamily="34" charset="0"/>
                <a:ea typeface="Verdana" panose="020B0604030504040204" pitchFamily="34" charset="0"/>
              </a:rPr>
              <a:t>Initial Client Contact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EC8B51-A471-494C-BB5C-065CB2EFBF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708310"/>
            <a:ext cx="7886700" cy="3817009"/>
          </a:xfrm>
        </p:spPr>
        <p:txBody>
          <a:bodyPr>
            <a:normAutofit/>
          </a:bodyPr>
          <a:lstStyle/>
          <a:p>
            <a:r>
              <a:rPr lang="en-US" altLang="en-US" sz="2400" dirty="0">
                <a:latin typeface="Verdana" panose="020B0604030504040204" pitchFamily="34" charset="0"/>
                <a:ea typeface="Verdana" panose="020B0604030504040204" pitchFamily="34" charset="0"/>
              </a:rPr>
              <a:t>It is advisable for the Personal Trainer to have a process by which to screen and intake new clients.</a:t>
            </a:r>
          </a:p>
          <a:p>
            <a:r>
              <a:rPr lang="en-US" altLang="en-US" sz="2400" dirty="0">
                <a:latin typeface="Verdana" panose="020B0604030504040204" pitchFamily="34" charset="0"/>
                <a:ea typeface="Verdana" panose="020B0604030504040204" pitchFamily="34" charset="0"/>
              </a:rPr>
              <a:t>This will not only assist the Personal Trainer in gathering and organizing critical information about a potential client, but, perhaps, more importantly, it is the first opportunity to make an impression on the client by demonstrating organization, care, and professionalism.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5FA42C-A434-044E-9BDB-C47C5FD866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590800" y="6356350"/>
            <a:ext cx="3962400" cy="365125"/>
          </a:xfrm>
        </p:spPr>
        <p:txBody>
          <a:bodyPr/>
          <a:lstStyle/>
          <a:p>
            <a:r>
              <a:rPr lang="en-US" dirty="0"/>
              <a:t>Copyright © 2022 ACSM • All Rights Reserved</a:t>
            </a:r>
          </a:p>
        </p:txBody>
      </p:sp>
    </p:spTree>
    <p:extLst>
      <p:ext uri="{BB962C8B-B14F-4D97-AF65-F5344CB8AC3E}">
        <p14:creationId xmlns:p14="http://schemas.microsoft.com/office/powerpoint/2010/main" val="402429820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26F695-86D0-2446-98EC-8433C8080F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559687"/>
            <a:ext cx="7886700" cy="765584"/>
          </a:xfrm>
        </p:spPr>
        <p:txBody>
          <a:bodyPr>
            <a:normAutofit/>
          </a:bodyPr>
          <a:lstStyle/>
          <a:p>
            <a:r>
              <a:rPr lang="en-US" sz="28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anose="020B0604030504040204" pitchFamily="34" charset="0"/>
                <a:ea typeface="Verdana" panose="020B0604030504040204" pitchFamily="34" charset="0"/>
              </a:rPr>
              <a:t>Initial Client Contact Process</a:t>
            </a:r>
          </a:p>
        </p:txBody>
      </p:sp>
      <p:pic>
        <p:nvPicPr>
          <p:cNvPr id="8" name="Picture 7" descr="This image describes about Initial Client Contact Process.&#10;">
            <a:extLst>
              <a:ext uri="{FF2B5EF4-FFF2-40B4-BE49-F238E27FC236}">
                <a16:creationId xmlns:a16="http://schemas.microsoft.com/office/drawing/2014/main" id="{AF6EA2AA-809E-EA44-B278-9C22769FCC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96093" y="1442019"/>
            <a:ext cx="7119257" cy="3973961"/>
          </a:xfrm>
          <a:prstGeom prst="rect">
            <a:avLst/>
          </a:prstGeom>
        </p:spPr>
      </p:pic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0D58FB9B-22ED-E240-A0FE-B206CAAC5908}"/>
              </a:ext>
            </a:extLst>
          </p:cNvPr>
          <p:cNvSpPr txBox="1">
            <a:spLocks/>
          </p:cNvSpPr>
          <p:nvPr/>
        </p:nvSpPr>
        <p:spPr bwMode="auto">
          <a:xfrm>
            <a:off x="2622550" y="5741988"/>
            <a:ext cx="3898900" cy="615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pPr algn="ctr" eaLnBrk="1" hangingPunct="1">
              <a:lnSpc>
                <a:spcPct val="120000"/>
              </a:lnSpc>
              <a:spcBef>
                <a:spcPts val="0"/>
              </a:spcBef>
              <a:buClr>
                <a:srgbClr val="CC9900"/>
              </a:buClr>
              <a:defRPr/>
            </a:pPr>
            <a:r>
              <a:rPr lang="en-US" sz="1200" b="1" kern="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Figure 10.1. </a:t>
            </a:r>
            <a:r>
              <a:rPr lang="en-US" sz="1200" kern="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Initial client contact process.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5FA42C-A434-044E-9BDB-C47C5FD866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590800" y="6356350"/>
            <a:ext cx="3962400" cy="365125"/>
          </a:xfrm>
        </p:spPr>
        <p:txBody>
          <a:bodyPr/>
          <a:lstStyle/>
          <a:p>
            <a:r>
              <a:rPr lang="en-US" dirty="0"/>
              <a:t>Copyright © 2022 ACSM • All Rights Reserved</a:t>
            </a:r>
          </a:p>
        </p:txBody>
      </p:sp>
    </p:spTree>
    <p:extLst>
      <p:ext uri="{BB962C8B-B14F-4D97-AF65-F5344CB8AC3E}">
        <p14:creationId xmlns:p14="http://schemas.microsoft.com/office/powerpoint/2010/main" val="426266833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26F695-86D0-2446-98EC-8433C8080F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569415"/>
            <a:ext cx="7886700" cy="765584"/>
          </a:xfrm>
        </p:spPr>
        <p:txBody>
          <a:bodyPr>
            <a:normAutofit/>
          </a:bodyPr>
          <a:lstStyle/>
          <a:p>
            <a:r>
              <a:rPr lang="en-US" sz="28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anose="020B0604030504040204" pitchFamily="34" charset="0"/>
                <a:ea typeface="Verdana" panose="020B0604030504040204" pitchFamily="34" charset="0"/>
              </a:rPr>
              <a:t>New Client Intake Form</a:t>
            </a:r>
          </a:p>
        </p:txBody>
      </p:sp>
      <p:pic>
        <p:nvPicPr>
          <p:cNvPr id="6" name="Picture 3" descr="This image describes about New Client Intake Form.&#10;">
            <a:extLst>
              <a:ext uri="{FF2B5EF4-FFF2-40B4-BE49-F238E27FC236}">
                <a16:creationId xmlns:a16="http://schemas.microsoft.com/office/drawing/2014/main" id="{3C265526-BB59-1E4B-86E2-65F63CDE99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388" y="1517211"/>
            <a:ext cx="3455987" cy="4676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57879E0D-1E57-E34B-B597-96F0660E2EBB}"/>
              </a:ext>
            </a:extLst>
          </p:cNvPr>
          <p:cNvSpPr txBox="1">
            <a:spLocks/>
          </p:cNvSpPr>
          <p:nvPr/>
        </p:nvSpPr>
        <p:spPr bwMode="auto">
          <a:xfrm>
            <a:off x="4667250" y="2965450"/>
            <a:ext cx="4257675" cy="615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pPr eaLnBrk="1" hangingPunct="1">
              <a:lnSpc>
                <a:spcPct val="120000"/>
              </a:lnSpc>
              <a:spcBef>
                <a:spcPts val="0"/>
              </a:spcBef>
              <a:buClr>
                <a:srgbClr val="CC9900"/>
              </a:buClr>
              <a:defRPr/>
            </a:pPr>
            <a:r>
              <a:rPr lang="en-US" sz="1200" b="1" kern="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Figure 10.3. </a:t>
            </a:r>
            <a:r>
              <a:rPr lang="en-US" sz="1200" kern="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Example of a new client intake form.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5FA42C-A434-044E-9BDB-C47C5FD866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590800" y="6356350"/>
            <a:ext cx="3962400" cy="365125"/>
          </a:xfrm>
        </p:spPr>
        <p:txBody>
          <a:bodyPr/>
          <a:lstStyle/>
          <a:p>
            <a:r>
              <a:rPr lang="en-US" dirty="0"/>
              <a:t>Copyright © 2022 ACSM • All Rights Reserved</a:t>
            </a:r>
          </a:p>
        </p:txBody>
      </p:sp>
    </p:spTree>
    <p:extLst>
      <p:ext uri="{BB962C8B-B14F-4D97-AF65-F5344CB8AC3E}">
        <p14:creationId xmlns:p14="http://schemas.microsoft.com/office/powerpoint/2010/main" val="394535710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26F695-86D0-2446-98EC-8433C8080F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520775"/>
            <a:ext cx="7886700" cy="765584"/>
          </a:xfrm>
        </p:spPr>
        <p:txBody>
          <a:bodyPr>
            <a:noAutofit/>
          </a:bodyPr>
          <a:lstStyle/>
          <a:p>
            <a:r>
              <a:rPr lang="en-US" sz="28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anose="020B0604030504040204" pitchFamily="34" charset="0"/>
                <a:ea typeface="Verdana" panose="020B0604030504040204" pitchFamily="34" charset="0"/>
              </a:rPr>
              <a:t>Preparing for the Initial Client Consultation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EC8B51-A471-494C-BB5C-065CB2EFBF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649943"/>
            <a:ext cx="7886700" cy="3719732"/>
          </a:xfrm>
        </p:spPr>
        <p:txBody>
          <a:bodyPr>
            <a:normAutofit/>
          </a:bodyPr>
          <a:lstStyle/>
          <a:p>
            <a:r>
              <a:rPr lang="en-US" altLang="en-US" sz="2400" dirty="0">
                <a:latin typeface="Verdana" panose="020B0604030504040204" pitchFamily="34" charset="0"/>
                <a:ea typeface="Verdana" panose="020B0604030504040204" pitchFamily="34" charset="0"/>
              </a:rPr>
              <a:t>Remind client of the day and time of the next meeting and the time allotted for the appointment.</a:t>
            </a:r>
          </a:p>
          <a:p>
            <a:r>
              <a:rPr lang="en-US" altLang="en-US" sz="2400" dirty="0">
                <a:latin typeface="Verdana" panose="020B0604030504040204" pitchFamily="34" charset="0"/>
                <a:ea typeface="Verdana" panose="020B0604030504040204" pitchFamily="34" charset="0"/>
              </a:rPr>
              <a:t>Articulate what the next meeting will include, recommended attire, necessary equipment, and if a hydration bottle is needed.</a:t>
            </a:r>
          </a:p>
          <a:p>
            <a:r>
              <a:rPr lang="en-US" altLang="en-US" sz="2400" dirty="0">
                <a:latin typeface="Verdana" panose="020B0604030504040204" pitchFamily="34" charset="0"/>
                <a:ea typeface="Verdana" panose="020B0604030504040204" pitchFamily="34" charset="0"/>
              </a:rPr>
              <a:t>Remind client to complete and return any necessary forms.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5FA42C-A434-044E-9BDB-C47C5FD866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590800" y="6356350"/>
            <a:ext cx="3962400" cy="365125"/>
          </a:xfrm>
        </p:spPr>
        <p:txBody>
          <a:bodyPr/>
          <a:lstStyle/>
          <a:p>
            <a:r>
              <a:rPr lang="en-US" dirty="0"/>
              <a:t>Copyright © 2022 ACSM • All Rights Reserved</a:t>
            </a:r>
          </a:p>
        </p:txBody>
      </p:sp>
    </p:spTree>
    <p:extLst>
      <p:ext uri="{BB962C8B-B14F-4D97-AF65-F5344CB8AC3E}">
        <p14:creationId xmlns:p14="http://schemas.microsoft.com/office/powerpoint/2010/main" val="417188270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26F695-86D0-2446-98EC-8433C8080F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569415"/>
            <a:ext cx="7886700" cy="765584"/>
          </a:xfrm>
        </p:spPr>
        <p:txBody>
          <a:bodyPr>
            <a:normAutofit/>
          </a:bodyPr>
          <a:lstStyle/>
          <a:p>
            <a:r>
              <a:rPr lang="en-US" sz="28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anose="020B0604030504040204" pitchFamily="34" charset="0"/>
                <a:ea typeface="Verdana" panose="020B0604030504040204" pitchFamily="34" charset="0"/>
              </a:rPr>
              <a:t>Initial Client Consultation #1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EC8B51-A471-494C-BB5C-065CB2EFBF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659670"/>
            <a:ext cx="7886700" cy="3710005"/>
          </a:xfrm>
        </p:spPr>
        <p:txBody>
          <a:bodyPr>
            <a:normAutofit/>
          </a:bodyPr>
          <a:lstStyle/>
          <a:p>
            <a:r>
              <a:rPr lang="en-US" altLang="en-US" sz="2400" dirty="0">
                <a:latin typeface="Verdana" panose="020B0604030504040204" pitchFamily="34" charset="0"/>
                <a:ea typeface="Verdana" panose="020B0604030504040204" pitchFamily="34" charset="0"/>
              </a:rPr>
              <a:t>Consultation location and confidentiality</a:t>
            </a:r>
          </a:p>
          <a:p>
            <a:pPr lvl="1"/>
            <a:r>
              <a:rPr lang="en-US" sz="2400" dirty="0">
                <a:latin typeface="Verdana" panose="020B0604030504040204" pitchFamily="34" charset="0"/>
                <a:ea typeface="Verdana" panose="020B0604030504040204" pitchFamily="34" charset="0"/>
              </a:rPr>
              <a:t>The consultation and assessment areas should be in an enclosed room or remote space within the facility such that verbal communication is not clearly discernible to other clients.</a:t>
            </a:r>
          </a:p>
          <a:p>
            <a:pPr lvl="1"/>
            <a:r>
              <a:rPr lang="en-US" sz="2400" dirty="0">
                <a:latin typeface="Verdana" panose="020B0604030504040204" pitchFamily="34" charset="0"/>
                <a:ea typeface="Verdana" panose="020B0604030504040204" pitchFamily="34" charset="0"/>
              </a:rPr>
              <a:t>The space should be absent of distracting background noise or music, along with any visual distractions that could hinder a focused conversation.</a:t>
            </a:r>
            <a:endParaRPr lang="en-US" altLang="en-US" sz="2400" dirty="0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5FA42C-A434-044E-9BDB-C47C5FD866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590800" y="6356350"/>
            <a:ext cx="3962400" cy="365125"/>
          </a:xfrm>
        </p:spPr>
        <p:txBody>
          <a:bodyPr/>
          <a:lstStyle/>
          <a:p>
            <a:r>
              <a:rPr lang="en-US" dirty="0"/>
              <a:t>Copyright © 2022 ACSM • All Rights Reserved</a:t>
            </a:r>
          </a:p>
        </p:txBody>
      </p:sp>
    </p:spTree>
    <p:extLst>
      <p:ext uri="{BB962C8B-B14F-4D97-AF65-F5344CB8AC3E}">
        <p14:creationId xmlns:p14="http://schemas.microsoft.com/office/powerpoint/2010/main" val="79431524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26F695-86D0-2446-98EC-8433C8080F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569415"/>
            <a:ext cx="7886700" cy="765584"/>
          </a:xfrm>
        </p:spPr>
        <p:txBody>
          <a:bodyPr>
            <a:normAutofit/>
          </a:bodyPr>
          <a:lstStyle/>
          <a:p>
            <a:r>
              <a:rPr lang="en-US" sz="28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anose="020B0604030504040204" pitchFamily="34" charset="0"/>
                <a:ea typeface="Verdana" panose="020B0604030504040204" pitchFamily="34" charset="0"/>
              </a:rPr>
              <a:t>Initial Client Consultation #2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EC8B51-A471-494C-BB5C-065CB2EFBF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659671"/>
            <a:ext cx="7886700" cy="4283936"/>
          </a:xfrm>
        </p:spPr>
        <p:txBody>
          <a:bodyPr>
            <a:noAutofit/>
          </a:bodyPr>
          <a:lstStyle/>
          <a:p>
            <a:r>
              <a:rPr lang="en-US" altLang="en-US" sz="2400" dirty="0">
                <a:latin typeface="Verdana" panose="020B0604030504040204" pitchFamily="34" charset="0"/>
                <a:ea typeface="Verdana" panose="020B0604030504040204" pitchFamily="34" charset="0"/>
              </a:rPr>
              <a:t>Introduction and consultation agenda review</a:t>
            </a:r>
          </a:p>
          <a:p>
            <a:pPr lvl="1"/>
            <a:r>
              <a:rPr lang="en-US" altLang="en-US" sz="2400" dirty="0">
                <a:latin typeface="Verdana" panose="020B0604030504040204" pitchFamily="34" charset="0"/>
                <a:ea typeface="Verdana" panose="020B0604030504040204" pitchFamily="34" charset="0"/>
              </a:rPr>
              <a:t>Warmly welcome the client upon first sight with a handshake and smile and engage in light conversation to put the client at ease.</a:t>
            </a:r>
          </a:p>
          <a:p>
            <a:pPr lvl="1"/>
            <a:r>
              <a:rPr lang="en-US" altLang="en-US" sz="2400" dirty="0">
                <a:latin typeface="Verdana" panose="020B0604030504040204" pitchFamily="34" charset="0"/>
                <a:ea typeface="Verdana" panose="020B0604030504040204" pitchFamily="34" charset="0"/>
              </a:rPr>
              <a:t>Next, lead the client to the private consultation area and review the sequence and content of the initial client consultation.</a:t>
            </a:r>
          </a:p>
          <a:p>
            <a:pPr lvl="2"/>
            <a:r>
              <a:rPr lang="en-US" altLang="en-US" sz="2200" dirty="0">
                <a:latin typeface="Verdana" panose="020B0604030504040204" pitchFamily="34" charset="0"/>
                <a:ea typeface="Verdana" panose="020B0604030504040204" pitchFamily="34" charset="0"/>
              </a:rPr>
              <a:t>By reviewing the structure of the appointment, client anxiety will be lessened.</a:t>
            </a:r>
          </a:p>
          <a:p>
            <a:pPr lvl="2"/>
            <a:r>
              <a:rPr lang="en-US" altLang="en-US" sz="2200" dirty="0">
                <a:latin typeface="Verdana" panose="020B0604030504040204" pitchFamily="34" charset="0"/>
                <a:ea typeface="Verdana" panose="020B0604030504040204" pitchFamily="34" charset="0"/>
              </a:rPr>
              <a:t>Present an opportunity for any client concerns to be addressed.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5FA42C-A434-044E-9BDB-C47C5FD866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590800" y="6356350"/>
            <a:ext cx="3962400" cy="365125"/>
          </a:xfrm>
        </p:spPr>
        <p:txBody>
          <a:bodyPr/>
          <a:lstStyle/>
          <a:p>
            <a:r>
              <a:rPr lang="en-US" dirty="0"/>
              <a:t>Copyright © 2022 ACSM • All Rights Reserved</a:t>
            </a:r>
          </a:p>
        </p:txBody>
      </p:sp>
    </p:spTree>
    <p:extLst>
      <p:ext uri="{BB962C8B-B14F-4D97-AF65-F5344CB8AC3E}">
        <p14:creationId xmlns:p14="http://schemas.microsoft.com/office/powerpoint/2010/main" val="172703156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26F695-86D0-2446-98EC-8433C8080F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569415"/>
            <a:ext cx="7886700" cy="765584"/>
          </a:xfrm>
        </p:spPr>
        <p:txBody>
          <a:bodyPr>
            <a:normAutofit/>
          </a:bodyPr>
          <a:lstStyle/>
          <a:p>
            <a:r>
              <a:rPr lang="en-US" sz="28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anose="020B0604030504040204" pitchFamily="34" charset="0"/>
                <a:ea typeface="Verdana" panose="020B0604030504040204" pitchFamily="34" charset="0"/>
              </a:rPr>
              <a:t>Initial Client Consultation #3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EC8B51-A471-494C-BB5C-065CB2EFBF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669399"/>
            <a:ext cx="7886700" cy="3904558"/>
          </a:xfrm>
        </p:spPr>
        <p:txBody>
          <a:bodyPr>
            <a:normAutofit/>
          </a:bodyPr>
          <a:lstStyle/>
          <a:p>
            <a:r>
              <a:rPr lang="en-US" altLang="en-US" sz="2400" dirty="0">
                <a:latin typeface="Verdana" panose="020B0604030504040204" pitchFamily="34" charset="0"/>
                <a:ea typeface="Verdana" panose="020B0604030504040204" pitchFamily="34" charset="0"/>
              </a:rPr>
              <a:t>Detailed consultation components</a:t>
            </a:r>
          </a:p>
          <a:p>
            <a:pPr lvl="1"/>
            <a:r>
              <a:rPr lang="en-US" altLang="en-US" sz="2400" dirty="0">
                <a:latin typeface="Verdana" panose="020B0604030504040204" pitchFamily="34" charset="0"/>
                <a:ea typeface="Verdana" panose="020B0604030504040204" pitchFamily="34" charset="0"/>
              </a:rPr>
              <a:t>Client–Personal Trainer agreement</a:t>
            </a:r>
          </a:p>
          <a:p>
            <a:pPr lvl="1"/>
            <a:r>
              <a:rPr lang="en-US" altLang="en-US" sz="2400" dirty="0">
                <a:latin typeface="Verdana" panose="020B0604030504040204" pitchFamily="34" charset="0"/>
                <a:ea typeface="Verdana" panose="020B0604030504040204" pitchFamily="34" charset="0"/>
              </a:rPr>
              <a:t>Health/medical history evaluation form and/or PAR-Q+</a:t>
            </a:r>
          </a:p>
          <a:p>
            <a:pPr lvl="1"/>
            <a:r>
              <a:rPr lang="en-US" altLang="en-US" sz="2400" dirty="0">
                <a:latin typeface="Verdana" panose="020B0604030504040204" pitchFamily="34" charset="0"/>
                <a:ea typeface="Verdana" panose="020B0604030504040204" pitchFamily="34" charset="0"/>
              </a:rPr>
              <a:t>Medical clearance form</a:t>
            </a:r>
          </a:p>
          <a:p>
            <a:pPr lvl="1"/>
            <a:r>
              <a:rPr lang="en-US" altLang="en-US" sz="2400" dirty="0">
                <a:latin typeface="Verdana" panose="020B0604030504040204" pitchFamily="34" charset="0"/>
                <a:ea typeface="Verdana" panose="020B0604030504040204" pitchFamily="34" charset="0"/>
              </a:rPr>
              <a:t>Informed consent waiver</a:t>
            </a:r>
          </a:p>
          <a:p>
            <a:pPr lvl="1"/>
            <a:r>
              <a:rPr lang="en-US" altLang="en-US" sz="2400" dirty="0">
                <a:latin typeface="Verdana" panose="020B0604030504040204" pitchFamily="34" charset="0"/>
                <a:ea typeface="Verdana" panose="020B0604030504040204" pitchFamily="34" charset="0"/>
              </a:rPr>
              <a:t>Client goals</a:t>
            </a:r>
          </a:p>
          <a:p>
            <a:pPr lvl="1"/>
            <a:r>
              <a:rPr lang="en-US" altLang="en-US" sz="2400" dirty="0">
                <a:latin typeface="Verdana" panose="020B0604030504040204" pitchFamily="34" charset="0"/>
                <a:ea typeface="Verdana" panose="020B0604030504040204" pitchFamily="34" charset="0"/>
              </a:rPr>
              <a:t>Health and fitness assessment</a:t>
            </a:r>
          </a:p>
          <a:p>
            <a:pPr lvl="1"/>
            <a:r>
              <a:rPr lang="en-US" altLang="en-US" sz="2400" dirty="0">
                <a:latin typeface="Verdana" panose="020B0604030504040204" pitchFamily="34" charset="0"/>
                <a:ea typeface="Verdana" panose="020B0604030504040204" pitchFamily="34" charset="0"/>
              </a:rPr>
              <a:t>Assessment results and action plan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5FA42C-A434-044E-9BDB-C47C5FD866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590800" y="6356350"/>
            <a:ext cx="3962400" cy="365125"/>
          </a:xfrm>
        </p:spPr>
        <p:txBody>
          <a:bodyPr/>
          <a:lstStyle/>
          <a:p>
            <a:r>
              <a:rPr lang="en-US" dirty="0"/>
              <a:t>Copyright © 2022 ACSM • All Rights Reserved</a:t>
            </a:r>
          </a:p>
        </p:txBody>
      </p:sp>
    </p:spTree>
    <p:extLst>
      <p:ext uri="{BB962C8B-B14F-4D97-AF65-F5344CB8AC3E}">
        <p14:creationId xmlns:p14="http://schemas.microsoft.com/office/powerpoint/2010/main" val="28593136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26F695-86D0-2446-98EC-8433C8080F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579143"/>
            <a:ext cx="7886700" cy="765584"/>
          </a:xfrm>
        </p:spPr>
        <p:txBody>
          <a:bodyPr>
            <a:normAutofit/>
          </a:bodyPr>
          <a:lstStyle/>
          <a:p>
            <a:r>
              <a:rPr lang="en-US" sz="28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anose="020B0604030504040204" pitchFamily="34" charset="0"/>
                <a:ea typeface="Verdana" panose="020B0604030504040204" pitchFamily="34" charset="0"/>
              </a:rPr>
              <a:t>Personal Training Client Agreement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5FA42C-A434-044E-9BDB-C47C5FD866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590800" y="6356350"/>
            <a:ext cx="3962400" cy="365125"/>
          </a:xfrm>
        </p:spPr>
        <p:txBody>
          <a:bodyPr/>
          <a:lstStyle/>
          <a:p>
            <a:r>
              <a:rPr lang="en-US" dirty="0"/>
              <a:t>Copyright © 2022 ACSM • All Rights Reserved</a:t>
            </a:r>
          </a:p>
        </p:txBody>
      </p:sp>
      <p:pic>
        <p:nvPicPr>
          <p:cNvPr id="8" name="Picture 7" descr="This image describes about Personal Training Client Agreement.&#10;">
            <a:extLst>
              <a:ext uri="{FF2B5EF4-FFF2-40B4-BE49-F238E27FC236}">
                <a16:creationId xmlns:a16="http://schemas.microsoft.com/office/drawing/2014/main" id="{715E69A0-606E-DC46-B2CE-4A302C8F6E2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7955" y="1457461"/>
            <a:ext cx="4683197" cy="4721271"/>
          </a:xfrm>
          <a:prstGeom prst="rect">
            <a:avLst/>
          </a:prstGeom>
        </p:spPr>
      </p:pic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6CA86CCD-AFD8-C54E-852F-0EB4B7916E0E}"/>
              </a:ext>
            </a:extLst>
          </p:cNvPr>
          <p:cNvSpPr txBox="1">
            <a:spLocks/>
          </p:cNvSpPr>
          <p:nvPr/>
        </p:nvSpPr>
        <p:spPr bwMode="auto">
          <a:xfrm>
            <a:off x="5630091" y="2965450"/>
            <a:ext cx="3288132" cy="615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pPr>
              <a:lnSpc>
                <a:spcPct val="120000"/>
              </a:lnSpc>
              <a:buClr>
                <a:srgbClr val="CC9900"/>
              </a:buClr>
              <a:defRPr/>
            </a:pPr>
            <a:r>
              <a:rPr lang="en-US" sz="1200" b="1" kern="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Figure 10.4. </a:t>
            </a:r>
            <a:r>
              <a:rPr lang="en-US" sz="1200" kern="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Example of a Personal Training client agreement. (Adapted from Plus One Health Management, Inc., New York [NY]: 2008, with permission.)</a:t>
            </a:r>
          </a:p>
        </p:txBody>
      </p:sp>
    </p:spTree>
    <p:extLst>
      <p:ext uri="{BB962C8B-B14F-4D97-AF65-F5344CB8AC3E}">
        <p14:creationId xmlns:p14="http://schemas.microsoft.com/office/powerpoint/2010/main" val="29791682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26F695-86D0-2446-98EC-8433C8080F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481863"/>
            <a:ext cx="7886700" cy="765584"/>
          </a:xfrm>
        </p:spPr>
        <p:txBody>
          <a:bodyPr>
            <a:noAutofit/>
          </a:bodyPr>
          <a:lstStyle/>
          <a:p>
            <a:r>
              <a:rPr lang="en-US" sz="28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anose="020B0604030504040204" pitchFamily="34" charset="0"/>
                <a:ea typeface="Verdana" panose="020B0604030504040204" pitchFamily="34" charset="0"/>
              </a:rPr>
              <a:t>Recommending Appropriate Personal Training Packages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EC8B51-A471-494C-BB5C-065CB2EFBF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727767"/>
            <a:ext cx="7886700" cy="3038796"/>
          </a:xfrm>
        </p:spPr>
        <p:txBody>
          <a:bodyPr>
            <a:normAutofit/>
          </a:bodyPr>
          <a:lstStyle/>
          <a:p>
            <a:r>
              <a:rPr lang="en-US" altLang="en-US" sz="2400" dirty="0">
                <a:latin typeface="Verdana" panose="020B0604030504040204" pitchFamily="34" charset="0"/>
                <a:ea typeface="Verdana" panose="020B0604030504040204" pitchFamily="34" charset="0"/>
              </a:rPr>
              <a:t>The appointment frequency and number of sessions purchased should be determined by the client’s needs and goals.</a:t>
            </a:r>
          </a:p>
          <a:p>
            <a:r>
              <a:rPr lang="en-US" altLang="en-US" sz="2400" dirty="0">
                <a:latin typeface="Verdana" panose="020B0604030504040204" pitchFamily="34" charset="0"/>
                <a:ea typeface="Verdana" panose="020B0604030504040204" pitchFamily="34" charset="0"/>
              </a:rPr>
              <a:t>The Personal Trainer must be clear with the client at the beginning and recommend the exercise program that the client needs to succeed.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5FA42C-A434-044E-9BDB-C47C5FD866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590800" y="6356350"/>
            <a:ext cx="3962400" cy="365125"/>
          </a:xfrm>
        </p:spPr>
        <p:txBody>
          <a:bodyPr/>
          <a:lstStyle/>
          <a:p>
            <a:r>
              <a:rPr lang="en-US" dirty="0"/>
              <a:t>Copyright © 2022 ACSM • All Rights Reserved</a:t>
            </a:r>
          </a:p>
        </p:txBody>
      </p:sp>
    </p:spTree>
    <p:extLst>
      <p:ext uri="{BB962C8B-B14F-4D97-AF65-F5344CB8AC3E}">
        <p14:creationId xmlns:p14="http://schemas.microsoft.com/office/powerpoint/2010/main" val="387122310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26F695-86D0-2446-98EC-8433C8080F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579143"/>
            <a:ext cx="7886700" cy="765584"/>
          </a:xfrm>
        </p:spPr>
        <p:txBody>
          <a:bodyPr>
            <a:normAutofit/>
          </a:bodyPr>
          <a:lstStyle/>
          <a:p>
            <a:r>
              <a:rPr lang="en-US" sz="28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anose="020B0604030504040204" pitchFamily="34" charset="0"/>
                <a:ea typeface="Verdana" panose="020B0604030504040204" pitchFamily="34" charset="0"/>
              </a:rPr>
              <a:t>Obtaining Client Commitment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EC8B51-A471-494C-BB5C-065CB2EFBF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649943"/>
            <a:ext cx="7886700" cy="4410396"/>
          </a:xfrm>
        </p:spPr>
        <p:txBody>
          <a:bodyPr>
            <a:normAutofit/>
          </a:bodyPr>
          <a:lstStyle/>
          <a:p>
            <a:r>
              <a:rPr lang="en-US" altLang="en-US" sz="2400" dirty="0">
                <a:latin typeface="Verdana" panose="020B0604030504040204" pitchFamily="34" charset="0"/>
                <a:ea typeface="Verdana" panose="020B0604030504040204" pitchFamily="34" charset="0"/>
              </a:rPr>
              <a:t>Review personal training packages.</a:t>
            </a:r>
          </a:p>
          <a:p>
            <a:r>
              <a:rPr lang="en-US" altLang="en-US" sz="2400" dirty="0">
                <a:latin typeface="Verdana" panose="020B0604030504040204" pitchFamily="34" charset="0"/>
                <a:ea typeface="Verdana" panose="020B0604030504040204" pitchFamily="34" charset="0"/>
              </a:rPr>
              <a:t>Point out commonly purchased packages and why.</a:t>
            </a:r>
          </a:p>
          <a:p>
            <a:r>
              <a:rPr lang="en-US" altLang="en-US" sz="2400" dirty="0">
                <a:latin typeface="Verdana" panose="020B0604030504040204" pitchFamily="34" charset="0"/>
                <a:ea typeface="Verdana" panose="020B0604030504040204" pitchFamily="34" charset="0"/>
              </a:rPr>
              <a:t>Be prepared to respond and anticipate possible concerns and questions raised by clients.</a:t>
            </a:r>
          </a:p>
          <a:p>
            <a:r>
              <a:rPr lang="en-US" altLang="en-US" sz="2400" dirty="0">
                <a:latin typeface="Verdana" panose="020B0604030504040204" pitchFamily="34" charset="0"/>
                <a:ea typeface="Verdana" panose="020B0604030504040204" pitchFamily="34" charset="0"/>
              </a:rPr>
              <a:t>Be sure to show appreciation for any sale that results.</a:t>
            </a:r>
          </a:p>
          <a:p>
            <a:r>
              <a:rPr lang="en-US" altLang="en-US" sz="2400" dirty="0">
                <a:latin typeface="Verdana" panose="020B0604030504040204" pitchFamily="34" charset="0"/>
                <a:ea typeface="Verdana" panose="020B0604030504040204" pitchFamily="34" charset="0"/>
              </a:rPr>
              <a:t>Have client review and sign all required paperwork.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5FA42C-A434-044E-9BDB-C47C5FD866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590800" y="6356350"/>
            <a:ext cx="3962400" cy="365125"/>
          </a:xfrm>
        </p:spPr>
        <p:txBody>
          <a:bodyPr/>
          <a:lstStyle/>
          <a:p>
            <a:r>
              <a:rPr lang="en-US" dirty="0"/>
              <a:t>Copyright © 2022 ACSM • All Rights Reserved</a:t>
            </a:r>
          </a:p>
        </p:txBody>
      </p:sp>
    </p:spTree>
    <p:extLst>
      <p:ext uri="{BB962C8B-B14F-4D97-AF65-F5344CB8AC3E}">
        <p14:creationId xmlns:p14="http://schemas.microsoft.com/office/powerpoint/2010/main" val="255414983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26F695-86D0-2446-98EC-8433C8080F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511047"/>
            <a:ext cx="7886700" cy="765584"/>
          </a:xfrm>
        </p:spPr>
        <p:txBody>
          <a:bodyPr>
            <a:noAutofit/>
          </a:bodyPr>
          <a:lstStyle/>
          <a:p>
            <a:r>
              <a:rPr lang="en-US" sz="28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anose="020B0604030504040204" pitchFamily="34" charset="0"/>
                <a:ea typeface="Verdana" panose="020B0604030504040204" pitchFamily="34" charset="0"/>
              </a:rPr>
              <a:t>Leading Into the Next Client Appointment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EC8B51-A471-494C-BB5C-065CB2EFBF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727766"/>
            <a:ext cx="7886700" cy="3466813"/>
          </a:xfrm>
        </p:spPr>
        <p:txBody>
          <a:bodyPr>
            <a:normAutofit/>
          </a:bodyPr>
          <a:lstStyle/>
          <a:p>
            <a:r>
              <a:rPr lang="en-US" altLang="en-US" sz="2400" dirty="0">
                <a:latin typeface="Verdana" panose="020B0604030504040204" pitchFamily="34" charset="0"/>
                <a:ea typeface="Verdana" panose="020B0604030504040204" pitchFamily="34" charset="0"/>
              </a:rPr>
              <a:t>After the initial client consultation is complete, all the necessary paperwork has been reviewed, and a goal-setting action plan has been discussed, the </a:t>
            </a:r>
            <a:r>
              <a:rPr lang="en-US" altLang="en-US" sz="2400" b="1" dirty="0">
                <a:latin typeface="Verdana" panose="020B0604030504040204" pitchFamily="34" charset="0"/>
                <a:ea typeface="Verdana" panose="020B0604030504040204" pitchFamily="34" charset="0"/>
              </a:rPr>
              <a:t>next appointment should then be confirmed.</a:t>
            </a:r>
          </a:p>
          <a:p>
            <a:r>
              <a:rPr lang="en-US" altLang="en-US" sz="2400" dirty="0">
                <a:latin typeface="Verdana" panose="020B0604030504040204" pitchFamily="34" charset="0"/>
                <a:ea typeface="Verdana" panose="020B0604030504040204" pitchFamily="34" charset="0"/>
              </a:rPr>
              <a:t>At that time, the Personal Trainer should express gratitude to the client for his or her time and display eagerness for the next visit.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5FA42C-A434-044E-9BDB-C47C5FD866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590800" y="6356350"/>
            <a:ext cx="3962400" cy="365125"/>
          </a:xfrm>
        </p:spPr>
        <p:txBody>
          <a:bodyPr/>
          <a:lstStyle/>
          <a:p>
            <a:r>
              <a:rPr lang="en-US" dirty="0"/>
              <a:t>Copyright © 2022 ACSM • All Rights Reserved</a:t>
            </a:r>
          </a:p>
        </p:txBody>
      </p:sp>
    </p:spTree>
    <p:extLst>
      <p:ext uri="{BB962C8B-B14F-4D97-AF65-F5344CB8AC3E}">
        <p14:creationId xmlns:p14="http://schemas.microsoft.com/office/powerpoint/2010/main" val="73856308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4832</TotalTime>
  <Words>2154</Words>
  <Application>Microsoft Macintosh PowerPoint</Application>
  <PresentationFormat>On-screen Show (4:3)</PresentationFormat>
  <Paragraphs>198</Paragraphs>
  <Slides>38</Slides>
  <Notes>0</Notes>
  <HiddenSlides>3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size="46" baseType="lpstr">
      <vt:lpstr>Arial</vt:lpstr>
      <vt:lpstr>Calibri</vt:lpstr>
      <vt:lpstr>Calibri Light</vt:lpstr>
      <vt:lpstr>Courier New</vt:lpstr>
      <vt:lpstr>Trebuchet MS</vt:lpstr>
      <vt:lpstr>Verdana</vt:lpstr>
      <vt:lpstr>Wingdings</vt:lpstr>
      <vt:lpstr>Office Theme</vt:lpstr>
      <vt:lpstr>Chapter 10:  The Initial Client Consultation</vt:lpstr>
      <vt:lpstr>Objectives #1</vt:lpstr>
      <vt:lpstr>Objectives #2</vt:lpstr>
      <vt:lpstr>Introduction</vt:lpstr>
      <vt:lpstr>Aspects of Successful Client Relations</vt:lpstr>
      <vt:lpstr>Customer Service and Hospitality #1</vt:lpstr>
      <vt:lpstr>Customer Service and Hospitality #2</vt:lpstr>
      <vt:lpstr>Customer Service and Hospitality #3</vt:lpstr>
      <vt:lpstr>Examples of Hospitality in Personal Training #1</vt:lpstr>
      <vt:lpstr>Examples of Hospitality in Personal Training #2</vt:lpstr>
      <vt:lpstr>Relationship Marketing #1</vt:lpstr>
      <vt:lpstr>Relationship Marketing #2</vt:lpstr>
      <vt:lpstr>Relationship Marketing #3</vt:lpstr>
      <vt:lpstr>Relationship Marketing #4</vt:lpstr>
      <vt:lpstr>The Power of Nonverbal Communication</vt:lpstr>
      <vt:lpstr>Improving Nonverbal Communication Skills #1</vt:lpstr>
      <vt:lpstr>Improving Nonverbal Communication Skills #2</vt:lpstr>
      <vt:lpstr>Improving Nonverbal Communication Skills #3</vt:lpstr>
      <vt:lpstr>Improving Nonverbal Communication Skills #4</vt:lpstr>
      <vt:lpstr>Improving Nonverbal Communication Skills #5</vt:lpstr>
      <vt:lpstr>The Client-Centered Approach to Coaching</vt:lpstr>
      <vt:lpstr>Rapport Building</vt:lpstr>
      <vt:lpstr>Client-Centered Techniques</vt:lpstr>
      <vt:lpstr>Exhibiting Empathy</vt:lpstr>
      <vt:lpstr>Active Listening</vt:lpstr>
      <vt:lpstr>Client-Centered Approach</vt:lpstr>
      <vt:lpstr>Preceding the Initial Client Consultation: Generating Clients</vt:lpstr>
      <vt:lpstr>Initial Client Contact</vt:lpstr>
      <vt:lpstr>Initial Client Contact Process</vt:lpstr>
      <vt:lpstr>New Client Intake Form</vt:lpstr>
      <vt:lpstr>Preparing for the Initial Client Consultation</vt:lpstr>
      <vt:lpstr>Initial Client Consultation #1</vt:lpstr>
      <vt:lpstr>Initial Client Consultation #2</vt:lpstr>
      <vt:lpstr>Initial Client Consultation #3</vt:lpstr>
      <vt:lpstr>Personal Training Client Agreement</vt:lpstr>
      <vt:lpstr>Recommending Appropriate Personal Training Packages</vt:lpstr>
      <vt:lpstr>Obtaining Client Commitment</vt:lpstr>
      <vt:lpstr>Leading Into the Next Client Appointment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Hargens, Trent - hargenta</dc:creator>
  <cp:lastModifiedBy>Geraint Forster</cp:lastModifiedBy>
  <cp:revision>217</cp:revision>
  <dcterms:created xsi:type="dcterms:W3CDTF">2021-04-02T13:18:21Z</dcterms:created>
  <dcterms:modified xsi:type="dcterms:W3CDTF">2025-11-21T12:46:28Z</dcterms:modified>
</cp:coreProperties>
</file>