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92" r:id="rId4"/>
    <p:sldId id="269" r:id="rId5"/>
    <p:sldId id="27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3778B1-5DBC-D249-91EA-327AD83C63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6BE123-2F97-CC4E-95BA-BAA8CA9CF5B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Exercise at the end of each to bring the learning together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6E0EF7-E2C9-FA40-BB49-BCE7F4C524D8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CB05335-2DFB-6845-93B0-069717A553E8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4002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B9F08D-438B-2941-B9D3-8CAA311CB9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72462C-3570-604D-A0AD-81B77983C4B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Who do I want to be?</a:t>
            </a:r>
          </a:p>
          <a:p>
            <a:pPr lvl="0"/>
            <a:r>
              <a:rPr lang="en-GB" dirty="0"/>
              <a:t>Who am I?</a:t>
            </a:r>
          </a:p>
          <a:p>
            <a:pPr lvl="0"/>
            <a:r>
              <a:rPr lang="en-GB" dirty="0"/>
              <a:t>Diagnostics on line Johari window, learning styles </a:t>
            </a:r>
            <a:r>
              <a:rPr lang="en-GB" dirty="0" err="1"/>
              <a:t>etc</a:t>
            </a:r>
            <a:endParaRPr lang="en-GB" dirty="0"/>
          </a:p>
          <a:p>
            <a:pPr lvl="0"/>
            <a:r>
              <a:rPr lang="en-GB" dirty="0"/>
              <a:t>About being credible and being authentic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E3223-411D-EA40-94E6-3A7B6AC3AADA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E8BC18-3E68-C24A-8D59-8F3BD353011B}" type="slidenum">
              <a:t>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60629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Assumptions and Values so important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21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2 – </a:t>
            </a:r>
            <a:br>
              <a:rPr lang="en-GB" dirty="0"/>
            </a:br>
            <a:r>
              <a:rPr lang="en-GB" dirty="0"/>
              <a:t>Reflection 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F4AA9-147D-CF40-81F1-7E438B7E09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 Context is Critical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BB20C-A07E-DB4B-AE47-97CF2FDA99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91541" y="1556794"/>
            <a:ext cx="8229600" cy="363326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  <a:spcBef>
                <a:spcPts val="700"/>
              </a:spcBef>
            </a:pPr>
            <a:endParaRPr lang="en-GB" sz="3000" dirty="0"/>
          </a:p>
          <a:p>
            <a:pPr>
              <a:lnSpc>
                <a:spcPct val="80000"/>
              </a:lnSpc>
              <a:spcBef>
                <a:spcPts val="700"/>
              </a:spcBef>
            </a:pPr>
            <a:endParaRPr lang="en-GB" sz="3000" dirty="0"/>
          </a:p>
          <a:p>
            <a:pPr>
              <a:lnSpc>
                <a:spcPct val="80000"/>
              </a:lnSpc>
              <a:spcBef>
                <a:spcPts val="700"/>
              </a:spcBef>
            </a:pPr>
            <a:r>
              <a:rPr lang="en-GB" sz="3000" dirty="0"/>
              <a:t>Personal Context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600" dirty="0"/>
              <a:t>What do you know about you?</a:t>
            </a:r>
            <a:endParaRPr lang="en-GB" sz="3000" dirty="0"/>
          </a:p>
          <a:p>
            <a:pPr>
              <a:lnSpc>
                <a:spcPct val="80000"/>
              </a:lnSpc>
              <a:spcBef>
                <a:spcPts val="700"/>
              </a:spcBef>
            </a:pPr>
            <a:endParaRPr lang="en-GB" sz="3000" dirty="0"/>
          </a:p>
          <a:p>
            <a:pPr>
              <a:lnSpc>
                <a:spcPct val="80000"/>
              </a:lnSpc>
              <a:spcBef>
                <a:spcPts val="700"/>
              </a:spcBef>
            </a:pPr>
            <a:r>
              <a:rPr lang="en-GB" sz="3000" dirty="0"/>
              <a:t>Academic Context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600" dirty="0"/>
              <a:t>The rationale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600" dirty="0"/>
              <a:t>The tools</a:t>
            </a:r>
          </a:p>
          <a:p>
            <a:pPr marL="457200" lvl="1" indent="0">
              <a:lnSpc>
                <a:spcPct val="80000"/>
              </a:lnSpc>
              <a:spcBef>
                <a:spcPts val="600"/>
              </a:spcBef>
              <a:buNone/>
            </a:pPr>
            <a:endParaRPr lang="en-GB" sz="2600" dirty="0"/>
          </a:p>
          <a:p>
            <a:pPr>
              <a:lnSpc>
                <a:spcPct val="80000"/>
              </a:lnSpc>
              <a:spcBef>
                <a:spcPts val="700"/>
              </a:spcBef>
            </a:pPr>
            <a:r>
              <a:rPr lang="en-GB" sz="3000" dirty="0"/>
              <a:t>Organisational Context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600" dirty="0"/>
              <a:t>Cultures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600" dirty="0"/>
              <a:t>Preparedness</a:t>
            </a:r>
            <a:endParaRPr lang="en-US" sz="2600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394FE9DD-0195-4464-B382-8E45ED0C00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62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34"/>
    </mc:Choice>
    <mc:Fallback xmlns="">
      <p:transition spd="slow" advTm="64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A11A7-8E86-7645-91AB-A1966BB44E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>Boyatzis’s Theory of self directed learning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11B0B-78DE-484C-BBC4-BF07938CCD5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EC35AAA-0514-9444-951B-2F48476EBBCC}"/>
              </a:ext>
            </a:extLst>
          </p:cNvPr>
          <p:cNvSpPr/>
          <p:nvPr/>
        </p:nvSpPr>
        <p:spPr>
          <a:xfrm>
            <a:off x="5824734" y="1345759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108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3977BD9-7A87-0446-BE65-0E315EB7FF22}"/>
              </a:ext>
            </a:extLst>
          </p:cNvPr>
          <p:cNvSpPr/>
          <p:nvPr/>
        </p:nvSpPr>
        <p:spPr>
          <a:xfrm>
            <a:off x="4145430" y="2821272"/>
            <a:ext cx="2687759" cy="233064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92D05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00D487C-629A-6A47-9E4D-2A79A9C7250E}"/>
              </a:ext>
            </a:extLst>
          </p:cNvPr>
          <p:cNvSpPr/>
          <p:nvPr/>
        </p:nvSpPr>
        <p:spPr>
          <a:xfrm>
            <a:off x="7634514" y="2526432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108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D0D0C08-083B-C243-8728-79A66EA073F8}"/>
              </a:ext>
            </a:extLst>
          </p:cNvPr>
          <p:cNvSpPr/>
          <p:nvPr/>
        </p:nvSpPr>
        <p:spPr>
          <a:xfrm>
            <a:off x="6860081" y="4519467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162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2A3C6F3-904F-2249-A50D-798DEEA9979D}"/>
              </a:ext>
            </a:extLst>
          </p:cNvPr>
          <p:cNvSpPr/>
          <p:nvPr/>
        </p:nvSpPr>
        <p:spPr>
          <a:xfrm>
            <a:off x="4625215" y="5292346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162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0343AF7-8C4A-5D4D-8F65-8CFEDA93EAB2}"/>
              </a:ext>
            </a:extLst>
          </p:cNvPr>
          <p:cNvSpPr/>
          <p:nvPr/>
        </p:nvSpPr>
        <p:spPr>
          <a:xfrm>
            <a:off x="3503712" y="1309100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81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1F47EED-DAA6-BF41-9900-48ED0A2080CC}"/>
              </a:ext>
            </a:extLst>
          </p:cNvPr>
          <p:cNvSpPr/>
          <p:nvPr/>
        </p:nvSpPr>
        <p:spPr>
          <a:xfrm>
            <a:off x="1991541" y="2698988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0EFB218-E4A4-5043-8850-FD7B0C412D29}"/>
              </a:ext>
            </a:extLst>
          </p:cNvPr>
          <p:cNvSpPr/>
          <p:nvPr/>
        </p:nvSpPr>
        <p:spPr>
          <a:xfrm>
            <a:off x="2495595" y="4519467"/>
            <a:ext cx="1728188" cy="15121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9AB5E4"/>
              </a:gs>
              <a:gs pos="100000">
                <a:srgbClr val="C2D1ED"/>
              </a:gs>
            </a:gsLst>
            <a:lin ang="10800000"/>
          </a:gra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6B2FEE-9AF3-F244-8981-591DBA2AEA76}"/>
              </a:ext>
            </a:extLst>
          </p:cNvPr>
          <p:cNvSpPr txBox="1"/>
          <p:nvPr/>
        </p:nvSpPr>
        <p:spPr>
          <a:xfrm>
            <a:off x="6023992" y="1716484"/>
            <a:ext cx="129614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My</a:t>
            </a:r>
            <a:r>
              <a:rPr lang="en-GB">
                <a:solidFill>
                  <a:srgbClr val="000000"/>
                </a:solidFill>
                <a:latin typeface="Calibri"/>
              </a:rPr>
              <a:t> </a:t>
            </a:r>
            <a:r>
              <a:rPr lang="en-GB" b="1">
                <a:solidFill>
                  <a:srgbClr val="000000"/>
                </a:solidFill>
                <a:latin typeface="Calibri"/>
              </a:rPr>
              <a:t>Real Self 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DE219C04-3D72-1A47-AB70-D42E8085E3DB}"/>
              </a:ext>
            </a:extLst>
          </p:cNvPr>
          <p:cNvSpPr txBox="1"/>
          <p:nvPr/>
        </p:nvSpPr>
        <p:spPr>
          <a:xfrm>
            <a:off x="7534708" y="2702884"/>
            <a:ext cx="1764645" cy="1200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My</a:t>
            </a:r>
            <a:r>
              <a:rPr lang="en-GB">
                <a:solidFill>
                  <a:srgbClr val="000000"/>
                </a:solidFill>
                <a:latin typeface="Calibri"/>
              </a:rPr>
              <a:t> </a:t>
            </a:r>
            <a:r>
              <a:rPr lang="en-GB" b="1">
                <a:solidFill>
                  <a:srgbClr val="000000"/>
                </a:solidFill>
                <a:latin typeface="Calibri"/>
              </a:rPr>
              <a:t>Strengths,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where 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my ideal &amp;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real self overlap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F26BCF47-5775-D44E-AD80-FE56B4DA0B2E}"/>
              </a:ext>
            </a:extLst>
          </p:cNvPr>
          <p:cNvSpPr txBox="1"/>
          <p:nvPr/>
        </p:nvSpPr>
        <p:spPr>
          <a:xfrm>
            <a:off x="4376288" y="3524930"/>
            <a:ext cx="222606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Developing trusting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 relationships that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 encourage each step 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TextBox 17">
            <a:extLst>
              <a:ext uri="{FF2B5EF4-FFF2-40B4-BE49-F238E27FC236}">
                <a16:creationId xmlns:a16="http://schemas.microsoft.com/office/drawing/2014/main" id="{09BA9479-E031-CA49-8EDA-DF6DDA03676F}"/>
              </a:ext>
            </a:extLst>
          </p:cNvPr>
          <p:cNvSpPr txBox="1"/>
          <p:nvPr/>
        </p:nvSpPr>
        <p:spPr>
          <a:xfrm>
            <a:off x="4953330" y="5695002"/>
            <a:ext cx="100540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Learning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Agenda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TextBox 18">
            <a:extLst>
              <a:ext uri="{FF2B5EF4-FFF2-40B4-BE49-F238E27FC236}">
                <a16:creationId xmlns:a16="http://schemas.microsoft.com/office/drawing/2014/main" id="{EB115199-AABD-ED4F-915E-B5CE87E0EB0A}"/>
              </a:ext>
            </a:extLst>
          </p:cNvPr>
          <p:cNvSpPr txBox="1"/>
          <p:nvPr/>
        </p:nvSpPr>
        <p:spPr>
          <a:xfrm>
            <a:off x="2547076" y="4813887"/>
            <a:ext cx="162525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Experimenting 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with new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behaviours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586009CE-0201-884C-859B-45279888C015}"/>
              </a:ext>
            </a:extLst>
          </p:cNvPr>
          <p:cNvSpPr txBox="1"/>
          <p:nvPr/>
        </p:nvSpPr>
        <p:spPr>
          <a:xfrm>
            <a:off x="2235760" y="2978000"/>
            <a:ext cx="123976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Practising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 </a:t>
            </a:r>
            <a:r>
              <a:rPr lang="en-GB" b="1">
                <a:solidFill>
                  <a:srgbClr val="000000"/>
                </a:solidFill>
                <a:latin typeface="Calibri"/>
              </a:rPr>
              <a:t>new</a:t>
            </a:r>
            <a:r>
              <a:rPr lang="en-GB">
                <a:solidFill>
                  <a:srgbClr val="000000"/>
                </a:solidFill>
                <a:latin typeface="Calibri"/>
              </a:rPr>
              <a:t> 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behaviours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" name="TextBox 20">
            <a:extLst>
              <a:ext uri="{FF2B5EF4-FFF2-40B4-BE49-F238E27FC236}">
                <a16:creationId xmlns:a16="http://schemas.microsoft.com/office/drawing/2014/main" id="{BD54812A-85A2-2647-8724-010C8A3FC54E}"/>
              </a:ext>
            </a:extLst>
          </p:cNvPr>
          <p:cNvSpPr txBox="1"/>
          <p:nvPr/>
        </p:nvSpPr>
        <p:spPr>
          <a:xfrm>
            <a:off x="6737534" y="4690251"/>
            <a:ext cx="1973293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My Gaps,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where my ideal &amp; 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real self differ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" name="TextBox 21">
            <a:extLst>
              <a:ext uri="{FF2B5EF4-FFF2-40B4-BE49-F238E27FC236}">
                <a16:creationId xmlns:a16="http://schemas.microsoft.com/office/drawing/2014/main" id="{6D68D9AA-90C5-9246-9A90-40E1941E0988}"/>
              </a:ext>
            </a:extLst>
          </p:cNvPr>
          <p:cNvSpPr txBox="1"/>
          <p:nvPr/>
        </p:nvSpPr>
        <p:spPr>
          <a:xfrm>
            <a:off x="3858691" y="1742023"/>
            <a:ext cx="1018230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My Ideal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>
                <a:solidFill>
                  <a:srgbClr val="000000"/>
                </a:solidFill>
                <a:latin typeface="Calibri"/>
              </a:rPr>
              <a:t> Self</a:t>
            </a:r>
            <a:endParaRPr lang="en-US" b="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5873BF6B-8511-42C2-AD48-B5EA700E26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826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893"/>
    </mc:Choice>
    <mc:Fallback xmlns="">
      <p:transition spd="slow" advTm="107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6F106-83A8-F246-967A-99DDAEFF5A6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Characteristics of Reflection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80343-0E31-E44B-9CD4-34ABF4013C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81200" y="1690778"/>
            <a:ext cx="8229600" cy="5167223"/>
          </a:xfrm>
        </p:spPr>
        <p:txBody>
          <a:bodyPr/>
          <a:lstStyle/>
          <a:p>
            <a:pPr>
              <a:spcBef>
                <a:spcPts val="700"/>
              </a:spcBef>
            </a:pPr>
            <a:r>
              <a:rPr lang="en-GB" b="1" dirty="0"/>
              <a:t>Reflection is thinking for a purpose </a:t>
            </a:r>
            <a:r>
              <a:rPr lang="en-GB" dirty="0"/>
              <a:t>– wanting to become a more effective officer. </a:t>
            </a:r>
          </a:p>
          <a:p>
            <a:pPr>
              <a:spcBef>
                <a:spcPts val="700"/>
              </a:spcBef>
            </a:pPr>
            <a:r>
              <a:rPr lang="en-GB" b="1" dirty="0"/>
              <a:t>Reflection is analysing how we learn </a:t>
            </a:r>
            <a:r>
              <a:rPr lang="en-GB" dirty="0"/>
              <a:t>– being prepared to critically consider relevant circumstances.</a:t>
            </a:r>
          </a:p>
          <a:p>
            <a:pPr>
              <a:spcBef>
                <a:spcPts val="700"/>
              </a:spcBef>
            </a:pPr>
            <a:r>
              <a:rPr lang="en-GB" b="1" dirty="0"/>
              <a:t>Reflection is evaluating how we learn </a:t>
            </a:r>
            <a:r>
              <a:rPr lang="en-GB" dirty="0"/>
              <a:t>– examining those aspects of our own performance we feel able to consider and searching for insights.</a:t>
            </a:r>
          </a:p>
          <a:p>
            <a:pPr>
              <a:spcBef>
                <a:spcPts val="700"/>
              </a:spcBef>
            </a:pPr>
            <a:r>
              <a:rPr lang="en-GB" b="1" dirty="0"/>
              <a:t>Reflection is being critical </a:t>
            </a:r>
            <a:r>
              <a:rPr lang="en-GB" dirty="0"/>
              <a:t>– in constructively probing what we learn and being prepared to act on any lessons revealed.</a:t>
            </a:r>
            <a:endParaRPr 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BB3538F-0E77-4A60-9647-0D712B95BC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14"/>
    </mc:Choice>
    <mc:Fallback xmlns="">
      <p:transition spd="slow" advTm="46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757E7-D182-6445-95CC-DAAD5EF9544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477CE-E093-214A-B439-07760B3CEF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81200" y="1052740"/>
            <a:ext cx="8229600" cy="5073429"/>
          </a:xfrm>
        </p:spPr>
        <p:txBody>
          <a:bodyPr/>
          <a:lstStyle/>
          <a:p>
            <a:pPr lvl="0"/>
            <a:r>
              <a:rPr lang="en-GB" dirty="0"/>
              <a:t>You reflect when you actively:</a:t>
            </a:r>
          </a:p>
          <a:p>
            <a:pPr lvl="0"/>
            <a:r>
              <a:rPr lang="en-GB" b="1" i="1" dirty="0"/>
              <a:t>Examine</a:t>
            </a:r>
            <a:r>
              <a:rPr lang="en-GB" i="1" dirty="0"/>
              <a:t> and </a:t>
            </a:r>
            <a:r>
              <a:rPr lang="en-GB" b="1" i="1" dirty="0"/>
              <a:t>investigate</a:t>
            </a:r>
            <a:r>
              <a:rPr lang="en-GB" i="1" dirty="0"/>
              <a:t> your learning and working practices</a:t>
            </a:r>
          </a:p>
          <a:p>
            <a:pPr lvl="0"/>
            <a:r>
              <a:rPr lang="en-GB" i="1" dirty="0"/>
              <a:t>Ask </a:t>
            </a:r>
            <a:r>
              <a:rPr lang="en-GB" b="1" i="1" dirty="0"/>
              <a:t>question</a:t>
            </a:r>
            <a:r>
              <a:rPr lang="en-GB" i="1" dirty="0"/>
              <a:t>s about your experience with a view to </a:t>
            </a:r>
            <a:r>
              <a:rPr lang="en-GB" b="1" i="1" dirty="0"/>
              <a:t>trying to understand </a:t>
            </a:r>
            <a:r>
              <a:rPr lang="en-GB" i="1" dirty="0"/>
              <a:t>it </a:t>
            </a:r>
          </a:p>
          <a:p>
            <a:pPr lvl="0"/>
            <a:r>
              <a:rPr lang="en-GB" b="1" i="1" dirty="0"/>
              <a:t>Probe</a:t>
            </a:r>
            <a:r>
              <a:rPr lang="en-GB" i="1" dirty="0"/>
              <a:t> your assumptions and the values that underlie your behaviour </a:t>
            </a:r>
          </a:p>
          <a:p>
            <a:pPr lvl="0"/>
            <a:r>
              <a:rPr lang="en-GB" b="1" i="1" dirty="0"/>
              <a:t>Formulate</a:t>
            </a:r>
            <a:r>
              <a:rPr lang="en-GB" i="1" dirty="0"/>
              <a:t> judgements and </a:t>
            </a:r>
            <a:r>
              <a:rPr lang="en-GB" b="1" i="1" dirty="0"/>
              <a:t>develop conclusions </a:t>
            </a:r>
            <a:r>
              <a:rPr lang="en-GB" i="1" dirty="0"/>
              <a:t>about your actions.</a:t>
            </a:r>
          </a:p>
          <a:p>
            <a:pPr lvl="0"/>
            <a:r>
              <a:rPr lang="en-GB" b="1" i="1" dirty="0"/>
              <a:t>Incorporate</a:t>
            </a:r>
            <a:r>
              <a:rPr lang="en-GB" i="1" dirty="0"/>
              <a:t> learned lessons into future behaviours</a:t>
            </a:r>
            <a:endParaRPr lang="en-US" i="1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8390BB6C-CA9B-4DCB-B8B2-46369E708E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68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33"/>
    </mc:Choice>
    <mc:Fallback xmlns="">
      <p:transition spd="slow" advTm="29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273</Words>
  <Application>Microsoft Macintosh PowerPoint</Application>
  <PresentationFormat>Widescreen</PresentationFormat>
  <Paragraphs>58</Paragraphs>
  <Slides>5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Part 2 –  Reflection for Police Officers </vt:lpstr>
      <vt:lpstr> Context is Critical</vt:lpstr>
      <vt:lpstr>Boyatzis’s Theory of self directed learning</vt:lpstr>
      <vt:lpstr>The Characteristics of 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 Harris (Pontyberem Primary School)</cp:lastModifiedBy>
  <cp:revision>10</cp:revision>
  <dcterms:created xsi:type="dcterms:W3CDTF">2020-05-13T10:52:49Z</dcterms:created>
  <dcterms:modified xsi:type="dcterms:W3CDTF">2020-06-10T16:28:42Z</dcterms:modified>
</cp:coreProperties>
</file>