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82" r:id="rId3"/>
    <p:sldId id="283" r:id="rId4"/>
    <p:sldId id="284" r:id="rId5"/>
    <p:sldId id="287" r:id="rId6"/>
    <p:sldId id="272" r:id="rId7"/>
    <p:sldId id="258" r:id="rId8"/>
    <p:sldId id="285" r:id="rId9"/>
    <p:sldId id="273" r:id="rId10"/>
    <p:sldId id="265" r:id="rId11"/>
    <p:sldId id="288" r:id="rId12"/>
    <p:sldId id="290" r:id="rId13"/>
    <p:sldId id="286" r:id="rId14"/>
    <p:sldId id="274" r:id="rId15"/>
    <p:sldId id="261" r:id="rId16"/>
    <p:sldId id="275" r:id="rId17"/>
    <p:sldId id="270" r:id="rId18"/>
    <p:sldId id="262" r:id="rId19"/>
    <p:sldId id="276" r:id="rId20"/>
    <p:sldId id="289" r:id="rId2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4155"/>
    <a:srgbClr val="515153"/>
    <a:srgbClr val="E9EA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03" autoAdjust="0"/>
    <p:restoredTop sz="94660"/>
  </p:normalViewPr>
  <p:slideViewPr>
    <p:cSldViewPr snapToGrid="0" showGuides="1">
      <p:cViewPr varScale="1">
        <p:scale>
          <a:sx n="72" d="100"/>
          <a:sy n="72" d="100"/>
        </p:scale>
        <p:origin x="51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C4A5136-5731-4CE2-AFE9-690490E8B8C8}"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E478B5-537D-4F8A-996D-63D1DFDDEBB8}" type="datetimeFigureOut">
              <a:rPr lang="zh-CN" altLang="en-US" smtClean="0"/>
              <a:t>2018/4/23</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A5136-5731-4CE2-AFE9-690490E8B8C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任意多边形: 形状 7"/>
          <p:cNvSpPr/>
          <p:nvPr/>
        </p:nvSpPr>
        <p:spPr>
          <a:xfrm rot="5400000">
            <a:off x="6129338" y="795338"/>
            <a:ext cx="6858000" cy="5267325"/>
          </a:xfrm>
          <a:custGeom>
            <a:avLst/>
            <a:gdLst>
              <a:gd name="connsiteX0" fmla="*/ 0 w 6858000"/>
              <a:gd name="connsiteY0" fmla="*/ 5267325 h 5267325"/>
              <a:gd name="connsiteX1" fmla="*/ 0 w 6858000"/>
              <a:gd name="connsiteY1" fmla="*/ 0 h 5267325"/>
              <a:gd name="connsiteX2" fmla="*/ 6858000 w 6858000"/>
              <a:gd name="connsiteY2" fmla="*/ 0 h 5267325"/>
              <a:gd name="connsiteX3" fmla="*/ 6858000 w 6858000"/>
              <a:gd name="connsiteY3" fmla="*/ 5267325 h 5267325"/>
              <a:gd name="connsiteX4" fmla="*/ 2285977 w 6858000"/>
              <a:gd name="connsiteY4" fmla="*/ 3286125 h 5267325"/>
              <a:gd name="connsiteX5" fmla="*/ 0 w 6858000"/>
              <a:gd name="connsiteY5" fmla="*/ 5267325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5267325">
                <a:moveTo>
                  <a:pt x="0" y="5267325"/>
                </a:moveTo>
                <a:lnTo>
                  <a:pt x="0" y="0"/>
                </a:lnTo>
                <a:lnTo>
                  <a:pt x="6858000" y="0"/>
                </a:lnTo>
                <a:lnTo>
                  <a:pt x="6858000" y="5267325"/>
                </a:lnTo>
                <a:lnTo>
                  <a:pt x="2285977" y="3286125"/>
                </a:lnTo>
                <a:lnTo>
                  <a:pt x="0" y="5267325"/>
                </a:lnTo>
                <a:close/>
              </a:path>
            </a:pathLst>
          </a:custGeom>
          <a:blipFill dpi="0" rotWithShape="0">
            <a:blip r:embed="rId2"/>
            <a:srcRect/>
            <a:stretch>
              <a:fillRect l="-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文本框 32"/>
          <p:cNvSpPr txBox="1"/>
          <p:nvPr/>
        </p:nvSpPr>
        <p:spPr>
          <a:xfrm>
            <a:off x="225288" y="3376691"/>
            <a:ext cx="6334538" cy="769439"/>
          </a:xfrm>
          <a:prstGeom prst="rect">
            <a:avLst/>
          </a:prstGeom>
          <a:noFill/>
        </p:spPr>
        <p:txBody>
          <a:bodyPr wrap="square" rtlCol="0">
            <a:spAutoFit/>
          </a:bodyPr>
          <a:lstStyle/>
          <a:p>
            <a:r>
              <a:rPr lang="en-US" altLang="zh-CN" sz="4400" dirty="0">
                <a:solidFill>
                  <a:srgbClr val="E04155"/>
                </a:solidFill>
                <a:latin typeface="微软雅黑" panose="020B0503020204020204" pitchFamily="34" charset="-122"/>
                <a:ea typeface="微软雅黑" panose="020B0503020204020204" pitchFamily="34" charset="-122"/>
              </a:rPr>
              <a:t>Golden Apple Program</a:t>
            </a:r>
            <a:endParaRPr lang="zh-CN" altLang="en-US" sz="4400" dirty="0">
              <a:solidFill>
                <a:srgbClr val="E04155"/>
              </a:solidFill>
              <a:latin typeface="微软雅黑" panose="020B0503020204020204" pitchFamily="34" charset="-122"/>
              <a:ea typeface="微软雅黑" panose="020B0503020204020204" pitchFamily="34" charset="-122"/>
            </a:endParaRPr>
          </a:p>
        </p:txBody>
      </p:sp>
      <p:sp>
        <p:nvSpPr>
          <p:cNvPr id="35" name="文本框 34"/>
          <p:cNvSpPr txBox="1"/>
          <p:nvPr/>
        </p:nvSpPr>
        <p:spPr>
          <a:xfrm>
            <a:off x="543339" y="4398988"/>
            <a:ext cx="6296246" cy="307777"/>
          </a:xfrm>
          <a:prstGeom prst="rect">
            <a:avLst/>
          </a:prstGeom>
          <a:noFill/>
        </p:spPr>
        <p:txBody>
          <a:bodyPr wrap="square" rtlCol="0">
            <a:spAutoFit/>
          </a:bodyPr>
          <a:lstStyle/>
          <a:p>
            <a:r>
              <a:rPr lang="en-US" altLang="zh-CN" sz="1400" b="1" dirty="0">
                <a:solidFill>
                  <a:srgbClr val="515153"/>
                </a:solidFill>
                <a:latin typeface="微软雅黑" panose="020B0503020204020204" pitchFamily="34" charset="-122"/>
                <a:ea typeface="微软雅黑" panose="020B0503020204020204" pitchFamily="34" charset="-122"/>
              </a:rPr>
              <a:t>Aim to help HAWEI Corp. get an Excellent Team of Leading Talents</a:t>
            </a:r>
          </a:p>
        </p:txBody>
      </p:sp>
      <p:sp>
        <p:nvSpPr>
          <p:cNvPr id="36" name="文本框 35"/>
          <p:cNvSpPr txBox="1"/>
          <p:nvPr/>
        </p:nvSpPr>
        <p:spPr>
          <a:xfrm>
            <a:off x="522863" y="5976729"/>
            <a:ext cx="4168407" cy="261610"/>
          </a:xfrm>
          <a:prstGeom prst="rect">
            <a:avLst/>
          </a:prstGeom>
          <a:noFill/>
        </p:spPr>
        <p:txBody>
          <a:bodyPr wrap="square" rtlCol="0">
            <a:spAutoFit/>
          </a:bodyPr>
          <a:lstStyle/>
          <a:p>
            <a:r>
              <a:rPr lang="en-US" altLang="zh-CN" sz="1100" dirty="0">
                <a:solidFill>
                  <a:srgbClr val="515153"/>
                </a:solidFill>
                <a:latin typeface="微软雅黑" panose="020B0503020204020204" pitchFamily="34" charset="-122"/>
                <a:ea typeface="微软雅黑" panose="020B0503020204020204" pitchFamily="34" charset="-122"/>
              </a:rPr>
              <a:t>Golden Apple Global Business Services</a:t>
            </a:r>
            <a:endParaRPr lang="zh-CN" altLang="en-US" sz="1100" dirty="0">
              <a:solidFill>
                <a:srgbClr val="515153"/>
              </a:solidFill>
              <a:latin typeface="微软雅黑" panose="020B0503020204020204" pitchFamily="34" charset="-122"/>
              <a:ea typeface="微软雅黑" panose="020B0503020204020204" pitchFamily="34" charset="-122"/>
            </a:endParaRPr>
          </a:p>
        </p:txBody>
      </p:sp>
      <p:sp>
        <p:nvSpPr>
          <p:cNvPr id="37" name="文本框 36"/>
          <p:cNvSpPr txBox="1"/>
          <p:nvPr/>
        </p:nvSpPr>
        <p:spPr>
          <a:xfrm>
            <a:off x="819643" y="2268695"/>
            <a:ext cx="2314082" cy="1107996"/>
          </a:xfrm>
          <a:prstGeom prst="rect">
            <a:avLst/>
          </a:prstGeom>
          <a:noFill/>
        </p:spPr>
        <p:txBody>
          <a:bodyPr wrap="square" rtlCol="0">
            <a:spAutoFit/>
          </a:bodyPr>
          <a:lstStyle/>
          <a:p>
            <a:r>
              <a:rPr lang="en-US" altLang="zh-CN" sz="6600" dirty="0">
                <a:solidFill>
                  <a:srgbClr val="515153"/>
                </a:solidFill>
                <a:latin typeface="微软雅黑" panose="020B0503020204020204" pitchFamily="34" charset="-122"/>
                <a:ea typeface="微软雅黑" panose="020B0503020204020204" pitchFamily="34" charset="-122"/>
              </a:rPr>
              <a:t>2018</a:t>
            </a:r>
            <a:endParaRPr lang="zh-CN" altLang="en-US" sz="6600" dirty="0">
              <a:solidFill>
                <a:srgbClr val="515153"/>
              </a:solidFill>
              <a:latin typeface="微软雅黑" panose="020B0503020204020204" pitchFamily="34" charset="-122"/>
              <a:ea typeface="微软雅黑" panose="020B0503020204020204" pitchFamily="34" charset="-122"/>
            </a:endParaRPr>
          </a:p>
        </p:txBody>
      </p:sp>
      <p:sp>
        <p:nvSpPr>
          <p:cNvPr id="39" name="任意多边形: 形状 38"/>
          <p:cNvSpPr/>
          <p:nvPr/>
        </p:nvSpPr>
        <p:spPr>
          <a:xfrm>
            <a:off x="7322057" y="0"/>
            <a:ext cx="1918451" cy="2015838"/>
          </a:xfrm>
          <a:custGeom>
            <a:avLst/>
            <a:gdLst>
              <a:gd name="connsiteX0" fmla="*/ 0 w 1918451"/>
              <a:gd name="connsiteY0" fmla="*/ 0 h 2015838"/>
              <a:gd name="connsiteX1" fmla="*/ 514133 w 1918451"/>
              <a:gd name="connsiteY1" fmla="*/ 0 h 2015838"/>
              <a:gd name="connsiteX2" fmla="*/ 1918451 w 1918451"/>
              <a:gd name="connsiteY2" fmla="*/ 1620352 h 2015838"/>
              <a:gd name="connsiteX3" fmla="*/ 1747076 w 1918451"/>
              <a:gd name="connsiteY3" fmla="*/ 2015838 h 2015838"/>
              <a:gd name="connsiteX4" fmla="*/ 0 w 1918451"/>
              <a:gd name="connsiteY4" fmla="*/ 0 h 2015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451" h="2015838">
                <a:moveTo>
                  <a:pt x="0" y="0"/>
                </a:moveTo>
                <a:lnTo>
                  <a:pt x="514133" y="0"/>
                </a:lnTo>
                <a:lnTo>
                  <a:pt x="1918451" y="1620352"/>
                </a:lnTo>
                <a:lnTo>
                  <a:pt x="1747076" y="2015838"/>
                </a:lnTo>
                <a:lnTo>
                  <a:pt x="0"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任意多边形: 形状 43"/>
          <p:cNvSpPr/>
          <p:nvPr/>
        </p:nvSpPr>
        <p:spPr>
          <a:xfrm>
            <a:off x="5919184" y="2268696"/>
            <a:ext cx="2296422" cy="4589305"/>
          </a:xfrm>
          <a:custGeom>
            <a:avLst/>
            <a:gdLst>
              <a:gd name="connsiteX0" fmla="*/ 1988688 w 2296422"/>
              <a:gd name="connsiteY0" fmla="*/ 0 h 4589305"/>
              <a:gd name="connsiteX1" fmla="*/ 2296422 w 2296422"/>
              <a:gd name="connsiteY1" fmla="*/ 355073 h 4589305"/>
              <a:gd name="connsiteX2" fmla="*/ 461598 w 2296422"/>
              <a:gd name="connsiteY2" fmla="*/ 4589305 h 4589305"/>
              <a:gd name="connsiteX3" fmla="*/ 0 w 2296422"/>
              <a:gd name="connsiteY3" fmla="*/ 4589305 h 4589305"/>
              <a:gd name="connsiteX4" fmla="*/ 1988688 w 2296422"/>
              <a:gd name="connsiteY4" fmla="*/ 0 h 4589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6422" h="4589305">
                <a:moveTo>
                  <a:pt x="1988688" y="0"/>
                </a:moveTo>
                <a:lnTo>
                  <a:pt x="2296422" y="355073"/>
                </a:lnTo>
                <a:lnTo>
                  <a:pt x="461598" y="4589305"/>
                </a:lnTo>
                <a:lnTo>
                  <a:pt x="0" y="4589305"/>
                </a:lnTo>
                <a:lnTo>
                  <a:pt x="1988688"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任意多边形: 形状 22"/>
          <p:cNvSpPr/>
          <p:nvPr/>
        </p:nvSpPr>
        <p:spPr>
          <a:xfrm rot="5400000">
            <a:off x="4347040" y="1964534"/>
            <a:ext cx="6858001" cy="2928937"/>
          </a:xfrm>
          <a:custGeom>
            <a:avLst/>
            <a:gdLst>
              <a:gd name="connsiteX0" fmla="*/ 0 w 6858001"/>
              <a:gd name="connsiteY0" fmla="*/ 2150128 h 2928937"/>
              <a:gd name="connsiteX1" fmla="*/ 0 w 6858001"/>
              <a:gd name="connsiteY1" fmla="*/ 1896732 h 2928937"/>
              <a:gd name="connsiteX2" fmla="*/ 2188516 w 6858001"/>
              <a:gd name="connsiteY2" fmla="*/ 0 h 2928937"/>
              <a:gd name="connsiteX3" fmla="*/ 6858000 w 6858001"/>
              <a:gd name="connsiteY3" fmla="*/ 2023434 h 2928937"/>
              <a:gd name="connsiteX4" fmla="*/ 6858000 w 6858001"/>
              <a:gd name="connsiteY4" fmla="*/ 2150128 h 2928937"/>
              <a:gd name="connsiteX5" fmla="*/ 6858001 w 6858001"/>
              <a:gd name="connsiteY5" fmla="*/ 2150128 h 2928937"/>
              <a:gd name="connsiteX6" fmla="*/ 6858001 w 6858001"/>
              <a:gd name="connsiteY6" fmla="*/ 2928937 h 2928937"/>
              <a:gd name="connsiteX7" fmla="*/ 5060740 w 6858001"/>
              <a:gd name="connsiteY7" fmla="*/ 2150128 h 2928937"/>
              <a:gd name="connsiteX8" fmla="*/ 5060739 w 6858001"/>
              <a:gd name="connsiteY8" fmla="*/ 2150128 h 2928937"/>
              <a:gd name="connsiteX9" fmla="*/ 2285977 w 6858001"/>
              <a:gd name="connsiteY9" fmla="*/ 947737 h 2928937"/>
              <a:gd name="connsiteX10" fmla="*/ 898617 w 6858001"/>
              <a:gd name="connsiteY10" fmla="*/ 2150128 h 2928937"/>
              <a:gd name="connsiteX11" fmla="*/ 898618 w 6858001"/>
              <a:gd name="connsiteY11" fmla="*/ 2150128 h 2928937"/>
              <a:gd name="connsiteX12" fmla="*/ 1 w 6858001"/>
              <a:gd name="connsiteY12" fmla="*/ 2928937 h 2928937"/>
              <a:gd name="connsiteX13" fmla="*/ 1 w 6858001"/>
              <a:gd name="connsiteY13" fmla="*/ 2150128 h 292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1" h="2928937">
                <a:moveTo>
                  <a:pt x="0" y="2150128"/>
                </a:moveTo>
                <a:lnTo>
                  <a:pt x="0" y="1896732"/>
                </a:lnTo>
                <a:lnTo>
                  <a:pt x="2188516" y="0"/>
                </a:lnTo>
                <a:lnTo>
                  <a:pt x="6858000" y="2023434"/>
                </a:lnTo>
                <a:lnTo>
                  <a:pt x="6858000" y="2150128"/>
                </a:lnTo>
                <a:lnTo>
                  <a:pt x="6858001" y="2150128"/>
                </a:lnTo>
                <a:lnTo>
                  <a:pt x="6858001" y="2928937"/>
                </a:lnTo>
                <a:lnTo>
                  <a:pt x="5060740" y="2150128"/>
                </a:lnTo>
                <a:lnTo>
                  <a:pt x="5060739" y="2150128"/>
                </a:lnTo>
                <a:lnTo>
                  <a:pt x="2285977" y="947737"/>
                </a:lnTo>
                <a:lnTo>
                  <a:pt x="898617" y="2150128"/>
                </a:lnTo>
                <a:lnTo>
                  <a:pt x="898618" y="2150128"/>
                </a:lnTo>
                <a:lnTo>
                  <a:pt x="1" y="2928937"/>
                </a:lnTo>
                <a:lnTo>
                  <a:pt x="1" y="2150128"/>
                </a:lnTo>
                <a:close/>
              </a:path>
            </a:pathLst>
          </a:cu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 name="图片 2">
            <a:extLst>
              <a:ext uri="{FF2B5EF4-FFF2-40B4-BE49-F238E27FC236}">
                <a16:creationId xmlns:a16="http://schemas.microsoft.com/office/drawing/2014/main" id="{08DE8B4D-81F0-492B-8C39-99B1426BF5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4889" y="2378966"/>
            <a:ext cx="790248" cy="79024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424199" y="405828"/>
            <a:ext cx="4779517" cy="584775"/>
          </a:xfrm>
          <a:prstGeom prst="rect">
            <a:avLst/>
          </a:prstGeom>
          <a:noFill/>
        </p:spPr>
        <p:txBody>
          <a:bodyPr wrap="square" rtlCol="0">
            <a:spAutoFit/>
          </a:bodyPr>
          <a:lstStyle/>
          <a:p>
            <a:r>
              <a:rPr lang="en-US" altLang="zh-CN" sz="3200" dirty="0">
                <a:solidFill>
                  <a:srgbClr val="E04155"/>
                </a:solidFill>
                <a:latin typeface="微软雅黑" panose="020B0503020204020204" pitchFamily="34" charset="-122"/>
                <a:ea typeface="微软雅黑" panose="020B0503020204020204" pitchFamily="34" charset="-122"/>
              </a:rPr>
              <a:t>Corporate Background</a:t>
            </a:r>
            <a:endParaRPr lang="zh-CN" altLang="en-US" sz="3200" dirty="0">
              <a:solidFill>
                <a:srgbClr val="E04155"/>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5682723" y="1691976"/>
            <a:ext cx="5091293" cy="4106124"/>
          </a:xfrm>
          <a:prstGeom prst="rect">
            <a:avLst/>
          </a:prstGeom>
          <a:noFill/>
        </p:spPr>
        <p:txBody>
          <a:bodyPr wrap="square" rtlCol="0">
            <a:spAutoFit/>
          </a:bodyPr>
          <a:lstStyle/>
          <a:p>
            <a:pPr algn="ctr">
              <a:lnSpc>
                <a:spcPct val="130000"/>
              </a:lnSpc>
            </a:pPr>
            <a:r>
              <a:rPr lang="en-US" altLang="zh-CN" sz="2000" b="1" dirty="0">
                <a:solidFill>
                  <a:srgbClr val="515153"/>
                </a:solidFill>
                <a:latin typeface="微软雅黑" panose="020B0503020204020204" pitchFamily="34" charset="-122"/>
                <a:ea typeface="微软雅黑" panose="020B0503020204020204" pitchFamily="34" charset="-122"/>
              </a:rPr>
              <a:t>Who is Huawei?</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Huawei is a leading global information and communications technology (ICT) solutions provider. Driven by a commitment to sound operations, ongoing innovation, and open collaboration, we have established a competitive ICT portfolio of end-to-end solutions in telecom and enterprise networks, devices, and cloud technology and services. Our ICT solutions, products, and services are used in more than 170 countries and regions, serving over one-third of the world's population. With 180,000 employees, Huawei is committed to enabling the future information society, and building a Better Connected World (Huawei,2018).</a:t>
            </a:r>
          </a:p>
        </p:txBody>
      </p:sp>
      <p:pic>
        <p:nvPicPr>
          <p:cNvPr id="4" name="图片 3">
            <a:extLst>
              <a:ext uri="{FF2B5EF4-FFF2-40B4-BE49-F238E27FC236}">
                <a16:creationId xmlns:a16="http://schemas.microsoft.com/office/drawing/2014/main" id="{CE3299B3-7018-4D64-889B-816B22EE9C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521" y="1267141"/>
            <a:ext cx="4530195" cy="4530195"/>
          </a:xfrm>
          <a:prstGeom prst="rect">
            <a:avLst/>
          </a:prstGeom>
        </p:spPr>
      </p:pic>
    </p:spTree>
    <p:extLst>
      <p:ext uri="{BB962C8B-B14F-4D97-AF65-F5344CB8AC3E}">
        <p14:creationId xmlns:p14="http://schemas.microsoft.com/office/powerpoint/2010/main" val="1910530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419859" y="355453"/>
            <a:ext cx="7107307" cy="461665"/>
          </a:xfrm>
          <a:prstGeom prst="rect">
            <a:avLst/>
          </a:prstGeom>
          <a:noFill/>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Project Background and Summary</a:t>
            </a:r>
            <a:endParaRPr lang="zh-CN" altLang="en-US" sz="2400" dirty="0">
              <a:solidFill>
                <a:srgbClr val="E04155"/>
              </a:solidFill>
              <a:latin typeface="微软雅黑" panose="020B0503020204020204" pitchFamily="34" charset="-122"/>
              <a:ea typeface="微软雅黑" panose="020B0503020204020204" pitchFamily="34" charset="-122"/>
            </a:endParaRPr>
          </a:p>
        </p:txBody>
      </p:sp>
      <p:sp>
        <p:nvSpPr>
          <p:cNvPr id="7" name="Freeform 25"/>
          <p:cNvSpPr/>
          <p:nvPr/>
        </p:nvSpPr>
        <p:spPr bwMode="auto">
          <a:xfrm>
            <a:off x="1782751" y="2268722"/>
            <a:ext cx="1384847" cy="1308174"/>
          </a:xfrm>
          <a:custGeom>
            <a:avLst/>
            <a:gdLst>
              <a:gd name="T0" fmla="*/ 910267 w 968"/>
              <a:gd name="T1" fmla="*/ 1546225 h 1008"/>
              <a:gd name="T2" fmla="*/ 217973 w 968"/>
              <a:gd name="T3" fmla="*/ 0 h 1008"/>
              <a:gd name="T4" fmla="*/ 1029999 w 968"/>
              <a:gd name="T5" fmla="*/ 1467993 h 1008"/>
              <a:gd name="T6" fmla="*/ 606333 w 968"/>
              <a:gd name="T7" fmla="*/ 662668 h 1008"/>
              <a:gd name="T8" fmla="*/ 910267 w 968"/>
              <a:gd name="T9" fmla="*/ 1546225 h 1008"/>
              <a:gd name="T10" fmla="*/ 0 60000 65536"/>
              <a:gd name="T11" fmla="*/ 0 60000 65536"/>
              <a:gd name="T12" fmla="*/ 0 60000 65536"/>
              <a:gd name="T13" fmla="*/ 0 60000 65536"/>
              <a:gd name="T14" fmla="*/ 0 60000 65536"/>
              <a:gd name="T15" fmla="*/ 0 w 968"/>
              <a:gd name="T16" fmla="*/ 0 h 1008"/>
              <a:gd name="T17" fmla="*/ 968 w 968"/>
              <a:gd name="T18" fmla="*/ 1008 h 1008"/>
            </a:gdLst>
            <a:ahLst/>
            <a:cxnLst>
              <a:cxn ang="T10">
                <a:pos x="T0" y="T1"/>
              </a:cxn>
              <a:cxn ang="T11">
                <a:pos x="T2" y="T3"/>
              </a:cxn>
              <a:cxn ang="T12">
                <a:pos x="T4" y="T5"/>
              </a:cxn>
              <a:cxn ang="T13">
                <a:pos x="T6" y="T7"/>
              </a:cxn>
              <a:cxn ang="T14">
                <a:pos x="T8" y="T9"/>
              </a:cxn>
            </a:cxnLst>
            <a:rect l="T15" t="T16" r="T17" b="T18"/>
            <a:pathLst>
              <a:path w="968" h="1008">
                <a:moveTo>
                  <a:pt x="593" y="1008"/>
                </a:moveTo>
                <a:cubicBezTo>
                  <a:pt x="593" y="1008"/>
                  <a:pt x="0" y="806"/>
                  <a:pt x="142" y="0"/>
                </a:cubicBezTo>
                <a:cubicBezTo>
                  <a:pt x="142" y="0"/>
                  <a:pt x="968" y="186"/>
                  <a:pt x="671" y="957"/>
                </a:cubicBezTo>
                <a:cubicBezTo>
                  <a:pt x="671" y="957"/>
                  <a:pt x="434" y="615"/>
                  <a:pt x="395" y="432"/>
                </a:cubicBezTo>
                <a:cubicBezTo>
                  <a:pt x="395" y="432"/>
                  <a:pt x="449" y="854"/>
                  <a:pt x="593" y="1008"/>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8" name="Freeform 19"/>
          <p:cNvSpPr/>
          <p:nvPr/>
        </p:nvSpPr>
        <p:spPr bwMode="auto">
          <a:xfrm>
            <a:off x="2586669" y="2054788"/>
            <a:ext cx="2080544" cy="1772794"/>
          </a:xfrm>
          <a:custGeom>
            <a:avLst/>
            <a:gdLst>
              <a:gd name="T0" fmla="*/ 595923 w 1261"/>
              <a:gd name="T1" fmla="*/ 1819587 h 1191"/>
              <a:gd name="T2" fmla="*/ 1012148 w 1261"/>
              <a:gd name="T3" fmla="*/ 0 h 1191"/>
              <a:gd name="T4" fmla="*/ 752583 w 1261"/>
              <a:gd name="T5" fmla="*/ 1828800 h 1191"/>
              <a:gd name="T6" fmla="*/ 913851 w 1261"/>
              <a:gd name="T7" fmla="*/ 839927 h 1191"/>
              <a:gd name="T8" fmla="*/ 595923 w 1261"/>
              <a:gd name="T9" fmla="*/ 1819587 h 1191"/>
              <a:gd name="T10" fmla="*/ 0 60000 65536"/>
              <a:gd name="T11" fmla="*/ 0 60000 65536"/>
              <a:gd name="T12" fmla="*/ 0 60000 65536"/>
              <a:gd name="T13" fmla="*/ 0 60000 65536"/>
              <a:gd name="T14" fmla="*/ 0 60000 65536"/>
              <a:gd name="T15" fmla="*/ 0 w 1261"/>
              <a:gd name="T16" fmla="*/ 0 h 1191"/>
              <a:gd name="T17" fmla="*/ 1261 w 1261"/>
              <a:gd name="T18" fmla="*/ 1191 h 1191"/>
            </a:gdLst>
            <a:ahLst/>
            <a:cxnLst>
              <a:cxn ang="T10">
                <a:pos x="T0" y="T1"/>
              </a:cxn>
              <a:cxn ang="T11">
                <a:pos x="T2" y="T3"/>
              </a:cxn>
              <a:cxn ang="T12">
                <a:pos x="T4" y="T5"/>
              </a:cxn>
              <a:cxn ang="T13">
                <a:pos x="T6" y="T7"/>
              </a:cxn>
              <a:cxn ang="T14">
                <a:pos x="T8" y="T9"/>
              </a:cxn>
            </a:cxnLst>
            <a:rect l="T15" t="T16" r="T17" b="T18"/>
            <a:pathLst>
              <a:path w="1261" h="1191">
                <a:moveTo>
                  <a:pt x="388" y="1185"/>
                </a:moveTo>
                <a:cubicBezTo>
                  <a:pt x="388" y="1185"/>
                  <a:pt x="0" y="614"/>
                  <a:pt x="659" y="0"/>
                </a:cubicBezTo>
                <a:cubicBezTo>
                  <a:pt x="659" y="0"/>
                  <a:pt x="1261" y="709"/>
                  <a:pt x="490" y="1191"/>
                </a:cubicBezTo>
                <a:cubicBezTo>
                  <a:pt x="490" y="1191"/>
                  <a:pt x="508" y="734"/>
                  <a:pt x="595" y="547"/>
                </a:cubicBezTo>
                <a:cubicBezTo>
                  <a:pt x="595" y="547"/>
                  <a:pt x="363" y="953"/>
                  <a:pt x="388" y="1185"/>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2" name="Freeform 21"/>
          <p:cNvSpPr/>
          <p:nvPr/>
        </p:nvSpPr>
        <p:spPr bwMode="auto">
          <a:xfrm>
            <a:off x="3799548" y="3263742"/>
            <a:ext cx="1400973" cy="1342897"/>
          </a:xfrm>
          <a:custGeom>
            <a:avLst/>
            <a:gdLst>
              <a:gd name="T0" fmla="*/ 0 w 933"/>
              <a:gd name="T1" fmla="*/ 769925 h 915"/>
              <a:gd name="T2" fmla="*/ 1431925 w 933"/>
              <a:gd name="T3" fmla="*/ 317479 h 915"/>
              <a:gd name="T4" fmla="*/ 56786 w 933"/>
              <a:gd name="T5" fmla="*/ 881887 h 915"/>
              <a:gd name="T6" fmla="*/ 808815 w 933"/>
              <a:gd name="T7" fmla="*/ 592014 h 915"/>
              <a:gd name="T8" fmla="*/ 0 w 933"/>
              <a:gd name="T9" fmla="*/ 769925 h 915"/>
              <a:gd name="T10" fmla="*/ 0 60000 65536"/>
              <a:gd name="T11" fmla="*/ 0 60000 65536"/>
              <a:gd name="T12" fmla="*/ 0 60000 65536"/>
              <a:gd name="T13" fmla="*/ 0 60000 65536"/>
              <a:gd name="T14" fmla="*/ 0 60000 65536"/>
              <a:gd name="T15" fmla="*/ 0 w 933"/>
              <a:gd name="T16" fmla="*/ 0 h 915"/>
              <a:gd name="T17" fmla="*/ 933 w 933"/>
              <a:gd name="T18" fmla="*/ 915 h 915"/>
            </a:gdLst>
            <a:ahLst/>
            <a:cxnLst>
              <a:cxn ang="T10">
                <a:pos x="T0" y="T1"/>
              </a:cxn>
              <a:cxn ang="T11">
                <a:pos x="T2" y="T3"/>
              </a:cxn>
              <a:cxn ang="T12">
                <a:pos x="T4" y="T5"/>
              </a:cxn>
              <a:cxn ang="T13">
                <a:pos x="T6" y="T7"/>
              </a:cxn>
              <a:cxn ang="T14">
                <a:pos x="T8" y="T9"/>
              </a:cxn>
            </a:cxnLst>
            <a:rect l="T15" t="T16" r="T17" b="T18"/>
            <a:pathLst>
              <a:path w="933" h="915">
                <a:moveTo>
                  <a:pt x="0" y="502"/>
                </a:moveTo>
                <a:cubicBezTo>
                  <a:pt x="0" y="502"/>
                  <a:pt x="238" y="0"/>
                  <a:pt x="933" y="207"/>
                </a:cubicBezTo>
                <a:cubicBezTo>
                  <a:pt x="933" y="207"/>
                  <a:pt x="686" y="915"/>
                  <a:pt x="37" y="575"/>
                </a:cubicBezTo>
                <a:cubicBezTo>
                  <a:pt x="37" y="575"/>
                  <a:pt x="362" y="402"/>
                  <a:pt x="527" y="386"/>
                </a:cubicBezTo>
                <a:cubicBezTo>
                  <a:pt x="527" y="386"/>
                  <a:pt x="151" y="390"/>
                  <a:pt x="0" y="502"/>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3" name="Freeform 23"/>
          <p:cNvSpPr/>
          <p:nvPr/>
        </p:nvSpPr>
        <p:spPr bwMode="auto">
          <a:xfrm>
            <a:off x="1022787" y="2941185"/>
            <a:ext cx="1455335" cy="1503922"/>
          </a:xfrm>
          <a:custGeom>
            <a:avLst/>
            <a:gdLst>
              <a:gd name="T0" fmla="*/ 1481347 w 969"/>
              <a:gd name="T1" fmla="*/ 1077905 h 1025"/>
              <a:gd name="T2" fmla="*/ 0 w 969"/>
              <a:gd name="T3" fmla="*/ 763580 h 1025"/>
              <a:gd name="T4" fmla="*/ 1487487 w 969"/>
              <a:gd name="T5" fmla="*/ 950641 h 1025"/>
              <a:gd name="T6" fmla="*/ 683108 w 969"/>
              <a:gd name="T7" fmla="*/ 832578 h 1025"/>
              <a:gd name="T8" fmla="*/ 1481347 w 969"/>
              <a:gd name="T9" fmla="*/ 1077905 h 1025"/>
              <a:gd name="T10" fmla="*/ 0 60000 65536"/>
              <a:gd name="T11" fmla="*/ 0 60000 65536"/>
              <a:gd name="T12" fmla="*/ 0 60000 65536"/>
              <a:gd name="T13" fmla="*/ 0 60000 65536"/>
              <a:gd name="T14" fmla="*/ 0 60000 65536"/>
              <a:gd name="T15" fmla="*/ 0 w 969"/>
              <a:gd name="T16" fmla="*/ 0 h 1025"/>
              <a:gd name="T17" fmla="*/ 969 w 969"/>
              <a:gd name="T18" fmla="*/ 1025 h 1025"/>
            </a:gdLst>
            <a:ahLst/>
            <a:cxnLst>
              <a:cxn ang="T10">
                <a:pos x="T0" y="T1"/>
              </a:cxn>
              <a:cxn ang="T11">
                <a:pos x="T2" y="T3"/>
              </a:cxn>
              <a:cxn ang="T12">
                <a:pos x="T4" y="T5"/>
              </a:cxn>
              <a:cxn ang="T13">
                <a:pos x="T6" y="T7"/>
              </a:cxn>
              <a:cxn ang="T14">
                <a:pos x="T8" y="T9"/>
              </a:cxn>
            </a:cxnLst>
            <a:rect l="T15" t="T16" r="T17" b="T18"/>
            <a:pathLst>
              <a:path w="969" h="1025">
                <a:moveTo>
                  <a:pt x="965" y="703"/>
                </a:moveTo>
                <a:cubicBezTo>
                  <a:pt x="965" y="703"/>
                  <a:pt x="507" y="1025"/>
                  <a:pt x="0" y="498"/>
                </a:cubicBezTo>
                <a:cubicBezTo>
                  <a:pt x="0" y="498"/>
                  <a:pt x="568" y="0"/>
                  <a:pt x="969" y="620"/>
                </a:cubicBezTo>
                <a:cubicBezTo>
                  <a:pt x="969" y="620"/>
                  <a:pt x="598" y="611"/>
                  <a:pt x="445" y="543"/>
                </a:cubicBezTo>
                <a:cubicBezTo>
                  <a:pt x="445" y="543"/>
                  <a:pt x="777" y="726"/>
                  <a:pt x="965" y="703"/>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4" name="任意多边形 41"/>
          <p:cNvSpPr/>
          <p:nvPr/>
        </p:nvSpPr>
        <p:spPr bwMode="auto">
          <a:xfrm>
            <a:off x="1603513" y="3815131"/>
            <a:ext cx="3063700" cy="1917121"/>
          </a:xfrm>
          <a:custGeom>
            <a:avLst/>
            <a:gdLst>
              <a:gd name="T0" fmla="*/ 1574133 w 3359497"/>
              <a:gd name="T1" fmla="*/ 628 h 2003589"/>
              <a:gd name="T2" fmla="*/ 1595391 w 3359497"/>
              <a:gd name="T3" fmla="*/ 4973 h 2003589"/>
              <a:gd name="T4" fmla="*/ 1779637 w 3359497"/>
              <a:gd name="T5" fmla="*/ 442549 h 2003589"/>
              <a:gd name="T6" fmla="*/ 1997662 w 3359497"/>
              <a:gd name="T7" fmla="*/ 284408 h 2003589"/>
              <a:gd name="T8" fmla="*/ 2114352 w 3359497"/>
              <a:gd name="T9" fmla="*/ 261378 h 2003589"/>
              <a:gd name="T10" fmla="*/ 1880973 w 3359497"/>
              <a:gd name="T11" fmla="*/ 804893 h 2003589"/>
              <a:gd name="T12" fmla="*/ 1884277 w 3359497"/>
              <a:gd name="T13" fmla="*/ 1543848 h 2003589"/>
              <a:gd name="T14" fmla="*/ 1898285 w 3359497"/>
              <a:gd name="T15" fmla="*/ 1633368 h 2003589"/>
              <a:gd name="T16" fmla="*/ 1979322 w 3359497"/>
              <a:gd name="T17" fmla="*/ 1635156 h 2003589"/>
              <a:gd name="T18" fmla="*/ 3345011 w 3359497"/>
              <a:gd name="T19" fmla="*/ 1968344 h 2003589"/>
              <a:gd name="T20" fmla="*/ 3359150 w 3359497"/>
              <a:gd name="T21" fmla="*/ 2003425 h 2003589"/>
              <a:gd name="T22" fmla="*/ 3162756 w 3359497"/>
              <a:gd name="T23" fmla="*/ 1955598 h 2003589"/>
              <a:gd name="T24" fmla="*/ 1664946 w 3359497"/>
              <a:gd name="T25" fmla="*/ 1830939 h 2003589"/>
              <a:gd name="T26" fmla="*/ 167137 w 3359497"/>
              <a:gd name="T27" fmla="*/ 1955598 h 2003589"/>
              <a:gd name="T28" fmla="*/ 0 w 3359497"/>
              <a:gd name="T29" fmla="*/ 1996301 h 2003589"/>
              <a:gd name="T30" fmla="*/ 11266 w 3359497"/>
              <a:gd name="T31" fmla="*/ 1968344 h 2003589"/>
              <a:gd name="T32" fmla="*/ 1376956 w 3359497"/>
              <a:gd name="T33" fmla="*/ 1635156 h 2003589"/>
              <a:gd name="T34" fmla="*/ 1517951 w 3359497"/>
              <a:gd name="T35" fmla="*/ 1632044 h 2003589"/>
              <a:gd name="T36" fmla="*/ 1522944 w 3359497"/>
              <a:gd name="T37" fmla="*/ 1578938 h 2003589"/>
              <a:gd name="T38" fmla="*/ 1552401 w 3359497"/>
              <a:gd name="T39" fmla="*/ 993741 h 2003589"/>
              <a:gd name="T40" fmla="*/ 1217686 w 3359497"/>
              <a:gd name="T41" fmla="*/ 594549 h 2003589"/>
              <a:gd name="T42" fmla="*/ 1154735 w 3359497"/>
              <a:gd name="T43" fmla="*/ 454832 h 2003589"/>
              <a:gd name="T44" fmla="*/ 1363548 w 3359497"/>
              <a:gd name="T45" fmla="*/ 563842 h 2003589"/>
              <a:gd name="T46" fmla="*/ 1143988 w 3359497"/>
              <a:gd name="T47" fmla="*/ 312043 h 2003589"/>
              <a:gd name="T48" fmla="*/ 1148594 w 3359497"/>
              <a:gd name="T49" fmla="*/ 196893 h 2003589"/>
              <a:gd name="T50" fmla="*/ 1418821 w 3359497"/>
              <a:gd name="T51" fmla="*/ 444085 h 2003589"/>
              <a:gd name="T52" fmla="*/ 1256071 w 3359497"/>
              <a:gd name="T53" fmla="*/ 77135 h 2003589"/>
              <a:gd name="T54" fmla="*/ 1392720 w 3359497"/>
              <a:gd name="T55" fmla="*/ 180003 h 2003589"/>
              <a:gd name="T56" fmla="*/ 1576967 w 3359497"/>
              <a:gd name="T57" fmla="*/ 295155 h 2003589"/>
              <a:gd name="T58" fmla="*/ 1574133 w 3359497"/>
              <a:gd name="T59" fmla="*/ 628 h 200358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359497"/>
              <a:gd name="T91" fmla="*/ 0 h 2003589"/>
              <a:gd name="T92" fmla="*/ 3359497 w 3359497"/>
              <a:gd name="T93" fmla="*/ 2003589 h 200358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359497" h="2003589">
                <a:moveTo>
                  <a:pt x="1574296" y="628"/>
                </a:moveTo>
                <a:cubicBezTo>
                  <a:pt x="1580081" y="-929"/>
                  <a:pt x="1587111" y="367"/>
                  <a:pt x="1595556" y="4973"/>
                </a:cubicBezTo>
                <a:cubicBezTo>
                  <a:pt x="1663120" y="43360"/>
                  <a:pt x="1687689" y="424160"/>
                  <a:pt x="1779821" y="442585"/>
                </a:cubicBezTo>
                <a:cubicBezTo>
                  <a:pt x="1873489" y="462547"/>
                  <a:pt x="1973299" y="341244"/>
                  <a:pt x="1997868" y="284431"/>
                </a:cubicBezTo>
                <a:cubicBezTo>
                  <a:pt x="2022436" y="229153"/>
                  <a:pt x="2099214" y="199980"/>
                  <a:pt x="2114570" y="261399"/>
                </a:cubicBezTo>
                <a:cubicBezTo>
                  <a:pt x="2129925" y="321282"/>
                  <a:pt x="1977906" y="405734"/>
                  <a:pt x="1881167" y="804959"/>
                </a:cubicBezTo>
                <a:cubicBezTo>
                  <a:pt x="1828263" y="1024125"/>
                  <a:pt x="1852051" y="1320439"/>
                  <a:pt x="1884472" y="1543974"/>
                </a:cubicBezTo>
                <a:lnTo>
                  <a:pt x="1898481" y="1633502"/>
                </a:lnTo>
                <a:lnTo>
                  <a:pt x="1979526" y="1635290"/>
                </a:lnTo>
                <a:cubicBezTo>
                  <a:pt x="2663894" y="1665869"/>
                  <a:pt x="3206522" y="1798791"/>
                  <a:pt x="3345357" y="1968505"/>
                </a:cubicBezTo>
                <a:lnTo>
                  <a:pt x="3359497" y="2003589"/>
                </a:lnTo>
                <a:lnTo>
                  <a:pt x="3163083" y="1955758"/>
                </a:lnTo>
                <a:cubicBezTo>
                  <a:pt x="2779720" y="1878732"/>
                  <a:pt x="2250110" y="1831089"/>
                  <a:pt x="1665118" y="1831089"/>
                </a:cubicBezTo>
                <a:cubicBezTo>
                  <a:pt x="1080127" y="1831089"/>
                  <a:pt x="550516" y="1878732"/>
                  <a:pt x="167154" y="1955758"/>
                </a:cubicBezTo>
                <a:lnTo>
                  <a:pt x="0" y="1996464"/>
                </a:lnTo>
                <a:lnTo>
                  <a:pt x="11267" y="1968505"/>
                </a:lnTo>
                <a:cubicBezTo>
                  <a:pt x="150103" y="1798791"/>
                  <a:pt x="692731" y="1665869"/>
                  <a:pt x="1377098" y="1635290"/>
                </a:cubicBezTo>
                <a:lnTo>
                  <a:pt x="1518108" y="1632178"/>
                </a:lnTo>
                <a:lnTo>
                  <a:pt x="1523101" y="1579067"/>
                </a:lnTo>
                <a:cubicBezTo>
                  <a:pt x="1537508" y="1420976"/>
                  <a:pt x="1557600" y="1162102"/>
                  <a:pt x="1552561" y="993822"/>
                </a:cubicBezTo>
                <a:cubicBezTo>
                  <a:pt x="1544883" y="735862"/>
                  <a:pt x="1313016" y="662159"/>
                  <a:pt x="1217812" y="594598"/>
                </a:cubicBezTo>
                <a:cubicBezTo>
                  <a:pt x="1122609" y="525501"/>
                  <a:pt x="1101111" y="451798"/>
                  <a:pt x="1154854" y="454869"/>
                </a:cubicBezTo>
                <a:cubicBezTo>
                  <a:pt x="1207064" y="457940"/>
                  <a:pt x="1352940" y="588456"/>
                  <a:pt x="1363689" y="563888"/>
                </a:cubicBezTo>
                <a:cubicBezTo>
                  <a:pt x="1374438" y="539321"/>
                  <a:pt x="1199386" y="396521"/>
                  <a:pt x="1144106" y="312069"/>
                </a:cubicBezTo>
                <a:cubicBezTo>
                  <a:pt x="1087291" y="226083"/>
                  <a:pt x="1125680" y="204586"/>
                  <a:pt x="1148713" y="196909"/>
                </a:cubicBezTo>
                <a:cubicBezTo>
                  <a:pt x="1171746" y="189231"/>
                  <a:pt x="1405149" y="459476"/>
                  <a:pt x="1418968" y="444121"/>
                </a:cubicBezTo>
                <a:cubicBezTo>
                  <a:pt x="1432789" y="428766"/>
                  <a:pt x="1246988" y="103244"/>
                  <a:pt x="1256201" y="77141"/>
                </a:cubicBezTo>
                <a:cubicBezTo>
                  <a:pt x="1263878" y="51038"/>
                  <a:pt x="1311480" y="-2704"/>
                  <a:pt x="1392864" y="180018"/>
                </a:cubicBezTo>
                <a:cubicBezTo>
                  <a:pt x="1474248" y="362740"/>
                  <a:pt x="1603234" y="447192"/>
                  <a:pt x="1577130" y="295179"/>
                </a:cubicBezTo>
                <a:cubicBezTo>
                  <a:pt x="1554288" y="162168"/>
                  <a:pt x="1533798" y="11524"/>
                  <a:pt x="1574296" y="628"/>
                </a:cubicBezTo>
                <a:close/>
              </a:path>
            </a:pathLst>
          </a:custGeom>
          <a:solidFill>
            <a:srgbClr val="515153"/>
          </a:solidFill>
          <a:ln>
            <a:noFill/>
          </a:ln>
        </p:spPr>
        <p:txBody>
          <a:bodyPr anchor="ctr"/>
          <a:lstStyle/>
          <a:p>
            <a:endParaRPr lang="zh-CN" altLang="en-US">
              <a:solidFill>
                <a:schemeClr val="tx1">
                  <a:lumMod val="75000"/>
                  <a:lumOff val="25000"/>
                </a:schemeClr>
              </a:solidFill>
            </a:endParaRPr>
          </a:p>
        </p:txBody>
      </p:sp>
      <p:sp>
        <p:nvSpPr>
          <p:cNvPr id="23" name="文本框 22"/>
          <p:cNvSpPr txBox="1"/>
          <p:nvPr/>
        </p:nvSpPr>
        <p:spPr>
          <a:xfrm>
            <a:off x="6096000" y="2143766"/>
            <a:ext cx="4691270" cy="3894399"/>
          </a:xfrm>
          <a:prstGeom prst="rect">
            <a:avLst/>
          </a:prstGeom>
          <a:noFill/>
        </p:spPr>
        <p:txBody>
          <a:bodyPr wrap="square" rtlCol="0">
            <a:spAutoFit/>
          </a:bodyPr>
          <a:lstStyle/>
          <a:p>
            <a:pPr algn="ctr">
              <a:lnSpc>
                <a:spcPct val="130000"/>
              </a:lnSpc>
            </a:pPr>
            <a:r>
              <a:rPr lang="en-US" altLang="zh-CN" sz="2000" b="1" dirty="0">
                <a:solidFill>
                  <a:srgbClr val="515153"/>
                </a:solidFill>
                <a:latin typeface="微软雅黑" panose="020B0503020204020204" pitchFamily="34" charset="-122"/>
                <a:ea typeface="微软雅黑" panose="020B0503020204020204" pitchFamily="34" charset="-122"/>
              </a:rPr>
              <a:t>What is organizational leadership?</a:t>
            </a:r>
          </a:p>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The management staff that typically provides:</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Inspiration</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Objectives</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Operational oversight</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prioritize objectives for subordinates</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Guidance toward achieving the overall corporate vision</a:t>
            </a:r>
          </a:p>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a:t>
            </a:r>
            <a:r>
              <a:rPr lang="en-US" altLang="zh-CN" sz="1400" dirty="0" err="1">
                <a:solidFill>
                  <a:srgbClr val="515153"/>
                </a:solidFill>
                <a:latin typeface="微软雅黑" panose="020B0503020204020204" pitchFamily="34" charset="-122"/>
                <a:ea typeface="微软雅黑" panose="020B0503020204020204" pitchFamily="34" charset="-122"/>
              </a:rPr>
              <a:t>BusinessDictionary</a:t>
            </a:r>
            <a:r>
              <a:rPr lang="en-US" altLang="zh-CN" sz="1400" dirty="0">
                <a:solidFill>
                  <a:srgbClr val="515153"/>
                </a:solidFill>
                <a:latin typeface="微软雅黑" panose="020B0503020204020204" pitchFamily="34" charset="-122"/>
                <a:ea typeface="微软雅黑" panose="020B0503020204020204" pitchFamily="34" charset="-122"/>
              </a:rPr>
              <a:t>, 2018)</a:t>
            </a:r>
          </a:p>
          <a:p>
            <a:pPr>
              <a:lnSpc>
                <a:spcPct val="130000"/>
              </a:lnSpc>
            </a:pPr>
            <a:endParaRPr lang="en-US" altLang="zh-CN" sz="2000" b="1" dirty="0">
              <a:solidFill>
                <a:srgbClr val="515153"/>
              </a:solidFill>
              <a:latin typeface="微软雅黑" panose="020B0503020204020204" pitchFamily="34" charset="-122"/>
              <a:ea typeface="微软雅黑" panose="020B0503020204020204" pitchFamily="34" charset="-122"/>
            </a:endParaRPr>
          </a:p>
          <a:p>
            <a:pPr>
              <a:lnSpc>
                <a:spcPct val="130000"/>
              </a:lnSpc>
            </a:pPr>
            <a:endParaRPr lang="en-US" altLang="zh-CN" sz="2000" b="1" dirty="0">
              <a:solidFill>
                <a:srgbClr val="515153"/>
              </a:solidFill>
              <a:latin typeface="微软雅黑" panose="020B0503020204020204" pitchFamily="34" charset="-122"/>
              <a:ea typeface="微软雅黑" panose="020B0503020204020204" pitchFamily="34" charset="-122"/>
            </a:endParaRPr>
          </a:p>
          <a:p>
            <a:pPr>
              <a:lnSpc>
                <a:spcPct val="130000"/>
              </a:lnSpc>
            </a:pPr>
            <a:endParaRPr lang="en-US" altLang="zh-CN" sz="2000" b="1" dirty="0">
              <a:solidFill>
                <a:srgbClr val="515153"/>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735136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419859" y="355453"/>
            <a:ext cx="7107307" cy="461665"/>
          </a:xfrm>
          <a:prstGeom prst="rect">
            <a:avLst/>
          </a:prstGeom>
          <a:noFill/>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Project Background and Summary</a:t>
            </a:r>
            <a:endParaRPr lang="zh-CN" altLang="en-US" sz="2400" dirty="0">
              <a:solidFill>
                <a:srgbClr val="E04155"/>
              </a:solidFill>
              <a:latin typeface="微软雅黑" panose="020B0503020204020204" pitchFamily="34" charset="-122"/>
              <a:ea typeface="微软雅黑" panose="020B0503020204020204" pitchFamily="34" charset="-122"/>
            </a:endParaRPr>
          </a:p>
        </p:txBody>
      </p:sp>
      <p:sp>
        <p:nvSpPr>
          <p:cNvPr id="7" name="Freeform 25"/>
          <p:cNvSpPr/>
          <p:nvPr/>
        </p:nvSpPr>
        <p:spPr bwMode="auto">
          <a:xfrm>
            <a:off x="1782751" y="2268722"/>
            <a:ext cx="1384847" cy="1308174"/>
          </a:xfrm>
          <a:custGeom>
            <a:avLst/>
            <a:gdLst>
              <a:gd name="T0" fmla="*/ 910267 w 968"/>
              <a:gd name="T1" fmla="*/ 1546225 h 1008"/>
              <a:gd name="T2" fmla="*/ 217973 w 968"/>
              <a:gd name="T3" fmla="*/ 0 h 1008"/>
              <a:gd name="T4" fmla="*/ 1029999 w 968"/>
              <a:gd name="T5" fmla="*/ 1467993 h 1008"/>
              <a:gd name="T6" fmla="*/ 606333 w 968"/>
              <a:gd name="T7" fmla="*/ 662668 h 1008"/>
              <a:gd name="T8" fmla="*/ 910267 w 968"/>
              <a:gd name="T9" fmla="*/ 1546225 h 1008"/>
              <a:gd name="T10" fmla="*/ 0 60000 65536"/>
              <a:gd name="T11" fmla="*/ 0 60000 65536"/>
              <a:gd name="T12" fmla="*/ 0 60000 65536"/>
              <a:gd name="T13" fmla="*/ 0 60000 65536"/>
              <a:gd name="T14" fmla="*/ 0 60000 65536"/>
              <a:gd name="T15" fmla="*/ 0 w 968"/>
              <a:gd name="T16" fmla="*/ 0 h 1008"/>
              <a:gd name="T17" fmla="*/ 968 w 968"/>
              <a:gd name="T18" fmla="*/ 1008 h 1008"/>
            </a:gdLst>
            <a:ahLst/>
            <a:cxnLst>
              <a:cxn ang="T10">
                <a:pos x="T0" y="T1"/>
              </a:cxn>
              <a:cxn ang="T11">
                <a:pos x="T2" y="T3"/>
              </a:cxn>
              <a:cxn ang="T12">
                <a:pos x="T4" y="T5"/>
              </a:cxn>
              <a:cxn ang="T13">
                <a:pos x="T6" y="T7"/>
              </a:cxn>
              <a:cxn ang="T14">
                <a:pos x="T8" y="T9"/>
              </a:cxn>
            </a:cxnLst>
            <a:rect l="T15" t="T16" r="T17" b="T18"/>
            <a:pathLst>
              <a:path w="968" h="1008">
                <a:moveTo>
                  <a:pt x="593" y="1008"/>
                </a:moveTo>
                <a:cubicBezTo>
                  <a:pt x="593" y="1008"/>
                  <a:pt x="0" y="806"/>
                  <a:pt x="142" y="0"/>
                </a:cubicBezTo>
                <a:cubicBezTo>
                  <a:pt x="142" y="0"/>
                  <a:pt x="968" y="186"/>
                  <a:pt x="671" y="957"/>
                </a:cubicBezTo>
                <a:cubicBezTo>
                  <a:pt x="671" y="957"/>
                  <a:pt x="434" y="615"/>
                  <a:pt x="395" y="432"/>
                </a:cubicBezTo>
                <a:cubicBezTo>
                  <a:pt x="395" y="432"/>
                  <a:pt x="449" y="854"/>
                  <a:pt x="593" y="1008"/>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8" name="Freeform 19"/>
          <p:cNvSpPr/>
          <p:nvPr/>
        </p:nvSpPr>
        <p:spPr bwMode="auto">
          <a:xfrm>
            <a:off x="2586669" y="2054788"/>
            <a:ext cx="2080544" cy="1772794"/>
          </a:xfrm>
          <a:custGeom>
            <a:avLst/>
            <a:gdLst>
              <a:gd name="T0" fmla="*/ 595923 w 1261"/>
              <a:gd name="T1" fmla="*/ 1819587 h 1191"/>
              <a:gd name="T2" fmla="*/ 1012148 w 1261"/>
              <a:gd name="T3" fmla="*/ 0 h 1191"/>
              <a:gd name="T4" fmla="*/ 752583 w 1261"/>
              <a:gd name="T5" fmla="*/ 1828800 h 1191"/>
              <a:gd name="T6" fmla="*/ 913851 w 1261"/>
              <a:gd name="T7" fmla="*/ 839927 h 1191"/>
              <a:gd name="T8" fmla="*/ 595923 w 1261"/>
              <a:gd name="T9" fmla="*/ 1819587 h 1191"/>
              <a:gd name="T10" fmla="*/ 0 60000 65536"/>
              <a:gd name="T11" fmla="*/ 0 60000 65536"/>
              <a:gd name="T12" fmla="*/ 0 60000 65536"/>
              <a:gd name="T13" fmla="*/ 0 60000 65536"/>
              <a:gd name="T14" fmla="*/ 0 60000 65536"/>
              <a:gd name="T15" fmla="*/ 0 w 1261"/>
              <a:gd name="T16" fmla="*/ 0 h 1191"/>
              <a:gd name="T17" fmla="*/ 1261 w 1261"/>
              <a:gd name="T18" fmla="*/ 1191 h 1191"/>
            </a:gdLst>
            <a:ahLst/>
            <a:cxnLst>
              <a:cxn ang="T10">
                <a:pos x="T0" y="T1"/>
              </a:cxn>
              <a:cxn ang="T11">
                <a:pos x="T2" y="T3"/>
              </a:cxn>
              <a:cxn ang="T12">
                <a:pos x="T4" y="T5"/>
              </a:cxn>
              <a:cxn ang="T13">
                <a:pos x="T6" y="T7"/>
              </a:cxn>
              <a:cxn ang="T14">
                <a:pos x="T8" y="T9"/>
              </a:cxn>
            </a:cxnLst>
            <a:rect l="T15" t="T16" r="T17" b="T18"/>
            <a:pathLst>
              <a:path w="1261" h="1191">
                <a:moveTo>
                  <a:pt x="388" y="1185"/>
                </a:moveTo>
                <a:cubicBezTo>
                  <a:pt x="388" y="1185"/>
                  <a:pt x="0" y="614"/>
                  <a:pt x="659" y="0"/>
                </a:cubicBezTo>
                <a:cubicBezTo>
                  <a:pt x="659" y="0"/>
                  <a:pt x="1261" y="709"/>
                  <a:pt x="490" y="1191"/>
                </a:cubicBezTo>
                <a:cubicBezTo>
                  <a:pt x="490" y="1191"/>
                  <a:pt x="508" y="734"/>
                  <a:pt x="595" y="547"/>
                </a:cubicBezTo>
                <a:cubicBezTo>
                  <a:pt x="595" y="547"/>
                  <a:pt x="363" y="953"/>
                  <a:pt x="388" y="1185"/>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2" name="Freeform 21"/>
          <p:cNvSpPr/>
          <p:nvPr/>
        </p:nvSpPr>
        <p:spPr bwMode="auto">
          <a:xfrm>
            <a:off x="3799548" y="3263742"/>
            <a:ext cx="1400973" cy="1342897"/>
          </a:xfrm>
          <a:custGeom>
            <a:avLst/>
            <a:gdLst>
              <a:gd name="T0" fmla="*/ 0 w 933"/>
              <a:gd name="T1" fmla="*/ 769925 h 915"/>
              <a:gd name="T2" fmla="*/ 1431925 w 933"/>
              <a:gd name="T3" fmla="*/ 317479 h 915"/>
              <a:gd name="T4" fmla="*/ 56786 w 933"/>
              <a:gd name="T5" fmla="*/ 881887 h 915"/>
              <a:gd name="T6" fmla="*/ 808815 w 933"/>
              <a:gd name="T7" fmla="*/ 592014 h 915"/>
              <a:gd name="T8" fmla="*/ 0 w 933"/>
              <a:gd name="T9" fmla="*/ 769925 h 915"/>
              <a:gd name="T10" fmla="*/ 0 60000 65536"/>
              <a:gd name="T11" fmla="*/ 0 60000 65536"/>
              <a:gd name="T12" fmla="*/ 0 60000 65536"/>
              <a:gd name="T13" fmla="*/ 0 60000 65536"/>
              <a:gd name="T14" fmla="*/ 0 60000 65536"/>
              <a:gd name="T15" fmla="*/ 0 w 933"/>
              <a:gd name="T16" fmla="*/ 0 h 915"/>
              <a:gd name="T17" fmla="*/ 933 w 933"/>
              <a:gd name="T18" fmla="*/ 915 h 915"/>
            </a:gdLst>
            <a:ahLst/>
            <a:cxnLst>
              <a:cxn ang="T10">
                <a:pos x="T0" y="T1"/>
              </a:cxn>
              <a:cxn ang="T11">
                <a:pos x="T2" y="T3"/>
              </a:cxn>
              <a:cxn ang="T12">
                <a:pos x="T4" y="T5"/>
              </a:cxn>
              <a:cxn ang="T13">
                <a:pos x="T6" y="T7"/>
              </a:cxn>
              <a:cxn ang="T14">
                <a:pos x="T8" y="T9"/>
              </a:cxn>
            </a:cxnLst>
            <a:rect l="T15" t="T16" r="T17" b="T18"/>
            <a:pathLst>
              <a:path w="933" h="915">
                <a:moveTo>
                  <a:pt x="0" y="502"/>
                </a:moveTo>
                <a:cubicBezTo>
                  <a:pt x="0" y="502"/>
                  <a:pt x="238" y="0"/>
                  <a:pt x="933" y="207"/>
                </a:cubicBezTo>
                <a:cubicBezTo>
                  <a:pt x="933" y="207"/>
                  <a:pt x="686" y="915"/>
                  <a:pt x="37" y="575"/>
                </a:cubicBezTo>
                <a:cubicBezTo>
                  <a:pt x="37" y="575"/>
                  <a:pt x="362" y="402"/>
                  <a:pt x="527" y="386"/>
                </a:cubicBezTo>
                <a:cubicBezTo>
                  <a:pt x="527" y="386"/>
                  <a:pt x="151" y="390"/>
                  <a:pt x="0" y="502"/>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3" name="Freeform 23"/>
          <p:cNvSpPr/>
          <p:nvPr/>
        </p:nvSpPr>
        <p:spPr bwMode="auto">
          <a:xfrm>
            <a:off x="1022787" y="2941185"/>
            <a:ext cx="1455335" cy="1503922"/>
          </a:xfrm>
          <a:custGeom>
            <a:avLst/>
            <a:gdLst>
              <a:gd name="T0" fmla="*/ 1481347 w 969"/>
              <a:gd name="T1" fmla="*/ 1077905 h 1025"/>
              <a:gd name="T2" fmla="*/ 0 w 969"/>
              <a:gd name="T3" fmla="*/ 763580 h 1025"/>
              <a:gd name="T4" fmla="*/ 1487487 w 969"/>
              <a:gd name="T5" fmla="*/ 950641 h 1025"/>
              <a:gd name="T6" fmla="*/ 683108 w 969"/>
              <a:gd name="T7" fmla="*/ 832578 h 1025"/>
              <a:gd name="T8" fmla="*/ 1481347 w 969"/>
              <a:gd name="T9" fmla="*/ 1077905 h 1025"/>
              <a:gd name="T10" fmla="*/ 0 60000 65536"/>
              <a:gd name="T11" fmla="*/ 0 60000 65536"/>
              <a:gd name="T12" fmla="*/ 0 60000 65536"/>
              <a:gd name="T13" fmla="*/ 0 60000 65536"/>
              <a:gd name="T14" fmla="*/ 0 60000 65536"/>
              <a:gd name="T15" fmla="*/ 0 w 969"/>
              <a:gd name="T16" fmla="*/ 0 h 1025"/>
              <a:gd name="T17" fmla="*/ 969 w 969"/>
              <a:gd name="T18" fmla="*/ 1025 h 1025"/>
            </a:gdLst>
            <a:ahLst/>
            <a:cxnLst>
              <a:cxn ang="T10">
                <a:pos x="T0" y="T1"/>
              </a:cxn>
              <a:cxn ang="T11">
                <a:pos x="T2" y="T3"/>
              </a:cxn>
              <a:cxn ang="T12">
                <a:pos x="T4" y="T5"/>
              </a:cxn>
              <a:cxn ang="T13">
                <a:pos x="T6" y="T7"/>
              </a:cxn>
              <a:cxn ang="T14">
                <a:pos x="T8" y="T9"/>
              </a:cxn>
            </a:cxnLst>
            <a:rect l="T15" t="T16" r="T17" b="T18"/>
            <a:pathLst>
              <a:path w="969" h="1025">
                <a:moveTo>
                  <a:pt x="965" y="703"/>
                </a:moveTo>
                <a:cubicBezTo>
                  <a:pt x="965" y="703"/>
                  <a:pt x="507" y="1025"/>
                  <a:pt x="0" y="498"/>
                </a:cubicBezTo>
                <a:cubicBezTo>
                  <a:pt x="0" y="498"/>
                  <a:pt x="568" y="0"/>
                  <a:pt x="969" y="620"/>
                </a:cubicBezTo>
                <a:cubicBezTo>
                  <a:pt x="969" y="620"/>
                  <a:pt x="598" y="611"/>
                  <a:pt x="445" y="543"/>
                </a:cubicBezTo>
                <a:cubicBezTo>
                  <a:pt x="445" y="543"/>
                  <a:pt x="777" y="726"/>
                  <a:pt x="965" y="703"/>
                </a:cubicBezTo>
                <a:close/>
              </a:path>
            </a:pathLst>
          </a:custGeom>
          <a:solidFill>
            <a:srgbClr val="E04155"/>
          </a:solidFill>
          <a:ln>
            <a:noFill/>
          </a:ln>
        </p:spPr>
        <p:txBody>
          <a:bodyPr/>
          <a:lstStyle/>
          <a:p>
            <a:endParaRPr lang="zh-CN" altLang="en-US">
              <a:solidFill>
                <a:schemeClr val="tx1">
                  <a:lumMod val="75000"/>
                  <a:lumOff val="25000"/>
                </a:schemeClr>
              </a:solidFill>
            </a:endParaRPr>
          </a:p>
        </p:txBody>
      </p:sp>
      <p:sp>
        <p:nvSpPr>
          <p:cNvPr id="14" name="任意多边形 41"/>
          <p:cNvSpPr/>
          <p:nvPr/>
        </p:nvSpPr>
        <p:spPr bwMode="auto">
          <a:xfrm>
            <a:off x="1603513" y="3815131"/>
            <a:ext cx="3063700" cy="1917121"/>
          </a:xfrm>
          <a:custGeom>
            <a:avLst/>
            <a:gdLst>
              <a:gd name="T0" fmla="*/ 1574133 w 3359497"/>
              <a:gd name="T1" fmla="*/ 628 h 2003589"/>
              <a:gd name="T2" fmla="*/ 1595391 w 3359497"/>
              <a:gd name="T3" fmla="*/ 4973 h 2003589"/>
              <a:gd name="T4" fmla="*/ 1779637 w 3359497"/>
              <a:gd name="T5" fmla="*/ 442549 h 2003589"/>
              <a:gd name="T6" fmla="*/ 1997662 w 3359497"/>
              <a:gd name="T7" fmla="*/ 284408 h 2003589"/>
              <a:gd name="T8" fmla="*/ 2114352 w 3359497"/>
              <a:gd name="T9" fmla="*/ 261378 h 2003589"/>
              <a:gd name="T10" fmla="*/ 1880973 w 3359497"/>
              <a:gd name="T11" fmla="*/ 804893 h 2003589"/>
              <a:gd name="T12" fmla="*/ 1884277 w 3359497"/>
              <a:gd name="T13" fmla="*/ 1543848 h 2003589"/>
              <a:gd name="T14" fmla="*/ 1898285 w 3359497"/>
              <a:gd name="T15" fmla="*/ 1633368 h 2003589"/>
              <a:gd name="T16" fmla="*/ 1979322 w 3359497"/>
              <a:gd name="T17" fmla="*/ 1635156 h 2003589"/>
              <a:gd name="T18" fmla="*/ 3345011 w 3359497"/>
              <a:gd name="T19" fmla="*/ 1968344 h 2003589"/>
              <a:gd name="T20" fmla="*/ 3359150 w 3359497"/>
              <a:gd name="T21" fmla="*/ 2003425 h 2003589"/>
              <a:gd name="T22" fmla="*/ 3162756 w 3359497"/>
              <a:gd name="T23" fmla="*/ 1955598 h 2003589"/>
              <a:gd name="T24" fmla="*/ 1664946 w 3359497"/>
              <a:gd name="T25" fmla="*/ 1830939 h 2003589"/>
              <a:gd name="T26" fmla="*/ 167137 w 3359497"/>
              <a:gd name="T27" fmla="*/ 1955598 h 2003589"/>
              <a:gd name="T28" fmla="*/ 0 w 3359497"/>
              <a:gd name="T29" fmla="*/ 1996301 h 2003589"/>
              <a:gd name="T30" fmla="*/ 11266 w 3359497"/>
              <a:gd name="T31" fmla="*/ 1968344 h 2003589"/>
              <a:gd name="T32" fmla="*/ 1376956 w 3359497"/>
              <a:gd name="T33" fmla="*/ 1635156 h 2003589"/>
              <a:gd name="T34" fmla="*/ 1517951 w 3359497"/>
              <a:gd name="T35" fmla="*/ 1632044 h 2003589"/>
              <a:gd name="T36" fmla="*/ 1522944 w 3359497"/>
              <a:gd name="T37" fmla="*/ 1578938 h 2003589"/>
              <a:gd name="T38" fmla="*/ 1552401 w 3359497"/>
              <a:gd name="T39" fmla="*/ 993741 h 2003589"/>
              <a:gd name="T40" fmla="*/ 1217686 w 3359497"/>
              <a:gd name="T41" fmla="*/ 594549 h 2003589"/>
              <a:gd name="T42" fmla="*/ 1154735 w 3359497"/>
              <a:gd name="T43" fmla="*/ 454832 h 2003589"/>
              <a:gd name="T44" fmla="*/ 1363548 w 3359497"/>
              <a:gd name="T45" fmla="*/ 563842 h 2003589"/>
              <a:gd name="T46" fmla="*/ 1143988 w 3359497"/>
              <a:gd name="T47" fmla="*/ 312043 h 2003589"/>
              <a:gd name="T48" fmla="*/ 1148594 w 3359497"/>
              <a:gd name="T49" fmla="*/ 196893 h 2003589"/>
              <a:gd name="T50" fmla="*/ 1418821 w 3359497"/>
              <a:gd name="T51" fmla="*/ 444085 h 2003589"/>
              <a:gd name="T52" fmla="*/ 1256071 w 3359497"/>
              <a:gd name="T53" fmla="*/ 77135 h 2003589"/>
              <a:gd name="T54" fmla="*/ 1392720 w 3359497"/>
              <a:gd name="T55" fmla="*/ 180003 h 2003589"/>
              <a:gd name="T56" fmla="*/ 1576967 w 3359497"/>
              <a:gd name="T57" fmla="*/ 295155 h 2003589"/>
              <a:gd name="T58" fmla="*/ 1574133 w 3359497"/>
              <a:gd name="T59" fmla="*/ 628 h 200358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3359497"/>
              <a:gd name="T91" fmla="*/ 0 h 2003589"/>
              <a:gd name="T92" fmla="*/ 3359497 w 3359497"/>
              <a:gd name="T93" fmla="*/ 2003589 h 2003589"/>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3359497" h="2003589">
                <a:moveTo>
                  <a:pt x="1574296" y="628"/>
                </a:moveTo>
                <a:cubicBezTo>
                  <a:pt x="1580081" y="-929"/>
                  <a:pt x="1587111" y="367"/>
                  <a:pt x="1595556" y="4973"/>
                </a:cubicBezTo>
                <a:cubicBezTo>
                  <a:pt x="1663120" y="43360"/>
                  <a:pt x="1687689" y="424160"/>
                  <a:pt x="1779821" y="442585"/>
                </a:cubicBezTo>
                <a:cubicBezTo>
                  <a:pt x="1873489" y="462547"/>
                  <a:pt x="1973299" y="341244"/>
                  <a:pt x="1997868" y="284431"/>
                </a:cubicBezTo>
                <a:cubicBezTo>
                  <a:pt x="2022436" y="229153"/>
                  <a:pt x="2099214" y="199980"/>
                  <a:pt x="2114570" y="261399"/>
                </a:cubicBezTo>
                <a:cubicBezTo>
                  <a:pt x="2129925" y="321282"/>
                  <a:pt x="1977906" y="405734"/>
                  <a:pt x="1881167" y="804959"/>
                </a:cubicBezTo>
                <a:cubicBezTo>
                  <a:pt x="1828263" y="1024125"/>
                  <a:pt x="1852051" y="1320439"/>
                  <a:pt x="1884472" y="1543974"/>
                </a:cubicBezTo>
                <a:lnTo>
                  <a:pt x="1898481" y="1633502"/>
                </a:lnTo>
                <a:lnTo>
                  <a:pt x="1979526" y="1635290"/>
                </a:lnTo>
                <a:cubicBezTo>
                  <a:pt x="2663894" y="1665869"/>
                  <a:pt x="3206522" y="1798791"/>
                  <a:pt x="3345357" y="1968505"/>
                </a:cubicBezTo>
                <a:lnTo>
                  <a:pt x="3359497" y="2003589"/>
                </a:lnTo>
                <a:lnTo>
                  <a:pt x="3163083" y="1955758"/>
                </a:lnTo>
                <a:cubicBezTo>
                  <a:pt x="2779720" y="1878732"/>
                  <a:pt x="2250110" y="1831089"/>
                  <a:pt x="1665118" y="1831089"/>
                </a:cubicBezTo>
                <a:cubicBezTo>
                  <a:pt x="1080127" y="1831089"/>
                  <a:pt x="550516" y="1878732"/>
                  <a:pt x="167154" y="1955758"/>
                </a:cubicBezTo>
                <a:lnTo>
                  <a:pt x="0" y="1996464"/>
                </a:lnTo>
                <a:lnTo>
                  <a:pt x="11267" y="1968505"/>
                </a:lnTo>
                <a:cubicBezTo>
                  <a:pt x="150103" y="1798791"/>
                  <a:pt x="692731" y="1665869"/>
                  <a:pt x="1377098" y="1635290"/>
                </a:cubicBezTo>
                <a:lnTo>
                  <a:pt x="1518108" y="1632178"/>
                </a:lnTo>
                <a:lnTo>
                  <a:pt x="1523101" y="1579067"/>
                </a:lnTo>
                <a:cubicBezTo>
                  <a:pt x="1537508" y="1420976"/>
                  <a:pt x="1557600" y="1162102"/>
                  <a:pt x="1552561" y="993822"/>
                </a:cubicBezTo>
                <a:cubicBezTo>
                  <a:pt x="1544883" y="735862"/>
                  <a:pt x="1313016" y="662159"/>
                  <a:pt x="1217812" y="594598"/>
                </a:cubicBezTo>
                <a:cubicBezTo>
                  <a:pt x="1122609" y="525501"/>
                  <a:pt x="1101111" y="451798"/>
                  <a:pt x="1154854" y="454869"/>
                </a:cubicBezTo>
                <a:cubicBezTo>
                  <a:pt x="1207064" y="457940"/>
                  <a:pt x="1352940" y="588456"/>
                  <a:pt x="1363689" y="563888"/>
                </a:cubicBezTo>
                <a:cubicBezTo>
                  <a:pt x="1374438" y="539321"/>
                  <a:pt x="1199386" y="396521"/>
                  <a:pt x="1144106" y="312069"/>
                </a:cubicBezTo>
                <a:cubicBezTo>
                  <a:pt x="1087291" y="226083"/>
                  <a:pt x="1125680" y="204586"/>
                  <a:pt x="1148713" y="196909"/>
                </a:cubicBezTo>
                <a:cubicBezTo>
                  <a:pt x="1171746" y="189231"/>
                  <a:pt x="1405149" y="459476"/>
                  <a:pt x="1418968" y="444121"/>
                </a:cubicBezTo>
                <a:cubicBezTo>
                  <a:pt x="1432789" y="428766"/>
                  <a:pt x="1246988" y="103244"/>
                  <a:pt x="1256201" y="77141"/>
                </a:cubicBezTo>
                <a:cubicBezTo>
                  <a:pt x="1263878" y="51038"/>
                  <a:pt x="1311480" y="-2704"/>
                  <a:pt x="1392864" y="180018"/>
                </a:cubicBezTo>
                <a:cubicBezTo>
                  <a:pt x="1474248" y="362740"/>
                  <a:pt x="1603234" y="447192"/>
                  <a:pt x="1577130" y="295179"/>
                </a:cubicBezTo>
                <a:cubicBezTo>
                  <a:pt x="1554288" y="162168"/>
                  <a:pt x="1533798" y="11524"/>
                  <a:pt x="1574296" y="628"/>
                </a:cubicBezTo>
                <a:close/>
              </a:path>
            </a:pathLst>
          </a:custGeom>
          <a:solidFill>
            <a:srgbClr val="515153"/>
          </a:solidFill>
          <a:ln>
            <a:noFill/>
          </a:ln>
        </p:spPr>
        <p:txBody>
          <a:bodyPr anchor="ctr"/>
          <a:lstStyle/>
          <a:p>
            <a:endParaRPr lang="zh-CN" altLang="en-US">
              <a:solidFill>
                <a:schemeClr val="tx1">
                  <a:lumMod val="75000"/>
                  <a:lumOff val="25000"/>
                </a:schemeClr>
              </a:solidFill>
            </a:endParaRPr>
          </a:p>
        </p:txBody>
      </p:sp>
      <p:sp>
        <p:nvSpPr>
          <p:cNvPr id="15" name="文本框 14">
            <a:extLst>
              <a:ext uri="{FF2B5EF4-FFF2-40B4-BE49-F238E27FC236}">
                <a16:creationId xmlns:a16="http://schemas.microsoft.com/office/drawing/2014/main" id="{26D5E88E-6311-4F2D-9BE6-6B27A5A28941}"/>
              </a:ext>
            </a:extLst>
          </p:cNvPr>
          <p:cNvSpPr txBox="1"/>
          <p:nvPr/>
        </p:nvSpPr>
        <p:spPr>
          <a:xfrm>
            <a:off x="5682722" y="1691976"/>
            <a:ext cx="5621381" cy="3385927"/>
          </a:xfrm>
          <a:prstGeom prst="rect">
            <a:avLst/>
          </a:prstGeom>
          <a:noFill/>
        </p:spPr>
        <p:txBody>
          <a:bodyPr wrap="square" rtlCol="0">
            <a:spAutoFit/>
          </a:bodyPr>
          <a:lstStyle/>
          <a:p>
            <a:pPr algn="ctr">
              <a:lnSpc>
                <a:spcPct val="130000"/>
              </a:lnSpc>
            </a:pPr>
            <a:r>
              <a:rPr lang="en-US" altLang="zh-CN" sz="2000" b="1" dirty="0">
                <a:solidFill>
                  <a:srgbClr val="515153"/>
                </a:solidFill>
                <a:latin typeface="微软雅黑" panose="020B0503020204020204" pitchFamily="34" charset="-122"/>
                <a:ea typeface="微软雅黑" panose="020B0503020204020204" pitchFamily="34" charset="-122"/>
              </a:rPr>
              <a:t>Why is it so important to Enterprise Development?</a:t>
            </a:r>
          </a:p>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 The literatures suggest that emotionally intelligent leaders are thought to be:</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 Happier and more committed to their </a:t>
            </a:r>
            <a:r>
              <a:rPr lang="en-US" altLang="zh-CN" sz="1400" dirty="0" err="1">
                <a:solidFill>
                  <a:srgbClr val="515153"/>
                </a:solidFill>
                <a:latin typeface="微软雅黑" panose="020B0503020204020204" pitchFamily="34" charset="-122"/>
                <a:ea typeface="微软雅黑" panose="020B0503020204020204" pitchFamily="34" charset="-122"/>
              </a:rPr>
              <a:t>organisation</a:t>
            </a:r>
            <a:r>
              <a:rPr lang="en-US" altLang="zh-CN" sz="1400" dirty="0">
                <a:solidFill>
                  <a:srgbClr val="515153"/>
                </a:solidFill>
                <a:latin typeface="微软雅黑" panose="020B0503020204020204" pitchFamily="34" charset="-122"/>
                <a:ea typeface="微软雅黑" panose="020B0503020204020204" pitchFamily="34" charset="-122"/>
              </a:rPr>
              <a:t> (Abraham, 2000);</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Achieve greater success (Miller, 1999);</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Perform better in the workplace (Goleman, 1998a,b);</a:t>
            </a:r>
          </a:p>
          <a:p>
            <a:pPr marL="285750" indent="-2857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Take advantage of and use positive emotions to envision major improvements in </a:t>
            </a:r>
            <a:r>
              <a:rPr lang="en-US" altLang="zh-CN" sz="1400" dirty="0" err="1">
                <a:solidFill>
                  <a:srgbClr val="515153"/>
                </a:solidFill>
                <a:latin typeface="微软雅黑" panose="020B0503020204020204" pitchFamily="34" charset="-122"/>
                <a:ea typeface="微软雅黑" panose="020B0503020204020204" pitchFamily="34" charset="-122"/>
              </a:rPr>
              <a:t>organisational</a:t>
            </a:r>
            <a:r>
              <a:rPr lang="en-US" altLang="zh-CN" sz="1400" dirty="0">
                <a:solidFill>
                  <a:srgbClr val="515153"/>
                </a:solidFill>
                <a:latin typeface="微软雅黑" panose="020B0503020204020204" pitchFamily="34" charset="-122"/>
                <a:ea typeface="微软雅黑" panose="020B0503020204020204" pitchFamily="34" charset="-122"/>
              </a:rPr>
              <a:t> functioning (George, 2000).</a:t>
            </a:r>
          </a:p>
        </p:txBody>
      </p:sp>
    </p:spTree>
    <p:extLst>
      <p:ext uri="{BB962C8B-B14F-4D97-AF65-F5344CB8AC3E}">
        <p14:creationId xmlns:p14="http://schemas.microsoft.com/office/powerpoint/2010/main" val="1802185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455413" y="331144"/>
            <a:ext cx="5295682" cy="461665"/>
          </a:xfrm>
          <a:prstGeom prst="rect">
            <a:avLst/>
          </a:prstGeom>
          <a:noFill/>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Project Background and Summary</a:t>
            </a:r>
          </a:p>
        </p:txBody>
      </p:sp>
      <p:sp>
        <p:nvSpPr>
          <p:cNvPr id="7" name="矩形 6"/>
          <p:cNvSpPr/>
          <p:nvPr/>
        </p:nvSpPr>
        <p:spPr>
          <a:xfrm>
            <a:off x="8717755" y="1813480"/>
            <a:ext cx="2214562" cy="3471863"/>
          </a:xfrm>
          <a:prstGeom prst="rect">
            <a:avLst/>
          </a:prstGeom>
          <a:blipFill dpi="0" rotWithShape="1">
            <a:blip r:embed="rId2"/>
            <a:srcRect/>
            <a:stretch>
              <a:fillRect r="-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a:off x="6231730" y="1813480"/>
            <a:ext cx="2214562" cy="3471863"/>
          </a:xfrm>
          <a:prstGeom prst="rect">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文本框 11"/>
          <p:cNvSpPr txBox="1"/>
          <p:nvPr/>
        </p:nvSpPr>
        <p:spPr>
          <a:xfrm>
            <a:off x="6231730" y="1890265"/>
            <a:ext cx="2350294" cy="2949718"/>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Define the requirements of the enterprise for management personnel and establish a scientific and systematic evaluation standard.</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With this standard, we can </a:t>
            </a:r>
            <a:r>
              <a:rPr lang="en-US" altLang="zh-CN" sz="1200" dirty="0" err="1">
                <a:solidFill>
                  <a:srgbClr val="E9EAEC"/>
                </a:solidFill>
                <a:latin typeface="微软雅黑" panose="020B0503020204020204" pitchFamily="34" charset="-122"/>
                <a:ea typeface="微软雅黑" panose="020B0503020204020204" pitchFamily="34" charset="-122"/>
              </a:rPr>
              <a:t>analyse</a:t>
            </a:r>
            <a:r>
              <a:rPr lang="en-US" altLang="zh-CN" sz="1200" dirty="0">
                <a:solidFill>
                  <a:srgbClr val="E9EAEC"/>
                </a:solidFill>
                <a:latin typeface="微软雅黑" panose="020B0503020204020204" pitchFamily="34" charset="-122"/>
                <a:ea typeface="微软雅黑" panose="020B0503020204020204" pitchFamily="34" charset="-122"/>
              </a:rPr>
              <a:t> the find out which part managerial staff can make improvements.</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Design a leadership development program.</a:t>
            </a:r>
          </a:p>
        </p:txBody>
      </p:sp>
      <p:sp>
        <p:nvSpPr>
          <p:cNvPr id="13" name="矩形 12"/>
          <p:cNvSpPr/>
          <p:nvPr/>
        </p:nvSpPr>
        <p:spPr>
          <a:xfrm>
            <a:off x="3745705" y="1813480"/>
            <a:ext cx="2214562" cy="3471863"/>
          </a:xfrm>
          <a:prstGeom prst="rect">
            <a:avLst/>
          </a:prstGeom>
          <a:blipFill dpi="0" rotWithShape="1">
            <a:blip r:embed="rId3"/>
            <a:srcRect/>
            <a:stretch>
              <a:fillRect l="-50000" r="-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矩形 13"/>
          <p:cNvSpPr/>
          <p:nvPr/>
        </p:nvSpPr>
        <p:spPr>
          <a:xfrm>
            <a:off x="1259680" y="1813480"/>
            <a:ext cx="2214562" cy="3471863"/>
          </a:xfrm>
          <a:prstGeom prst="rect">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1210151" y="1594042"/>
            <a:ext cx="2313619" cy="3189784"/>
          </a:xfrm>
          <a:prstGeom prst="rect">
            <a:avLst/>
          </a:prstGeom>
          <a:noFill/>
        </p:spPr>
        <p:txBody>
          <a:bodyPr wrap="square" rtlCol="0">
            <a:spAutoFit/>
          </a:bodyPr>
          <a:lstStyle/>
          <a:p>
            <a:pPr>
              <a:lnSpc>
                <a:spcPct val="130000"/>
              </a:lnSpc>
            </a:pPr>
            <a:r>
              <a:rPr lang="en-US" altLang="zh-CN" sz="1200" dirty="0">
                <a:solidFill>
                  <a:srgbClr val="E9EAEC"/>
                </a:solidFill>
                <a:latin typeface="微软雅黑" panose="020B0503020204020204" pitchFamily="34" charset="-122"/>
                <a:ea typeface="微软雅黑" panose="020B0503020204020204" pitchFamily="34" charset="-122"/>
              </a:rPr>
              <a:t> </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With the rapid growth of business and continuous expansion of organization scale, the lack of ability of existing managerial staff is increasingly becoming a serious problem.</a:t>
            </a:r>
          </a:p>
          <a:p>
            <a:pPr marL="171450" indent="-171450">
              <a:lnSpc>
                <a:spcPct val="130000"/>
              </a:lnSpc>
              <a:buFont typeface="Wingdings" panose="05000000000000000000" pitchFamily="2" charset="2"/>
              <a:buChar char="Ø"/>
            </a:pPr>
            <a:r>
              <a:rPr lang="en-US" altLang="zh-CN" sz="1200" dirty="0">
                <a:solidFill>
                  <a:srgbClr val="E9EAEC"/>
                </a:solidFill>
                <a:latin typeface="微软雅黑" panose="020B0503020204020204" pitchFamily="34" charset="-122"/>
                <a:ea typeface="微软雅黑" panose="020B0503020204020204" pitchFamily="34" charset="-122"/>
              </a:rPr>
              <a:t>Managers who are promoted internally lack systematic training and necessary management knowledge and skills.</a:t>
            </a:r>
          </a:p>
        </p:txBody>
      </p:sp>
      <p:sp>
        <p:nvSpPr>
          <p:cNvPr id="3" name="文本框 2">
            <a:extLst>
              <a:ext uri="{FF2B5EF4-FFF2-40B4-BE49-F238E27FC236}">
                <a16:creationId xmlns:a16="http://schemas.microsoft.com/office/drawing/2014/main" id="{41F3AB41-52AA-47A8-B852-75789C3737D6}"/>
              </a:ext>
            </a:extLst>
          </p:cNvPr>
          <p:cNvSpPr txBox="1"/>
          <p:nvPr/>
        </p:nvSpPr>
        <p:spPr>
          <a:xfrm>
            <a:off x="1343901" y="1409376"/>
            <a:ext cx="2983832" cy="369332"/>
          </a:xfrm>
          <a:prstGeom prst="rect">
            <a:avLst/>
          </a:prstGeom>
          <a:noFill/>
        </p:spPr>
        <p:txBody>
          <a:bodyPr wrap="square" rtlCol="0">
            <a:spAutoFit/>
          </a:bodyPr>
          <a:lstStyle/>
          <a:p>
            <a:r>
              <a:rPr lang="en-US" altLang="zh-CN" dirty="0">
                <a:solidFill>
                  <a:srgbClr val="515153"/>
                </a:solidFill>
                <a:latin typeface="微软雅黑" panose="020B0503020204020204" pitchFamily="34" charset="-122"/>
                <a:ea typeface="微软雅黑" panose="020B0503020204020204" pitchFamily="34" charset="-122"/>
              </a:rPr>
              <a:t>Current Situation</a:t>
            </a:r>
            <a:endParaRPr lang="en-GB" dirty="0">
              <a:solidFill>
                <a:srgbClr val="515153"/>
              </a:solidFill>
            </a:endParaRPr>
          </a:p>
        </p:txBody>
      </p:sp>
      <p:sp>
        <p:nvSpPr>
          <p:cNvPr id="16" name="文本框 15">
            <a:extLst>
              <a:ext uri="{FF2B5EF4-FFF2-40B4-BE49-F238E27FC236}">
                <a16:creationId xmlns:a16="http://schemas.microsoft.com/office/drawing/2014/main" id="{372D494E-0E08-40E3-976F-BC8FBE5441AD}"/>
              </a:ext>
            </a:extLst>
          </p:cNvPr>
          <p:cNvSpPr txBox="1"/>
          <p:nvPr/>
        </p:nvSpPr>
        <p:spPr>
          <a:xfrm>
            <a:off x="6140286" y="1409376"/>
            <a:ext cx="2983832" cy="369332"/>
          </a:xfrm>
          <a:prstGeom prst="rect">
            <a:avLst/>
          </a:prstGeom>
          <a:noFill/>
        </p:spPr>
        <p:txBody>
          <a:bodyPr wrap="square" rtlCol="0">
            <a:spAutoFit/>
          </a:bodyPr>
          <a:lstStyle/>
          <a:p>
            <a:r>
              <a:rPr lang="en-US" dirty="0">
                <a:solidFill>
                  <a:srgbClr val="515153"/>
                </a:solidFill>
                <a:latin typeface="微软雅黑" panose="020B0503020204020204" pitchFamily="34" charset="-122"/>
                <a:ea typeface="微软雅黑" panose="020B0503020204020204" pitchFamily="34" charset="-122"/>
              </a:rPr>
              <a:t>Aims and Requirement</a:t>
            </a:r>
            <a:endParaRPr lang="en-GB" dirty="0">
              <a:solidFill>
                <a:srgbClr val="515153"/>
              </a:solidFill>
            </a:endParaRPr>
          </a:p>
        </p:txBody>
      </p:sp>
    </p:spTree>
    <p:extLst>
      <p:ext uri="{BB962C8B-B14F-4D97-AF65-F5344CB8AC3E}">
        <p14:creationId xmlns:p14="http://schemas.microsoft.com/office/powerpoint/2010/main" val="3197218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组合 11"/>
          <p:cNvGrpSpPr/>
          <p:nvPr/>
        </p:nvGrpSpPr>
        <p:grpSpPr>
          <a:xfrm>
            <a:off x="-13997" y="-2135683"/>
            <a:ext cx="4091585" cy="16175972"/>
            <a:chOff x="-1" y="-232536"/>
            <a:chExt cx="441785" cy="1746585"/>
          </a:xfrm>
        </p:grpSpPr>
        <p:sp>
          <p:nvSpPr>
            <p:cNvPr id="11" name="等腰三角形 10"/>
            <p:cNvSpPr/>
            <p:nvPr/>
          </p:nvSpPr>
          <p:spPr>
            <a:xfrm rot="5400000">
              <a:off x="-543736" y="311199"/>
              <a:ext cx="1529256" cy="441785"/>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等腰三角形 12"/>
            <p:cNvSpPr/>
            <p:nvPr/>
          </p:nvSpPr>
          <p:spPr>
            <a:xfrm rot="5400000">
              <a:off x="-447430" y="703084"/>
              <a:ext cx="1258395" cy="363536"/>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等腰三角形 13"/>
            <p:cNvSpPr/>
            <p:nvPr/>
          </p:nvSpPr>
          <p:spPr>
            <a:xfrm rot="5400000">
              <a:off x="-485961" y="415916"/>
              <a:ext cx="1366764" cy="394843"/>
            </a:xfrm>
            <a:prstGeom prst="triangle">
              <a:avLst>
                <a:gd name="adj" fmla="val 33333"/>
              </a:avLst>
            </a:prstGeom>
            <a:blipFill dpi="0" rotWithShape="0">
              <a:blip r:embed="rId2"/>
              <a:srcRect/>
              <a:stretch>
                <a:fillRect l="-150000" r="-1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 name="Text Box 3"/>
          <p:cNvSpPr>
            <a:spLocks noChangeArrowheads="1"/>
          </p:cNvSpPr>
          <p:nvPr/>
        </p:nvSpPr>
        <p:spPr bwMode="auto">
          <a:xfrm>
            <a:off x="4050730" y="3031334"/>
            <a:ext cx="2153731" cy="707886"/>
          </a:xfrm>
          <a:prstGeom prst="rect">
            <a:avLst/>
          </a:prstGeom>
        </p:spPr>
        <p:txBody>
          <a:bodyPr wrap="none">
            <a:spAutoFit/>
          </a:bodyPr>
          <a:lstStyle/>
          <a:p>
            <a:pPr algn="ctr">
              <a:spcBef>
                <a:spcPct val="0"/>
              </a:spcBef>
            </a:pPr>
            <a:r>
              <a:rPr lang="en-US" altLang="zh-CN" sz="4000" dirty="0">
                <a:solidFill>
                  <a:srgbClr val="515153"/>
                </a:solidFill>
                <a:latin typeface="微软雅黑" panose="020B0503020204020204" pitchFamily="34" charset="-122"/>
                <a:ea typeface="微软雅黑" panose="020B0503020204020204" pitchFamily="34" charset="-122"/>
                <a:sym typeface="Calibri" panose="020F0502020204030204" pitchFamily="34" charset="0"/>
              </a:rPr>
              <a:t>Content</a:t>
            </a:r>
          </a:p>
        </p:txBody>
      </p:sp>
      <p:grpSp>
        <p:nvGrpSpPr>
          <p:cNvPr id="16" name="组合 15"/>
          <p:cNvGrpSpPr/>
          <p:nvPr/>
        </p:nvGrpSpPr>
        <p:grpSpPr>
          <a:xfrm>
            <a:off x="7047106" y="1337687"/>
            <a:ext cx="4548545" cy="830997"/>
            <a:chOff x="7352617" y="2725067"/>
            <a:chExt cx="4548545" cy="830997"/>
          </a:xfrm>
        </p:grpSpPr>
        <p:sp>
          <p:nvSpPr>
            <p:cNvPr id="17"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18"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01</a:t>
              </a:r>
              <a:endParaRPr lang="zh-CN" altLang="en-US" sz="2800" dirty="0">
                <a:solidFill>
                  <a:srgbClr val="E9EAEC"/>
                </a:solidFill>
                <a:ea typeface="微软雅黑" panose="020B0503020204020204" pitchFamily="34" charset="-122"/>
              </a:endParaRPr>
            </a:p>
          </p:txBody>
        </p:sp>
        <p:sp>
          <p:nvSpPr>
            <p:cNvPr id="20" name="TextBox 76"/>
            <p:cNvSpPr txBox="1"/>
            <p:nvPr/>
          </p:nvSpPr>
          <p:spPr>
            <a:xfrm>
              <a:off x="8113892" y="2725067"/>
              <a:ext cx="3787270" cy="830997"/>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Skills and Competencies of Ideal Leaders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grpSp>
      <p:grpSp>
        <p:nvGrpSpPr>
          <p:cNvPr id="21" name="组合 20"/>
          <p:cNvGrpSpPr/>
          <p:nvPr/>
        </p:nvGrpSpPr>
        <p:grpSpPr>
          <a:xfrm>
            <a:off x="7047106" y="2461509"/>
            <a:ext cx="4932858" cy="830997"/>
            <a:chOff x="7352617" y="2725067"/>
            <a:chExt cx="4932858" cy="830997"/>
          </a:xfrm>
        </p:grpSpPr>
        <p:sp>
          <p:nvSpPr>
            <p:cNvPr id="22"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23"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02</a:t>
              </a:r>
              <a:endParaRPr lang="zh-CN" altLang="en-US" sz="2800" dirty="0">
                <a:solidFill>
                  <a:srgbClr val="E9EAEC"/>
                </a:solidFill>
                <a:ea typeface="微软雅黑" panose="020B0503020204020204" pitchFamily="34" charset="-122"/>
              </a:endParaRPr>
            </a:p>
          </p:txBody>
        </p:sp>
        <p:sp>
          <p:nvSpPr>
            <p:cNvPr id="25" name="TextBox 76"/>
            <p:cNvSpPr txBox="1"/>
            <p:nvPr/>
          </p:nvSpPr>
          <p:spPr>
            <a:xfrm>
              <a:off x="8113892" y="2725067"/>
              <a:ext cx="4171583" cy="830997"/>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Methods and Interventions</a:t>
              </a:r>
              <a:r>
                <a:rPr lang="zh-CN" altLang="en-US" sz="2400" dirty="0">
                  <a:solidFill>
                    <a:srgbClr val="E04155"/>
                  </a:solidFill>
                  <a:latin typeface="微软雅黑" panose="020B0503020204020204" pitchFamily="34" charset="-122"/>
                  <a:ea typeface="微软雅黑" panose="020B0503020204020204" pitchFamily="34" charset="-122"/>
                </a:rPr>
                <a:t> </a:t>
              </a:r>
              <a:r>
                <a:rPr lang="en-US" altLang="zh-CN" sz="2400" dirty="0">
                  <a:solidFill>
                    <a:srgbClr val="E04155"/>
                  </a:solidFill>
                  <a:latin typeface="微软雅黑" panose="020B0503020204020204" pitchFamily="34" charset="-122"/>
                  <a:ea typeface="微软雅黑" panose="020B0503020204020204" pitchFamily="34" charset="-122"/>
                </a:rPr>
                <a:t>of Our Program</a:t>
              </a:r>
            </a:p>
          </p:txBody>
        </p:sp>
      </p:grpSp>
      <p:grpSp>
        <p:nvGrpSpPr>
          <p:cNvPr id="26" name="组合 25"/>
          <p:cNvGrpSpPr/>
          <p:nvPr/>
        </p:nvGrpSpPr>
        <p:grpSpPr>
          <a:xfrm>
            <a:off x="7047106" y="3695742"/>
            <a:ext cx="4206842" cy="610177"/>
            <a:chOff x="7352617" y="2835478"/>
            <a:chExt cx="4206842" cy="610177"/>
          </a:xfrm>
        </p:grpSpPr>
        <p:sp>
          <p:nvSpPr>
            <p:cNvPr id="27"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28"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03</a:t>
              </a:r>
              <a:endParaRPr lang="zh-CN" altLang="en-US" sz="2800" dirty="0">
                <a:solidFill>
                  <a:srgbClr val="E9EAEC"/>
                </a:solidFill>
                <a:ea typeface="微软雅黑" panose="020B0503020204020204" pitchFamily="34" charset="-122"/>
              </a:endParaRPr>
            </a:p>
          </p:txBody>
        </p:sp>
        <p:sp>
          <p:nvSpPr>
            <p:cNvPr id="30" name="TextBox 76"/>
            <p:cNvSpPr txBox="1"/>
            <p:nvPr/>
          </p:nvSpPr>
          <p:spPr>
            <a:xfrm>
              <a:off x="8113893" y="2909733"/>
              <a:ext cx="3445566" cy="461665"/>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Expected Benefits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grpSp>
      <p:grpSp>
        <p:nvGrpSpPr>
          <p:cNvPr id="31" name="组合 30"/>
          <p:cNvGrpSpPr/>
          <p:nvPr/>
        </p:nvGrpSpPr>
        <p:grpSpPr>
          <a:xfrm>
            <a:off x="7047106" y="4819563"/>
            <a:ext cx="4548544" cy="610177"/>
            <a:chOff x="7352617" y="2835478"/>
            <a:chExt cx="4548544" cy="610177"/>
          </a:xfrm>
        </p:grpSpPr>
        <p:sp>
          <p:nvSpPr>
            <p:cNvPr id="32" name="椭圆 1"/>
            <p:cNvSpPr>
              <a:spLocks noChangeArrowheads="1"/>
            </p:cNvSpPr>
            <p:nvPr/>
          </p:nvSpPr>
          <p:spPr bwMode="auto">
            <a:xfrm>
              <a:off x="7352617" y="2835478"/>
              <a:ext cx="610177" cy="610177"/>
            </a:xfrm>
            <a:prstGeom prst="roundRect">
              <a:avLst/>
            </a:prstGeom>
            <a:solidFill>
              <a:srgbClr val="E04155"/>
            </a:solidFill>
            <a:ln w="28575">
              <a:noFill/>
            </a:ln>
            <a:effectLst/>
          </p:spPr>
          <p:txBody>
            <a:bodyPr anchor="ct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endParaRPr lang="zh-CN" altLang="en-US">
                <a:solidFill>
                  <a:srgbClr val="515153"/>
                </a:solidFill>
              </a:endParaRPr>
            </a:p>
          </p:txBody>
        </p:sp>
        <p:sp>
          <p:nvSpPr>
            <p:cNvPr id="33" name="TextBox 32"/>
            <p:cNvSpPr txBox="1">
              <a:spLocks noChangeArrowheads="1"/>
            </p:cNvSpPr>
            <p:nvPr/>
          </p:nvSpPr>
          <p:spPr bwMode="auto">
            <a:xfrm>
              <a:off x="7382630" y="2878956"/>
              <a:ext cx="550151"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alibri" panose="020F0502020204030204" pitchFamily="34" charset="0"/>
                  <a:ea typeface="宋体" panose="02010600030101010101" pitchFamily="2" charset="-122"/>
                </a:defRPr>
              </a:lvl1pPr>
              <a:lvl2pPr marL="742950" indent="-285750" eaLnBrk="0" hangingPunct="0">
                <a:defRPr>
                  <a:solidFill>
                    <a:schemeClr val="tx1"/>
                  </a:solidFill>
                  <a:latin typeface="Calibri" panose="020F0502020204030204" pitchFamily="34" charset="0"/>
                  <a:ea typeface="宋体" panose="02010600030101010101" pitchFamily="2" charset="-122"/>
                </a:defRPr>
              </a:lvl2pPr>
              <a:lvl3pPr marL="1143000" indent="-228600" eaLnBrk="0" hangingPunct="0">
                <a:defRPr>
                  <a:solidFill>
                    <a:schemeClr val="tx1"/>
                  </a:solidFill>
                  <a:latin typeface="Calibri" panose="020F0502020204030204" pitchFamily="34" charset="0"/>
                  <a:ea typeface="宋体" panose="02010600030101010101" pitchFamily="2" charset="-122"/>
                </a:defRPr>
              </a:lvl3pPr>
              <a:lvl4pPr marL="1600200" indent="-228600" eaLnBrk="0" hangingPunct="0">
                <a:defRPr>
                  <a:solidFill>
                    <a:schemeClr val="tx1"/>
                  </a:solidFill>
                  <a:latin typeface="Calibri" panose="020F0502020204030204" pitchFamily="34" charset="0"/>
                  <a:ea typeface="宋体" panose="02010600030101010101" pitchFamily="2" charset="-122"/>
                </a:defRPr>
              </a:lvl4pPr>
              <a:lvl5pPr marL="2057400" indent="-228600" eaLnBrk="0" hangingPunc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algn="ctr" eaLnBrk="1" hangingPunct="1"/>
              <a:r>
                <a:rPr lang="en-US" altLang="zh-CN" sz="2800" dirty="0">
                  <a:solidFill>
                    <a:srgbClr val="E9EAEC"/>
                  </a:solidFill>
                  <a:ea typeface="微软雅黑" panose="020B0503020204020204" pitchFamily="34" charset="-122"/>
                </a:rPr>
                <a:t>04</a:t>
              </a:r>
              <a:endParaRPr lang="zh-CN" altLang="en-US" sz="2800" dirty="0">
                <a:solidFill>
                  <a:srgbClr val="E9EAEC"/>
                </a:solidFill>
                <a:ea typeface="微软雅黑" panose="020B0503020204020204" pitchFamily="34" charset="-122"/>
              </a:endParaRPr>
            </a:p>
          </p:txBody>
        </p:sp>
        <p:sp>
          <p:nvSpPr>
            <p:cNvPr id="35" name="TextBox 76"/>
            <p:cNvSpPr txBox="1"/>
            <p:nvPr/>
          </p:nvSpPr>
          <p:spPr>
            <a:xfrm>
              <a:off x="8113892" y="2912173"/>
              <a:ext cx="3787269" cy="461665"/>
            </a:xfrm>
            <a:prstGeom prst="rect">
              <a:avLst/>
            </a:prstGeom>
            <a:noFill/>
            <a:effectLst/>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Why</a:t>
              </a:r>
              <a:r>
                <a:rPr lang="zh-CN" altLang="en-US" sz="2400" dirty="0">
                  <a:solidFill>
                    <a:srgbClr val="E04155"/>
                  </a:solidFill>
                  <a:latin typeface="微软雅黑" panose="020B0503020204020204" pitchFamily="34" charset="-122"/>
                  <a:ea typeface="微软雅黑" panose="020B0503020204020204" pitchFamily="34" charset="-122"/>
                </a:rPr>
                <a:t> </a:t>
              </a:r>
              <a:r>
                <a:rPr lang="en-US" altLang="zh-CN" sz="2400" dirty="0">
                  <a:solidFill>
                    <a:srgbClr val="E04155"/>
                  </a:solidFill>
                  <a:latin typeface="微软雅黑" panose="020B0503020204020204" pitchFamily="34" charset="-122"/>
                  <a:ea typeface="微软雅黑" panose="020B0503020204020204" pitchFamily="34" charset="-122"/>
                </a:rPr>
                <a:t>Choose Us?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9" name="文本框 21"/>
          <p:cNvSpPr txBox="1"/>
          <p:nvPr/>
        </p:nvSpPr>
        <p:spPr>
          <a:xfrm>
            <a:off x="3992392" y="4980969"/>
            <a:ext cx="4445754" cy="54906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What kind of leaders do HUAWEI need?</a:t>
            </a:r>
          </a:p>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sp>
        <p:nvSpPr>
          <p:cNvPr id="61" name="TextBox 76"/>
          <p:cNvSpPr txBox="1"/>
          <p:nvPr/>
        </p:nvSpPr>
        <p:spPr>
          <a:xfrm>
            <a:off x="2319130" y="2890391"/>
            <a:ext cx="7792278" cy="1077218"/>
          </a:xfrm>
          <a:prstGeom prst="rect">
            <a:avLst/>
          </a:prstGeom>
          <a:noFill/>
        </p:spPr>
        <p:txBody>
          <a:bodyPr wrap="square" rtlCol="0">
            <a:spAutoFit/>
          </a:bodyPr>
          <a:lstStyle/>
          <a:p>
            <a:pPr algn="ctr"/>
            <a:r>
              <a:rPr lang="en-US" altLang="zh-CN" sz="3200" dirty="0">
                <a:solidFill>
                  <a:srgbClr val="E04155"/>
                </a:solidFill>
                <a:latin typeface="微软雅黑" panose="020B0503020204020204" pitchFamily="34" charset="-122"/>
                <a:ea typeface="微软雅黑" panose="020B0503020204020204" pitchFamily="34" charset="-122"/>
              </a:rPr>
              <a:t>Skills and Competencies of Ideal Leaders </a:t>
            </a:r>
            <a:endParaRPr lang="zh-CN" altLang="en-US" sz="3200" dirty="0">
              <a:solidFill>
                <a:srgbClr val="E04155"/>
              </a:solidFill>
              <a:latin typeface="微软雅黑" panose="020B0503020204020204" pitchFamily="34" charset="-122"/>
              <a:ea typeface="微软雅黑" panose="020B0503020204020204" pitchFamily="34" charset="-122"/>
            </a:endParaRPr>
          </a:p>
        </p:txBody>
      </p:sp>
      <p:sp>
        <p:nvSpPr>
          <p:cNvPr id="62" name="TextBox 76"/>
          <p:cNvSpPr txBox="1"/>
          <p:nvPr/>
        </p:nvSpPr>
        <p:spPr>
          <a:xfrm>
            <a:off x="4816002" y="1427832"/>
            <a:ext cx="2552207" cy="785281"/>
          </a:xfrm>
          <a:prstGeom prst="rect">
            <a:avLst/>
          </a:prstGeom>
          <a:noFill/>
        </p:spPr>
        <p:txBody>
          <a:bodyPr wrap="square" rtlCol="0">
            <a:spAutoFit/>
          </a:bodyPr>
          <a:lstStyle/>
          <a:p>
            <a:pPr algn="ctr"/>
            <a:r>
              <a:rPr lang="en-US" altLang="zh-CN" sz="4400" dirty="0">
                <a:solidFill>
                  <a:srgbClr val="E04155"/>
                </a:solidFill>
                <a:latin typeface="微软雅黑" panose="020B0503020204020204" pitchFamily="34" charset="-122"/>
                <a:ea typeface="微软雅黑" panose="020B0503020204020204" pitchFamily="34" charset="-122"/>
              </a:rPr>
              <a:t>Part One</a:t>
            </a:r>
            <a:endParaRPr lang="zh-CN" altLang="en-US" sz="4400" dirty="0">
              <a:solidFill>
                <a:srgbClr val="E04155"/>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88782" y="270002"/>
            <a:ext cx="5724808" cy="707886"/>
          </a:xfrm>
          <a:prstGeom prst="rect">
            <a:avLst/>
          </a:prstGeom>
          <a:noFill/>
        </p:spPr>
        <p:txBody>
          <a:bodyPr wrap="square" rtlCol="0">
            <a:spAutoFit/>
          </a:bodyPr>
          <a:lstStyle/>
          <a:p>
            <a:r>
              <a:rPr lang="en-US" altLang="zh-CN" sz="2000" dirty="0">
                <a:solidFill>
                  <a:srgbClr val="E04155"/>
                </a:solidFill>
                <a:latin typeface="微软雅黑" panose="020B0503020204020204" pitchFamily="34" charset="-122"/>
                <a:ea typeface="微软雅黑" panose="020B0503020204020204" pitchFamily="34" charset="-122"/>
              </a:rPr>
              <a:t>Skills and Competencies of Ideal Leaders </a:t>
            </a:r>
          </a:p>
          <a:p>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14" name="Shape 1467"/>
          <p:cNvSpPr/>
          <p:nvPr/>
        </p:nvSpPr>
        <p:spPr>
          <a:xfrm>
            <a:off x="6028982" y="2443334"/>
            <a:ext cx="1507662" cy="1133040"/>
          </a:xfrm>
          <a:custGeom>
            <a:avLst/>
            <a:gdLst/>
            <a:ahLst/>
            <a:cxnLst>
              <a:cxn ang="0">
                <a:pos x="wd2" y="hd2"/>
              </a:cxn>
              <a:cxn ang="5400000">
                <a:pos x="wd2" y="hd2"/>
              </a:cxn>
              <a:cxn ang="10800000">
                <a:pos x="wd2" y="hd2"/>
              </a:cxn>
              <a:cxn ang="16200000">
                <a:pos x="wd2" y="hd2"/>
              </a:cxn>
            </a:cxnLst>
            <a:rect l="0" t="0" r="r" b="b"/>
            <a:pathLst>
              <a:path w="21352" h="21262" extrusionOk="0">
                <a:moveTo>
                  <a:pt x="5710" y="11576"/>
                </a:moveTo>
                <a:cubicBezTo>
                  <a:pt x="6698" y="8629"/>
                  <a:pt x="8149" y="5247"/>
                  <a:pt x="10670" y="4029"/>
                </a:cubicBezTo>
                <a:cubicBezTo>
                  <a:pt x="13039" y="2724"/>
                  <a:pt x="16479" y="3585"/>
                  <a:pt x="17930" y="7135"/>
                </a:cubicBezTo>
                <a:cubicBezTo>
                  <a:pt x="19525" y="10576"/>
                  <a:pt x="18368" y="14953"/>
                  <a:pt x="16331" y="17019"/>
                </a:cubicBezTo>
                <a:cubicBezTo>
                  <a:pt x="14274" y="19303"/>
                  <a:pt x="11337" y="19277"/>
                  <a:pt x="8918" y="18937"/>
                </a:cubicBezTo>
                <a:cubicBezTo>
                  <a:pt x="6417" y="18494"/>
                  <a:pt x="4518" y="18599"/>
                  <a:pt x="3232" y="18989"/>
                </a:cubicBezTo>
                <a:cubicBezTo>
                  <a:pt x="1948" y="19346"/>
                  <a:pt x="1277" y="19988"/>
                  <a:pt x="1262" y="19886"/>
                </a:cubicBezTo>
                <a:cubicBezTo>
                  <a:pt x="1203" y="19818"/>
                  <a:pt x="1958" y="19369"/>
                  <a:pt x="2834" y="18074"/>
                </a:cubicBezTo>
                <a:cubicBezTo>
                  <a:pt x="3731" y="16794"/>
                  <a:pt x="4750" y="14668"/>
                  <a:pt x="5710" y="11576"/>
                </a:cubicBezTo>
                <a:close/>
                <a:moveTo>
                  <a:pt x="8717" y="20158"/>
                </a:moveTo>
                <a:cubicBezTo>
                  <a:pt x="10208" y="20646"/>
                  <a:pt x="11747" y="21252"/>
                  <a:pt x="13358" y="21260"/>
                </a:cubicBezTo>
                <a:cubicBezTo>
                  <a:pt x="14955" y="21290"/>
                  <a:pt x="16625" y="20723"/>
                  <a:pt x="18040" y="19357"/>
                </a:cubicBezTo>
                <a:cubicBezTo>
                  <a:pt x="19452" y="18016"/>
                  <a:pt x="20610" y="15876"/>
                  <a:pt x="21095" y="13302"/>
                </a:cubicBezTo>
                <a:cubicBezTo>
                  <a:pt x="21586" y="10753"/>
                  <a:pt x="21404" y="7770"/>
                  <a:pt x="20291" y="5329"/>
                </a:cubicBezTo>
                <a:cubicBezTo>
                  <a:pt x="19252" y="2831"/>
                  <a:pt x="17393" y="1131"/>
                  <a:pt x="15482" y="421"/>
                </a:cubicBezTo>
                <a:cubicBezTo>
                  <a:pt x="13557" y="-310"/>
                  <a:pt x="11580" y="-51"/>
                  <a:pt x="9997" y="899"/>
                </a:cubicBezTo>
                <a:cubicBezTo>
                  <a:pt x="8397" y="1840"/>
                  <a:pt x="7191" y="3472"/>
                  <a:pt x="6412" y="5319"/>
                </a:cubicBezTo>
                <a:cubicBezTo>
                  <a:pt x="5612" y="7172"/>
                  <a:pt x="5239" y="9241"/>
                  <a:pt x="4812" y="11196"/>
                </a:cubicBezTo>
                <a:cubicBezTo>
                  <a:pt x="4122" y="15142"/>
                  <a:pt x="3090" y="17657"/>
                  <a:pt x="1944" y="19011"/>
                </a:cubicBezTo>
                <a:cubicBezTo>
                  <a:pt x="800" y="20368"/>
                  <a:pt x="-14" y="20823"/>
                  <a:pt x="1" y="20851"/>
                </a:cubicBezTo>
                <a:cubicBezTo>
                  <a:pt x="12" y="20882"/>
                  <a:pt x="716" y="20176"/>
                  <a:pt x="2174" y="19556"/>
                </a:cubicBezTo>
                <a:cubicBezTo>
                  <a:pt x="3633" y="18904"/>
                  <a:pt x="5793" y="18976"/>
                  <a:pt x="8717" y="20158"/>
                </a:cubicBezTo>
                <a:close/>
              </a:path>
            </a:pathLst>
          </a:custGeom>
          <a:solidFill>
            <a:srgbClr val="E04155"/>
          </a:solidFill>
          <a:ln w="12700" cap="flat">
            <a:noFill/>
            <a:miter lim="400000"/>
          </a:ln>
          <a:effectLst/>
        </p:spPr>
        <p:txBody>
          <a:bodyPr wrap="square" lIns="38100" tIns="38100" rIns="38100" bIns="38100" numCol="1" anchor="ctr">
            <a:noAutofit/>
          </a:bodyPr>
          <a:lstStyle/>
          <a:p>
            <a:pPr>
              <a:defRPr sz="3200">
                <a:solidFill>
                  <a:srgbClr val="FFFFFF"/>
                </a:solidFill>
                <a:latin typeface="Helvetica Light"/>
                <a:ea typeface="Helvetica Light"/>
                <a:cs typeface="Helvetica Light"/>
                <a:sym typeface="Helvetica Light"/>
              </a:defRPr>
            </a:pPr>
            <a:endParaRPr sz="3200" kern="0">
              <a:solidFill>
                <a:srgbClr val="515153"/>
              </a:solidFill>
              <a:latin typeface="微软雅黑" panose="020B0503020204020204" pitchFamily="34" charset="-122"/>
              <a:ea typeface="Helvetica Light"/>
              <a:cs typeface="Helvetica Light"/>
              <a:sym typeface="Helvetica Light"/>
            </a:endParaRPr>
          </a:p>
        </p:txBody>
      </p:sp>
      <p:sp>
        <p:nvSpPr>
          <p:cNvPr id="17" name="Shape 1471"/>
          <p:cNvSpPr/>
          <p:nvPr/>
        </p:nvSpPr>
        <p:spPr>
          <a:xfrm>
            <a:off x="6028982" y="3450851"/>
            <a:ext cx="1507655" cy="1133044"/>
          </a:xfrm>
          <a:custGeom>
            <a:avLst/>
            <a:gdLst/>
            <a:ahLst/>
            <a:cxnLst>
              <a:cxn ang="0">
                <a:pos x="wd2" y="hd2"/>
              </a:cxn>
              <a:cxn ang="5400000">
                <a:pos x="wd2" y="hd2"/>
              </a:cxn>
              <a:cxn ang="10800000">
                <a:pos x="wd2" y="hd2"/>
              </a:cxn>
              <a:cxn ang="16200000">
                <a:pos x="wd2" y="hd2"/>
              </a:cxn>
            </a:cxnLst>
            <a:rect l="0" t="0" r="r" b="b"/>
            <a:pathLst>
              <a:path w="21352" h="21262" extrusionOk="0">
                <a:moveTo>
                  <a:pt x="8917" y="2323"/>
                </a:moveTo>
                <a:cubicBezTo>
                  <a:pt x="11336" y="1983"/>
                  <a:pt x="14273" y="1957"/>
                  <a:pt x="16329" y="4241"/>
                </a:cubicBezTo>
                <a:cubicBezTo>
                  <a:pt x="18366" y="6308"/>
                  <a:pt x="19524" y="10685"/>
                  <a:pt x="17928" y="14126"/>
                </a:cubicBezTo>
                <a:cubicBezTo>
                  <a:pt x="16478" y="17676"/>
                  <a:pt x="13038" y="18536"/>
                  <a:pt x="10669" y="17232"/>
                </a:cubicBezTo>
                <a:cubicBezTo>
                  <a:pt x="8148" y="16014"/>
                  <a:pt x="6697" y="12631"/>
                  <a:pt x="5709" y="9685"/>
                </a:cubicBezTo>
                <a:cubicBezTo>
                  <a:pt x="4749" y="6593"/>
                  <a:pt x="3730" y="4467"/>
                  <a:pt x="2833" y="3186"/>
                </a:cubicBezTo>
                <a:cubicBezTo>
                  <a:pt x="1957" y="1892"/>
                  <a:pt x="1202" y="1442"/>
                  <a:pt x="1261" y="1375"/>
                </a:cubicBezTo>
                <a:cubicBezTo>
                  <a:pt x="1276" y="1273"/>
                  <a:pt x="1947" y="1914"/>
                  <a:pt x="3231" y="2272"/>
                </a:cubicBezTo>
                <a:cubicBezTo>
                  <a:pt x="4517" y="2661"/>
                  <a:pt x="6416" y="2767"/>
                  <a:pt x="8917" y="2323"/>
                </a:cubicBezTo>
                <a:close/>
                <a:moveTo>
                  <a:pt x="4811" y="10065"/>
                </a:moveTo>
                <a:cubicBezTo>
                  <a:pt x="5238" y="12020"/>
                  <a:pt x="5611" y="14089"/>
                  <a:pt x="6411" y="15942"/>
                </a:cubicBezTo>
                <a:cubicBezTo>
                  <a:pt x="7190" y="17789"/>
                  <a:pt x="8396" y="19421"/>
                  <a:pt x="9996" y="20363"/>
                </a:cubicBezTo>
                <a:cubicBezTo>
                  <a:pt x="11578" y="21312"/>
                  <a:pt x="13556" y="21571"/>
                  <a:pt x="15481" y="20840"/>
                </a:cubicBezTo>
                <a:cubicBezTo>
                  <a:pt x="17392" y="20130"/>
                  <a:pt x="19251" y="18429"/>
                  <a:pt x="20290" y="15932"/>
                </a:cubicBezTo>
                <a:cubicBezTo>
                  <a:pt x="21403" y="13490"/>
                  <a:pt x="21585" y="10507"/>
                  <a:pt x="21093" y="7959"/>
                </a:cubicBezTo>
                <a:cubicBezTo>
                  <a:pt x="20609" y="5385"/>
                  <a:pt x="19450" y="3245"/>
                  <a:pt x="18039" y="1904"/>
                </a:cubicBezTo>
                <a:cubicBezTo>
                  <a:pt x="16623" y="538"/>
                  <a:pt x="14954" y="-29"/>
                  <a:pt x="13357" y="1"/>
                </a:cubicBezTo>
                <a:cubicBezTo>
                  <a:pt x="11746" y="9"/>
                  <a:pt x="10207" y="615"/>
                  <a:pt x="8716" y="1103"/>
                </a:cubicBezTo>
                <a:cubicBezTo>
                  <a:pt x="5792" y="2284"/>
                  <a:pt x="3632" y="2357"/>
                  <a:pt x="2174" y="1720"/>
                </a:cubicBezTo>
                <a:cubicBezTo>
                  <a:pt x="715" y="1085"/>
                  <a:pt x="11" y="378"/>
                  <a:pt x="0" y="409"/>
                </a:cubicBezTo>
                <a:cubicBezTo>
                  <a:pt x="-15" y="437"/>
                  <a:pt x="799" y="893"/>
                  <a:pt x="1933" y="2256"/>
                </a:cubicBezTo>
                <a:cubicBezTo>
                  <a:pt x="3089" y="3604"/>
                  <a:pt x="4121" y="6119"/>
                  <a:pt x="4811" y="10065"/>
                </a:cubicBezTo>
                <a:close/>
              </a:path>
            </a:pathLst>
          </a:custGeom>
          <a:solidFill>
            <a:srgbClr val="515153"/>
          </a:solidFill>
          <a:ln w="12700" cap="flat">
            <a:noFill/>
            <a:miter lim="400000"/>
          </a:ln>
          <a:effectLst/>
        </p:spPr>
        <p:txBody>
          <a:bodyPr wrap="square" lIns="38100" tIns="38100" rIns="38100" bIns="38100" numCol="1" anchor="ctr">
            <a:noAutofit/>
          </a:bodyPr>
          <a:lstStyle/>
          <a:p>
            <a:pPr>
              <a:defRPr sz="3200">
                <a:solidFill>
                  <a:srgbClr val="FFFFFF"/>
                </a:solidFill>
                <a:latin typeface="Helvetica Light"/>
                <a:ea typeface="Helvetica Light"/>
                <a:cs typeface="Helvetica Light"/>
                <a:sym typeface="Helvetica Light"/>
              </a:defRPr>
            </a:pPr>
            <a:endParaRPr sz="3200" kern="0">
              <a:solidFill>
                <a:srgbClr val="515153"/>
              </a:solidFill>
              <a:latin typeface="微软雅黑" panose="020B0503020204020204" pitchFamily="34" charset="-122"/>
              <a:ea typeface="Helvetica Light"/>
              <a:cs typeface="Helvetica Light"/>
              <a:sym typeface="Helvetica Light"/>
            </a:endParaRPr>
          </a:p>
        </p:txBody>
      </p:sp>
      <p:sp>
        <p:nvSpPr>
          <p:cNvPr id="20" name="Shape 1479"/>
          <p:cNvSpPr/>
          <p:nvPr/>
        </p:nvSpPr>
        <p:spPr>
          <a:xfrm>
            <a:off x="4657210" y="3450851"/>
            <a:ext cx="1507651" cy="1133051"/>
          </a:xfrm>
          <a:custGeom>
            <a:avLst/>
            <a:gdLst/>
            <a:ahLst/>
            <a:cxnLst>
              <a:cxn ang="0">
                <a:pos x="wd2" y="hd2"/>
              </a:cxn>
              <a:cxn ang="5400000">
                <a:pos x="wd2" y="hd2"/>
              </a:cxn>
              <a:cxn ang="10800000">
                <a:pos x="wd2" y="hd2"/>
              </a:cxn>
              <a:cxn ang="16200000">
                <a:pos x="wd2" y="hd2"/>
              </a:cxn>
            </a:cxnLst>
            <a:rect l="0" t="0" r="r" b="b"/>
            <a:pathLst>
              <a:path w="21352" h="21262" extrusionOk="0">
                <a:moveTo>
                  <a:pt x="18120" y="2272"/>
                </a:moveTo>
                <a:cubicBezTo>
                  <a:pt x="19404" y="1914"/>
                  <a:pt x="20075" y="1273"/>
                  <a:pt x="20090" y="1375"/>
                </a:cubicBezTo>
                <a:cubicBezTo>
                  <a:pt x="20149" y="1442"/>
                  <a:pt x="19394" y="1892"/>
                  <a:pt x="18518" y="3186"/>
                </a:cubicBezTo>
                <a:cubicBezTo>
                  <a:pt x="17621" y="4467"/>
                  <a:pt x="16602" y="6593"/>
                  <a:pt x="15642" y="9685"/>
                </a:cubicBezTo>
                <a:cubicBezTo>
                  <a:pt x="14654" y="12631"/>
                  <a:pt x="13203" y="16014"/>
                  <a:pt x="10682" y="17232"/>
                </a:cubicBezTo>
                <a:cubicBezTo>
                  <a:pt x="8313" y="18536"/>
                  <a:pt x="4873" y="17676"/>
                  <a:pt x="3422" y="14126"/>
                </a:cubicBezTo>
                <a:cubicBezTo>
                  <a:pt x="1827" y="10685"/>
                  <a:pt x="2985" y="6308"/>
                  <a:pt x="5021" y="4241"/>
                </a:cubicBezTo>
                <a:cubicBezTo>
                  <a:pt x="7078" y="1957"/>
                  <a:pt x="10015" y="1983"/>
                  <a:pt x="12434" y="2323"/>
                </a:cubicBezTo>
                <a:cubicBezTo>
                  <a:pt x="14935" y="2767"/>
                  <a:pt x="16834" y="2662"/>
                  <a:pt x="18120" y="2272"/>
                </a:cubicBezTo>
                <a:close/>
                <a:moveTo>
                  <a:pt x="19418" y="2256"/>
                </a:moveTo>
                <a:cubicBezTo>
                  <a:pt x="20552" y="893"/>
                  <a:pt x="21366" y="437"/>
                  <a:pt x="21351" y="409"/>
                </a:cubicBezTo>
                <a:cubicBezTo>
                  <a:pt x="21341" y="378"/>
                  <a:pt x="20635" y="1085"/>
                  <a:pt x="19177" y="1720"/>
                </a:cubicBezTo>
                <a:cubicBezTo>
                  <a:pt x="17719" y="2357"/>
                  <a:pt x="15559" y="2284"/>
                  <a:pt x="12635" y="1103"/>
                </a:cubicBezTo>
                <a:cubicBezTo>
                  <a:pt x="11144" y="615"/>
                  <a:pt x="9605" y="9"/>
                  <a:pt x="7994" y="1"/>
                </a:cubicBezTo>
                <a:cubicBezTo>
                  <a:pt x="6397" y="-29"/>
                  <a:pt x="4728" y="538"/>
                  <a:pt x="3312" y="1904"/>
                </a:cubicBezTo>
                <a:cubicBezTo>
                  <a:pt x="1901" y="3245"/>
                  <a:pt x="742" y="5385"/>
                  <a:pt x="258" y="7959"/>
                </a:cubicBezTo>
                <a:cubicBezTo>
                  <a:pt x="-234" y="10507"/>
                  <a:pt x="-52" y="13490"/>
                  <a:pt x="1061" y="15932"/>
                </a:cubicBezTo>
                <a:cubicBezTo>
                  <a:pt x="2100" y="18429"/>
                  <a:pt x="3959" y="20130"/>
                  <a:pt x="5870" y="20840"/>
                </a:cubicBezTo>
                <a:cubicBezTo>
                  <a:pt x="7795" y="21571"/>
                  <a:pt x="9773" y="21312"/>
                  <a:pt x="11355" y="20363"/>
                </a:cubicBezTo>
                <a:cubicBezTo>
                  <a:pt x="12955" y="19421"/>
                  <a:pt x="14161" y="17789"/>
                  <a:pt x="14940" y="15942"/>
                </a:cubicBezTo>
                <a:cubicBezTo>
                  <a:pt x="15740" y="14089"/>
                  <a:pt x="16113" y="12020"/>
                  <a:pt x="16540" y="10065"/>
                </a:cubicBezTo>
                <a:cubicBezTo>
                  <a:pt x="17230" y="6119"/>
                  <a:pt x="18262" y="3604"/>
                  <a:pt x="19418" y="2256"/>
                </a:cubicBezTo>
                <a:close/>
              </a:path>
            </a:pathLst>
          </a:custGeom>
          <a:solidFill>
            <a:srgbClr val="515153"/>
          </a:solidFill>
          <a:ln w="12700" cap="flat">
            <a:noFill/>
            <a:miter lim="400000"/>
          </a:ln>
          <a:effectLst/>
        </p:spPr>
        <p:txBody>
          <a:bodyPr wrap="square" lIns="38100" tIns="38100" rIns="38100" bIns="38100" numCol="1" anchor="ctr">
            <a:noAutofit/>
          </a:bodyPr>
          <a:lstStyle/>
          <a:p>
            <a:pPr>
              <a:defRPr sz="3200">
                <a:solidFill>
                  <a:srgbClr val="FFFFFF"/>
                </a:solidFill>
                <a:latin typeface="Helvetica Light"/>
                <a:ea typeface="Helvetica Light"/>
                <a:cs typeface="Helvetica Light"/>
                <a:sym typeface="Helvetica Light"/>
              </a:defRPr>
            </a:pPr>
            <a:endParaRPr sz="3200" kern="0">
              <a:solidFill>
                <a:srgbClr val="515153"/>
              </a:solidFill>
              <a:latin typeface="微软雅黑" panose="020B0503020204020204" pitchFamily="34" charset="-122"/>
              <a:ea typeface="Helvetica Light"/>
              <a:cs typeface="Helvetica Light"/>
              <a:sym typeface="Helvetica Light"/>
            </a:endParaRPr>
          </a:p>
        </p:txBody>
      </p:sp>
      <p:sp>
        <p:nvSpPr>
          <p:cNvPr id="25" name="Shape 1485"/>
          <p:cNvSpPr/>
          <p:nvPr/>
        </p:nvSpPr>
        <p:spPr>
          <a:xfrm>
            <a:off x="4657210" y="2443334"/>
            <a:ext cx="1507658" cy="1133040"/>
          </a:xfrm>
          <a:custGeom>
            <a:avLst/>
            <a:gdLst/>
            <a:ahLst/>
            <a:cxnLst>
              <a:cxn ang="0">
                <a:pos x="wd2" y="hd2"/>
              </a:cxn>
              <a:cxn ang="5400000">
                <a:pos x="wd2" y="hd2"/>
              </a:cxn>
              <a:cxn ang="10800000">
                <a:pos x="wd2" y="hd2"/>
              </a:cxn>
              <a:cxn ang="16200000">
                <a:pos x="wd2" y="hd2"/>
              </a:cxn>
            </a:cxnLst>
            <a:rect l="0" t="0" r="r" b="b"/>
            <a:pathLst>
              <a:path w="21351" h="21262" extrusionOk="0">
                <a:moveTo>
                  <a:pt x="18518" y="18074"/>
                </a:moveTo>
                <a:cubicBezTo>
                  <a:pt x="19394" y="19369"/>
                  <a:pt x="20148" y="19818"/>
                  <a:pt x="20089" y="19886"/>
                </a:cubicBezTo>
                <a:cubicBezTo>
                  <a:pt x="20075" y="19988"/>
                  <a:pt x="19404" y="19346"/>
                  <a:pt x="18119" y="18989"/>
                </a:cubicBezTo>
                <a:cubicBezTo>
                  <a:pt x="16834" y="18599"/>
                  <a:pt x="14935" y="18494"/>
                  <a:pt x="12434" y="18937"/>
                </a:cubicBezTo>
                <a:cubicBezTo>
                  <a:pt x="10015" y="19277"/>
                  <a:pt x="7078" y="19303"/>
                  <a:pt x="5021" y="17019"/>
                </a:cubicBezTo>
                <a:cubicBezTo>
                  <a:pt x="2985" y="14953"/>
                  <a:pt x="1827" y="10576"/>
                  <a:pt x="3422" y="7135"/>
                </a:cubicBezTo>
                <a:cubicBezTo>
                  <a:pt x="4873" y="3585"/>
                  <a:pt x="8313" y="2724"/>
                  <a:pt x="10682" y="4029"/>
                </a:cubicBezTo>
                <a:cubicBezTo>
                  <a:pt x="13203" y="5247"/>
                  <a:pt x="14654" y="8629"/>
                  <a:pt x="15642" y="11576"/>
                </a:cubicBezTo>
                <a:cubicBezTo>
                  <a:pt x="16602" y="14668"/>
                  <a:pt x="17621" y="16794"/>
                  <a:pt x="18518" y="18074"/>
                </a:cubicBezTo>
                <a:close/>
                <a:moveTo>
                  <a:pt x="19178" y="19556"/>
                </a:moveTo>
                <a:cubicBezTo>
                  <a:pt x="20635" y="20176"/>
                  <a:pt x="21340" y="20882"/>
                  <a:pt x="21351" y="20851"/>
                </a:cubicBezTo>
                <a:cubicBezTo>
                  <a:pt x="21366" y="20823"/>
                  <a:pt x="20552" y="20368"/>
                  <a:pt x="19408" y="19011"/>
                </a:cubicBezTo>
                <a:cubicBezTo>
                  <a:pt x="18262" y="17657"/>
                  <a:pt x="17230" y="15142"/>
                  <a:pt x="16540" y="11196"/>
                </a:cubicBezTo>
                <a:cubicBezTo>
                  <a:pt x="16113" y="9241"/>
                  <a:pt x="15740" y="7172"/>
                  <a:pt x="14940" y="5319"/>
                </a:cubicBezTo>
                <a:cubicBezTo>
                  <a:pt x="14161" y="3472"/>
                  <a:pt x="12955" y="1840"/>
                  <a:pt x="11355" y="899"/>
                </a:cubicBezTo>
                <a:cubicBezTo>
                  <a:pt x="9773" y="-51"/>
                  <a:pt x="7795" y="-310"/>
                  <a:pt x="5870" y="421"/>
                </a:cubicBezTo>
                <a:cubicBezTo>
                  <a:pt x="3959" y="1131"/>
                  <a:pt x="2100" y="2831"/>
                  <a:pt x="1061" y="5329"/>
                </a:cubicBezTo>
                <a:cubicBezTo>
                  <a:pt x="-52" y="7770"/>
                  <a:pt x="-234" y="10753"/>
                  <a:pt x="257" y="13302"/>
                </a:cubicBezTo>
                <a:cubicBezTo>
                  <a:pt x="742" y="15876"/>
                  <a:pt x="1900" y="18016"/>
                  <a:pt x="3312" y="19357"/>
                </a:cubicBezTo>
                <a:cubicBezTo>
                  <a:pt x="4727" y="20723"/>
                  <a:pt x="6397" y="21290"/>
                  <a:pt x="7993" y="21260"/>
                </a:cubicBezTo>
                <a:cubicBezTo>
                  <a:pt x="9605" y="21252"/>
                  <a:pt x="11144" y="20646"/>
                  <a:pt x="12635" y="20158"/>
                </a:cubicBezTo>
                <a:cubicBezTo>
                  <a:pt x="15559" y="18976"/>
                  <a:pt x="17719" y="18904"/>
                  <a:pt x="19178" y="19556"/>
                </a:cubicBezTo>
                <a:close/>
              </a:path>
            </a:pathLst>
          </a:custGeom>
          <a:solidFill>
            <a:srgbClr val="E04155"/>
          </a:solidFill>
          <a:ln w="12700" cap="flat">
            <a:noFill/>
            <a:miter lim="400000"/>
          </a:ln>
          <a:effectLst/>
        </p:spPr>
        <p:txBody>
          <a:bodyPr wrap="square" lIns="38100" tIns="38100" rIns="38100" bIns="38100" numCol="1" anchor="ctr">
            <a:noAutofit/>
          </a:bodyPr>
          <a:lstStyle/>
          <a:p>
            <a:pPr>
              <a:defRPr sz="3200">
                <a:solidFill>
                  <a:srgbClr val="FFFFFF"/>
                </a:solidFill>
                <a:latin typeface="Helvetica Light"/>
                <a:ea typeface="Helvetica Light"/>
                <a:cs typeface="Helvetica Light"/>
                <a:sym typeface="Helvetica Light"/>
              </a:defRPr>
            </a:pPr>
            <a:endParaRPr sz="3200" kern="0">
              <a:solidFill>
                <a:srgbClr val="515153"/>
              </a:solidFill>
              <a:latin typeface="微软雅黑" panose="020B0503020204020204" pitchFamily="34" charset="-122"/>
              <a:ea typeface="Helvetica Light"/>
              <a:cs typeface="Helvetica Light"/>
              <a:sym typeface="Helvetica Light"/>
            </a:endParaRPr>
          </a:p>
        </p:txBody>
      </p:sp>
      <p:sp>
        <p:nvSpPr>
          <p:cNvPr id="34" name="Shape 1445"/>
          <p:cNvSpPr/>
          <p:nvPr/>
        </p:nvSpPr>
        <p:spPr>
          <a:xfrm>
            <a:off x="5525224" y="1939576"/>
            <a:ext cx="1141551" cy="1654472"/>
          </a:xfrm>
          <a:custGeom>
            <a:avLst/>
            <a:gdLst/>
            <a:ahLst/>
            <a:cxnLst>
              <a:cxn ang="0">
                <a:pos x="wd2" y="hd2"/>
              </a:cxn>
              <a:cxn ang="5400000">
                <a:pos x="wd2" y="hd2"/>
              </a:cxn>
              <a:cxn ang="10800000">
                <a:pos x="wd2" y="hd2"/>
              </a:cxn>
              <a:cxn ang="16200000">
                <a:pos x="wd2" y="hd2"/>
              </a:cxn>
            </a:cxnLst>
            <a:rect l="0" t="0" r="r" b="b"/>
            <a:pathLst>
              <a:path w="21221" h="21560" extrusionOk="0">
                <a:moveTo>
                  <a:pt x="11134" y="18338"/>
                </a:moveTo>
                <a:cubicBezTo>
                  <a:pt x="10598" y="19485"/>
                  <a:pt x="10708" y="20243"/>
                  <a:pt x="10611" y="20219"/>
                </a:cubicBezTo>
                <a:cubicBezTo>
                  <a:pt x="10514" y="20243"/>
                  <a:pt x="10624" y="19485"/>
                  <a:pt x="10089" y="18338"/>
                </a:cubicBezTo>
                <a:cubicBezTo>
                  <a:pt x="9579" y="17179"/>
                  <a:pt x="8423" y="15629"/>
                  <a:pt x="6401" y="13789"/>
                </a:cubicBezTo>
                <a:cubicBezTo>
                  <a:pt x="4521" y="11980"/>
                  <a:pt x="2572" y="9649"/>
                  <a:pt x="3181" y="7216"/>
                </a:cubicBezTo>
                <a:cubicBezTo>
                  <a:pt x="3617" y="4876"/>
                  <a:pt x="6612" y="2434"/>
                  <a:pt x="10611" y="2510"/>
                </a:cubicBezTo>
                <a:cubicBezTo>
                  <a:pt x="14610" y="2434"/>
                  <a:pt x="17605" y="4876"/>
                  <a:pt x="18041" y="7216"/>
                </a:cubicBezTo>
                <a:cubicBezTo>
                  <a:pt x="18651" y="9649"/>
                  <a:pt x="16702" y="11980"/>
                  <a:pt x="14822" y="13789"/>
                </a:cubicBezTo>
                <a:cubicBezTo>
                  <a:pt x="12800" y="15629"/>
                  <a:pt x="11644" y="17179"/>
                  <a:pt x="11134" y="18338"/>
                </a:cubicBezTo>
                <a:close/>
                <a:moveTo>
                  <a:pt x="10296" y="19378"/>
                </a:moveTo>
                <a:cubicBezTo>
                  <a:pt x="10721" y="20755"/>
                  <a:pt x="10578" y="21562"/>
                  <a:pt x="10611" y="21560"/>
                </a:cubicBezTo>
                <a:cubicBezTo>
                  <a:pt x="10645" y="21562"/>
                  <a:pt x="10501" y="20755"/>
                  <a:pt x="10914" y="19372"/>
                </a:cubicBezTo>
                <a:cubicBezTo>
                  <a:pt x="11324" y="17989"/>
                  <a:pt x="12805" y="16293"/>
                  <a:pt x="15737" y="14374"/>
                </a:cubicBezTo>
                <a:cubicBezTo>
                  <a:pt x="17134" y="13355"/>
                  <a:pt x="18664" y="12339"/>
                  <a:pt x="19729" y="11058"/>
                </a:cubicBezTo>
                <a:cubicBezTo>
                  <a:pt x="20803" y="9796"/>
                  <a:pt x="21411" y="8268"/>
                  <a:pt x="21169" y="6666"/>
                </a:cubicBezTo>
                <a:cubicBezTo>
                  <a:pt x="20944" y="5076"/>
                  <a:pt x="19869" y="3410"/>
                  <a:pt x="17979" y="2130"/>
                </a:cubicBezTo>
                <a:cubicBezTo>
                  <a:pt x="16115" y="853"/>
                  <a:pt x="13436" y="-38"/>
                  <a:pt x="10611" y="1"/>
                </a:cubicBezTo>
                <a:cubicBezTo>
                  <a:pt x="7786" y="-38"/>
                  <a:pt x="5108" y="853"/>
                  <a:pt x="3244" y="2129"/>
                </a:cubicBezTo>
                <a:cubicBezTo>
                  <a:pt x="1353" y="3410"/>
                  <a:pt x="278" y="5075"/>
                  <a:pt x="53" y="6666"/>
                </a:cubicBezTo>
                <a:cubicBezTo>
                  <a:pt x="-189" y="8268"/>
                  <a:pt x="420" y="9795"/>
                  <a:pt x="1493" y="11057"/>
                </a:cubicBezTo>
                <a:cubicBezTo>
                  <a:pt x="2558" y="12339"/>
                  <a:pt x="4088" y="13355"/>
                  <a:pt x="5485" y="14374"/>
                </a:cubicBezTo>
                <a:cubicBezTo>
                  <a:pt x="8418" y="16293"/>
                  <a:pt x="9898" y="17990"/>
                  <a:pt x="10296" y="19378"/>
                </a:cubicBezTo>
                <a:close/>
              </a:path>
            </a:pathLst>
          </a:custGeom>
          <a:solidFill>
            <a:srgbClr val="515153"/>
          </a:solidFill>
          <a:ln w="12700" cap="flat">
            <a:noFill/>
            <a:miter lim="400000"/>
          </a:ln>
          <a:effectLst/>
        </p:spPr>
        <p:txBody>
          <a:bodyPr wrap="square" lIns="38100" tIns="38100" rIns="38100" bIns="38100" numCol="1" anchor="ctr">
            <a:noAutofit/>
          </a:bodyPr>
          <a:lstStyle/>
          <a:p>
            <a:pPr>
              <a:defRPr sz="3200">
                <a:solidFill>
                  <a:srgbClr val="FFFFFF"/>
                </a:solidFill>
                <a:latin typeface="Helvetica Light"/>
                <a:ea typeface="Helvetica Light"/>
                <a:cs typeface="Helvetica Light"/>
                <a:sym typeface="Helvetica Light"/>
              </a:defRPr>
            </a:pPr>
            <a:endParaRPr sz="3200" kern="0">
              <a:solidFill>
                <a:srgbClr val="515153"/>
              </a:solidFill>
              <a:latin typeface="微软雅黑" panose="020B0503020204020204" pitchFamily="34" charset="-122"/>
              <a:ea typeface="Helvetica Light"/>
              <a:cs typeface="Helvetica Light"/>
              <a:sym typeface="Helvetica Light"/>
            </a:endParaRPr>
          </a:p>
        </p:txBody>
      </p:sp>
      <p:sp>
        <p:nvSpPr>
          <p:cNvPr id="36" name="TextBox 76"/>
          <p:cNvSpPr txBox="1"/>
          <p:nvPr/>
        </p:nvSpPr>
        <p:spPr>
          <a:xfrm>
            <a:off x="7648602" y="1728739"/>
            <a:ext cx="4227738" cy="338554"/>
          </a:xfrm>
          <a:prstGeom prst="rect">
            <a:avLst/>
          </a:prstGeom>
          <a:noFill/>
        </p:spPr>
        <p:txBody>
          <a:bodyPr wrap="square" rtlCol="0">
            <a:spAutoFit/>
          </a:bodyPr>
          <a:lstStyle/>
          <a:p>
            <a:r>
              <a:rPr lang="en-US" altLang="zh-CN" sz="1600" b="1" dirty="0">
                <a:solidFill>
                  <a:srgbClr val="E04155"/>
                </a:solidFill>
                <a:latin typeface="微软雅黑" panose="020B0503020204020204" pitchFamily="34" charset="-122"/>
                <a:ea typeface="微软雅黑" panose="020B0503020204020204" pitchFamily="34" charset="-122"/>
              </a:rPr>
              <a:t>B: Eagerness to Accept Responsibility</a:t>
            </a:r>
            <a:endParaRPr lang="zh-CN" altLang="en-US" sz="1600" b="1" dirty="0">
              <a:solidFill>
                <a:srgbClr val="E04155"/>
              </a:solidFill>
              <a:latin typeface="微软雅黑" panose="020B0503020204020204" pitchFamily="34" charset="-122"/>
              <a:ea typeface="微软雅黑" panose="020B0503020204020204" pitchFamily="34" charset="-122"/>
            </a:endParaRPr>
          </a:p>
        </p:txBody>
      </p:sp>
      <p:sp>
        <p:nvSpPr>
          <p:cNvPr id="37" name="文本框 36"/>
          <p:cNvSpPr txBox="1"/>
          <p:nvPr/>
        </p:nvSpPr>
        <p:spPr>
          <a:xfrm>
            <a:off x="8192194" y="2031095"/>
            <a:ext cx="3131972" cy="912109"/>
          </a:xfrm>
          <a:prstGeom prst="rect">
            <a:avLst/>
          </a:prstGeom>
          <a:noFill/>
        </p:spPr>
        <p:txBody>
          <a:bodyPr wrap="square" rtlCol="0">
            <a:spAutoFit/>
          </a:bodyPr>
          <a:lstStyle/>
          <a:p>
            <a:pPr algn="ctr">
              <a:lnSpc>
                <a:spcPct val="130000"/>
              </a:lnSpc>
            </a:pPr>
            <a:r>
              <a:rPr lang="en-US" altLang="zh-CN" sz="1050" dirty="0">
                <a:solidFill>
                  <a:srgbClr val="515153"/>
                </a:solidFill>
                <a:latin typeface="微软雅黑" panose="020B0503020204020204" pitchFamily="34" charset="-122"/>
                <a:ea typeface="微软雅黑" panose="020B0503020204020204" pitchFamily="34" charset="-122"/>
              </a:rPr>
              <a:t>Strong leaders take on responsibility and don't pass the blame on to others. They stand by their success and take ownership of their mistakes.</a:t>
            </a:r>
          </a:p>
        </p:txBody>
      </p:sp>
      <p:sp>
        <p:nvSpPr>
          <p:cNvPr id="38" name="TextBox 76"/>
          <p:cNvSpPr txBox="1"/>
          <p:nvPr/>
        </p:nvSpPr>
        <p:spPr>
          <a:xfrm>
            <a:off x="8860784" y="3036099"/>
            <a:ext cx="2857974" cy="338554"/>
          </a:xfrm>
          <a:prstGeom prst="rect">
            <a:avLst/>
          </a:prstGeom>
          <a:noFill/>
        </p:spPr>
        <p:txBody>
          <a:bodyPr wrap="square" rtlCol="0">
            <a:spAutoFit/>
          </a:bodyPr>
          <a:lstStyle/>
          <a:p>
            <a:r>
              <a:rPr lang="en-US" altLang="zh-CN" sz="1600" b="1" dirty="0">
                <a:latin typeface="微软雅黑" panose="020B0503020204020204" pitchFamily="34" charset="-122"/>
                <a:ea typeface="微软雅黑" panose="020B0503020204020204" pitchFamily="34" charset="-122"/>
              </a:rPr>
              <a:t>D: People Skills</a:t>
            </a:r>
          </a:p>
        </p:txBody>
      </p:sp>
      <p:sp>
        <p:nvSpPr>
          <p:cNvPr id="39" name="文本框 38"/>
          <p:cNvSpPr txBox="1"/>
          <p:nvPr/>
        </p:nvSpPr>
        <p:spPr>
          <a:xfrm>
            <a:off x="8199047" y="3341346"/>
            <a:ext cx="3131972" cy="912109"/>
          </a:xfrm>
          <a:prstGeom prst="rect">
            <a:avLst/>
          </a:prstGeom>
          <a:noFill/>
        </p:spPr>
        <p:txBody>
          <a:bodyPr wrap="square" rtlCol="0">
            <a:spAutoFit/>
          </a:bodyPr>
          <a:lstStyle/>
          <a:p>
            <a:pPr algn="ctr">
              <a:lnSpc>
                <a:spcPct val="130000"/>
              </a:lnSpc>
            </a:pPr>
            <a:r>
              <a:rPr lang="en-US" altLang="zh-CN" sz="1050" dirty="0">
                <a:solidFill>
                  <a:srgbClr val="515153"/>
                </a:solidFill>
                <a:latin typeface="微软雅黑" panose="020B0503020204020204" pitchFamily="34" charset="-122"/>
                <a:ea typeface="微软雅黑" panose="020B0503020204020204" pitchFamily="34" charset="-122"/>
              </a:rPr>
              <a:t>Excellent interpersonal skills are essential for leading effectively. Great leaders know how to interact well with other leaders as well as with team members.</a:t>
            </a:r>
          </a:p>
        </p:txBody>
      </p:sp>
      <p:sp>
        <p:nvSpPr>
          <p:cNvPr id="42" name="TextBox 76"/>
          <p:cNvSpPr txBox="1"/>
          <p:nvPr/>
        </p:nvSpPr>
        <p:spPr>
          <a:xfrm>
            <a:off x="315660" y="1782402"/>
            <a:ext cx="4942411" cy="338554"/>
          </a:xfrm>
          <a:prstGeom prst="rect">
            <a:avLst/>
          </a:prstGeom>
          <a:noFill/>
        </p:spPr>
        <p:txBody>
          <a:bodyPr wrap="square" rtlCol="0">
            <a:spAutoFit/>
          </a:bodyPr>
          <a:lstStyle/>
          <a:p>
            <a:pPr algn="ctr"/>
            <a:r>
              <a:rPr lang="en-US" altLang="zh-CN" sz="1600" b="1" dirty="0">
                <a:solidFill>
                  <a:srgbClr val="E04155"/>
                </a:solidFill>
                <a:latin typeface="微软雅黑" panose="020B0503020204020204" pitchFamily="34" charset="-122"/>
                <a:ea typeface="微软雅黑" panose="020B0503020204020204" pitchFamily="34" charset="-122"/>
              </a:rPr>
              <a:t>A: Intelligence and Action-Oriented Judgment</a:t>
            </a:r>
            <a:endParaRPr lang="zh-CN" altLang="en-US" sz="1600" b="1" dirty="0">
              <a:solidFill>
                <a:srgbClr val="E04155"/>
              </a:solidFill>
              <a:latin typeface="微软雅黑" panose="020B0503020204020204" pitchFamily="34" charset="-122"/>
              <a:ea typeface="微软雅黑" panose="020B0503020204020204" pitchFamily="34" charset="-122"/>
            </a:endParaRPr>
          </a:p>
        </p:txBody>
      </p:sp>
      <p:sp>
        <p:nvSpPr>
          <p:cNvPr id="43" name="文本框 42"/>
          <p:cNvSpPr txBox="1"/>
          <p:nvPr/>
        </p:nvSpPr>
        <p:spPr>
          <a:xfrm>
            <a:off x="867833" y="2068014"/>
            <a:ext cx="3131972" cy="702052"/>
          </a:xfrm>
          <a:prstGeom prst="rect">
            <a:avLst/>
          </a:prstGeom>
          <a:noFill/>
        </p:spPr>
        <p:txBody>
          <a:bodyPr wrap="square" rtlCol="0">
            <a:spAutoFit/>
          </a:bodyPr>
          <a:lstStyle/>
          <a:p>
            <a:pPr algn="ctr">
              <a:lnSpc>
                <a:spcPct val="130000"/>
              </a:lnSpc>
            </a:pPr>
            <a:r>
              <a:rPr lang="en-US" altLang="zh-CN" sz="1050" dirty="0">
                <a:solidFill>
                  <a:srgbClr val="515153"/>
                </a:solidFill>
                <a:latin typeface="微软雅黑" panose="020B0503020204020204" pitchFamily="34" charset="-122"/>
                <a:ea typeface="微软雅黑" panose="020B0503020204020204" pitchFamily="34" charset="-122"/>
              </a:rPr>
              <a:t>Great leaders and smart and make choices that move the group forward.</a:t>
            </a:r>
          </a:p>
          <a:p>
            <a:pPr algn="ctr">
              <a:lnSpc>
                <a:spcPct val="130000"/>
              </a:lnSpc>
            </a:pPr>
            <a:endParaRPr lang="en-US" altLang="zh-CN" sz="1050" dirty="0">
              <a:solidFill>
                <a:srgbClr val="515153"/>
              </a:solidFill>
              <a:latin typeface="微软雅黑" panose="020B0503020204020204" pitchFamily="34" charset="-122"/>
              <a:ea typeface="微软雅黑" panose="020B0503020204020204" pitchFamily="34" charset="-122"/>
            </a:endParaRPr>
          </a:p>
        </p:txBody>
      </p:sp>
      <p:sp>
        <p:nvSpPr>
          <p:cNvPr id="44" name="TextBox 76"/>
          <p:cNvSpPr txBox="1"/>
          <p:nvPr/>
        </p:nvSpPr>
        <p:spPr>
          <a:xfrm>
            <a:off x="567257" y="2952772"/>
            <a:ext cx="3138824" cy="338554"/>
          </a:xfrm>
          <a:prstGeom prst="rect">
            <a:avLst/>
          </a:prstGeom>
          <a:noFill/>
        </p:spPr>
        <p:txBody>
          <a:bodyPr wrap="square" rtlCol="0">
            <a:spAutoFit/>
          </a:bodyPr>
          <a:lstStyle/>
          <a:p>
            <a:pPr algn="r"/>
            <a:r>
              <a:rPr lang="en-US" altLang="zh-CN" sz="1600" b="1" dirty="0">
                <a:solidFill>
                  <a:srgbClr val="515153"/>
                </a:solidFill>
                <a:latin typeface="微软雅黑" panose="020B0503020204020204" pitchFamily="34" charset="-122"/>
                <a:ea typeface="微软雅黑" panose="020B0503020204020204" pitchFamily="34" charset="-122"/>
              </a:rPr>
              <a:t>C: Task Competence</a:t>
            </a:r>
            <a:endParaRPr lang="zh-CN" altLang="en-US" sz="1600" b="1" dirty="0">
              <a:solidFill>
                <a:srgbClr val="515153"/>
              </a:solidFill>
              <a:latin typeface="微软雅黑" panose="020B0503020204020204" pitchFamily="34" charset="-122"/>
              <a:ea typeface="微软雅黑" panose="020B0503020204020204" pitchFamily="34" charset="-122"/>
            </a:endParaRPr>
          </a:p>
        </p:txBody>
      </p:sp>
      <p:sp>
        <p:nvSpPr>
          <p:cNvPr id="45" name="文本框 44"/>
          <p:cNvSpPr txBox="1"/>
          <p:nvPr/>
        </p:nvSpPr>
        <p:spPr>
          <a:xfrm>
            <a:off x="964858" y="3327844"/>
            <a:ext cx="3131972" cy="912109"/>
          </a:xfrm>
          <a:prstGeom prst="rect">
            <a:avLst/>
          </a:prstGeom>
          <a:noFill/>
        </p:spPr>
        <p:txBody>
          <a:bodyPr wrap="square" rtlCol="0">
            <a:spAutoFit/>
          </a:bodyPr>
          <a:lstStyle/>
          <a:p>
            <a:pPr algn="ctr">
              <a:lnSpc>
                <a:spcPct val="130000"/>
              </a:lnSpc>
            </a:pPr>
            <a:r>
              <a:rPr lang="en-US" altLang="zh-CN" sz="1050" dirty="0">
                <a:solidFill>
                  <a:srgbClr val="515153"/>
                </a:solidFill>
                <a:latin typeface="微软雅黑" panose="020B0503020204020204" pitchFamily="34" charset="-122"/>
                <a:ea typeface="微软雅黑" panose="020B0503020204020204" pitchFamily="34" charset="-122"/>
              </a:rPr>
              <a:t>A great leader is skilled and capable. Members of the group are able to look to the leader for an example of how things should be done.</a:t>
            </a:r>
          </a:p>
        </p:txBody>
      </p:sp>
      <p:sp>
        <p:nvSpPr>
          <p:cNvPr id="46" name="TextBox 76"/>
          <p:cNvSpPr txBox="1"/>
          <p:nvPr/>
        </p:nvSpPr>
        <p:spPr>
          <a:xfrm>
            <a:off x="867826" y="4281037"/>
            <a:ext cx="3326037" cy="338554"/>
          </a:xfrm>
          <a:prstGeom prst="rect">
            <a:avLst/>
          </a:prstGeom>
          <a:noFill/>
        </p:spPr>
        <p:txBody>
          <a:bodyPr wrap="square" rtlCol="0">
            <a:spAutoFit/>
          </a:bodyPr>
          <a:lstStyle/>
          <a:p>
            <a:pPr algn="r"/>
            <a:r>
              <a:rPr lang="en-US" altLang="zh-CN" sz="1600" b="1" dirty="0">
                <a:solidFill>
                  <a:srgbClr val="E04155"/>
                </a:solidFill>
                <a:latin typeface="微软雅黑" panose="020B0503020204020204" pitchFamily="34" charset="-122"/>
                <a:ea typeface="微软雅黑" panose="020B0503020204020204" pitchFamily="34" charset="-122"/>
              </a:rPr>
              <a:t>E: Capacity to Motivate People</a:t>
            </a:r>
            <a:endParaRPr lang="zh-CN" altLang="en-US" sz="1600" b="1" dirty="0">
              <a:solidFill>
                <a:srgbClr val="E04155"/>
              </a:solidFill>
              <a:latin typeface="微软雅黑" panose="020B0503020204020204" pitchFamily="34" charset="-122"/>
              <a:ea typeface="微软雅黑" panose="020B0503020204020204" pitchFamily="34" charset="-122"/>
            </a:endParaRPr>
          </a:p>
        </p:txBody>
      </p:sp>
      <p:sp>
        <p:nvSpPr>
          <p:cNvPr id="47" name="文本框 46"/>
          <p:cNvSpPr txBox="1"/>
          <p:nvPr/>
        </p:nvSpPr>
        <p:spPr>
          <a:xfrm>
            <a:off x="867833" y="4656109"/>
            <a:ext cx="3131972" cy="491994"/>
          </a:xfrm>
          <a:prstGeom prst="rect">
            <a:avLst/>
          </a:prstGeom>
          <a:noFill/>
        </p:spPr>
        <p:txBody>
          <a:bodyPr wrap="square" rtlCol="0">
            <a:spAutoFit/>
          </a:bodyPr>
          <a:lstStyle/>
          <a:p>
            <a:pPr algn="ctr">
              <a:lnSpc>
                <a:spcPct val="130000"/>
              </a:lnSpc>
            </a:pPr>
            <a:r>
              <a:rPr lang="en-US" altLang="zh-CN" sz="1050" dirty="0">
                <a:solidFill>
                  <a:srgbClr val="515153"/>
                </a:solidFill>
                <a:latin typeface="微软雅黑" panose="020B0503020204020204" pitchFamily="34" charset="-122"/>
                <a:ea typeface="微软雅黑" panose="020B0503020204020204" pitchFamily="34" charset="-122"/>
              </a:rPr>
              <a:t>A great leader knows how to inspire others and motivate them to do their best.</a:t>
            </a:r>
          </a:p>
        </p:txBody>
      </p:sp>
      <p:sp>
        <p:nvSpPr>
          <p:cNvPr id="3" name="文本框 2">
            <a:extLst>
              <a:ext uri="{FF2B5EF4-FFF2-40B4-BE49-F238E27FC236}">
                <a16:creationId xmlns:a16="http://schemas.microsoft.com/office/drawing/2014/main" id="{BA3245B6-58CD-4262-8C7E-687D855A8DBF}"/>
              </a:ext>
            </a:extLst>
          </p:cNvPr>
          <p:cNvSpPr txBox="1"/>
          <p:nvPr/>
        </p:nvSpPr>
        <p:spPr>
          <a:xfrm>
            <a:off x="388782" y="774874"/>
            <a:ext cx="10190748" cy="461665"/>
          </a:xfrm>
          <a:prstGeom prst="rect">
            <a:avLst/>
          </a:prstGeom>
          <a:noFill/>
        </p:spPr>
        <p:txBody>
          <a:bodyPr wrap="square" rtlCol="0">
            <a:spAutoFit/>
          </a:bodyPr>
          <a:lstStyle/>
          <a:p>
            <a:r>
              <a:rPr lang="en-US" sz="1200" dirty="0"/>
              <a:t>One recent group of studies was done regarding what employees prioritize in their leaders (Nichols AL, Cottrell CA. ,2014). </a:t>
            </a:r>
          </a:p>
          <a:p>
            <a:r>
              <a:rPr lang="en-US" sz="1200" dirty="0"/>
              <a:t>Some of the traits most commonly associated with great leadership include the following:</a:t>
            </a:r>
            <a:endParaRPr lang="en-GB" sz="1200" dirty="0"/>
          </a:p>
        </p:txBody>
      </p:sp>
      <p:grpSp>
        <p:nvGrpSpPr>
          <p:cNvPr id="49" name="Group 4">
            <a:extLst>
              <a:ext uri="{FF2B5EF4-FFF2-40B4-BE49-F238E27FC236}">
                <a16:creationId xmlns:a16="http://schemas.microsoft.com/office/drawing/2014/main" id="{96CB0316-8FE6-4512-9A4C-079F1704DFDE}"/>
              </a:ext>
            </a:extLst>
          </p:cNvPr>
          <p:cNvGrpSpPr/>
          <p:nvPr/>
        </p:nvGrpSpPr>
        <p:grpSpPr>
          <a:xfrm>
            <a:off x="5525224" y="3429000"/>
            <a:ext cx="1141551" cy="1654490"/>
            <a:chOff x="2722728" y="3979767"/>
            <a:chExt cx="1141551" cy="1654490"/>
          </a:xfrm>
          <a:solidFill>
            <a:srgbClr val="E04155"/>
          </a:solidFill>
        </p:grpSpPr>
        <p:sp>
          <p:nvSpPr>
            <p:cNvPr id="50" name="Shape 1475">
              <a:extLst>
                <a:ext uri="{FF2B5EF4-FFF2-40B4-BE49-F238E27FC236}">
                  <a16:creationId xmlns:a16="http://schemas.microsoft.com/office/drawing/2014/main" id="{D92C03AE-7978-485A-9224-CAF60B7612DB}"/>
                </a:ext>
              </a:extLst>
            </p:cNvPr>
            <p:cNvSpPr/>
            <p:nvPr/>
          </p:nvSpPr>
          <p:spPr>
            <a:xfrm>
              <a:off x="2722728" y="3979767"/>
              <a:ext cx="1141551" cy="1654490"/>
            </a:xfrm>
            <a:custGeom>
              <a:avLst/>
              <a:gdLst/>
              <a:ahLst/>
              <a:cxnLst>
                <a:cxn ang="0">
                  <a:pos x="wd2" y="hd2"/>
                </a:cxn>
                <a:cxn ang="5400000">
                  <a:pos x="wd2" y="hd2"/>
                </a:cxn>
                <a:cxn ang="10800000">
                  <a:pos x="wd2" y="hd2"/>
                </a:cxn>
                <a:cxn ang="16200000">
                  <a:pos x="wd2" y="hd2"/>
                </a:cxn>
              </a:cxnLst>
              <a:rect l="0" t="0" r="r" b="b"/>
              <a:pathLst>
                <a:path w="21221" h="21560" extrusionOk="0">
                  <a:moveTo>
                    <a:pt x="14822" y="7771"/>
                  </a:moveTo>
                  <a:cubicBezTo>
                    <a:pt x="16702" y="9581"/>
                    <a:pt x="18651" y="11912"/>
                    <a:pt x="18041" y="14344"/>
                  </a:cubicBezTo>
                  <a:cubicBezTo>
                    <a:pt x="17605" y="16684"/>
                    <a:pt x="14610" y="19126"/>
                    <a:pt x="10611" y="19050"/>
                  </a:cubicBezTo>
                  <a:cubicBezTo>
                    <a:pt x="6612" y="19126"/>
                    <a:pt x="3617" y="16684"/>
                    <a:pt x="3181" y="14344"/>
                  </a:cubicBezTo>
                  <a:cubicBezTo>
                    <a:pt x="2572" y="11912"/>
                    <a:pt x="4521" y="9581"/>
                    <a:pt x="6401" y="7771"/>
                  </a:cubicBezTo>
                  <a:cubicBezTo>
                    <a:pt x="8423" y="5931"/>
                    <a:pt x="9579" y="4382"/>
                    <a:pt x="10089" y="3222"/>
                  </a:cubicBezTo>
                  <a:cubicBezTo>
                    <a:pt x="10624" y="2075"/>
                    <a:pt x="10514" y="1317"/>
                    <a:pt x="10611" y="1341"/>
                  </a:cubicBezTo>
                  <a:cubicBezTo>
                    <a:pt x="10708" y="1317"/>
                    <a:pt x="10598" y="2075"/>
                    <a:pt x="11134" y="3222"/>
                  </a:cubicBezTo>
                  <a:cubicBezTo>
                    <a:pt x="11644" y="4382"/>
                    <a:pt x="12800" y="5931"/>
                    <a:pt x="14822" y="7771"/>
                  </a:cubicBezTo>
                  <a:close/>
                  <a:moveTo>
                    <a:pt x="5485" y="7186"/>
                  </a:moveTo>
                  <a:cubicBezTo>
                    <a:pt x="4088" y="8206"/>
                    <a:pt x="2558" y="9222"/>
                    <a:pt x="1493" y="10503"/>
                  </a:cubicBezTo>
                  <a:cubicBezTo>
                    <a:pt x="420" y="11765"/>
                    <a:pt x="-189" y="13292"/>
                    <a:pt x="53" y="14894"/>
                  </a:cubicBezTo>
                  <a:cubicBezTo>
                    <a:pt x="278" y="16485"/>
                    <a:pt x="1353" y="18151"/>
                    <a:pt x="3244" y="19431"/>
                  </a:cubicBezTo>
                  <a:cubicBezTo>
                    <a:pt x="5108" y="20707"/>
                    <a:pt x="7786" y="21598"/>
                    <a:pt x="10611" y="21559"/>
                  </a:cubicBezTo>
                  <a:cubicBezTo>
                    <a:pt x="13436" y="21598"/>
                    <a:pt x="16115" y="20707"/>
                    <a:pt x="17979" y="19431"/>
                  </a:cubicBezTo>
                  <a:cubicBezTo>
                    <a:pt x="19869" y="18150"/>
                    <a:pt x="20944" y="16485"/>
                    <a:pt x="21169" y="14894"/>
                  </a:cubicBezTo>
                  <a:cubicBezTo>
                    <a:pt x="21411" y="13292"/>
                    <a:pt x="20803" y="11765"/>
                    <a:pt x="19729" y="10502"/>
                  </a:cubicBezTo>
                  <a:cubicBezTo>
                    <a:pt x="18664" y="9222"/>
                    <a:pt x="17134" y="8205"/>
                    <a:pt x="15737" y="7186"/>
                  </a:cubicBezTo>
                  <a:cubicBezTo>
                    <a:pt x="12805" y="5267"/>
                    <a:pt x="11324" y="3571"/>
                    <a:pt x="10914" y="2188"/>
                  </a:cubicBezTo>
                  <a:cubicBezTo>
                    <a:pt x="10501" y="805"/>
                    <a:pt x="10645" y="-2"/>
                    <a:pt x="10611" y="0"/>
                  </a:cubicBezTo>
                  <a:cubicBezTo>
                    <a:pt x="10578" y="-2"/>
                    <a:pt x="10721" y="805"/>
                    <a:pt x="10296" y="2182"/>
                  </a:cubicBezTo>
                  <a:cubicBezTo>
                    <a:pt x="9898" y="3571"/>
                    <a:pt x="8418" y="5267"/>
                    <a:pt x="5485" y="7186"/>
                  </a:cubicBezTo>
                  <a:close/>
                </a:path>
              </a:pathLst>
            </a:custGeom>
            <a:grpFill/>
            <a:ln w="12700" cap="flat">
              <a:noFill/>
              <a:miter lim="400000"/>
            </a:ln>
            <a:effectLst/>
          </p:spPr>
          <p:txBody>
            <a:bodyPr wrap="square" lIns="38100" tIns="38100" rIns="38100" bIns="38100" numCol="1" anchor="ctr">
              <a:noAutofit/>
            </a:bodyPr>
            <a:lstStyle/>
            <a:p>
              <a:pPr>
                <a:defRPr sz="3200">
                  <a:solidFill>
                    <a:srgbClr val="FFFFFF"/>
                  </a:solidFill>
                  <a:latin typeface="Helvetica Light"/>
                  <a:ea typeface="Helvetica Light"/>
                  <a:cs typeface="Helvetica Light"/>
                  <a:sym typeface="Helvetica Light"/>
                </a:defRPr>
              </a:pPr>
              <a:endParaRPr sz="3200" kern="0">
                <a:solidFill>
                  <a:srgbClr val="515153"/>
                </a:solidFill>
                <a:latin typeface="微软雅黑" panose="020B0503020204020204" pitchFamily="34" charset="-122"/>
                <a:ea typeface="Helvetica Light"/>
                <a:cs typeface="Helvetica Light"/>
                <a:sym typeface="Helvetica Light"/>
              </a:endParaRPr>
            </a:p>
          </p:txBody>
        </p:sp>
        <p:sp>
          <p:nvSpPr>
            <p:cNvPr id="51" name="Shape 1477">
              <a:extLst>
                <a:ext uri="{FF2B5EF4-FFF2-40B4-BE49-F238E27FC236}">
                  <a16:creationId xmlns:a16="http://schemas.microsoft.com/office/drawing/2014/main" id="{F8D0AE6A-25A7-45CA-A8B3-2D9BB703D681}"/>
                </a:ext>
              </a:extLst>
            </p:cNvPr>
            <p:cNvSpPr/>
            <p:nvPr/>
          </p:nvSpPr>
          <p:spPr>
            <a:xfrm>
              <a:off x="3098779" y="4858527"/>
              <a:ext cx="389449" cy="348349"/>
            </a:xfrm>
            <a:custGeom>
              <a:avLst/>
              <a:gdLst/>
              <a:ahLst/>
              <a:cxnLst>
                <a:cxn ang="0">
                  <a:pos x="wd2" y="hd2"/>
                </a:cxn>
                <a:cxn ang="5400000">
                  <a:pos x="wd2" y="hd2"/>
                </a:cxn>
                <a:cxn ang="10800000">
                  <a:pos x="wd2" y="hd2"/>
                </a:cxn>
                <a:cxn ang="16200000">
                  <a:pos x="wd2" y="hd2"/>
                </a:cxn>
              </a:cxnLst>
              <a:rect l="0" t="0" r="r" b="b"/>
              <a:pathLst>
                <a:path w="21177" h="21458" extrusionOk="0">
                  <a:moveTo>
                    <a:pt x="20906" y="11130"/>
                  </a:moveTo>
                  <a:lnTo>
                    <a:pt x="11466" y="425"/>
                  </a:lnTo>
                  <a:cubicBezTo>
                    <a:pt x="10983" y="-142"/>
                    <a:pt x="10193" y="-142"/>
                    <a:pt x="9710" y="425"/>
                  </a:cubicBezTo>
                  <a:lnTo>
                    <a:pt x="271" y="11130"/>
                  </a:lnTo>
                  <a:cubicBezTo>
                    <a:pt x="-212" y="11696"/>
                    <a:pt x="-32" y="12160"/>
                    <a:pt x="671" y="12160"/>
                  </a:cubicBezTo>
                  <a:lnTo>
                    <a:pt x="2638" y="12160"/>
                  </a:lnTo>
                  <a:lnTo>
                    <a:pt x="2638" y="20381"/>
                  </a:lnTo>
                  <a:cubicBezTo>
                    <a:pt x="2638" y="20976"/>
                    <a:pt x="2661" y="21458"/>
                    <a:pt x="3609" y="21458"/>
                  </a:cubicBezTo>
                  <a:lnTo>
                    <a:pt x="8190" y="21458"/>
                  </a:lnTo>
                  <a:lnTo>
                    <a:pt x="8190" y="13214"/>
                  </a:lnTo>
                  <a:lnTo>
                    <a:pt x="12986" y="13214"/>
                  </a:lnTo>
                  <a:lnTo>
                    <a:pt x="12986" y="21458"/>
                  </a:lnTo>
                  <a:lnTo>
                    <a:pt x="17795" y="21458"/>
                  </a:lnTo>
                  <a:cubicBezTo>
                    <a:pt x="18518" y="21458"/>
                    <a:pt x="18538" y="20976"/>
                    <a:pt x="18538" y="20381"/>
                  </a:cubicBezTo>
                  <a:lnTo>
                    <a:pt x="18538" y="12160"/>
                  </a:lnTo>
                  <a:lnTo>
                    <a:pt x="20505" y="12160"/>
                  </a:lnTo>
                  <a:cubicBezTo>
                    <a:pt x="21208" y="12160"/>
                    <a:pt x="21388" y="11696"/>
                    <a:pt x="20906" y="11130"/>
                  </a:cubicBezTo>
                  <a:close/>
                </a:path>
              </a:pathLst>
            </a:custGeom>
            <a:grpFill/>
            <a:ln w="12700" cap="flat">
              <a:noFill/>
              <a:miter lim="400000"/>
            </a:ln>
            <a:effectLst/>
          </p:spPr>
          <p:txBody>
            <a:bodyPr wrap="square" lIns="38100" tIns="38100" rIns="38100" bIns="38100" numCol="1" anchor="ctr">
              <a:noAutofit/>
            </a:bodyPr>
            <a:lstStyle/>
            <a:p>
              <a:pPr>
                <a:defRPr sz="3200">
                  <a:solidFill>
                    <a:srgbClr val="FFFFFF"/>
                  </a:solidFill>
                  <a:latin typeface="Helvetica Light"/>
                  <a:ea typeface="Helvetica Light"/>
                  <a:cs typeface="Helvetica Light"/>
                  <a:sym typeface="Helvetica Light"/>
                </a:defRPr>
              </a:pPr>
              <a:endParaRPr sz="3200" kern="0">
                <a:solidFill>
                  <a:srgbClr val="515153"/>
                </a:solidFill>
                <a:latin typeface="微软雅黑" panose="020B0503020204020204" pitchFamily="34" charset="-122"/>
                <a:ea typeface="Helvetica Light"/>
                <a:cs typeface="Helvetica Light"/>
                <a:sym typeface="Helvetica Light"/>
              </a:endParaRPr>
            </a:p>
          </p:txBody>
        </p:sp>
      </p:grpSp>
      <p:sp>
        <p:nvSpPr>
          <p:cNvPr id="52" name="TextBox 76">
            <a:extLst>
              <a:ext uri="{FF2B5EF4-FFF2-40B4-BE49-F238E27FC236}">
                <a16:creationId xmlns:a16="http://schemas.microsoft.com/office/drawing/2014/main" id="{ADF73CF2-4F4D-46AF-A950-ECC66EC82DD5}"/>
              </a:ext>
            </a:extLst>
          </p:cNvPr>
          <p:cNvSpPr txBox="1"/>
          <p:nvPr/>
        </p:nvSpPr>
        <p:spPr>
          <a:xfrm>
            <a:off x="8204713" y="4450314"/>
            <a:ext cx="2854325" cy="338554"/>
          </a:xfrm>
          <a:prstGeom prst="rect">
            <a:avLst/>
          </a:prstGeom>
          <a:noFill/>
        </p:spPr>
        <p:txBody>
          <a:bodyPr wrap="square" rtlCol="0">
            <a:spAutoFit/>
          </a:bodyPr>
          <a:lstStyle/>
          <a:p>
            <a:pPr algn="r"/>
            <a:r>
              <a:rPr lang="en-US" altLang="zh-CN" sz="1600" b="1" dirty="0">
                <a:solidFill>
                  <a:srgbClr val="E04155"/>
                </a:solidFill>
                <a:latin typeface="微软雅黑" panose="020B0503020204020204" pitchFamily="34" charset="-122"/>
                <a:ea typeface="微软雅黑" panose="020B0503020204020204" pitchFamily="34" charset="-122"/>
              </a:rPr>
              <a:t>F:Courage and Resolution</a:t>
            </a:r>
            <a:endParaRPr lang="zh-CN" altLang="en-US" sz="1600" b="1" dirty="0">
              <a:solidFill>
                <a:srgbClr val="E04155"/>
              </a:solidFill>
              <a:latin typeface="微软雅黑" panose="020B0503020204020204" pitchFamily="34" charset="-122"/>
              <a:ea typeface="微软雅黑" panose="020B0503020204020204" pitchFamily="34" charset="-122"/>
            </a:endParaRPr>
          </a:p>
        </p:txBody>
      </p:sp>
      <p:sp>
        <p:nvSpPr>
          <p:cNvPr id="53" name="文本框 52">
            <a:extLst>
              <a:ext uri="{FF2B5EF4-FFF2-40B4-BE49-F238E27FC236}">
                <a16:creationId xmlns:a16="http://schemas.microsoft.com/office/drawing/2014/main" id="{E04FA44D-546E-4C85-BB9D-19AE398DE98C}"/>
              </a:ext>
            </a:extLst>
          </p:cNvPr>
          <p:cNvSpPr txBox="1"/>
          <p:nvPr/>
        </p:nvSpPr>
        <p:spPr>
          <a:xfrm>
            <a:off x="8065889" y="4860592"/>
            <a:ext cx="3131972" cy="1122167"/>
          </a:xfrm>
          <a:prstGeom prst="rect">
            <a:avLst/>
          </a:prstGeom>
          <a:noFill/>
        </p:spPr>
        <p:txBody>
          <a:bodyPr wrap="square" rtlCol="0">
            <a:spAutoFit/>
          </a:bodyPr>
          <a:lstStyle/>
          <a:p>
            <a:pPr algn="ctr">
              <a:lnSpc>
                <a:spcPct val="130000"/>
              </a:lnSpc>
            </a:pPr>
            <a:r>
              <a:rPr lang="en-US" altLang="zh-CN" sz="1050" dirty="0">
                <a:solidFill>
                  <a:srgbClr val="515153"/>
                </a:solidFill>
                <a:latin typeface="微软雅黑" panose="020B0503020204020204" pitchFamily="34" charset="-122"/>
                <a:ea typeface="微软雅黑" panose="020B0503020204020204" pitchFamily="34" charset="-122"/>
              </a:rPr>
              <a:t>The best leaders are brave and committed to the goals of the group. They do not hide from challenges.</a:t>
            </a:r>
          </a:p>
          <a:p>
            <a:pPr algn="ctr">
              <a:lnSpc>
                <a:spcPct val="130000"/>
              </a:lnSpc>
            </a:pPr>
            <a:endParaRPr lang="en-US" altLang="zh-CN" sz="1050" dirty="0">
              <a:solidFill>
                <a:srgbClr val="515153"/>
              </a:solidFill>
              <a:latin typeface="微软雅黑" panose="020B0503020204020204" pitchFamily="34" charset="-122"/>
              <a:ea typeface="微软雅黑" panose="020B0503020204020204" pitchFamily="34" charset="-122"/>
            </a:endParaRPr>
          </a:p>
          <a:p>
            <a:pPr algn="ctr">
              <a:lnSpc>
                <a:spcPct val="130000"/>
              </a:lnSpc>
            </a:pPr>
            <a:endParaRPr lang="en-US" altLang="zh-CN" sz="1050" dirty="0">
              <a:solidFill>
                <a:srgbClr val="515153"/>
              </a:solidFill>
              <a:latin typeface="微软雅黑" panose="020B0503020204020204" pitchFamily="34" charset="-122"/>
              <a:ea typeface="微软雅黑" panose="020B0503020204020204" pitchFamily="34" charset="-122"/>
            </a:endParaRPr>
          </a:p>
        </p:txBody>
      </p:sp>
      <p:grpSp>
        <p:nvGrpSpPr>
          <p:cNvPr id="54" name="Group 74">
            <a:extLst>
              <a:ext uri="{FF2B5EF4-FFF2-40B4-BE49-F238E27FC236}">
                <a16:creationId xmlns:a16="http://schemas.microsoft.com/office/drawing/2014/main" id="{4D478377-C41E-42AD-9115-0BBA131FB2C5}"/>
              </a:ext>
            </a:extLst>
          </p:cNvPr>
          <p:cNvGrpSpPr/>
          <p:nvPr/>
        </p:nvGrpSpPr>
        <p:grpSpPr>
          <a:xfrm>
            <a:off x="6828774" y="2805186"/>
            <a:ext cx="249363" cy="450653"/>
            <a:chOff x="3386647" y="802411"/>
            <a:chExt cx="172336" cy="311450"/>
          </a:xfrm>
          <a:solidFill>
            <a:srgbClr val="E04155"/>
          </a:solidFill>
        </p:grpSpPr>
        <p:sp>
          <p:nvSpPr>
            <p:cNvPr id="55" name="Freeform 71">
              <a:extLst>
                <a:ext uri="{FF2B5EF4-FFF2-40B4-BE49-F238E27FC236}">
                  <a16:creationId xmlns:a16="http://schemas.microsoft.com/office/drawing/2014/main" id="{0ECC1CAC-7DFE-44D0-A76E-74A38397211E}"/>
                </a:ext>
              </a:extLst>
            </p:cNvPr>
            <p:cNvSpPr/>
            <p:nvPr/>
          </p:nvSpPr>
          <p:spPr bwMode="auto">
            <a:xfrm>
              <a:off x="3459319" y="802411"/>
              <a:ext cx="51909" cy="51909"/>
            </a:xfrm>
            <a:custGeom>
              <a:avLst/>
              <a:gdLst/>
              <a:ahLst/>
              <a:cxnLst>
                <a:cxn ang="0">
                  <a:pos x="25" y="0"/>
                </a:cxn>
                <a:cxn ang="0">
                  <a:pos x="25" y="0"/>
                </a:cxn>
                <a:cxn ang="0">
                  <a:pos x="34" y="2"/>
                </a:cxn>
                <a:cxn ang="0">
                  <a:pos x="43" y="7"/>
                </a:cxn>
                <a:cxn ang="0">
                  <a:pos x="49" y="16"/>
                </a:cxn>
                <a:cxn ang="0">
                  <a:pos x="50" y="25"/>
                </a:cxn>
                <a:cxn ang="0">
                  <a:pos x="50" y="25"/>
                </a:cxn>
                <a:cxn ang="0">
                  <a:pos x="49" y="36"/>
                </a:cxn>
                <a:cxn ang="0">
                  <a:pos x="43" y="43"/>
                </a:cxn>
                <a:cxn ang="0">
                  <a:pos x="34" y="49"/>
                </a:cxn>
                <a:cxn ang="0">
                  <a:pos x="25" y="51"/>
                </a:cxn>
                <a:cxn ang="0">
                  <a:pos x="25" y="51"/>
                </a:cxn>
                <a:cxn ang="0">
                  <a:pos x="16" y="49"/>
                </a:cxn>
                <a:cxn ang="0">
                  <a:pos x="7" y="43"/>
                </a:cxn>
                <a:cxn ang="0">
                  <a:pos x="1" y="36"/>
                </a:cxn>
                <a:cxn ang="0">
                  <a:pos x="0" y="25"/>
                </a:cxn>
                <a:cxn ang="0">
                  <a:pos x="0" y="25"/>
                </a:cxn>
                <a:cxn ang="0">
                  <a:pos x="1" y="16"/>
                </a:cxn>
                <a:cxn ang="0">
                  <a:pos x="7" y="7"/>
                </a:cxn>
                <a:cxn ang="0">
                  <a:pos x="16" y="2"/>
                </a:cxn>
                <a:cxn ang="0">
                  <a:pos x="25" y="0"/>
                </a:cxn>
                <a:cxn ang="0">
                  <a:pos x="25" y="0"/>
                </a:cxn>
              </a:cxnLst>
              <a:rect l="0" t="0" r="r" b="b"/>
              <a:pathLst>
                <a:path w="50" h="51">
                  <a:moveTo>
                    <a:pt x="25" y="0"/>
                  </a:moveTo>
                  <a:lnTo>
                    <a:pt x="25" y="0"/>
                  </a:lnTo>
                  <a:lnTo>
                    <a:pt x="34" y="2"/>
                  </a:lnTo>
                  <a:lnTo>
                    <a:pt x="43" y="7"/>
                  </a:lnTo>
                  <a:lnTo>
                    <a:pt x="49" y="16"/>
                  </a:lnTo>
                  <a:lnTo>
                    <a:pt x="50" y="25"/>
                  </a:lnTo>
                  <a:lnTo>
                    <a:pt x="50" y="25"/>
                  </a:lnTo>
                  <a:lnTo>
                    <a:pt x="49" y="36"/>
                  </a:lnTo>
                  <a:lnTo>
                    <a:pt x="43" y="43"/>
                  </a:lnTo>
                  <a:lnTo>
                    <a:pt x="34" y="49"/>
                  </a:lnTo>
                  <a:lnTo>
                    <a:pt x="25" y="51"/>
                  </a:lnTo>
                  <a:lnTo>
                    <a:pt x="25" y="51"/>
                  </a:lnTo>
                  <a:lnTo>
                    <a:pt x="16" y="49"/>
                  </a:lnTo>
                  <a:lnTo>
                    <a:pt x="7" y="43"/>
                  </a:lnTo>
                  <a:lnTo>
                    <a:pt x="1" y="36"/>
                  </a:lnTo>
                  <a:lnTo>
                    <a:pt x="0" y="25"/>
                  </a:lnTo>
                  <a:lnTo>
                    <a:pt x="0" y="25"/>
                  </a:lnTo>
                  <a:lnTo>
                    <a:pt x="1" y="16"/>
                  </a:lnTo>
                  <a:lnTo>
                    <a:pt x="7" y="7"/>
                  </a:lnTo>
                  <a:lnTo>
                    <a:pt x="16" y="2"/>
                  </a:lnTo>
                  <a:lnTo>
                    <a:pt x="25" y="0"/>
                  </a:lnTo>
                  <a:lnTo>
                    <a:pt x="25" y="0"/>
                  </a:lnTo>
                  <a:close/>
                </a:path>
              </a:pathLst>
            </a:custGeom>
            <a:grpFill/>
            <a:ln w="9525">
              <a:noFill/>
              <a:round/>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56" name="Freeform 72">
              <a:extLst>
                <a:ext uri="{FF2B5EF4-FFF2-40B4-BE49-F238E27FC236}">
                  <a16:creationId xmlns:a16="http://schemas.microsoft.com/office/drawing/2014/main" id="{FBCC4669-838C-48C0-94DD-591C9405458B}"/>
                </a:ext>
              </a:extLst>
            </p:cNvPr>
            <p:cNvSpPr>
              <a:spLocks noEditPoints="1"/>
            </p:cNvSpPr>
            <p:nvPr/>
          </p:nvSpPr>
          <p:spPr bwMode="auto">
            <a:xfrm>
              <a:off x="3386647" y="802411"/>
              <a:ext cx="172336" cy="311450"/>
            </a:xfrm>
            <a:custGeom>
              <a:avLst/>
              <a:gdLst/>
              <a:ahLst/>
              <a:cxnLst>
                <a:cxn ang="0">
                  <a:pos x="158" y="94"/>
                </a:cxn>
                <a:cxn ang="0">
                  <a:pos x="141" y="69"/>
                </a:cxn>
                <a:cxn ang="0">
                  <a:pos x="134" y="63"/>
                </a:cxn>
                <a:cxn ang="0">
                  <a:pos x="130" y="60"/>
                </a:cxn>
                <a:cxn ang="0">
                  <a:pos x="123" y="58"/>
                </a:cxn>
                <a:cxn ang="0">
                  <a:pos x="100" y="54"/>
                </a:cxn>
                <a:cxn ang="0">
                  <a:pos x="67" y="58"/>
                </a:cxn>
                <a:cxn ang="0">
                  <a:pos x="63" y="58"/>
                </a:cxn>
                <a:cxn ang="0">
                  <a:pos x="61" y="58"/>
                </a:cxn>
                <a:cxn ang="0">
                  <a:pos x="61" y="58"/>
                </a:cxn>
                <a:cxn ang="0">
                  <a:pos x="34" y="56"/>
                </a:cxn>
                <a:cxn ang="0">
                  <a:pos x="27" y="40"/>
                </a:cxn>
                <a:cxn ang="0">
                  <a:pos x="23" y="23"/>
                </a:cxn>
                <a:cxn ang="0">
                  <a:pos x="20" y="2"/>
                </a:cxn>
                <a:cxn ang="0">
                  <a:pos x="14" y="0"/>
                </a:cxn>
                <a:cxn ang="0">
                  <a:pos x="12" y="2"/>
                </a:cxn>
                <a:cxn ang="0">
                  <a:pos x="14" y="14"/>
                </a:cxn>
                <a:cxn ang="0">
                  <a:pos x="9" y="14"/>
                </a:cxn>
                <a:cxn ang="0">
                  <a:pos x="2" y="22"/>
                </a:cxn>
                <a:cxn ang="0">
                  <a:pos x="0" y="29"/>
                </a:cxn>
                <a:cxn ang="0">
                  <a:pos x="11" y="60"/>
                </a:cxn>
                <a:cxn ang="0">
                  <a:pos x="14" y="70"/>
                </a:cxn>
                <a:cxn ang="0">
                  <a:pos x="22" y="76"/>
                </a:cxn>
                <a:cxn ang="0">
                  <a:pos x="40" y="81"/>
                </a:cxn>
                <a:cxn ang="0">
                  <a:pos x="60" y="83"/>
                </a:cxn>
                <a:cxn ang="0">
                  <a:pos x="60" y="92"/>
                </a:cxn>
                <a:cxn ang="0">
                  <a:pos x="60" y="286"/>
                </a:cxn>
                <a:cxn ang="0">
                  <a:pos x="61" y="292"/>
                </a:cxn>
                <a:cxn ang="0">
                  <a:pos x="69" y="299"/>
                </a:cxn>
                <a:cxn ang="0">
                  <a:pos x="74" y="301"/>
                </a:cxn>
                <a:cxn ang="0">
                  <a:pos x="85" y="295"/>
                </a:cxn>
                <a:cxn ang="0">
                  <a:pos x="89" y="286"/>
                </a:cxn>
                <a:cxn ang="0">
                  <a:pos x="89" y="185"/>
                </a:cxn>
                <a:cxn ang="0">
                  <a:pos x="90" y="179"/>
                </a:cxn>
                <a:cxn ang="0">
                  <a:pos x="94" y="179"/>
                </a:cxn>
                <a:cxn ang="0">
                  <a:pos x="100" y="181"/>
                </a:cxn>
                <a:cxn ang="0">
                  <a:pos x="100" y="286"/>
                </a:cxn>
                <a:cxn ang="0">
                  <a:pos x="101" y="292"/>
                </a:cxn>
                <a:cxn ang="0">
                  <a:pos x="109" y="299"/>
                </a:cxn>
                <a:cxn ang="0">
                  <a:pos x="114" y="301"/>
                </a:cxn>
                <a:cxn ang="0">
                  <a:pos x="125" y="295"/>
                </a:cxn>
                <a:cxn ang="0">
                  <a:pos x="129" y="286"/>
                </a:cxn>
                <a:cxn ang="0">
                  <a:pos x="129" y="174"/>
                </a:cxn>
                <a:cxn ang="0">
                  <a:pos x="136" y="167"/>
                </a:cxn>
                <a:cxn ang="0">
                  <a:pos x="150" y="152"/>
                </a:cxn>
                <a:cxn ang="0">
                  <a:pos x="156" y="143"/>
                </a:cxn>
                <a:cxn ang="0">
                  <a:pos x="163" y="125"/>
                </a:cxn>
                <a:cxn ang="0">
                  <a:pos x="165" y="119"/>
                </a:cxn>
                <a:cxn ang="0">
                  <a:pos x="161" y="107"/>
                </a:cxn>
                <a:cxn ang="0">
                  <a:pos x="158" y="94"/>
                </a:cxn>
                <a:cxn ang="0">
                  <a:pos x="139" y="119"/>
                </a:cxn>
                <a:cxn ang="0">
                  <a:pos x="134" y="130"/>
                </a:cxn>
                <a:cxn ang="0">
                  <a:pos x="129" y="92"/>
                </a:cxn>
                <a:cxn ang="0">
                  <a:pos x="136" y="105"/>
                </a:cxn>
                <a:cxn ang="0">
                  <a:pos x="141" y="118"/>
                </a:cxn>
                <a:cxn ang="0">
                  <a:pos x="139" y="119"/>
                </a:cxn>
                <a:cxn ang="0">
                  <a:pos x="141" y="118"/>
                </a:cxn>
              </a:cxnLst>
              <a:rect l="0" t="0" r="r" b="b"/>
              <a:pathLst>
                <a:path w="165" h="301">
                  <a:moveTo>
                    <a:pt x="158" y="94"/>
                  </a:moveTo>
                  <a:lnTo>
                    <a:pt x="158" y="94"/>
                  </a:lnTo>
                  <a:lnTo>
                    <a:pt x="147" y="78"/>
                  </a:lnTo>
                  <a:lnTo>
                    <a:pt x="141" y="69"/>
                  </a:lnTo>
                  <a:lnTo>
                    <a:pt x="134" y="63"/>
                  </a:lnTo>
                  <a:lnTo>
                    <a:pt x="134" y="63"/>
                  </a:lnTo>
                  <a:lnTo>
                    <a:pt x="130" y="61"/>
                  </a:lnTo>
                  <a:lnTo>
                    <a:pt x="130" y="60"/>
                  </a:lnTo>
                  <a:lnTo>
                    <a:pt x="130" y="60"/>
                  </a:lnTo>
                  <a:lnTo>
                    <a:pt x="123" y="58"/>
                  </a:lnTo>
                  <a:lnTo>
                    <a:pt x="116" y="56"/>
                  </a:lnTo>
                  <a:lnTo>
                    <a:pt x="100" y="54"/>
                  </a:lnTo>
                  <a:lnTo>
                    <a:pt x="81" y="56"/>
                  </a:lnTo>
                  <a:lnTo>
                    <a:pt x="67" y="58"/>
                  </a:lnTo>
                  <a:lnTo>
                    <a:pt x="67" y="58"/>
                  </a:lnTo>
                  <a:lnTo>
                    <a:pt x="63" y="58"/>
                  </a:lnTo>
                  <a:lnTo>
                    <a:pt x="61" y="58"/>
                  </a:lnTo>
                  <a:lnTo>
                    <a:pt x="61" y="58"/>
                  </a:lnTo>
                  <a:lnTo>
                    <a:pt x="61" y="58"/>
                  </a:lnTo>
                  <a:lnTo>
                    <a:pt x="61" y="58"/>
                  </a:lnTo>
                  <a:lnTo>
                    <a:pt x="47" y="58"/>
                  </a:lnTo>
                  <a:lnTo>
                    <a:pt x="34" y="56"/>
                  </a:lnTo>
                  <a:lnTo>
                    <a:pt x="34" y="56"/>
                  </a:lnTo>
                  <a:lnTo>
                    <a:pt x="27" y="40"/>
                  </a:lnTo>
                  <a:lnTo>
                    <a:pt x="23" y="25"/>
                  </a:lnTo>
                  <a:lnTo>
                    <a:pt x="23" y="23"/>
                  </a:lnTo>
                  <a:lnTo>
                    <a:pt x="20" y="2"/>
                  </a:lnTo>
                  <a:lnTo>
                    <a:pt x="20" y="2"/>
                  </a:lnTo>
                  <a:lnTo>
                    <a:pt x="18" y="0"/>
                  </a:lnTo>
                  <a:lnTo>
                    <a:pt x="14" y="0"/>
                  </a:lnTo>
                  <a:lnTo>
                    <a:pt x="14" y="0"/>
                  </a:lnTo>
                  <a:lnTo>
                    <a:pt x="12" y="2"/>
                  </a:lnTo>
                  <a:lnTo>
                    <a:pt x="12" y="3"/>
                  </a:lnTo>
                  <a:lnTo>
                    <a:pt x="14" y="14"/>
                  </a:lnTo>
                  <a:lnTo>
                    <a:pt x="14" y="14"/>
                  </a:lnTo>
                  <a:lnTo>
                    <a:pt x="9" y="14"/>
                  </a:lnTo>
                  <a:lnTo>
                    <a:pt x="3" y="18"/>
                  </a:lnTo>
                  <a:lnTo>
                    <a:pt x="2" y="22"/>
                  </a:lnTo>
                  <a:lnTo>
                    <a:pt x="0" y="29"/>
                  </a:lnTo>
                  <a:lnTo>
                    <a:pt x="0" y="29"/>
                  </a:lnTo>
                  <a:lnTo>
                    <a:pt x="3" y="45"/>
                  </a:lnTo>
                  <a:lnTo>
                    <a:pt x="11" y="60"/>
                  </a:lnTo>
                  <a:lnTo>
                    <a:pt x="11" y="60"/>
                  </a:lnTo>
                  <a:lnTo>
                    <a:pt x="14" y="70"/>
                  </a:lnTo>
                  <a:lnTo>
                    <a:pt x="16" y="74"/>
                  </a:lnTo>
                  <a:lnTo>
                    <a:pt x="22" y="76"/>
                  </a:lnTo>
                  <a:lnTo>
                    <a:pt x="22" y="76"/>
                  </a:lnTo>
                  <a:lnTo>
                    <a:pt x="40" y="81"/>
                  </a:lnTo>
                  <a:lnTo>
                    <a:pt x="49" y="83"/>
                  </a:lnTo>
                  <a:lnTo>
                    <a:pt x="60" y="83"/>
                  </a:lnTo>
                  <a:lnTo>
                    <a:pt x="60" y="92"/>
                  </a:lnTo>
                  <a:lnTo>
                    <a:pt x="60" y="92"/>
                  </a:lnTo>
                  <a:lnTo>
                    <a:pt x="60" y="181"/>
                  </a:lnTo>
                  <a:lnTo>
                    <a:pt x="60" y="286"/>
                  </a:lnTo>
                  <a:lnTo>
                    <a:pt x="60" y="286"/>
                  </a:lnTo>
                  <a:lnTo>
                    <a:pt x="61" y="292"/>
                  </a:lnTo>
                  <a:lnTo>
                    <a:pt x="63" y="295"/>
                  </a:lnTo>
                  <a:lnTo>
                    <a:pt x="69" y="299"/>
                  </a:lnTo>
                  <a:lnTo>
                    <a:pt x="74" y="301"/>
                  </a:lnTo>
                  <a:lnTo>
                    <a:pt x="74" y="301"/>
                  </a:lnTo>
                  <a:lnTo>
                    <a:pt x="80" y="299"/>
                  </a:lnTo>
                  <a:lnTo>
                    <a:pt x="85" y="295"/>
                  </a:lnTo>
                  <a:lnTo>
                    <a:pt x="89" y="292"/>
                  </a:lnTo>
                  <a:lnTo>
                    <a:pt x="89" y="286"/>
                  </a:lnTo>
                  <a:lnTo>
                    <a:pt x="89" y="185"/>
                  </a:lnTo>
                  <a:lnTo>
                    <a:pt x="89" y="185"/>
                  </a:lnTo>
                  <a:lnTo>
                    <a:pt x="90" y="181"/>
                  </a:lnTo>
                  <a:lnTo>
                    <a:pt x="90" y="179"/>
                  </a:lnTo>
                  <a:lnTo>
                    <a:pt x="94" y="179"/>
                  </a:lnTo>
                  <a:lnTo>
                    <a:pt x="94" y="179"/>
                  </a:lnTo>
                  <a:lnTo>
                    <a:pt x="98" y="179"/>
                  </a:lnTo>
                  <a:lnTo>
                    <a:pt x="100" y="181"/>
                  </a:lnTo>
                  <a:lnTo>
                    <a:pt x="100" y="185"/>
                  </a:lnTo>
                  <a:lnTo>
                    <a:pt x="100" y="286"/>
                  </a:lnTo>
                  <a:lnTo>
                    <a:pt x="100" y="286"/>
                  </a:lnTo>
                  <a:lnTo>
                    <a:pt x="101" y="292"/>
                  </a:lnTo>
                  <a:lnTo>
                    <a:pt x="103" y="295"/>
                  </a:lnTo>
                  <a:lnTo>
                    <a:pt x="109" y="299"/>
                  </a:lnTo>
                  <a:lnTo>
                    <a:pt x="114" y="301"/>
                  </a:lnTo>
                  <a:lnTo>
                    <a:pt x="114" y="301"/>
                  </a:lnTo>
                  <a:lnTo>
                    <a:pt x="119" y="299"/>
                  </a:lnTo>
                  <a:lnTo>
                    <a:pt x="125" y="295"/>
                  </a:lnTo>
                  <a:lnTo>
                    <a:pt x="127" y="292"/>
                  </a:lnTo>
                  <a:lnTo>
                    <a:pt x="129" y="286"/>
                  </a:lnTo>
                  <a:lnTo>
                    <a:pt x="129" y="188"/>
                  </a:lnTo>
                  <a:lnTo>
                    <a:pt x="129" y="174"/>
                  </a:lnTo>
                  <a:lnTo>
                    <a:pt x="129" y="174"/>
                  </a:lnTo>
                  <a:lnTo>
                    <a:pt x="136" y="167"/>
                  </a:lnTo>
                  <a:lnTo>
                    <a:pt x="143" y="159"/>
                  </a:lnTo>
                  <a:lnTo>
                    <a:pt x="150" y="152"/>
                  </a:lnTo>
                  <a:lnTo>
                    <a:pt x="156" y="143"/>
                  </a:lnTo>
                  <a:lnTo>
                    <a:pt x="156" y="143"/>
                  </a:lnTo>
                  <a:lnTo>
                    <a:pt x="161" y="130"/>
                  </a:lnTo>
                  <a:lnTo>
                    <a:pt x="163" y="125"/>
                  </a:lnTo>
                  <a:lnTo>
                    <a:pt x="165" y="119"/>
                  </a:lnTo>
                  <a:lnTo>
                    <a:pt x="165" y="119"/>
                  </a:lnTo>
                  <a:lnTo>
                    <a:pt x="165" y="112"/>
                  </a:lnTo>
                  <a:lnTo>
                    <a:pt x="161" y="107"/>
                  </a:lnTo>
                  <a:lnTo>
                    <a:pt x="158" y="94"/>
                  </a:lnTo>
                  <a:lnTo>
                    <a:pt x="158" y="94"/>
                  </a:lnTo>
                  <a:close/>
                  <a:moveTo>
                    <a:pt x="139" y="119"/>
                  </a:moveTo>
                  <a:lnTo>
                    <a:pt x="139" y="119"/>
                  </a:lnTo>
                  <a:lnTo>
                    <a:pt x="134" y="130"/>
                  </a:lnTo>
                  <a:lnTo>
                    <a:pt x="134" y="130"/>
                  </a:lnTo>
                  <a:lnTo>
                    <a:pt x="129" y="141"/>
                  </a:lnTo>
                  <a:lnTo>
                    <a:pt x="129" y="92"/>
                  </a:lnTo>
                  <a:lnTo>
                    <a:pt x="129" y="92"/>
                  </a:lnTo>
                  <a:lnTo>
                    <a:pt x="136" y="105"/>
                  </a:lnTo>
                  <a:lnTo>
                    <a:pt x="141" y="118"/>
                  </a:lnTo>
                  <a:lnTo>
                    <a:pt x="141" y="118"/>
                  </a:lnTo>
                  <a:lnTo>
                    <a:pt x="139" y="119"/>
                  </a:lnTo>
                  <a:lnTo>
                    <a:pt x="139" y="119"/>
                  </a:lnTo>
                  <a:close/>
                  <a:moveTo>
                    <a:pt x="141" y="118"/>
                  </a:moveTo>
                  <a:lnTo>
                    <a:pt x="141" y="118"/>
                  </a:lnTo>
                  <a:close/>
                </a:path>
              </a:pathLst>
            </a:custGeom>
            <a:grpFill/>
            <a:ln w="9525">
              <a:noFill/>
              <a:round/>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57" name="Freeform 73">
              <a:extLst>
                <a:ext uri="{FF2B5EF4-FFF2-40B4-BE49-F238E27FC236}">
                  <a16:creationId xmlns:a16="http://schemas.microsoft.com/office/drawing/2014/main" id="{73265DE9-9019-4C2C-B6DC-A2619A6641BF}"/>
                </a:ext>
              </a:extLst>
            </p:cNvPr>
            <p:cNvSpPr/>
            <p:nvPr/>
          </p:nvSpPr>
          <p:spPr bwMode="auto">
            <a:xfrm>
              <a:off x="3386647" y="802411"/>
              <a:ext cx="172336" cy="311450"/>
            </a:xfrm>
            <a:custGeom>
              <a:avLst/>
              <a:gdLst/>
              <a:ahLst/>
              <a:cxnLst>
                <a:cxn ang="0">
                  <a:pos x="158" y="94"/>
                </a:cxn>
                <a:cxn ang="0">
                  <a:pos x="141" y="69"/>
                </a:cxn>
                <a:cxn ang="0">
                  <a:pos x="134" y="63"/>
                </a:cxn>
                <a:cxn ang="0">
                  <a:pos x="130" y="60"/>
                </a:cxn>
                <a:cxn ang="0">
                  <a:pos x="123" y="58"/>
                </a:cxn>
                <a:cxn ang="0">
                  <a:pos x="100" y="54"/>
                </a:cxn>
                <a:cxn ang="0">
                  <a:pos x="67" y="58"/>
                </a:cxn>
                <a:cxn ang="0">
                  <a:pos x="63" y="58"/>
                </a:cxn>
                <a:cxn ang="0">
                  <a:pos x="61" y="58"/>
                </a:cxn>
                <a:cxn ang="0">
                  <a:pos x="61" y="58"/>
                </a:cxn>
                <a:cxn ang="0">
                  <a:pos x="34" y="56"/>
                </a:cxn>
                <a:cxn ang="0">
                  <a:pos x="27" y="40"/>
                </a:cxn>
                <a:cxn ang="0">
                  <a:pos x="23" y="23"/>
                </a:cxn>
                <a:cxn ang="0">
                  <a:pos x="20" y="2"/>
                </a:cxn>
                <a:cxn ang="0">
                  <a:pos x="14" y="0"/>
                </a:cxn>
                <a:cxn ang="0">
                  <a:pos x="12" y="2"/>
                </a:cxn>
                <a:cxn ang="0">
                  <a:pos x="14" y="14"/>
                </a:cxn>
                <a:cxn ang="0">
                  <a:pos x="9" y="14"/>
                </a:cxn>
                <a:cxn ang="0">
                  <a:pos x="2" y="22"/>
                </a:cxn>
                <a:cxn ang="0">
                  <a:pos x="0" y="29"/>
                </a:cxn>
                <a:cxn ang="0">
                  <a:pos x="11" y="60"/>
                </a:cxn>
                <a:cxn ang="0">
                  <a:pos x="14" y="70"/>
                </a:cxn>
                <a:cxn ang="0">
                  <a:pos x="22" y="76"/>
                </a:cxn>
                <a:cxn ang="0">
                  <a:pos x="40" y="81"/>
                </a:cxn>
                <a:cxn ang="0">
                  <a:pos x="60" y="83"/>
                </a:cxn>
                <a:cxn ang="0">
                  <a:pos x="60" y="92"/>
                </a:cxn>
                <a:cxn ang="0">
                  <a:pos x="60" y="286"/>
                </a:cxn>
                <a:cxn ang="0">
                  <a:pos x="61" y="292"/>
                </a:cxn>
                <a:cxn ang="0">
                  <a:pos x="69" y="299"/>
                </a:cxn>
                <a:cxn ang="0">
                  <a:pos x="74" y="301"/>
                </a:cxn>
                <a:cxn ang="0">
                  <a:pos x="85" y="295"/>
                </a:cxn>
                <a:cxn ang="0">
                  <a:pos x="89" y="286"/>
                </a:cxn>
                <a:cxn ang="0">
                  <a:pos x="89" y="185"/>
                </a:cxn>
                <a:cxn ang="0">
                  <a:pos x="90" y="179"/>
                </a:cxn>
                <a:cxn ang="0">
                  <a:pos x="94" y="179"/>
                </a:cxn>
                <a:cxn ang="0">
                  <a:pos x="100" y="181"/>
                </a:cxn>
                <a:cxn ang="0">
                  <a:pos x="100" y="286"/>
                </a:cxn>
                <a:cxn ang="0">
                  <a:pos x="101" y="292"/>
                </a:cxn>
                <a:cxn ang="0">
                  <a:pos x="109" y="299"/>
                </a:cxn>
                <a:cxn ang="0">
                  <a:pos x="114" y="301"/>
                </a:cxn>
                <a:cxn ang="0">
                  <a:pos x="125" y="295"/>
                </a:cxn>
                <a:cxn ang="0">
                  <a:pos x="129" y="286"/>
                </a:cxn>
                <a:cxn ang="0">
                  <a:pos x="129" y="174"/>
                </a:cxn>
                <a:cxn ang="0">
                  <a:pos x="136" y="167"/>
                </a:cxn>
                <a:cxn ang="0">
                  <a:pos x="150" y="152"/>
                </a:cxn>
                <a:cxn ang="0">
                  <a:pos x="156" y="143"/>
                </a:cxn>
                <a:cxn ang="0">
                  <a:pos x="163" y="125"/>
                </a:cxn>
                <a:cxn ang="0">
                  <a:pos x="165" y="119"/>
                </a:cxn>
                <a:cxn ang="0">
                  <a:pos x="161" y="107"/>
                </a:cxn>
                <a:cxn ang="0">
                  <a:pos x="158" y="94"/>
                </a:cxn>
              </a:cxnLst>
              <a:rect l="0" t="0" r="r" b="b"/>
              <a:pathLst>
                <a:path w="165" h="301">
                  <a:moveTo>
                    <a:pt x="158" y="94"/>
                  </a:moveTo>
                  <a:lnTo>
                    <a:pt x="158" y="94"/>
                  </a:lnTo>
                  <a:lnTo>
                    <a:pt x="147" y="78"/>
                  </a:lnTo>
                  <a:lnTo>
                    <a:pt x="141" y="69"/>
                  </a:lnTo>
                  <a:lnTo>
                    <a:pt x="134" y="63"/>
                  </a:lnTo>
                  <a:lnTo>
                    <a:pt x="134" y="63"/>
                  </a:lnTo>
                  <a:lnTo>
                    <a:pt x="130" y="61"/>
                  </a:lnTo>
                  <a:lnTo>
                    <a:pt x="130" y="60"/>
                  </a:lnTo>
                  <a:lnTo>
                    <a:pt x="130" y="60"/>
                  </a:lnTo>
                  <a:lnTo>
                    <a:pt x="123" y="58"/>
                  </a:lnTo>
                  <a:lnTo>
                    <a:pt x="116" y="56"/>
                  </a:lnTo>
                  <a:lnTo>
                    <a:pt x="100" y="54"/>
                  </a:lnTo>
                  <a:lnTo>
                    <a:pt x="81" y="56"/>
                  </a:lnTo>
                  <a:lnTo>
                    <a:pt x="67" y="58"/>
                  </a:lnTo>
                  <a:lnTo>
                    <a:pt x="67" y="58"/>
                  </a:lnTo>
                  <a:lnTo>
                    <a:pt x="63" y="58"/>
                  </a:lnTo>
                  <a:lnTo>
                    <a:pt x="61" y="58"/>
                  </a:lnTo>
                  <a:lnTo>
                    <a:pt x="61" y="58"/>
                  </a:lnTo>
                  <a:lnTo>
                    <a:pt x="61" y="58"/>
                  </a:lnTo>
                  <a:lnTo>
                    <a:pt x="61" y="58"/>
                  </a:lnTo>
                  <a:lnTo>
                    <a:pt x="47" y="58"/>
                  </a:lnTo>
                  <a:lnTo>
                    <a:pt x="34" y="56"/>
                  </a:lnTo>
                  <a:lnTo>
                    <a:pt x="34" y="56"/>
                  </a:lnTo>
                  <a:lnTo>
                    <a:pt x="27" y="40"/>
                  </a:lnTo>
                  <a:lnTo>
                    <a:pt x="23" y="25"/>
                  </a:lnTo>
                  <a:lnTo>
                    <a:pt x="23" y="23"/>
                  </a:lnTo>
                  <a:lnTo>
                    <a:pt x="20" y="2"/>
                  </a:lnTo>
                  <a:lnTo>
                    <a:pt x="20" y="2"/>
                  </a:lnTo>
                  <a:lnTo>
                    <a:pt x="18" y="0"/>
                  </a:lnTo>
                  <a:lnTo>
                    <a:pt x="14" y="0"/>
                  </a:lnTo>
                  <a:lnTo>
                    <a:pt x="14" y="0"/>
                  </a:lnTo>
                  <a:lnTo>
                    <a:pt x="12" y="2"/>
                  </a:lnTo>
                  <a:lnTo>
                    <a:pt x="12" y="3"/>
                  </a:lnTo>
                  <a:lnTo>
                    <a:pt x="14" y="14"/>
                  </a:lnTo>
                  <a:lnTo>
                    <a:pt x="14" y="14"/>
                  </a:lnTo>
                  <a:lnTo>
                    <a:pt x="9" y="14"/>
                  </a:lnTo>
                  <a:lnTo>
                    <a:pt x="3" y="18"/>
                  </a:lnTo>
                  <a:lnTo>
                    <a:pt x="2" y="22"/>
                  </a:lnTo>
                  <a:lnTo>
                    <a:pt x="0" y="29"/>
                  </a:lnTo>
                  <a:lnTo>
                    <a:pt x="0" y="29"/>
                  </a:lnTo>
                  <a:lnTo>
                    <a:pt x="3" y="45"/>
                  </a:lnTo>
                  <a:lnTo>
                    <a:pt x="11" y="60"/>
                  </a:lnTo>
                  <a:lnTo>
                    <a:pt x="11" y="60"/>
                  </a:lnTo>
                  <a:lnTo>
                    <a:pt x="14" y="70"/>
                  </a:lnTo>
                  <a:lnTo>
                    <a:pt x="16" y="74"/>
                  </a:lnTo>
                  <a:lnTo>
                    <a:pt x="22" y="76"/>
                  </a:lnTo>
                  <a:lnTo>
                    <a:pt x="22" y="76"/>
                  </a:lnTo>
                  <a:lnTo>
                    <a:pt x="40" y="81"/>
                  </a:lnTo>
                  <a:lnTo>
                    <a:pt x="49" y="83"/>
                  </a:lnTo>
                  <a:lnTo>
                    <a:pt x="60" y="83"/>
                  </a:lnTo>
                  <a:lnTo>
                    <a:pt x="60" y="92"/>
                  </a:lnTo>
                  <a:lnTo>
                    <a:pt x="60" y="92"/>
                  </a:lnTo>
                  <a:lnTo>
                    <a:pt x="60" y="181"/>
                  </a:lnTo>
                  <a:lnTo>
                    <a:pt x="60" y="286"/>
                  </a:lnTo>
                  <a:lnTo>
                    <a:pt x="60" y="286"/>
                  </a:lnTo>
                  <a:lnTo>
                    <a:pt x="61" y="292"/>
                  </a:lnTo>
                  <a:lnTo>
                    <a:pt x="63" y="295"/>
                  </a:lnTo>
                  <a:lnTo>
                    <a:pt x="69" y="299"/>
                  </a:lnTo>
                  <a:lnTo>
                    <a:pt x="74" y="301"/>
                  </a:lnTo>
                  <a:lnTo>
                    <a:pt x="74" y="301"/>
                  </a:lnTo>
                  <a:lnTo>
                    <a:pt x="80" y="299"/>
                  </a:lnTo>
                  <a:lnTo>
                    <a:pt x="85" y="295"/>
                  </a:lnTo>
                  <a:lnTo>
                    <a:pt x="89" y="292"/>
                  </a:lnTo>
                  <a:lnTo>
                    <a:pt x="89" y="286"/>
                  </a:lnTo>
                  <a:lnTo>
                    <a:pt x="89" y="185"/>
                  </a:lnTo>
                  <a:lnTo>
                    <a:pt x="89" y="185"/>
                  </a:lnTo>
                  <a:lnTo>
                    <a:pt x="90" y="181"/>
                  </a:lnTo>
                  <a:lnTo>
                    <a:pt x="90" y="179"/>
                  </a:lnTo>
                  <a:lnTo>
                    <a:pt x="94" y="179"/>
                  </a:lnTo>
                  <a:lnTo>
                    <a:pt x="94" y="179"/>
                  </a:lnTo>
                  <a:lnTo>
                    <a:pt x="98" y="179"/>
                  </a:lnTo>
                  <a:lnTo>
                    <a:pt x="100" y="181"/>
                  </a:lnTo>
                  <a:lnTo>
                    <a:pt x="100" y="185"/>
                  </a:lnTo>
                  <a:lnTo>
                    <a:pt x="100" y="286"/>
                  </a:lnTo>
                  <a:lnTo>
                    <a:pt x="100" y="286"/>
                  </a:lnTo>
                  <a:lnTo>
                    <a:pt x="101" y="292"/>
                  </a:lnTo>
                  <a:lnTo>
                    <a:pt x="103" y="295"/>
                  </a:lnTo>
                  <a:lnTo>
                    <a:pt x="109" y="299"/>
                  </a:lnTo>
                  <a:lnTo>
                    <a:pt x="114" y="301"/>
                  </a:lnTo>
                  <a:lnTo>
                    <a:pt x="114" y="301"/>
                  </a:lnTo>
                  <a:lnTo>
                    <a:pt x="119" y="299"/>
                  </a:lnTo>
                  <a:lnTo>
                    <a:pt x="125" y="295"/>
                  </a:lnTo>
                  <a:lnTo>
                    <a:pt x="127" y="292"/>
                  </a:lnTo>
                  <a:lnTo>
                    <a:pt x="129" y="286"/>
                  </a:lnTo>
                  <a:lnTo>
                    <a:pt x="129" y="188"/>
                  </a:lnTo>
                  <a:lnTo>
                    <a:pt x="129" y="174"/>
                  </a:lnTo>
                  <a:lnTo>
                    <a:pt x="129" y="174"/>
                  </a:lnTo>
                  <a:lnTo>
                    <a:pt x="136" y="167"/>
                  </a:lnTo>
                  <a:lnTo>
                    <a:pt x="143" y="159"/>
                  </a:lnTo>
                  <a:lnTo>
                    <a:pt x="150" y="152"/>
                  </a:lnTo>
                  <a:lnTo>
                    <a:pt x="156" y="143"/>
                  </a:lnTo>
                  <a:lnTo>
                    <a:pt x="156" y="143"/>
                  </a:lnTo>
                  <a:lnTo>
                    <a:pt x="161" y="130"/>
                  </a:lnTo>
                  <a:lnTo>
                    <a:pt x="163" y="125"/>
                  </a:lnTo>
                  <a:lnTo>
                    <a:pt x="165" y="119"/>
                  </a:lnTo>
                  <a:lnTo>
                    <a:pt x="165" y="119"/>
                  </a:lnTo>
                  <a:lnTo>
                    <a:pt x="165" y="112"/>
                  </a:lnTo>
                  <a:lnTo>
                    <a:pt x="161" y="107"/>
                  </a:lnTo>
                  <a:lnTo>
                    <a:pt x="158" y="94"/>
                  </a:lnTo>
                  <a:lnTo>
                    <a:pt x="158" y="94"/>
                  </a:lnTo>
                </a:path>
              </a:pathLst>
            </a:custGeom>
            <a:grpFill/>
            <a:ln w="9525">
              <a:noFill/>
              <a:round/>
            </a:ln>
          </p:spPr>
          <p:txBody>
            <a:bodyPr lIns="121920" tIns="60960" rIns="121920" bIns="60960"/>
            <a:lstStyle/>
            <a:p>
              <a:pPr eaLnBrk="1" fontAlgn="auto" hangingPunct="1">
                <a:spcBef>
                  <a:spcPts val="0"/>
                </a:spcBef>
                <a:spcAft>
                  <a:spcPts val="0"/>
                </a:spcAft>
                <a:defRPr/>
              </a:pPr>
              <a:endParaRPr lang="en-US" sz="3200" dirty="0">
                <a:latin typeface="+mn-ea"/>
                <a:ea typeface="+mn-ea"/>
              </a:endParaRPr>
            </a:p>
          </p:txBody>
        </p:sp>
        <p:sp>
          <p:nvSpPr>
            <p:cNvPr id="58" name="Freeform 74">
              <a:extLst>
                <a:ext uri="{FF2B5EF4-FFF2-40B4-BE49-F238E27FC236}">
                  <a16:creationId xmlns:a16="http://schemas.microsoft.com/office/drawing/2014/main" id="{7D4C5E1C-F17C-4DA5-9E74-84E4F4510DA8}"/>
                </a:ext>
              </a:extLst>
            </p:cNvPr>
            <p:cNvSpPr/>
            <p:nvPr/>
          </p:nvSpPr>
          <p:spPr bwMode="auto">
            <a:xfrm>
              <a:off x="3521609" y="897922"/>
              <a:ext cx="12458" cy="51909"/>
            </a:xfrm>
            <a:custGeom>
              <a:avLst/>
              <a:gdLst/>
              <a:ahLst/>
              <a:cxnLst>
                <a:cxn ang="0">
                  <a:pos x="10" y="27"/>
                </a:cxn>
                <a:cxn ang="0">
                  <a:pos x="10" y="27"/>
                </a:cxn>
                <a:cxn ang="0">
                  <a:pos x="5" y="38"/>
                </a:cxn>
                <a:cxn ang="0">
                  <a:pos x="5" y="38"/>
                </a:cxn>
                <a:cxn ang="0">
                  <a:pos x="0" y="49"/>
                </a:cxn>
                <a:cxn ang="0">
                  <a:pos x="0" y="0"/>
                </a:cxn>
                <a:cxn ang="0">
                  <a:pos x="0" y="0"/>
                </a:cxn>
                <a:cxn ang="0">
                  <a:pos x="7" y="13"/>
                </a:cxn>
                <a:cxn ang="0">
                  <a:pos x="12" y="26"/>
                </a:cxn>
                <a:cxn ang="0">
                  <a:pos x="12" y="26"/>
                </a:cxn>
                <a:cxn ang="0">
                  <a:pos x="10" y="27"/>
                </a:cxn>
                <a:cxn ang="0">
                  <a:pos x="10" y="27"/>
                </a:cxn>
              </a:cxnLst>
              <a:rect l="0" t="0" r="r" b="b"/>
              <a:pathLst>
                <a:path w="12" h="49">
                  <a:moveTo>
                    <a:pt x="10" y="27"/>
                  </a:moveTo>
                  <a:lnTo>
                    <a:pt x="10" y="27"/>
                  </a:lnTo>
                  <a:lnTo>
                    <a:pt x="5" y="38"/>
                  </a:lnTo>
                  <a:lnTo>
                    <a:pt x="5" y="38"/>
                  </a:lnTo>
                  <a:lnTo>
                    <a:pt x="0" y="49"/>
                  </a:lnTo>
                  <a:lnTo>
                    <a:pt x="0" y="0"/>
                  </a:lnTo>
                  <a:lnTo>
                    <a:pt x="0" y="0"/>
                  </a:lnTo>
                  <a:lnTo>
                    <a:pt x="7" y="13"/>
                  </a:lnTo>
                  <a:lnTo>
                    <a:pt x="12" y="26"/>
                  </a:lnTo>
                  <a:lnTo>
                    <a:pt x="12" y="26"/>
                  </a:lnTo>
                  <a:lnTo>
                    <a:pt x="10" y="27"/>
                  </a:lnTo>
                  <a:lnTo>
                    <a:pt x="10" y="27"/>
                  </a:lnTo>
                </a:path>
              </a:pathLst>
            </a:custGeom>
            <a:grpFill/>
            <a:ln w="9525">
              <a:noFill/>
              <a:round/>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59" name="Line 75">
              <a:extLst>
                <a:ext uri="{FF2B5EF4-FFF2-40B4-BE49-F238E27FC236}">
                  <a16:creationId xmlns:a16="http://schemas.microsoft.com/office/drawing/2014/main" id="{B30899EF-FCA8-4688-B0D6-36FDF2D09DB1}"/>
                </a:ext>
              </a:extLst>
            </p:cNvPr>
            <p:cNvSpPr>
              <a:spLocks noChangeShapeType="1"/>
            </p:cNvSpPr>
            <p:nvPr/>
          </p:nvSpPr>
          <p:spPr bwMode="auto">
            <a:xfrm>
              <a:off x="3534067" y="924914"/>
              <a:ext cx="2077" cy="2077"/>
            </a:xfrm>
            <a:prstGeom prst="line">
              <a:avLst/>
            </a:prstGeom>
            <a:grpFill/>
            <a:ln w="9525">
              <a:noFill/>
              <a:round/>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grpSp>
      <p:sp>
        <p:nvSpPr>
          <p:cNvPr id="60" name="Freeform 41">
            <a:extLst>
              <a:ext uri="{FF2B5EF4-FFF2-40B4-BE49-F238E27FC236}">
                <a16:creationId xmlns:a16="http://schemas.microsoft.com/office/drawing/2014/main" id="{517B328F-60AA-44F7-81C4-DFB47DD34369}"/>
              </a:ext>
            </a:extLst>
          </p:cNvPr>
          <p:cNvSpPr>
            <a:spLocks noEditPoints="1"/>
          </p:cNvSpPr>
          <p:nvPr/>
        </p:nvSpPr>
        <p:spPr bwMode="auto">
          <a:xfrm>
            <a:off x="4992499" y="2763087"/>
            <a:ext cx="512272" cy="492752"/>
          </a:xfrm>
          <a:custGeom>
            <a:avLst/>
            <a:gdLst>
              <a:gd name="T0" fmla="*/ 419 w 628"/>
              <a:gd name="T1" fmla="*/ 232 h 600"/>
              <a:gd name="T2" fmla="*/ 411 w 628"/>
              <a:gd name="T3" fmla="*/ 249 h 600"/>
              <a:gd name="T4" fmla="*/ 408 w 628"/>
              <a:gd name="T5" fmla="*/ 261 h 600"/>
              <a:gd name="T6" fmla="*/ 409 w 628"/>
              <a:gd name="T7" fmla="*/ 283 h 600"/>
              <a:gd name="T8" fmla="*/ 417 w 628"/>
              <a:gd name="T9" fmla="*/ 305 h 600"/>
              <a:gd name="T10" fmla="*/ 424 w 628"/>
              <a:gd name="T11" fmla="*/ 315 h 600"/>
              <a:gd name="T12" fmla="*/ 441 w 628"/>
              <a:gd name="T13" fmla="*/ 330 h 600"/>
              <a:gd name="T14" fmla="*/ 453 w 628"/>
              <a:gd name="T15" fmla="*/ 335 h 600"/>
              <a:gd name="T16" fmla="*/ 478 w 628"/>
              <a:gd name="T17" fmla="*/ 200 h 600"/>
              <a:gd name="T18" fmla="*/ 449 w 628"/>
              <a:gd name="T19" fmla="*/ 207 h 600"/>
              <a:gd name="T20" fmla="*/ 433 w 628"/>
              <a:gd name="T21" fmla="*/ 216 h 600"/>
              <a:gd name="T22" fmla="*/ 425 w 628"/>
              <a:gd name="T23" fmla="*/ 224 h 600"/>
              <a:gd name="T24" fmla="*/ 384 w 628"/>
              <a:gd name="T25" fmla="*/ 70 h 600"/>
              <a:gd name="T26" fmla="*/ 314 w 628"/>
              <a:gd name="T27" fmla="*/ 140 h 600"/>
              <a:gd name="T28" fmla="*/ 379 w 628"/>
              <a:gd name="T29" fmla="*/ 283 h 600"/>
              <a:gd name="T30" fmla="*/ 379 w 628"/>
              <a:gd name="T31" fmla="*/ 254 h 600"/>
              <a:gd name="T32" fmla="*/ 359 w 628"/>
              <a:gd name="T33" fmla="*/ 154 h 600"/>
              <a:gd name="T34" fmla="*/ 249 w 628"/>
              <a:gd name="T35" fmla="*/ 270 h 600"/>
              <a:gd name="T36" fmla="*/ 314 w 628"/>
              <a:gd name="T37" fmla="*/ 396 h 600"/>
              <a:gd name="T38" fmla="*/ 282 w 628"/>
              <a:gd name="T39" fmla="*/ 400 h 600"/>
              <a:gd name="T40" fmla="*/ 267 w 628"/>
              <a:gd name="T41" fmla="*/ 382 h 600"/>
              <a:gd name="T42" fmla="*/ 257 w 628"/>
              <a:gd name="T43" fmla="*/ 374 h 600"/>
              <a:gd name="T44" fmla="*/ 214 w 628"/>
              <a:gd name="T45" fmla="*/ 356 h 600"/>
              <a:gd name="T46" fmla="*/ 195 w 628"/>
              <a:gd name="T47" fmla="*/ 354 h 600"/>
              <a:gd name="T48" fmla="*/ 0 w 628"/>
              <a:gd name="T49" fmla="*/ 600 h 600"/>
              <a:gd name="T50" fmla="*/ 83 w 628"/>
              <a:gd name="T51" fmla="*/ 454 h 600"/>
              <a:gd name="T52" fmla="*/ 216 w 628"/>
              <a:gd name="T53" fmla="*/ 454 h 600"/>
              <a:gd name="T54" fmla="*/ 301 w 628"/>
              <a:gd name="T55" fmla="*/ 600 h 600"/>
              <a:gd name="T56" fmla="*/ 282 w 628"/>
              <a:gd name="T57" fmla="*/ 400 h 600"/>
              <a:gd name="T58" fmla="*/ 433 w 628"/>
              <a:gd name="T59" fmla="*/ 354 h 600"/>
              <a:gd name="T60" fmla="*/ 413 w 628"/>
              <a:gd name="T61" fmla="*/ 356 h 600"/>
              <a:gd name="T62" fmla="*/ 361 w 628"/>
              <a:gd name="T63" fmla="*/ 382 h 600"/>
              <a:gd name="T64" fmla="*/ 353 w 628"/>
              <a:gd name="T65" fmla="*/ 391 h 600"/>
              <a:gd name="T66" fmla="*/ 389 w 628"/>
              <a:gd name="T67" fmla="*/ 600 h 600"/>
              <a:gd name="T68" fmla="*/ 410 w 628"/>
              <a:gd name="T69" fmla="*/ 600 h 600"/>
              <a:gd name="T70" fmla="*/ 564 w 628"/>
              <a:gd name="T71" fmla="*/ 454 h 600"/>
              <a:gd name="T72" fmla="*/ 628 w 628"/>
              <a:gd name="T73" fmla="*/ 460 h 600"/>
              <a:gd name="T74" fmla="*/ 150 w 628"/>
              <a:gd name="T75" fmla="*/ 340 h 600"/>
              <a:gd name="T76" fmla="*/ 186 w 628"/>
              <a:gd name="T77" fmla="*/ 330 h 600"/>
              <a:gd name="T78" fmla="*/ 196 w 628"/>
              <a:gd name="T79" fmla="*/ 323 h 600"/>
              <a:gd name="T80" fmla="*/ 216 w 628"/>
              <a:gd name="T81" fmla="*/ 295 h 600"/>
              <a:gd name="T82" fmla="*/ 219 w 628"/>
              <a:gd name="T83" fmla="*/ 282 h 600"/>
              <a:gd name="T84" fmla="*/ 219 w 628"/>
              <a:gd name="T85" fmla="*/ 258 h 600"/>
              <a:gd name="T86" fmla="*/ 214 w 628"/>
              <a:gd name="T87" fmla="*/ 241 h 600"/>
              <a:gd name="T88" fmla="*/ 208 w 628"/>
              <a:gd name="T89" fmla="*/ 231 h 600"/>
              <a:gd name="T90" fmla="*/ 195 w 628"/>
              <a:gd name="T91" fmla="*/ 217 h 600"/>
              <a:gd name="T92" fmla="*/ 186 w 628"/>
              <a:gd name="T93" fmla="*/ 210 h 600"/>
              <a:gd name="T94" fmla="*/ 150 w 628"/>
              <a:gd name="T95" fmla="*/ 200 h 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628" h="600">
                <a:moveTo>
                  <a:pt x="425" y="224"/>
                </a:moveTo>
                <a:cubicBezTo>
                  <a:pt x="423" y="227"/>
                  <a:pt x="421" y="229"/>
                  <a:pt x="419" y="231"/>
                </a:cubicBezTo>
                <a:cubicBezTo>
                  <a:pt x="419" y="231"/>
                  <a:pt x="419" y="232"/>
                  <a:pt x="419" y="232"/>
                </a:cubicBezTo>
                <a:cubicBezTo>
                  <a:pt x="418" y="234"/>
                  <a:pt x="416" y="237"/>
                  <a:pt x="415" y="239"/>
                </a:cubicBezTo>
                <a:cubicBezTo>
                  <a:pt x="415" y="240"/>
                  <a:pt x="414" y="240"/>
                  <a:pt x="414" y="241"/>
                </a:cubicBezTo>
                <a:cubicBezTo>
                  <a:pt x="413" y="244"/>
                  <a:pt x="412" y="247"/>
                  <a:pt x="411" y="249"/>
                </a:cubicBezTo>
                <a:cubicBezTo>
                  <a:pt x="411" y="250"/>
                  <a:pt x="411" y="250"/>
                  <a:pt x="411" y="250"/>
                </a:cubicBezTo>
                <a:cubicBezTo>
                  <a:pt x="410" y="253"/>
                  <a:pt x="409" y="255"/>
                  <a:pt x="409" y="258"/>
                </a:cubicBezTo>
                <a:cubicBezTo>
                  <a:pt x="409" y="259"/>
                  <a:pt x="409" y="260"/>
                  <a:pt x="408" y="261"/>
                </a:cubicBezTo>
                <a:cubicBezTo>
                  <a:pt x="408" y="264"/>
                  <a:pt x="408" y="267"/>
                  <a:pt x="408" y="270"/>
                </a:cubicBezTo>
                <a:cubicBezTo>
                  <a:pt x="408" y="274"/>
                  <a:pt x="408" y="278"/>
                  <a:pt x="409" y="281"/>
                </a:cubicBezTo>
                <a:cubicBezTo>
                  <a:pt x="409" y="282"/>
                  <a:pt x="409" y="283"/>
                  <a:pt x="409" y="283"/>
                </a:cubicBezTo>
                <a:cubicBezTo>
                  <a:pt x="410" y="287"/>
                  <a:pt x="411" y="290"/>
                  <a:pt x="412" y="293"/>
                </a:cubicBezTo>
                <a:cubicBezTo>
                  <a:pt x="412" y="294"/>
                  <a:pt x="412" y="295"/>
                  <a:pt x="412" y="295"/>
                </a:cubicBezTo>
                <a:cubicBezTo>
                  <a:pt x="414" y="298"/>
                  <a:pt x="415" y="301"/>
                  <a:pt x="417" y="305"/>
                </a:cubicBezTo>
                <a:cubicBezTo>
                  <a:pt x="417" y="305"/>
                  <a:pt x="417" y="305"/>
                  <a:pt x="418" y="306"/>
                </a:cubicBezTo>
                <a:cubicBezTo>
                  <a:pt x="420" y="309"/>
                  <a:pt x="422" y="312"/>
                  <a:pt x="424" y="315"/>
                </a:cubicBezTo>
                <a:cubicBezTo>
                  <a:pt x="424" y="315"/>
                  <a:pt x="424" y="315"/>
                  <a:pt x="424" y="315"/>
                </a:cubicBezTo>
                <a:cubicBezTo>
                  <a:pt x="427" y="318"/>
                  <a:pt x="429" y="320"/>
                  <a:pt x="432" y="323"/>
                </a:cubicBezTo>
                <a:cubicBezTo>
                  <a:pt x="432" y="323"/>
                  <a:pt x="432" y="323"/>
                  <a:pt x="432" y="323"/>
                </a:cubicBezTo>
                <a:cubicBezTo>
                  <a:pt x="435" y="326"/>
                  <a:pt x="438" y="328"/>
                  <a:pt x="441" y="330"/>
                </a:cubicBezTo>
                <a:cubicBezTo>
                  <a:pt x="442" y="330"/>
                  <a:pt x="442" y="330"/>
                  <a:pt x="442" y="330"/>
                </a:cubicBezTo>
                <a:cubicBezTo>
                  <a:pt x="446" y="332"/>
                  <a:pt x="449" y="334"/>
                  <a:pt x="452" y="335"/>
                </a:cubicBezTo>
                <a:cubicBezTo>
                  <a:pt x="453" y="335"/>
                  <a:pt x="453" y="335"/>
                  <a:pt x="453" y="335"/>
                </a:cubicBezTo>
                <a:cubicBezTo>
                  <a:pt x="461" y="338"/>
                  <a:pt x="469" y="340"/>
                  <a:pt x="478" y="340"/>
                </a:cubicBezTo>
                <a:cubicBezTo>
                  <a:pt x="516" y="340"/>
                  <a:pt x="547" y="309"/>
                  <a:pt x="547" y="270"/>
                </a:cubicBezTo>
                <a:cubicBezTo>
                  <a:pt x="547" y="232"/>
                  <a:pt x="516" y="200"/>
                  <a:pt x="478" y="200"/>
                </a:cubicBezTo>
                <a:cubicBezTo>
                  <a:pt x="468" y="200"/>
                  <a:pt x="458" y="202"/>
                  <a:pt x="450" y="206"/>
                </a:cubicBezTo>
                <a:cubicBezTo>
                  <a:pt x="450" y="206"/>
                  <a:pt x="450" y="206"/>
                  <a:pt x="450" y="206"/>
                </a:cubicBezTo>
                <a:cubicBezTo>
                  <a:pt x="449" y="206"/>
                  <a:pt x="449" y="206"/>
                  <a:pt x="449" y="207"/>
                </a:cubicBezTo>
                <a:cubicBezTo>
                  <a:pt x="446" y="208"/>
                  <a:pt x="444" y="209"/>
                  <a:pt x="442" y="210"/>
                </a:cubicBezTo>
                <a:cubicBezTo>
                  <a:pt x="441" y="211"/>
                  <a:pt x="441" y="211"/>
                  <a:pt x="440" y="211"/>
                </a:cubicBezTo>
                <a:cubicBezTo>
                  <a:pt x="438" y="213"/>
                  <a:pt x="435" y="215"/>
                  <a:pt x="433" y="216"/>
                </a:cubicBezTo>
                <a:cubicBezTo>
                  <a:pt x="433" y="217"/>
                  <a:pt x="432" y="217"/>
                  <a:pt x="432" y="217"/>
                </a:cubicBezTo>
                <a:cubicBezTo>
                  <a:pt x="430" y="219"/>
                  <a:pt x="428" y="221"/>
                  <a:pt x="426" y="223"/>
                </a:cubicBezTo>
                <a:cubicBezTo>
                  <a:pt x="426" y="223"/>
                  <a:pt x="425" y="224"/>
                  <a:pt x="425" y="224"/>
                </a:cubicBezTo>
                <a:close/>
                <a:moveTo>
                  <a:pt x="314" y="140"/>
                </a:moveTo>
                <a:lnTo>
                  <a:pt x="314" y="140"/>
                </a:lnTo>
                <a:cubicBezTo>
                  <a:pt x="353" y="140"/>
                  <a:pt x="384" y="108"/>
                  <a:pt x="384" y="70"/>
                </a:cubicBezTo>
                <a:cubicBezTo>
                  <a:pt x="384" y="31"/>
                  <a:pt x="353" y="0"/>
                  <a:pt x="314" y="0"/>
                </a:cubicBezTo>
                <a:cubicBezTo>
                  <a:pt x="275" y="0"/>
                  <a:pt x="244" y="31"/>
                  <a:pt x="244" y="70"/>
                </a:cubicBezTo>
                <a:cubicBezTo>
                  <a:pt x="244" y="108"/>
                  <a:pt x="275" y="140"/>
                  <a:pt x="314" y="140"/>
                </a:cubicBezTo>
                <a:close/>
                <a:moveTo>
                  <a:pt x="379" y="336"/>
                </a:moveTo>
                <a:lnTo>
                  <a:pt x="379" y="336"/>
                </a:lnTo>
                <a:lnTo>
                  <a:pt x="379" y="283"/>
                </a:lnTo>
                <a:cubicBezTo>
                  <a:pt x="379" y="279"/>
                  <a:pt x="378" y="274"/>
                  <a:pt x="378" y="270"/>
                </a:cubicBezTo>
                <a:cubicBezTo>
                  <a:pt x="378" y="266"/>
                  <a:pt x="379" y="262"/>
                  <a:pt x="379" y="257"/>
                </a:cubicBezTo>
                <a:lnTo>
                  <a:pt x="379" y="254"/>
                </a:lnTo>
                <a:lnTo>
                  <a:pt x="380" y="254"/>
                </a:lnTo>
                <a:cubicBezTo>
                  <a:pt x="385" y="223"/>
                  <a:pt x="404" y="197"/>
                  <a:pt x="431" y="183"/>
                </a:cubicBezTo>
                <a:cubicBezTo>
                  <a:pt x="412" y="165"/>
                  <a:pt x="387" y="154"/>
                  <a:pt x="359" y="154"/>
                </a:cubicBezTo>
                <a:lnTo>
                  <a:pt x="269" y="154"/>
                </a:lnTo>
                <a:cubicBezTo>
                  <a:pt x="241" y="154"/>
                  <a:pt x="216" y="165"/>
                  <a:pt x="197" y="183"/>
                </a:cubicBezTo>
                <a:cubicBezTo>
                  <a:pt x="228" y="199"/>
                  <a:pt x="249" y="232"/>
                  <a:pt x="249" y="270"/>
                </a:cubicBezTo>
                <a:cubicBezTo>
                  <a:pt x="249" y="278"/>
                  <a:pt x="249" y="286"/>
                  <a:pt x="247" y="293"/>
                </a:cubicBezTo>
                <a:lnTo>
                  <a:pt x="247" y="335"/>
                </a:lnTo>
                <a:cubicBezTo>
                  <a:pt x="276" y="347"/>
                  <a:pt x="299" y="369"/>
                  <a:pt x="314" y="396"/>
                </a:cubicBezTo>
                <a:cubicBezTo>
                  <a:pt x="328" y="369"/>
                  <a:pt x="351" y="348"/>
                  <a:pt x="379" y="336"/>
                </a:cubicBezTo>
                <a:close/>
                <a:moveTo>
                  <a:pt x="282" y="400"/>
                </a:moveTo>
                <a:lnTo>
                  <a:pt x="282" y="400"/>
                </a:lnTo>
                <a:cubicBezTo>
                  <a:pt x="280" y="397"/>
                  <a:pt x="278" y="394"/>
                  <a:pt x="275" y="391"/>
                </a:cubicBezTo>
                <a:cubicBezTo>
                  <a:pt x="275" y="390"/>
                  <a:pt x="274" y="390"/>
                  <a:pt x="274" y="390"/>
                </a:cubicBezTo>
                <a:cubicBezTo>
                  <a:pt x="272" y="387"/>
                  <a:pt x="270" y="385"/>
                  <a:pt x="267" y="382"/>
                </a:cubicBezTo>
                <a:cubicBezTo>
                  <a:pt x="267" y="382"/>
                  <a:pt x="266" y="382"/>
                  <a:pt x="266" y="381"/>
                </a:cubicBezTo>
                <a:cubicBezTo>
                  <a:pt x="263" y="379"/>
                  <a:pt x="261" y="377"/>
                  <a:pt x="258" y="375"/>
                </a:cubicBezTo>
                <a:cubicBezTo>
                  <a:pt x="257" y="374"/>
                  <a:pt x="257" y="374"/>
                  <a:pt x="257" y="374"/>
                </a:cubicBezTo>
                <a:cubicBezTo>
                  <a:pt x="247" y="367"/>
                  <a:pt x="237" y="362"/>
                  <a:pt x="225" y="359"/>
                </a:cubicBezTo>
                <a:cubicBezTo>
                  <a:pt x="223" y="358"/>
                  <a:pt x="220" y="357"/>
                  <a:pt x="218" y="357"/>
                </a:cubicBezTo>
                <a:cubicBezTo>
                  <a:pt x="217" y="356"/>
                  <a:pt x="215" y="356"/>
                  <a:pt x="214" y="356"/>
                </a:cubicBezTo>
                <a:cubicBezTo>
                  <a:pt x="212" y="356"/>
                  <a:pt x="210" y="355"/>
                  <a:pt x="208" y="355"/>
                </a:cubicBezTo>
                <a:cubicBezTo>
                  <a:pt x="207" y="355"/>
                  <a:pt x="206" y="355"/>
                  <a:pt x="205" y="355"/>
                </a:cubicBezTo>
                <a:cubicBezTo>
                  <a:pt x="202" y="354"/>
                  <a:pt x="199" y="354"/>
                  <a:pt x="195" y="354"/>
                </a:cubicBezTo>
                <a:lnTo>
                  <a:pt x="105" y="354"/>
                </a:lnTo>
                <a:cubicBezTo>
                  <a:pt x="47" y="354"/>
                  <a:pt x="0" y="401"/>
                  <a:pt x="0" y="460"/>
                </a:cubicBezTo>
                <a:lnTo>
                  <a:pt x="0" y="600"/>
                </a:lnTo>
                <a:lnTo>
                  <a:pt x="62" y="600"/>
                </a:lnTo>
                <a:lnTo>
                  <a:pt x="62" y="454"/>
                </a:lnTo>
                <a:lnTo>
                  <a:pt x="83" y="454"/>
                </a:lnTo>
                <a:lnTo>
                  <a:pt x="83" y="600"/>
                </a:lnTo>
                <a:lnTo>
                  <a:pt x="216" y="600"/>
                </a:lnTo>
                <a:lnTo>
                  <a:pt x="216" y="454"/>
                </a:lnTo>
                <a:lnTo>
                  <a:pt x="237" y="454"/>
                </a:lnTo>
                <a:lnTo>
                  <a:pt x="237" y="600"/>
                </a:lnTo>
                <a:lnTo>
                  <a:pt x="301" y="600"/>
                </a:lnTo>
                <a:lnTo>
                  <a:pt x="301" y="460"/>
                </a:lnTo>
                <a:cubicBezTo>
                  <a:pt x="301" y="438"/>
                  <a:pt x="294" y="417"/>
                  <a:pt x="282" y="400"/>
                </a:cubicBezTo>
                <a:cubicBezTo>
                  <a:pt x="282" y="400"/>
                  <a:pt x="282" y="400"/>
                  <a:pt x="282" y="400"/>
                </a:cubicBezTo>
                <a:close/>
                <a:moveTo>
                  <a:pt x="523" y="354"/>
                </a:moveTo>
                <a:lnTo>
                  <a:pt x="523" y="354"/>
                </a:lnTo>
                <a:lnTo>
                  <a:pt x="433" y="354"/>
                </a:lnTo>
                <a:cubicBezTo>
                  <a:pt x="429" y="354"/>
                  <a:pt x="426" y="354"/>
                  <a:pt x="423" y="355"/>
                </a:cubicBezTo>
                <a:cubicBezTo>
                  <a:pt x="422" y="355"/>
                  <a:pt x="421" y="355"/>
                  <a:pt x="420" y="355"/>
                </a:cubicBezTo>
                <a:cubicBezTo>
                  <a:pt x="418" y="355"/>
                  <a:pt x="415" y="356"/>
                  <a:pt x="413" y="356"/>
                </a:cubicBezTo>
                <a:cubicBezTo>
                  <a:pt x="412" y="356"/>
                  <a:pt x="411" y="356"/>
                  <a:pt x="410" y="357"/>
                </a:cubicBezTo>
                <a:cubicBezTo>
                  <a:pt x="408" y="357"/>
                  <a:pt x="405" y="358"/>
                  <a:pt x="403" y="358"/>
                </a:cubicBezTo>
                <a:cubicBezTo>
                  <a:pt x="387" y="363"/>
                  <a:pt x="373" y="371"/>
                  <a:pt x="361" y="382"/>
                </a:cubicBezTo>
                <a:cubicBezTo>
                  <a:pt x="361" y="382"/>
                  <a:pt x="361" y="383"/>
                  <a:pt x="361" y="383"/>
                </a:cubicBezTo>
                <a:cubicBezTo>
                  <a:pt x="358" y="385"/>
                  <a:pt x="356" y="388"/>
                  <a:pt x="353" y="390"/>
                </a:cubicBezTo>
                <a:cubicBezTo>
                  <a:pt x="353" y="391"/>
                  <a:pt x="353" y="391"/>
                  <a:pt x="353" y="391"/>
                </a:cubicBezTo>
                <a:cubicBezTo>
                  <a:pt x="337" y="410"/>
                  <a:pt x="327" y="433"/>
                  <a:pt x="327" y="460"/>
                </a:cubicBezTo>
                <a:lnTo>
                  <a:pt x="327" y="600"/>
                </a:lnTo>
                <a:lnTo>
                  <a:pt x="389" y="600"/>
                </a:lnTo>
                <a:lnTo>
                  <a:pt x="389" y="454"/>
                </a:lnTo>
                <a:lnTo>
                  <a:pt x="410" y="454"/>
                </a:lnTo>
                <a:lnTo>
                  <a:pt x="410" y="600"/>
                </a:lnTo>
                <a:lnTo>
                  <a:pt x="543" y="600"/>
                </a:lnTo>
                <a:lnTo>
                  <a:pt x="543" y="454"/>
                </a:lnTo>
                <a:lnTo>
                  <a:pt x="564" y="454"/>
                </a:lnTo>
                <a:lnTo>
                  <a:pt x="564" y="600"/>
                </a:lnTo>
                <a:lnTo>
                  <a:pt x="628" y="600"/>
                </a:lnTo>
                <a:lnTo>
                  <a:pt x="628" y="460"/>
                </a:lnTo>
                <a:cubicBezTo>
                  <a:pt x="628" y="401"/>
                  <a:pt x="581" y="354"/>
                  <a:pt x="523" y="354"/>
                </a:cubicBezTo>
                <a:close/>
                <a:moveTo>
                  <a:pt x="150" y="340"/>
                </a:moveTo>
                <a:lnTo>
                  <a:pt x="150" y="340"/>
                </a:lnTo>
                <a:cubicBezTo>
                  <a:pt x="159" y="340"/>
                  <a:pt x="167" y="338"/>
                  <a:pt x="175" y="335"/>
                </a:cubicBezTo>
                <a:cubicBezTo>
                  <a:pt x="175" y="335"/>
                  <a:pt x="175" y="335"/>
                  <a:pt x="176" y="335"/>
                </a:cubicBezTo>
                <a:cubicBezTo>
                  <a:pt x="179" y="334"/>
                  <a:pt x="183" y="332"/>
                  <a:pt x="186" y="330"/>
                </a:cubicBezTo>
                <a:cubicBezTo>
                  <a:pt x="186" y="330"/>
                  <a:pt x="186" y="330"/>
                  <a:pt x="186" y="330"/>
                </a:cubicBezTo>
                <a:cubicBezTo>
                  <a:pt x="190" y="328"/>
                  <a:pt x="193" y="326"/>
                  <a:pt x="196" y="323"/>
                </a:cubicBezTo>
                <a:cubicBezTo>
                  <a:pt x="196" y="323"/>
                  <a:pt x="196" y="323"/>
                  <a:pt x="196" y="323"/>
                </a:cubicBezTo>
                <a:cubicBezTo>
                  <a:pt x="202" y="318"/>
                  <a:pt x="206" y="312"/>
                  <a:pt x="210" y="306"/>
                </a:cubicBezTo>
                <a:cubicBezTo>
                  <a:pt x="211" y="305"/>
                  <a:pt x="211" y="305"/>
                  <a:pt x="211" y="305"/>
                </a:cubicBezTo>
                <a:cubicBezTo>
                  <a:pt x="213" y="302"/>
                  <a:pt x="214" y="298"/>
                  <a:pt x="216" y="295"/>
                </a:cubicBezTo>
                <a:cubicBezTo>
                  <a:pt x="216" y="295"/>
                  <a:pt x="216" y="294"/>
                  <a:pt x="216" y="293"/>
                </a:cubicBezTo>
                <a:cubicBezTo>
                  <a:pt x="217" y="290"/>
                  <a:pt x="218" y="287"/>
                  <a:pt x="219" y="283"/>
                </a:cubicBezTo>
                <a:cubicBezTo>
                  <a:pt x="219" y="283"/>
                  <a:pt x="219" y="282"/>
                  <a:pt x="219" y="282"/>
                </a:cubicBezTo>
                <a:cubicBezTo>
                  <a:pt x="220" y="278"/>
                  <a:pt x="220" y="274"/>
                  <a:pt x="220" y="270"/>
                </a:cubicBezTo>
                <a:cubicBezTo>
                  <a:pt x="220" y="267"/>
                  <a:pt x="220" y="264"/>
                  <a:pt x="220" y="261"/>
                </a:cubicBezTo>
                <a:cubicBezTo>
                  <a:pt x="219" y="260"/>
                  <a:pt x="219" y="259"/>
                  <a:pt x="219" y="258"/>
                </a:cubicBezTo>
                <a:cubicBezTo>
                  <a:pt x="219" y="255"/>
                  <a:pt x="218" y="253"/>
                  <a:pt x="217" y="250"/>
                </a:cubicBezTo>
                <a:cubicBezTo>
                  <a:pt x="217" y="250"/>
                  <a:pt x="217" y="250"/>
                  <a:pt x="217" y="249"/>
                </a:cubicBezTo>
                <a:cubicBezTo>
                  <a:pt x="216" y="247"/>
                  <a:pt x="215" y="244"/>
                  <a:pt x="214" y="241"/>
                </a:cubicBezTo>
                <a:cubicBezTo>
                  <a:pt x="214" y="240"/>
                  <a:pt x="213" y="240"/>
                  <a:pt x="213" y="239"/>
                </a:cubicBezTo>
                <a:cubicBezTo>
                  <a:pt x="212" y="237"/>
                  <a:pt x="210" y="234"/>
                  <a:pt x="209" y="231"/>
                </a:cubicBezTo>
                <a:lnTo>
                  <a:pt x="208" y="231"/>
                </a:lnTo>
                <a:cubicBezTo>
                  <a:pt x="207" y="229"/>
                  <a:pt x="205" y="226"/>
                  <a:pt x="203" y="224"/>
                </a:cubicBezTo>
                <a:cubicBezTo>
                  <a:pt x="203" y="224"/>
                  <a:pt x="202" y="223"/>
                  <a:pt x="202" y="223"/>
                </a:cubicBezTo>
                <a:cubicBezTo>
                  <a:pt x="200" y="221"/>
                  <a:pt x="198" y="219"/>
                  <a:pt x="195" y="217"/>
                </a:cubicBezTo>
                <a:cubicBezTo>
                  <a:pt x="195" y="217"/>
                  <a:pt x="195" y="217"/>
                  <a:pt x="195" y="217"/>
                </a:cubicBezTo>
                <a:cubicBezTo>
                  <a:pt x="193" y="215"/>
                  <a:pt x="190" y="213"/>
                  <a:pt x="188" y="211"/>
                </a:cubicBezTo>
                <a:cubicBezTo>
                  <a:pt x="187" y="211"/>
                  <a:pt x="187" y="211"/>
                  <a:pt x="186" y="210"/>
                </a:cubicBezTo>
                <a:cubicBezTo>
                  <a:pt x="184" y="209"/>
                  <a:pt x="181" y="208"/>
                  <a:pt x="179" y="206"/>
                </a:cubicBezTo>
                <a:cubicBezTo>
                  <a:pt x="179" y="206"/>
                  <a:pt x="178" y="206"/>
                  <a:pt x="178" y="206"/>
                </a:cubicBezTo>
                <a:cubicBezTo>
                  <a:pt x="170" y="202"/>
                  <a:pt x="160" y="200"/>
                  <a:pt x="150" y="200"/>
                </a:cubicBezTo>
                <a:cubicBezTo>
                  <a:pt x="112" y="200"/>
                  <a:pt x="81" y="232"/>
                  <a:pt x="81" y="270"/>
                </a:cubicBezTo>
                <a:cubicBezTo>
                  <a:pt x="81" y="309"/>
                  <a:pt x="112" y="340"/>
                  <a:pt x="150" y="340"/>
                </a:cubicBezTo>
                <a:close/>
              </a:path>
            </a:pathLst>
          </a:custGeom>
          <a:solidFill>
            <a:srgbClr val="E04155"/>
          </a:solidFill>
          <a:ln>
            <a:noFill/>
          </a:ln>
        </p:spPr>
        <p:txBody>
          <a:bodyPr vert="horz" wrap="square" lIns="68571" tIns="34285" rIns="68571" bIns="34285" numCol="1" anchor="t" anchorCtr="0" compatLnSpc="1"/>
          <a:lstStyle/>
          <a:p>
            <a:endParaRPr lang="zh-CN" altLang="en-US"/>
          </a:p>
        </p:txBody>
      </p:sp>
      <p:grpSp>
        <p:nvGrpSpPr>
          <p:cNvPr id="61" name="Group 127">
            <a:extLst>
              <a:ext uri="{FF2B5EF4-FFF2-40B4-BE49-F238E27FC236}">
                <a16:creationId xmlns:a16="http://schemas.microsoft.com/office/drawing/2014/main" id="{652C9060-223D-4366-BB4E-35CF01BE8A6B}"/>
              </a:ext>
            </a:extLst>
          </p:cNvPr>
          <p:cNvGrpSpPr/>
          <p:nvPr/>
        </p:nvGrpSpPr>
        <p:grpSpPr>
          <a:xfrm>
            <a:off x="5729001" y="2303191"/>
            <a:ext cx="657499" cy="433948"/>
            <a:chOff x="2141517" y="2373325"/>
            <a:chExt cx="476251" cy="314326"/>
          </a:xfrm>
          <a:solidFill>
            <a:srgbClr val="E04155"/>
          </a:solidFill>
        </p:grpSpPr>
        <p:sp>
          <p:nvSpPr>
            <p:cNvPr id="62" name="Rectangle 22">
              <a:extLst>
                <a:ext uri="{FF2B5EF4-FFF2-40B4-BE49-F238E27FC236}">
                  <a16:creationId xmlns:a16="http://schemas.microsoft.com/office/drawing/2014/main" id="{29C9773F-3276-4C84-92AC-A0DDE3411FA2}"/>
                </a:ext>
              </a:extLst>
            </p:cNvPr>
            <p:cNvSpPr>
              <a:spLocks noChangeArrowheads="1"/>
            </p:cNvSpPr>
            <p:nvPr/>
          </p:nvSpPr>
          <p:spPr bwMode="auto">
            <a:xfrm>
              <a:off x="2200254" y="2678126"/>
              <a:ext cx="387350" cy="9525"/>
            </a:xfrm>
            <a:prstGeom prst="rect">
              <a:avLst/>
            </a:prstGeom>
            <a:grpFill/>
            <a:ln w="9525">
              <a:noFill/>
              <a:miter lim="800000"/>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63" name="Rectangle 23">
              <a:extLst>
                <a:ext uri="{FF2B5EF4-FFF2-40B4-BE49-F238E27FC236}">
                  <a16:creationId xmlns:a16="http://schemas.microsoft.com/office/drawing/2014/main" id="{EF68FA00-4AF6-4E45-8CF0-144F10B78791}"/>
                </a:ext>
              </a:extLst>
            </p:cNvPr>
            <p:cNvSpPr>
              <a:spLocks noChangeArrowheads="1"/>
            </p:cNvSpPr>
            <p:nvPr/>
          </p:nvSpPr>
          <p:spPr bwMode="auto">
            <a:xfrm>
              <a:off x="2517755" y="2468575"/>
              <a:ext cx="69850" cy="209550"/>
            </a:xfrm>
            <a:prstGeom prst="rect">
              <a:avLst/>
            </a:prstGeom>
            <a:grpFill/>
            <a:ln w="9525">
              <a:noFill/>
              <a:miter lim="800000"/>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64" name="Rectangle 24">
              <a:extLst>
                <a:ext uri="{FF2B5EF4-FFF2-40B4-BE49-F238E27FC236}">
                  <a16:creationId xmlns:a16="http://schemas.microsoft.com/office/drawing/2014/main" id="{3F0D7FFA-8708-4896-872A-2F073ED48B75}"/>
                </a:ext>
              </a:extLst>
            </p:cNvPr>
            <p:cNvSpPr>
              <a:spLocks noChangeArrowheads="1"/>
            </p:cNvSpPr>
            <p:nvPr/>
          </p:nvSpPr>
          <p:spPr bwMode="auto">
            <a:xfrm>
              <a:off x="2438380" y="2547950"/>
              <a:ext cx="69850" cy="130175"/>
            </a:xfrm>
            <a:prstGeom prst="rect">
              <a:avLst/>
            </a:prstGeom>
            <a:grpFill/>
            <a:ln w="9525">
              <a:noFill/>
              <a:miter lim="800000"/>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65" name="Rectangle 25">
              <a:extLst>
                <a:ext uri="{FF2B5EF4-FFF2-40B4-BE49-F238E27FC236}">
                  <a16:creationId xmlns:a16="http://schemas.microsoft.com/office/drawing/2014/main" id="{F75AFA81-2E18-4A5D-9FE3-940128F86C90}"/>
                </a:ext>
              </a:extLst>
            </p:cNvPr>
            <p:cNvSpPr>
              <a:spLocks noChangeArrowheads="1"/>
            </p:cNvSpPr>
            <p:nvPr/>
          </p:nvSpPr>
          <p:spPr bwMode="auto">
            <a:xfrm>
              <a:off x="2359005" y="2592400"/>
              <a:ext cx="69850" cy="85725"/>
            </a:xfrm>
            <a:prstGeom prst="rect">
              <a:avLst/>
            </a:prstGeom>
            <a:grpFill/>
            <a:ln w="9525">
              <a:noFill/>
              <a:miter lim="800000"/>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66" name="Rectangle 26">
              <a:extLst>
                <a:ext uri="{FF2B5EF4-FFF2-40B4-BE49-F238E27FC236}">
                  <a16:creationId xmlns:a16="http://schemas.microsoft.com/office/drawing/2014/main" id="{A4B638F8-4B9F-46C3-806A-1E109E4BC06B}"/>
                </a:ext>
              </a:extLst>
            </p:cNvPr>
            <p:cNvSpPr>
              <a:spLocks noChangeArrowheads="1"/>
            </p:cNvSpPr>
            <p:nvPr/>
          </p:nvSpPr>
          <p:spPr bwMode="auto">
            <a:xfrm>
              <a:off x="2279630" y="2551125"/>
              <a:ext cx="69850" cy="127000"/>
            </a:xfrm>
            <a:prstGeom prst="rect">
              <a:avLst/>
            </a:prstGeom>
            <a:grpFill/>
            <a:ln w="9525">
              <a:noFill/>
              <a:miter lim="800000"/>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67" name="Rectangle 27">
              <a:extLst>
                <a:ext uri="{FF2B5EF4-FFF2-40B4-BE49-F238E27FC236}">
                  <a16:creationId xmlns:a16="http://schemas.microsoft.com/office/drawing/2014/main" id="{54F3DD4B-1A9F-4934-8395-83B321D992C1}"/>
                </a:ext>
              </a:extLst>
            </p:cNvPr>
            <p:cNvSpPr>
              <a:spLocks noChangeArrowheads="1"/>
            </p:cNvSpPr>
            <p:nvPr/>
          </p:nvSpPr>
          <p:spPr bwMode="auto">
            <a:xfrm>
              <a:off x="2200255" y="2587637"/>
              <a:ext cx="68263" cy="90488"/>
            </a:xfrm>
            <a:prstGeom prst="rect">
              <a:avLst/>
            </a:prstGeom>
            <a:grpFill/>
            <a:ln w="9525">
              <a:noFill/>
              <a:miter lim="800000"/>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68" name="Freeform 28">
              <a:extLst>
                <a:ext uri="{FF2B5EF4-FFF2-40B4-BE49-F238E27FC236}">
                  <a16:creationId xmlns:a16="http://schemas.microsoft.com/office/drawing/2014/main" id="{FA05E264-DD7A-4E39-82B6-1E412067EF96}"/>
                </a:ext>
              </a:extLst>
            </p:cNvPr>
            <p:cNvSpPr/>
            <p:nvPr/>
          </p:nvSpPr>
          <p:spPr bwMode="auto">
            <a:xfrm>
              <a:off x="2141517" y="2559062"/>
              <a:ext cx="36513" cy="38100"/>
            </a:xfrm>
            <a:custGeom>
              <a:avLst/>
              <a:gdLst/>
              <a:ahLst/>
              <a:cxnLst>
                <a:cxn ang="0">
                  <a:pos x="22" y="0"/>
                </a:cxn>
                <a:cxn ang="0">
                  <a:pos x="22" y="0"/>
                </a:cxn>
                <a:cxn ang="0">
                  <a:pos x="27" y="0"/>
                </a:cxn>
                <a:cxn ang="0">
                  <a:pos x="32" y="1"/>
                </a:cxn>
                <a:cxn ang="0">
                  <a:pos x="36" y="3"/>
                </a:cxn>
                <a:cxn ang="0">
                  <a:pos x="40" y="7"/>
                </a:cxn>
                <a:cxn ang="0">
                  <a:pos x="42" y="10"/>
                </a:cxn>
                <a:cxn ang="0">
                  <a:pos x="45" y="15"/>
                </a:cxn>
                <a:cxn ang="0">
                  <a:pos x="46" y="18"/>
                </a:cxn>
                <a:cxn ang="0">
                  <a:pos x="46" y="23"/>
                </a:cxn>
                <a:cxn ang="0">
                  <a:pos x="46" y="23"/>
                </a:cxn>
                <a:cxn ang="0">
                  <a:pos x="46" y="28"/>
                </a:cxn>
                <a:cxn ang="0">
                  <a:pos x="45" y="32"/>
                </a:cxn>
                <a:cxn ang="0">
                  <a:pos x="42" y="36"/>
                </a:cxn>
                <a:cxn ang="0">
                  <a:pos x="40" y="39"/>
                </a:cxn>
                <a:cxn ang="0">
                  <a:pos x="36" y="43"/>
                </a:cxn>
                <a:cxn ang="0">
                  <a:pos x="32" y="44"/>
                </a:cxn>
                <a:cxn ang="0">
                  <a:pos x="27" y="45"/>
                </a:cxn>
                <a:cxn ang="0">
                  <a:pos x="22" y="47"/>
                </a:cxn>
                <a:cxn ang="0">
                  <a:pos x="22" y="47"/>
                </a:cxn>
                <a:cxn ang="0">
                  <a:pos x="19" y="45"/>
                </a:cxn>
                <a:cxn ang="0">
                  <a:pos x="14" y="44"/>
                </a:cxn>
                <a:cxn ang="0">
                  <a:pos x="10" y="43"/>
                </a:cxn>
                <a:cxn ang="0">
                  <a:pos x="6" y="39"/>
                </a:cxn>
                <a:cxn ang="0">
                  <a:pos x="4" y="36"/>
                </a:cxn>
                <a:cxn ang="0">
                  <a:pos x="1" y="32"/>
                </a:cxn>
                <a:cxn ang="0">
                  <a:pos x="0" y="28"/>
                </a:cxn>
                <a:cxn ang="0">
                  <a:pos x="0" y="23"/>
                </a:cxn>
                <a:cxn ang="0">
                  <a:pos x="0" y="23"/>
                </a:cxn>
                <a:cxn ang="0">
                  <a:pos x="0" y="18"/>
                </a:cxn>
                <a:cxn ang="0">
                  <a:pos x="1" y="15"/>
                </a:cxn>
                <a:cxn ang="0">
                  <a:pos x="4" y="10"/>
                </a:cxn>
                <a:cxn ang="0">
                  <a:pos x="6" y="7"/>
                </a:cxn>
                <a:cxn ang="0">
                  <a:pos x="10" y="3"/>
                </a:cxn>
                <a:cxn ang="0">
                  <a:pos x="14" y="1"/>
                </a:cxn>
                <a:cxn ang="0">
                  <a:pos x="19" y="0"/>
                </a:cxn>
                <a:cxn ang="0">
                  <a:pos x="22" y="0"/>
                </a:cxn>
                <a:cxn ang="0">
                  <a:pos x="22" y="0"/>
                </a:cxn>
              </a:cxnLst>
              <a:rect l="0" t="0" r="r" b="b"/>
              <a:pathLst>
                <a:path w="46" h="47">
                  <a:moveTo>
                    <a:pt x="22" y="0"/>
                  </a:moveTo>
                  <a:lnTo>
                    <a:pt x="22" y="0"/>
                  </a:lnTo>
                  <a:lnTo>
                    <a:pt x="27" y="0"/>
                  </a:lnTo>
                  <a:lnTo>
                    <a:pt x="32" y="1"/>
                  </a:lnTo>
                  <a:lnTo>
                    <a:pt x="36" y="3"/>
                  </a:lnTo>
                  <a:lnTo>
                    <a:pt x="40" y="7"/>
                  </a:lnTo>
                  <a:lnTo>
                    <a:pt x="42" y="10"/>
                  </a:lnTo>
                  <a:lnTo>
                    <a:pt x="45" y="15"/>
                  </a:lnTo>
                  <a:lnTo>
                    <a:pt x="46" y="18"/>
                  </a:lnTo>
                  <a:lnTo>
                    <a:pt x="46" y="23"/>
                  </a:lnTo>
                  <a:lnTo>
                    <a:pt x="46" y="23"/>
                  </a:lnTo>
                  <a:lnTo>
                    <a:pt x="46" y="28"/>
                  </a:lnTo>
                  <a:lnTo>
                    <a:pt x="45" y="32"/>
                  </a:lnTo>
                  <a:lnTo>
                    <a:pt x="42" y="36"/>
                  </a:lnTo>
                  <a:lnTo>
                    <a:pt x="40" y="39"/>
                  </a:lnTo>
                  <a:lnTo>
                    <a:pt x="36" y="43"/>
                  </a:lnTo>
                  <a:lnTo>
                    <a:pt x="32" y="44"/>
                  </a:lnTo>
                  <a:lnTo>
                    <a:pt x="27" y="45"/>
                  </a:lnTo>
                  <a:lnTo>
                    <a:pt x="22" y="47"/>
                  </a:lnTo>
                  <a:lnTo>
                    <a:pt x="22" y="47"/>
                  </a:lnTo>
                  <a:lnTo>
                    <a:pt x="19" y="45"/>
                  </a:lnTo>
                  <a:lnTo>
                    <a:pt x="14" y="44"/>
                  </a:lnTo>
                  <a:lnTo>
                    <a:pt x="10" y="43"/>
                  </a:lnTo>
                  <a:lnTo>
                    <a:pt x="6" y="39"/>
                  </a:lnTo>
                  <a:lnTo>
                    <a:pt x="4" y="36"/>
                  </a:lnTo>
                  <a:lnTo>
                    <a:pt x="1" y="32"/>
                  </a:lnTo>
                  <a:lnTo>
                    <a:pt x="0" y="28"/>
                  </a:lnTo>
                  <a:lnTo>
                    <a:pt x="0" y="23"/>
                  </a:lnTo>
                  <a:lnTo>
                    <a:pt x="0" y="23"/>
                  </a:lnTo>
                  <a:lnTo>
                    <a:pt x="0" y="18"/>
                  </a:lnTo>
                  <a:lnTo>
                    <a:pt x="1" y="15"/>
                  </a:lnTo>
                  <a:lnTo>
                    <a:pt x="4" y="10"/>
                  </a:lnTo>
                  <a:lnTo>
                    <a:pt x="6" y="7"/>
                  </a:lnTo>
                  <a:lnTo>
                    <a:pt x="10" y="3"/>
                  </a:lnTo>
                  <a:lnTo>
                    <a:pt x="14" y="1"/>
                  </a:lnTo>
                  <a:lnTo>
                    <a:pt x="19" y="0"/>
                  </a:lnTo>
                  <a:lnTo>
                    <a:pt x="22" y="0"/>
                  </a:lnTo>
                  <a:lnTo>
                    <a:pt x="22" y="0"/>
                  </a:lnTo>
                  <a:close/>
                </a:path>
              </a:pathLst>
            </a:custGeom>
            <a:grpFill/>
            <a:ln w="9525">
              <a:noFill/>
              <a:round/>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69" name="Freeform 29">
              <a:extLst>
                <a:ext uri="{FF2B5EF4-FFF2-40B4-BE49-F238E27FC236}">
                  <a16:creationId xmlns:a16="http://schemas.microsoft.com/office/drawing/2014/main" id="{21BB9955-C234-4E22-A5AE-4F8E353C493A}"/>
                </a:ext>
              </a:extLst>
            </p:cNvPr>
            <p:cNvSpPr/>
            <p:nvPr/>
          </p:nvSpPr>
          <p:spPr bwMode="auto">
            <a:xfrm>
              <a:off x="2568555" y="2373325"/>
              <a:ext cx="49213" cy="47625"/>
            </a:xfrm>
            <a:custGeom>
              <a:avLst/>
              <a:gdLst/>
              <a:ahLst/>
              <a:cxnLst>
                <a:cxn ang="0">
                  <a:pos x="62" y="0"/>
                </a:cxn>
                <a:cxn ang="0">
                  <a:pos x="0" y="1"/>
                </a:cxn>
                <a:cxn ang="0">
                  <a:pos x="22" y="29"/>
                </a:cxn>
                <a:cxn ang="0">
                  <a:pos x="43" y="59"/>
                </a:cxn>
                <a:cxn ang="0">
                  <a:pos x="62" y="0"/>
                </a:cxn>
              </a:cxnLst>
              <a:rect l="0" t="0" r="r" b="b"/>
              <a:pathLst>
                <a:path w="62" h="59">
                  <a:moveTo>
                    <a:pt x="62" y="0"/>
                  </a:moveTo>
                  <a:lnTo>
                    <a:pt x="0" y="1"/>
                  </a:lnTo>
                  <a:lnTo>
                    <a:pt x="22" y="29"/>
                  </a:lnTo>
                  <a:lnTo>
                    <a:pt x="43" y="59"/>
                  </a:lnTo>
                  <a:lnTo>
                    <a:pt x="62" y="0"/>
                  </a:lnTo>
                  <a:close/>
                </a:path>
              </a:pathLst>
            </a:custGeom>
            <a:grpFill/>
            <a:ln w="9525">
              <a:noFill/>
              <a:round/>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
          <p:nvSpPr>
            <p:cNvPr id="70" name="Freeform 30">
              <a:extLst>
                <a:ext uri="{FF2B5EF4-FFF2-40B4-BE49-F238E27FC236}">
                  <a16:creationId xmlns:a16="http://schemas.microsoft.com/office/drawing/2014/main" id="{9BB03D25-52E9-4771-8D8F-CC960D7C0DEE}"/>
                </a:ext>
              </a:extLst>
            </p:cNvPr>
            <p:cNvSpPr/>
            <p:nvPr/>
          </p:nvSpPr>
          <p:spPr bwMode="auto">
            <a:xfrm>
              <a:off x="2176442" y="2397137"/>
              <a:ext cx="404813" cy="169863"/>
            </a:xfrm>
            <a:custGeom>
              <a:avLst/>
              <a:gdLst/>
              <a:ahLst/>
              <a:cxnLst>
                <a:cxn ang="0">
                  <a:pos x="0" y="204"/>
                </a:cxn>
                <a:cxn ang="0">
                  <a:pos x="176" y="73"/>
                </a:cxn>
                <a:cxn ang="0">
                  <a:pos x="182" y="70"/>
                </a:cxn>
                <a:cxn ang="0">
                  <a:pos x="186" y="75"/>
                </a:cxn>
                <a:cxn ang="0">
                  <a:pos x="270" y="174"/>
                </a:cxn>
                <a:cxn ang="0">
                  <a:pos x="502" y="0"/>
                </a:cxn>
                <a:cxn ang="0">
                  <a:pos x="507" y="7"/>
                </a:cxn>
                <a:cxn ang="0">
                  <a:pos x="511" y="12"/>
                </a:cxn>
                <a:cxn ang="0">
                  <a:pos x="274" y="190"/>
                </a:cxn>
                <a:cxn ang="0">
                  <a:pos x="268" y="193"/>
                </a:cxn>
                <a:cxn ang="0">
                  <a:pos x="263" y="188"/>
                </a:cxn>
                <a:cxn ang="0">
                  <a:pos x="180" y="89"/>
                </a:cxn>
                <a:cxn ang="0">
                  <a:pos x="9" y="216"/>
                </a:cxn>
                <a:cxn ang="0">
                  <a:pos x="9" y="216"/>
                </a:cxn>
                <a:cxn ang="0">
                  <a:pos x="5" y="209"/>
                </a:cxn>
                <a:cxn ang="0">
                  <a:pos x="0" y="204"/>
                </a:cxn>
                <a:cxn ang="0">
                  <a:pos x="0" y="204"/>
                </a:cxn>
              </a:cxnLst>
              <a:rect l="0" t="0" r="r" b="b"/>
              <a:pathLst>
                <a:path w="511" h="216">
                  <a:moveTo>
                    <a:pt x="0" y="204"/>
                  </a:moveTo>
                  <a:lnTo>
                    <a:pt x="176" y="73"/>
                  </a:lnTo>
                  <a:lnTo>
                    <a:pt x="182" y="70"/>
                  </a:lnTo>
                  <a:lnTo>
                    <a:pt x="186" y="75"/>
                  </a:lnTo>
                  <a:lnTo>
                    <a:pt x="270" y="174"/>
                  </a:lnTo>
                  <a:lnTo>
                    <a:pt x="502" y="0"/>
                  </a:lnTo>
                  <a:lnTo>
                    <a:pt x="507" y="7"/>
                  </a:lnTo>
                  <a:lnTo>
                    <a:pt x="511" y="12"/>
                  </a:lnTo>
                  <a:lnTo>
                    <a:pt x="274" y="190"/>
                  </a:lnTo>
                  <a:lnTo>
                    <a:pt x="268" y="193"/>
                  </a:lnTo>
                  <a:lnTo>
                    <a:pt x="263" y="188"/>
                  </a:lnTo>
                  <a:lnTo>
                    <a:pt x="180" y="89"/>
                  </a:lnTo>
                  <a:lnTo>
                    <a:pt x="9" y="216"/>
                  </a:lnTo>
                  <a:lnTo>
                    <a:pt x="9" y="216"/>
                  </a:lnTo>
                  <a:lnTo>
                    <a:pt x="5" y="209"/>
                  </a:lnTo>
                  <a:lnTo>
                    <a:pt x="0" y="204"/>
                  </a:lnTo>
                  <a:lnTo>
                    <a:pt x="0" y="204"/>
                  </a:lnTo>
                  <a:close/>
                </a:path>
              </a:pathLst>
            </a:custGeom>
            <a:grpFill/>
            <a:ln w="9525">
              <a:noFill/>
              <a:round/>
            </a:ln>
          </p:spPr>
          <p:txBody>
            <a:bodyPr lIns="121920" tIns="60960" rIns="121920" bIns="60960"/>
            <a:lstStyle/>
            <a:p>
              <a:pPr eaLnBrk="1" fontAlgn="auto" hangingPunct="1">
                <a:spcBef>
                  <a:spcPts val="0"/>
                </a:spcBef>
                <a:spcAft>
                  <a:spcPts val="0"/>
                </a:spcAft>
                <a:defRPr/>
              </a:pPr>
              <a:endParaRPr lang="en-US"/>
            </a:p>
          </p:txBody>
        </p:sp>
      </p:grpSp>
      <p:sp>
        <p:nvSpPr>
          <p:cNvPr id="71" name="Freeform 19">
            <a:extLst>
              <a:ext uri="{FF2B5EF4-FFF2-40B4-BE49-F238E27FC236}">
                <a16:creationId xmlns:a16="http://schemas.microsoft.com/office/drawing/2014/main" id="{05DBA391-0AA2-47E8-AF04-B495C1707A1E}"/>
              </a:ext>
            </a:extLst>
          </p:cNvPr>
          <p:cNvSpPr>
            <a:spLocks noEditPoints="1"/>
          </p:cNvSpPr>
          <p:nvPr/>
        </p:nvSpPr>
        <p:spPr bwMode="auto">
          <a:xfrm>
            <a:off x="4982057" y="3758725"/>
            <a:ext cx="522162" cy="494730"/>
          </a:xfrm>
          <a:custGeom>
            <a:avLst/>
            <a:gdLst>
              <a:gd name="T0" fmla="*/ 522 w 638"/>
              <a:gd name="T1" fmla="*/ 59 h 603"/>
              <a:gd name="T2" fmla="*/ 520 w 638"/>
              <a:gd name="T3" fmla="*/ 186 h 603"/>
              <a:gd name="T4" fmla="*/ 301 w 638"/>
              <a:gd name="T5" fmla="*/ 186 h 603"/>
              <a:gd name="T6" fmla="*/ 299 w 638"/>
              <a:gd name="T7" fmla="*/ 129 h 603"/>
              <a:gd name="T8" fmla="*/ 299 w 638"/>
              <a:gd name="T9" fmla="*/ 119 h 603"/>
              <a:gd name="T10" fmla="*/ 301 w 638"/>
              <a:gd name="T11" fmla="*/ 54 h 603"/>
              <a:gd name="T12" fmla="*/ 305 w 638"/>
              <a:gd name="T13" fmla="*/ 27 h 603"/>
              <a:gd name="T14" fmla="*/ 273 w 638"/>
              <a:gd name="T15" fmla="*/ 59 h 603"/>
              <a:gd name="T16" fmla="*/ 263 w 638"/>
              <a:gd name="T17" fmla="*/ 113 h 603"/>
              <a:gd name="T18" fmla="*/ 111 w 638"/>
              <a:gd name="T19" fmla="*/ 94 h 603"/>
              <a:gd name="T20" fmla="*/ 112 w 638"/>
              <a:gd name="T21" fmla="*/ 207 h 603"/>
              <a:gd name="T22" fmla="*/ 117 w 638"/>
              <a:gd name="T23" fmla="*/ 207 h 603"/>
              <a:gd name="T24" fmla="*/ 148 w 638"/>
              <a:gd name="T25" fmla="*/ 339 h 603"/>
              <a:gd name="T26" fmla="*/ 155 w 638"/>
              <a:gd name="T27" fmla="*/ 339 h 603"/>
              <a:gd name="T28" fmla="*/ 185 w 638"/>
              <a:gd name="T29" fmla="*/ 223 h 603"/>
              <a:gd name="T30" fmla="*/ 185 w 638"/>
              <a:gd name="T31" fmla="*/ 127 h 603"/>
              <a:gd name="T32" fmla="*/ 263 w 638"/>
              <a:gd name="T33" fmla="*/ 136 h 603"/>
              <a:gd name="T34" fmla="*/ 282 w 638"/>
              <a:gd name="T35" fmla="*/ 204 h 603"/>
              <a:gd name="T36" fmla="*/ 305 w 638"/>
              <a:gd name="T37" fmla="*/ 214 h 603"/>
              <a:gd name="T38" fmla="*/ 539 w 638"/>
              <a:gd name="T39" fmla="*/ 204 h 603"/>
              <a:gd name="T40" fmla="*/ 539 w 638"/>
              <a:gd name="T41" fmla="*/ 36 h 603"/>
              <a:gd name="T42" fmla="*/ 520 w 638"/>
              <a:gd name="T43" fmla="*/ 221 h 603"/>
              <a:gd name="T44" fmla="*/ 523 w 638"/>
              <a:gd name="T45" fmla="*/ 341 h 603"/>
              <a:gd name="T46" fmla="*/ 367 w 638"/>
              <a:gd name="T47" fmla="*/ 249 h 603"/>
              <a:gd name="T48" fmla="*/ 334 w 638"/>
              <a:gd name="T49" fmla="*/ 249 h 603"/>
              <a:gd name="T50" fmla="*/ 520 w 638"/>
              <a:gd name="T51" fmla="*/ 221 h 603"/>
              <a:gd name="T52" fmla="*/ 158 w 638"/>
              <a:gd name="T53" fmla="*/ 438 h 603"/>
              <a:gd name="T54" fmla="*/ 113 w 638"/>
              <a:gd name="T55" fmla="*/ 373 h 603"/>
              <a:gd name="T56" fmla="*/ 361 w 638"/>
              <a:gd name="T57" fmla="*/ 438 h 603"/>
              <a:gd name="T58" fmla="*/ 316 w 638"/>
              <a:gd name="T59" fmla="*/ 373 h 603"/>
              <a:gd name="T60" fmla="*/ 567 w 638"/>
              <a:gd name="T61" fmla="*/ 438 h 603"/>
              <a:gd name="T62" fmla="*/ 522 w 638"/>
              <a:gd name="T63" fmla="*/ 373 h 603"/>
              <a:gd name="T64" fmla="*/ 200 w 638"/>
              <a:gd name="T65" fmla="*/ 487 h 603"/>
              <a:gd name="T66" fmla="*/ 221 w 638"/>
              <a:gd name="T67" fmla="*/ 527 h 603"/>
              <a:gd name="T68" fmla="*/ 265 w 638"/>
              <a:gd name="T69" fmla="*/ 448 h 603"/>
              <a:gd name="T70" fmla="*/ 403 w 638"/>
              <a:gd name="T71" fmla="*/ 527 h 603"/>
              <a:gd name="T72" fmla="*/ 433 w 638"/>
              <a:gd name="T73" fmla="*/ 527 h 603"/>
              <a:gd name="T74" fmla="*/ 570 w 638"/>
              <a:gd name="T75" fmla="*/ 448 h 603"/>
              <a:gd name="T76" fmla="*/ 614 w 638"/>
              <a:gd name="T77" fmla="*/ 527 h 603"/>
              <a:gd name="T78" fmla="*/ 638 w 638"/>
              <a:gd name="T79" fmla="*/ 549 h 603"/>
              <a:gd name="T80" fmla="*/ 608 w 638"/>
              <a:gd name="T81" fmla="*/ 549 h 603"/>
              <a:gd name="T82" fmla="*/ 433 w 638"/>
              <a:gd name="T83" fmla="*/ 549 h 603"/>
              <a:gd name="T84" fmla="*/ 403 w 638"/>
              <a:gd name="T85" fmla="*/ 549 h 603"/>
              <a:gd name="T86" fmla="*/ 227 w 638"/>
              <a:gd name="T87" fmla="*/ 549 h 603"/>
              <a:gd name="T88" fmla="*/ 200 w 638"/>
              <a:gd name="T89" fmla="*/ 549 h 603"/>
              <a:gd name="T90" fmla="*/ 24 w 638"/>
              <a:gd name="T91" fmla="*/ 549 h 603"/>
              <a:gd name="T92" fmla="*/ 24 w 638"/>
              <a:gd name="T93" fmla="*/ 527 h 603"/>
              <a:gd name="T94" fmla="*/ 152 w 638"/>
              <a:gd name="T95" fmla="*/ 0 h 603"/>
              <a:gd name="T96" fmla="*/ 108 w 638"/>
              <a:gd name="T97" fmla="*/ 44 h 6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38" h="603">
                <a:moveTo>
                  <a:pt x="516" y="53"/>
                </a:moveTo>
                <a:cubicBezTo>
                  <a:pt x="517" y="53"/>
                  <a:pt x="519" y="53"/>
                  <a:pt x="520" y="54"/>
                </a:cubicBezTo>
                <a:cubicBezTo>
                  <a:pt x="522" y="56"/>
                  <a:pt x="522" y="57"/>
                  <a:pt x="522" y="59"/>
                </a:cubicBezTo>
                <a:lnTo>
                  <a:pt x="522" y="181"/>
                </a:lnTo>
                <a:cubicBezTo>
                  <a:pt x="522" y="183"/>
                  <a:pt x="522" y="185"/>
                  <a:pt x="520" y="186"/>
                </a:cubicBezTo>
                <a:lnTo>
                  <a:pt x="520" y="186"/>
                </a:lnTo>
                <a:cubicBezTo>
                  <a:pt x="519" y="187"/>
                  <a:pt x="517" y="188"/>
                  <a:pt x="516" y="188"/>
                </a:cubicBezTo>
                <a:lnTo>
                  <a:pt x="305" y="188"/>
                </a:lnTo>
                <a:cubicBezTo>
                  <a:pt x="303" y="188"/>
                  <a:pt x="302" y="187"/>
                  <a:pt x="301" y="186"/>
                </a:cubicBezTo>
                <a:lnTo>
                  <a:pt x="300" y="186"/>
                </a:lnTo>
                <a:cubicBezTo>
                  <a:pt x="299" y="185"/>
                  <a:pt x="299" y="183"/>
                  <a:pt x="299" y="181"/>
                </a:cubicBezTo>
                <a:lnTo>
                  <a:pt x="299" y="129"/>
                </a:lnTo>
                <a:lnTo>
                  <a:pt x="403" y="107"/>
                </a:lnTo>
                <a:lnTo>
                  <a:pt x="403" y="105"/>
                </a:lnTo>
                <a:lnTo>
                  <a:pt x="299" y="119"/>
                </a:lnTo>
                <a:lnTo>
                  <a:pt x="299" y="59"/>
                </a:lnTo>
                <a:cubicBezTo>
                  <a:pt x="299" y="57"/>
                  <a:pt x="299" y="56"/>
                  <a:pt x="300" y="54"/>
                </a:cubicBezTo>
                <a:lnTo>
                  <a:pt x="301" y="54"/>
                </a:lnTo>
                <a:cubicBezTo>
                  <a:pt x="302" y="53"/>
                  <a:pt x="303" y="53"/>
                  <a:pt x="305" y="53"/>
                </a:cubicBezTo>
                <a:lnTo>
                  <a:pt x="516" y="53"/>
                </a:lnTo>
                <a:close/>
                <a:moveTo>
                  <a:pt x="305" y="27"/>
                </a:moveTo>
                <a:cubicBezTo>
                  <a:pt x="296" y="27"/>
                  <a:pt x="288" y="30"/>
                  <a:pt x="282" y="36"/>
                </a:cubicBezTo>
                <a:lnTo>
                  <a:pt x="282" y="36"/>
                </a:lnTo>
                <a:cubicBezTo>
                  <a:pt x="276" y="42"/>
                  <a:pt x="273" y="50"/>
                  <a:pt x="273" y="59"/>
                </a:cubicBezTo>
                <a:lnTo>
                  <a:pt x="273" y="122"/>
                </a:lnTo>
                <a:lnTo>
                  <a:pt x="263" y="124"/>
                </a:lnTo>
                <a:lnTo>
                  <a:pt x="263" y="113"/>
                </a:lnTo>
                <a:lnTo>
                  <a:pt x="217" y="113"/>
                </a:lnTo>
                <a:lnTo>
                  <a:pt x="185" y="94"/>
                </a:lnTo>
                <a:lnTo>
                  <a:pt x="111" y="94"/>
                </a:lnTo>
                <a:cubicBezTo>
                  <a:pt x="96" y="94"/>
                  <a:pt x="84" y="106"/>
                  <a:pt x="84" y="121"/>
                </a:cubicBezTo>
                <a:lnTo>
                  <a:pt x="84" y="207"/>
                </a:lnTo>
                <a:lnTo>
                  <a:pt x="112" y="207"/>
                </a:lnTo>
                <a:lnTo>
                  <a:pt x="112" y="144"/>
                </a:lnTo>
                <a:lnTo>
                  <a:pt x="117" y="144"/>
                </a:lnTo>
                <a:lnTo>
                  <a:pt x="117" y="207"/>
                </a:lnTo>
                <a:lnTo>
                  <a:pt x="117" y="223"/>
                </a:lnTo>
                <a:lnTo>
                  <a:pt x="117" y="339"/>
                </a:lnTo>
                <a:lnTo>
                  <a:pt x="148" y="339"/>
                </a:lnTo>
                <a:lnTo>
                  <a:pt x="148" y="243"/>
                </a:lnTo>
                <a:lnTo>
                  <a:pt x="155" y="243"/>
                </a:lnTo>
                <a:lnTo>
                  <a:pt x="155" y="339"/>
                </a:lnTo>
                <a:lnTo>
                  <a:pt x="185" y="339"/>
                </a:lnTo>
                <a:lnTo>
                  <a:pt x="185" y="322"/>
                </a:lnTo>
                <a:lnTo>
                  <a:pt x="185" y="223"/>
                </a:lnTo>
                <a:lnTo>
                  <a:pt x="185" y="207"/>
                </a:lnTo>
                <a:lnTo>
                  <a:pt x="185" y="144"/>
                </a:lnTo>
                <a:lnTo>
                  <a:pt x="185" y="127"/>
                </a:lnTo>
                <a:lnTo>
                  <a:pt x="217" y="144"/>
                </a:lnTo>
                <a:lnTo>
                  <a:pt x="263" y="144"/>
                </a:lnTo>
                <a:lnTo>
                  <a:pt x="263" y="136"/>
                </a:lnTo>
                <a:lnTo>
                  <a:pt x="273" y="134"/>
                </a:lnTo>
                <a:lnTo>
                  <a:pt x="273" y="181"/>
                </a:lnTo>
                <a:cubicBezTo>
                  <a:pt x="273" y="190"/>
                  <a:pt x="276" y="198"/>
                  <a:pt x="282" y="204"/>
                </a:cubicBezTo>
                <a:lnTo>
                  <a:pt x="282" y="204"/>
                </a:lnTo>
                <a:lnTo>
                  <a:pt x="282" y="204"/>
                </a:lnTo>
                <a:cubicBezTo>
                  <a:pt x="288" y="210"/>
                  <a:pt x="296" y="214"/>
                  <a:pt x="305" y="214"/>
                </a:cubicBezTo>
                <a:lnTo>
                  <a:pt x="516" y="214"/>
                </a:lnTo>
                <a:cubicBezTo>
                  <a:pt x="525" y="214"/>
                  <a:pt x="533" y="210"/>
                  <a:pt x="539" y="204"/>
                </a:cubicBezTo>
                <a:lnTo>
                  <a:pt x="539" y="204"/>
                </a:lnTo>
                <a:cubicBezTo>
                  <a:pt x="545" y="198"/>
                  <a:pt x="548" y="190"/>
                  <a:pt x="548" y="181"/>
                </a:cubicBezTo>
                <a:lnTo>
                  <a:pt x="548" y="59"/>
                </a:lnTo>
                <a:cubicBezTo>
                  <a:pt x="548" y="50"/>
                  <a:pt x="545" y="42"/>
                  <a:pt x="539" y="36"/>
                </a:cubicBezTo>
                <a:cubicBezTo>
                  <a:pt x="533" y="30"/>
                  <a:pt x="525" y="27"/>
                  <a:pt x="516" y="27"/>
                </a:cubicBezTo>
                <a:lnTo>
                  <a:pt x="305" y="27"/>
                </a:lnTo>
                <a:close/>
                <a:moveTo>
                  <a:pt x="520" y="221"/>
                </a:moveTo>
                <a:lnTo>
                  <a:pt x="520" y="249"/>
                </a:lnTo>
                <a:lnTo>
                  <a:pt x="497" y="249"/>
                </a:lnTo>
                <a:lnTo>
                  <a:pt x="523" y="341"/>
                </a:lnTo>
                <a:lnTo>
                  <a:pt x="490" y="341"/>
                </a:lnTo>
                <a:lnTo>
                  <a:pt x="464" y="249"/>
                </a:lnTo>
                <a:lnTo>
                  <a:pt x="367" y="249"/>
                </a:lnTo>
                <a:lnTo>
                  <a:pt x="341" y="341"/>
                </a:lnTo>
                <a:lnTo>
                  <a:pt x="308" y="341"/>
                </a:lnTo>
                <a:lnTo>
                  <a:pt x="334" y="249"/>
                </a:lnTo>
                <a:lnTo>
                  <a:pt x="306" y="249"/>
                </a:lnTo>
                <a:lnTo>
                  <a:pt x="306" y="221"/>
                </a:lnTo>
                <a:lnTo>
                  <a:pt x="520" y="221"/>
                </a:lnTo>
                <a:close/>
                <a:moveTo>
                  <a:pt x="113" y="373"/>
                </a:moveTo>
                <a:cubicBezTo>
                  <a:pt x="139" y="373"/>
                  <a:pt x="161" y="394"/>
                  <a:pt x="161" y="421"/>
                </a:cubicBezTo>
                <a:cubicBezTo>
                  <a:pt x="161" y="427"/>
                  <a:pt x="160" y="433"/>
                  <a:pt x="158" y="438"/>
                </a:cubicBezTo>
                <a:lnTo>
                  <a:pt x="68" y="438"/>
                </a:lnTo>
                <a:cubicBezTo>
                  <a:pt x="66" y="433"/>
                  <a:pt x="65" y="427"/>
                  <a:pt x="65" y="421"/>
                </a:cubicBezTo>
                <a:cubicBezTo>
                  <a:pt x="65" y="394"/>
                  <a:pt x="86" y="373"/>
                  <a:pt x="113" y="373"/>
                </a:cubicBezTo>
                <a:close/>
                <a:moveTo>
                  <a:pt x="316" y="373"/>
                </a:moveTo>
                <a:cubicBezTo>
                  <a:pt x="342" y="373"/>
                  <a:pt x="364" y="394"/>
                  <a:pt x="364" y="421"/>
                </a:cubicBezTo>
                <a:cubicBezTo>
                  <a:pt x="364" y="427"/>
                  <a:pt x="363" y="433"/>
                  <a:pt x="361" y="438"/>
                </a:cubicBezTo>
                <a:lnTo>
                  <a:pt x="271" y="438"/>
                </a:lnTo>
                <a:cubicBezTo>
                  <a:pt x="269" y="433"/>
                  <a:pt x="268" y="427"/>
                  <a:pt x="268" y="421"/>
                </a:cubicBezTo>
                <a:cubicBezTo>
                  <a:pt x="268" y="394"/>
                  <a:pt x="289" y="373"/>
                  <a:pt x="316" y="373"/>
                </a:cubicBezTo>
                <a:close/>
                <a:moveTo>
                  <a:pt x="522" y="373"/>
                </a:moveTo>
                <a:cubicBezTo>
                  <a:pt x="548" y="373"/>
                  <a:pt x="570" y="394"/>
                  <a:pt x="570" y="421"/>
                </a:cubicBezTo>
                <a:cubicBezTo>
                  <a:pt x="570" y="427"/>
                  <a:pt x="569" y="433"/>
                  <a:pt x="567" y="438"/>
                </a:cubicBezTo>
                <a:lnTo>
                  <a:pt x="477" y="438"/>
                </a:lnTo>
                <a:cubicBezTo>
                  <a:pt x="475" y="433"/>
                  <a:pt x="474" y="427"/>
                  <a:pt x="474" y="421"/>
                </a:cubicBezTo>
                <a:cubicBezTo>
                  <a:pt x="474" y="394"/>
                  <a:pt x="495" y="373"/>
                  <a:pt x="522" y="373"/>
                </a:cubicBezTo>
                <a:close/>
                <a:moveTo>
                  <a:pt x="62" y="448"/>
                </a:moveTo>
                <a:lnTo>
                  <a:pt x="161" y="448"/>
                </a:lnTo>
                <a:cubicBezTo>
                  <a:pt x="182" y="448"/>
                  <a:pt x="200" y="466"/>
                  <a:pt x="200" y="487"/>
                </a:cubicBezTo>
                <a:lnTo>
                  <a:pt x="200" y="527"/>
                </a:lnTo>
                <a:lnTo>
                  <a:pt x="203" y="527"/>
                </a:lnTo>
                <a:lnTo>
                  <a:pt x="221" y="527"/>
                </a:lnTo>
                <a:lnTo>
                  <a:pt x="227" y="527"/>
                </a:lnTo>
                <a:lnTo>
                  <a:pt x="227" y="487"/>
                </a:lnTo>
                <a:cubicBezTo>
                  <a:pt x="227" y="466"/>
                  <a:pt x="244" y="448"/>
                  <a:pt x="265" y="448"/>
                </a:cubicBezTo>
                <a:lnTo>
                  <a:pt x="364" y="448"/>
                </a:lnTo>
                <a:cubicBezTo>
                  <a:pt x="385" y="448"/>
                  <a:pt x="403" y="466"/>
                  <a:pt x="403" y="487"/>
                </a:cubicBezTo>
                <a:lnTo>
                  <a:pt x="403" y="527"/>
                </a:lnTo>
                <a:lnTo>
                  <a:pt x="409" y="527"/>
                </a:lnTo>
                <a:lnTo>
                  <a:pt x="424" y="527"/>
                </a:lnTo>
                <a:lnTo>
                  <a:pt x="433" y="527"/>
                </a:lnTo>
                <a:lnTo>
                  <a:pt x="433" y="487"/>
                </a:lnTo>
                <a:cubicBezTo>
                  <a:pt x="433" y="466"/>
                  <a:pt x="450" y="448"/>
                  <a:pt x="471" y="448"/>
                </a:cubicBezTo>
                <a:lnTo>
                  <a:pt x="570" y="448"/>
                </a:lnTo>
                <a:cubicBezTo>
                  <a:pt x="591" y="448"/>
                  <a:pt x="608" y="466"/>
                  <a:pt x="608" y="487"/>
                </a:cubicBezTo>
                <a:lnTo>
                  <a:pt x="608" y="527"/>
                </a:lnTo>
                <a:lnTo>
                  <a:pt x="614" y="527"/>
                </a:lnTo>
                <a:lnTo>
                  <a:pt x="630" y="527"/>
                </a:lnTo>
                <a:lnTo>
                  <a:pt x="638" y="527"/>
                </a:lnTo>
                <a:lnTo>
                  <a:pt x="638" y="549"/>
                </a:lnTo>
                <a:lnTo>
                  <a:pt x="630" y="549"/>
                </a:lnTo>
                <a:lnTo>
                  <a:pt x="614" y="549"/>
                </a:lnTo>
                <a:lnTo>
                  <a:pt x="608" y="549"/>
                </a:lnTo>
                <a:lnTo>
                  <a:pt x="608" y="603"/>
                </a:lnTo>
                <a:lnTo>
                  <a:pt x="433" y="603"/>
                </a:lnTo>
                <a:lnTo>
                  <a:pt x="433" y="549"/>
                </a:lnTo>
                <a:lnTo>
                  <a:pt x="424" y="549"/>
                </a:lnTo>
                <a:lnTo>
                  <a:pt x="409" y="549"/>
                </a:lnTo>
                <a:lnTo>
                  <a:pt x="403" y="549"/>
                </a:lnTo>
                <a:lnTo>
                  <a:pt x="403" y="603"/>
                </a:lnTo>
                <a:lnTo>
                  <a:pt x="227" y="603"/>
                </a:lnTo>
                <a:lnTo>
                  <a:pt x="227" y="549"/>
                </a:lnTo>
                <a:lnTo>
                  <a:pt x="221" y="549"/>
                </a:lnTo>
                <a:lnTo>
                  <a:pt x="203" y="549"/>
                </a:lnTo>
                <a:lnTo>
                  <a:pt x="200" y="549"/>
                </a:lnTo>
                <a:lnTo>
                  <a:pt x="200" y="603"/>
                </a:lnTo>
                <a:lnTo>
                  <a:pt x="24" y="603"/>
                </a:lnTo>
                <a:lnTo>
                  <a:pt x="24" y="549"/>
                </a:lnTo>
                <a:lnTo>
                  <a:pt x="0" y="549"/>
                </a:lnTo>
                <a:lnTo>
                  <a:pt x="0" y="527"/>
                </a:lnTo>
                <a:lnTo>
                  <a:pt x="24" y="527"/>
                </a:lnTo>
                <a:lnTo>
                  <a:pt x="24" y="487"/>
                </a:lnTo>
                <a:cubicBezTo>
                  <a:pt x="24" y="466"/>
                  <a:pt x="41" y="448"/>
                  <a:pt x="62" y="448"/>
                </a:cubicBezTo>
                <a:close/>
                <a:moveTo>
                  <a:pt x="152" y="0"/>
                </a:moveTo>
                <a:cubicBezTo>
                  <a:pt x="176" y="0"/>
                  <a:pt x="196" y="20"/>
                  <a:pt x="196" y="44"/>
                </a:cubicBezTo>
                <a:cubicBezTo>
                  <a:pt x="196" y="69"/>
                  <a:pt x="176" y="88"/>
                  <a:pt x="152" y="88"/>
                </a:cubicBezTo>
                <a:cubicBezTo>
                  <a:pt x="127" y="88"/>
                  <a:pt x="108" y="69"/>
                  <a:pt x="108" y="44"/>
                </a:cubicBezTo>
                <a:cubicBezTo>
                  <a:pt x="108" y="20"/>
                  <a:pt x="127" y="0"/>
                  <a:pt x="152" y="0"/>
                </a:cubicBezTo>
                <a:close/>
              </a:path>
            </a:pathLst>
          </a:custGeom>
          <a:solidFill>
            <a:srgbClr val="E04155"/>
          </a:solidFill>
          <a:ln>
            <a:noFill/>
          </a:ln>
        </p:spPr>
        <p:txBody>
          <a:bodyPr vert="horz" wrap="square" lIns="68571" tIns="34285" rIns="68571" bIns="34285" numCol="1" anchor="t" anchorCtr="0" compatLnSpc="1"/>
          <a:lstStyle/>
          <a:p>
            <a:endParaRPr lang="zh-CN" altLang="en-US"/>
          </a:p>
        </p:txBody>
      </p:sp>
      <p:sp>
        <p:nvSpPr>
          <p:cNvPr id="72" name="Freeform 23">
            <a:extLst>
              <a:ext uri="{FF2B5EF4-FFF2-40B4-BE49-F238E27FC236}">
                <a16:creationId xmlns:a16="http://schemas.microsoft.com/office/drawing/2014/main" id="{B4E7E7F3-536B-4F71-9882-837DC9E59620}"/>
              </a:ext>
            </a:extLst>
          </p:cNvPr>
          <p:cNvSpPr>
            <a:spLocks noEditPoints="1"/>
          </p:cNvSpPr>
          <p:nvPr/>
        </p:nvSpPr>
        <p:spPr bwMode="auto">
          <a:xfrm>
            <a:off x="6660877" y="3734764"/>
            <a:ext cx="546100" cy="454025"/>
          </a:xfrm>
          <a:custGeom>
            <a:avLst/>
            <a:gdLst/>
            <a:ahLst/>
            <a:cxnLst>
              <a:cxn ang="0">
                <a:pos x="312" y="110"/>
              </a:cxn>
              <a:cxn ang="0">
                <a:pos x="323" y="138"/>
              </a:cxn>
              <a:cxn ang="0">
                <a:pos x="350" y="127"/>
              </a:cxn>
              <a:cxn ang="0">
                <a:pos x="339" y="100"/>
              </a:cxn>
              <a:cxn ang="0">
                <a:pos x="25" y="100"/>
              </a:cxn>
              <a:cxn ang="0">
                <a:pos x="15" y="127"/>
              </a:cxn>
              <a:cxn ang="0">
                <a:pos x="42" y="138"/>
              </a:cxn>
              <a:cxn ang="0">
                <a:pos x="53" y="110"/>
              </a:cxn>
              <a:cxn ang="0">
                <a:pos x="270" y="60"/>
              </a:cxn>
              <a:cxn ang="0">
                <a:pos x="248" y="69"/>
              </a:cxn>
              <a:cxn ang="0">
                <a:pos x="239" y="91"/>
              </a:cxn>
              <a:cxn ang="0">
                <a:pos x="252" y="116"/>
              </a:cxn>
              <a:cxn ang="0">
                <a:pos x="276" y="121"/>
              </a:cxn>
              <a:cxn ang="0">
                <a:pos x="297" y="103"/>
              </a:cxn>
              <a:cxn ang="0">
                <a:pos x="297" y="80"/>
              </a:cxn>
              <a:cxn ang="0">
                <a:pos x="276" y="62"/>
              </a:cxn>
              <a:cxn ang="0">
                <a:pos x="330" y="183"/>
              </a:cxn>
              <a:cxn ang="0">
                <a:pos x="321" y="152"/>
              </a:cxn>
              <a:cxn ang="0">
                <a:pos x="350" y="158"/>
              </a:cxn>
              <a:cxn ang="0">
                <a:pos x="364" y="185"/>
              </a:cxn>
              <a:cxn ang="0">
                <a:pos x="83" y="63"/>
              </a:cxn>
              <a:cxn ang="0">
                <a:pos x="65" y="85"/>
              </a:cxn>
              <a:cxn ang="0">
                <a:pos x="71" y="109"/>
              </a:cxn>
              <a:cxn ang="0">
                <a:pos x="96" y="121"/>
              </a:cxn>
              <a:cxn ang="0">
                <a:pos x="118" y="112"/>
              </a:cxn>
              <a:cxn ang="0">
                <a:pos x="127" y="91"/>
              </a:cxn>
              <a:cxn ang="0">
                <a:pos x="112" y="65"/>
              </a:cxn>
              <a:cxn ang="0">
                <a:pos x="35" y="150"/>
              </a:cxn>
              <a:cxn ang="0">
                <a:pos x="36" y="176"/>
              </a:cxn>
              <a:cxn ang="0">
                <a:pos x="0" y="185"/>
              </a:cxn>
              <a:cxn ang="0">
                <a:pos x="15" y="158"/>
              </a:cxn>
              <a:cxn ang="0">
                <a:pos x="183" y="0"/>
              </a:cxn>
              <a:cxn ang="0">
                <a:pos x="151" y="13"/>
              </a:cxn>
              <a:cxn ang="0">
                <a:pos x="138" y="45"/>
              </a:cxn>
              <a:cxn ang="0">
                <a:pos x="158" y="81"/>
              </a:cxn>
              <a:cxn ang="0">
                <a:pos x="192" y="89"/>
              </a:cxn>
              <a:cxn ang="0">
                <a:pos x="225" y="62"/>
              </a:cxn>
              <a:cxn ang="0">
                <a:pos x="225" y="27"/>
              </a:cxn>
              <a:cxn ang="0">
                <a:pos x="192" y="0"/>
              </a:cxn>
              <a:cxn ang="0">
                <a:pos x="265" y="174"/>
              </a:cxn>
              <a:cxn ang="0">
                <a:pos x="256" y="136"/>
              </a:cxn>
              <a:cxn ang="0">
                <a:pos x="279" y="136"/>
              </a:cxn>
              <a:cxn ang="0">
                <a:pos x="316" y="165"/>
              </a:cxn>
              <a:cxn ang="0">
                <a:pos x="100" y="272"/>
              </a:cxn>
              <a:cxn ang="0">
                <a:pos x="51" y="165"/>
              </a:cxn>
              <a:cxn ang="0">
                <a:pos x="85" y="136"/>
              </a:cxn>
              <a:cxn ang="0">
                <a:pos x="109" y="136"/>
              </a:cxn>
              <a:cxn ang="0">
                <a:pos x="100" y="174"/>
              </a:cxn>
              <a:cxn ang="0">
                <a:pos x="252" y="159"/>
              </a:cxn>
              <a:cxn ang="0">
                <a:pos x="210" y="109"/>
              </a:cxn>
              <a:cxn ang="0">
                <a:pos x="154" y="109"/>
              </a:cxn>
              <a:cxn ang="0">
                <a:pos x="112" y="159"/>
              </a:cxn>
            </a:cxnLst>
            <a:rect l="0" t="0" r="r" b="b"/>
            <a:pathLst>
              <a:path w="364" h="301">
                <a:moveTo>
                  <a:pt x="332" y="98"/>
                </a:moveTo>
                <a:lnTo>
                  <a:pt x="332" y="98"/>
                </a:lnTo>
                <a:lnTo>
                  <a:pt x="323" y="100"/>
                </a:lnTo>
                <a:lnTo>
                  <a:pt x="317" y="105"/>
                </a:lnTo>
                <a:lnTo>
                  <a:pt x="312" y="110"/>
                </a:lnTo>
                <a:lnTo>
                  <a:pt x="310" y="120"/>
                </a:lnTo>
                <a:lnTo>
                  <a:pt x="310" y="120"/>
                </a:lnTo>
                <a:lnTo>
                  <a:pt x="312" y="127"/>
                </a:lnTo>
                <a:lnTo>
                  <a:pt x="317" y="134"/>
                </a:lnTo>
                <a:lnTo>
                  <a:pt x="323" y="138"/>
                </a:lnTo>
                <a:lnTo>
                  <a:pt x="332" y="139"/>
                </a:lnTo>
                <a:lnTo>
                  <a:pt x="332" y="139"/>
                </a:lnTo>
                <a:lnTo>
                  <a:pt x="339" y="138"/>
                </a:lnTo>
                <a:lnTo>
                  <a:pt x="346" y="134"/>
                </a:lnTo>
                <a:lnTo>
                  <a:pt x="350" y="127"/>
                </a:lnTo>
                <a:lnTo>
                  <a:pt x="352" y="120"/>
                </a:lnTo>
                <a:lnTo>
                  <a:pt x="352" y="120"/>
                </a:lnTo>
                <a:lnTo>
                  <a:pt x="350" y="110"/>
                </a:lnTo>
                <a:lnTo>
                  <a:pt x="346" y="105"/>
                </a:lnTo>
                <a:lnTo>
                  <a:pt x="339" y="100"/>
                </a:lnTo>
                <a:lnTo>
                  <a:pt x="332" y="98"/>
                </a:lnTo>
                <a:lnTo>
                  <a:pt x="332" y="98"/>
                </a:lnTo>
                <a:close/>
                <a:moveTo>
                  <a:pt x="35" y="98"/>
                </a:moveTo>
                <a:lnTo>
                  <a:pt x="35" y="98"/>
                </a:lnTo>
                <a:lnTo>
                  <a:pt x="25" y="100"/>
                </a:lnTo>
                <a:lnTo>
                  <a:pt x="20" y="105"/>
                </a:lnTo>
                <a:lnTo>
                  <a:pt x="15" y="110"/>
                </a:lnTo>
                <a:lnTo>
                  <a:pt x="13" y="120"/>
                </a:lnTo>
                <a:lnTo>
                  <a:pt x="13" y="120"/>
                </a:lnTo>
                <a:lnTo>
                  <a:pt x="15" y="127"/>
                </a:lnTo>
                <a:lnTo>
                  <a:pt x="20" y="134"/>
                </a:lnTo>
                <a:lnTo>
                  <a:pt x="25" y="138"/>
                </a:lnTo>
                <a:lnTo>
                  <a:pt x="35" y="139"/>
                </a:lnTo>
                <a:lnTo>
                  <a:pt x="35" y="139"/>
                </a:lnTo>
                <a:lnTo>
                  <a:pt x="42" y="138"/>
                </a:lnTo>
                <a:lnTo>
                  <a:pt x="49" y="134"/>
                </a:lnTo>
                <a:lnTo>
                  <a:pt x="53" y="127"/>
                </a:lnTo>
                <a:lnTo>
                  <a:pt x="54" y="120"/>
                </a:lnTo>
                <a:lnTo>
                  <a:pt x="54" y="120"/>
                </a:lnTo>
                <a:lnTo>
                  <a:pt x="53" y="110"/>
                </a:lnTo>
                <a:lnTo>
                  <a:pt x="49" y="105"/>
                </a:lnTo>
                <a:lnTo>
                  <a:pt x="42" y="100"/>
                </a:lnTo>
                <a:lnTo>
                  <a:pt x="35" y="98"/>
                </a:lnTo>
                <a:lnTo>
                  <a:pt x="35" y="98"/>
                </a:lnTo>
                <a:close/>
                <a:moveTo>
                  <a:pt x="270" y="60"/>
                </a:moveTo>
                <a:lnTo>
                  <a:pt x="270" y="60"/>
                </a:lnTo>
                <a:lnTo>
                  <a:pt x="263" y="62"/>
                </a:lnTo>
                <a:lnTo>
                  <a:pt x="258" y="63"/>
                </a:lnTo>
                <a:lnTo>
                  <a:pt x="252" y="65"/>
                </a:lnTo>
                <a:lnTo>
                  <a:pt x="248" y="69"/>
                </a:lnTo>
                <a:lnTo>
                  <a:pt x="245" y="74"/>
                </a:lnTo>
                <a:lnTo>
                  <a:pt x="241" y="80"/>
                </a:lnTo>
                <a:lnTo>
                  <a:pt x="239" y="85"/>
                </a:lnTo>
                <a:lnTo>
                  <a:pt x="239" y="91"/>
                </a:lnTo>
                <a:lnTo>
                  <a:pt x="239" y="91"/>
                </a:lnTo>
                <a:lnTo>
                  <a:pt x="239" y="98"/>
                </a:lnTo>
                <a:lnTo>
                  <a:pt x="241" y="103"/>
                </a:lnTo>
                <a:lnTo>
                  <a:pt x="245" y="109"/>
                </a:lnTo>
                <a:lnTo>
                  <a:pt x="248" y="112"/>
                </a:lnTo>
                <a:lnTo>
                  <a:pt x="252" y="116"/>
                </a:lnTo>
                <a:lnTo>
                  <a:pt x="258" y="120"/>
                </a:lnTo>
                <a:lnTo>
                  <a:pt x="263" y="121"/>
                </a:lnTo>
                <a:lnTo>
                  <a:pt x="270" y="121"/>
                </a:lnTo>
                <a:lnTo>
                  <a:pt x="270" y="121"/>
                </a:lnTo>
                <a:lnTo>
                  <a:pt x="276" y="121"/>
                </a:lnTo>
                <a:lnTo>
                  <a:pt x="281" y="120"/>
                </a:lnTo>
                <a:lnTo>
                  <a:pt x="287" y="116"/>
                </a:lnTo>
                <a:lnTo>
                  <a:pt x="292" y="112"/>
                </a:lnTo>
                <a:lnTo>
                  <a:pt x="296" y="109"/>
                </a:lnTo>
                <a:lnTo>
                  <a:pt x="297" y="103"/>
                </a:lnTo>
                <a:lnTo>
                  <a:pt x="299" y="98"/>
                </a:lnTo>
                <a:lnTo>
                  <a:pt x="301" y="91"/>
                </a:lnTo>
                <a:lnTo>
                  <a:pt x="301" y="91"/>
                </a:lnTo>
                <a:lnTo>
                  <a:pt x="299" y="85"/>
                </a:lnTo>
                <a:lnTo>
                  <a:pt x="297" y="80"/>
                </a:lnTo>
                <a:lnTo>
                  <a:pt x="296" y="74"/>
                </a:lnTo>
                <a:lnTo>
                  <a:pt x="292" y="69"/>
                </a:lnTo>
                <a:lnTo>
                  <a:pt x="287" y="65"/>
                </a:lnTo>
                <a:lnTo>
                  <a:pt x="281" y="63"/>
                </a:lnTo>
                <a:lnTo>
                  <a:pt x="276" y="62"/>
                </a:lnTo>
                <a:lnTo>
                  <a:pt x="270" y="60"/>
                </a:lnTo>
                <a:lnTo>
                  <a:pt x="270" y="60"/>
                </a:lnTo>
                <a:close/>
                <a:moveTo>
                  <a:pt x="364" y="248"/>
                </a:moveTo>
                <a:lnTo>
                  <a:pt x="330" y="248"/>
                </a:lnTo>
                <a:lnTo>
                  <a:pt x="330" y="183"/>
                </a:lnTo>
                <a:lnTo>
                  <a:pt x="330" y="183"/>
                </a:lnTo>
                <a:lnTo>
                  <a:pt x="330" y="176"/>
                </a:lnTo>
                <a:lnTo>
                  <a:pt x="328" y="167"/>
                </a:lnTo>
                <a:lnTo>
                  <a:pt x="321" y="152"/>
                </a:lnTo>
                <a:lnTo>
                  <a:pt x="321" y="152"/>
                </a:lnTo>
                <a:lnTo>
                  <a:pt x="332" y="150"/>
                </a:lnTo>
                <a:lnTo>
                  <a:pt x="332" y="150"/>
                </a:lnTo>
                <a:lnTo>
                  <a:pt x="337" y="152"/>
                </a:lnTo>
                <a:lnTo>
                  <a:pt x="345" y="154"/>
                </a:lnTo>
                <a:lnTo>
                  <a:pt x="350" y="158"/>
                </a:lnTo>
                <a:lnTo>
                  <a:pt x="355" y="161"/>
                </a:lnTo>
                <a:lnTo>
                  <a:pt x="359" y="167"/>
                </a:lnTo>
                <a:lnTo>
                  <a:pt x="363" y="172"/>
                </a:lnTo>
                <a:lnTo>
                  <a:pt x="364" y="178"/>
                </a:lnTo>
                <a:lnTo>
                  <a:pt x="364" y="185"/>
                </a:lnTo>
                <a:lnTo>
                  <a:pt x="364" y="248"/>
                </a:lnTo>
                <a:close/>
                <a:moveTo>
                  <a:pt x="96" y="60"/>
                </a:moveTo>
                <a:lnTo>
                  <a:pt x="96" y="60"/>
                </a:lnTo>
                <a:lnTo>
                  <a:pt x="89" y="62"/>
                </a:lnTo>
                <a:lnTo>
                  <a:pt x="83" y="63"/>
                </a:lnTo>
                <a:lnTo>
                  <a:pt x="78" y="65"/>
                </a:lnTo>
                <a:lnTo>
                  <a:pt x="74" y="69"/>
                </a:lnTo>
                <a:lnTo>
                  <a:pt x="71" y="74"/>
                </a:lnTo>
                <a:lnTo>
                  <a:pt x="67" y="80"/>
                </a:lnTo>
                <a:lnTo>
                  <a:pt x="65" y="85"/>
                </a:lnTo>
                <a:lnTo>
                  <a:pt x="65" y="91"/>
                </a:lnTo>
                <a:lnTo>
                  <a:pt x="65" y="91"/>
                </a:lnTo>
                <a:lnTo>
                  <a:pt x="65" y="98"/>
                </a:lnTo>
                <a:lnTo>
                  <a:pt x="67" y="103"/>
                </a:lnTo>
                <a:lnTo>
                  <a:pt x="71" y="109"/>
                </a:lnTo>
                <a:lnTo>
                  <a:pt x="74" y="112"/>
                </a:lnTo>
                <a:lnTo>
                  <a:pt x="78" y="116"/>
                </a:lnTo>
                <a:lnTo>
                  <a:pt x="83" y="120"/>
                </a:lnTo>
                <a:lnTo>
                  <a:pt x="89" y="121"/>
                </a:lnTo>
                <a:lnTo>
                  <a:pt x="96" y="121"/>
                </a:lnTo>
                <a:lnTo>
                  <a:pt x="96" y="121"/>
                </a:lnTo>
                <a:lnTo>
                  <a:pt x="102" y="121"/>
                </a:lnTo>
                <a:lnTo>
                  <a:pt x="107" y="120"/>
                </a:lnTo>
                <a:lnTo>
                  <a:pt x="112" y="116"/>
                </a:lnTo>
                <a:lnTo>
                  <a:pt x="118" y="112"/>
                </a:lnTo>
                <a:lnTo>
                  <a:pt x="122" y="109"/>
                </a:lnTo>
                <a:lnTo>
                  <a:pt x="123" y="103"/>
                </a:lnTo>
                <a:lnTo>
                  <a:pt x="125" y="98"/>
                </a:lnTo>
                <a:lnTo>
                  <a:pt x="127" y="91"/>
                </a:lnTo>
                <a:lnTo>
                  <a:pt x="127" y="91"/>
                </a:lnTo>
                <a:lnTo>
                  <a:pt x="125" y="85"/>
                </a:lnTo>
                <a:lnTo>
                  <a:pt x="123" y="80"/>
                </a:lnTo>
                <a:lnTo>
                  <a:pt x="122" y="74"/>
                </a:lnTo>
                <a:lnTo>
                  <a:pt x="118" y="69"/>
                </a:lnTo>
                <a:lnTo>
                  <a:pt x="112" y="65"/>
                </a:lnTo>
                <a:lnTo>
                  <a:pt x="107" y="63"/>
                </a:lnTo>
                <a:lnTo>
                  <a:pt x="102" y="62"/>
                </a:lnTo>
                <a:lnTo>
                  <a:pt x="96" y="60"/>
                </a:lnTo>
                <a:lnTo>
                  <a:pt x="96" y="60"/>
                </a:lnTo>
                <a:close/>
                <a:moveTo>
                  <a:pt x="35" y="150"/>
                </a:moveTo>
                <a:lnTo>
                  <a:pt x="35" y="150"/>
                </a:lnTo>
                <a:lnTo>
                  <a:pt x="44" y="152"/>
                </a:lnTo>
                <a:lnTo>
                  <a:pt x="44" y="152"/>
                </a:lnTo>
                <a:lnTo>
                  <a:pt x="38" y="167"/>
                </a:lnTo>
                <a:lnTo>
                  <a:pt x="36" y="176"/>
                </a:lnTo>
                <a:lnTo>
                  <a:pt x="35" y="183"/>
                </a:lnTo>
                <a:lnTo>
                  <a:pt x="35" y="248"/>
                </a:lnTo>
                <a:lnTo>
                  <a:pt x="0" y="248"/>
                </a:lnTo>
                <a:lnTo>
                  <a:pt x="0" y="185"/>
                </a:lnTo>
                <a:lnTo>
                  <a:pt x="0" y="185"/>
                </a:lnTo>
                <a:lnTo>
                  <a:pt x="0" y="178"/>
                </a:lnTo>
                <a:lnTo>
                  <a:pt x="2" y="172"/>
                </a:lnTo>
                <a:lnTo>
                  <a:pt x="6" y="167"/>
                </a:lnTo>
                <a:lnTo>
                  <a:pt x="9" y="161"/>
                </a:lnTo>
                <a:lnTo>
                  <a:pt x="15" y="158"/>
                </a:lnTo>
                <a:lnTo>
                  <a:pt x="20" y="154"/>
                </a:lnTo>
                <a:lnTo>
                  <a:pt x="27" y="152"/>
                </a:lnTo>
                <a:lnTo>
                  <a:pt x="35" y="150"/>
                </a:lnTo>
                <a:lnTo>
                  <a:pt x="35" y="150"/>
                </a:lnTo>
                <a:close/>
                <a:moveTo>
                  <a:pt x="183" y="0"/>
                </a:moveTo>
                <a:lnTo>
                  <a:pt x="183" y="0"/>
                </a:lnTo>
                <a:lnTo>
                  <a:pt x="174" y="0"/>
                </a:lnTo>
                <a:lnTo>
                  <a:pt x="165" y="4"/>
                </a:lnTo>
                <a:lnTo>
                  <a:pt x="158" y="7"/>
                </a:lnTo>
                <a:lnTo>
                  <a:pt x="151" y="13"/>
                </a:lnTo>
                <a:lnTo>
                  <a:pt x="145" y="20"/>
                </a:lnTo>
                <a:lnTo>
                  <a:pt x="141" y="27"/>
                </a:lnTo>
                <a:lnTo>
                  <a:pt x="138" y="36"/>
                </a:lnTo>
                <a:lnTo>
                  <a:pt x="138" y="45"/>
                </a:lnTo>
                <a:lnTo>
                  <a:pt x="138" y="45"/>
                </a:lnTo>
                <a:lnTo>
                  <a:pt x="138" y="54"/>
                </a:lnTo>
                <a:lnTo>
                  <a:pt x="141" y="62"/>
                </a:lnTo>
                <a:lnTo>
                  <a:pt x="145" y="71"/>
                </a:lnTo>
                <a:lnTo>
                  <a:pt x="151" y="76"/>
                </a:lnTo>
                <a:lnTo>
                  <a:pt x="158" y="81"/>
                </a:lnTo>
                <a:lnTo>
                  <a:pt x="165" y="87"/>
                </a:lnTo>
                <a:lnTo>
                  <a:pt x="174" y="89"/>
                </a:lnTo>
                <a:lnTo>
                  <a:pt x="183" y="91"/>
                </a:lnTo>
                <a:lnTo>
                  <a:pt x="183" y="91"/>
                </a:lnTo>
                <a:lnTo>
                  <a:pt x="192" y="89"/>
                </a:lnTo>
                <a:lnTo>
                  <a:pt x="200" y="87"/>
                </a:lnTo>
                <a:lnTo>
                  <a:pt x="209" y="81"/>
                </a:lnTo>
                <a:lnTo>
                  <a:pt x="214" y="76"/>
                </a:lnTo>
                <a:lnTo>
                  <a:pt x="219" y="71"/>
                </a:lnTo>
                <a:lnTo>
                  <a:pt x="225" y="62"/>
                </a:lnTo>
                <a:lnTo>
                  <a:pt x="227" y="54"/>
                </a:lnTo>
                <a:lnTo>
                  <a:pt x="229" y="45"/>
                </a:lnTo>
                <a:lnTo>
                  <a:pt x="229" y="45"/>
                </a:lnTo>
                <a:lnTo>
                  <a:pt x="227" y="36"/>
                </a:lnTo>
                <a:lnTo>
                  <a:pt x="225" y="27"/>
                </a:lnTo>
                <a:lnTo>
                  <a:pt x="219" y="20"/>
                </a:lnTo>
                <a:lnTo>
                  <a:pt x="214" y="13"/>
                </a:lnTo>
                <a:lnTo>
                  <a:pt x="209" y="7"/>
                </a:lnTo>
                <a:lnTo>
                  <a:pt x="200" y="4"/>
                </a:lnTo>
                <a:lnTo>
                  <a:pt x="192" y="0"/>
                </a:lnTo>
                <a:lnTo>
                  <a:pt x="183" y="0"/>
                </a:lnTo>
                <a:lnTo>
                  <a:pt x="183" y="0"/>
                </a:lnTo>
                <a:close/>
                <a:moveTo>
                  <a:pt x="319" y="272"/>
                </a:moveTo>
                <a:lnTo>
                  <a:pt x="265" y="272"/>
                </a:lnTo>
                <a:lnTo>
                  <a:pt x="265" y="174"/>
                </a:lnTo>
                <a:lnTo>
                  <a:pt x="265" y="174"/>
                </a:lnTo>
                <a:lnTo>
                  <a:pt x="265" y="163"/>
                </a:lnTo>
                <a:lnTo>
                  <a:pt x="263" y="154"/>
                </a:lnTo>
                <a:lnTo>
                  <a:pt x="259" y="145"/>
                </a:lnTo>
                <a:lnTo>
                  <a:pt x="256" y="136"/>
                </a:lnTo>
                <a:lnTo>
                  <a:pt x="256" y="136"/>
                </a:lnTo>
                <a:lnTo>
                  <a:pt x="263" y="134"/>
                </a:lnTo>
                <a:lnTo>
                  <a:pt x="270" y="134"/>
                </a:lnTo>
                <a:lnTo>
                  <a:pt x="270" y="134"/>
                </a:lnTo>
                <a:lnTo>
                  <a:pt x="279" y="136"/>
                </a:lnTo>
                <a:lnTo>
                  <a:pt x="288" y="138"/>
                </a:lnTo>
                <a:lnTo>
                  <a:pt x="297" y="143"/>
                </a:lnTo>
                <a:lnTo>
                  <a:pt x="305" y="149"/>
                </a:lnTo>
                <a:lnTo>
                  <a:pt x="310" y="156"/>
                </a:lnTo>
                <a:lnTo>
                  <a:pt x="316" y="165"/>
                </a:lnTo>
                <a:lnTo>
                  <a:pt x="317" y="174"/>
                </a:lnTo>
                <a:lnTo>
                  <a:pt x="319" y="183"/>
                </a:lnTo>
                <a:lnTo>
                  <a:pt x="319" y="272"/>
                </a:lnTo>
                <a:close/>
                <a:moveTo>
                  <a:pt x="100" y="174"/>
                </a:moveTo>
                <a:lnTo>
                  <a:pt x="100" y="272"/>
                </a:lnTo>
                <a:lnTo>
                  <a:pt x="45" y="272"/>
                </a:lnTo>
                <a:lnTo>
                  <a:pt x="45" y="183"/>
                </a:lnTo>
                <a:lnTo>
                  <a:pt x="45" y="183"/>
                </a:lnTo>
                <a:lnTo>
                  <a:pt x="47" y="174"/>
                </a:lnTo>
                <a:lnTo>
                  <a:pt x="51" y="165"/>
                </a:lnTo>
                <a:lnTo>
                  <a:pt x="54" y="156"/>
                </a:lnTo>
                <a:lnTo>
                  <a:pt x="60" y="149"/>
                </a:lnTo>
                <a:lnTo>
                  <a:pt x="67" y="143"/>
                </a:lnTo>
                <a:lnTo>
                  <a:pt x="76" y="138"/>
                </a:lnTo>
                <a:lnTo>
                  <a:pt x="85" y="136"/>
                </a:lnTo>
                <a:lnTo>
                  <a:pt x="96" y="134"/>
                </a:lnTo>
                <a:lnTo>
                  <a:pt x="96" y="134"/>
                </a:lnTo>
                <a:lnTo>
                  <a:pt x="103" y="134"/>
                </a:lnTo>
                <a:lnTo>
                  <a:pt x="109" y="136"/>
                </a:lnTo>
                <a:lnTo>
                  <a:pt x="109" y="136"/>
                </a:lnTo>
                <a:lnTo>
                  <a:pt x="105" y="145"/>
                </a:lnTo>
                <a:lnTo>
                  <a:pt x="102" y="154"/>
                </a:lnTo>
                <a:lnTo>
                  <a:pt x="100" y="163"/>
                </a:lnTo>
                <a:lnTo>
                  <a:pt x="100" y="174"/>
                </a:lnTo>
                <a:lnTo>
                  <a:pt x="100" y="174"/>
                </a:lnTo>
                <a:close/>
                <a:moveTo>
                  <a:pt x="111" y="301"/>
                </a:moveTo>
                <a:lnTo>
                  <a:pt x="254" y="301"/>
                </a:lnTo>
                <a:lnTo>
                  <a:pt x="254" y="174"/>
                </a:lnTo>
                <a:lnTo>
                  <a:pt x="254" y="174"/>
                </a:lnTo>
                <a:lnTo>
                  <a:pt x="252" y="159"/>
                </a:lnTo>
                <a:lnTo>
                  <a:pt x="248" y="145"/>
                </a:lnTo>
                <a:lnTo>
                  <a:pt x="241" y="134"/>
                </a:lnTo>
                <a:lnTo>
                  <a:pt x="232" y="123"/>
                </a:lnTo>
                <a:lnTo>
                  <a:pt x="223" y="114"/>
                </a:lnTo>
                <a:lnTo>
                  <a:pt x="210" y="109"/>
                </a:lnTo>
                <a:lnTo>
                  <a:pt x="198" y="103"/>
                </a:lnTo>
                <a:lnTo>
                  <a:pt x="183" y="101"/>
                </a:lnTo>
                <a:lnTo>
                  <a:pt x="183" y="101"/>
                </a:lnTo>
                <a:lnTo>
                  <a:pt x="169" y="103"/>
                </a:lnTo>
                <a:lnTo>
                  <a:pt x="154" y="109"/>
                </a:lnTo>
                <a:lnTo>
                  <a:pt x="143" y="114"/>
                </a:lnTo>
                <a:lnTo>
                  <a:pt x="132" y="123"/>
                </a:lnTo>
                <a:lnTo>
                  <a:pt x="123" y="134"/>
                </a:lnTo>
                <a:lnTo>
                  <a:pt x="116" y="145"/>
                </a:lnTo>
                <a:lnTo>
                  <a:pt x="112" y="159"/>
                </a:lnTo>
                <a:lnTo>
                  <a:pt x="111" y="174"/>
                </a:lnTo>
                <a:lnTo>
                  <a:pt x="111" y="301"/>
                </a:lnTo>
                <a:close/>
              </a:path>
            </a:pathLst>
          </a:custGeom>
          <a:solidFill>
            <a:srgbClr val="E04155"/>
          </a:solidFill>
          <a:ln w="9525">
            <a:noFill/>
            <a:round/>
          </a:ln>
        </p:spPr>
        <p:txBody>
          <a:bodyPr lIns="121920" tIns="60960" rIns="121920" bIns="60960"/>
          <a:lstStyle/>
          <a:p>
            <a:pPr eaLnBrk="1" fontAlgn="auto" hangingPunct="1">
              <a:spcBef>
                <a:spcPts val="0"/>
              </a:spcBef>
              <a:spcAft>
                <a:spcPts val="0"/>
              </a:spcAft>
              <a:defRPr/>
            </a:pPr>
            <a:endParaRPr lang="en-US" sz="3200">
              <a:latin typeface="+mn-ea"/>
              <a:ea typeface="+mn-ea"/>
            </a:endParaRPr>
          </a:p>
        </p:txBody>
      </p:sp>
    </p:spTree>
    <p:extLst>
      <p:ext uri="{BB962C8B-B14F-4D97-AF65-F5344CB8AC3E}">
        <p14:creationId xmlns:p14="http://schemas.microsoft.com/office/powerpoint/2010/main" val="1617330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61" name="TextBox 76"/>
          <p:cNvSpPr txBox="1"/>
          <p:nvPr/>
        </p:nvSpPr>
        <p:spPr>
          <a:xfrm>
            <a:off x="2209374" y="2890391"/>
            <a:ext cx="7973488" cy="1077218"/>
          </a:xfrm>
          <a:prstGeom prst="rect">
            <a:avLst/>
          </a:prstGeom>
          <a:noFill/>
        </p:spPr>
        <p:txBody>
          <a:bodyPr wrap="square" rtlCol="0">
            <a:spAutoFit/>
          </a:bodyPr>
          <a:lstStyle/>
          <a:p>
            <a:pPr lvl="0" algn="ctr">
              <a:defRPr/>
            </a:pPr>
            <a:r>
              <a:rPr lang="en-US" altLang="zh-CN" sz="3200" dirty="0">
                <a:solidFill>
                  <a:srgbClr val="E04155"/>
                </a:solidFill>
                <a:latin typeface="微软雅黑" panose="020B0503020204020204" pitchFamily="34" charset="-122"/>
                <a:ea typeface="微软雅黑" panose="020B0503020204020204" pitchFamily="34" charset="-122"/>
              </a:rPr>
              <a:t>Methods and interventions of Our Program</a:t>
            </a:r>
            <a:endParaRPr kumimoji="0" lang="zh-CN" altLang="en-US" sz="32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
        <p:nvSpPr>
          <p:cNvPr id="62" name="TextBox 76"/>
          <p:cNvSpPr txBox="1"/>
          <p:nvPr/>
        </p:nvSpPr>
        <p:spPr>
          <a:xfrm>
            <a:off x="4833634" y="1309735"/>
            <a:ext cx="2524730"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Part Two</a:t>
            </a:r>
            <a:endParaRPr kumimoji="0" lang="zh-CN" altLang="en-US"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
        <p:nvSpPr>
          <p:cNvPr id="12" name="文本框 21">
            <a:extLst>
              <a:ext uri="{FF2B5EF4-FFF2-40B4-BE49-F238E27FC236}">
                <a16:creationId xmlns:a16="http://schemas.microsoft.com/office/drawing/2014/main" id="{429A6D4A-0783-4CB5-BB52-CEB713D91A18}"/>
              </a:ext>
            </a:extLst>
          </p:cNvPr>
          <p:cNvSpPr txBox="1"/>
          <p:nvPr/>
        </p:nvSpPr>
        <p:spPr>
          <a:xfrm>
            <a:off x="3992392" y="4980969"/>
            <a:ext cx="4445754" cy="78912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How to cultivate an excellent team of leading talents and organizational leadership?</a:t>
            </a:r>
          </a:p>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640254" cy="400110"/>
          </a:xfrm>
          <a:prstGeom prst="rect">
            <a:avLst/>
          </a:prstGeom>
          <a:noFill/>
        </p:spPr>
        <p:txBody>
          <a:bodyPr wrap="square" rtlCol="0">
            <a:spAutoFit/>
          </a:bodyPr>
          <a:lstStyle/>
          <a:p>
            <a:r>
              <a:rPr lang="en-US" altLang="zh-CN" sz="2000" dirty="0">
                <a:solidFill>
                  <a:srgbClr val="E04155"/>
                </a:solidFill>
                <a:latin typeface="微软雅黑" panose="020B0503020204020204" pitchFamily="34" charset="-122"/>
                <a:ea typeface="微软雅黑" panose="020B0503020204020204" pitchFamily="34" charset="-122"/>
              </a:rPr>
              <a:t>Methods and Interventions</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7" name="Rectangle 5"/>
          <p:cNvSpPr>
            <a:spLocks noChangeArrowheads="1"/>
          </p:cNvSpPr>
          <p:nvPr/>
        </p:nvSpPr>
        <p:spPr bwMode="auto">
          <a:xfrm>
            <a:off x="733513" y="2841380"/>
            <a:ext cx="2401792" cy="2196376"/>
          </a:xfrm>
          <a:prstGeom prst="rect">
            <a:avLst/>
          </a:prstGeom>
          <a:noFill/>
          <a:ln w="19050">
            <a:solidFill>
              <a:srgbClr val="E04155"/>
            </a:solid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8" name="Rectangle 6"/>
          <p:cNvSpPr>
            <a:spLocks noChangeArrowheads="1"/>
          </p:cNvSpPr>
          <p:nvPr/>
        </p:nvSpPr>
        <p:spPr bwMode="auto">
          <a:xfrm>
            <a:off x="733513" y="4497353"/>
            <a:ext cx="2401792" cy="540403"/>
          </a:xfrm>
          <a:prstGeom prst="rect">
            <a:avLst/>
          </a:prstGeom>
          <a:solidFill>
            <a:srgbClr val="E04155"/>
          </a:solidFill>
          <a:ln>
            <a:no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12" name="TextBox 76"/>
          <p:cNvSpPr txBox="1"/>
          <p:nvPr/>
        </p:nvSpPr>
        <p:spPr>
          <a:xfrm>
            <a:off x="49698" y="4615301"/>
            <a:ext cx="3640254" cy="338554"/>
          </a:xfrm>
          <a:prstGeom prst="rect">
            <a:avLst/>
          </a:prstGeom>
          <a:noFill/>
        </p:spPr>
        <p:txBody>
          <a:bodyPr wrap="square" rtlCol="0">
            <a:spAutoFit/>
          </a:bodyPr>
          <a:lstStyle/>
          <a:p>
            <a:pPr algn="ctr"/>
            <a:r>
              <a:rPr lang="en-US" altLang="zh-CN" sz="1600" b="1" dirty="0">
                <a:solidFill>
                  <a:schemeClr val="bg1"/>
                </a:solidFill>
                <a:latin typeface="微软雅黑" panose="020B0503020204020204" pitchFamily="34" charset="-122"/>
                <a:ea typeface="微软雅黑" panose="020B0503020204020204" pitchFamily="34" charset="-122"/>
              </a:rPr>
              <a:t>First Stage</a:t>
            </a:r>
            <a:endParaRPr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3" name="文本框 12"/>
          <p:cNvSpPr txBox="1"/>
          <p:nvPr/>
        </p:nvSpPr>
        <p:spPr>
          <a:xfrm>
            <a:off x="697975" y="2855602"/>
            <a:ext cx="2515013" cy="1745478"/>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Information gathering</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Design a leadership quality model</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Leadership evaluation of middle managerial staff</a:t>
            </a:r>
          </a:p>
          <a:p>
            <a:pPr>
              <a:lnSpc>
                <a:spcPct val="130000"/>
              </a:lnSpc>
            </a:pPr>
            <a:endParaRPr lang="en-US" altLang="zh-CN" sz="1400" dirty="0">
              <a:solidFill>
                <a:srgbClr val="515153"/>
              </a:solidFill>
              <a:latin typeface="微软雅黑" panose="020B0503020204020204" pitchFamily="34" charset="-122"/>
              <a:ea typeface="微软雅黑" panose="020B0503020204020204" pitchFamily="34" charset="-122"/>
            </a:endParaRPr>
          </a:p>
        </p:txBody>
      </p:sp>
      <p:sp>
        <p:nvSpPr>
          <p:cNvPr id="14" name="Rectangle 5"/>
          <p:cNvSpPr>
            <a:spLocks noChangeArrowheads="1"/>
          </p:cNvSpPr>
          <p:nvPr/>
        </p:nvSpPr>
        <p:spPr bwMode="auto">
          <a:xfrm>
            <a:off x="4396729" y="2300976"/>
            <a:ext cx="2401792" cy="2196376"/>
          </a:xfrm>
          <a:prstGeom prst="rect">
            <a:avLst/>
          </a:prstGeom>
          <a:noFill/>
          <a:ln w="19050">
            <a:solidFill>
              <a:srgbClr val="515153"/>
            </a:solidFill>
          </a:ln>
        </p:spPr>
        <p:txBody>
          <a:bodyPr vert="horz" wrap="square" lIns="91440" tIns="45720" rIns="91440" bIns="45720" numCol="1" anchor="t" anchorCtr="0" compatLnSpc="1"/>
          <a:lstStyle/>
          <a:p>
            <a:endParaRPr lang="zh-CN" altLang="en-US" dirty="0">
              <a:solidFill>
                <a:schemeClr val="tx1">
                  <a:lumMod val="65000"/>
                  <a:lumOff val="35000"/>
                </a:schemeClr>
              </a:solidFill>
            </a:endParaRPr>
          </a:p>
        </p:txBody>
      </p:sp>
      <p:sp>
        <p:nvSpPr>
          <p:cNvPr id="15" name="Rectangle 6"/>
          <p:cNvSpPr>
            <a:spLocks noChangeArrowheads="1"/>
          </p:cNvSpPr>
          <p:nvPr/>
        </p:nvSpPr>
        <p:spPr bwMode="auto">
          <a:xfrm>
            <a:off x="4396729" y="2280179"/>
            <a:ext cx="2401792" cy="540403"/>
          </a:xfrm>
          <a:prstGeom prst="rect">
            <a:avLst/>
          </a:prstGeom>
          <a:solidFill>
            <a:srgbClr val="515153"/>
          </a:solidFill>
          <a:ln>
            <a:solidFill>
              <a:srgbClr val="515153"/>
            </a:solid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16" name="TextBox 76"/>
          <p:cNvSpPr txBox="1"/>
          <p:nvPr/>
        </p:nvSpPr>
        <p:spPr>
          <a:xfrm>
            <a:off x="4691406" y="2365714"/>
            <a:ext cx="1812438" cy="369332"/>
          </a:xfrm>
          <a:prstGeom prst="rect">
            <a:avLst/>
          </a:prstGeom>
          <a:noFill/>
        </p:spPr>
        <p:txBody>
          <a:bodyPr wrap="square" rtlCol="0">
            <a:spAutoFit/>
          </a:bodyPr>
          <a:lstStyle/>
          <a:p>
            <a:pPr algn="ctr"/>
            <a:r>
              <a:rPr lang="en-US" altLang="zh-CN" b="1" dirty="0">
                <a:solidFill>
                  <a:srgbClr val="E9EAEC"/>
                </a:solidFill>
                <a:latin typeface="微软雅黑" panose="020B0503020204020204" pitchFamily="34" charset="-122"/>
                <a:ea typeface="微软雅黑" panose="020B0503020204020204" pitchFamily="34" charset="-122"/>
              </a:rPr>
              <a:t>Second</a:t>
            </a:r>
            <a:r>
              <a:rPr lang="zh-CN" altLang="en-US" b="1" dirty="0">
                <a:solidFill>
                  <a:srgbClr val="E9EAEC"/>
                </a:solidFill>
                <a:latin typeface="微软雅黑" panose="020B0503020204020204" pitchFamily="34" charset="-122"/>
                <a:ea typeface="微软雅黑" panose="020B0503020204020204" pitchFamily="34" charset="-122"/>
              </a:rPr>
              <a:t> </a:t>
            </a:r>
            <a:r>
              <a:rPr lang="en-US" altLang="zh-CN" b="1" dirty="0">
                <a:solidFill>
                  <a:srgbClr val="E9EAEC"/>
                </a:solidFill>
                <a:latin typeface="微软雅黑" panose="020B0503020204020204" pitchFamily="34" charset="-122"/>
                <a:ea typeface="微软雅黑" panose="020B0503020204020204" pitchFamily="34" charset="-122"/>
              </a:rPr>
              <a:t>Stage</a:t>
            </a:r>
            <a:endParaRPr lang="zh-CN" altLang="en-US" b="1" dirty="0">
              <a:solidFill>
                <a:srgbClr val="E9EAEC"/>
              </a:solidFill>
              <a:latin typeface="微软雅黑" panose="020B0503020204020204" pitchFamily="34" charset="-122"/>
              <a:ea typeface="微软雅黑" panose="020B0503020204020204" pitchFamily="34" charset="-122"/>
            </a:endParaRPr>
          </a:p>
        </p:txBody>
      </p:sp>
      <p:sp>
        <p:nvSpPr>
          <p:cNvPr id="17" name="文本框 16"/>
          <p:cNvSpPr txBox="1"/>
          <p:nvPr/>
        </p:nvSpPr>
        <p:spPr>
          <a:xfrm>
            <a:off x="4427622" y="3068063"/>
            <a:ext cx="2369072" cy="1465401"/>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Design Leadership Training Project  </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Project Implementation </a:t>
            </a:r>
          </a:p>
          <a:p>
            <a:pPr>
              <a:lnSpc>
                <a:spcPct val="130000"/>
              </a:lnSpc>
            </a:pPr>
            <a:endParaRPr lang="en-US" altLang="zh-CN" sz="1400" dirty="0">
              <a:solidFill>
                <a:srgbClr val="515153"/>
              </a:solidFill>
              <a:latin typeface="微软雅黑" panose="020B0503020204020204" pitchFamily="34" charset="-122"/>
              <a:ea typeface="微软雅黑" panose="020B0503020204020204" pitchFamily="34" charset="-122"/>
            </a:endParaRPr>
          </a:p>
          <a:p>
            <a:pPr>
              <a:lnSpc>
                <a:spcPct val="130000"/>
              </a:lnSpc>
            </a:pPr>
            <a:endParaRPr lang="en-US" altLang="zh-CN" sz="1400" dirty="0">
              <a:solidFill>
                <a:srgbClr val="515153"/>
              </a:solidFill>
              <a:latin typeface="微软雅黑" panose="020B0503020204020204" pitchFamily="34" charset="-122"/>
              <a:ea typeface="微软雅黑" panose="020B0503020204020204" pitchFamily="34" charset="-122"/>
            </a:endParaRPr>
          </a:p>
        </p:txBody>
      </p:sp>
      <p:sp>
        <p:nvSpPr>
          <p:cNvPr id="18" name="Rectangle 5"/>
          <p:cNvSpPr>
            <a:spLocks noChangeArrowheads="1"/>
          </p:cNvSpPr>
          <p:nvPr/>
        </p:nvSpPr>
        <p:spPr bwMode="auto">
          <a:xfrm>
            <a:off x="8134822" y="2842411"/>
            <a:ext cx="2401792" cy="2196376"/>
          </a:xfrm>
          <a:prstGeom prst="rect">
            <a:avLst/>
          </a:prstGeom>
          <a:noFill/>
          <a:ln w="19050">
            <a:solidFill>
              <a:srgbClr val="E04155"/>
            </a:solidFill>
          </a:ln>
        </p:spPr>
        <p:txBody>
          <a:bodyPr vert="horz" wrap="square" lIns="91440" tIns="45720" rIns="91440" bIns="45720" numCol="1" anchor="t" anchorCtr="0" compatLnSpc="1"/>
          <a:lstStyle/>
          <a:p>
            <a:endParaRPr lang="zh-CN" altLang="en-US">
              <a:solidFill>
                <a:schemeClr val="tx1">
                  <a:lumMod val="65000"/>
                  <a:lumOff val="35000"/>
                </a:schemeClr>
              </a:solidFill>
            </a:endParaRPr>
          </a:p>
        </p:txBody>
      </p:sp>
      <p:sp>
        <p:nvSpPr>
          <p:cNvPr id="19" name="Rectangle 6"/>
          <p:cNvSpPr>
            <a:spLocks noChangeArrowheads="1"/>
          </p:cNvSpPr>
          <p:nvPr/>
        </p:nvSpPr>
        <p:spPr bwMode="auto">
          <a:xfrm>
            <a:off x="8134822" y="4497352"/>
            <a:ext cx="2401792" cy="540403"/>
          </a:xfrm>
          <a:prstGeom prst="rect">
            <a:avLst/>
          </a:prstGeom>
          <a:solidFill>
            <a:srgbClr val="E04155"/>
          </a:solidFill>
          <a:ln>
            <a:noFill/>
          </a:ln>
        </p:spPr>
        <p:txBody>
          <a:bodyPr vert="horz" wrap="square" lIns="91440" tIns="45720" rIns="91440" bIns="45720" numCol="1" anchor="t" anchorCtr="0" compatLnSpc="1"/>
          <a:lstStyle/>
          <a:p>
            <a:endParaRPr lang="zh-CN" altLang="en-US" dirty="0">
              <a:solidFill>
                <a:schemeClr val="tx1">
                  <a:lumMod val="65000"/>
                  <a:lumOff val="35000"/>
                </a:schemeClr>
              </a:solidFill>
              <a:latin typeface="Microsoft YaHei Light" panose="020B0502040204020203" pitchFamily="34" charset="-122"/>
              <a:ea typeface="Microsoft YaHei Light" panose="020B0502040204020203" pitchFamily="34" charset="-122"/>
            </a:endParaRPr>
          </a:p>
        </p:txBody>
      </p:sp>
      <p:sp>
        <p:nvSpPr>
          <p:cNvPr id="21" name="文本框 20"/>
          <p:cNvSpPr txBox="1"/>
          <p:nvPr/>
        </p:nvSpPr>
        <p:spPr>
          <a:xfrm>
            <a:off x="8272054" y="2949060"/>
            <a:ext cx="2127327" cy="308995"/>
          </a:xfrm>
          <a:prstGeom prst="rect">
            <a:avLst/>
          </a:prstGeom>
          <a:noFill/>
        </p:spPr>
        <p:txBody>
          <a:bodyPr wrap="square" rtlCol="0">
            <a:spAutoFit/>
          </a:bodyPr>
          <a:lstStyle/>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sp>
        <p:nvSpPr>
          <p:cNvPr id="26" name="TextBox 76">
            <a:extLst>
              <a:ext uri="{FF2B5EF4-FFF2-40B4-BE49-F238E27FC236}">
                <a16:creationId xmlns:a16="http://schemas.microsoft.com/office/drawing/2014/main" id="{D4F56746-C1A5-4918-A2B6-378861A03AA0}"/>
              </a:ext>
            </a:extLst>
          </p:cNvPr>
          <p:cNvSpPr txBox="1"/>
          <p:nvPr/>
        </p:nvSpPr>
        <p:spPr>
          <a:xfrm>
            <a:off x="8346493" y="4582887"/>
            <a:ext cx="1812438" cy="369332"/>
          </a:xfrm>
          <a:prstGeom prst="rect">
            <a:avLst/>
          </a:prstGeom>
          <a:noFill/>
        </p:spPr>
        <p:txBody>
          <a:bodyPr wrap="square" rtlCol="0">
            <a:spAutoFit/>
          </a:bodyPr>
          <a:lstStyle/>
          <a:p>
            <a:pPr algn="ctr"/>
            <a:r>
              <a:rPr lang="en-US" altLang="zh-CN" b="1" dirty="0">
                <a:solidFill>
                  <a:srgbClr val="E9EAEC"/>
                </a:solidFill>
                <a:latin typeface="微软雅黑" panose="020B0503020204020204" pitchFamily="34" charset="-122"/>
                <a:ea typeface="微软雅黑" panose="020B0503020204020204" pitchFamily="34" charset="-122"/>
              </a:rPr>
              <a:t>Third</a:t>
            </a:r>
            <a:r>
              <a:rPr lang="zh-CN" altLang="en-US" b="1" dirty="0">
                <a:solidFill>
                  <a:srgbClr val="E9EAEC"/>
                </a:solidFill>
                <a:latin typeface="微软雅黑" panose="020B0503020204020204" pitchFamily="34" charset="-122"/>
                <a:ea typeface="微软雅黑" panose="020B0503020204020204" pitchFamily="34" charset="-122"/>
              </a:rPr>
              <a:t> </a:t>
            </a:r>
            <a:r>
              <a:rPr lang="en-US" altLang="zh-CN" b="1" dirty="0">
                <a:solidFill>
                  <a:srgbClr val="E9EAEC"/>
                </a:solidFill>
                <a:latin typeface="微软雅黑" panose="020B0503020204020204" pitchFamily="34" charset="-122"/>
                <a:ea typeface="微软雅黑" panose="020B0503020204020204" pitchFamily="34" charset="-122"/>
              </a:rPr>
              <a:t>Stage</a:t>
            </a:r>
            <a:endParaRPr lang="zh-CN" altLang="en-US" b="1" dirty="0">
              <a:solidFill>
                <a:srgbClr val="E9EAEC"/>
              </a:solidFill>
              <a:latin typeface="微软雅黑" panose="020B0503020204020204" pitchFamily="34" charset="-122"/>
              <a:ea typeface="微软雅黑" panose="020B0503020204020204" pitchFamily="34" charset="-122"/>
            </a:endParaRPr>
          </a:p>
        </p:txBody>
      </p:sp>
      <p:sp>
        <p:nvSpPr>
          <p:cNvPr id="27" name="文本框 26">
            <a:extLst>
              <a:ext uri="{FF2B5EF4-FFF2-40B4-BE49-F238E27FC236}">
                <a16:creationId xmlns:a16="http://schemas.microsoft.com/office/drawing/2014/main" id="{24599296-C086-49AB-B5BB-E6284B7E72D2}"/>
              </a:ext>
            </a:extLst>
          </p:cNvPr>
          <p:cNvSpPr txBox="1"/>
          <p:nvPr/>
        </p:nvSpPr>
        <p:spPr>
          <a:xfrm>
            <a:off x="8179973" y="2937181"/>
            <a:ext cx="2369072" cy="1745478"/>
          </a:xfrm>
          <a:prstGeom prst="rect">
            <a:avLst/>
          </a:prstGeom>
          <a:noFill/>
        </p:spPr>
        <p:txBody>
          <a:bodyPr wrap="square" rtlCol="0">
            <a:spAutoFit/>
          </a:bodyPr>
          <a:lstStyle/>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Give timely guidance in training</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Assessment and encouragement</a:t>
            </a:r>
          </a:p>
          <a:p>
            <a:pPr marL="171450" indent="-171450">
              <a:lnSpc>
                <a:spcPct val="130000"/>
              </a:lnSpc>
              <a:buFont typeface="Wingdings" panose="05000000000000000000" pitchFamily="2" charset="2"/>
              <a:buChar char="Ø"/>
            </a:pPr>
            <a:r>
              <a:rPr lang="en-US" altLang="zh-CN" sz="1400" dirty="0">
                <a:solidFill>
                  <a:srgbClr val="515153"/>
                </a:solidFill>
                <a:latin typeface="微软雅黑" panose="020B0503020204020204" pitchFamily="34" charset="-122"/>
                <a:ea typeface="微软雅黑" panose="020B0503020204020204" pitchFamily="34" charset="-122"/>
              </a:rPr>
              <a:t>Final report</a:t>
            </a:r>
          </a:p>
          <a:p>
            <a:pPr marL="171450" indent="-171450">
              <a:lnSpc>
                <a:spcPct val="130000"/>
              </a:lnSpc>
              <a:buFont typeface="Wingdings" panose="05000000000000000000" pitchFamily="2" charset="2"/>
              <a:buChar char="Ø"/>
            </a:pPr>
            <a:endParaRPr lang="en-US" altLang="zh-CN" sz="1400" dirty="0">
              <a:solidFill>
                <a:srgbClr val="515153"/>
              </a:solidFill>
              <a:latin typeface="微软雅黑" panose="020B0503020204020204" pitchFamily="34" charset="-122"/>
              <a:ea typeface="微软雅黑" panose="020B0503020204020204" pitchFamily="34" charset="-12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640254" cy="400110"/>
          </a:xfrm>
          <a:prstGeom prst="rect">
            <a:avLst/>
          </a:prstGeom>
          <a:noFill/>
        </p:spPr>
        <p:txBody>
          <a:bodyPr wrap="square" rtlCol="0">
            <a:spAutoFit/>
          </a:bodyPr>
          <a:lstStyle/>
          <a:p>
            <a:r>
              <a:rPr lang="en-US" altLang="zh-CN" sz="2000" dirty="0">
                <a:solidFill>
                  <a:srgbClr val="E04155"/>
                </a:solidFill>
                <a:latin typeface="微软雅黑" panose="020B0503020204020204" pitchFamily="34" charset="-122"/>
                <a:ea typeface="微软雅黑" panose="020B0503020204020204" pitchFamily="34" charset="-122"/>
              </a:rPr>
              <a:t>Methods and Interventions</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17" name="文本框 16"/>
          <p:cNvSpPr txBox="1"/>
          <p:nvPr/>
        </p:nvSpPr>
        <p:spPr>
          <a:xfrm>
            <a:off x="793638" y="744129"/>
            <a:ext cx="10013868" cy="1185324"/>
          </a:xfrm>
          <a:prstGeom prst="rect">
            <a:avLst/>
          </a:prstGeom>
          <a:noFill/>
        </p:spPr>
        <p:txBody>
          <a:bodyPr wrap="square" rtlCol="0">
            <a:spAutoFit/>
          </a:bodyPr>
          <a:lstStyle/>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A communication strategy is a well-planned series of actions aimed at achieving certain objectives with communication methods, techniques and approaches (Paolo </a:t>
            </a:r>
            <a:r>
              <a:rPr lang="en-US" altLang="zh-CN" sz="1400" dirty="0" err="1">
                <a:solidFill>
                  <a:srgbClr val="515153"/>
                </a:solidFill>
                <a:latin typeface="微软雅黑" panose="020B0503020204020204" pitchFamily="34" charset="-122"/>
                <a:ea typeface="微软雅黑" panose="020B0503020204020204" pitchFamily="34" charset="-122"/>
              </a:rPr>
              <a:t>Mefalopulos</a:t>
            </a:r>
            <a:r>
              <a:rPr lang="en-US" altLang="zh-CN" sz="1400" dirty="0">
                <a:solidFill>
                  <a:srgbClr val="515153"/>
                </a:solidFill>
                <a:latin typeface="微软雅黑" panose="020B0503020204020204" pitchFamily="34" charset="-122"/>
                <a:ea typeface="微软雅黑" panose="020B0503020204020204" pitchFamily="34" charset="-122"/>
              </a:rPr>
              <a:t>, Chris </a:t>
            </a:r>
            <a:r>
              <a:rPr lang="en-US" altLang="zh-CN" sz="1400" dirty="0" err="1">
                <a:solidFill>
                  <a:srgbClr val="515153"/>
                </a:solidFill>
                <a:latin typeface="微软雅黑" panose="020B0503020204020204" pitchFamily="34" charset="-122"/>
                <a:ea typeface="微软雅黑" panose="020B0503020204020204" pitchFamily="34" charset="-122"/>
              </a:rPr>
              <a:t>Kamlongera</a:t>
            </a:r>
            <a:r>
              <a:rPr lang="en-US" altLang="zh-CN" sz="1400" dirty="0">
                <a:solidFill>
                  <a:srgbClr val="515153"/>
                </a:solidFill>
                <a:latin typeface="微软雅黑" panose="020B0503020204020204" pitchFamily="34" charset="-122"/>
                <a:ea typeface="微软雅黑" panose="020B0503020204020204" pitchFamily="34" charset="-122"/>
              </a:rPr>
              <a:t>, 2004).</a:t>
            </a:r>
          </a:p>
          <a:p>
            <a:pPr>
              <a:lnSpc>
                <a:spcPct val="130000"/>
              </a:lnSpc>
            </a:pPr>
            <a:r>
              <a:rPr lang="en-US" altLang="zh-CN" sz="1400" b="1" dirty="0">
                <a:solidFill>
                  <a:srgbClr val="515153"/>
                </a:solidFill>
                <a:latin typeface="微软雅黑" panose="020B0503020204020204" pitchFamily="34" charset="-122"/>
                <a:ea typeface="微软雅黑" panose="020B0503020204020204" pitchFamily="34" charset="-122"/>
              </a:rPr>
              <a:t>In first stage:</a:t>
            </a:r>
          </a:p>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Gather information through interviewing senior managerial staff. </a:t>
            </a:r>
          </a:p>
        </p:txBody>
      </p:sp>
      <p:sp>
        <p:nvSpPr>
          <p:cNvPr id="20" name="TextBox 76"/>
          <p:cNvSpPr txBox="1"/>
          <p:nvPr/>
        </p:nvSpPr>
        <p:spPr>
          <a:xfrm>
            <a:off x="6933926" y="4585146"/>
            <a:ext cx="1098541" cy="369332"/>
          </a:xfrm>
          <a:prstGeom prst="rect">
            <a:avLst/>
          </a:prstGeom>
          <a:noFill/>
        </p:spPr>
        <p:txBody>
          <a:bodyPr wrap="square" rtlCol="0">
            <a:spAutoFit/>
          </a:bodyPr>
          <a:lstStyle/>
          <a:p>
            <a:r>
              <a:rPr lang="zh-CN" altLang="en-US" dirty="0">
                <a:solidFill>
                  <a:srgbClr val="E9EAEC"/>
                </a:solidFill>
                <a:latin typeface="微软雅黑" panose="020B0503020204020204" pitchFamily="34" charset="-122"/>
                <a:ea typeface="微软雅黑" panose="020B0503020204020204" pitchFamily="34" charset="-122"/>
              </a:rPr>
              <a:t>添加标题</a:t>
            </a:r>
          </a:p>
        </p:txBody>
      </p:sp>
      <p:sp>
        <p:nvSpPr>
          <p:cNvPr id="21" name="文本框 20"/>
          <p:cNvSpPr txBox="1"/>
          <p:nvPr/>
        </p:nvSpPr>
        <p:spPr>
          <a:xfrm>
            <a:off x="8272054" y="2949060"/>
            <a:ext cx="2127327" cy="308995"/>
          </a:xfrm>
          <a:prstGeom prst="rect">
            <a:avLst/>
          </a:prstGeom>
          <a:noFill/>
        </p:spPr>
        <p:txBody>
          <a:bodyPr wrap="square" rtlCol="0">
            <a:spAutoFit/>
          </a:bodyPr>
          <a:lstStyle/>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grpSp>
        <p:nvGrpSpPr>
          <p:cNvPr id="22" name="Group 63">
            <a:extLst>
              <a:ext uri="{FF2B5EF4-FFF2-40B4-BE49-F238E27FC236}">
                <a16:creationId xmlns:a16="http://schemas.microsoft.com/office/drawing/2014/main" id="{6B865AAF-76F7-480A-9F7A-5135C2C65EF5}"/>
              </a:ext>
            </a:extLst>
          </p:cNvPr>
          <p:cNvGrpSpPr/>
          <p:nvPr/>
        </p:nvGrpSpPr>
        <p:grpSpPr bwMode="auto">
          <a:xfrm>
            <a:off x="793638" y="2115967"/>
            <a:ext cx="5515854" cy="3714562"/>
            <a:chOff x="0" y="0"/>
            <a:chExt cx="2724" cy="1835"/>
          </a:xfrm>
        </p:grpSpPr>
        <p:sp>
          <p:nvSpPr>
            <p:cNvPr id="23" name="Oval 64">
              <a:extLst>
                <a:ext uri="{FF2B5EF4-FFF2-40B4-BE49-F238E27FC236}">
                  <a16:creationId xmlns:a16="http://schemas.microsoft.com/office/drawing/2014/main" id="{8629328C-8DDC-41F7-A7BB-4B3B7FDC8AC0}"/>
                </a:ext>
              </a:extLst>
            </p:cNvPr>
            <p:cNvSpPr>
              <a:spLocks noChangeArrowheads="1"/>
            </p:cNvSpPr>
            <p:nvPr/>
          </p:nvSpPr>
          <p:spPr bwMode="auto">
            <a:xfrm flipV="1">
              <a:off x="0" y="1755"/>
              <a:ext cx="2724" cy="80"/>
            </a:xfrm>
            <a:prstGeom prst="ellipse">
              <a:avLst/>
            </a:prstGeom>
            <a:gradFill rotWithShape="1">
              <a:gsLst>
                <a:gs pos="0">
                  <a:schemeClr val="tx1">
                    <a:alpha val="20000"/>
                  </a:schemeClr>
                </a:gs>
                <a:gs pos="100000">
                  <a:schemeClr val="tx1">
                    <a:gamma/>
                    <a:shade val="46275"/>
                    <a:invGamma/>
                    <a:alpha val="0"/>
                  </a:schemeClr>
                </a:gs>
              </a:gsLst>
              <a:path path="shape">
                <a:fillToRect l="50000" t="50000" r="50000" b="50000"/>
              </a:path>
            </a:gradFill>
            <a:ln>
              <a:noFill/>
            </a:ln>
            <a:effectLst/>
            <a:extLst>
              <a:ext uri="{91240B29-F687-4F45-9708-019B960494DF}">
                <a14:hiddenLine xmlns:a14="http://schemas.microsoft.com/office/drawing/2010/main" w="9525">
                  <a:solidFill>
                    <a:srgbClr val="000000"/>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zh-CN" altLang="en-US"/>
            </a:p>
          </p:txBody>
        </p:sp>
        <p:grpSp>
          <p:nvGrpSpPr>
            <p:cNvPr id="25" name="Group 65">
              <a:extLst>
                <a:ext uri="{FF2B5EF4-FFF2-40B4-BE49-F238E27FC236}">
                  <a16:creationId xmlns:a16="http://schemas.microsoft.com/office/drawing/2014/main" id="{16185811-1CBD-43D4-A194-7CC0EE89EB4E}"/>
                </a:ext>
              </a:extLst>
            </p:cNvPr>
            <p:cNvGrpSpPr/>
            <p:nvPr/>
          </p:nvGrpSpPr>
          <p:grpSpPr bwMode="auto">
            <a:xfrm>
              <a:off x="240" y="0"/>
              <a:ext cx="2246" cy="1810"/>
              <a:chOff x="0" y="0"/>
              <a:chExt cx="2556" cy="1958"/>
            </a:xfrm>
          </p:grpSpPr>
          <p:pic>
            <p:nvPicPr>
              <p:cNvPr id="28" name="Picture 66" descr="apple icons">
                <a:extLst>
                  <a:ext uri="{FF2B5EF4-FFF2-40B4-BE49-F238E27FC236}">
                    <a16:creationId xmlns:a16="http://schemas.microsoft.com/office/drawing/2014/main" id="{A4FACAC6-CB10-4545-A883-BCEEA42F9A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556" cy="19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67" descr="Money">
                <a:extLst>
                  <a:ext uri="{FF2B5EF4-FFF2-40B4-BE49-F238E27FC236}">
                    <a16:creationId xmlns:a16="http://schemas.microsoft.com/office/drawing/2014/main" id="{94A175DC-4126-4C86-B2F3-FE0AE81128BA}"/>
                  </a:ext>
                </a:extLst>
              </p:cNvPr>
              <p:cNvSpPr>
                <a:spLocks noChangeArrowheads="1"/>
              </p:cNvSpPr>
              <p:nvPr/>
            </p:nvSpPr>
            <p:spPr bwMode="auto">
              <a:xfrm>
                <a:off x="99" y="100"/>
                <a:ext cx="2358" cy="1336"/>
              </a:xfrm>
              <a:prstGeom prst="rect">
                <a:avLst/>
              </a:prstGeom>
              <a:blipFill dpi="0" rotWithShape="1">
                <a:blip r:embed="rId3"/>
                <a:srcRect/>
                <a:stretch>
                  <a:fillRect b="-16791"/>
                </a:stretch>
              </a:blip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zh-CN" altLang="en-US"/>
              </a:p>
            </p:txBody>
          </p:sp>
        </p:grpSp>
      </p:grpSp>
      <p:sp>
        <p:nvSpPr>
          <p:cNvPr id="31" name="文本框 30">
            <a:extLst>
              <a:ext uri="{FF2B5EF4-FFF2-40B4-BE49-F238E27FC236}">
                <a16:creationId xmlns:a16="http://schemas.microsoft.com/office/drawing/2014/main" id="{16FC9ECF-A282-4C9C-9515-7A946B337B47}"/>
              </a:ext>
            </a:extLst>
          </p:cNvPr>
          <p:cNvSpPr txBox="1"/>
          <p:nvPr/>
        </p:nvSpPr>
        <p:spPr>
          <a:xfrm>
            <a:off x="6933926" y="2303094"/>
            <a:ext cx="3293555" cy="2621872"/>
          </a:xfrm>
          <a:prstGeom prst="rect">
            <a:avLst/>
          </a:prstGeom>
          <a:noFill/>
        </p:spPr>
        <p:txBody>
          <a:bodyPr wrap="square" rtlCol="0">
            <a:spAutoFit/>
          </a:bodyPr>
          <a:lstStyle/>
          <a:p>
            <a:pPr>
              <a:lnSpc>
                <a:spcPct val="130000"/>
              </a:lnSpc>
            </a:pPr>
            <a:r>
              <a:rPr lang="en-US" altLang="zh-CN" sz="1600" b="1" dirty="0">
                <a:solidFill>
                  <a:srgbClr val="515153"/>
                </a:solidFill>
                <a:latin typeface="微软雅黑" panose="020B0503020204020204" pitchFamily="34" charset="-122"/>
                <a:ea typeface="微软雅黑" panose="020B0503020204020204" pitchFamily="34" charset="-122"/>
              </a:rPr>
              <a:t>Content:</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Understanding of </a:t>
            </a:r>
            <a:r>
              <a:rPr lang="en-US" altLang="zh-CN" sz="1600" dirty="0" err="1">
                <a:solidFill>
                  <a:srgbClr val="515153"/>
                </a:solidFill>
                <a:latin typeface="微软雅黑" panose="020B0503020204020204" pitchFamily="34" charset="-122"/>
                <a:ea typeface="微软雅黑" panose="020B0503020204020204" pitchFamily="34" charset="-122"/>
              </a:rPr>
              <a:t>organisitional</a:t>
            </a:r>
            <a:r>
              <a:rPr lang="en-US" altLang="zh-CN" sz="1600" dirty="0">
                <a:solidFill>
                  <a:srgbClr val="515153"/>
                </a:solidFill>
                <a:latin typeface="微软雅黑" panose="020B0503020204020204" pitchFamily="34" charset="-122"/>
                <a:ea typeface="微软雅黑" panose="020B0503020204020204" pitchFamily="34" charset="-122"/>
              </a:rPr>
              <a:t> strategy </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Key success factors</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Assumptions about human resources management </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Attitude to change</a:t>
            </a:r>
          </a:p>
          <a:p>
            <a:pPr marL="171450" indent="-171450">
              <a:lnSpc>
                <a:spcPct val="130000"/>
              </a:lnSpc>
              <a:buFont typeface="Wingdings" panose="05000000000000000000" pitchFamily="2" charset="2"/>
              <a:buChar char="ü"/>
            </a:pPr>
            <a:r>
              <a:rPr lang="en-US" altLang="zh-CN" sz="1600" dirty="0">
                <a:solidFill>
                  <a:srgbClr val="515153"/>
                </a:solidFill>
                <a:latin typeface="微软雅黑" panose="020B0503020204020204" pitchFamily="34" charset="-122"/>
                <a:ea typeface="微软雅黑" panose="020B0503020204020204" pitchFamily="34" charset="-122"/>
              </a:rPr>
              <a:t>Crisis consciousness</a:t>
            </a:r>
          </a:p>
        </p:txBody>
      </p:sp>
    </p:spTree>
    <p:extLst>
      <p:ext uri="{BB962C8B-B14F-4D97-AF65-F5344CB8AC3E}">
        <p14:creationId xmlns:p14="http://schemas.microsoft.com/office/powerpoint/2010/main" val="3893464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640254" cy="400110"/>
          </a:xfrm>
          <a:prstGeom prst="rect">
            <a:avLst/>
          </a:prstGeom>
          <a:noFill/>
        </p:spPr>
        <p:txBody>
          <a:bodyPr wrap="square" rtlCol="0">
            <a:spAutoFit/>
          </a:bodyPr>
          <a:lstStyle/>
          <a:p>
            <a:r>
              <a:rPr lang="en-US" altLang="zh-CN" sz="2000" dirty="0">
                <a:solidFill>
                  <a:srgbClr val="E04155"/>
                </a:solidFill>
                <a:latin typeface="微软雅黑" panose="020B0503020204020204" pitchFamily="34" charset="-122"/>
                <a:ea typeface="微软雅黑" panose="020B0503020204020204" pitchFamily="34" charset="-122"/>
              </a:rPr>
              <a:t>Methods and Interventions</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17" name="文本框 16"/>
          <p:cNvSpPr txBox="1"/>
          <p:nvPr/>
        </p:nvSpPr>
        <p:spPr>
          <a:xfrm>
            <a:off x="793638" y="744129"/>
            <a:ext cx="10013868" cy="905248"/>
          </a:xfrm>
          <a:prstGeom prst="rect">
            <a:avLst/>
          </a:prstGeom>
          <a:noFill/>
        </p:spPr>
        <p:txBody>
          <a:bodyPr wrap="square" rtlCol="0">
            <a:spAutoFit/>
          </a:bodyPr>
          <a:lstStyle/>
          <a:p>
            <a:pPr>
              <a:lnSpc>
                <a:spcPct val="130000"/>
              </a:lnSpc>
            </a:pPr>
            <a:r>
              <a:rPr lang="en-US" altLang="zh-CN" sz="1400" dirty="0">
                <a:solidFill>
                  <a:srgbClr val="515153"/>
                </a:solidFill>
                <a:latin typeface="微软雅黑" panose="020B0503020204020204" pitchFamily="34" charset="-122"/>
                <a:ea typeface="微软雅黑" panose="020B0503020204020204" pitchFamily="34" charset="-122"/>
              </a:rPr>
              <a:t>The Hudson Leadership Model is based on a comprehensive review of leadership theory and principles by registered psychologists across the globe, supported by world class research and development </a:t>
            </a:r>
            <a:r>
              <a:rPr lang="en-GB" altLang="zh-CN" sz="1400" dirty="0">
                <a:solidFill>
                  <a:srgbClr val="515153"/>
                </a:solidFill>
                <a:latin typeface="微软雅黑" panose="020B0503020204020204" pitchFamily="34" charset="-122"/>
                <a:ea typeface="微软雅黑" panose="020B0503020204020204" pitchFamily="34" charset="-122"/>
              </a:rPr>
              <a:t>centre</a:t>
            </a:r>
            <a:r>
              <a:rPr lang="en-US" altLang="zh-CN" sz="1400" dirty="0">
                <a:solidFill>
                  <a:srgbClr val="515153"/>
                </a:solidFill>
                <a:latin typeface="微软雅黑" panose="020B0503020204020204" pitchFamily="34" charset="-122"/>
                <a:ea typeface="微软雅黑" panose="020B0503020204020204" pitchFamily="34" charset="-122"/>
              </a:rPr>
              <a:t> based in Belgium (Hudson,2018). </a:t>
            </a:r>
          </a:p>
        </p:txBody>
      </p:sp>
      <p:sp>
        <p:nvSpPr>
          <p:cNvPr id="21" name="文本框 20"/>
          <p:cNvSpPr txBox="1"/>
          <p:nvPr/>
        </p:nvSpPr>
        <p:spPr>
          <a:xfrm>
            <a:off x="8272054" y="2949060"/>
            <a:ext cx="2127327" cy="308995"/>
          </a:xfrm>
          <a:prstGeom prst="rect">
            <a:avLst/>
          </a:prstGeom>
          <a:noFill/>
        </p:spPr>
        <p:txBody>
          <a:bodyPr wrap="square" rtlCol="0">
            <a:spAutoFit/>
          </a:bodyPr>
          <a:lstStyle/>
          <a:p>
            <a:pPr algn="ctr">
              <a:lnSpc>
                <a:spcPct val="130000"/>
              </a:lnSpc>
            </a:pPr>
            <a:endParaRPr lang="en-US" altLang="zh-CN" sz="1200" dirty="0">
              <a:solidFill>
                <a:srgbClr val="515153"/>
              </a:solidFill>
              <a:latin typeface="微软雅黑" panose="020B0503020204020204" pitchFamily="34" charset="-122"/>
              <a:ea typeface="微软雅黑" panose="020B0503020204020204" pitchFamily="34" charset="-122"/>
            </a:endParaRPr>
          </a:p>
        </p:txBody>
      </p:sp>
      <p:pic>
        <p:nvPicPr>
          <p:cNvPr id="4" name="图片 3">
            <a:extLst>
              <a:ext uri="{FF2B5EF4-FFF2-40B4-BE49-F238E27FC236}">
                <a16:creationId xmlns:a16="http://schemas.microsoft.com/office/drawing/2014/main" id="{DF5E826A-94D7-4A26-BAEF-E56850B4AE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38" y="1706794"/>
            <a:ext cx="6971476" cy="3509777"/>
          </a:xfrm>
          <a:prstGeom prst="rect">
            <a:avLst/>
          </a:prstGeom>
        </p:spPr>
      </p:pic>
      <p:sp>
        <p:nvSpPr>
          <p:cNvPr id="5" name="文本框 4">
            <a:extLst>
              <a:ext uri="{FF2B5EF4-FFF2-40B4-BE49-F238E27FC236}">
                <a16:creationId xmlns:a16="http://schemas.microsoft.com/office/drawing/2014/main" id="{F2A8CC07-00C7-434C-BDC9-67FB333DCE9C}"/>
              </a:ext>
            </a:extLst>
          </p:cNvPr>
          <p:cNvSpPr txBox="1"/>
          <p:nvPr/>
        </p:nvSpPr>
        <p:spPr>
          <a:xfrm>
            <a:off x="1190680" y="5280885"/>
            <a:ext cx="9012099" cy="523220"/>
          </a:xfrm>
          <a:prstGeom prst="rect">
            <a:avLst/>
          </a:prstGeom>
          <a:noFill/>
        </p:spPr>
        <p:txBody>
          <a:bodyPr wrap="square" rtlCol="0">
            <a:spAutoFit/>
          </a:bodyPr>
          <a:lstStyle/>
          <a:p>
            <a:r>
              <a:rPr lang="en-GB" altLang="zh-CN" sz="1400" dirty="0"/>
              <a:t>We will evaluate participants leadership </a:t>
            </a:r>
            <a:r>
              <a:rPr lang="en-US" altLang="zh-CN" sz="1400" dirty="0"/>
              <a:t>based on</a:t>
            </a:r>
            <a:r>
              <a:rPr lang="en-GB" altLang="zh-CN" sz="1400" dirty="0"/>
              <a:t> Hudson Leadership model. Behavioural Event Interview, questionnaires and other communicational strategies  are used in evaluation.</a:t>
            </a:r>
          </a:p>
        </p:txBody>
      </p:sp>
    </p:spTree>
    <p:extLst>
      <p:ext uri="{BB962C8B-B14F-4D97-AF65-F5344CB8AC3E}">
        <p14:creationId xmlns:p14="http://schemas.microsoft.com/office/powerpoint/2010/main" val="2289909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247650" y="337025"/>
            <a:ext cx="3851892" cy="400110"/>
          </a:xfrm>
          <a:prstGeom prst="rect">
            <a:avLst/>
          </a:prstGeom>
          <a:noFill/>
        </p:spPr>
        <p:txBody>
          <a:bodyPr wrap="square" rtlCol="0">
            <a:spAutoFit/>
          </a:bodyPr>
          <a:lstStyle/>
          <a:p>
            <a:pPr lvl="0" algn="ctr">
              <a:defRPr/>
            </a:pPr>
            <a:r>
              <a:rPr lang="en-US" altLang="zh-CN" sz="2000" dirty="0">
                <a:solidFill>
                  <a:srgbClr val="E04155"/>
                </a:solidFill>
                <a:latin typeface="微软雅黑" panose="020B0503020204020204" pitchFamily="34" charset="-122"/>
                <a:ea typeface="微软雅黑" panose="020B0503020204020204" pitchFamily="34" charset="-122"/>
              </a:rPr>
              <a:t>Methods and interventions </a:t>
            </a:r>
            <a:endParaRPr lang="zh-CN" altLang="en-US" sz="2000" dirty="0">
              <a:solidFill>
                <a:srgbClr val="E04155"/>
              </a:solidFill>
              <a:latin typeface="微软雅黑" panose="020B0503020204020204" pitchFamily="34" charset="-122"/>
              <a:ea typeface="微软雅黑" panose="020B0503020204020204" pitchFamily="34" charset="-122"/>
            </a:endParaRPr>
          </a:p>
        </p:txBody>
      </p:sp>
      <p:sp>
        <p:nvSpPr>
          <p:cNvPr id="7" name="Bent Arrow 65"/>
          <p:cNvSpPr/>
          <p:nvPr/>
        </p:nvSpPr>
        <p:spPr>
          <a:xfrm>
            <a:off x="5954658" y="2247886"/>
            <a:ext cx="3159954" cy="4610114"/>
          </a:xfrm>
          <a:prstGeom prst="bentArrow">
            <a:avLst>
              <a:gd name="adj1" fmla="val 8879"/>
              <a:gd name="adj2" fmla="val 9038"/>
              <a:gd name="adj3" fmla="val 15734"/>
              <a:gd name="adj4" fmla="val 19454"/>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8" name="Bent Arrow 53"/>
          <p:cNvSpPr/>
          <p:nvPr/>
        </p:nvSpPr>
        <p:spPr>
          <a:xfrm flipH="1">
            <a:off x="3077387" y="3175055"/>
            <a:ext cx="3159954" cy="3682945"/>
          </a:xfrm>
          <a:prstGeom prst="bentArrow">
            <a:avLst>
              <a:gd name="adj1" fmla="val 8879"/>
              <a:gd name="adj2" fmla="val 9038"/>
              <a:gd name="adj3" fmla="val 15734"/>
              <a:gd name="adj4" fmla="val 19454"/>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12" name="Bent Arrow 50"/>
          <p:cNvSpPr/>
          <p:nvPr/>
        </p:nvSpPr>
        <p:spPr>
          <a:xfrm>
            <a:off x="5956175" y="3690149"/>
            <a:ext cx="2803749" cy="3167851"/>
          </a:xfrm>
          <a:prstGeom prst="bentArrow">
            <a:avLst>
              <a:gd name="adj1" fmla="val 10194"/>
              <a:gd name="adj2" fmla="val 9038"/>
              <a:gd name="adj3" fmla="val 14263"/>
              <a:gd name="adj4" fmla="val 24932"/>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13" name="Bent Arrow 56"/>
          <p:cNvSpPr/>
          <p:nvPr/>
        </p:nvSpPr>
        <p:spPr>
          <a:xfrm flipH="1">
            <a:off x="3828458" y="4495105"/>
            <a:ext cx="2408884" cy="2362895"/>
          </a:xfrm>
          <a:prstGeom prst="bentArrow">
            <a:avLst>
              <a:gd name="adj1" fmla="val 13458"/>
              <a:gd name="adj2" fmla="val 12349"/>
              <a:gd name="adj3" fmla="val 17061"/>
              <a:gd name="adj4" fmla="val 30061"/>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75000"/>
                  <a:lumOff val="25000"/>
                </a:schemeClr>
              </a:solidFill>
            </a:endParaRPr>
          </a:p>
        </p:txBody>
      </p:sp>
      <p:sp>
        <p:nvSpPr>
          <p:cNvPr id="14" name="Freeform 245"/>
          <p:cNvSpPr/>
          <p:nvPr/>
        </p:nvSpPr>
        <p:spPr bwMode="auto">
          <a:xfrm>
            <a:off x="5165753" y="5111470"/>
            <a:ext cx="448324" cy="448324"/>
          </a:xfrm>
          <a:custGeom>
            <a:avLst/>
            <a:gdLst/>
            <a:ahLst/>
            <a:cxnLst>
              <a:cxn ang="0">
                <a:pos x="68" y="3"/>
              </a:cxn>
              <a:cxn ang="0">
                <a:pos x="58" y="61"/>
              </a:cxn>
              <a:cxn ang="0">
                <a:pos x="57" y="63"/>
              </a:cxn>
              <a:cxn ang="0">
                <a:pos x="56" y="63"/>
              </a:cxn>
              <a:cxn ang="0">
                <a:pos x="55" y="63"/>
              </a:cxn>
              <a:cxn ang="0">
                <a:pos x="38" y="56"/>
              </a:cxn>
              <a:cxn ang="0">
                <a:pos x="28" y="67"/>
              </a:cxn>
              <a:cxn ang="0">
                <a:pos x="26" y="68"/>
              </a:cxn>
              <a:cxn ang="0">
                <a:pos x="26" y="68"/>
              </a:cxn>
              <a:cxn ang="0">
                <a:pos x="24" y="65"/>
              </a:cxn>
              <a:cxn ang="0">
                <a:pos x="24" y="52"/>
              </a:cxn>
              <a:cxn ang="0">
                <a:pos x="57" y="12"/>
              </a:cxn>
              <a:cxn ang="0">
                <a:pos x="16" y="47"/>
              </a:cxn>
              <a:cxn ang="0">
                <a:pos x="1" y="41"/>
              </a:cxn>
              <a:cxn ang="0">
                <a:pos x="0" y="39"/>
              </a:cxn>
              <a:cxn ang="0">
                <a:pos x="1" y="36"/>
              </a:cxn>
              <a:cxn ang="0">
                <a:pos x="64" y="0"/>
              </a:cxn>
              <a:cxn ang="0">
                <a:pos x="65" y="0"/>
              </a:cxn>
              <a:cxn ang="0">
                <a:pos x="67" y="0"/>
              </a:cxn>
              <a:cxn ang="0">
                <a:pos x="68" y="3"/>
              </a:cxn>
            </a:cxnLst>
            <a:rect l="0" t="0" r="r" b="b"/>
            <a:pathLst>
              <a:path w="68" h="68">
                <a:moveTo>
                  <a:pt x="68" y="3"/>
                </a:moveTo>
                <a:cubicBezTo>
                  <a:pt x="58" y="61"/>
                  <a:pt x="58" y="61"/>
                  <a:pt x="58" y="61"/>
                </a:cubicBezTo>
                <a:cubicBezTo>
                  <a:pt x="58" y="62"/>
                  <a:pt x="57" y="62"/>
                  <a:pt x="57" y="63"/>
                </a:cubicBezTo>
                <a:cubicBezTo>
                  <a:pt x="56" y="63"/>
                  <a:pt x="56" y="63"/>
                  <a:pt x="56" y="63"/>
                </a:cubicBezTo>
                <a:cubicBezTo>
                  <a:pt x="55" y="63"/>
                  <a:pt x="55" y="63"/>
                  <a:pt x="55" y="63"/>
                </a:cubicBezTo>
                <a:cubicBezTo>
                  <a:pt x="38" y="56"/>
                  <a:pt x="38" y="56"/>
                  <a:pt x="38" y="56"/>
                </a:cubicBezTo>
                <a:cubicBezTo>
                  <a:pt x="28" y="67"/>
                  <a:pt x="28" y="67"/>
                  <a:pt x="28" y="67"/>
                </a:cubicBezTo>
                <a:cubicBezTo>
                  <a:pt x="28" y="67"/>
                  <a:pt x="27" y="68"/>
                  <a:pt x="26" y="68"/>
                </a:cubicBezTo>
                <a:cubicBezTo>
                  <a:pt x="26" y="68"/>
                  <a:pt x="26" y="68"/>
                  <a:pt x="26" y="68"/>
                </a:cubicBezTo>
                <a:cubicBezTo>
                  <a:pt x="25" y="67"/>
                  <a:pt x="24" y="66"/>
                  <a:pt x="24" y="65"/>
                </a:cubicBezTo>
                <a:cubicBezTo>
                  <a:pt x="24" y="52"/>
                  <a:pt x="24" y="52"/>
                  <a:pt x="24" y="52"/>
                </a:cubicBezTo>
                <a:cubicBezTo>
                  <a:pt x="57" y="12"/>
                  <a:pt x="57" y="12"/>
                  <a:pt x="57" y="12"/>
                </a:cubicBezTo>
                <a:cubicBezTo>
                  <a:pt x="16" y="47"/>
                  <a:pt x="16" y="47"/>
                  <a:pt x="16" y="47"/>
                </a:cubicBezTo>
                <a:cubicBezTo>
                  <a:pt x="1" y="41"/>
                  <a:pt x="1" y="41"/>
                  <a:pt x="1" y="41"/>
                </a:cubicBezTo>
                <a:cubicBezTo>
                  <a:pt x="0" y="40"/>
                  <a:pt x="0" y="40"/>
                  <a:pt x="0" y="39"/>
                </a:cubicBezTo>
                <a:cubicBezTo>
                  <a:pt x="0" y="38"/>
                  <a:pt x="0" y="37"/>
                  <a:pt x="1" y="36"/>
                </a:cubicBezTo>
                <a:cubicBezTo>
                  <a:pt x="64" y="0"/>
                  <a:pt x="64" y="0"/>
                  <a:pt x="64" y="0"/>
                </a:cubicBezTo>
                <a:cubicBezTo>
                  <a:pt x="65" y="0"/>
                  <a:pt x="65" y="0"/>
                  <a:pt x="65" y="0"/>
                </a:cubicBezTo>
                <a:cubicBezTo>
                  <a:pt x="66" y="0"/>
                  <a:pt x="66" y="0"/>
                  <a:pt x="67" y="0"/>
                </a:cubicBezTo>
                <a:cubicBezTo>
                  <a:pt x="68" y="1"/>
                  <a:pt x="68" y="2"/>
                  <a:pt x="68" y="3"/>
                </a:cubicBezTo>
                <a:close/>
              </a:path>
            </a:pathLst>
          </a:custGeom>
          <a:solidFill>
            <a:srgbClr val="515153"/>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5" name="Freeform 217"/>
          <p:cNvSpPr>
            <a:spLocks noEditPoints="1"/>
          </p:cNvSpPr>
          <p:nvPr/>
        </p:nvSpPr>
        <p:spPr bwMode="auto">
          <a:xfrm>
            <a:off x="5235387" y="3821070"/>
            <a:ext cx="512228" cy="384172"/>
          </a:xfrm>
          <a:custGeom>
            <a:avLst/>
            <a:gdLst/>
            <a:ahLst/>
            <a:cxnLst>
              <a:cxn ang="0">
                <a:pos x="78" y="58"/>
              </a:cxn>
              <a:cxn ang="0">
                <a:pos x="0" y="58"/>
              </a:cxn>
              <a:cxn ang="0">
                <a:pos x="0" y="0"/>
              </a:cxn>
              <a:cxn ang="0">
                <a:pos x="5" y="0"/>
              </a:cxn>
              <a:cxn ang="0">
                <a:pos x="5" y="53"/>
              </a:cxn>
              <a:cxn ang="0">
                <a:pos x="78" y="53"/>
              </a:cxn>
              <a:cxn ang="0">
                <a:pos x="78" y="58"/>
              </a:cxn>
              <a:cxn ang="0">
                <a:pos x="73" y="22"/>
              </a:cxn>
              <a:cxn ang="0">
                <a:pos x="71" y="23"/>
              </a:cxn>
              <a:cxn ang="0">
                <a:pos x="66" y="18"/>
              </a:cxn>
              <a:cxn ang="0">
                <a:pos x="42" y="42"/>
              </a:cxn>
              <a:cxn ang="0">
                <a:pos x="40" y="42"/>
              </a:cxn>
              <a:cxn ang="0">
                <a:pos x="31" y="34"/>
              </a:cxn>
              <a:cxn ang="0">
                <a:pos x="16" y="49"/>
              </a:cxn>
              <a:cxn ang="0">
                <a:pos x="8" y="42"/>
              </a:cxn>
              <a:cxn ang="0">
                <a:pos x="30" y="20"/>
              </a:cxn>
              <a:cxn ang="0">
                <a:pos x="32" y="20"/>
              </a:cxn>
              <a:cxn ang="0">
                <a:pos x="41" y="29"/>
              </a:cxn>
              <a:cxn ang="0">
                <a:pos x="59" y="11"/>
              </a:cxn>
              <a:cxn ang="0">
                <a:pos x="54" y="6"/>
              </a:cxn>
              <a:cxn ang="0">
                <a:pos x="55" y="4"/>
              </a:cxn>
              <a:cxn ang="0">
                <a:pos x="71" y="4"/>
              </a:cxn>
              <a:cxn ang="0">
                <a:pos x="73" y="6"/>
              </a:cxn>
              <a:cxn ang="0">
                <a:pos x="73" y="22"/>
              </a:cxn>
            </a:cxnLst>
            <a:rect l="0" t="0" r="r" b="b"/>
            <a:pathLst>
              <a:path w="78" h="58">
                <a:moveTo>
                  <a:pt x="78" y="58"/>
                </a:moveTo>
                <a:cubicBezTo>
                  <a:pt x="0" y="58"/>
                  <a:pt x="0" y="58"/>
                  <a:pt x="0" y="58"/>
                </a:cubicBezTo>
                <a:cubicBezTo>
                  <a:pt x="0" y="0"/>
                  <a:pt x="0" y="0"/>
                  <a:pt x="0" y="0"/>
                </a:cubicBezTo>
                <a:cubicBezTo>
                  <a:pt x="5" y="0"/>
                  <a:pt x="5" y="0"/>
                  <a:pt x="5" y="0"/>
                </a:cubicBezTo>
                <a:cubicBezTo>
                  <a:pt x="5" y="53"/>
                  <a:pt x="5" y="53"/>
                  <a:pt x="5" y="53"/>
                </a:cubicBezTo>
                <a:cubicBezTo>
                  <a:pt x="78" y="53"/>
                  <a:pt x="78" y="53"/>
                  <a:pt x="78" y="53"/>
                </a:cubicBezTo>
                <a:lnTo>
                  <a:pt x="78" y="58"/>
                </a:lnTo>
                <a:close/>
                <a:moveTo>
                  <a:pt x="73" y="22"/>
                </a:moveTo>
                <a:cubicBezTo>
                  <a:pt x="73" y="23"/>
                  <a:pt x="71" y="24"/>
                  <a:pt x="71" y="23"/>
                </a:cubicBezTo>
                <a:cubicBezTo>
                  <a:pt x="66" y="18"/>
                  <a:pt x="66" y="18"/>
                  <a:pt x="66" y="18"/>
                </a:cubicBezTo>
                <a:cubicBezTo>
                  <a:pt x="42" y="42"/>
                  <a:pt x="42" y="42"/>
                  <a:pt x="42" y="42"/>
                </a:cubicBezTo>
                <a:cubicBezTo>
                  <a:pt x="41" y="43"/>
                  <a:pt x="41" y="43"/>
                  <a:pt x="40" y="42"/>
                </a:cubicBezTo>
                <a:cubicBezTo>
                  <a:pt x="31" y="34"/>
                  <a:pt x="31" y="34"/>
                  <a:pt x="31" y="34"/>
                </a:cubicBezTo>
                <a:cubicBezTo>
                  <a:pt x="16" y="49"/>
                  <a:pt x="16" y="49"/>
                  <a:pt x="16" y="49"/>
                </a:cubicBezTo>
                <a:cubicBezTo>
                  <a:pt x="8" y="42"/>
                  <a:pt x="8" y="42"/>
                  <a:pt x="8" y="42"/>
                </a:cubicBezTo>
                <a:cubicBezTo>
                  <a:pt x="30" y="20"/>
                  <a:pt x="30" y="20"/>
                  <a:pt x="30" y="20"/>
                </a:cubicBezTo>
                <a:cubicBezTo>
                  <a:pt x="31" y="19"/>
                  <a:pt x="32" y="19"/>
                  <a:pt x="32" y="20"/>
                </a:cubicBezTo>
                <a:cubicBezTo>
                  <a:pt x="41" y="29"/>
                  <a:pt x="41" y="29"/>
                  <a:pt x="41" y="29"/>
                </a:cubicBezTo>
                <a:cubicBezTo>
                  <a:pt x="59" y="11"/>
                  <a:pt x="59" y="11"/>
                  <a:pt x="59" y="11"/>
                </a:cubicBezTo>
                <a:cubicBezTo>
                  <a:pt x="54" y="6"/>
                  <a:pt x="54" y="6"/>
                  <a:pt x="54" y="6"/>
                </a:cubicBezTo>
                <a:cubicBezTo>
                  <a:pt x="53" y="6"/>
                  <a:pt x="54" y="4"/>
                  <a:pt x="55" y="4"/>
                </a:cubicBezTo>
                <a:cubicBezTo>
                  <a:pt x="71" y="4"/>
                  <a:pt x="71" y="4"/>
                  <a:pt x="71" y="4"/>
                </a:cubicBezTo>
                <a:cubicBezTo>
                  <a:pt x="72" y="4"/>
                  <a:pt x="73" y="5"/>
                  <a:pt x="73" y="6"/>
                </a:cubicBezTo>
                <a:lnTo>
                  <a:pt x="73" y="22"/>
                </a:lnTo>
                <a:close/>
              </a:path>
            </a:pathLst>
          </a:custGeom>
          <a:solidFill>
            <a:srgbClr val="515153"/>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6" name="Freeform 216"/>
          <p:cNvSpPr>
            <a:spLocks noEditPoints="1"/>
          </p:cNvSpPr>
          <p:nvPr/>
        </p:nvSpPr>
        <p:spPr bwMode="auto">
          <a:xfrm>
            <a:off x="6452806" y="4304598"/>
            <a:ext cx="458439" cy="461557"/>
          </a:xfrm>
          <a:custGeom>
            <a:avLst/>
            <a:gdLst/>
            <a:ahLst/>
            <a:cxnLst>
              <a:cxn ang="0">
                <a:pos x="68" y="34"/>
              </a:cxn>
              <a:cxn ang="0">
                <a:pos x="34" y="68"/>
              </a:cxn>
              <a:cxn ang="0">
                <a:pos x="0" y="34"/>
              </a:cxn>
              <a:cxn ang="0">
                <a:pos x="34" y="0"/>
              </a:cxn>
              <a:cxn ang="0">
                <a:pos x="68" y="34"/>
              </a:cxn>
              <a:cxn ang="0">
                <a:pos x="15" y="40"/>
              </a:cxn>
              <a:cxn ang="0">
                <a:pos x="14" y="34"/>
              </a:cxn>
              <a:cxn ang="0">
                <a:pos x="15" y="27"/>
              </a:cxn>
              <a:cxn ang="0">
                <a:pos x="8" y="20"/>
              </a:cxn>
              <a:cxn ang="0">
                <a:pos x="5" y="34"/>
              </a:cxn>
              <a:cxn ang="0">
                <a:pos x="8" y="47"/>
              </a:cxn>
              <a:cxn ang="0">
                <a:pos x="15" y="40"/>
              </a:cxn>
              <a:cxn ang="0">
                <a:pos x="48" y="34"/>
              </a:cxn>
              <a:cxn ang="0">
                <a:pos x="34" y="19"/>
              </a:cxn>
              <a:cxn ang="0">
                <a:pos x="19" y="34"/>
              </a:cxn>
              <a:cxn ang="0">
                <a:pos x="34" y="48"/>
              </a:cxn>
              <a:cxn ang="0">
                <a:pos x="48" y="34"/>
              </a:cxn>
              <a:cxn ang="0">
                <a:pos x="20" y="8"/>
              </a:cxn>
              <a:cxn ang="0">
                <a:pos x="27" y="15"/>
              </a:cxn>
              <a:cxn ang="0">
                <a:pos x="34" y="14"/>
              </a:cxn>
              <a:cxn ang="0">
                <a:pos x="40" y="15"/>
              </a:cxn>
              <a:cxn ang="0">
                <a:pos x="47" y="8"/>
              </a:cxn>
              <a:cxn ang="0">
                <a:pos x="34" y="5"/>
              </a:cxn>
              <a:cxn ang="0">
                <a:pos x="20" y="8"/>
              </a:cxn>
              <a:cxn ang="0">
                <a:pos x="47" y="59"/>
              </a:cxn>
              <a:cxn ang="0">
                <a:pos x="40" y="52"/>
              </a:cxn>
              <a:cxn ang="0">
                <a:pos x="34" y="53"/>
              </a:cxn>
              <a:cxn ang="0">
                <a:pos x="27" y="52"/>
              </a:cxn>
              <a:cxn ang="0">
                <a:pos x="20" y="59"/>
              </a:cxn>
              <a:cxn ang="0">
                <a:pos x="34" y="63"/>
              </a:cxn>
              <a:cxn ang="0">
                <a:pos x="47" y="59"/>
              </a:cxn>
              <a:cxn ang="0">
                <a:pos x="60" y="47"/>
              </a:cxn>
              <a:cxn ang="0">
                <a:pos x="63" y="34"/>
              </a:cxn>
              <a:cxn ang="0">
                <a:pos x="60" y="20"/>
              </a:cxn>
              <a:cxn ang="0">
                <a:pos x="52" y="27"/>
              </a:cxn>
              <a:cxn ang="0">
                <a:pos x="53" y="34"/>
              </a:cxn>
              <a:cxn ang="0">
                <a:pos x="52" y="40"/>
              </a:cxn>
              <a:cxn ang="0">
                <a:pos x="60" y="47"/>
              </a:cxn>
            </a:cxnLst>
            <a:rect l="0" t="0" r="r" b="b"/>
            <a:pathLst>
              <a:path w="68" h="68">
                <a:moveTo>
                  <a:pt x="68" y="34"/>
                </a:moveTo>
                <a:cubicBezTo>
                  <a:pt x="68" y="52"/>
                  <a:pt x="53" y="68"/>
                  <a:pt x="34" y="68"/>
                </a:cubicBezTo>
                <a:cubicBezTo>
                  <a:pt x="15" y="68"/>
                  <a:pt x="0" y="52"/>
                  <a:pt x="0" y="34"/>
                </a:cubicBezTo>
                <a:cubicBezTo>
                  <a:pt x="0" y="15"/>
                  <a:pt x="15" y="0"/>
                  <a:pt x="34" y="0"/>
                </a:cubicBezTo>
                <a:cubicBezTo>
                  <a:pt x="53" y="0"/>
                  <a:pt x="68" y="15"/>
                  <a:pt x="68" y="34"/>
                </a:cubicBezTo>
                <a:close/>
                <a:moveTo>
                  <a:pt x="15" y="40"/>
                </a:moveTo>
                <a:cubicBezTo>
                  <a:pt x="15" y="38"/>
                  <a:pt x="14" y="36"/>
                  <a:pt x="14" y="34"/>
                </a:cubicBezTo>
                <a:cubicBezTo>
                  <a:pt x="14" y="31"/>
                  <a:pt x="15" y="29"/>
                  <a:pt x="15" y="27"/>
                </a:cubicBezTo>
                <a:cubicBezTo>
                  <a:pt x="8" y="20"/>
                  <a:pt x="8" y="20"/>
                  <a:pt x="8" y="20"/>
                </a:cubicBezTo>
                <a:cubicBezTo>
                  <a:pt x="6" y="24"/>
                  <a:pt x="5" y="29"/>
                  <a:pt x="5" y="34"/>
                </a:cubicBezTo>
                <a:cubicBezTo>
                  <a:pt x="5" y="39"/>
                  <a:pt x="6" y="43"/>
                  <a:pt x="8" y="47"/>
                </a:cubicBezTo>
                <a:lnTo>
                  <a:pt x="15" y="40"/>
                </a:lnTo>
                <a:close/>
                <a:moveTo>
                  <a:pt x="48" y="34"/>
                </a:moveTo>
                <a:cubicBezTo>
                  <a:pt x="48" y="26"/>
                  <a:pt x="42" y="19"/>
                  <a:pt x="34" y="19"/>
                </a:cubicBezTo>
                <a:cubicBezTo>
                  <a:pt x="26" y="19"/>
                  <a:pt x="19" y="26"/>
                  <a:pt x="19" y="34"/>
                </a:cubicBezTo>
                <a:cubicBezTo>
                  <a:pt x="19" y="42"/>
                  <a:pt x="26" y="48"/>
                  <a:pt x="34" y="48"/>
                </a:cubicBezTo>
                <a:cubicBezTo>
                  <a:pt x="42" y="48"/>
                  <a:pt x="48" y="42"/>
                  <a:pt x="48" y="34"/>
                </a:cubicBezTo>
                <a:close/>
                <a:moveTo>
                  <a:pt x="20" y="8"/>
                </a:moveTo>
                <a:cubicBezTo>
                  <a:pt x="27" y="15"/>
                  <a:pt x="27" y="15"/>
                  <a:pt x="27" y="15"/>
                </a:cubicBezTo>
                <a:cubicBezTo>
                  <a:pt x="29" y="15"/>
                  <a:pt x="32" y="14"/>
                  <a:pt x="34" y="14"/>
                </a:cubicBezTo>
                <a:cubicBezTo>
                  <a:pt x="36" y="14"/>
                  <a:pt x="38" y="15"/>
                  <a:pt x="40" y="15"/>
                </a:cubicBezTo>
                <a:cubicBezTo>
                  <a:pt x="47" y="8"/>
                  <a:pt x="47" y="8"/>
                  <a:pt x="47" y="8"/>
                </a:cubicBezTo>
                <a:cubicBezTo>
                  <a:pt x="43" y="6"/>
                  <a:pt x="39" y="5"/>
                  <a:pt x="34" y="5"/>
                </a:cubicBezTo>
                <a:cubicBezTo>
                  <a:pt x="29" y="5"/>
                  <a:pt x="24" y="6"/>
                  <a:pt x="20" y="8"/>
                </a:cubicBezTo>
                <a:close/>
                <a:moveTo>
                  <a:pt x="47" y="59"/>
                </a:moveTo>
                <a:cubicBezTo>
                  <a:pt x="40" y="52"/>
                  <a:pt x="40" y="52"/>
                  <a:pt x="40" y="52"/>
                </a:cubicBezTo>
                <a:cubicBezTo>
                  <a:pt x="38" y="53"/>
                  <a:pt x="36" y="53"/>
                  <a:pt x="34" y="53"/>
                </a:cubicBezTo>
                <a:cubicBezTo>
                  <a:pt x="32" y="53"/>
                  <a:pt x="29" y="53"/>
                  <a:pt x="27" y="52"/>
                </a:cubicBezTo>
                <a:cubicBezTo>
                  <a:pt x="20" y="59"/>
                  <a:pt x="20" y="59"/>
                  <a:pt x="20" y="59"/>
                </a:cubicBezTo>
                <a:cubicBezTo>
                  <a:pt x="24" y="62"/>
                  <a:pt x="29" y="63"/>
                  <a:pt x="34" y="63"/>
                </a:cubicBezTo>
                <a:cubicBezTo>
                  <a:pt x="39" y="63"/>
                  <a:pt x="43" y="62"/>
                  <a:pt x="47" y="59"/>
                </a:cubicBezTo>
                <a:close/>
                <a:moveTo>
                  <a:pt x="60" y="47"/>
                </a:moveTo>
                <a:cubicBezTo>
                  <a:pt x="62" y="43"/>
                  <a:pt x="63" y="39"/>
                  <a:pt x="63" y="34"/>
                </a:cubicBezTo>
                <a:cubicBezTo>
                  <a:pt x="63" y="29"/>
                  <a:pt x="62" y="24"/>
                  <a:pt x="60" y="20"/>
                </a:cubicBezTo>
                <a:cubicBezTo>
                  <a:pt x="52" y="27"/>
                  <a:pt x="52" y="27"/>
                  <a:pt x="52" y="27"/>
                </a:cubicBezTo>
                <a:cubicBezTo>
                  <a:pt x="53" y="29"/>
                  <a:pt x="53" y="32"/>
                  <a:pt x="53" y="34"/>
                </a:cubicBezTo>
                <a:cubicBezTo>
                  <a:pt x="53" y="36"/>
                  <a:pt x="53" y="38"/>
                  <a:pt x="52" y="40"/>
                </a:cubicBezTo>
                <a:lnTo>
                  <a:pt x="60" y="47"/>
                </a:lnTo>
                <a:close/>
              </a:path>
            </a:pathLst>
          </a:custGeom>
          <a:solidFill>
            <a:srgbClr val="E04155"/>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7" name="Freeform 135"/>
          <p:cNvSpPr>
            <a:spLocks noEditPoints="1"/>
          </p:cNvSpPr>
          <p:nvPr/>
        </p:nvSpPr>
        <p:spPr bwMode="auto">
          <a:xfrm>
            <a:off x="6405875" y="2893902"/>
            <a:ext cx="410130" cy="384172"/>
          </a:xfrm>
          <a:custGeom>
            <a:avLst/>
            <a:gdLst/>
            <a:ahLst/>
            <a:cxnLst>
              <a:cxn ang="0">
                <a:pos x="13" y="39"/>
              </a:cxn>
              <a:cxn ang="0">
                <a:pos x="8" y="39"/>
              </a:cxn>
              <a:cxn ang="0">
                <a:pos x="0" y="33"/>
              </a:cxn>
              <a:cxn ang="0">
                <a:pos x="5" y="19"/>
              </a:cxn>
              <a:cxn ang="0">
                <a:pos x="15" y="22"/>
              </a:cxn>
              <a:cxn ang="0">
                <a:pos x="20" y="21"/>
              </a:cxn>
              <a:cxn ang="0">
                <a:pos x="20" y="24"/>
              </a:cxn>
              <a:cxn ang="0">
                <a:pos x="23" y="34"/>
              </a:cxn>
              <a:cxn ang="0">
                <a:pos x="13" y="39"/>
              </a:cxn>
              <a:cxn ang="0">
                <a:pos x="15" y="19"/>
              </a:cxn>
              <a:cxn ang="0">
                <a:pos x="5" y="9"/>
              </a:cxn>
              <a:cxn ang="0">
                <a:pos x="15" y="0"/>
              </a:cxn>
              <a:cxn ang="0">
                <a:pos x="25" y="9"/>
              </a:cxn>
              <a:cxn ang="0">
                <a:pos x="15" y="19"/>
              </a:cxn>
              <a:cxn ang="0">
                <a:pos x="53" y="68"/>
              </a:cxn>
              <a:cxn ang="0">
                <a:pos x="20" y="68"/>
              </a:cxn>
              <a:cxn ang="0">
                <a:pos x="10" y="58"/>
              </a:cxn>
              <a:cxn ang="0">
                <a:pos x="23" y="36"/>
              </a:cxn>
              <a:cxn ang="0">
                <a:pos x="37" y="41"/>
              </a:cxn>
              <a:cxn ang="0">
                <a:pos x="50" y="36"/>
              </a:cxn>
              <a:cxn ang="0">
                <a:pos x="64" y="58"/>
              </a:cxn>
              <a:cxn ang="0">
                <a:pos x="53" y="68"/>
              </a:cxn>
              <a:cxn ang="0">
                <a:pos x="37" y="39"/>
              </a:cxn>
              <a:cxn ang="0">
                <a:pos x="22" y="24"/>
              </a:cxn>
              <a:cxn ang="0">
                <a:pos x="37" y="9"/>
              </a:cxn>
              <a:cxn ang="0">
                <a:pos x="51" y="24"/>
              </a:cxn>
              <a:cxn ang="0">
                <a:pos x="37" y="39"/>
              </a:cxn>
              <a:cxn ang="0">
                <a:pos x="59" y="19"/>
              </a:cxn>
              <a:cxn ang="0">
                <a:pos x="49" y="9"/>
              </a:cxn>
              <a:cxn ang="0">
                <a:pos x="59" y="0"/>
              </a:cxn>
              <a:cxn ang="0">
                <a:pos x="68" y="9"/>
              </a:cxn>
              <a:cxn ang="0">
                <a:pos x="59" y="19"/>
              </a:cxn>
              <a:cxn ang="0">
                <a:pos x="66" y="39"/>
              </a:cxn>
              <a:cxn ang="0">
                <a:pos x="61" y="39"/>
              </a:cxn>
              <a:cxn ang="0">
                <a:pos x="51" y="34"/>
              </a:cxn>
              <a:cxn ang="0">
                <a:pos x="54" y="24"/>
              </a:cxn>
              <a:cxn ang="0">
                <a:pos x="54" y="21"/>
              </a:cxn>
              <a:cxn ang="0">
                <a:pos x="59" y="22"/>
              </a:cxn>
              <a:cxn ang="0">
                <a:pos x="69" y="19"/>
              </a:cxn>
              <a:cxn ang="0">
                <a:pos x="73" y="33"/>
              </a:cxn>
              <a:cxn ang="0">
                <a:pos x="66" y="39"/>
              </a:cxn>
            </a:cxnLst>
            <a:rect l="0" t="0" r="r" b="b"/>
            <a:pathLst>
              <a:path w="73" h="68">
                <a:moveTo>
                  <a:pt x="13" y="39"/>
                </a:moveTo>
                <a:cubicBezTo>
                  <a:pt x="8" y="39"/>
                  <a:pt x="8" y="39"/>
                  <a:pt x="8" y="39"/>
                </a:cubicBezTo>
                <a:cubicBezTo>
                  <a:pt x="4" y="39"/>
                  <a:pt x="0" y="37"/>
                  <a:pt x="0" y="33"/>
                </a:cubicBezTo>
                <a:cubicBezTo>
                  <a:pt x="0" y="29"/>
                  <a:pt x="0" y="19"/>
                  <a:pt x="5" y="19"/>
                </a:cubicBezTo>
                <a:cubicBezTo>
                  <a:pt x="6" y="19"/>
                  <a:pt x="10" y="22"/>
                  <a:pt x="15" y="22"/>
                </a:cubicBezTo>
                <a:cubicBezTo>
                  <a:pt x="17" y="22"/>
                  <a:pt x="18" y="22"/>
                  <a:pt x="20" y="21"/>
                </a:cubicBezTo>
                <a:cubicBezTo>
                  <a:pt x="20" y="22"/>
                  <a:pt x="20" y="23"/>
                  <a:pt x="20" y="24"/>
                </a:cubicBezTo>
                <a:cubicBezTo>
                  <a:pt x="20" y="27"/>
                  <a:pt x="21" y="31"/>
                  <a:pt x="23" y="34"/>
                </a:cubicBezTo>
                <a:cubicBezTo>
                  <a:pt x="19" y="34"/>
                  <a:pt x="15" y="36"/>
                  <a:pt x="13" y="39"/>
                </a:cubicBezTo>
                <a:close/>
                <a:moveTo>
                  <a:pt x="15" y="19"/>
                </a:moveTo>
                <a:cubicBezTo>
                  <a:pt x="10" y="19"/>
                  <a:pt x="5" y="15"/>
                  <a:pt x="5" y="9"/>
                </a:cubicBezTo>
                <a:cubicBezTo>
                  <a:pt x="5" y="4"/>
                  <a:pt x="10" y="0"/>
                  <a:pt x="15" y="0"/>
                </a:cubicBezTo>
                <a:cubicBezTo>
                  <a:pt x="20" y="0"/>
                  <a:pt x="25" y="4"/>
                  <a:pt x="25" y="9"/>
                </a:cubicBezTo>
                <a:cubicBezTo>
                  <a:pt x="25" y="15"/>
                  <a:pt x="20" y="19"/>
                  <a:pt x="15" y="19"/>
                </a:cubicBezTo>
                <a:close/>
                <a:moveTo>
                  <a:pt x="53" y="68"/>
                </a:moveTo>
                <a:cubicBezTo>
                  <a:pt x="20" y="68"/>
                  <a:pt x="20" y="68"/>
                  <a:pt x="20" y="68"/>
                </a:cubicBezTo>
                <a:cubicBezTo>
                  <a:pt x="14" y="68"/>
                  <a:pt x="10" y="64"/>
                  <a:pt x="10" y="58"/>
                </a:cubicBezTo>
                <a:cubicBezTo>
                  <a:pt x="10" y="49"/>
                  <a:pt x="12" y="36"/>
                  <a:pt x="23" y="36"/>
                </a:cubicBezTo>
                <a:cubicBezTo>
                  <a:pt x="25" y="36"/>
                  <a:pt x="29" y="41"/>
                  <a:pt x="37" y="41"/>
                </a:cubicBezTo>
                <a:cubicBezTo>
                  <a:pt x="44" y="41"/>
                  <a:pt x="49" y="36"/>
                  <a:pt x="50" y="36"/>
                </a:cubicBezTo>
                <a:cubicBezTo>
                  <a:pt x="62" y="36"/>
                  <a:pt x="64" y="49"/>
                  <a:pt x="64" y="58"/>
                </a:cubicBezTo>
                <a:cubicBezTo>
                  <a:pt x="64" y="64"/>
                  <a:pt x="60" y="68"/>
                  <a:pt x="53" y="68"/>
                </a:cubicBezTo>
                <a:close/>
                <a:moveTo>
                  <a:pt x="37" y="39"/>
                </a:moveTo>
                <a:cubicBezTo>
                  <a:pt x="29" y="39"/>
                  <a:pt x="22" y="32"/>
                  <a:pt x="22" y="24"/>
                </a:cubicBezTo>
                <a:cubicBezTo>
                  <a:pt x="22" y="16"/>
                  <a:pt x="29" y="9"/>
                  <a:pt x="37" y="9"/>
                </a:cubicBezTo>
                <a:cubicBezTo>
                  <a:pt x="45" y="9"/>
                  <a:pt x="51" y="16"/>
                  <a:pt x="51" y="24"/>
                </a:cubicBezTo>
                <a:cubicBezTo>
                  <a:pt x="51" y="32"/>
                  <a:pt x="45" y="39"/>
                  <a:pt x="37" y="39"/>
                </a:cubicBezTo>
                <a:close/>
                <a:moveTo>
                  <a:pt x="59" y="19"/>
                </a:moveTo>
                <a:cubicBezTo>
                  <a:pt x="53" y="19"/>
                  <a:pt x="49" y="15"/>
                  <a:pt x="49" y="9"/>
                </a:cubicBezTo>
                <a:cubicBezTo>
                  <a:pt x="49" y="4"/>
                  <a:pt x="53" y="0"/>
                  <a:pt x="59" y="0"/>
                </a:cubicBezTo>
                <a:cubicBezTo>
                  <a:pt x="64" y="0"/>
                  <a:pt x="68" y="4"/>
                  <a:pt x="68" y="9"/>
                </a:cubicBezTo>
                <a:cubicBezTo>
                  <a:pt x="68" y="15"/>
                  <a:pt x="64" y="19"/>
                  <a:pt x="59" y="19"/>
                </a:cubicBezTo>
                <a:close/>
                <a:moveTo>
                  <a:pt x="66" y="39"/>
                </a:moveTo>
                <a:cubicBezTo>
                  <a:pt x="61" y="39"/>
                  <a:pt x="61" y="39"/>
                  <a:pt x="61" y="39"/>
                </a:cubicBezTo>
                <a:cubicBezTo>
                  <a:pt x="58" y="36"/>
                  <a:pt x="55" y="34"/>
                  <a:pt x="51" y="34"/>
                </a:cubicBezTo>
                <a:cubicBezTo>
                  <a:pt x="53" y="31"/>
                  <a:pt x="54" y="27"/>
                  <a:pt x="54" y="24"/>
                </a:cubicBezTo>
                <a:cubicBezTo>
                  <a:pt x="54" y="23"/>
                  <a:pt x="54" y="22"/>
                  <a:pt x="54" y="21"/>
                </a:cubicBezTo>
                <a:cubicBezTo>
                  <a:pt x="55" y="22"/>
                  <a:pt x="57" y="22"/>
                  <a:pt x="59" y="22"/>
                </a:cubicBezTo>
                <a:cubicBezTo>
                  <a:pt x="64" y="22"/>
                  <a:pt x="68" y="19"/>
                  <a:pt x="69" y="19"/>
                </a:cubicBezTo>
                <a:cubicBezTo>
                  <a:pt x="73" y="19"/>
                  <a:pt x="73" y="29"/>
                  <a:pt x="73" y="33"/>
                </a:cubicBezTo>
                <a:cubicBezTo>
                  <a:pt x="73" y="37"/>
                  <a:pt x="70" y="39"/>
                  <a:pt x="66" y="39"/>
                </a:cubicBezTo>
                <a:close/>
              </a:path>
            </a:pathLst>
          </a:custGeom>
          <a:solidFill>
            <a:srgbClr val="E04155"/>
          </a:solidFill>
          <a:ln w="9525">
            <a:noFill/>
            <a:round/>
          </a:ln>
        </p:spPr>
        <p:txBody>
          <a:bodyPr vert="horz" wrap="square" lIns="128580" tIns="64290" rIns="128580" bIns="64290" numCol="1" anchor="t" anchorCtr="0" compatLnSpc="1"/>
          <a:lstStyle/>
          <a:p>
            <a:endParaRPr lang="en-US" dirty="0">
              <a:solidFill>
                <a:schemeClr val="tx1">
                  <a:lumMod val="75000"/>
                  <a:lumOff val="25000"/>
                </a:schemeClr>
              </a:solidFill>
            </a:endParaRPr>
          </a:p>
        </p:txBody>
      </p:sp>
      <p:sp>
        <p:nvSpPr>
          <p:cNvPr id="18" name="TextBox 76"/>
          <p:cNvSpPr txBox="1"/>
          <p:nvPr/>
        </p:nvSpPr>
        <p:spPr>
          <a:xfrm>
            <a:off x="8958223" y="3640182"/>
            <a:ext cx="1846135" cy="338554"/>
          </a:xfrm>
          <a:prstGeom prst="rect">
            <a:avLst/>
          </a:prstGeom>
          <a:noFill/>
        </p:spPr>
        <p:txBody>
          <a:bodyPr wrap="square" rtlCol="0">
            <a:spAutoFit/>
          </a:bodyPr>
          <a:lstStyle/>
          <a:p>
            <a:r>
              <a:rPr lang="en-US" altLang="zh-CN" sz="1600" dirty="0">
                <a:solidFill>
                  <a:srgbClr val="E04155"/>
                </a:solidFill>
                <a:latin typeface="微软雅黑" panose="020B0503020204020204" pitchFamily="34" charset="-122"/>
                <a:ea typeface="微软雅黑" panose="020B0503020204020204" pitchFamily="34" charset="-122"/>
              </a:rPr>
              <a:t>2. Team leader </a:t>
            </a:r>
            <a:endParaRPr lang="zh-CN" altLang="en-US" sz="1600" dirty="0">
              <a:solidFill>
                <a:srgbClr val="E04155"/>
              </a:solidFill>
              <a:latin typeface="微软雅黑" panose="020B0503020204020204" pitchFamily="34" charset="-122"/>
              <a:ea typeface="微软雅黑" panose="020B0503020204020204" pitchFamily="34" charset="-122"/>
            </a:endParaRPr>
          </a:p>
        </p:txBody>
      </p:sp>
      <p:sp>
        <p:nvSpPr>
          <p:cNvPr id="19" name="文本框 18"/>
          <p:cNvSpPr txBox="1"/>
          <p:nvPr/>
        </p:nvSpPr>
        <p:spPr>
          <a:xfrm>
            <a:off x="8958224" y="3953625"/>
            <a:ext cx="2438976" cy="789127"/>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attracting and motivating staff's abilities and behavior patterns. </a:t>
            </a:r>
          </a:p>
        </p:txBody>
      </p:sp>
      <p:sp>
        <p:nvSpPr>
          <p:cNvPr id="20" name="TextBox 76"/>
          <p:cNvSpPr txBox="1"/>
          <p:nvPr/>
        </p:nvSpPr>
        <p:spPr>
          <a:xfrm>
            <a:off x="8654402" y="2022100"/>
            <a:ext cx="2915547" cy="584775"/>
          </a:xfrm>
          <a:prstGeom prst="rect">
            <a:avLst/>
          </a:prstGeom>
          <a:noFill/>
        </p:spPr>
        <p:txBody>
          <a:bodyPr wrap="square" rtlCol="0">
            <a:spAutoFit/>
          </a:bodyPr>
          <a:lstStyle/>
          <a:p>
            <a:pPr algn="ctr"/>
            <a:r>
              <a:rPr lang="en-US" altLang="zh-CN" sz="1600" dirty="0">
                <a:solidFill>
                  <a:srgbClr val="E04155"/>
                </a:solidFill>
                <a:latin typeface="微软雅黑" panose="020B0503020204020204" pitchFamily="34" charset="-122"/>
                <a:ea typeface="微软雅黑" panose="020B0503020204020204" pitchFamily="34" charset="-122"/>
              </a:rPr>
              <a:t>4. Transformation Management </a:t>
            </a:r>
            <a:endParaRPr lang="zh-CN" altLang="en-US" sz="1600" dirty="0">
              <a:solidFill>
                <a:srgbClr val="E04155"/>
              </a:solidFill>
              <a:latin typeface="微软雅黑" panose="020B0503020204020204" pitchFamily="34" charset="-122"/>
              <a:ea typeface="微软雅黑" panose="020B0503020204020204" pitchFamily="34" charset="-122"/>
            </a:endParaRPr>
          </a:p>
        </p:txBody>
      </p:sp>
      <p:sp>
        <p:nvSpPr>
          <p:cNvPr id="21" name="文本框 20"/>
          <p:cNvSpPr txBox="1"/>
          <p:nvPr/>
        </p:nvSpPr>
        <p:spPr>
          <a:xfrm>
            <a:off x="9283146" y="2562268"/>
            <a:ext cx="2438976" cy="1029193"/>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the capabilities, tools, methods, thinking styles and mindset necessary to initiate and manage change. </a:t>
            </a:r>
          </a:p>
        </p:txBody>
      </p:sp>
      <p:sp>
        <p:nvSpPr>
          <p:cNvPr id="22" name="TextBox 76"/>
          <p:cNvSpPr txBox="1"/>
          <p:nvPr/>
        </p:nvSpPr>
        <p:spPr>
          <a:xfrm>
            <a:off x="951187" y="4535689"/>
            <a:ext cx="2877270" cy="338554"/>
          </a:xfrm>
          <a:prstGeom prst="rect">
            <a:avLst/>
          </a:prstGeom>
          <a:noFill/>
        </p:spPr>
        <p:txBody>
          <a:bodyPr wrap="square" rtlCol="0">
            <a:spAutoFit/>
          </a:bodyPr>
          <a:lstStyle/>
          <a:p>
            <a:pPr algn="ctr"/>
            <a:r>
              <a:rPr lang="en-US" altLang="zh-CN" sz="1600" dirty="0">
                <a:solidFill>
                  <a:srgbClr val="515153"/>
                </a:solidFill>
                <a:latin typeface="微软雅黑" panose="020B0503020204020204" pitchFamily="34" charset="-122"/>
                <a:ea typeface="微软雅黑" panose="020B0503020204020204" pitchFamily="34" charset="-122"/>
              </a:rPr>
              <a:t>1. Self Leadership </a:t>
            </a:r>
            <a:endParaRPr lang="zh-CN" altLang="en-US" sz="1600" dirty="0">
              <a:solidFill>
                <a:srgbClr val="515153"/>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1191182" y="4879510"/>
            <a:ext cx="2438976" cy="789127"/>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the skills, styles and self-awareness necessary to become effective leaders. </a:t>
            </a:r>
          </a:p>
        </p:txBody>
      </p:sp>
      <p:sp>
        <p:nvSpPr>
          <p:cNvPr id="24" name="TextBox 76"/>
          <p:cNvSpPr txBox="1"/>
          <p:nvPr/>
        </p:nvSpPr>
        <p:spPr>
          <a:xfrm>
            <a:off x="247651" y="3171905"/>
            <a:ext cx="2753228" cy="338554"/>
          </a:xfrm>
          <a:prstGeom prst="rect">
            <a:avLst/>
          </a:prstGeom>
          <a:noFill/>
        </p:spPr>
        <p:txBody>
          <a:bodyPr wrap="square" rtlCol="0">
            <a:spAutoFit/>
          </a:bodyPr>
          <a:lstStyle/>
          <a:p>
            <a:pPr algn="r"/>
            <a:r>
              <a:rPr lang="en-US" altLang="zh-CN" sz="1600" dirty="0">
                <a:solidFill>
                  <a:srgbClr val="515153"/>
                </a:solidFill>
                <a:latin typeface="微软雅黑" panose="020B0503020204020204" pitchFamily="34" charset="-122"/>
                <a:ea typeface="微软雅黑" panose="020B0503020204020204" pitchFamily="34" charset="-122"/>
              </a:rPr>
              <a:t>3. Business Management</a:t>
            </a:r>
            <a:endParaRPr lang="zh-CN" altLang="en-US" sz="1600" dirty="0">
              <a:solidFill>
                <a:srgbClr val="515153"/>
              </a:solidFill>
              <a:latin typeface="微软雅黑" panose="020B0503020204020204" pitchFamily="34" charset="-122"/>
              <a:ea typeface="微软雅黑" panose="020B0503020204020204" pitchFamily="34" charset="-122"/>
            </a:endParaRPr>
          </a:p>
        </p:txBody>
      </p:sp>
      <p:sp>
        <p:nvSpPr>
          <p:cNvPr id="25" name="文本框 24"/>
          <p:cNvSpPr txBox="1"/>
          <p:nvPr/>
        </p:nvSpPr>
        <p:spPr>
          <a:xfrm>
            <a:off x="561902" y="3485348"/>
            <a:ext cx="2438976" cy="1029193"/>
          </a:xfrm>
          <a:prstGeom prst="rect">
            <a:avLst/>
          </a:prstGeom>
          <a:noFill/>
        </p:spPr>
        <p:txBody>
          <a:bodyPr wrap="square" rtlCol="0">
            <a:spAutoFit/>
          </a:bodyPr>
          <a:lstStyle/>
          <a:p>
            <a:pPr algn="ct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Focus on the capabilities, theoretical framework, mindset and behavior patterns of business management. </a:t>
            </a:r>
          </a:p>
        </p:txBody>
      </p:sp>
      <p:sp>
        <p:nvSpPr>
          <p:cNvPr id="3" name="文本框 2">
            <a:extLst>
              <a:ext uri="{FF2B5EF4-FFF2-40B4-BE49-F238E27FC236}">
                <a16:creationId xmlns:a16="http://schemas.microsoft.com/office/drawing/2014/main" id="{0E09946A-85D3-4051-B373-E1487EFD27B0}"/>
              </a:ext>
            </a:extLst>
          </p:cNvPr>
          <p:cNvSpPr txBox="1"/>
          <p:nvPr/>
        </p:nvSpPr>
        <p:spPr>
          <a:xfrm>
            <a:off x="3828457" y="1551465"/>
            <a:ext cx="4485363" cy="523220"/>
          </a:xfrm>
          <a:prstGeom prst="rect">
            <a:avLst/>
          </a:prstGeom>
          <a:noFill/>
        </p:spPr>
        <p:txBody>
          <a:bodyPr wrap="square" rtlCol="0">
            <a:spAutoFit/>
          </a:bodyPr>
          <a:lstStyle/>
          <a:p>
            <a:r>
              <a:rPr lang="en-GB" sz="2800" b="1" dirty="0">
                <a:solidFill>
                  <a:srgbClr val="E04155"/>
                </a:solidFill>
                <a:latin typeface="Microsoft YaHei Light" panose="020B0502040204020203" pitchFamily="34" charset="-122"/>
                <a:ea typeface="Microsoft YaHei Light" panose="020B0502040204020203" pitchFamily="34" charset="-122"/>
              </a:rPr>
              <a:t>Training Project Sample</a:t>
            </a:r>
          </a:p>
        </p:txBody>
      </p:sp>
      <p:sp>
        <p:nvSpPr>
          <p:cNvPr id="4" name="文本框 3">
            <a:extLst>
              <a:ext uri="{FF2B5EF4-FFF2-40B4-BE49-F238E27FC236}">
                <a16:creationId xmlns:a16="http://schemas.microsoft.com/office/drawing/2014/main" id="{FBCE176F-2F76-408C-91A6-B0F7F3CD935D}"/>
              </a:ext>
            </a:extLst>
          </p:cNvPr>
          <p:cNvSpPr txBox="1"/>
          <p:nvPr/>
        </p:nvSpPr>
        <p:spPr>
          <a:xfrm>
            <a:off x="818147" y="737135"/>
            <a:ext cx="10579053" cy="646331"/>
          </a:xfrm>
          <a:prstGeom prst="rect">
            <a:avLst/>
          </a:prstGeom>
          <a:noFill/>
        </p:spPr>
        <p:txBody>
          <a:bodyPr wrap="square" rtlCol="0">
            <a:spAutoFit/>
          </a:bodyPr>
          <a:lstStyle/>
          <a:p>
            <a:r>
              <a:rPr lang="en-GB" dirty="0"/>
              <a:t>The program lasts 6 months:</a:t>
            </a:r>
          </a:p>
          <a:p>
            <a:pPr marL="285750" indent="-285750">
              <a:buFont typeface="Arial" panose="020B0604020202020204" pitchFamily="34" charset="0"/>
              <a:buChar char="•"/>
            </a:pPr>
            <a:r>
              <a:rPr lang="en-US" dirty="0"/>
              <a:t>Class training time no less than 30 hours, other learning contents are completed in daily work.</a:t>
            </a:r>
          </a:p>
        </p:txBody>
      </p:sp>
    </p:spTree>
    <p:extLst>
      <p:ext uri="{BB962C8B-B14F-4D97-AF65-F5344CB8AC3E}">
        <p14:creationId xmlns:p14="http://schemas.microsoft.com/office/powerpoint/2010/main" val="1038088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59" name="文本框 21"/>
          <p:cNvSpPr txBox="1"/>
          <p:nvPr/>
        </p:nvSpPr>
        <p:spPr>
          <a:xfrm>
            <a:off x="3981406" y="4806182"/>
            <a:ext cx="4445754" cy="308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30000"/>
              </a:lnSpc>
              <a:spcBef>
                <a:spcPts val="0"/>
              </a:spcBef>
              <a:spcAft>
                <a:spcPts val="0"/>
              </a:spcAft>
              <a:buClrTx/>
              <a:buSzTx/>
              <a:buFontTx/>
              <a:buNone/>
              <a:defRPr/>
            </a:pPr>
            <a:r>
              <a:rPr lang="en-US" altLang="zh-CN" sz="1200" dirty="0">
                <a:solidFill>
                  <a:srgbClr val="515153"/>
                </a:solidFill>
                <a:latin typeface="微软雅黑" panose="020B0503020204020204" pitchFamily="34" charset="-122"/>
                <a:ea typeface="微软雅黑" panose="020B0503020204020204" pitchFamily="34" charset="-122"/>
              </a:rPr>
              <a:t>What can we expect after program implementation?</a:t>
            </a:r>
            <a:endParaRPr kumimoji="0" lang="zh-CN" altLang="en-US" sz="1200" b="0" i="0" u="none" strike="noStrike" kern="1200" cap="none" spc="0" normalizeH="0" baseline="0" noProof="0" dirty="0">
              <a:ln>
                <a:noFill/>
              </a:ln>
              <a:solidFill>
                <a:srgbClr val="515153"/>
              </a:solidFill>
              <a:effectLst/>
              <a:uLnTx/>
              <a:uFillTx/>
              <a:latin typeface="微软雅黑" panose="020B0503020204020204" pitchFamily="34" charset="-122"/>
              <a:ea typeface="微软雅黑" panose="020B0503020204020204" pitchFamily="34" charset="-122"/>
              <a:cs typeface="+mn-cs"/>
            </a:endParaRPr>
          </a:p>
        </p:txBody>
      </p:sp>
      <p:sp>
        <p:nvSpPr>
          <p:cNvPr id="61" name="TextBox 76"/>
          <p:cNvSpPr txBox="1"/>
          <p:nvPr/>
        </p:nvSpPr>
        <p:spPr>
          <a:xfrm>
            <a:off x="2325755" y="3026768"/>
            <a:ext cx="7540487" cy="584775"/>
          </a:xfrm>
          <a:prstGeom prst="rect">
            <a:avLst/>
          </a:prstGeom>
          <a:noFill/>
        </p:spPr>
        <p:txBody>
          <a:bodyPr wrap="square" rtlCol="0">
            <a:spAutoFit/>
          </a:bodyPr>
          <a:lstStyle/>
          <a:p>
            <a:pPr lvl="0" algn="ctr">
              <a:defRPr/>
            </a:pPr>
            <a:r>
              <a:rPr kumimoji="0" lang="en-US" altLang="zh-CN" sz="32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Expected </a:t>
            </a:r>
            <a:r>
              <a:rPr lang="en-US" altLang="zh-CN" sz="3200" dirty="0">
                <a:solidFill>
                  <a:srgbClr val="E04155"/>
                </a:solidFill>
                <a:latin typeface="微软雅黑" panose="020B0503020204020204" pitchFamily="34" charset="-122"/>
                <a:ea typeface="微软雅黑" panose="020B0503020204020204" pitchFamily="34" charset="-122"/>
              </a:rPr>
              <a:t>Benefits</a:t>
            </a:r>
            <a:endParaRPr kumimoji="0" lang="zh-CN" altLang="en-US" sz="32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
        <p:nvSpPr>
          <p:cNvPr id="62" name="TextBox 76"/>
          <p:cNvSpPr txBox="1"/>
          <p:nvPr/>
        </p:nvSpPr>
        <p:spPr>
          <a:xfrm>
            <a:off x="4620435" y="1427832"/>
            <a:ext cx="2951129"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Part Three</a:t>
            </a:r>
            <a:endParaRPr kumimoji="0" lang="zh-CN" altLang="en-US"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1" y="286602"/>
            <a:ext cx="2973587" cy="461665"/>
          </a:xfrm>
          <a:prstGeom prst="rect">
            <a:avLst/>
          </a:prstGeom>
          <a:noFill/>
        </p:spPr>
        <p:txBody>
          <a:bodyPr wrap="square" rtlCol="0">
            <a:spAutoFit/>
          </a:bodyPr>
          <a:lstStyle/>
          <a:p>
            <a:pPr lvl="0" algn="ctr">
              <a:defRPr/>
            </a:pPr>
            <a:r>
              <a:rPr lang="en-US" altLang="zh-CN" sz="2400" dirty="0">
                <a:solidFill>
                  <a:srgbClr val="E04155"/>
                </a:solidFill>
                <a:latin typeface="微软雅黑" panose="020B0503020204020204" pitchFamily="34" charset="-122"/>
                <a:ea typeface="微软雅黑" panose="020B0503020204020204" pitchFamily="34" charset="-122"/>
              </a:rPr>
              <a:t>Expected Benefits</a:t>
            </a:r>
            <a:endParaRPr lang="zh-CN" altLang="en-US" sz="2400" dirty="0">
              <a:solidFill>
                <a:srgbClr val="E04155"/>
              </a:solidFill>
              <a:latin typeface="微软雅黑" panose="020B0503020204020204" pitchFamily="34" charset="-122"/>
              <a:ea typeface="微软雅黑" panose="020B0503020204020204" pitchFamily="34" charset="-122"/>
            </a:endParaRPr>
          </a:p>
        </p:txBody>
      </p:sp>
      <p:pic>
        <p:nvPicPr>
          <p:cNvPr id="7" name="图片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67475" y="2275322"/>
            <a:ext cx="5060545" cy="2976258"/>
          </a:xfrm>
          <a:prstGeom prst="rect">
            <a:avLst/>
          </a:prstGeom>
        </p:spPr>
      </p:pic>
      <p:sp>
        <p:nvSpPr>
          <p:cNvPr id="8" name="Rectangle 5"/>
          <p:cNvSpPr>
            <a:spLocks noChangeArrowheads="1"/>
          </p:cNvSpPr>
          <p:nvPr/>
        </p:nvSpPr>
        <p:spPr bwMode="auto">
          <a:xfrm>
            <a:off x="1234157" y="1986536"/>
            <a:ext cx="1103667" cy="1103667"/>
          </a:xfrm>
          <a:prstGeom prst="rect">
            <a:avLst/>
          </a:prstGeom>
          <a:solidFill>
            <a:srgbClr val="515153"/>
          </a:solidFill>
          <a:ln w="19050">
            <a:solidFill>
              <a:srgbClr val="515153"/>
            </a:solidFill>
          </a:ln>
        </p:spPr>
        <p:txBody>
          <a:bodyPr vert="horz" wrap="square" lIns="91440" tIns="45720" rIns="91440" bIns="45720" numCol="1" anchor="t" anchorCtr="0" compatLnSpc="1"/>
          <a:lstStyle/>
          <a:p>
            <a:endParaRPr lang="zh-CN" altLang="en-US"/>
          </a:p>
        </p:txBody>
      </p:sp>
      <p:sp>
        <p:nvSpPr>
          <p:cNvPr id="12" name="Rectangle 6"/>
          <p:cNvSpPr>
            <a:spLocks noChangeArrowheads="1"/>
          </p:cNvSpPr>
          <p:nvPr/>
        </p:nvSpPr>
        <p:spPr bwMode="auto">
          <a:xfrm>
            <a:off x="1234157" y="3221965"/>
            <a:ext cx="1103667" cy="1103667"/>
          </a:xfrm>
          <a:prstGeom prst="rect">
            <a:avLst/>
          </a:prstGeom>
          <a:solidFill>
            <a:srgbClr val="E04155"/>
          </a:solidFill>
          <a:ln w="19050">
            <a:solidFill>
              <a:srgbClr val="E04155"/>
            </a:solidFill>
          </a:ln>
        </p:spPr>
        <p:txBody>
          <a:bodyPr vert="horz" wrap="square" lIns="91440" tIns="45720" rIns="91440" bIns="45720" numCol="1" anchor="t" anchorCtr="0" compatLnSpc="1"/>
          <a:lstStyle/>
          <a:p>
            <a:endParaRPr lang="zh-CN" altLang="en-US"/>
          </a:p>
        </p:txBody>
      </p:sp>
      <p:sp>
        <p:nvSpPr>
          <p:cNvPr id="13" name="Rectangle 7"/>
          <p:cNvSpPr>
            <a:spLocks noChangeArrowheads="1"/>
          </p:cNvSpPr>
          <p:nvPr/>
        </p:nvSpPr>
        <p:spPr bwMode="auto">
          <a:xfrm>
            <a:off x="1234157" y="4448262"/>
            <a:ext cx="1103667" cy="1103667"/>
          </a:xfrm>
          <a:prstGeom prst="rect">
            <a:avLst/>
          </a:prstGeom>
          <a:solidFill>
            <a:srgbClr val="515153"/>
          </a:solidFill>
          <a:ln w="19050">
            <a:solidFill>
              <a:srgbClr val="515153"/>
            </a:solidFill>
          </a:ln>
        </p:spPr>
        <p:txBody>
          <a:bodyPr vert="horz" wrap="square" lIns="91440" tIns="45720" rIns="91440" bIns="45720" numCol="1" anchor="t" anchorCtr="0" compatLnSpc="1"/>
          <a:lstStyle/>
          <a:p>
            <a:endParaRPr lang="zh-CN" altLang="en-US"/>
          </a:p>
        </p:txBody>
      </p:sp>
      <p:sp>
        <p:nvSpPr>
          <p:cNvPr id="14" name="Rectangle 8"/>
          <p:cNvSpPr>
            <a:spLocks noChangeArrowheads="1"/>
          </p:cNvSpPr>
          <p:nvPr/>
        </p:nvSpPr>
        <p:spPr bwMode="auto">
          <a:xfrm>
            <a:off x="7872627" y="1986536"/>
            <a:ext cx="3100173" cy="1103668"/>
          </a:xfrm>
          <a:prstGeom prst="rect">
            <a:avLst/>
          </a:prstGeom>
          <a:noFill/>
          <a:ln w="19050">
            <a:solidFill>
              <a:srgbClr val="515153"/>
            </a:solidFill>
          </a:ln>
        </p:spPr>
        <p:txBody>
          <a:bodyPr vert="horz" wrap="square" lIns="91440" tIns="45720" rIns="91440" bIns="45720" numCol="1" anchor="t" anchorCtr="0" compatLnSpc="1"/>
          <a:lstStyle/>
          <a:p>
            <a:endParaRPr lang="zh-CN" altLang="en-US"/>
          </a:p>
        </p:txBody>
      </p:sp>
      <p:sp>
        <p:nvSpPr>
          <p:cNvPr id="15" name="Rectangle 9"/>
          <p:cNvSpPr>
            <a:spLocks noChangeArrowheads="1"/>
          </p:cNvSpPr>
          <p:nvPr/>
        </p:nvSpPr>
        <p:spPr bwMode="auto">
          <a:xfrm>
            <a:off x="7857671" y="3297797"/>
            <a:ext cx="3100173" cy="1027835"/>
          </a:xfrm>
          <a:prstGeom prst="rect">
            <a:avLst/>
          </a:prstGeom>
          <a:noFill/>
          <a:ln w="19050">
            <a:solidFill>
              <a:srgbClr val="E04155"/>
            </a:solidFill>
          </a:ln>
        </p:spPr>
        <p:txBody>
          <a:bodyPr vert="horz" wrap="square" lIns="91440" tIns="45720" rIns="91440" bIns="45720" numCol="1" anchor="t" anchorCtr="0" compatLnSpc="1"/>
          <a:lstStyle/>
          <a:p>
            <a:endParaRPr lang="zh-CN" altLang="en-US"/>
          </a:p>
        </p:txBody>
      </p:sp>
      <p:sp>
        <p:nvSpPr>
          <p:cNvPr id="16" name="Rectangle 10"/>
          <p:cNvSpPr>
            <a:spLocks noChangeArrowheads="1"/>
          </p:cNvSpPr>
          <p:nvPr/>
        </p:nvSpPr>
        <p:spPr bwMode="auto">
          <a:xfrm>
            <a:off x="7857671" y="4477964"/>
            <a:ext cx="3100173" cy="1073965"/>
          </a:xfrm>
          <a:prstGeom prst="rect">
            <a:avLst/>
          </a:prstGeom>
          <a:noFill/>
          <a:ln w="19050">
            <a:solidFill>
              <a:srgbClr val="515153"/>
            </a:solidFill>
          </a:ln>
        </p:spPr>
        <p:txBody>
          <a:bodyPr vert="horz" wrap="square" lIns="91440" tIns="45720" rIns="91440" bIns="45720" numCol="1" anchor="t" anchorCtr="0" compatLnSpc="1"/>
          <a:lstStyle/>
          <a:p>
            <a:endParaRPr lang="zh-CN" altLang="en-US"/>
          </a:p>
        </p:txBody>
      </p:sp>
      <p:sp>
        <p:nvSpPr>
          <p:cNvPr id="17" name="Freeform 3"/>
          <p:cNvSpPr>
            <a:spLocks noChangeArrowheads="1"/>
          </p:cNvSpPr>
          <p:nvPr/>
        </p:nvSpPr>
        <p:spPr bwMode="auto">
          <a:xfrm>
            <a:off x="1459350" y="2275322"/>
            <a:ext cx="653281" cy="526095"/>
          </a:xfrm>
          <a:custGeom>
            <a:avLst/>
            <a:gdLst>
              <a:gd name="T0" fmla="*/ 487 w 497"/>
              <a:gd name="T1" fmla="*/ 71 h 400"/>
              <a:gd name="T2" fmla="*/ 487 w 497"/>
              <a:gd name="T3" fmla="*/ 71 h 400"/>
              <a:gd name="T4" fmla="*/ 372 w 497"/>
              <a:gd name="T5" fmla="*/ 0 h 400"/>
              <a:gd name="T6" fmla="*/ 354 w 497"/>
              <a:gd name="T7" fmla="*/ 0 h 400"/>
              <a:gd name="T8" fmla="*/ 248 w 497"/>
              <a:gd name="T9" fmla="*/ 71 h 400"/>
              <a:gd name="T10" fmla="*/ 142 w 497"/>
              <a:gd name="T11" fmla="*/ 0 h 400"/>
              <a:gd name="T12" fmla="*/ 123 w 497"/>
              <a:gd name="T13" fmla="*/ 0 h 400"/>
              <a:gd name="T14" fmla="*/ 8 w 497"/>
              <a:gd name="T15" fmla="*/ 71 h 400"/>
              <a:gd name="T16" fmla="*/ 0 w 497"/>
              <a:gd name="T17" fmla="*/ 89 h 400"/>
              <a:gd name="T18" fmla="*/ 0 w 497"/>
              <a:gd name="T19" fmla="*/ 382 h 400"/>
              <a:gd name="T20" fmla="*/ 8 w 497"/>
              <a:gd name="T21" fmla="*/ 390 h 400"/>
              <a:gd name="T22" fmla="*/ 26 w 497"/>
              <a:gd name="T23" fmla="*/ 390 h 400"/>
              <a:gd name="T24" fmla="*/ 132 w 497"/>
              <a:gd name="T25" fmla="*/ 328 h 400"/>
              <a:gd name="T26" fmla="*/ 239 w 497"/>
              <a:gd name="T27" fmla="*/ 390 h 400"/>
              <a:gd name="T28" fmla="*/ 257 w 497"/>
              <a:gd name="T29" fmla="*/ 390 h 400"/>
              <a:gd name="T30" fmla="*/ 363 w 497"/>
              <a:gd name="T31" fmla="*/ 328 h 400"/>
              <a:gd name="T32" fmla="*/ 470 w 497"/>
              <a:gd name="T33" fmla="*/ 390 h 400"/>
              <a:gd name="T34" fmla="*/ 478 w 497"/>
              <a:gd name="T35" fmla="*/ 399 h 400"/>
              <a:gd name="T36" fmla="*/ 487 w 497"/>
              <a:gd name="T37" fmla="*/ 390 h 400"/>
              <a:gd name="T38" fmla="*/ 496 w 497"/>
              <a:gd name="T39" fmla="*/ 382 h 400"/>
              <a:gd name="T40" fmla="*/ 496 w 497"/>
              <a:gd name="T41" fmla="*/ 89 h 400"/>
              <a:gd name="T42" fmla="*/ 487 w 497"/>
              <a:gd name="T43" fmla="*/ 71 h 400"/>
              <a:gd name="T44" fmla="*/ 115 w 497"/>
              <a:gd name="T45" fmla="*/ 293 h 400"/>
              <a:gd name="T46" fmla="*/ 115 w 497"/>
              <a:gd name="T47" fmla="*/ 293 h 400"/>
              <a:gd name="T48" fmla="*/ 35 w 497"/>
              <a:gd name="T49" fmla="*/ 346 h 400"/>
              <a:gd name="T50" fmla="*/ 35 w 497"/>
              <a:gd name="T51" fmla="*/ 98 h 400"/>
              <a:gd name="T52" fmla="*/ 115 w 497"/>
              <a:gd name="T53" fmla="*/ 44 h 400"/>
              <a:gd name="T54" fmla="*/ 115 w 497"/>
              <a:gd name="T55" fmla="*/ 293 h 400"/>
              <a:gd name="T56" fmla="*/ 230 w 497"/>
              <a:gd name="T57" fmla="*/ 346 h 400"/>
              <a:gd name="T58" fmla="*/ 230 w 497"/>
              <a:gd name="T59" fmla="*/ 346 h 400"/>
              <a:gd name="T60" fmla="*/ 150 w 497"/>
              <a:gd name="T61" fmla="*/ 293 h 400"/>
              <a:gd name="T62" fmla="*/ 150 w 497"/>
              <a:gd name="T63" fmla="*/ 44 h 400"/>
              <a:gd name="T64" fmla="*/ 230 w 497"/>
              <a:gd name="T65" fmla="*/ 98 h 400"/>
              <a:gd name="T66" fmla="*/ 230 w 497"/>
              <a:gd name="T67" fmla="*/ 346 h 400"/>
              <a:gd name="T68" fmla="*/ 345 w 497"/>
              <a:gd name="T69" fmla="*/ 293 h 400"/>
              <a:gd name="T70" fmla="*/ 345 w 497"/>
              <a:gd name="T71" fmla="*/ 293 h 400"/>
              <a:gd name="T72" fmla="*/ 266 w 497"/>
              <a:gd name="T73" fmla="*/ 346 h 400"/>
              <a:gd name="T74" fmla="*/ 266 w 497"/>
              <a:gd name="T75" fmla="*/ 98 h 400"/>
              <a:gd name="T76" fmla="*/ 345 w 497"/>
              <a:gd name="T77" fmla="*/ 44 h 400"/>
              <a:gd name="T78" fmla="*/ 345 w 497"/>
              <a:gd name="T79" fmla="*/ 293 h 400"/>
              <a:gd name="T80" fmla="*/ 461 w 497"/>
              <a:gd name="T81" fmla="*/ 346 h 400"/>
              <a:gd name="T82" fmla="*/ 461 w 497"/>
              <a:gd name="T83" fmla="*/ 346 h 400"/>
              <a:gd name="T84" fmla="*/ 380 w 497"/>
              <a:gd name="T85" fmla="*/ 293 h 400"/>
              <a:gd name="T86" fmla="*/ 380 w 497"/>
              <a:gd name="T87" fmla="*/ 44 h 400"/>
              <a:gd name="T88" fmla="*/ 461 w 497"/>
              <a:gd name="T89" fmla="*/ 98 h 400"/>
              <a:gd name="T90" fmla="*/ 461 w 497"/>
              <a:gd name="T91" fmla="*/ 34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97" h="400">
                <a:moveTo>
                  <a:pt x="487" y="71"/>
                </a:moveTo>
                <a:lnTo>
                  <a:pt x="487" y="71"/>
                </a:lnTo>
                <a:cubicBezTo>
                  <a:pt x="372" y="0"/>
                  <a:pt x="372" y="0"/>
                  <a:pt x="372" y="0"/>
                </a:cubicBezTo>
                <a:cubicBezTo>
                  <a:pt x="363" y="0"/>
                  <a:pt x="363" y="0"/>
                  <a:pt x="354" y="0"/>
                </a:cubicBezTo>
                <a:cubicBezTo>
                  <a:pt x="248" y="71"/>
                  <a:pt x="248" y="71"/>
                  <a:pt x="248" y="71"/>
                </a:cubicBezTo>
                <a:cubicBezTo>
                  <a:pt x="142" y="0"/>
                  <a:pt x="142" y="0"/>
                  <a:pt x="142" y="0"/>
                </a:cubicBezTo>
                <a:cubicBezTo>
                  <a:pt x="132" y="0"/>
                  <a:pt x="132" y="0"/>
                  <a:pt x="123" y="0"/>
                </a:cubicBezTo>
                <a:cubicBezTo>
                  <a:pt x="8" y="71"/>
                  <a:pt x="8" y="71"/>
                  <a:pt x="8" y="71"/>
                </a:cubicBezTo>
                <a:cubicBezTo>
                  <a:pt x="0" y="80"/>
                  <a:pt x="0" y="80"/>
                  <a:pt x="0" y="89"/>
                </a:cubicBezTo>
                <a:cubicBezTo>
                  <a:pt x="0" y="382"/>
                  <a:pt x="0" y="382"/>
                  <a:pt x="0" y="382"/>
                </a:cubicBezTo>
                <a:cubicBezTo>
                  <a:pt x="0" y="382"/>
                  <a:pt x="0" y="390"/>
                  <a:pt x="8" y="390"/>
                </a:cubicBezTo>
                <a:cubicBezTo>
                  <a:pt x="8" y="399"/>
                  <a:pt x="17" y="399"/>
                  <a:pt x="26" y="390"/>
                </a:cubicBezTo>
                <a:cubicBezTo>
                  <a:pt x="132" y="328"/>
                  <a:pt x="132" y="328"/>
                  <a:pt x="132" y="328"/>
                </a:cubicBezTo>
                <a:cubicBezTo>
                  <a:pt x="239" y="390"/>
                  <a:pt x="239" y="390"/>
                  <a:pt x="239" y="390"/>
                </a:cubicBezTo>
                <a:cubicBezTo>
                  <a:pt x="248" y="399"/>
                  <a:pt x="248" y="399"/>
                  <a:pt x="257" y="390"/>
                </a:cubicBezTo>
                <a:cubicBezTo>
                  <a:pt x="363" y="328"/>
                  <a:pt x="363" y="328"/>
                  <a:pt x="363" y="328"/>
                </a:cubicBezTo>
                <a:cubicBezTo>
                  <a:pt x="470" y="390"/>
                  <a:pt x="470" y="390"/>
                  <a:pt x="470" y="390"/>
                </a:cubicBezTo>
                <a:cubicBezTo>
                  <a:pt x="470" y="399"/>
                  <a:pt x="478" y="399"/>
                  <a:pt x="478" y="399"/>
                </a:cubicBezTo>
                <a:cubicBezTo>
                  <a:pt x="478" y="399"/>
                  <a:pt x="487" y="399"/>
                  <a:pt x="487" y="390"/>
                </a:cubicBezTo>
                <a:cubicBezTo>
                  <a:pt x="496" y="390"/>
                  <a:pt x="496" y="382"/>
                  <a:pt x="496" y="382"/>
                </a:cubicBezTo>
                <a:cubicBezTo>
                  <a:pt x="496" y="89"/>
                  <a:pt x="496" y="89"/>
                  <a:pt x="496" y="89"/>
                </a:cubicBezTo>
                <a:cubicBezTo>
                  <a:pt x="496" y="80"/>
                  <a:pt x="496" y="80"/>
                  <a:pt x="487" y="71"/>
                </a:cubicBezTo>
                <a:close/>
                <a:moveTo>
                  <a:pt x="115" y="293"/>
                </a:moveTo>
                <a:lnTo>
                  <a:pt x="115" y="293"/>
                </a:lnTo>
                <a:cubicBezTo>
                  <a:pt x="35" y="346"/>
                  <a:pt x="35" y="346"/>
                  <a:pt x="35" y="346"/>
                </a:cubicBezTo>
                <a:cubicBezTo>
                  <a:pt x="35" y="98"/>
                  <a:pt x="35" y="98"/>
                  <a:pt x="35" y="98"/>
                </a:cubicBezTo>
                <a:cubicBezTo>
                  <a:pt x="115" y="44"/>
                  <a:pt x="115" y="44"/>
                  <a:pt x="115" y="44"/>
                </a:cubicBezTo>
                <a:lnTo>
                  <a:pt x="115" y="293"/>
                </a:lnTo>
                <a:close/>
                <a:moveTo>
                  <a:pt x="230" y="346"/>
                </a:moveTo>
                <a:lnTo>
                  <a:pt x="230" y="346"/>
                </a:lnTo>
                <a:cubicBezTo>
                  <a:pt x="150" y="293"/>
                  <a:pt x="150" y="293"/>
                  <a:pt x="150" y="293"/>
                </a:cubicBezTo>
                <a:cubicBezTo>
                  <a:pt x="150" y="44"/>
                  <a:pt x="150" y="44"/>
                  <a:pt x="150" y="44"/>
                </a:cubicBezTo>
                <a:cubicBezTo>
                  <a:pt x="230" y="98"/>
                  <a:pt x="230" y="98"/>
                  <a:pt x="230" y="98"/>
                </a:cubicBezTo>
                <a:lnTo>
                  <a:pt x="230" y="346"/>
                </a:lnTo>
                <a:close/>
                <a:moveTo>
                  <a:pt x="345" y="293"/>
                </a:moveTo>
                <a:lnTo>
                  <a:pt x="345" y="293"/>
                </a:lnTo>
                <a:cubicBezTo>
                  <a:pt x="266" y="346"/>
                  <a:pt x="266" y="346"/>
                  <a:pt x="266" y="346"/>
                </a:cubicBezTo>
                <a:cubicBezTo>
                  <a:pt x="266" y="98"/>
                  <a:pt x="266" y="98"/>
                  <a:pt x="266" y="98"/>
                </a:cubicBezTo>
                <a:cubicBezTo>
                  <a:pt x="345" y="44"/>
                  <a:pt x="345" y="44"/>
                  <a:pt x="345" y="44"/>
                </a:cubicBezTo>
                <a:lnTo>
                  <a:pt x="345" y="293"/>
                </a:lnTo>
                <a:close/>
                <a:moveTo>
                  <a:pt x="461" y="346"/>
                </a:moveTo>
                <a:lnTo>
                  <a:pt x="461" y="346"/>
                </a:lnTo>
                <a:cubicBezTo>
                  <a:pt x="380" y="293"/>
                  <a:pt x="380" y="293"/>
                  <a:pt x="380" y="293"/>
                </a:cubicBezTo>
                <a:cubicBezTo>
                  <a:pt x="380" y="44"/>
                  <a:pt x="380" y="44"/>
                  <a:pt x="380" y="44"/>
                </a:cubicBezTo>
                <a:cubicBezTo>
                  <a:pt x="461" y="98"/>
                  <a:pt x="461" y="98"/>
                  <a:pt x="461" y="98"/>
                </a:cubicBezTo>
                <a:lnTo>
                  <a:pt x="461" y="346"/>
                </a:lnTo>
                <a:close/>
              </a:path>
            </a:pathLst>
          </a:custGeom>
          <a:solidFill>
            <a:srgbClr val="E9EAEC"/>
          </a:solidFill>
          <a:ln>
            <a:noFill/>
          </a:ln>
          <a:effectLst/>
        </p:spPr>
        <p:txBody>
          <a:bodyPr wrap="none" anchor="ctr"/>
          <a:lstStyle/>
          <a:p>
            <a:endParaRPr lang="en-US" dirty="0">
              <a:solidFill>
                <a:schemeClr val="bg2">
                  <a:lumMod val="25000"/>
                </a:schemeClr>
              </a:solidFill>
              <a:latin typeface="Calibri Light" panose="020F0302020204030204"/>
            </a:endParaRPr>
          </a:p>
        </p:txBody>
      </p:sp>
      <p:sp>
        <p:nvSpPr>
          <p:cNvPr id="18" name="Freeform 101"/>
          <p:cNvSpPr>
            <a:spLocks noChangeArrowheads="1"/>
          </p:cNvSpPr>
          <p:nvPr/>
        </p:nvSpPr>
        <p:spPr bwMode="auto">
          <a:xfrm>
            <a:off x="1459350" y="4748612"/>
            <a:ext cx="653281" cy="502968"/>
          </a:xfrm>
          <a:custGeom>
            <a:avLst/>
            <a:gdLst>
              <a:gd name="T0" fmla="*/ 80 w 497"/>
              <a:gd name="T1" fmla="*/ 248 h 382"/>
              <a:gd name="T2" fmla="*/ 80 w 497"/>
              <a:gd name="T3" fmla="*/ 248 h 382"/>
              <a:gd name="T4" fmla="*/ 159 w 497"/>
              <a:gd name="T5" fmla="*/ 328 h 382"/>
              <a:gd name="T6" fmla="*/ 248 w 497"/>
              <a:gd name="T7" fmla="*/ 381 h 382"/>
              <a:gd name="T8" fmla="*/ 337 w 497"/>
              <a:gd name="T9" fmla="*/ 337 h 382"/>
              <a:gd name="T10" fmla="*/ 390 w 497"/>
              <a:gd name="T11" fmla="*/ 258 h 382"/>
              <a:gd name="T12" fmla="*/ 248 w 497"/>
              <a:gd name="T13" fmla="*/ 328 h 382"/>
              <a:gd name="T14" fmla="*/ 80 w 497"/>
              <a:gd name="T15" fmla="*/ 248 h 382"/>
              <a:gd name="T16" fmla="*/ 487 w 497"/>
              <a:gd name="T17" fmla="*/ 124 h 382"/>
              <a:gd name="T18" fmla="*/ 487 w 497"/>
              <a:gd name="T19" fmla="*/ 124 h 382"/>
              <a:gd name="T20" fmla="*/ 274 w 497"/>
              <a:gd name="T21" fmla="*/ 9 h 382"/>
              <a:gd name="T22" fmla="*/ 221 w 497"/>
              <a:gd name="T23" fmla="*/ 9 h 382"/>
              <a:gd name="T24" fmla="*/ 9 w 497"/>
              <a:gd name="T25" fmla="*/ 124 h 382"/>
              <a:gd name="T26" fmla="*/ 9 w 497"/>
              <a:gd name="T27" fmla="*/ 160 h 382"/>
              <a:gd name="T28" fmla="*/ 221 w 497"/>
              <a:gd name="T29" fmla="*/ 275 h 382"/>
              <a:gd name="T30" fmla="*/ 274 w 497"/>
              <a:gd name="T31" fmla="*/ 275 h 382"/>
              <a:gd name="T32" fmla="*/ 408 w 497"/>
              <a:gd name="T33" fmla="*/ 195 h 382"/>
              <a:gd name="T34" fmla="*/ 266 w 497"/>
              <a:gd name="T35" fmla="*/ 160 h 382"/>
              <a:gd name="T36" fmla="*/ 248 w 497"/>
              <a:gd name="T37" fmla="*/ 168 h 382"/>
              <a:gd name="T38" fmla="*/ 203 w 497"/>
              <a:gd name="T39" fmla="*/ 133 h 382"/>
              <a:gd name="T40" fmla="*/ 248 w 497"/>
              <a:gd name="T41" fmla="*/ 107 h 382"/>
              <a:gd name="T42" fmla="*/ 293 w 497"/>
              <a:gd name="T43" fmla="*/ 124 h 382"/>
              <a:gd name="T44" fmla="*/ 443 w 497"/>
              <a:gd name="T45" fmla="*/ 177 h 382"/>
              <a:gd name="T46" fmla="*/ 487 w 497"/>
              <a:gd name="T47" fmla="*/ 160 h 382"/>
              <a:gd name="T48" fmla="*/ 487 w 497"/>
              <a:gd name="T49" fmla="*/ 124 h 382"/>
              <a:gd name="T50" fmla="*/ 425 w 497"/>
              <a:gd name="T51" fmla="*/ 346 h 382"/>
              <a:gd name="T52" fmla="*/ 425 w 497"/>
              <a:gd name="T53" fmla="*/ 346 h 382"/>
              <a:gd name="T54" fmla="*/ 461 w 497"/>
              <a:gd name="T55" fmla="*/ 337 h 382"/>
              <a:gd name="T56" fmla="*/ 443 w 497"/>
              <a:gd name="T57" fmla="*/ 177 h 382"/>
              <a:gd name="T58" fmla="*/ 408 w 497"/>
              <a:gd name="T59" fmla="*/ 195 h 382"/>
              <a:gd name="T60" fmla="*/ 425 w 497"/>
              <a:gd name="T61" fmla="*/ 346 h 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97" h="382">
                <a:moveTo>
                  <a:pt x="80" y="248"/>
                </a:moveTo>
                <a:lnTo>
                  <a:pt x="80" y="248"/>
                </a:lnTo>
                <a:cubicBezTo>
                  <a:pt x="97" y="293"/>
                  <a:pt x="106" y="311"/>
                  <a:pt x="159" y="328"/>
                </a:cubicBezTo>
                <a:cubicBezTo>
                  <a:pt x="203" y="355"/>
                  <a:pt x="230" y="381"/>
                  <a:pt x="248" y="381"/>
                </a:cubicBezTo>
                <a:cubicBezTo>
                  <a:pt x="266" y="381"/>
                  <a:pt x="293" y="355"/>
                  <a:pt x="337" y="337"/>
                </a:cubicBezTo>
                <a:cubicBezTo>
                  <a:pt x="390" y="311"/>
                  <a:pt x="372" y="311"/>
                  <a:pt x="390" y="258"/>
                </a:cubicBezTo>
                <a:cubicBezTo>
                  <a:pt x="248" y="328"/>
                  <a:pt x="248" y="328"/>
                  <a:pt x="248" y="328"/>
                </a:cubicBezTo>
                <a:lnTo>
                  <a:pt x="80" y="248"/>
                </a:lnTo>
                <a:close/>
                <a:moveTo>
                  <a:pt x="487" y="124"/>
                </a:moveTo>
                <a:lnTo>
                  <a:pt x="487" y="124"/>
                </a:lnTo>
                <a:cubicBezTo>
                  <a:pt x="274" y="9"/>
                  <a:pt x="274" y="9"/>
                  <a:pt x="274" y="9"/>
                </a:cubicBezTo>
                <a:cubicBezTo>
                  <a:pt x="266" y="0"/>
                  <a:pt x="239" y="0"/>
                  <a:pt x="221" y="9"/>
                </a:cubicBezTo>
                <a:cubicBezTo>
                  <a:pt x="9" y="124"/>
                  <a:pt x="9" y="124"/>
                  <a:pt x="9" y="124"/>
                </a:cubicBezTo>
                <a:cubicBezTo>
                  <a:pt x="0" y="133"/>
                  <a:pt x="0" y="142"/>
                  <a:pt x="9" y="160"/>
                </a:cubicBezTo>
                <a:cubicBezTo>
                  <a:pt x="221" y="275"/>
                  <a:pt x="221" y="275"/>
                  <a:pt x="221" y="275"/>
                </a:cubicBezTo>
                <a:cubicBezTo>
                  <a:pt x="239" y="284"/>
                  <a:pt x="266" y="284"/>
                  <a:pt x="274" y="275"/>
                </a:cubicBezTo>
                <a:cubicBezTo>
                  <a:pt x="408" y="195"/>
                  <a:pt x="408" y="195"/>
                  <a:pt x="408" y="195"/>
                </a:cubicBezTo>
                <a:cubicBezTo>
                  <a:pt x="266" y="160"/>
                  <a:pt x="266" y="160"/>
                  <a:pt x="266" y="160"/>
                </a:cubicBezTo>
                <a:cubicBezTo>
                  <a:pt x="257" y="160"/>
                  <a:pt x="257" y="168"/>
                  <a:pt x="248" y="168"/>
                </a:cubicBezTo>
                <a:cubicBezTo>
                  <a:pt x="221" y="168"/>
                  <a:pt x="203" y="151"/>
                  <a:pt x="203" y="133"/>
                </a:cubicBezTo>
                <a:cubicBezTo>
                  <a:pt x="203" y="124"/>
                  <a:pt x="221" y="107"/>
                  <a:pt x="248" y="107"/>
                </a:cubicBezTo>
                <a:cubicBezTo>
                  <a:pt x="266" y="107"/>
                  <a:pt x="284" y="115"/>
                  <a:pt x="293" y="124"/>
                </a:cubicBezTo>
                <a:cubicBezTo>
                  <a:pt x="443" y="177"/>
                  <a:pt x="443" y="177"/>
                  <a:pt x="443" y="177"/>
                </a:cubicBezTo>
                <a:cubicBezTo>
                  <a:pt x="487" y="160"/>
                  <a:pt x="487" y="160"/>
                  <a:pt x="487" y="160"/>
                </a:cubicBezTo>
                <a:cubicBezTo>
                  <a:pt x="496" y="142"/>
                  <a:pt x="496" y="133"/>
                  <a:pt x="487" y="124"/>
                </a:cubicBezTo>
                <a:close/>
                <a:moveTo>
                  <a:pt x="425" y="346"/>
                </a:moveTo>
                <a:lnTo>
                  <a:pt x="425" y="346"/>
                </a:lnTo>
                <a:cubicBezTo>
                  <a:pt x="416" y="355"/>
                  <a:pt x="452" y="364"/>
                  <a:pt x="461" y="337"/>
                </a:cubicBezTo>
                <a:cubicBezTo>
                  <a:pt x="469" y="213"/>
                  <a:pt x="443" y="177"/>
                  <a:pt x="443" y="177"/>
                </a:cubicBezTo>
                <a:cubicBezTo>
                  <a:pt x="408" y="195"/>
                  <a:pt x="408" y="195"/>
                  <a:pt x="408" y="195"/>
                </a:cubicBezTo>
                <a:cubicBezTo>
                  <a:pt x="408" y="195"/>
                  <a:pt x="443" y="222"/>
                  <a:pt x="425" y="346"/>
                </a:cubicBezTo>
                <a:close/>
              </a:path>
            </a:pathLst>
          </a:custGeom>
          <a:solidFill>
            <a:srgbClr val="E9EAEC"/>
          </a:solidFill>
          <a:ln>
            <a:noFill/>
          </a:ln>
          <a:effectLst/>
        </p:spPr>
        <p:txBody>
          <a:bodyPr wrap="none" anchor="ctr"/>
          <a:lstStyle/>
          <a:p>
            <a:endParaRPr lang="en-US" dirty="0">
              <a:solidFill>
                <a:schemeClr val="bg2">
                  <a:lumMod val="25000"/>
                </a:schemeClr>
              </a:solidFill>
              <a:latin typeface="Calibri Light" panose="020F0302020204030204"/>
            </a:endParaRPr>
          </a:p>
        </p:txBody>
      </p:sp>
      <p:sp>
        <p:nvSpPr>
          <p:cNvPr id="19" name="Freeform 104"/>
          <p:cNvSpPr>
            <a:spLocks noChangeArrowheads="1"/>
          </p:cNvSpPr>
          <p:nvPr/>
        </p:nvSpPr>
        <p:spPr bwMode="auto">
          <a:xfrm>
            <a:off x="1459348" y="3554110"/>
            <a:ext cx="653286" cy="439377"/>
          </a:xfrm>
          <a:custGeom>
            <a:avLst/>
            <a:gdLst>
              <a:gd name="T0" fmla="*/ 203 w 497"/>
              <a:gd name="T1" fmla="*/ 257 h 337"/>
              <a:gd name="T2" fmla="*/ 203 w 497"/>
              <a:gd name="T3" fmla="*/ 257 h 337"/>
              <a:gd name="T4" fmla="*/ 221 w 497"/>
              <a:gd name="T5" fmla="*/ 327 h 337"/>
              <a:gd name="T6" fmla="*/ 283 w 497"/>
              <a:gd name="T7" fmla="*/ 310 h 337"/>
              <a:gd name="T8" fmla="*/ 398 w 497"/>
              <a:gd name="T9" fmla="*/ 9 h 337"/>
              <a:gd name="T10" fmla="*/ 203 w 497"/>
              <a:gd name="T11" fmla="*/ 257 h 337"/>
              <a:gd name="T12" fmla="*/ 248 w 497"/>
              <a:gd name="T13" fmla="*/ 71 h 337"/>
              <a:gd name="T14" fmla="*/ 248 w 497"/>
              <a:gd name="T15" fmla="*/ 71 h 337"/>
              <a:gd name="T16" fmla="*/ 274 w 497"/>
              <a:gd name="T17" fmla="*/ 71 h 337"/>
              <a:gd name="T18" fmla="*/ 310 w 497"/>
              <a:gd name="T19" fmla="*/ 26 h 337"/>
              <a:gd name="T20" fmla="*/ 248 w 497"/>
              <a:gd name="T21" fmla="*/ 17 h 337"/>
              <a:gd name="T22" fmla="*/ 0 w 497"/>
              <a:gd name="T23" fmla="*/ 283 h 337"/>
              <a:gd name="T24" fmla="*/ 0 w 497"/>
              <a:gd name="T25" fmla="*/ 310 h 337"/>
              <a:gd name="T26" fmla="*/ 26 w 497"/>
              <a:gd name="T27" fmla="*/ 336 h 337"/>
              <a:gd name="T28" fmla="*/ 53 w 497"/>
              <a:gd name="T29" fmla="*/ 310 h 337"/>
              <a:gd name="T30" fmla="*/ 53 w 497"/>
              <a:gd name="T31" fmla="*/ 283 h 337"/>
              <a:gd name="T32" fmla="*/ 248 w 497"/>
              <a:gd name="T33" fmla="*/ 71 h 337"/>
              <a:gd name="T34" fmla="*/ 425 w 497"/>
              <a:gd name="T35" fmla="*/ 98 h 337"/>
              <a:gd name="T36" fmla="*/ 425 w 497"/>
              <a:gd name="T37" fmla="*/ 98 h 337"/>
              <a:gd name="T38" fmla="*/ 407 w 497"/>
              <a:gd name="T39" fmla="*/ 151 h 337"/>
              <a:gd name="T40" fmla="*/ 442 w 497"/>
              <a:gd name="T41" fmla="*/ 283 h 337"/>
              <a:gd name="T42" fmla="*/ 442 w 497"/>
              <a:gd name="T43" fmla="*/ 310 h 337"/>
              <a:gd name="T44" fmla="*/ 469 w 497"/>
              <a:gd name="T45" fmla="*/ 336 h 337"/>
              <a:gd name="T46" fmla="*/ 469 w 497"/>
              <a:gd name="T47" fmla="*/ 336 h 337"/>
              <a:gd name="T48" fmla="*/ 496 w 497"/>
              <a:gd name="T49" fmla="*/ 310 h 337"/>
              <a:gd name="T50" fmla="*/ 496 w 497"/>
              <a:gd name="T51" fmla="*/ 283 h 337"/>
              <a:gd name="T52" fmla="*/ 425 w 497"/>
              <a:gd name="T53" fmla="*/ 98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97" h="337">
                <a:moveTo>
                  <a:pt x="203" y="257"/>
                </a:moveTo>
                <a:lnTo>
                  <a:pt x="203" y="257"/>
                </a:lnTo>
                <a:cubicBezTo>
                  <a:pt x="186" y="283"/>
                  <a:pt x="194" y="310"/>
                  <a:pt x="221" y="327"/>
                </a:cubicBezTo>
                <a:cubicBezTo>
                  <a:pt x="239" y="336"/>
                  <a:pt x="266" y="336"/>
                  <a:pt x="283" y="310"/>
                </a:cubicBezTo>
                <a:cubicBezTo>
                  <a:pt x="301" y="274"/>
                  <a:pt x="407" y="9"/>
                  <a:pt x="398" y="9"/>
                </a:cubicBezTo>
                <a:cubicBezTo>
                  <a:pt x="389" y="0"/>
                  <a:pt x="221" y="230"/>
                  <a:pt x="203" y="257"/>
                </a:cubicBezTo>
                <a:close/>
                <a:moveTo>
                  <a:pt x="248" y="71"/>
                </a:moveTo>
                <a:lnTo>
                  <a:pt x="248" y="71"/>
                </a:lnTo>
                <a:cubicBezTo>
                  <a:pt x="257" y="71"/>
                  <a:pt x="266" y="71"/>
                  <a:pt x="274" y="71"/>
                </a:cubicBezTo>
                <a:cubicBezTo>
                  <a:pt x="292" y="53"/>
                  <a:pt x="301" y="44"/>
                  <a:pt x="310" y="26"/>
                </a:cubicBezTo>
                <a:cubicBezTo>
                  <a:pt x="292" y="17"/>
                  <a:pt x="274" y="17"/>
                  <a:pt x="248" y="17"/>
                </a:cubicBezTo>
                <a:cubicBezTo>
                  <a:pt x="106" y="17"/>
                  <a:pt x="0" y="133"/>
                  <a:pt x="0" y="283"/>
                </a:cubicBezTo>
                <a:cubicBezTo>
                  <a:pt x="0" y="292"/>
                  <a:pt x="0" y="301"/>
                  <a:pt x="0" y="310"/>
                </a:cubicBezTo>
                <a:cubicBezTo>
                  <a:pt x="0" y="327"/>
                  <a:pt x="17" y="336"/>
                  <a:pt x="26" y="336"/>
                </a:cubicBezTo>
                <a:cubicBezTo>
                  <a:pt x="44" y="336"/>
                  <a:pt x="53" y="319"/>
                  <a:pt x="53" y="310"/>
                </a:cubicBezTo>
                <a:cubicBezTo>
                  <a:pt x="53" y="301"/>
                  <a:pt x="53" y="292"/>
                  <a:pt x="53" y="283"/>
                </a:cubicBezTo>
                <a:cubicBezTo>
                  <a:pt x="53" y="160"/>
                  <a:pt x="132" y="71"/>
                  <a:pt x="248" y="71"/>
                </a:cubicBezTo>
                <a:close/>
                <a:moveTo>
                  <a:pt x="425" y="98"/>
                </a:moveTo>
                <a:lnTo>
                  <a:pt x="425" y="98"/>
                </a:lnTo>
                <a:cubicBezTo>
                  <a:pt x="416" y="115"/>
                  <a:pt x="416" y="133"/>
                  <a:pt x="407" y="151"/>
                </a:cubicBezTo>
                <a:cubicBezTo>
                  <a:pt x="433" y="186"/>
                  <a:pt x="442" y="239"/>
                  <a:pt x="442" y="283"/>
                </a:cubicBezTo>
                <a:cubicBezTo>
                  <a:pt x="442" y="292"/>
                  <a:pt x="442" y="301"/>
                  <a:pt x="442" y="310"/>
                </a:cubicBezTo>
                <a:cubicBezTo>
                  <a:pt x="442" y="319"/>
                  <a:pt x="451" y="336"/>
                  <a:pt x="469" y="336"/>
                </a:cubicBezTo>
                <a:lnTo>
                  <a:pt x="469" y="336"/>
                </a:lnTo>
                <a:cubicBezTo>
                  <a:pt x="478" y="336"/>
                  <a:pt x="496" y="327"/>
                  <a:pt x="496" y="310"/>
                </a:cubicBezTo>
                <a:cubicBezTo>
                  <a:pt x="496" y="301"/>
                  <a:pt x="496" y="292"/>
                  <a:pt x="496" y="283"/>
                </a:cubicBezTo>
                <a:cubicBezTo>
                  <a:pt x="496" y="213"/>
                  <a:pt x="469" y="151"/>
                  <a:pt x="425" y="98"/>
                </a:cubicBezTo>
                <a:close/>
              </a:path>
            </a:pathLst>
          </a:custGeom>
          <a:solidFill>
            <a:srgbClr val="E9EAEC"/>
          </a:solidFill>
          <a:ln>
            <a:noFill/>
          </a:ln>
          <a:effectLst/>
        </p:spPr>
        <p:txBody>
          <a:bodyPr wrap="none" anchor="ctr"/>
          <a:lstStyle/>
          <a:p>
            <a:endParaRPr lang="en-US" dirty="0">
              <a:solidFill>
                <a:schemeClr val="bg2">
                  <a:lumMod val="25000"/>
                </a:schemeClr>
              </a:solidFill>
              <a:latin typeface="Calibri Light" panose="020F0302020204030204"/>
            </a:endParaRPr>
          </a:p>
        </p:txBody>
      </p:sp>
      <p:sp>
        <p:nvSpPr>
          <p:cNvPr id="20" name="文本框 19"/>
          <p:cNvSpPr txBox="1"/>
          <p:nvPr/>
        </p:nvSpPr>
        <p:spPr>
          <a:xfrm>
            <a:off x="7857671" y="2022632"/>
            <a:ext cx="3343729" cy="951158"/>
          </a:xfrm>
          <a:prstGeom prst="rect">
            <a:avLst/>
          </a:prstGeom>
          <a:noFill/>
          <a:effectLst/>
        </p:spPr>
        <p:txBody>
          <a:bodyPr wrap="square" rtlCol="0">
            <a:spAutoFit/>
          </a:bodyPr>
          <a:lstStyle/>
          <a:p>
            <a:pPr marL="171450" indent="-171450">
              <a:lnSpc>
                <a:spcPct val="130000"/>
              </a:lnSpc>
              <a:buFont typeface="Wingdings" panose="05000000000000000000" pitchFamily="2" charset="2"/>
              <a:buChar char="ü"/>
            </a:pPr>
            <a:r>
              <a:rPr lang="en-US" altLang="zh-CN" sz="1100" dirty="0">
                <a:solidFill>
                  <a:srgbClr val="515153"/>
                </a:solidFill>
                <a:latin typeface="微软雅黑" panose="020B0503020204020204" pitchFamily="34" charset="-122"/>
                <a:ea typeface="微软雅黑" panose="020B0503020204020204" pitchFamily="34" charset="-122"/>
              </a:rPr>
              <a:t>Through this program, we will equip participants with ability to guide and encourage subordinates effectively. They will  become coaches of their staff. </a:t>
            </a:r>
          </a:p>
        </p:txBody>
      </p:sp>
      <p:sp>
        <p:nvSpPr>
          <p:cNvPr id="21" name="文本框 20"/>
          <p:cNvSpPr txBox="1"/>
          <p:nvPr/>
        </p:nvSpPr>
        <p:spPr>
          <a:xfrm>
            <a:off x="7872627" y="3297797"/>
            <a:ext cx="3085215" cy="731098"/>
          </a:xfrm>
          <a:prstGeom prst="rect">
            <a:avLst/>
          </a:prstGeom>
          <a:noFill/>
          <a:effectLst/>
        </p:spPr>
        <p:txBody>
          <a:bodyPr wrap="square" rtlCol="0">
            <a:spAutoFit/>
          </a:bodyPr>
          <a:lstStyle/>
          <a:p>
            <a:pPr marL="171450" indent="-171450">
              <a:lnSpc>
                <a:spcPct val="130000"/>
              </a:lnSpc>
              <a:buFont typeface="Wingdings" panose="05000000000000000000" pitchFamily="2" charset="2"/>
              <a:buChar char="ü"/>
            </a:pPr>
            <a:r>
              <a:rPr lang="en-US" altLang="zh-CN" sz="1100" dirty="0">
                <a:solidFill>
                  <a:srgbClr val="515153"/>
                </a:solidFill>
                <a:latin typeface="微软雅黑" panose="020B0503020204020204" pitchFamily="34" charset="-122"/>
                <a:ea typeface="微软雅黑" panose="020B0503020204020204" pitchFamily="34" charset="-122"/>
              </a:rPr>
              <a:t>Broadening horizons of Middle-Level managers may provide guarantee for future development of the company.</a:t>
            </a:r>
          </a:p>
        </p:txBody>
      </p:sp>
      <p:sp>
        <p:nvSpPr>
          <p:cNvPr id="23" name="文本框 22">
            <a:extLst>
              <a:ext uri="{FF2B5EF4-FFF2-40B4-BE49-F238E27FC236}">
                <a16:creationId xmlns:a16="http://schemas.microsoft.com/office/drawing/2014/main" id="{0097A68B-8A15-43AD-B246-CA59719434E0}"/>
              </a:ext>
            </a:extLst>
          </p:cNvPr>
          <p:cNvSpPr txBox="1"/>
          <p:nvPr/>
        </p:nvSpPr>
        <p:spPr>
          <a:xfrm>
            <a:off x="7857671" y="4414383"/>
            <a:ext cx="3215935" cy="1171218"/>
          </a:xfrm>
          <a:prstGeom prst="rect">
            <a:avLst/>
          </a:prstGeom>
          <a:noFill/>
          <a:effectLst/>
        </p:spPr>
        <p:txBody>
          <a:bodyPr wrap="square" rtlCol="0">
            <a:spAutoFit/>
          </a:bodyPr>
          <a:lstStyle/>
          <a:p>
            <a:pPr marL="171450" indent="-171450">
              <a:lnSpc>
                <a:spcPct val="130000"/>
              </a:lnSpc>
              <a:buFont typeface="Wingdings" panose="05000000000000000000" pitchFamily="2" charset="2"/>
              <a:buChar char="ü"/>
            </a:pPr>
            <a:r>
              <a:rPr lang="en-US" altLang="zh-CN" sz="1100" dirty="0">
                <a:solidFill>
                  <a:srgbClr val="515153"/>
                </a:solidFill>
                <a:latin typeface="微软雅黑" panose="020B0503020204020204" pitchFamily="34" charset="-122"/>
                <a:ea typeface="微软雅黑" panose="020B0503020204020204" pitchFamily="34" charset="-122"/>
              </a:rPr>
              <a:t>Participants will clearly understand development plan and operation objective. Related skills and competencies of management make them easily adapt to business transformation.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250653"/>
            <a:ext cx="2712378" cy="11067488"/>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grpSp>
        <p:nvGrpSpPr>
          <p:cNvPr id="56" name="组合 55"/>
          <p:cNvGrpSpPr/>
          <p:nvPr/>
        </p:nvGrpSpPr>
        <p:grpSpPr>
          <a:xfrm flipH="1" flipV="1">
            <a:off x="9479622" y="-3958834"/>
            <a:ext cx="2712378" cy="11067488"/>
            <a:chOff x="0" y="133350"/>
            <a:chExt cx="492548" cy="2009775"/>
          </a:xfrm>
        </p:grpSpPr>
        <p:sp>
          <p:nvSpPr>
            <p:cNvPr id="57" name="等腰三角形 56"/>
            <p:cNvSpPr/>
            <p:nvPr/>
          </p:nvSpPr>
          <p:spPr>
            <a:xfrm rot="5400000">
              <a:off x="-606214" y="10443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等线" panose="02010600030101010101" charset="-122"/>
                <a:ea typeface="等线" panose="02010600030101010101" charset="-122"/>
                <a:cs typeface="+mn-cs"/>
              </a:endParaRPr>
            </a:p>
          </p:txBody>
        </p:sp>
        <p:sp>
          <p:nvSpPr>
            <p:cNvPr id="58" name="等腰三角形 57"/>
            <p:cNvSpPr/>
            <p:nvPr/>
          </p:nvSpPr>
          <p:spPr>
            <a:xfrm rot="5400000">
              <a:off x="-606214" y="7395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grpSp>
      <p:sp>
        <p:nvSpPr>
          <p:cNvPr id="59" name="文本框 21"/>
          <p:cNvSpPr txBox="1"/>
          <p:nvPr/>
        </p:nvSpPr>
        <p:spPr>
          <a:xfrm>
            <a:off x="3873122" y="4001354"/>
            <a:ext cx="4445754" cy="308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30000"/>
              </a:lnSpc>
              <a:spcBef>
                <a:spcPts val="0"/>
              </a:spcBef>
              <a:spcAft>
                <a:spcPts val="0"/>
              </a:spcAft>
              <a:buClrTx/>
              <a:buSzTx/>
              <a:buFontTx/>
              <a:buNone/>
              <a:defRPr/>
            </a:pPr>
            <a:r>
              <a:rPr kumimoji="0" lang="en-US" altLang="zh-CN" sz="1200" b="0" i="0" u="none" strike="noStrike" kern="1200" cap="none" spc="0" normalizeH="0" baseline="0" noProof="0" dirty="0">
                <a:ln>
                  <a:noFill/>
                </a:ln>
                <a:solidFill>
                  <a:srgbClr val="515153"/>
                </a:solidFill>
                <a:effectLst/>
                <a:uLnTx/>
                <a:uFillTx/>
                <a:latin typeface="微软雅黑" panose="020B0503020204020204" pitchFamily="34" charset="-122"/>
                <a:ea typeface="微软雅黑" panose="020B0503020204020204" pitchFamily="34" charset="-122"/>
                <a:cs typeface="+mn-cs"/>
              </a:rPr>
              <a:t>Let Golden Apple lead you to brighter future.</a:t>
            </a:r>
            <a:endParaRPr kumimoji="0" lang="zh-CN" altLang="en-US" sz="1200" b="0" i="0" u="none" strike="noStrike" kern="1200" cap="none" spc="0" normalizeH="0" baseline="0" noProof="0" dirty="0">
              <a:ln>
                <a:noFill/>
              </a:ln>
              <a:solidFill>
                <a:srgbClr val="515153"/>
              </a:solidFill>
              <a:effectLst/>
              <a:uLnTx/>
              <a:uFillTx/>
              <a:latin typeface="微软雅黑" panose="020B0503020204020204" pitchFamily="34" charset="-122"/>
              <a:ea typeface="微软雅黑" panose="020B0503020204020204" pitchFamily="34" charset="-122"/>
              <a:cs typeface="+mn-cs"/>
            </a:endParaRPr>
          </a:p>
        </p:txBody>
      </p:sp>
      <p:sp>
        <p:nvSpPr>
          <p:cNvPr id="61" name="TextBox 76"/>
          <p:cNvSpPr txBox="1"/>
          <p:nvPr/>
        </p:nvSpPr>
        <p:spPr>
          <a:xfrm>
            <a:off x="2027583" y="2027582"/>
            <a:ext cx="8547652" cy="1569660"/>
          </a:xfrm>
          <a:prstGeom prst="rect">
            <a:avLst/>
          </a:prstGeom>
          <a:noFill/>
        </p:spPr>
        <p:txBody>
          <a:bodyPr wrap="square" rtlCol="0">
            <a:spAutoFit/>
          </a:bodyPr>
          <a:lstStyle/>
          <a:p>
            <a:pPr lvl="0" algn="ctr">
              <a:defRPr/>
            </a:pPr>
            <a:r>
              <a:rPr lang="en-GB" altLang="zh-CN" sz="3200" dirty="0">
                <a:solidFill>
                  <a:srgbClr val="E04155"/>
                </a:solidFill>
                <a:latin typeface="微软雅黑" panose="020B0503020204020204" pitchFamily="34" charset="-122"/>
                <a:ea typeface="微软雅黑" panose="020B0503020204020204" pitchFamily="34" charset="-122"/>
              </a:rPr>
              <a:t>Why choose our program?</a:t>
            </a:r>
          </a:p>
          <a:p>
            <a:pPr lvl="0" algn="ctr">
              <a:defRPr/>
            </a:pPr>
            <a:r>
              <a:rPr lang="en-GB" altLang="zh-CN" sz="3200" dirty="0">
                <a:solidFill>
                  <a:srgbClr val="E04155"/>
                </a:solidFill>
                <a:latin typeface="微软雅黑" panose="020B0503020204020204" pitchFamily="34" charset="-122"/>
                <a:ea typeface="微软雅黑" panose="020B0503020204020204" pitchFamily="34" charset="-122"/>
              </a:rPr>
              <a:t>Why we are the right consultant to manage this programme?</a:t>
            </a:r>
          </a:p>
        </p:txBody>
      </p:sp>
      <p:sp>
        <p:nvSpPr>
          <p:cNvPr id="62" name="TextBox 76"/>
          <p:cNvSpPr txBox="1"/>
          <p:nvPr/>
        </p:nvSpPr>
        <p:spPr>
          <a:xfrm>
            <a:off x="4769514" y="1108179"/>
            <a:ext cx="2652970" cy="76944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rPr>
              <a:t>Part Four</a:t>
            </a:r>
            <a:endParaRPr kumimoji="0" lang="zh-CN" altLang="en-US" sz="4400" b="0" i="0" u="none" strike="noStrike" kern="1200" cap="none" spc="0" normalizeH="0" baseline="0" noProof="0" dirty="0">
              <a:ln>
                <a:noFill/>
              </a:ln>
              <a:solidFill>
                <a:srgbClr val="E04155"/>
              </a:solidFill>
              <a:effectLst/>
              <a:uLnTx/>
              <a:uFillTx/>
              <a:latin typeface="微软雅黑" panose="020B0503020204020204" pitchFamily="34" charset="-122"/>
              <a:ea typeface="微软雅黑" panose="020B0503020204020204" pitchFamily="34" charset="-122"/>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4352406" cy="461665"/>
          </a:xfrm>
          <a:prstGeom prst="rect">
            <a:avLst/>
          </a:prstGeom>
          <a:noFill/>
        </p:spPr>
        <p:txBody>
          <a:bodyPr wrap="square" rtlCol="0">
            <a:spAutoFit/>
          </a:bodyPr>
          <a:lstStyle/>
          <a:p>
            <a:r>
              <a:rPr lang="en-US" altLang="zh-CN" sz="2400" dirty="0">
                <a:solidFill>
                  <a:srgbClr val="E04155"/>
                </a:solidFill>
                <a:latin typeface="微软雅黑" panose="020B0503020204020204" pitchFamily="34" charset="-122"/>
                <a:ea typeface="微软雅黑" panose="020B0503020204020204" pitchFamily="34" charset="-122"/>
              </a:rPr>
              <a:t>Why choose our program?</a:t>
            </a:r>
          </a:p>
        </p:txBody>
      </p:sp>
      <p:sp>
        <p:nvSpPr>
          <p:cNvPr id="11" name="文本框 10"/>
          <p:cNvSpPr txBox="1"/>
          <p:nvPr/>
        </p:nvSpPr>
        <p:spPr>
          <a:xfrm>
            <a:off x="452710" y="736795"/>
            <a:ext cx="9730024" cy="549061"/>
          </a:xfrm>
          <a:prstGeom prst="rect">
            <a:avLst/>
          </a:prstGeom>
          <a:noFill/>
        </p:spPr>
        <p:txBody>
          <a:bodyPr wrap="square" rtlCol="0">
            <a:spAutoFit/>
          </a:bodyPr>
          <a:lstStyle/>
          <a:p>
            <a:pPr>
              <a:lnSpc>
                <a:spcPct val="130000"/>
              </a:lnSpc>
            </a:pPr>
            <a:r>
              <a:rPr lang="en-US" altLang="zh-CN" sz="1200" dirty="0">
                <a:solidFill>
                  <a:srgbClr val="515153"/>
                </a:solidFill>
                <a:latin typeface="微软雅黑" panose="020B0503020204020204" pitchFamily="34" charset="-122"/>
                <a:ea typeface="微软雅黑" panose="020B0503020204020204" pitchFamily="34" charset="-122"/>
              </a:rPr>
              <a:t>A consultant is an independent adviser who adds value by helping managers to identify and achieve beneficial change appropriate to their situation (Newton, 2010:6).</a:t>
            </a:r>
          </a:p>
        </p:txBody>
      </p:sp>
      <p:sp>
        <p:nvSpPr>
          <p:cNvPr id="7" name="Teardrop 25"/>
          <p:cNvSpPr/>
          <p:nvPr/>
        </p:nvSpPr>
        <p:spPr>
          <a:xfrm rot="8100000">
            <a:off x="2152724" y="3105988"/>
            <a:ext cx="648873"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sp>
        <p:nvSpPr>
          <p:cNvPr id="8" name="Freeform 63"/>
          <p:cNvSpPr>
            <a:spLocks noEditPoints="1"/>
          </p:cNvSpPr>
          <p:nvPr/>
        </p:nvSpPr>
        <p:spPr bwMode="auto">
          <a:xfrm>
            <a:off x="2322579" y="3297513"/>
            <a:ext cx="310124" cy="265823"/>
          </a:xfrm>
          <a:custGeom>
            <a:avLst/>
            <a:gdLst/>
            <a:ahLst/>
            <a:cxnLst>
              <a:cxn ang="0">
                <a:pos x="15" y="2"/>
              </a:cxn>
              <a:cxn ang="0">
                <a:pos x="0" y="4"/>
              </a:cxn>
              <a:cxn ang="0">
                <a:pos x="0" y="62"/>
              </a:cxn>
              <a:cxn ang="0">
                <a:pos x="9" y="71"/>
              </a:cxn>
              <a:cxn ang="0">
                <a:pos x="53" y="45"/>
              </a:cxn>
              <a:cxn ang="0">
                <a:pos x="58" y="31"/>
              </a:cxn>
              <a:cxn ang="0">
                <a:pos x="307" y="11"/>
              </a:cxn>
              <a:cxn ang="0">
                <a:pos x="95" y="11"/>
              </a:cxn>
              <a:cxn ang="0">
                <a:pos x="85" y="27"/>
              </a:cxn>
              <a:cxn ang="0">
                <a:pos x="85" y="51"/>
              </a:cxn>
              <a:cxn ang="0">
                <a:pos x="102" y="62"/>
              </a:cxn>
              <a:cxn ang="0">
                <a:pos x="314" y="60"/>
              </a:cxn>
              <a:cxn ang="0">
                <a:pos x="323" y="43"/>
              </a:cxn>
              <a:cxn ang="0">
                <a:pos x="323" y="20"/>
              </a:cxn>
              <a:cxn ang="0">
                <a:pos x="307" y="11"/>
              </a:cxn>
              <a:cxn ang="0">
                <a:pos x="53" y="147"/>
              </a:cxn>
              <a:cxn ang="0">
                <a:pos x="60" y="138"/>
              </a:cxn>
              <a:cxn ang="0">
                <a:pos x="15" y="112"/>
              </a:cxn>
              <a:cxn ang="0">
                <a:pos x="4" y="111"/>
              </a:cxn>
              <a:cxn ang="0">
                <a:pos x="0" y="163"/>
              </a:cxn>
              <a:cxn ang="0">
                <a:pos x="4" y="172"/>
              </a:cxn>
              <a:cxn ang="0">
                <a:pos x="15" y="172"/>
              </a:cxn>
              <a:cxn ang="0">
                <a:pos x="102" y="112"/>
              </a:cxn>
              <a:cxn ang="0">
                <a:pos x="85" y="123"/>
              </a:cxn>
              <a:cxn ang="0">
                <a:pos x="85" y="147"/>
              </a:cxn>
              <a:cxn ang="0">
                <a:pos x="95" y="163"/>
              </a:cxn>
              <a:cxn ang="0">
                <a:pos x="307" y="163"/>
              </a:cxn>
              <a:cxn ang="0">
                <a:pos x="323" y="154"/>
              </a:cxn>
              <a:cxn ang="0">
                <a:pos x="323" y="129"/>
              </a:cxn>
              <a:cxn ang="0">
                <a:pos x="314" y="114"/>
              </a:cxn>
              <a:cxn ang="0">
                <a:pos x="53" y="232"/>
              </a:cxn>
              <a:cxn ang="0">
                <a:pos x="9" y="205"/>
              </a:cxn>
              <a:cxn ang="0">
                <a:pos x="0" y="214"/>
              </a:cxn>
              <a:cxn ang="0">
                <a:pos x="0" y="272"/>
              </a:cxn>
              <a:cxn ang="0">
                <a:pos x="15" y="274"/>
              </a:cxn>
              <a:cxn ang="0">
                <a:pos x="58" y="245"/>
              </a:cxn>
              <a:cxn ang="0">
                <a:pos x="53" y="232"/>
              </a:cxn>
              <a:cxn ang="0">
                <a:pos x="102" y="214"/>
              </a:cxn>
              <a:cxn ang="0">
                <a:pos x="91" y="219"/>
              </a:cxn>
              <a:cxn ang="0">
                <a:pos x="85" y="248"/>
              </a:cxn>
              <a:cxn ang="0">
                <a:pos x="91" y="261"/>
              </a:cxn>
              <a:cxn ang="0">
                <a:pos x="307" y="266"/>
              </a:cxn>
              <a:cxn ang="0">
                <a:pos x="319" y="261"/>
              </a:cxn>
              <a:cxn ang="0">
                <a:pos x="323" y="232"/>
              </a:cxn>
              <a:cxn ang="0">
                <a:pos x="319" y="219"/>
              </a:cxn>
              <a:cxn ang="0">
                <a:pos x="307" y="214"/>
              </a:cxn>
            </a:cxnLst>
            <a:rect l="0" t="0" r="r" b="b"/>
            <a:pathLst>
              <a:path w="323" h="275">
                <a:moveTo>
                  <a:pt x="53" y="27"/>
                </a:moveTo>
                <a:lnTo>
                  <a:pt x="15" y="2"/>
                </a:lnTo>
                <a:lnTo>
                  <a:pt x="15" y="2"/>
                </a:lnTo>
                <a:lnTo>
                  <a:pt x="9" y="0"/>
                </a:lnTo>
                <a:lnTo>
                  <a:pt x="4" y="0"/>
                </a:lnTo>
                <a:lnTo>
                  <a:pt x="0" y="4"/>
                </a:lnTo>
                <a:lnTo>
                  <a:pt x="0" y="11"/>
                </a:lnTo>
                <a:lnTo>
                  <a:pt x="0" y="62"/>
                </a:lnTo>
                <a:lnTo>
                  <a:pt x="0" y="62"/>
                </a:lnTo>
                <a:lnTo>
                  <a:pt x="0" y="67"/>
                </a:lnTo>
                <a:lnTo>
                  <a:pt x="4" y="71"/>
                </a:lnTo>
                <a:lnTo>
                  <a:pt x="9" y="71"/>
                </a:lnTo>
                <a:lnTo>
                  <a:pt x="15" y="69"/>
                </a:lnTo>
                <a:lnTo>
                  <a:pt x="53" y="45"/>
                </a:lnTo>
                <a:lnTo>
                  <a:pt x="53" y="45"/>
                </a:lnTo>
                <a:lnTo>
                  <a:pt x="58" y="40"/>
                </a:lnTo>
                <a:lnTo>
                  <a:pt x="60" y="36"/>
                </a:lnTo>
                <a:lnTo>
                  <a:pt x="58" y="31"/>
                </a:lnTo>
                <a:lnTo>
                  <a:pt x="53" y="27"/>
                </a:lnTo>
                <a:lnTo>
                  <a:pt x="53" y="27"/>
                </a:lnTo>
                <a:close/>
                <a:moveTo>
                  <a:pt x="307" y="11"/>
                </a:moveTo>
                <a:lnTo>
                  <a:pt x="102" y="11"/>
                </a:lnTo>
                <a:lnTo>
                  <a:pt x="102" y="11"/>
                </a:lnTo>
                <a:lnTo>
                  <a:pt x="95" y="11"/>
                </a:lnTo>
                <a:lnTo>
                  <a:pt x="91" y="14"/>
                </a:lnTo>
                <a:lnTo>
                  <a:pt x="85" y="20"/>
                </a:lnTo>
                <a:lnTo>
                  <a:pt x="85" y="27"/>
                </a:lnTo>
                <a:lnTo>
                  <a:pt x="85" y="43"/>
                </a:lnTo>
                <a:lnTo>
                  <a:pt x="85" y="43"/>
                </a:lnTo>
                <a:lnTo>
                  <a:pt x="85" y="51"/>
                </a:lnTo>
                <a:lnTo>
                  <a:pt x="91" y="56"/>
                </a:lnTo>
                <a:lnTo>
                  <a:pt x="95" y="60"/>
                </a:lnTo>
                <a:lnTo>
                  <a:pt x="102" y="62"/>
                </a:lnTo>
                <a:lnTo>
                  <a:pt x="307" y="62"/>
                </a:lnTo>
                <a:lnTo>
                  <a:pt x="307" y="62"/>
                </a:lnTo>
                <a:lnTo>
                  <a:pt x="314" y="60"/>
                </a:lnTo>
                <a:lnTo>
                  <a:pt x="319" y="56"/>
                </a:lnTo>
                <a:lnTo>
                  <a:pt x="323" y="51"/>
                </a:lnTo>
                <a:lnTo>
                  <a:pt x="323" y="43"/>
                </a:lnTo>
                <a:lnTo>
                  <a:pt x="323" y="27"/>
                </a:lnTo>
                <a:lnTo>
                  <a:pt x="323" y="27"/>
                </a:lnTo>
                <a:lnTo>
                  <a:pt x="323" y="20"/>
                </a:lnTo>
                <a:lnTo>
                  <a:pt x="319" y="14"/>
                </a:lnTo>
                <a:lnTo>
                  <a:pt x="314" y="11"/>
                </a:lnTo>
                <a:lnTo>
                  <a:pt x="307" y="11"/>
                </a:lnTo>
                <a:lnTo>
                  <a:pt x="307" y="11"/>
                </a:lnTo>
                <a:close/>
                <a:moveTo>
                  <a:pt x="15" y="172"/>
                </a:moveTo>
                <a:lnTo>
                  <a:pt x="53" y="147"/>
                </a:lnTo>
                <a:lnTo>
                  <a:pt x="53" y="147"/>
                </a:lnTo>
                <a:lnTo>
                  <a:pt x="58" y="143"/>
                </a:lnTo>
                <a:lnTo>
                  <a:pt x="60" y="138"/>
                </a:lnTo>
                <a:lnTo>
                  <a:pt x="58" y="134"/>
                </a:lnTo>
                <a:lnTo>
                  <a:pt x="53" y="130"/>
                </a:lnTo>
                <a:lnTo>
                  <a:pt x="15" y="112"/>
                </a:lnTo>
                <a:lnTo>
                  <a:pt x="15" y="112"/>
                </a:lnTo>
                <a:lnTo>
                  <a:pt x="9" y="111"/>
                </a:lnTo>
                <a:lnTo>
                  <a:pt x="4" y="111"/>
                </a:lnTo>
                <a:lnTo>
                  <a:pt x="0" y="114"/>
                </a:lnTo>
                <a:lnTo>
                  <a:pt x="0" y="121"/>
                </a:lnTo>
                <a:lnTo>
                  <a:pt x="0" y="163"/>
                </a:lnTo>
                <a:lnTo>
                  <a:pt x="0" y="163"/>
                </a:lnTo>
                <a:lnTo>
                  <a:pt x="0" y="170"/>
                </a:lnTo>
                <a:lnTo>
                  <a:pt x="4" y="172"/>
                </a:lnTo>
                <a:lnTo>
                  <a:pt x="9" y="174"/>
                </a:lnTo>
                <a:lnTo>
                  <a:pt x="15" y="172"/>
                </a:lnTo>
                <a:lnTo>
                  <a:pt x="15" y="172"/>
                </a:lnTo>
                <a:close/>
                <a:moveTo>
                  <a:pt x="307" y="112"/>
                </a:moveTo>
                <a:lnTo>
                  <a:pt x="102" y="112"/>
                </a:lnTo>
                <a:lnTo>
                  <a:pt x="102" y="112"/>
                </a:lnTo>
                <a:lnTo>
                  <a:pt x="95" y="114"/>
                </a:lnTo>
                <a:lnTo>
                  <a:pt x="91" y="118"/>
                </a:lnTo>
                <a:lnTo>
                  <a:pt x="85" y="123"/>
                </a:lnTo>
                <a:lnTo>
                  <a:pt x="85" y="129"/>
                </a:lnTo>
                <a:lnTo>
                  <a:pt x="85" y="147"/>
                </a:lnTo>
                <a:lnTo>
                  <a:pt x="85" y="147"/>
                </a:lnTo>
                <a:lnTo>
                  <a:pt x="85" y="154"/>
                </a:lnTo>
                <a:lnTo>
                  <a:pt x="91" y="159"/>
                </a:lnTo>
                <a:lnTo>
                  <a:pt x="95" y="163"/>
                </a:lnTo>
                <a:lnTo>
                  <a:pt x="102" y="163"/>
                </a:lnTo>
                <a:lnTo>
                  <a:pt x="307" y="163"/>
                </a:lnTo>
                <a:lnTo>
                  <a:pt x="307" y="163"/>
                </a:lnTo>
                <a:lnTo>
                  <a:pt x="314" y="163"/>
                </a:lnTo>
                <a:lnTo>
                  <a:pt x="319" y="159"/>
                </a:lnTo>
                <a:lnTo>
                  <a:pt x="323" y="154"/>
                </a:lnTo>
                <a:lnTo>
                  <a:pt x="323" y="147"/>
                </a:lnTo>
                <a:lnTo>
                  <a:pt x="323" y="129"/>
                </a:lnTo>
                <a:lnTo>
                  <a:pt x="323" y="129"/>
                </a:lnTo>
                <a:lnTo>
                  <a:pt x="323" y="123"/>
                </a:lnTo>
                <a:lnTo>
                  <a:pt x="319" y="118"/>
                </a:lnTo>
                <a:lnTo>
                  <a:pt x="314" y="114"/>
                </a:lnTo>
                <a:lnTo>
                  <a:pt x="307" y="112"/>
                </a:lnTo>
                <a:lnTo>
                  <a:pt x="307" y="112"/>
                </a:lnTo>
                <a:close/>
                <a:moveTo>
                  <a:pt x="53" y="232"/>
                </a:moveTo>
                <a:lnTo>
                  <a:pt x="15" y="207"/>
                </a:lnTo>
                <a:lnTo>
                  <a:pt x="15" y="207"/>
                </a:lnTo>
                <a:lnTo>
                  <a:pt x="9" y="205"/>
                </a:lnTo>
                <a:lnTo>
                  <a:pt x="4" y="205"/>
                </a:lnTo>
                <a:lnTo>
                  <a:pt x="0" y="208"/>
                </a:lnTo>
                <a:lnTo>
                  <a:pt x="0" y="214"/>
                </a:lnTo>
                <a:lnTo>
                  <a:pt x="0" y="266"/>
                </a:lnTo>
                <a:lnTo>
                  <a:pt x="0" y="266"/>
                </a:lnTo>
                <a:lnTo>
                  <a:pt x="0" y="272"/>
                </a:lnTo>
                <a:lnTo>
                  <a:pt x="4" y="275"/>
                </a:lnTo>
                <a:lnTo>
                  <a:pt x="9" y="275"/>
                </a:lnTo>
                <a:lnTo>
                  <a:pt x="15" y="274"/>
                </a:lnTo>
                <a:lnTo>
                  <a:pt x="53" y="250"/>
                </a:lnTo>
                <a:lnTo>
                  <a:pt x="53" y="250"/>
                </a:lnTo>
                <a:lnTo>
                  <a:pt x="58" y="245"/>
                </a:lnTo>
                <a:lnTo>
                  <a:pt x="60" y="241"/>
                </a:lnTo>
                <a:lnTo>
                  <a:pt x="58" y="236"/>
                </a:lnTo>
                <a:lnTo>
                  <a:pt x="53" y="232"/>
                </a:lnTo>
                <a:lnTo>
                  <a:pt x="53" y="232"/>
                </a:lnTo>
                <a:close/>
                <a:moveTo>
                  <a:pt x="307" y="214"/>
                </a:moveTo>
                <a:lnTo>
                  <a:pt x="102" y="214"/>
                </a:lnTo>
                <a:lnTo>
                  <a:pt x="102" y="214"/>
                </a:lnTo>
                <a:lnTo>
                  <a:pt x="95" y="216"/>
                </a:lnTo>
                <a:lnTo>
                  <a:pt x="91" y="219"/>
                </a:lnTo>
                <a:lnTo>
                  <a:pt x="85" y="225"/>
                </a:lnTo>
                <a:lnTo>
                  <a:pt x="85" y="232"/>
                </a:lnTo>
                <a:lnTo>
                  <a:pt x="85" y="248"/>
                </a:lnTo>
                <a:lnTo>
                  <a:pt x="85" y="248"/>
                </a:lnTo>
                <a:lnTo>
                  <a:pt x="85" y="256"/>
                </a:lnTo>
                <a:lnTo>
                  <a:pt x="91" y="261"/>
                </a:lnTo>
                <a:lnTo>
                  <a:pt x="95" y="265"/>
                </a:lnTo>
                <a:lnTo>
                  <a:pt x="102" y="266"/>
                </a:lnTo>
                <a:lnTo>
                  <a:pt x="307" y="266"/>
                </a:lnTo>
                <a:lnTo>
                  <a:pt x="307" y="266"/>
                </a:lnTo>
                <a:lnTo>
                  <a:pt x="314" y="265"/>
                </a:lnTo>
                <a:lnTo>
                  <a:pt x="319" y="261"/>
                </a:lnTo>
                <a:lnTo>
                  <a:pt x="323" y="256"/>
                </a:lnTo>
                <a:lnTo>
                  <a:pt x="323" y="248"/>
                </a:lnTo>
                <a:lnTo>
                  <a:pt x="323" y="232"/>
                </a:lnTo>
                <a:lnTo>
                  <a:pt x="323" y="232"/>
                </a:lnTo>
                <a:lnTo>
                  <a:pt x="323" y="225"/>
                </a:lnTo>
                <a:lnTo>
                  <a:pt x="319" y="219"/>
                </a:lnTo>
                <a:lnTo>
                  <a:pt x="314" y="216"/>
                </a:lnTo>
                <a:lnTo>
                  <a:pt x="307" y="214"/>
                </a:lnTo>
                <a:lnTo>
                  <a:pt x="307" y="214"/>
                </a:lnTo>
                <a:close/>
              </a:path>
            </a:pathLst>
          </a:custGeom>
          <a:solidFill>
            <a:srgbClr val="E9EAEC"/>
          </a:solid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2" name="Teardrop 37"/>
          <p:cNvSpPr/>
          <p:nvPr/>
        </p:nvSpPr>
        <p:spPr>
          <a:xfrm rot="8100000">
            <a:off x="6918030" y="3105988"/>
            <a:ext cx="648874"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sp>
        <p:nvSpPr>
          <p:cNvPr id="13" name="Freeform 100"/>
          <p:cNvSpPr/>
          <p:nvPr/>
        </p:nvSpPr>
        <p:spPr bwMode="auto">
          <a:xfrm>
            <a:off x="7060582" y="3276324"/>
            <a:ext cx="273530" cy="308201"/>
          </a:xfrm>
          <a:custGeom>
            <a:avLst/>
            <a:gdLst/>
            <a:ahLst/>
            <a:cxnLst>
              <a:cxn ang="0">
                <a:pos x="230" y="212"/>
              </a:cxn>
              <a:cxn ang="0">
                <a:pos x="212" y="216"/>
              </a:cxn>
              <a:cxn ang="0">
                <a:pos x="197" y="223"/>
              </a:cxn>
              <a:cxn ang="0">
                <a:pos x="105" y="169"/>
              </a:cxn>
              <a:cxn ang="0">
                <a:pos x="105" y="160"/>
              </a:cxn>
              <a:cxn ang="0">
                <a:pos x="197" y="96"/>
              </a:cxn>
              <a:cxn ang="0">
                <a:pos x="204" y="100"/>
              </a:cxn>
              <a:cxn ang="0">
                <a:pos x="221" y="105"/>
              </a:cxn>
              <a:cxn ang="0">
                <a:pos x="230" y="107"/>
              </a:cxn>
              <a:cxn ang="0">
                <a:pos x="250" y="102"/>
              </a:cxn>
              <a:cxn ang="0">
                <a:pos x="266" y="91"/>
              </a:cxn>
              <a:cxn ang="0">
                <a:pos x="277" y="75"/>
              </a:cxn>
              <a:cxn ang="0">
                <a:pos x="282" y="53"/>
              </a:cxn>
              <a:cxn ang="0">
                <a:pos x="281" y="44"/>
              </a:cxn>
              <a:cxn ang="0">
                <a:pos x="273" y="24"/>
              </a:cxn>
              <a:cxn ang="0">
                <a:pos x="259" y="9"/>
              </a:cxn>
              <a:cxn ang="0">
                <a:pos x="239" y="2"/>
              </a:cxn>
              <a:cxn ang="0">
                <a:pos x="230" y="0"/>
              </a:cxn>
              <a:cxn ang="0">
                <a:pos x="208" y="4"/>
              </a:cxn>
              <a:cxn ang="0">
                <a:pos x="192" y="17"/>
              </a:cxn>
              <a:cxn ang="0">
                <a:pos x="181" y="33"/>
              </a:cxn>
              <a:cxn ang="0">
                <a:pos x="175" y="53"/>
              </a:cxn>
              <a:cxn ang="0">
                <a:pos x="177" y="62"/>
              </a:cxn>
              <a:cxn ang="0">
                <a:pos x="85" y="118"/>
              </a:cxn>
              <a:cxn ang="0">
                <a:pos x="68" y="109"/>
              </a:cxn>
              <a:cxn ang="0">
                <a:pos x="52" y="107"/>
              </a:cxn>
              <a:cxn ang="0">
                <a:pos x="41" y="107"/>
              </a:cxn>
              <a:cxn ang="0">
                <a:pos x="23" y="116"/>
              </a:cxn>
              <a:cxn ang="0">
                <a:pos x="9" y="131"/>
              </a:cxn>
              <a:cxn ang="0">
                <a:pos x="0" y="149"/>
              </a:cxn>
              <a:cxn ang="0">
                <a:pos x="0" y="160"/>
              </a:cxn>
              <a:cxn ang="0">
                <a:pos x="3" y="180"/>
              </a:cxn>
              <a:cxn ang="0">
                <a:pos x="14" y="198"/>
              </a:cxn>
              <a:cxn ang="0">
                <a:pos x="30" y="209"/>
              </a:cxn>
              <a:cxn ang="0">
                <a:pos x="52" y="212"/>
              </a:cxn>
              <a:cxn ang="0">
                <a:pos x="61" y="212"/>
              </a:cxn>
              <a:cxn ang="0">
                <a:pos x="78" y="207"/>
              </a:cxn>
              <a:cxn ang="0">
                <a:pos x="177" y="258"/>
              </a:cxn>
              <a:cxn ang="0">
                <a:pos x="175" y="267"/>
              </a:cxn>
              <a:cxn ang="0">
                <a:pos x="177" y="278"/>
              </a:cxn>
              <a:cxn ang="0">
                <a:pos x="184" y="296"/>
              </a:cxn>
              <a:cxn ang="0">
                <a:pos x="199" y="310"/>
              </a:cxn>
              <a:cxn ang="0">
                <a:pos x="219" y="318"/>
              </a:cxn>
              <a:cxn ang="0">
                <a:pos x="230" y="319"/>
              </a:cxn>
              <a:cxn ang="0">
                <a:pos x="250" y="316"/>
              </a:cxn>
              <a:cxn ang="0">
                <a:pos x="266" y="303"/>
              </a:cxn>
              <a:cxn ang="0">
                <a:pos x="277" y="287"/>
              </a:cxn>
              <a:cxn ang="0">
                <a:pos x="282" y="267"/>
              </a:cxn>
              <a:cxn ang="0">
                <a:pos x="281" y="256"/>
              </a:cxn>
              <a:cxn ang="0">
                <a:pos x="273" y="236"/>
              </a:cxn>
              <a:cxn ang="0">
                <a:pos x="259" y="221"/>
              </a:cxn>
              <a:cxn ang="0">
                <a:pos x="239" y="214"/>
              </a:cxn>
              <a:cxn ang="0">
                <a:pos x="230" y="212"/>
              </a:cxn>
            </a:cxnLst>
            <a:rect l="0" t="0" r="r" b="b"/>
            <a:pathLst>
              <a:path w="282" h="319">
                <a:moveTo>
                  <a:pt x="230" y="212"/>
                </a:moveTo>
                <a:lnTo>
                  <a:pt x="230" y="212"/>
                </a:lnTo>
                <a:lnTo>
                  <a:pt x="221" y="214"/>
                </a:lnTo>
                <a:lnTo>
                  <a:pt x="212" y="216"/>
                </a:lnTo>
                <a:lnTo>
                  <a:pt x="204" y="220"/>
                </a:lnTo>
                <a:lnTo>
                  <a:pt x="197" y="223"/>
                </a:lnTo>
                <a:lnTo>
                  <a:pt x="105" y="169"/>
                </a:lnTo>
                <a:lnTo>
                  <a:pt x="105" y="169"/>
                </a:lnTo>
                <a:lnTo>
                  <a:pt x="105" y="160"/>
                </a:lnTo>
                <a:lnTo>
                  <a:pt x="105" y="160"/>
                </a:lnTo>
                <a:lnTo>
                  <a:pt x="105" y="151"/>
                </a:lnTo>
                <a:lnTo>
                  <a:pt x="197" y="96"/>
                </a:lnTo>
                <a:lnTo>
                  <a:pt x="197" y="96"/>
                </a:lnTo>
                <a:lnTo>
                  <a:pt x="204" y="100"/>
                </a:lnTo>
                <a:lnTo>
                  <a:pt x="212" y="104"/>
                </a:lnTo>
                <a:lnTo>
                  <a:pt x="221" y="105"/>
                </a:lnTo>
                <a:lnTo>
                  <a:pt x="230" y="107"/>
                </a:lnTo>
                <a:lnTo>
                  <a:pt x="230" y="107"/>
                </a:lnTo>
                <a:lnTo>
                  <a:pt x="239" y="105"/>
                </a:lnTo>
                <a:lnTo>
                  <a:pt x="250" y="102"/>
                </a:lnTo>
                <a:lnTo>
                  <a:pt x="259" y="98"/>
                </a:lnTo>
                <a:lnTo>
                  <a:pt x="266" y="91"/>
                </a:lnTo>
                <a:lnTo>
                  <a:pt x="273" y="84"/>
                </a:lnTo>
                <a:lnTo>
                  <a:pt x="277" y="75"/>
                </a:lnTo>
                <a:lnTo>
                  <a:pt x="281" y="64"/>
                </a:lnTo>
                <a:lnTo>
                  <a:pt x="282" y="53"/>
                </a:lnTo>
                <a:lnTo>
                  <a:pt x="282" y="53"/>
                </a:lnTo>
                <a:lnTo>
                  <a:pt x="281" y="44"/>
                </a:lnTo>
                <a:lnTo>
                  <a:pt x="277" y="33"/>
                </a:lnTo>
                <a:lnTo>
                  <a:pt x="273" y="24"/>
                </a:lnTo>
                <a:lnTo>
                  <a:pt x="266" y="17"/>
                </a:lnTo>
                <a:lnTo>
                  <a:pt x="259" y="9"/>
                </a:lnTo>
                <a:lnTo>
                  <a:pt x="250" y="4"/>
                </a:lnTo>
                <a:lnTo>
                  <a:pt x="239" y="2"/>
                </a:lnTo>
                <a:lnTo>
                  <a:pt x="230" y="0"/>
                </a:lnTo>
                <a:lnTo>
                  <a:pt x="230" y="0"/>
                </a:lnTo>
                <a:lnTo>
                  <a:pt x="219" y="2"/>
                </a:lnTo>
                <a:lnTo>
                  <a:pt x="208" y="4"/>
                </a:lnTo>
                <a:lnTo>
                  <a:pt x="199" y="9"/>
                </a:lnTo>
                <a:lnTo>
                  <a:pt x="192" y="17"/>
                </a:lnTo>
                <a:lnTo>
                  <a:pt x="184" y="24"/>
                </a:lnTo>
                <a:lnTo>
                  <a:pt x="181" y="33"/>
                </a:lnTo>
                <a:lnTo>
                  <a:pt x="177" y="44"/>
                </a:lnTo>
                <a:lnTo>
                  <a:pt x="175" y="53"/>
                </a:lnTo>
                <a:lnTo>
                  <a:pt x="175" y="53"/>
                </a:lnTo>
                <a:lnTo>
                  <a:pt x="177" y="62"/>
                </a:lnTo>
                <a:lnTo>
                  <a:pt x="85" y="118"/>
                </a:lnTo>
                <a:lnTo>
                  <a:pt x="85" y="118"/>
                </a:lnTo>
                <a:lnTo>
                  <a:pt x="78" y="113"/>
                </a:lnTo>
                <a:lnTo>
                  <a:pt x="68" y="109"/>
                </a:lnTo>
                <a:lnTo>
                  <a:pt x="61" y="107"/>
                </a:lnTo>
                <a:lnTo>
                  <a:pt x="52" y="107"/>
                </a:lnTo>
                <a:lnTo>
                  <a:pt x="52" y="107"/>
                </a:lnTo>
                <a:lnTo>
                  <a:pt x="41" y="107"/>
                </a:lnTo>
                <a:lnTo>
                  <a:pt x="30" y="111"/>
                </a:lnTo>
                <a:lnTo>
                  <a:pt x="23" y="116"/>
                </a:lnTo>
                <a:lnTo>
                  <a:pt x="14" y="122"/>
                </a:lnTo>
                <a:lnTo>
                  <a:pt x="9" y="131"/>
                </a:lnTo>
                <a:lnTo>
                  <a:pt x="3" y="140"/>
                </a:lnTo>
                <a:lnTo>
                  <a:pt x="0" y="149"/>
                </a:lnTo>
                <a:lnTo>
                  <a:pt x="0" y="160"/>
                </a:lnTo>
                <a:lnTo>
                  <a:pt x="0" y="160"/>
                </a:lnTo>
                <a:lnTo>
                  <a:pt x="0" y="171"/>
                </a:lnTo>
                <a:lnTo>
                  <a:pt x="3" y="180"/>
                </a:lnTo>
                <a:lnTo>
                  <a:pt x="9" y="189"/>
                </a:lnTo>
                <a:lnTo>
                  <a:pt x="14" y="198"/>
                </a:lnTo>
                <a:lnTo>
                  <a:pt x="23" y="203"/>
                </a:lnTo>
                <a:lnTo>
                  <a:pt x="30" y="209"/>
                </a:lnTo>
                <a:lnTo>
                  <a:pt x="41" y="212"/>
                </a:lnTo>
                <a:lnTo>
                  <a:pt x="52" y="212"/>
                </a:lnTo>
                <a:lnTo>
                  <a:pt x="52" y="212"/>
                </a:lnTo>
                <a:lnTo>
                  <a:pt x="61" y="212"/>
                </a:lnTo>
                <a:lnTo>
                  <a:pt x="68" y="211"/>
                </a:lnTo>
                <a:lnTo>
                  <a:pt x="78" y="207"/>
                </a:lnTo>
                <a:lnTo>
                  <a:pt x="85" y="202"/>
                </a:lnTo>
                <a:lnTo>
                  <a:pt x="177" y="258"/>
                </a:lnTo>
                <a:lnTo>
                  <a:pt x="177" y="258"/>
                </a:lnTo>
                <a:lnTo>
                  <a:pt x="175" y="267"/>
                </a:lnTo>
                <a:lnTo>
                  <a:pt x="175" y="267"/>
                </a:lnTo>
                <a:lnTo>
                  <a:pt x="177" y="278"/>
                </a:lnTo>
                <a:lnTo>
                  <a:pt x="181" y="287"/>
                </a:lnTo>
                <a:lnTo>
                  <a:pt x="184" y="296"/>
                </a:lnTo>
                <a:lnTo>
                  <a:pt x="192" y="303"/>
                </a:lnTo>
                <a:lnTo>
                  <a:pt x="199" y="310"/>
                </a:lnTo>
                <a:lnTo>
                  <a:pt x="208" y="316"/>
                </a:lnTo>
                <a:lnTo>
                  <a:pt x="219" y="318"/>
                </a:lnTo>
                <a:lnTo>
                  <a:pt x="230" y="319"/>
                </a:lnTo>
                <a:lnTo>
                  <a:pt x="230" y="319"/>
                </a:lnTo>
                <a:lnTo>
                  <a:pt x="239" y="318"/>
                </a:lnTo>
                <a:lnTo>
                  <a:pt x="250" y="316"/>
                </a:lnTo>
                <a:lnTo>
                  <a:pt x="259" y="310"/>
                </a:lnTo>
                <a:lnTo>
                  <a:pt x="266" y="303"/>
                </a:lnTo>
                <a:lnTo>
                  <a:pt x="273" y="296"/>
                </a:lnTo>
                <a:lnTo>
                  <a:pt x="277" y="287"/>
                </a:lnTo>
                <a:lnTo>
                  <a:pt x="281" y="278"/>
                </a:lnTo>
                <a:lnTo>
                  <a:pt x="282" y="267"/>
                </a:lnTo>
                <a:lnTo>
                  <a:pt x="282" y="267"/>
                </a:lnTo>
                <a:lnTo>
                  <a:pt x="281" y="256"/>
                </a:lnTo>
                <a:lnTo>
                  <a:pt x="277" y="245"/>
                </a:lnTo>
                <a:lnTo>
                  <a:pt x="273" y="236"/>
                </a:lnTo>
                <a:lnTo>
                  <a:pt x="266" y="229"/>
                </a:lnTo>
                <a:lnTo>
                  <a:pt x="259" y="221"/>
                </a:lnTo>
                <a:lnTo>
                  <a:pt x="250" y="218"/>
                </a:lnTo>
                <a:lnTo>
                  <a:pt x="239" y="214"/>
                </a:lnTo>
                <a:lnTo>
                  <a:pt x="230" y="212"/>
                </a:lnTo>
                <a:lnTo>
                  <a:pt x="230" y="212"/>
                </a:lnTo>
                <a:close/>
              </a:path>
            </a:pathLst>
          </a:custGeom>
          <a:solidFill>
            <a:srgbClr val="E9EAEC"/>
          </a:solid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4" name="Teardrop 33"/>
          <p:cNvSpPr/>
          <p:nvPr/>
        </p:nvSpPr>
        <p:spPr>
          <a:xfrm rot="8100000">
            <a:off x="4535377" y="1690175"/>
            <a:ext cx="648873"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sp>
        <p:nvSpPr>
          <p:cNvPr id="15" name="Freeform 103"/>
          <p:cNvSpPr/>
          <p:nvPr/>
        </p:nvSpPr>
        <p:spPr bwMode="auto">
          <a:xfrm>
            <a:off x="4723598" y="1885552"/>
            <a:ext cx="290867" cy="258119"/>
          </a:xfrm>
          <a:custGeom>
            <a:avLst/>
            <a:gdLst/>
            <a:ahLst/>
            <a:cxnLst>
              <a:cxn ang="0">
                <a:pos x="300" y="79"/>
              </a:cxn>
              <a:cxn ang="0">
                <a:pos x="220" y="1"/>
              </a:cxn>
              <a:cxn ang="0">
                <a:pos x="220" y="1"/>
              </a:cxn>
              <a:cxn ang="0">
                <a:pos x="218" y="0"/>
              </a:cxn>
              <a:cxn ang="0">
                <a:pos x="218" y="0"/>
              </a:cxn>
              <a:cxn ang="0">
                <a:pos x="216" y="3"/>
              </a:cxn>
              <a:cxn ang="0">
                <a:pos x="216" y="47"/>
              </a:cxn>
              <a:cxn ang="0">
                <a:pos x="216" y="47"/>
              </a:cxn>
              <a:cxn ang="0">
                <a:pos x="200" y="49"/>
              </a:cxn>
              <a:cxn ang="0">
                <a:pos x="185" y="50"/>
              </a:cxn>
              <a:cxn ang="0">
                <a:pos x="155" y="56"/>
              </a:cxn>
              <a:cxn ang="0">
                <a:pos x="127" y="67"/>
              </a:cxn>
              <a:cxn ang="0">
                <a:pos x="102" y="81"/>
              </a:cxn>
              <a:cxn ang="0">
                <a:pos x="102" y="81"/>
              </a:cxn>
              <a:cxn ang="0">
                <a:pos x="87" y="90"/>
              </a:cxn>
              <a:cxn ang="0">
                <a:pos x="75" y="101"/>
              </a:cxn>
              <a:cxn ang="0">
                <a:pos x="62" y="114"/>
              </a:cxn>
              <a:cxn ang="0">
                <a:pos x="49" y="127"/>
              </a:cxn>
              <a:cxn ang="0">
                <a:pos x="49" y="127"/>
              </a:cxn>
              <a:cxn ang="0">
                <a:pos x="39" y="141"/>
              </a:cxn>
              <a:cxn ang="0">
                <a:pos x="29" y="157"/>
              </a:cxn>
              <a:cxn ang="0">
                <a:pos x="20" y="172"/>
              </a:cxn>
              <a:cxn ang="0">
                <a:pos x="15" y="190"/>
              </a:cxn>
              <a:cxn ang="0">
                <a:pos x="10" y="206"/>
              </a:cxn>
              <a:cxn ang="0">
                <a:pos x="4" y="224"/>
              </a:cxn>
              <a:cxn ang="0">
                <a:pos x="2" y="244"/>
              </a:cxn>
              <a:cxn ang="0">
                <a:pos x="0" y="263"/>
              </a:cxn>
              <a:cxn ang="0">
                <a:pos x="0" y="263"/>
              </a:cxn>
              <a:cxn ang="0">
                <a:pos x="2" y="266"/>
              </a:cxn>
              <a:cxn ang="0">
                <a:pos x="4" y="266"/>
              </a:cxn>
              <a:cxn ang="0">
                <a:pos x="64" y="266"/>
              </a:cxn>
              <a:cxn ang="0">
                <a:pos x="64" y="266"/>
              </a:cxn>
              <a:cxn ang="0">
                <a:pos x="66" y="266"/>
              </a:cxn>
              <a:cxn ang="0">
                <a:pos x="66" y="266"/>
              </a:cxn>
              <a:cxn ang="0">
                <a:pos x="66" y="263"/>
              </a:cxn>
              <a:cxn ang="0">
                <a:pos x="66" y="263"/>
              </a:cxn>
              <a:cxn ang="0">
                <a:pos x="68" y="250"/>
              </a:cxn>
              <a:cxn ang="0">
                <a:pos x="69" y="237"/>
              </a:cxn>
              <a:cxn ang="0">
                <a:pos x="71" y="223"/>
              </a:cxn>
              <a:cxn ang="0">
                <a:pos x="77" y="212"/>
              </a:cxn>
              <a:cxn ang="0">
                <a:pos x="80" y="199"/>
              </a:cxn>
              <a:cxn ang="0">
                <a:pos x="87" y="188"/>
              </a:cxn>
              <a:cxn ang="0">
                <a:pos x="102" y="166"/>
              </a:cxn>
              <a:cxn ang="0">
                <a:pos x="102" y="166"/>
              </a:cxn>
              <a:cxn ang="0">
                <a:pos x="113" y="154"/>
              </a:cxn>
              <a:cxn ang="0">
                <a:pos x="126" y="145"/>
              </a:cxn>
              <a:cxn ang="0">
                <a:pos x="138" y="134"/>
              </a:cxn>
              <a:cxn ang="0">
                <a:pos x="153" y="127"/>
              </a:cxn>
              <a:cxn ang="0">
                <a:pos x="153" y="127"/>
              </a:cxn>
              <a:cxn ang="0">
                <a:pos x="167" y="121"/>
              </a:cxn>
              <a:cxn ang="0">
                <a:pos x="184" y="116"/>
              </a:cxn>
              <a:cxn ang="0">
                <a:pos x="198" y="114"/>
              </a:cxn>
              <a:cxn ang="0">
                <a:pos x="216" y="112"/>
              </a:cxn>
              <a:cxn ang="0">
                <a:pos x="216" y="161"/>
              </a:cxn>
              <a:cxn ang="0">
                <a:pos x="216" y="161"/>
              </a:cxn>
              <a:cxn ang="0">
                <a:pos x="218" y="165"/>
              </a:cxn>
              <a:cxn ang="0">
                <a:pos x="218" y="165"/>
              </a:cxn>
              <a:cxn ang="0">
                <a:pos x="220" y="165"/>
              </a:cxn>
              <a:cxn ang="0">
                <a:pos x="300" y="85"/>
              </a:cxn>
              <a:cxn ang="0">
                <a:pos x="300" y="85"/>
              </a:cxn>
              <a:cxn ang="0">
                <a:pos x="301" y="83"/>
              </a:cxn>
              <a:cxn ang="0">
                <a:pos x="300" y="79"/>
              </a:cxn>
              <a:cxn ang="0">
                <a:pos x="300" y="79"/>
              </a:cxn>
            </a:cxnLst>
            <a:rect l="0" t="0" r="r" b="b"/>
            <a:pathLst>
              <a:path w="301" h="266">
                <a:moveTo>
                  <a:pt x="300" y="79"/>
                </a:moveTo>
                <a:lnTo>
                  <a:pt x="220" y="1"/>
                </a:lnTo>
                <a:lnTo>
                  <a:pt x="220" y="1"/>
                </a:lnTo>
                <a:lnTo>
                  <a:pt x="218" y="0"/>
                </a:lnTo>
                <a:lnTo>
                  <a:pt x="218" y="0"/>
                </a:lnTo>
                <a:lnTo>
                  <a:pt x="216" y="3"/>
                </a:lnTo>
                <a:lnTo>
                  <a:pt x="216" y="47"/>
                </a:lnTo>
                <a:lnTo>
                  <a:pt x="216" y="47"/>
                </a:lnTo>
                <a:lnTo>
                  <a:pt x="200" y="49"/>
                </a:lnTo>
                <a:lnTo>
                  <a:pt x="185" y="50"/>
                </a:lnTo>
                <a:lnTo>
                  <a:pt x="155" y="56"/>
                </a:lnTo>
                <a:lnTo>
                  <a:pt x="127" y="67"/>
                </a:lnTo>
                <a:lnTo>
                  <a:pt x="102" y="81"/>
                </a:lnTo>
                <a:lnTo>
                  <a:pt x="102" y="81"/>
                </a:lnTo>
                <a:lnTo>
                  <a:pt x="87" y="90"/>
                </a:lnTo>
                <a:lnTo>
                  <a:pt x="75" y="101"/>
                </a:lnTo>
                <a:lnTo>
                  <a:pt x="62" y="114"/>
                </a:lnTo>
                <a:lnTo>
                  <a:pt x="49" y="127"/>
                </a:lnTo>
                <a:lnTo>
                  <a:pt x="49" y="127"/>
                </a:lnTo>
                <a:lnTo>
                  <a:pt x="39" y="141"/>
                </a:lnTo>
                <a:lnTo>
                  <a:pt x="29" y="157"/>
                </a:lnTo>
                <a:lnTo>
                  <a:pt x="20" y="172"/>
                </a:lnTo>
                <a:lnTo>
                  <a:pt x="15" y="190"/>
                </a:lnTo>
                <a:lnTo>
                  <a:pt x="10" y="206"/>
                </a:lnTo>
                <a:lnTo>
                  <a:pt x="4" y="224"/>
                </a:lnTo>
                <a:lnTo>
                  <a:pt x="2" y="244"/>
                </a:lnTo>
                <a:lnTo>
                  <a:pt x="0" y="263"/>
                </a:lnTo>
                <a:lnTo>
                  <a:pt x="0" y="263"/>
                </a:lnTo>
                <a:lnTo>
                  <a:pt x="2" y="266"/>
                </a:lnTo>
                <a:lnTo>
                  <a:pt x="4" y="266"/>
                </a:lnTo>
                <a:lnTo>
                  <a:pt x="64" y="266"/>
                </a:lnTo>
                <a:lnTo>
                  <a:pt x="64" y="266"/>
                </a:lnTo>
                <a:lnTo>
                  <a:pt x="66" y="266"/>
                </a:lnTo>
                <a:lnTo>
                  <a:pt x="66" y="266"/>
                </a:lnTo>
                <a:lnTo>
                  <a:pt x="66" y="263"/>
                </a:lnTo>
                <a:lnTo>
                  <a:pt x="66" y="263"/>
                </a:lnTo>
                <a:lnTo>
                  <a:pt x="68" y="250"/>
                </a:lnTo>
                <a:lnTo>
                  <a:pt x="69" y="237"/>
                </a:lnTo>
                <a:lnTo>
                  <a:pt x="71" y="223"/>
                </a:lnTo>
                <a:lnTo>
                  <a:pt x="77" y="212"/>
                </a:lnTo>
                <a:lnTo>
                  <a:pt x="80" y="199"/>
                </a:lnTo>
                <a:lnTo>
                  <a:pt x="87" y="188"/>
                </a:lnTo>
                <a:lnTo>
                  <a:pt x="102" y="166"/>
                </a:lnTo>
                <a:lnTo>
                  <a:pt x="102" y="166"/>
                </a:lnTo>
                <a:lnTo>
                  <a:pt x="113" y="154"/>
                </a:lnTo>
                <a:lnTo>
                  <a:pt x="126" y="145"/>
                </a:lnTo>
                <a:lnTo>
                  <a:pt x="138" y="134"/>
                </a:lnTo>
                <a:lnTo>
                  <a:pt x="153" y="127"/>
                </a:lnTo>
                <a:lnTo>
                  <a:pt x="153" y="127"/>
                </a:lnTo>
                <a:lnTo>
                  <a:pt x="167" y="121"/>
                </a:lnTo>
                <a:lnTo>
                  <a:pt x="184" y="116"/>
                </a:lnTo>
                <a:lnTo>
                  <a:pt x="198" y="114"/>
                </a:lnTo>
                <a:lnTo>
                  <a:pt x="216" y="112"/>
                </a:lnTo>
                <a:lnTo>
                  <a:pt x="216" y="161"/>
                </a:lnTo>
                <a:lnTo>
                  <a:pt x="216" y="161"/>
                </a:lnTo>
                <a:lnTo>
                  <a:pt x="218" y="165"/>
                </a:lnTo>
                <a:lnTo>
                  <a:pt x="218" y="165"/>
                </a:lnTo>
                <a:lnTo>
                  <a:pt x="220" y="165"/>
                </a:lnTo>
                <a:lnTo>
                  <a:pt x="300" y="85"/>
                </a:lnTo>
                <a:lnTo>
                  <a:pt x="300" y="85"/>
                </a:lnTo>
                <a:lnTo>
                  <a:pt x="301" y="83"/>
                </a:lnTo>
                <a:lnTo>
                  <a:pt x="300" y="79"/>
                </a:lnTo>
                <a:lnTo>
                  <a:pt x="300" y="79"/>
                </a:lnTo>
                <a:close/>
              </a:path>
            </a:pathLst>
          </a:custGeom>
          <a:solidFill>
            <a:srgbClr val="E9EAEC"/>
          </a:solid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6" name="Teardrop 21"/>
          <p:cNvSpPr/>
          <p:nvPr/>
        </p:nvSpPr>
        <p:spPr>
          <a:xfrm rot="8100000">
            <a:off x="9300683" y="1690174"/>
            <a:ext cx="648873" cy="648873"/>
          </a:xfrm>
          <a:prstGeom prst="teardrop">
            <a:avLst>
              <a:gd name="adj" fmla="val 131619"/>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solidFill>
                <a:schemeClr val="bg2">
                  <a:lumMod val="25000"/>
                </a:schemeClr>
              </a:solidFill>
              <a:latin typeface="微软雅黑" panose="020B0503020204020204" pitchFamily="34" charset="-122"/>
              <a:ea typeface="微软雅黑" panose="020B0503020204020204" pitchFamily="34" charset="-122"/>
            </a:endParaRPr>
          </a:p>
        </p:txBody>
      </p:sp>
      <p:grpSp>
        <p:nvGrpSpPr>
          <p:cNvPr id="17" name="Group 58"/>
          <p:cNvGrpSpPr/>
          <p:nvPr/>
        </p:nvGrpSpPr>
        <p:grpSpPr>
          <a:xfrm>
            <a:off x="9471901" y="1820058"/>
            <a:ext cx="292790" cy="389104"/>
            <a:chOff x="8429652" y="3143254"/>
            <a:chExt cx="241300" cy="320675"/>
          </a:xfrm>
          <a:solidFill>
            <a:srgbClr val="E9EAEC"/>
          </a:solidFill>
        </p:grpSpPr>
        <p:sp>
          <p:nvSpPr>
            <p:cNvPr id="18" name="Freeform 108"/>
            <p:cNvSpPr>
              <a:spLocks noEditPoints="1"/>
            </p:cNvSpPr>
            <p:nvPr/>
          </p:nvSpPr>
          <p:spPr bwMode="auto">
            <a:xfrm>
              <a:off x="8429652" y="3143254"/>
              <a:ext cx="241300" cy="320675"/>
            </a:xfrm>
            <a:custGeom>
              <a:avLst/>
              <a:gdLst/>
              <a:ahLst/>
              <a:cxnLst>
                <a:cxn ang="0">
                  <a:pos x="136" y="2"/>
                </a:cxn>
                <a:cxn ang="0">
                  <a:pos x="92" y="13"/>
                </a:cxn>
                <a:cxn ang="0">
                  <a:pos x="56" y="35"/>
                </a:cxn>
                <a:cxn ang="0">
                  <a:pos x="25" y="67"/>
                </a:cxn>
                <a:cxn ang="0">
                  <a:pos x="7" y="107"/>
                </a:cxn>
                <a:cxn ang="0">
                  <a:pos x="0" y="153"/>
                </a:cxn>
                <a:cxn ang="0">
                  <a:pos x="5" y="187"/>
                </a:cxn>
                <a:cxn ang="0">
                  <a:pos x="25" y="236"/>
                </a:cxn>
                <a:cxn ang="0">
                  <a:pos x="63" y="274"/>
                </a:cxn>
                <a:cxn ang="0">
                  <a:pos x="69" y="278"/>
                </a:cxn>
                <a:cxn ang="0">
                  <a:pos x="76" y="301"/>
                </a:cxn>
                <a:cxn ang="0">
                  <a:pos x="76" y="354"/>
                </a:cxn>
                <a:cxn ang="0">
                  <a:pos x="83" y="372"/>
                </a:cxn>
                <a:cxn ang="0">
                  <a:pos x="140" y="401"/>
                </a:cxn>
                <a:cxn ang="0">
                  <a:pos x="150" y="405"/>
                </a:cxn>
                <a:cxn ang="0">
                  <a:pos x="214" y="376"/>
                </a:cxn>
                <a:cxn ang="0">
                  <a:pos x="225" y="367"/>
                </a:cxn>
                <a:cxn ang="0">
                  <a:pos x="228" y="303"/>
                </a:cxn>
                <a:cxn ang="0">
                  <a:pos x="230" y="289"/>
                </a:cxn>
                <a:cxn ang="0">
                  <a:pos x="243" y="270"/>
                </a:cxn>
                <a:cxn ang="0">
                  <a:pos x="261" y="256"/>
                </a:cxn>
                <a:cxn ang="0">
                  <a:pos x="288" y="216"/>
                </a:cxn>
                <a:cxn ang="0">
                  <a:pos x="301" y="169"/>
                </a:cxn>
                <a:cxn ang="0">
                  <a:pos x="301" y="136"/>
                </a:cxn>
                <a:cxn ang="0">
                  <a:pos x="290" y="93"/>
                </a:cxn>
                <a:cxn ang="0">
                  <a:pos x="268" y="57"/>
                </a:cxn>
                <a:cxn ang="0">
                  <a:pos x="236" y="28"/>
                </a:cxn>
                <a:cxn ang="0">
                  <a:pos x="196" y="8"/>
                </a:cxn>
                <a:cxn ang="0">
                  <a:pos x="150" y="0"/>
                </a:cxn>
                <a:cxn ang="0">
                  <a:pos x="100" y="354"/>
                </a:cxn>
                <a:cxn ang="0">
                  <a:pos x="203" y="303"/>
                </a:cxn>
                <a:cxn ang="0">
                  <a:pos x="100" y="303"/>
                </a:cxn>
                <a:cxn ang="0">
                  <a:pos x="203" y="303"/>
                </a:cxn>
                <a:cxn ang="0">
                  <a:pos x="230" y="249"/>
                </a:cxn>
                <a:cxn ang="0">
                  <a:pos x="210" y="270"/>
                </a:cxn>
                <a:cxn ang="0">
                  <a:pos x="96" y="278"/>
                </a:cxn>
                <a:cxn ang="0">
                  <a:pos x="85" y="260"/>
                </a:cxn>
                <a:cxn ang="0">
                  <a:pos x="67" y="245"/>
                </a:cxn>
                <a:cxn ang="0">
                  <a:pos x="40" y="211"/>
                </a:cxn>
                <a:cxn ang="0">
                  <a:pos x="27" y="167"/>
                </a:cxn>
                <a:cxn ang="0">
                  <a:pos x="25" y="140"/>
                </a:cxn>
                <a:cxn ang="0">
                  <a:pos x="36" y="104"/>
                </a:cxn>
                <a:cxn ang="0">
                  <a:pos x="54" y="71"/>
                </a:cxn>
                <a:cxn ang="0">
                  <a:pos x="82" y="47"/>
                </a:cxn>
                <a:cxn ang="0">
                  <a:pos x="114" y="31"/>
                </a:cxn>
                <a:cxn ang="0">
                  <a:pos x="150" y="26"/>
                </a:cxn>
                <a:cxn ang="0">
                  <a:pos x="176" y="29"/>
                </a:cxn>
                <a:cxn ang="0">
                  <a:pos x="212" y="42"/>
                </a:cxn>
                <a:cxn ang="0">
                  <a:pos x="239" y="64"/>
                </a:cxn>
                <a:cxn ang="0">
                  <a:pos x="261" y="93"/>
                </a:cxn>
                <a:cxn ang="0">
                  <a:pos x="274" y="127"/>
                </a:cxn>
                <a:cxn ang="0">
                  <a:pos x="277" y="153"/>
                </a:cxn>
                <a:cxn ang="0">
                  <a:pos x="270" y="192"/>
                </a:cxn>
                <a:cxn ang="0">
                  <a:pos x="250" y="229"/>
                </a:cxn>
                <a:cxn ang="0">
                  <a:pos x="232" y="249"/>
                </a:cxn>
              </a:cxnLst>
              <a:rect l="0" t="0" r="r" b="b"/>
              <a:pathLst>
                <a:path w="303" h="405">
                  <a:moveTo>
                    <a:pt x="150" y="0"/>
                  </a:moveTo>
                  <a:lnTo>
                    <a:pt x="150" y="0"/>
                  </a:lnTo>
                  <a:lnTo>
                    <a:pt x="136" y="2"/>
                  </a:lnTo>
                  <a:lnTo>
                    <a:pt x="121" y="4"/>
                  </a:lnTo>
                  <a:lnTo>
                    <a:pt x="107" y="8"/>
                  </a:lnTo>
                  <a:lnTo>
                    <a:pt x="92" y="13"/>
                  </a:lnTo>
                  <a:lnTo>
                    <a:pt x="80" y="18"/>
                  </a:lnTo>
                  <a:lnTo>
                    <a:pt x="67" y="28"/>
                  </a:lnTo>
                  <a:lnTo>
                    <a:pt x="56" y="35"/>
                  </a:lnTo>
                  <a:lnTo>
                    <a:pt x="45" y="46"/>
                  </a:lnTo>
                  <a:lnTo>
                    <a:pt x="34" y="57"/>
                  </a:lnTo>
                  <a:lnTo>
                    <a:pt x="25" y="67"/>
                  </a:lnTo>
                  <a:lnTo>
                    <a:pt x="18" y="80"/>
                  </a:lnTo>
                  <a:lnTo>
                    <a:pt x="13" y="93"/>
                  </a:lnTo>
                  <a:lnTo>
                    <a:pt x="7" y="107"/>
                  </a:lnTo>
                  <a:lnTo>
                    <a:pt x="4" y="122"/>
                  </a:lnTo>
                  <a:lnTo>
                    <a:pt x="2" y="136"/>
                  </a:lnTo>
                  <a:lnTo>
                    <a:pt x="0" y="153"/>
                  </a:lnTo>
                  <a:lnTo>
                    <a:pt x="0" y="153"/>
                  </a:lnTo>
                  <a:lnTo>
                    <a:pt x="2" y="171"/>
                  </a:lnTo>
                  <a:lnTo>
                    <a:pt x="5" y="187"/>
                  </a:lnTo>
                  <a:lnTo>
                    <a:pt x="9" y="205"/>
                  </a:lnTo>
                  <a:lnTo>
                    <a:pt x="16" y="221"/>
                  </a:lnTo>
                  <a:lnTo>
                    <a:pt x="25" y="236"/>
                  </a:lnTo>
                  <a:lnTo>
                    <a:pt x="36" y="251"/>
                  </a:lnTo>
                  <a:lnTo>
                    <a:pt x="49" y="263"/>
                  </a:lnTo>
                  <a:lnTo>
                    <a:pt x="63" y="274"/>
                  </a:lnTo>
                  <a:lnTo>
                    <a:pt x="65" y="276"/>
                  </a:lnTo>
                  <a:lnTo>
                    <a:pt x="65" y="276"/>
                  </a:lnTo>
                  <a:lnTo>
                    <a:pt x="69" y="278"/>
                  </a:lnTo>
                  <a:lnTo>
                    <a:pt x="71" y="281"/>
                  </a:lnTo>
                  <a:lnTo>
                    <a:pt x="74" y="290"/>
                  </a:lnTo>
                  <a:lnTo>
                    <a:pt x="76" y="301"/>
                  </a:lnTo>
                  <a:lnTo>
                    <a:pt x="76" y="303"/>
                  </a:lnTo>
                  <a:lnTo>
                    <a:pt x="76" y="354"/>
                  </a:lnTo>
                  <a:lnTo>
                    <a:pt x="76" y="354"/>
                  </a:lnTo>
                  <a:lnTo>
                    <a:pt x="76" y="359"/>
                  </a:lnTo>
                  <a:lnTo>
                    <a:pt x="80" y="367"/>
                  </a:lnTo>
                  <a:lnTo>
                    <a:pt x="83" y="372"/>
                  </a:lnTo>
                  <a:lnTo>
                    <a:pt x="89" y="376"/>
                  </a:lnTo>
                  <a:lnTo>
                    <a:pt x="140" y="401"/>
                  </a:lnTo>
                  <a:lnTo>
                    <a:pt x="140" y="401"/>
                  </a:lnTo>
                  <a:lnTo>
                    <a:pt x="145" y="403"/>
                  </a:lnTo>
                  <a:lnTo>
                    <a:pt x="150" y="405"/>
                  </a:lnTo>
                  <a:lnTo>
                    <a:pt x="150" y="405"/>
                  </a:lnTo>
                  <a:lnTo>
                    <a:pt x="158" y="403"/>
                  </a:lnTo>
                  <a:lnTo>
                    <a:pt x="163" y="401"/>
                  </a:lnTo>
                  <a:lnTo>
                    <a:pt x="214" y="376"/>
                  </a:lnTo>
                  <a:lnTo>
                    <a:pt x="214" y="376"/>
                  </a:lnTo>
                  <a:lnTo>
                    <a:pt x="219" y="372"/>
                  </a:lnTo>
                  <a:lnTo>
                    <a:pt x="225" y="367"/>
                  </a:lnTo>
                  <a:lnTo>
                    <a:pt x="227" y="359"/>
                  </a:lnTo>
                  <a:lnTo>
                    <a:pt x="228" y="354"/>
                  </a:lnTo>
                  <a:lnTo>
                    <a:pt x="228" y="303"/>
                  </a:lnTo>
                  <a:lnTo>
                    <a:pt x="228" y="303"/>
                  </a:lnTo>
                  <a:lnTo>
                    <a:pt x="228" y="296"/>
                  </a:lnTo>
                  <a:lnTo>
                    <a:pt x="230" y="289"/>
                  </a:lnTo>
                  <a:lnTo>
                    <a:pt x="236" y="278"/>
                  </a:lnTo>
                  <a:lnTo>
                    <a:pt x="241" y="272"/>
                  </a:lnTo>
                  <a:lnTo>
                    <a:pt x="243" y="270"/>
                  </a:lnTo>
                  <a:lnTo>
                    <a:pt x="248" y="267"/>
                  </a:lnTo>
                  <a:lnTo>
                    <a:pt x="248" y="267"/>
                  </a:lnTo>
                  <a:lnTo>
                    <a:pt x="261" y="256"/>
                  </a:lnTo>
                  <a:lnTo>
                    <a:pt x="272" y="243"/>
                  </a:lnTo>
                  <a:lnTo>
                    <a:pt x="281" y="231"/>
                  </a:lnTo>
                  <a:lnTo>
                    <a:pt x="288" y="216"/>
                  </a:lnTo>
                  <a:lnTo>
                    <a:pt x="294" y="200"/>
                  </a:lnTo>
                  <a:lnTo>
                    <a:pt x="299" y="185"/>
                  </a:lnTo>
                  <a:lnTo>
                    <a:pt x="301" y="169"/>
                  </a:lnTo>
                  <a:lnTo>
                    <a:pt x="303" y="153"/>
                  </a:lnTo>
                  <a:lnTo>
                    <a:pt x="303" y="153"/>
                  </a:lnTo>
                  <a:lnTo>
                    <a:pt x="301" y="136"/>
                  </a:lnTo>
                  <a:lnTo>
                    <a:pt x="299" y="122"/>
                  </a:lnTo>
                  <a:lnTo>
                    <a:pt x="295" y="107"/>
                  </a:lnTo>
                  <a:lnTo>
                    <a:pt x="290" y="93"/>
                  </a:lnTo>
                  <a:lnTo>
                    <a:pt x="285" y="80"/>
                  </a:lnTo>
                  <a:lnTo>
                    <a:pt x="275" y="67"/>
                  </a:lnTo>
                  <a:lnTo>
                    <a:pt x="268" y="57"/>
                  </a:lnTo>
                  <a:lnTo>
                    <a:pt x="257" y="46"/>
                  </a:lnTo>
                  <a:lnTo>
                    <a:pt x="246" y="35"/>
                  </a:lnTo>
                  <a:lnTo>
                    <a:pt x="236" y="28"/>
                  </a:lnTo>
                  <a:lnTo>
                    <a:pt x="223" y="18"/>
                  </a:lnTo>
                  <a:lnTo>
                    <a:pt x="210" y="13"/>
                  </a:lnTo>
                  <a:lnTo>
                    <a:pt x="196" y="8"/>
                  </a:lnTo>
                  <a:lnTo>
                    <a:pt x="181" y="4"/>
                  </a:lnTo>
                  <a:lnTo>
                    <a:pt x="167" y="2"/>
                  </a:lnTo>
                  <a:lnTo>
                    <a:pt x="150" y="0"/>
                  </a:lnTo>
                  <a:lnTo>
                    <a:pt x="150" y="0"/>
                  </a:lnTo>
                  <a:close/>
                  <a:moveTo>
                    <a:pt x="150" y="379"/>
                  </a:moveTo>
                  <a:lnTo>
                    <a:pt x="100" y="354"/>
                  </a:lnTo>
                  <a:lnTo>
                    <a:pt x="203" y="354"/>
                  </a:lnTo>
                  <a:lnTo>
                    <a:pt x="150" y="379"/>
                  </a:lnTo>
                  <a:close/>
                  <a:moveTo>
                    <a:pt x="203" y="303"/>
                  </a:moveTo>
                  <a:lnTo>
                    <a:pt x="203" y="328"/>
                  </a:lnTo>
                  <a:lnTo>
                    <a:pt x="100" y="328"/>
                  </a:lnTo>
                  <a:lnTo>
                    <a:pt x="100" y="303"/>
                  </a:lnTo>
                  <a:lnTo>
                    <a:pt x="100" y="303"/>
                  </a:lnTo>
                  <a:lnTo>
                    <a:pt x="203" y="303"/>
                  </a:lnTo>
                  <a:lnTo>
                    <a:pt x="203" y="303"/>
                  </a:lnTo>
                  <a:close/>
                  <a:moveTo>
                    <a:pt x="232" y="249"/>
                  </a:moveTo>
                  <a:lnTo>
                    <a:pt x="232" y="249"/>
                  </a:lnTo>
                  <a:lnTo>
                    <a:pt x="230" y="249"/>
                  </a:lnTo>
                  <a:lnTo>
                    <a:pt x="223" y="254"/>
                  </a:lnTo>
                  <a:lnTo>
                    <a:pt x="214" y="263"/>
                  </a:lnTo>
                  <a:lnTo>
                    <a:pt x="210" y="270"/>
                  </a:lnTo>
                  <a:lnTo>
                    <a:pt x="207" y="278"/>
                  </a:lnTo>
                  <a:lnTo>
                    <a:pt x="96" y="278"/>
                  </a:lnTo>
                  <a:lnTo>
                    <a:pt x="96" y="278"/>
                  </a:lnTo>
                  <a:lnTo>
                    <a:pt x="94" y="270"/>
                  </a:lnTo>
                  <a:lnTo>
                    <a:pt x="91" y="265"/>
                  </a:lnTo>
                  <a:lnTo>
                    <a:pt x="85" y="260"/>
                  </a:lnTo>
                  <a:lnTo>
                    <a:pt x="78" y="254"/>
                  </a:lnTo>
                  <a:lnTo>
                    <a:pt x="78" y="254"/>
                  </a:lnTo>
                  <a:lnTo>
                    <a:pt x="67" y="245"/>
                  </a:lnTo>
                  <a:lnTo>
                    <a:pt x="56" y="234"/>
                  </a:lnTo>
                  <a:lnTo>
                    <a:pt x="47" y="223"/>
                  </a:lnTo>
                  <a:lnTo>
                    <a:pt x="40" y="211"/>
                  </a:lnTo>
                  <a:lnTo>
                    <a:pt x="34" y="196"/>
                  </a:lnTo>
                  <a:lnTo>
                    <a:pt x="29" y="182"/>
                  </a:lnTo>
                  <a:lnTo>
                    <a:pt x="27" y="167"/>
                  </a:lnTo>
                  <a:lnTo>
                    <a:pt x="25" y="153"/>
                  </a:lnTo>
                  <a:lnTo>
                    <a:pt x="25" y="153"/>
                  </a:lnTo>
                  <a:lnTo>
                    <a:pt x="25" y="140"/>
                  </a:lnTo>
                  <a:lnTo>
                    <a:pt x="27" y="127"/>
                  </a:lnTo>
                  <a:lnTo>
                    <a:pt x="31" y="115"/>
                  </a:lnTo>
                  <a:lnTo>
                    <a:pt x="36" y="104"/>
                  </a:lnTo>
                  <a:lnTo>
                    <a:pt x="40" y="93"/>
                  </a:lnTo>
                  <a:lnTo>
                    <a:pt x="47" y="82"/>
                  </a:lnTo>
                  <a:lnTo>
                    <a:pt x="54" y="71"/>
                  </a:lnTo>
                  <a:lnTo>
                    <a:pt x="62" y="64"/>
                  </a:lnTo>
                  <a:lnTo>
                    <a:pt x="71" y="55"/>
                  </a:lnTo>
                  <a:lnTo>
                    <a:pt x="82" y="47"/>
                  </a:lnTo>
                  <a:lnTo>
                    <a:pt x="91" y="42"/>
                  </a:lnTo>
                  <a:lnTo>
                    <a:pt x="101" y="37"/>
                  </a:lnTo>
                  <a:lnTo>
                    <a:pt x="114" y="31"/>
                  </a:lnTo>
                  <a:lnTo>
                    <a:pt x="125" y="29"/>
                  </a:lnTo>
                  <a:lnTo>
                    <a:pt x="138" y="28"/>
                  </a:lnTo>
                  <a:lnTo>
                    <a:pt x="150" y="26"/>
                  </a:lnTo>
                  <a:lnTo>
                    <a:pt x="150" y="26"/>
                  </a:lnTo>
                  <a:lnTo>
                    <a:pt x="165" y="28"/>
                  </a:lnTo>
                  <a:lnTo>
                    <a:pt x="176" y="29"/>
                  </a:lnTo>
                  <a:lnTo>
                    <a:pt x="188" y="31"/>
                  </a:lnTo>
                  <a:lnTo>
                    <a:pt x="199" y="37"/>
                  </a:lnTo>
                  <a:lnTo>
                    <a:pt x="212" y="42"/>
                  </a:lnTo>
                  <a:lnTo>
                    <a:pt x="221" y="47"/>
                  </a:lnTo>
                  <a:lnTo>
                    <a:pt x="232" y="55"/>
                  </a:lnTo>
                  <a:lnTo>
                    <a:pt x="239" y="64"/>
                  </a:lnTo>
                  <a:lnTo>
                    <a:pt x="248" y="71"/>
                  </a:lnTo>
                  <a:lnTo>
                    <a:pt x="256" y="82"/>
                  </a:lnTo>
                  <a:lnTo>
                    <a:pt x="261" y="93"/>
                  </a:lnTo>
                  <a:lnTo>
                    <a:pt x="266" y="104"/>
                  </a:lnTo>
                  <a:lnTo>
                    <a:pt x="272" y="115"/>
                  </a:lnTo>
                  <a:lnTo>
                    <a:pt x="274" y="127"/>
                  </a:lnTo>
                  <a:lnTo>
                    <a:pt x="275" y="140"/>
                  </a:lnTo>
                  <a:lnTo>
                    <a:pt x="277" y="153"/>
                  </a:lnTo>
                  <a:lnTo>
                    <a:pt x="277" y="153"/>
                  </a:lnTo>
                  <a:lnTo>
                    <a:pt x="275" y="165"/>
                  </a:lnTo>
                  <a:lnTo>
                    <a:pt x="274" y="180"/>
                  </a:lnTo>
                  <a:lnTo>
                    <a:pt x="270" y="192"/>
                  </a:lnTo>
                  <a:lnTo>
                    <a:pt x="265" y="205"/>
                  </a:lnTo>
                  <a:lnTo>
                    <a:pt x="259" y="218"/>
                  </a:lnTo>
                  <a:lnTo>
                    <a:pt x="250" y="229"/>
                  </a:lnTo>
                  <a:lnTo>
                    <a:pt x="243" y="240"/>
                  </a:lnTo>
                  <a:lnTo>
                    <a:pt x="232" y="249"/>
                  </a:lnTo>
                  <a:lnTo>
                    <a:pt x="232" y="249"/>
                  </a:lnTo>
                  <a:close/>
                </a:path>
              </a:pathLst>
            </a:custGeom>
            <a:grp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sp>
          <p:nvSpPr>
            <p:cNvPr id="19" name="Freeform 109"/>
            <p:cNvSpPr/>
            <p:nvPr/>
          </p:nvSpPr>
          <p:spPr bwMode="auto">
            <a:xfrm>
              <a:off x="8550302" y="3184529"/>
              <a:ext cx="79375" cy="79375"/>
            </a:xfrm>
            <a:custGeom>
              <a:avLst/>
              <a:gdLst/>
              <a:ahLst/>
              <a:cxnLst>
                <a:cxn ang="0">
                  <a:pos x="13" y="0"/>
                </a:cxn>
                <a:cxn ang="0">
                  <a:pos x="13" y="0"/>
                </a:cxn>
                <a:cxn ang="0">
                  <a:pos x="9" y="2"/>
                </a:cxn>
                <a:cxn ang="0">
                  <a:pos x="4" y="4"/>
                </a:cxn>
                <a:cxn ang="0">
                  <a:pos x="2" y="7"/>
                </a:cxn>
                <a:cxn ang="0">
                  <a:pos x="0" y="13"/>
                </a:cxn>
                <a:cxn ang="0">
                  <a:pos x="0" y="13"/>
                </a:cxn>
                <a:cxn ang="0">
                  <a:pos x="2" y="18"/>
                </a:cxn>
                <a:cxn ang="0">
                  <a:pos x="4" y="22"/>
                </a:cxn>
                <a:cxn ang="0">
                  <a:pos x="9" y="24"/>
                </a:cxn>
                <a:cxn ang="0">
                  <a:pos x="13" y="25"/>
                </a:cxn>
                <a:cxn ang="0">
                  <a:pos x="13" y="25"/>
                </a:cxn>
                <a:cxn ang="0">
                  <a:pos x="24" y="27"/>
                </a:cxn>
                <a:cxn ang="0">
                  <a:pos x="35" y="31"/>
                </a:cxn>
                <a:cxn ang="0">
                  <a:pos x="46" y="36"/>
                </a:cxn>
                <a:cxn ang="0">
                  <a:pos x="57" y="44"/>
                </a:cxn>
                <a:cxn ang="0">
                  <a:pos x="64" y="53"/>
                </a:cxn>
                <a:cxn ang="0">
                  <a:pos x="71" y="64"/>
                </a:cxn>
                <a:cxn ang="0">
                  <a:pos x="75" y="76"/>
                </a:cxn>
                <a:cxn ang="0">
                  <a:pos x="77" y="89"/>
                </a:cxn>
                <a:cxn ang="0">
                  <a:pos x="77" y="89"/>
                </a:cxn>
                <a:cxn ang="0">
                  <a:pos x="78" y="94"/>
                </a:cxn>
                <a:cxn ang="0">
                  <a:pos x="80" y="98"/>
                </a:cxn>
                <a:cxn ang="0">
                  <a:pos x="84" y="102"/>
                </a:cxn>
                <a:cxn ang="0">
                  <a:pos x="89" y="102"/>
                </a:cxn>
                <a:cxn ang="0">
                  <a:pos x="89" y="102"/>
                </a:cxn>
                <a:cxn ang="0">
                  <a:pos x="95" y="102"/>
                </a:cxn>
                <a:cxn ang="0">
                  <a:pos x="98" y="98"/>
                </a:cxn>
                <a:cxn ang="0">
                  <a:pos x="100" y="94"/>
                </a:cxn>
                <a:cxn ang="0">
                  <a:pos x="102" y="89"/>
                </a:cxn>
                <a:cxn ang="0">
                  <a:pos x="102" y="89"/>
                </a:cxn>
                <a:cxn ang="0">
                  <a:pos x="100" y="69"/>
                </a:cxn>
                <a:cxn ang="0">
                  <a:pos x="95" y="51"/>
                </a:cxn>
                <a:cxn ang="0">
                  <a:pos x="86" y="36"/>
                </a:cxn>
                <a:cxn ang="0">
                  <a:pos x="75" y="24"/>
                </a:cxn>
                <a:cxn ang="0">
                  <a:pos x="60" y="13"/>
                </a:cxn>
                <a:cxn ang="0">
                  <a:pos x="46" y="6"/>
                </a:cxn>
                <a:cxn ang="0">
                  <a:pos x="29" y="2"/>
                </a:cxn>
                <a:cxn ang="0">
                  <a:pos x="13" y="0"/>
                </a:cxn>
                <a:cxn ang="0">
                  <a:pos x="13" y="0"/>
                </a:cxn>
              </a:cxnLst>
              <a:rect l="0" t="0" r="r" b="b"/>
              <a:pathLst>
                <a:path w="102" h="102">
                  <a:moveTo>
                    <a:pt x="13" y="0"/>
                  </a:moveTo>
                  <a:lnTo>
                    <a:pt x="13" y="0"/>
                  </a:lnTo>
                  <a:lnTo>
                    <a:pt x="9" y="2"/>
                  </a:lnTo>
                  <a:lnTo>
                    <a:pt x="4" y="4"/>
                  </a:lnTo>
                  <a:lnTo>
                    <a:pt x="2" y="7"/>
                  </a:lnTo>
                  <a:lnTo>
                    <a:pt x="0" y="13"/>
                  </a:lnTo>
                  <a:lnTo>
                    <a:pt x="0" y="13"/>
                  </a:lnTo>
                  <a:lnTo>
                    <a:pt x="2" y="18"/>
                  </a:lnTo>
                  <a:lnTo>
                    <a:pt x="4" y="22"/>
                  </a:lnTo>
                  <a:lnTo>
                    <a:pt x="9" y="24"/>
                  </a:lnTo>
                  <a:lnTo>
                    <a:pt x="13" y="25"/>
                  </a:lnTo>
                  <a:lnTo>
                    <a:pt x="13" y="25"/>
                  </a:lnTo>
                  <a:lnTo>
                    <a:pt x="24" y="27"/>
                  </a:lnTo>
                  <a:lnTo>
                    <a:pt x="35" y="31"/>
                  </a:lnTo>
                  <a:lnTo>
                    <a:pt x="46" y="36"/>
                  </a:lnTo>
                  <a:lnTo>
                    <a:pt x="57" y="44"/>
                  </a:lnTo>
                  <a:lnTo>
                    <a:pt x="64" y="53"/>
                  </a:lnTo>
                  <a:lnTo>
                    <a:pt x="71" y="64"/>
                  </a:lnTo>
                  <a:lnTo>
                    <a:pt x="75" y="76"/>
                  </a:lnTo>
                  <a:lnTo>
                    <a:pt x="77" y="89"/>
                  </a:lnTo>
                  <a:lnTo>
                    <a:pt x="77" y="89"/>
                  </a:lnTo>
                  <a:lnTo>
                    <a:pt x="78" y="94"/>
                  </a:lnTo>
                  <a:lnTo>
                    <a:pt x="80" y="98"/>
                  </a:lnTo>
                  <a:lnTo>
                    <a:pt x="84" y="102"/>
                  </a:lnTo>
                  <a:lnTo>
                    <a:pt x="89" y="102"/>
                  </a:lnTo>
                  <a:lnTo>
                    <a:pt x="89" y="102"/>
                  </a:lnTo>
                  <a:lnTo>
                    <a:pt x="95" y="102"/>
                  </a:lnTo>
                  <a:lnTo>
                    <a:pt x="98" y="98"/>
                  </a:lnTo>
                  <a:lnTo>
                    <a:pt x="100" y="94"/>
                  </a:lnTo>
                  <a:lnTo>
                    <a:pt x="102" y="89"/>
                  </a:lnTo>
                  <a:lnTo>
                    <a:pt x="102" y="89"/>
                  </a:lnTo>
                  <a:lnTo>
                    <a:pt x="100" y="69"/>
                  </a:lnTo>
                  <a:lnTo>
                    <a:pt x="95" y="51"/>
                  </a:lnTo>
                  <a:lnTo>
                    <a:pt x="86" y="36"/>
                  </a:lnTo>
                  <a:lnTo>
                    <a:pt x="75" y="24"/>
                  </a:lnTo>
                  <a:lnTo>
                    <a:pt x="60" y="13"/>
                  </a:lnTo>
                  <a:lnTo>
                    <a:pt x="46" y="6"/>
                  </a:lnTo>
                  <a:lnTo>
                    <a:pt x="29" y="2"/>
                  </a:lnTo>
                  <a:lnTo>
                    <a:pt x="13" y="0"/>
                  </a:lnTo>
                  <a:lnTo>
                    <a:pt x="13" y="0"/>
                  </a:lnTo>
                  <a:close/>
                </a:path>
              </a:pathLst>
            </a:custGeom>
            <a:grpFill/>
            <a:ln w="9525">
              <a:noFill/>
              <a:round/>
            </a:ln>
          </p:spPr>
          <p:txBody>
            <a:bodyPr vert="horz" wrap="square" lIns="91440" tIns="45720" rIns="91440" bIns="45720" numCol="1" anchor="t" anchorCtr="0" compatLnSpc="1"/>
            <a:lstStyle/>
            <a:p>
              <a:endParaRPr lang="en-US" sz="3200">
                <a:solidFill>
                  <a:schemeClr val="bg2">
                    <a:lumMod val="25000"/>
                  </a:schemeClr>
                </a:solidFill>
                <a:latin typeface="微软雅黑" panose="020B0503020204020204" pitchFamily="34" charset="-122"/>
                <a:ea typeface="微软雅黑" panose="020B0503020204020204" pitchFamily="34" charset="-122"/>
              </a:endParaRPr>
            </a:p>
          </p:txBody>
        </p:sp>
      </p:grpSp>
      <p:sp>
        <p:nvSpPr>
          <p:cNvPr id="20" name="TextBox 76"/>
          <p:cNvSpPr txBox="1"/>
          <p:nvPr/>
        </p:nvSpPr>
        <p:spPr>
          <a:xfrm>
            <a:off x="765056" y="4327950"/>
            <a:ext cx="3424207"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Reduced Development Time</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1" name="文本框 20"/>
          <p:cNvSpPr txBox="1"/>
          <p:nvPr/>
        </p:nvSpPr>
        <p:spPr>
          <a:xfrm>
            <a:off x="1225068" y="4734236"/>
            <a:ext cx="2456915" cy="951158"/>
          </a:xfrm>
          <a:prstGeom prst="rect">
            <a:avLst/>
          </a:prstGeom>
          <a:noFill/>
          <a:effectLst/>
        </p:spPr>
        <p:txBody>
          <a:bodyPr wrap="square" rtlCol="0">
            <a:spAutoFit/>
          </a:bodyPr>
          <a:lstStyle/>
          <a:p>
            <a:pPr algn="ctr">
              <a:lnSpc>
                <a:spcPct val="130000"/>
              </a:lnSpc>
            </a:pPr>
            <a:r>
              <a:rPr lang="en-US" altLang="zh-CN" sz="1100" dirty="0">
                <a:solidFill>
                  <a:srgbClr val="515153"/>
                </a:solidFill>
                <a:latin typeface="微软雅黑" panose="020B0503020204020204" pitchFamily="34" charset="-122"/>
                <a:ea typeface="微软雅黑" panose="020B0503020204020204" pitchFamily="34" charset="-122"/>
              </a:rPr>
              <a:t>Golden Apple brings project and industry experience to move you faster through challenges that on your way to success.</a:t>
            </a:r>
          </a:p>
        </p:txBody>
      </p:sp>
      <p:sp>
        <p:nvSpPr>
          <p:cNvPr id="22" name="TextBox 76"/>
          <p:cNvSpPr txBox="1"/>
          <p:nvPr/>
        </p:nvSpPr>
        <p:spPr>
          <a:xfrm>
            <a:off x="3625914" y="2971602"/>
            <a:ext cx="2400075"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Industry Expertise</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3" name="文本框 22"/>
          <p:cNvSpPr txBox="1"/>
          <p:nvPr/>
        </p:nvSpPr>
        <p:spPr>
          <a:xfrm>
            <a:off x="3636798" y="3318422"/>
            <a:ext cx="2456915" cy="951158"/>
          </a:xfrm>
          <a:prstGeom prst="rect">
            <a:avLst/>
          </a:prstGeom>
          <a:noFill/>
          <a:effectLst/>
        </p:spPr>
        <p:txBody>
          <a:bodyPr wrap="square" rtlCol="0">
            <a:spAutoFit/>
          </a:bodyPr>
          <a:lstStyle/>
          <a:p>
            <a:pPr algn="ctr">
              <a:lnSpc>
                <a:spcPct val="130000"/>
              </a:lnSpc>
            </a:pPr>
            <a:r>
              <a:rPr lang="en-US" altLang="zh-CN" sz="1100" dirty="0">
                <a:solidFill>
                  <a:srgbClr val="515153"/>
                </a:solidFill>
                <a:latin typeface="微软雅黑" panose="020B0503020204020204" pitchFamily="34" charset="-122"/>
                <a:ea typeface="微软雅黑" panose="020B0503020204020204" pitchFamily="34" charset="-122"/>
              </a:rPr>
              <a:t>We have passion to deliver innovative and sustainable solutions to you with industry tested practices. </a:t>
            </a:r>
          </a:p>
        </p:txBody>
      </p:sp>
      <p:sp>
        <p:nvSpPr>
          <p:cNvPr id="24" name="TextBox 76"/>
          <p:cNvSpPr txBox="1"/>
          <p:nvPr/>
        </p:nvSpPr>
        <p:spPr>
          <a:xfrm>
            <a:off x="6256421" y="4353904"/>
            <a:ext cx="2136220"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Tailored Services</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5" name="文本框 24"/>
          <p:cNvSpPr txBox="1"/>
          <p:nvPr/>
        </p:nvSpPr>
        <p:spPr>
          <a:xfrm>
            <a:off x="6025989" y="4734236"/>
            <a:ext cx="2456915" cy="951158"/>
          </a:xfrm>
          <a:prstGeom prst="rect">
            <a:avLst/>
          </a:prstGeom>
          <a:noFill/>
          <a:effectLst/>
        </p:spPr>
        <p:txBody>
          <a:bodyPr wrap="square" rtlCol="0">
            <a:spAutoFit/>
          </a:bodyPr>
          <a:lstStyle/>
          <a:p>
            <a:pPr algn="ctr">
              <a:lnSpc>
                <a:spcPct val="130000"/>
              </a:lnSpc>
            </a:pPr>
            <a:r>
              <a:rPr lang="en-US" altLang="zh-CN" sz="1100" dirty="0">
                <a:solidFill>
                  <a:srgbClr val="515153"/>
                </a:solidFill>
                <a:latin typeface="微软雅黑" panose="020B0503020204020204" pitchFamily="34" charset="-122"/>
                <a:ea typeface="微软雅黑" panose="020B0503020204020204" pitchFamily="34" charset="-122"/>
              </a:rPr>
              <a:t>We are flexible to fulfill your every single need. Always committed to providing customized solutions.</a:t>
            </a:r>
          </a:p>
        </p:txBody>
      </p:sp>
      <p:sp>
        <p:nvSpPr>
          <p:cNvPr id="26" name="TextBox 76"/>
          <p:cNvSpPr txBox="1"/>
          <p:nvPr/>
        </p:nvSpPr>
        <p:spPr>
          <a:xfrm>
            <a:off x="8482904" y="2971601"/>
            <a:ext cx="2366651" cy="369332"/>
          </a:xfrm>
          <a:prstGeom prst="rect">
            <a:avLst/>
          </a:prstGeom>
          <a:noFill/>
          <a:effectLst/>
        </p:spPr>
        <p:txBody>
          <a:bodyPr wrap="square" rtlCol="0">
            <a:spAutoFit/>
          </a:bodyPr>
          <a:lstStyle/>
          <a:p>
            <a:pPr algn="ctr"/>
            <a:r>
              <a:rPr lang="en-US" altLang="zh-CN" dirty="0">
                <a:solidFill>
                  <a:srgbClr val="E04155"/>
                </a:solidFill>
                <a:latin typeface="微软雅黑" panose="020B0503020204020204" pitchFamily="34" charset="-122"/>
                <a:ea typeface="微软雅黑" panose="020B0503020204020204" pitchFamily="34" charset="-122"/>
              </a:rPr>
              <a:t>Competitive</a:t>
            </a:r>
            <a:r>
              <a:rPr lang="zh-CN" altLang="en-US" dirty="0">
                <a:solidFill>
                  <a:srgbClr val="E04155"/>
                </a:solidFill>
                <a:latin typeface="微软雅黑" panose="020B0503020204020204" pitchFamily="34" charset="-122"/>
                <a:ea typeface="微软雅黑" panose="020B0503020204020204" pitchFamily="34" charset="-122"/>
              </a:rPr>
              <a:t> </a:t>
            </a:r>
            <a:r>
              <a:rPr lang="en-US" altLang="zh-CN" dirty="0">
                <a:solidFill>
                  <a:srgbClr val="E04155"/>
                </a:solidFill>
                <a:latin typeface="微软雅黑" panose="020B0503020204020204" pitchFamily="34" charset="-122"/>
                <a:ea typeface="微软雅黑" panose="020B0503020204020204" pitchFamily="34" charset="-122"/>
              </a:rPr>
              <a:t>fees</a:t>
            </a:r>
            <a:endParaRPr lang="zh-CN" altLang="en-US" dirty="0">
              <a:solidFill>
                <a:srgbClr val="E04155"/>
              </a:solidFill>
              <a:latin typeface="微软雅黑" panose="020B0503020204020204" pitchFamily="34" charset="-122"/>
              <a:ea typeface="微软雅黑" panose="020B0503020204020204" pitchFamily="34" charset="-122"/>
            </a:endParaRPr>
          </a:p>
        </p:txBody>
      </p:sp>
      <p:sp>
        <p:nvSpPr>
          <p:cNvPr id="27" name="文本框 26"/>
          <p:cNvSpPr txBox="1"/>
          <p:nvPr/>
        </p:nvSpPr>
        <p:spPr>
          <a:xfrm>
            <a:off x="8392641" y="3318422"/>
            <a:ext cx="2456915" cy="511037"/>
          </a:xfrm>
          <a:prstGeom prst="rect">
            <a:avLst/>
          </a:prstGeom>
          <a:noFill/>
          <a:effectLst/>
        </p:spPr>
        <p:txBody>
          <a:bodyPr wrap="square" rtlCol="0">
            <a:spAutoFit/>
          </a:bodyPr>
          <a:lstStyle/>
          <a:p>
            <a:pPr algn="ctr">
              <a:lnSpc>
                <a:spcPct val="130000"/>
              </a:lnSpc>
            </a:pPr>
            <a:r>
              <a:rPr lang="en-US" altLang="zh-CN" sz="1100" dirty="0">
                <a:solidFill>
                  <a:schemeClr val="bg2">
                    <a:lumMod val="25000"/>
                  </a:schemeClr>
                </a:solidFill>
                <a:latin typeface="微软雅黑" panose="020B0503020204020204" pitchFamily="34" charset="-122"/>
                <a:ea typeface="微软雅黑" panose="020B0503020204020204" pitchFamily="34" charset="-122"/>
              </a:rPr>
              <a:t>Come and enjoy our excellent services with really low fees.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0" y="133351"/>
            <a:ext cx="247650" cy="1010502"/>
            <a:chOff x="0" y="133350"/>
            <a:chExt cx="492548" cy="2009775"/>
          </a:xfrm>
        </p:grpSpPr>
        <p:sp>
          <p:nvSpPr>
            <p:cNvPr id="9" name="等腰三角形 8"/>
            <p:cNvSpPr/>
            <p:nvPr/>
          </p:nvSpPr>
          <p:spPr>
            <a:xfrm rot="5400000">
              <a:off x="-606214" y="1044364"/>
              <a:ext cx="1704975" cy="492548"/>
            </a:xfrm>
            <a:prstGeom prst="triangle">
              <a:avLst>
                <a:gd name="adj" fmla="val 33333"/>
              </a:avLst>
            </a:pr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9" name="等腰三角形 28"/>
            <p:cNvSpPr/>
            <p:nvPr/>
          </p:nvSpPr>
          <p:spPr>
            <a:xfrm rot="5400000">
              <a:off x="-606214" y="739564"/>
              <a:ext cx="1704975" cy="492548"/>
            </a:xfrm>
            <a:prstGeom prst="triangle">
              <a:avLst>
                <a:gd name="adj" fmla="val 33333"/>
              </a:avLst>
            </a:pr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TextBox 76"/>
          <p:cNvSpPr txBox="1"/>
          <p:nvPr/>
        </p:nvSpPr>
        <p:spPr>
          <a:xfrm>
            <a:off x="371192" y="286602"/>
            <a:ext cx="3972208" cy="461665"/>
          </a:xfrm>
          <a:prstGeom prst="rect">
            <a:avLst/>
          </a:prstGeom>
          <a:noFill/>
        </p:spPr>
        <p:txBody>
          <a:bodyPr wrap="square" rtlCol="0">
            <a:spAutoFit/>
          </a:bodyPr>
          <a:lstStyle/>
          <a:p>
            <a:pPr lvl="0" algn="ctr">
              <a:defRPr/>
            </a:pPr>
            <a:r>
              <a:rPr lang="en-GB" altLang="zh-CN" sz="2400" dirty="0">
                <a:solidFill>
                  <a:srgbClr val="E04155"/>
                </a:solidFill>
                <a:latin typeface="微软雅黑" panose="020B0503020204020204" pitchFamily="34" charset="-122"/>
                <a:ea typeface="微软雅黑" panose="020B0503020204020204" pitchFamily="34" charset="-122"/>
              </a:rPr>
              <a:t>Why choose our program?</a:t>
            </a:r>
          </a:p>
        </p:txBody>
      </p:sp>
      <p:sp>
        <p:nvSpPr>
          <p:cNvPr id="4" name="文本框 3">
            <a:extLst>
              <a:ext uri="{FF2B5EF4-FFF2-40B4-BE49-F238E27FC236}">
                <a16:creationId xmlns:a16="http://schemas.microsoft.com/office/drawing/2014/main" id="{31E67A6B-6A2A-49F4-ABF8-52638FDF1B2D}"/>
              </a:ext>
            </a:extLst>
          </p:cNvPr>
          <p:cNvSpPr txBox="1"/>
          <p:nvPr/>
        </p:nvSpPr>
        <p:spPr>
          <a:xfrm>
            <a:off x="770021" y="1275347"/>
            <a:ext cx="10347158" cy="2862322"/>
          </a:xfrm>
          <a:prstGeom prst="rect">
            <a:avLst/>
          </a:prstGeom>
          <a:noFill/>
        </p:spPr>
        <p:txBody>
          <a:bodyPr wrap="square" rtlCol="0">
            <a:spAutoFit/>
          </a:bodyPr>
          <a:lstStyle/>
          <a:p>
            <a:r>
              <a:rPr lang="en-US" dirty="0">
                <a:latin typeface="Microsoft YaHei Light" panose="020B0502040204020203" pitchFamily="34" charset="-122"/>
                <a:ea typeface="Microsoft YaHei Light" panose="020B0502040204020203" pitchFamily="34" charset="-122"/>
              </a:rPr>
              <a:t>Consultant Profile:</a:t>
            </a:r>
          </a:p>
          <a:p>
            <a:r>
              <a:rPr lang="en-US" dirty="0">
                <a:latin typeface="Microsoft YaHei Light" panose="020B0502040204020203" pitchFamily="34" charset="-122"/>
                <a:ea typeface="Microsoft YaHei Light" panose="020B0502040204020203" pitchFamily="34" charset="-122"/>
              </a:rPr>
              <a:t>As a Business English major student who studied for three years in China, I equipped lots of business skills. Driven by my desire to learn more advanced expertise, I became an undergraduate student of UWTSD. During this eight months of study, I gain more professional knowledge in consultancy, marketing and leadership. </a:t>
            </a:r>
          </a:p>
          <a:p>
            <a:r>
              <a:rPr lang="en-US" dirty="0">
                <a:latin typeface="Microsoft YaHei Light" panose="020B0502040204020203" pitchFamily="34" charset="-122"/>
                <a:ea typeface="Microsoft YaHei Light" panose="020B0502040204020203" pitchFamily="34" charset="-122"/>
              </a:rPr>
              <a:t>As practical experience, I worked in a beverage company as a sales consultant during Spring Festival in 2016. I also worked as an assistant in the international business department of Qingdao Sheng De International Logistics Terminal Corp. for 4 months. </a:t>
            </a:r>
          </a:p>
          <a:p>
            <a:r>
              <a:rPr lang="en-US" dirty="0">
                <a:latin typeface="Microsoft YaHei Light" panose="020B0502040204020203" pitchFamily="34" charset="-122"/>
                <a:ea typeface="Microsoft YaHei Light" panose="020B0502040204020203" pitchFamily="34" charset="-122"/>
              </a:rPr>
              <a:t>I believe I have ability to collect and analyze information and design a great plan to enhance </a:t>
            </a:r>
            <a:r>
              <a:rPr lang="en-US" dirty="0" err="1">
                <a:latin typeface="Microsoft YaHei Light" panose="020B0502040204020203" pitchFamily="34" charset="-122"/>
                <a:ea typeface="Microsoft YaHei Light" panose="020B0502040204020203" pitchFamily="34" charset="-122"/>
              </a:rPr>
              <a:t>organisitonal</a:t>
            </a:r>
            <a:r>
              <a:rPr lang="en-US" dirty="0">
                <a:latin typeface="Microsoft YaHei Light" panose="020B0502040204020203" pitchFamily="34" charset="-122"/>
                <a:ea typeface="Microsoft YaHei Light" panose="020B0502040204020203" pitchFamily="34" charset="-122"/>
              </a:rPr>
              <a:t> leadership skills of every participants in this program. </a:t>
            </a:r>
            <a:endParaRPr lang="en-GB" dirty="0">
              <a:latin typeface="Microsoft YaHei Light" panose="020B0502040204020203" pitchFamily="34" charset="-122"/>
              <a:ea typeface="Microsoft YaHei Light" panose="020B0502040204020203" pitchFamily="34"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任意多边形: 形状 7"/>
          <p:cNvSpPr/>
          <p:nvPr/>
        </p:nvSpPr>
        <p:spPr>
          <a:xfrm rot="5400000">
            <a:off x="6129338" y="795338"/>
            <a:ext cx="6858000" cy="5267325"/>
          </a:xfrm>
          <a:custGeom>
            <a:avLst/>
            <a:gdLst>
              <a:gd name="connsiteX0" fmla="*/ 0 w 6858000"/>
              <a:gd name="connsiteY0" fmla="*/ 5267325 h 5267325"/>
              <a:gd name="connsiteX1" fmla="*/ 0 w 6858000"/>
              <a:gd name="connsiteY1" fmla="*/ 0 h 5267325"/>
              <a:gd name="connsiteX2" fmla="*/ 6858000 w 6858000"/>
              <a:gd name="connsiteY2" fmla="*/ 0 h 5267325"/>
              <a:gd name="connsiteX3" fmla="*/ 6858000 w 6858000"/>
              <a:gd name="connsiteY3" fmla="*/ 5267325 h 5267325"/>
              <a:gd name="connsiteX4" fmla="*/ 2285977 w 6858000"/>
              <a:gd name="connsiteY4" fmla="*/ 3286125 h 5267325"/>
              <a:gd name="connsiteX5" fmla="*/ 0 w 6858000"/>
              <a:gd name="connsiteY5" fmla="*/ 5267325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5267325">
                <a:moveTo>
                  <a:pt x="0" y="5267325"/>
                </a:moveTo>
                <a:lnTo>
                  <a:pt x="0" y="0"/>
                </a:lnTo>
                <a:lnTo>
                  <a:pt x="6858000" y="0"/>
                </a:lnTo>
                <a:lnTo>
                  <a:pt x="6858000" y="5267325"/>
                </a:lnTo>
                <a:lnTo>
                  <a:pt x="2285977" y="3286125"/>
                </a:lnTo>
                <a:lnTo>
                  <a:pt x="0" y="5267325"/>
                </a:lnTo>
                <a:close/>
              </a:path>
            </a:pathLst>
          </a:custGeom>
          <a:blipFill dpi="0" rotWithShape="0">
            <a:blip r:embed="rId2"/>
            <a:srcRect/>
            <a:stretch>
              <a:fillRect l="-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9" name="任意多边形: 形状 38"/>
          <p:cNvSpPr/>
          <p:nvPr/>
        </p:nvSpPr>
        <p:spPr>
          <a:xfrm>
            <a:off x="7322057" y="0"/>
            <a:ext cx="1918451" cy="2015838"/>
          </a:xfrm>
          <a:custGeom>
            <a:avLst/>
            <a:gdLst>
              <a:gd name="connsiteX0" fmla="*/ 0 w 1918451"/>
              <a:gd name="connsiteY0" fmla="*/ 0 h 2015838"/>
              <a:gd name="connsiteX1" fmla="*/ 514133 w 1918451"/>
              <a:gd name="connsiteY1" fmla="*/ 0 h 2015838"/>
              <a:gd name="connsiteX2" fmla="*/ 1918451 w 1918451"/>
              <a:gd name="connsiteY2" fmla="*/ 1620352 h 2015838"/>
              <a:gd name="connsiteX3" fmla="*/ 1747076 w 1918451"/>
              <a:gd name="connsiteY3" fmla="*/ 2015838 h 2015838"/>
              <a:gd name="connsiteX4" fmla="*/ 0 w 1918451"/>
              <a:gd name="connsiteY4" fmla="*/ 0 h 2015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451" h="2015838">
                <a:moveTo>
                  <a:pt x="0" y="0"/>
                </a:moveTo>
                <a:lnTo>
                  <a:pt x="514133" y="0"/>
                </a:lnTo>
                <a:lnTo>
                  <a:pt x="1918451" y="1620352"/>
                </a:lnTo>
                <a:lnTo>
                  <a:pt x="1747076" y="2015838"/>
                </a:lnTo>
                <a:lnTo>
                  <a:pt x="0"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4" name="任意多边形: 形状 43"/>
          <p:cNvSpPr/>
          <p:nvPr/>
        </p:nvSpPr>
        <p:spPr>
          <a:xfrm>
            <a:off x="5919184" y="2268696"/>
            <a:ext cx="2296422" cy="4589305"/>
          </a:xfrm>
          <a:custGeom>
            <a:avLst/>
            <a:gdLst>
              <a:gd name="connsiteX0" fmla="*/ 1988688 w 2296422"/>
              <a:gd name="connsiteY0" fmla="*/ 0 h 4589305"/>
              <a:gd name="connsiteX1" fmla="*/ 2296422 w 2296422"/>
              <a:gd name="connsiteY1" fmla="*/ 355073 h 4589305"/>
              <a:gd name="connsiteX2" fmla="*/ 461598 w 2296422"/>
              <a:gd name="connsiteY2" fmla="*/ 4589305 h 4589305"/>
              <a:gd name="connsiteX3" fmla="*/ 0 w 2296422"/>
              <a:gd name="connsiteY3" fmla="*/ 4589305 h 4589305"/>
              <a:gd name="connsiteX4" fmla="*/ 1988688 w 2296422"/>
              <a:gd name="connsiteY4" fmla="*/ 0 h 4589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6422" h="4589305">
                <a:moveTo>
                  <a:pt x="1988688" y="0"/>
                </a:moveTo>
                <a:lnTo>
                  <a:pt x="2296422" y="355073"/>
                </a:lnTo>
                <a:lnTo>
                  <a:pt x="461598" y="4589305"/>
                </a:lnTo>
                <a:lnTo>
                  <a:pt x="0" y="4589305"/>
                </a:lnTo>
                <a:lnTo>
                  <a:pt x="1988688"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3" name="任意多边形: 形状 22"/>
          <p:cNvSpPr/>
          <p:nvPr/>
        </p:nvSpPr>
        <p:spPr>
          <a:xfrm rot="5400000">
            <a:off x="4347040" y="1964534"/>
            <a:ext cx="6858001" cy="2928937"/>
          </a:xfrm>
          <a:custGeom>
            <a:avLst/>
            <a:gdLst>
              <a:gd name="connsiteX0" fmla="*/ 0 w 6858001"/>
              <a:gd name="connsiteY0" fmla="*/ 2150128 h 2928937"/>
              <a:gd name="connsiteX1" fmla="*/ 0 w 6858001"/>
              <a:gd name="connsiteY1" fmla="*/ 1896732 h 2928937"/>
              <a:gd name="connsiteX2" fmla="*/ 2188516 w 6858001"/>
              <a:gd name="connsiteY2" fmla="*/ 0 h 2928937"/>
              <a:gd name="connsiteX3" fmla="*/ 6858000 w 6858001"/>
              <a:gd name="connsiteY3" fmla="*/ 2023434 h 2928937"/>
              <a:gd name="connsiteX4" fmla="*/ 6858000 w 6858001"/>
              <a:gd name="connsiteY4" fmla="*/ 2150128 h 2928937"/>
              <a:gd name="connsiteX5" fmla="*/ 6858001 w 6858001"/>
              <a:gd name="connsiteY5" fmla="*/ 2150128 h 2928937"/>
              <a:gd name="connsiteX6" fmla="*/ 6858001 w 6858001"/>
              <a:gd name="connsiteY6" fmla="*/ 2928937 h 2928937"/>
              <a:gd name="connsiteX7" fmla="*/ 5060740 w 6858001"/>
              <a:gd name="connsiteY7" fmla="*/ 2150128 h 2928937"/>
              <a:gd name="connsiteX8" fmla="*/ 5060739 w 6858001"/>
              <a:gd name="connsiteY8" fmla="*/ 2150128 h 2928937"/>
              <a:gd name="connsiteX9" fmla="*/ 2285977 w 6858001"/>
              <a:gd name="connsiteY9" fmla="*/ 947737 h 2928937"/>
              <a:gd name="connsiteX10" fmla="*/ 898617 w 6858001"/>
              <a:gd name="connsiteY10" fmla="*/ 2150128 h 2928937"/>
              <a:gd name="connsiteX11" fmla="*/ 898618 w 6858001"/>
              <a:gd name="connsiteY11" fmla="*/ 2150128 h 2928937"/>
              <a:gd name="connsiteX12" fmla="*/ 1 w 6858001"/>
              <a:gd name="connsiteY12" fmla="*/ 2928937 h 2928937"/>
              <a:gd name="connsiteX13" fmla="*/ 1 w 6858001"/>
              <a:gd name="connsiteY13" fmla="*/ 2150128 h 292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1" h="2928937">
                <a:moveTo>
                  <a:pt x="0" y="2150128"/>
                </a:moveTo>
                <a:lnTo>
                  <a:pt x="0" y="1896732"/>
                </a:lnTo>
                <a:lnTo>
                  <a:pt x="2188516" y="0"/>
                </a:lnTo>
                <a:lnTo>
                  <a:pt x="6858000" y="2023434"/>
                </a:lnTo>
                <a:lnTo>
                  <a:pt x="6858000" y="2150128"/>
                </a:lnTo>
                <a:lnTo>
                  <a:pt x="6858001" y="2150128"/>
                </a:lnTo>
                <a:lnTo>
                  <a:pt x="6858001" y="2928937"/>
                </a:lnTo>
                <a:lnTo>
                  <a:pt x="5060740" y="2150128"/>
                </a:lnTo>
                <a:lnTo>
                  <a:pt x="5060739" y="2150128"/>
                </a:lnTo>
                <a:lnTo>
                  <a:pt x="2285977" y="947737"/>
                </a:lnTo>
                <a:lnTo>
                  <a:pt x="898617" y="2150128"/>
                </a:lnTo>
                <a:lnTo>
                  <a:pt x="898618" y="2150128"/>
                </a:lnTo>
                <a:lnTo>
                  <a:pt x="1" y="2928937"/>
                </a:lnTo>
                <a:lnTo>
                  <a:pt x="1" y="2150128"/>
                </a:lnTo>
                <a:close/>
              </a:path>
            </a:pathLst>
          </a:cu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1" name="文本框 10"/>
          <p:cNvSpPr txBox="1"/>
          <p:nvPr/>
        </p:nvSpPr>
        <p:spPr>
          <a:xfrm>
            <a:off x="594356" y="484699"/>
            <a:ext cx="5099541" cy="523220"/>
          </a:xfrm>
          <a:prstGeom prst="rect">
            <a:avLst/>
          </a:prstGeom>
          <a:noFill/>
        </p:spPr>
        <p:txBody>
          <a:bodyPr wrap="square" rtlCol="0">
            <a:spAutoFit/>
          </a:bodyPr>
          <a:lstStyle/>
          <a:p>
            <a:r>
              <a:rPr lang="en-US" altLang="zh-CN" sz="2800" dirty="0">
                <a:solidFill>
                  <a:srgbClr val="E04155"/>
                </a:solidFill>
                <a:latin typeface="微软雅黑" panose="020B0503020204020204" pitchFamily="34" charset="-122"/>
                <a:ea typeface="微软雅黑" panose="020B0503020204020204" pitchFamily="34" charset="-122"/>
              </a:rPr>
              <a:t>Reference List</a:t>
            </a:r>
            <a:endParaRPr lang="zh-CN" altLang="en-US" sz="2800" dirty="0">
              <a:solidFill>
                <a:srgbClr val="E04155"/>
              </a:solidFill>
              <a:latin typeface="微软雅黑" panose="020B0503020204020204" pitchFamily="34" charset="-122"/>
              <a:ea typeface="微软雅黑" panose="020B0503020204020204" pitchFamily="34" charset="-122"/>
            </a:endParaRPr>
          </a:p>
        </p:txBody>
      </p:sp>
      <p:sp>
        <p:nvSpPr>
          <p:cNvPr id="12" name="矩形 11"/>
          <p:cNvSpPr/>
          <p:nvPr/>
        </p:nvSpPr>
        <p:spPr>
          <a:xfrm>
            <a:off x="594356" y="1007919"/>
            <a:ext cx="6694340" cy="5816977"/>
          </a:xfrm>
          <a:prstGeom prst="rect">
            <a:avLst/>
          </a:prstGeom>
        </p:spPr>
        <p:txBody>
          <a:bodyPr wrap="square">
            <a:spAutoFit/>
          </a:bodyPr>
          <a:lstStyle/>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Abraham, R. (2000) ‘The role of job control as a moderator of emotional dissonance and emotional intelligence – outcome relationships’, The Journal of Psychology, Vol. 134, pp.169–184. </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Au.hudson.com. (2018). The Hudson Leadership Model. [online] Available at: http://au.hudson.com/talent-management/hudson-leadership-model [Accessed 15 Apr. 2018].</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BusinessDictionary.com. (2018). What is organizational leadership? definition and meaning. [online] Available at: http://www.businessdictionary.com/definition/organizational-leadership.html [Accessed 20 Apr. 2018].</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Goleman, D. (1998a) Working with Emotional Intelligence. London, UK: Bloomsbury Publishing. </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Goleman, D. (1998b) ‘What makes a leader?’, Harvard Business Review, Vol. 76, pp.93–102. </a:t>
            </a:r>
          </a:p>
          <a:p>
            <a:pPr marL="228600" indent="-228600">
              <a:lnSpc>
                <a:spcPct val="150000"/>
              </a:lnSpc>
              <a:buFont typeface="+mj-lt"/>
              <a:buAutoNum type="arabicPeriod"/>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George, J.M. (2000) ‘Emotions and leadership: the role of emotional intelligence’, Human Relations, Vol. 53, pp.1027–1041. </a:t>
            </a:r>
          </a:p>
          <a:p>
            <a:pPr marL="228600" indent="-228600">
              <a:lnSpc>
                <a:spcPct val="150000"/>
              </a:lnSpc>
              <a:buFont typeface="+mj-lt"/>
              <a:buAutoNum type="arabicPeriod"/>
            </a:pP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huawei</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(2018). Huawei - Building a Fully Connected Intelligent World. [online] Available at: http://www.huawei.com/en/ [Accessed 20 Apr. 2018].</a:t>
            </a:r>
          </a:p>
          <a:p>
            <a:pPr marL="228600" indent="-228600">
              <a:lnSpc>
                <a:spcPct val="150000"/>
              </a:lnSpc>
              <a:buFont typeface="+mj-lt"/>
              <a:buAutoNum type="arabicPeriod"/>
            </a:pP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Mefalopulos</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P. and </a:t>
            </a: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Kamlongera</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C. (2004). Participatory communication strategy design. Rome: Food and Agriculture Organization of the United Nations.</a:t>
            </a:r>
          </a:p>
          <a:p>
            <a:endParaRPr lang="zh-CN" altLang="en-US" sz="1200" dirty="0">
              <a:solidFill>
                <a:srgbClr val="515153"/>
              </a:solidFill>
              <a:latin typeface="微软雅黑" panose="020B0503020204020204" pitchFamily="34" charset="-122"/>
              <a:ea typeface="微软雅黑" panose="020B0503020204020204" pitchFamily="34" charset="-122"/>
              <a:cs typeface="Segoe UI Light" panose="020B0502040204020203"/>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任意多边形: 形状 7"/>
          <p:cNvSpPr/>
          <p:nvPr/>
        </p:nvSpPr>
        <p:spPr>
          <a:xfrm rot="5400000">
            <a:off x="6129338" y="795338"/>
            <a:ext cx="6858000" cy="5267325"/>
          </a:xfrm>
          <a:custGeom>
            <a:avLst/>
            <a:gdLst>
              <a:gd name="connsiteX0" fmla="*/ 0 w 6858000"/>
              <a:gd name="connsiteY0" fmla="*/ 5267325 h 5267325"/>
              <a:gd name="connsiteX1" fmla="*/ 0 w 6858000"/>
              <a:gd name="connsiteY1" fmla="*/ 0 h 5267325"/>
              <a:gd name="connsiteX2" fmla="*/ 6858000 w 6858000"/>
              <a:gd name="connsiteY2" fmla="*/ 0 h 5267325"/>
              <a:gd name="connsiteX3" fmla="*/ 6858000 w 6858000"/>
              <a:gd name="connsiteY3" fmla="*/ 5267325 h 5267325"/>
              <a:gd name="connsiteX4" fmla="*/ 2285977 w 6858000"/>
              <a:gd name="connsiteY4" fmla="*/ 3286125 h 5267325"/>
              <a:gd name="connsiteX5" fmla="*/ 0 w 6858000"/>
              <a:gd name="connsiteY5" fmla="*/ 5267325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5267325">
                <a:moveTo>
                  <a:pt x="0" y="5267325"/>
                </a:moveTo>
                <a:lnTo>
                  <a:pt x="0" y="0"/>
                </a:lnTo>
                <a:lnTo>
                  <a:pt x="6858000" y="0"/>
                </a:lnTo>
                <a:lnTo>
                  <a:pt x="6858000" y="5267325"/>
                </a:lnTo>
                <a:lnTo>
                  <a:pt x="2285977" y="3286125"/>
                </a:lnTo>
                <a:lnTo>
                  <a:pt x="0" y="5267325"/>
                </a:lnTo>
                <a:close/>
              </a:path>
            </a:pathLst>
          </a:custGeom>
          <a:blipFill dpi="0" rotWithShape="0">
            <a:blip r:embed="rId2"/>
            <a:srcRect/>
            <a:stretch>
              <a:fillRect l="-5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39" name="任意多边形: 形状 38"/>
          <p:cNvSpPr/>
          <p:nvPr/>
        </p:nvSpPr>
        <p:spPr>
          <a:xfrm>
            <a:off x="7322057" y="0"/>
            <a:ext cx="1918451" cy="2015838"/>
          </a:xfrm>
          <a:custGeom>
            <a:avLst/>
            <a:gdLst>
              <a:gd name="connsiteX0" fmla="*/ 0 w 1918451"/>
              <a:gd name="connsiteY0" fmla="*/ 0 h 2015838"/>
              <a:gd name="connsiteX1" fmla="*/ 514133 w 1918451"/>
              <a:gd name="connsiteY1" fmla="*/ 0 h 2015838"/>
              <a:gd name="connsiteX2" fmla="*/ 1918451 w 1918451"/>
              <a:gd name="connsiteY2" fmla="*/ 1620352 h 2015838"/>
              <a:gd name="connsiteX3" fmla="*/ 1747076 w 1918451"/>
              <a:gd name="connsiteY3" fmla="*/ 2015838 h 2015838"/>
              <a:gd name="connsiteX4" fmla="*/ 0 w 1918451"/>
              <a:gd name="connsiteY4" fmla="*/ 0 h 2015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8451" h="2015838">
                <a:moveTo>
                  <a:pt x="0" y="0"/>
                </a:moveTo>
                <a:lnTo>
                  <a:pt x="514133" y="0"/>
                </a:lnTo>
                <a:lnTo>
                  <a:pt x="1918451" y="1620352"/>
                </a:lnTo>
                <a:lnTo>
                  <a:pt x="1747076" y="2015838"/>
                </a:lnTo>
                <a:lnTo>
                  <a:pt x="0"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44" name="任意多边形: 形状 43"/>
          <p:cNvSpPr/>
          <p:nvPr/>
        </p:nvSpPr>
        <p:spPr>
          <a:xfrm>
            <a:off x="5919184" y="2268696"/>
            <a:ext cx="2296422" cy="4589305"/>
          </a:xfrm>
          <a:custGeom>
            <a:avLst/>
            <a:gdLst>
              <a:gd name="connsiteX0" fmla="*/ 1988688 w 2296422"/>
              <a:gd name="connsiteY0" fmla="*/ 0 h 4589305"/>
              <a:gd name="connsiteX1" fmla="*/ 2296422 w 2296422"/>
              <a:gd name="connsiteY1" fmla="*/ 355073 h 4589305"/>
              <a:gd name="connsiteX2" fmla="*/ 461598 w 2296422"/>
              <a:gd name="connsiteY2" fmla="*/ 4589305 h 4589305"/>
              <a:gd name="connsiteX3" fmla="*/ 0 w 2296422"/>
              <a:gd name="connsiteY3" fmla="*/ 4589305 h 4589305"/>
              <a:gd name="connsiteX4" fmla="*/ 1988688 w 2296422"/>
              <a:gd name="connsiteY4" fmla="*/ 0 h 45893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6422" h="4589305">
                <a:moveTo>
                  <a:pt x="1988688" y="0"/>
                </a:moveTo>
                <a:lnTo>
                  <a:pt x="2296422" y="355073"/>
                </a:lnTo>
                <a:lnTo>
                  <a:pt x="461598" y="4589305"/>
                </a:lnTo>
                <a:lnTo>
                  <a:pt x="0" y="4589305"/>
                </a:lnTo>
                <a:lnTo>
                  <a:pt x="1988688" y="0"/>
                </a:lnTo>
                <a:close/>
              </a:path>
            </a:pathLst>
          </a:custGeom>
          <a:solidFill>
            <a:srgbClr val="E04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23" name="任意多边形: 形状 22"/>
          <p:cNvSpPr/>
          <p:nvPr/>
        </p:nvSpPr>
        <p:spPr>
          <a:xfrm rot="5400000">
            <a:off x="4347040" y="1964534"/>
            <a:ext cx="6858001" cy="2928937"/>
          </a:xfrm>
          <a:custGeom>
            <a:avLst/>
            <a:gdLst>
              <a:gd name="connsiteX0" fmla="*/ 0 w 6858001"/>
              <a:gd name="connsiteY0" fmla="*/ 2150128 h 2928937"/>
              <a:gd name="connsiteX1" fmla="*/ 0 w 6858001"/>
              <a:gd name="connsiteY1" fmla="*/ 1896732 h 2928937"/>
              <a:gd name="connsiteX2" fmla="*/ 2188516 w 6858001"/>
              <a:gd name="connsiteY2" fmla="*/ 0 h 2928937"/>
              <a:gd name="connsiteX3" fmla="*/ 6858000 w 6858001"/>
              <a:gd name="connsiteY3" fmla="*/ 2023434 h 2928937"/>
              <a:gd name="connsiteX4" fmla="*/ 6858000 w 6858001"/>
              <a:gd name="connsiteY4" fmla="*/ 2150128 h 2928937"/>
              <a:gd name="connsiteX5" fmla="*/ 6858001 w 6858001"/>
              <a:gd name="connsiteY5" fmla="*/ 2150128 h 2928937"/>
              <a:gd name="connsiteX6" fmla="*/ 6858001 w 6858001"/>
              <a:gd name="connsiteY6" fmla="*/ 2928937 h 2928937"/>
              <a:gd name="connsiteX7" fmla="*/ 5060740 w 6858001"/>
              <a:gd name="connsiteY7" fmla="*/ 2150128 h 2928937"/>
              <a:gd name="connsiteX8" fmla="*/ 5060739 w 6858001"/>
              <a:gd name="connsiteY8" fmla="*/ 2150128 h 2928937"/>
              <a:gd name="connsiteX9" fmla="*/ 2285977 w 6858001"/>
              <a:gd name="connsiteY9" fmla="*/ 947737 h 2928937"/>
              <a:gd name="connsiteX10" fmla="*/ 898617 w 6858001"/>
              <a:gd name="connsiteY10" fmla="*/ 2150128 h 2928937"/>
              <a:gd name="connsiteX11" fmla="*/ 898618 w 6858001"/>
              <a:gd name="connsiteY11" fmla="*/ 2150128 h 2928937"/>
              <a:gd name="connsiteX12" fmla="*/ 1 w 6858001"/>
              <a:gd name="connsiteY12" fmla="*/ 2928937 h 2928937"/>
              <a:gd name="connsiteX13" fmla="*/ 1 w 6858001"/>
              <a:gd name="connsiteY13" fmla="*/ 2150128 h 292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1" h="2928937">
                <a:moveTo>
                  <a:pt x="0" y="2150128"/>
                </a:moveTo>
                <a:lnTo>
                  <a:pt x="0" y="1896732"/>
                </a:lnTo>
                <a:lnTo>
                  <a:pt x="2188516" y="0"/>
                </a:lnTo>
                <a:lnTo>
                  <a:pt x="6858000" y="2023434"/>
                </a:lnTo>
                <a:lnTo>
                  <a:pt x="6858000" y="2150128"/>
                </a:lnTo>
                <a:lnTo>
                  <a:pt x="6858001" y="2150128"/>
                </a:lnTo>
                <a:lnTo>
                  <a:pt x="6858001" y="2928937"/>
                </a:lnTo>
                <a:lnTo>
                  <a:pt x="5060740" y="2150128"/>
                </a:lnTo>
                <a:lnTo>
                  <a:pt x="5060739" y="2150128"/>
                </a:lnTo>
                <a:lnTo>
                  <a:pt x="2285977" y="947737"/>
                </a:lnTo>
                <a:lnTo>
                  <a:pt x="898617" y="2150128"/>
                </a:lnTo>
                <a:lnTo>
                  <a:pt x="898618" y="2150128"/>
                </a:lnTo>
                <a:lnTo>
                  <a:pt x="1" y="2928937"/>
                </a:lnTo>
                <a:lnTo>
                  <a:pt x="1" y="2150128"/>
                </a:lnTo>
                <a:close/>
              </a:path>
            </a:pathLst>
          </a:custGeom>
          <a:solidFill>
            <a:srgbClr val="5151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panose="02010600030101010101" charset="-122"/>
              <a:ea typeface="等线" panose="02010600030101010101" charset="-122"/>
              <a:cs typeface="+mn-cs"/>
            </a:endParaRPr>
          </a:p>
        </p:txBody>
      </p:sp>
      <p:sp>
        <p:nvSpPr>
          <p:cNvPr id="11" name="文本框 10"/>
          <p:cNvSpPr txBox="1"/>
          <p:nvPr/>
        </p:nvSpPr>
        <p:spPr>
          <a:xfrm>
            <a:off x="594356" y="484699"/>
            <a:ext cx="5099541" cy="523220"/>
          </a:xfrm>
          <a:prstGeom prst="rect">
            <a:avLst/>
          </a:prstGeom>
          <a:noFill/>
        </p:spPr>
        <p:txBody>
          <a:bodyPr wrap="square" rtlCol="0">
            <a:spAutoFit/>
          </a:bodyPr>
          <a:lstStyle/>
          <a:p>
            <a:r>
              <a:rPr lang="en-US" altLang="zh-CN" sz="2800" dirty="0">
                <a:solidFill>
                  <a:srgbClr val="E04155"/>
                </a:solidFill>
                <a:latin typeface="微软雅黑" panose="020B0503020204020204" pitchFamily="34" charset="-122"/>
                <a:ea typeface="微软雅黑" panose="020B0503020204020204" pitchFamily="34" charset="-122"/>
              </a:rPr>
              <a:t>Reference List</a:t>
            </a:r>
            <a:endParaRPr lang="zh-CN" altLang="en-US" sz="2800" dirty="0">
              <a:solidFill>
                <a:srgbClr val="E04155"/>
              </a:solidFill>
              <a:latin typeface="微软雅黑" panose="020B0503020204020204" pitchFamily="34" charset="-122"/>
              <a:ea typeface="微软雅黑" panose="020B0503020204020204" pitchFamily="34" charset="-122"/>
            </a:endParaRPr>
          </a:p>
        </p:txBody>
      </p:sp>
      <p:sp>
        <p:nvSpPr>
          <p:cNvPr id="12" name="矩形 11"/>
          <p:cNvSpPr/>
          <p:nvPr/>
        </p:nvSpPr>
        <p:spPr>
          <a:xfrm>
            <a:off x="594356" y="1007919"/>
            <a:ext cx="6694340" cy="2677656"/>
          </a:xfrm>
          <a:prstGeom prst="rect">
            <a:avLst/>
          </a:prstGeom>
        </p:spPr>
        <p:txBody>
          <a:bodyPr wrap="square">
            <a:spAutoFit/>
          </a:bodyPr>
          <a:lstStyle/>
          <a:p>
            <a:pPr marL="228600" indent="-228600">
              <a:lnSpc>
                <a:spcPct val="150000"/>
              </a:lnSpc>
              <a:buFont typeface="+mj-lt"/>
              <a:buAutoNum type="arabicPeriod" startAt="9"/>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Miller, M. (1999) ‘Emotional intelligence helps managers succeed’, Credit Union      Magazine, Vol. 65, pp.25–26. </a:t>
            </a:r>
          </a:p>
          <a:p>
            <a:pPr marL="228600" indent="-228600">
              <a:lnSpc>
                <a:spcPct val="150000"/>
              </a:lnSpc>
              <a:buFont typeface="+mj-lt"/>
              <a:buAutoNum type="arabicPeriod" startAt="9"/>
            </a:pP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Nichols AL, Cottrell CA. What Do People Desire in Their Leaders? the Role of   Leadership Level on Trait Desirability. The Leadership Quarterly. August 2014;25(4):711-729. doi:10.1016/j.leaqua.2014.04.001.</a:t>
            </a:r>
          </a:p>
          <a:p>
            <a:pPr marL="228600" indent="-228600">
              <a:lnSpc>
                <a:spcPct val="150000"/>
              </a:lnSpc>
              <a:buFont typeface="+mj-lt"/>
              <a:buAutoNum type="arabicPeriod" startAt="9"/>
            </a:pPr>
            <a:r>
              <a:rPr lang="en-US" altLang="zh-CN" sz="1200" dirty="0" err="1">
                <a:solidFill>
                  <a:srgbClr val="515153"/>
                </a:solidFill>
                <a:latin typeface="微软雅黑" panose="020B0503020204020204" pitchFamily="34" charset="-122"/>
                <a:ea typeface="微软雅黑" panose="020B0503020204020204" pitchFamily="34" charset="-122"/>
                <a:cs typeface="Segoe UI Light" panose="020B0502040204020203"/>
              </a:rPr>
              <a:t>Verywell</a:t>
            </a:r>
            <a:r>
              <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rPr>
              <a:t> Mind. (2018). Do Great Leaders Share Certain Traits? See What the Research   Says. [online] Available at: https://www.verywellmind.com/what-is-the-trait-theory-of-leadership-2795322 [Accessed 20 Apr. 2018].</a:t>
            </a:r>
          </a:p>
          <a:p>
            <a:endParaRPr lang="en-US" altLang="zh-CN" sz="1200" dirty="0">
              <a:solidFill>
                <a:srgbClr val="515153"/>
              </a:solidFill>
              <a:latin typeface="微软雅黑" panose="020B0503020204020204" pitchFamily="34" charset="-122"/>
              <a:ea typeface="微软雅黑" panose="020B0503020204020204" pitchFamily="34" charset="-122"/>
              <a:cs typeface="Segoe UI Light" panose="020B0502040204020203"/>
            </a:endParaRPr>
          </a:p>
          <a:p>
            <a:pPr marL="228600" indent="-228600">
              <a:buFont typeface="+mj-lt"/>
              <a:buAutoNum type="arabicPeriod"/>
            </a:pPr>
            <a:endParaRPr lang="zh-CN" altLang="en-US" sz="1200" dirty="0">
              <a:solidFill>
                <a:srgbClr val="515153"/>
              </a:solidFill>
              <a:latin typeface="微软雅黑" panose="020B0503020204020204" pitchFamily="34" charset="-122"/>
              <a:ea typeface="微软雅黑" panose="020B0503020204020204" pitchFamily="34" charset="-122"/>
              <a:cs typeface="Segoe UI Light" panose="020B0502040204020203"/>
            </a:endParaRPr>
          </a:p>
        </p:txBody>
      </p:sp>
    </p:spTree>
    <p:extLst>
      <p:ext uri="{BB962C8B-B14F-4D97-AF65-F5344CB8AC3E}">
        <p14:creationId xmlns:p14="http://schemas.microsoft.com/office/powerpoint/2010/main" val="822585099"/>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2219</TotalTime>
  <Words>1604</Words>
  <Application>Microsoft Office PowerPoint</Application>
  <PresentationFormat>宽屏</PresentationFormat>
  <Paragraphs>140</Paragraphs>
  <Slides>20</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20</vt:i4>
      </vt:variant>
    </vt:vector>
  </HeadingPairs>
  <TitlesOfParts>
    <vt:vector size="32" baseType="lpstr">
      <vt:lpstr>Helvetica Light</vt:lpstr>
      <vt:lpstr>Microsoft YaHei Light</vt:lpstr>
      <vt:lpstr>等线</vt:lpstr>
      <vt:lpstr>等线 Light</vt:lpstr>
      <vt:lpstr>宋体</vt:lpstr>
      <vt:lpstr>微软雅黑</vt:lpstr>
      <vt:lpstr>Arial</vt:lpstr>
      <vt:lpstr>Calibri</vt:lpstr>
      <vt:lpstr>Calibri Light</vt:lpstr>
      <vt:lpstr>Segoe UI Light</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赵春波</dc:creator>
  <cp:lastModifiedBy>说 王</cp:lastModifiedBy>
  <cp:revision>75</cp:revision>
  <dcterms:created xsi:type="dcterms:W3CDTF">2017-08-10T01:45:00Z</dcterms:created>
  <dcterms:modified xsi:type="dcterms:W3CDTF">2018-04-23T08:42:45Z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2052-10.1.0.7106</vt:lpwstr>
  </property>
</Properties>
</file>