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1" r:id="rId18"/>
    <p:sldId id="272" r:id="rId19"/>
  </p:sldIdLst>
  <p:sldSz cx="18288000" cy="10287000"/>
  <p:notesSz cx="6858000" cy="9144000"/>
  <p:embeddedFontLst>
    <p:embeddedFont>
      <p:font typeface="Arial Bold" panose="020B0704020202020204" pitchFamily="34" charset="0"/>
      <p:regular r:id="rId21"/>
      <p:bold r:id="rId22"/>
    </p:embeddedFont>
    <p:embeddedFont>
      <p:font typeface="Arial Bold Italics" panose="020B0604020202020204" charset="0"/>
      <p:regular r:id="rId23"/>
    </p:embeddedFont>
    <p:embeddedFont>
      <p:font typeface="Arial Italics" panose="020B0604020202020204" charset="0"/>
      <p:regular r:id="rId24"/>
    </p:embeddedFont>
    <p:embeddedFont>
      <p:font typeface="Calibri" panose="020F0502020204030204" pitchFamily="34" charset="0"/>
      <p:regular r:id="rId25"/>
      <p:bold r:id="rId26"/>
      <p:italic r:id="rId27"/>
      <p:boldItalic r:id="rId28"/>
    </p:embeddedFont>
    <p:embeddedFont>
      <p:font typeface="Kabel Ultra-Bold" panose="020B0604020202020204"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9E9"/>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6" d="100"/>
          <a:sy n="46" d="100"/>
        </p:scale>
        <p:origin x="75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10.08.2026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Dementia needs to be understood as more than memory loss. This can progressively affect communication, decision-making, mobility, independence and social participation. This presentation intends to analyse the effective care requiring collaboration between the person, carers, health professionals, social care and community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Dementia has consequences from other diseases and brain injuries rather than a long-term condition. Alzheimer’s disease accounts for around 60-80% of dementia cases globally (Alzheimer’s Association, 2025). The symptoms and progression depend as per the dementia subtype to highlight pathology and individual circumstances.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increasing prevalence makes dementia a major population-health priority. As per the Economic Times (2026), the report by WHO has been strategized that dementia is the 7th leading cause of death globally and a major cause of disability and dependency among older people.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WHO estimates the global economic cost of dementia to US$1.3 trillion in 2019, with around half associated with informal care (WHO, 2025). Likewise, dementia management needs to consider both the individual and wider family and social system for the treatment process.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Diagnosis needs not to depend on a single cognitive test in which NICE recommends comprehensive assessment as per the suitability, specialist referral and neuroimaging (NICE, 2023). The assessment needs to find the type and severity of dementia by also considering the person’s circumstances and support assistance.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Dementia is progressive management which requires anticipation of changing requirements instead of shifting focus on only diagnosis as well. NICE guidelines emphasise on coordinated assessments, regular review and support for the people having dementia.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integrated care is beneficial for healthcare professionals and carers to coordinate interventions around the person rather than individual services.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is currently no cure for dementia in which medicines may temporarily enhance and stabilise the symptoms across the older people having dementia.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Comorbidities can enhance functional decline and complicate diagnosis and treatment. The comprehensive assessment is needed with careful medication review and proactive management of physical and psychological health.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discussing the preventive measures of dementia, WHO, NHS highlighted physical inactivity, smoking cessation, hypertension, diabetes, social isolation and hearing loss among important risk factors.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co-productive dementia care is required for the healthcare professionals to work collaboratively with individuals and caregivers.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recommended model combines personalised planning, shared decision-making, community support, health coaching, self-management education and digital support. The regular multidisciplinary review needs to ensure that interventions remain accessible, person-centred and responsive as dementia progresses.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has provided critical analysis by focusing on dementia as the long-term condition with prevention strategies and modern ways of managing dementia.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0FF09-5574-9836-3F08-9B1CE1182672}"/>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10287DF-3977-DF64-CA3C-1F1AB689F47A}"/>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4E82338B-A1E4-AC2F-C621-0CF8B8B2990E}"/>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9F318E3-87F6-9907-C4C1-191383CCA596}"/>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8A926197-D44E-06A9-803F-FA689C9DFCD8}"/>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a:extLst>
              <a:ext uri="{FF2B5EF4-FFF2-40B4-BE49-F238E27FC236}">
                <a16:creationId xmlns:a16="http://schemas.microsoft.com/office/drawing/2014/main" id="{26E7F1C5-5C03-5282-A5BB-E6001022FC38}"/>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3A7B0FED-9E07-01F2-122D-039034A4FF7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788285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cdc.gov/alzheimers-dementia/about/index.html" TargetMode="External"/><Relationship Id="rId13" Type="http://schemas.openxmlformats.org/officeDocument/2006/relationships/hyperlink" Target="https://doi.org/10.3390/msf2026047007" TargetMode="External"/><Relationship Id="rId3" Type="http://schemas.openxmlformats.org/officeDocument/2006/relationships/hyperlink" Target="https://www.alz.org/alzheimers-dementia/what-is-dementia" TargetMode="External"/><Relationship Id="rId7" Type="http://schemas.openxmlformats.org/officeDocument/2006/relationships/hyperlink" Target="https://caringforcare.co.uk/early-signs-of-dementia/" TargetMode="External"/><Relationship Id="rId12" Type="http://schemas.openxmlformats.org/officeDocument/2006/relationships/hyperlink" Target="https://health.economictimes.indiatimes.com/news/industry/up-to-45-of-dementia-risk-can-be-prevented-delayed-who/132439779" TargetMode="External"/><Relationship Id="rId2" Type="http://schemas.openxmlformats.org/officeDocument/2006/relationships/notesSlide" Target="../notesSlides/notesSlide14.xml"/><Relationship Id="rId16" Type="http://schemas.openxmlformats.org/officeDocument/2006/relationships/hyperlink" Target="https://www.gov.uk/government/publications/health-matters-midlife-approaches-to-reduce-dementia-risk/health-matters-midlife-approaches-to-reduce-dementia-risk" TargetMode="External"/><Relationship Id="rId1" Type="http://schemas.openxmlformats.org/officeDocument/2006/relationships/slideLayout" Target="../slideLayouts/slideLayout7.xml"/><Relationship Id="rId6" Type="http://schemas.openxmlformats.org/officeDocument/2006/relationships/hyperlink" Target="https://doi.org/10.1038/s41598-023-42071-8" TargetMode="External"/><Relationship Id="rId11" Type="http://schemas.openxmlformats.org/officeDocument/2006/relationships/hyperlink" Target="https://doi.org/10.3390/medicina62040796" TargetMode="External"/><Relationship Id="rId5" Type="http://schemas.openxmlformats.org/officeDocument/2006/relationships/hyperlink" Target="https://www.alzheimers.org.uk/news/2025-05-14/half-uk-adults-dont-know-most-common-dementia-symptoms" TargetMode="External"/><Relationship Id="rId15" Type="http://schemas.openxmlformats.org/officeDocument/2006/relationships/hyperlink" Target="https://www.gov.uk/government/publications/dementia-applying-all-our-health/dementia-applying-all-our-health" TargetMode="External"/><Relationship Id="rId10" Type="http://schemas.openxmlformats.org/officeDocument/2006/relationships/hyperlink" Target="https://www.dementiauk.org/news/meaningful-activities-for-a-person-with-dementia/" TargetMode="External"/><Relationship Id="rId4" Type="http://schemas.openxmlformats.org/officeDocument/2006/relationships/hyperlink" Target="https://www.alzheimers.org.uk/what-we-do/policy-and-influencing/dementia-scale-impact-numbers" TargetMode="External"/><Relationship Id="rId9" Type="http://schemas.openxmlformats.org/officeDocument/2006/relationships/hyperlink" Target="https://journalofdementiacare.co.uk/article/equality-diversity-and-inclusion-dementia-communitys-edi-group-undertakes-and-promotes-edi-initiatives" TargetMode="External"/><Relationship Id="rId14" Type="http://schemas.openxmlformats.org/officeDocument/2006/relationships/hyperlink" Target="https://baptisthealth.net/baptist-health-news/cardiovascular-health-can-lower-dementia-risk-in-people-with-diabet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mental-health/dementia/" TargetMode="External"/><Relationship Id="rId13" Type="http://schemas.openxmlformats.org/officeDocument/2006/relationships/hyperlink" Target="https://observervoice.com/dementia-57-million-people-affected-globally-10-million-new-cases-annually-178166/" TargetMode="External"/><Relationship Id="rId3" Type="http://schemas.openxmlformats.org/officeDocument/2006/relationships/hyperlink" Target="https://doi.org/10.3390/molecules27154839" TargetMode="External"/><Relationship Id="rId7" Type="http://schemas.openxmlformats.org/officeDocument/2006/relationships/hyperlink" Target="http://happyhealthylives.uk/integrated-care-board/resources-and-services/personalising-care-for-our-people/what-is-personalised-care-the-comprehensive-model-and-the-six-components/" TargetMode="External"/><Relationship Id="rId12" Type="http://schemas.openxmlformats.org/officeDocument/2006/relationships/hyperlink" Target="https://doi.org/10.3390/digital5040051" TargetMode="External"/><Relationship Id="rId17" Type="http://schemas.openxmlformats.org/officeDocument/2006/relationships/hyperlink" Target="https://www.who.int/news-room/fact-sheets/detail/dementia" TargetMode="External"/><Relationship Id="rId2" Type="http://schemas.openxmlformats.org/officeDocument/2006/relationships/notesSlide" Target="../notesSlides/notesSlide15.xml"/><Relationship Id="rId16" Type="http://schemas.openxmlformats.org/officeDocument/2006/relationships/hyperlink" Target="https://doi.org/10.12968/bjcn.2024.0035" TargetMode="External"/><Relationship Id="rId1" Type="http://schemas.openxmlformats.org/officeDocument/2006/relationships/slideLayout" Target="../slideLayouts/slideLayout7.xml"/><Relationship Id="rId6" Type="http://schemas.openxmlformats.org/officeDocument/2006/relationships/hyperlink" Target="https://doi.org/10.1186/s12877-026-07064-y" TargetMode="External"/><Relationship Id="rId11" Type="http://schemas.openxmlformats.org/officeDocument/2006/relationships/hyperlink" Target="https://onlinelibrary.wiley.com/doi/full/10.1155/2023/8858773" TargetMode="External"/><Relationship Id="rId5" Type="http://schemas.openxmlformats.org/officeDocument/2006/relationships/hyperlink" Target="https://mmhpi.org/cocm/" TargetMode="External"/><Relationship Id="rId15" Type="http://schemas.openxmlformats.org/officeDocument/2006/relationships/hyperlink" Target="https://www.thesupportivecare.com/blog/designing-a-behavioral-management-plan-for-dementia-patients" TargetMode="External"/><Relationship Id="rId10" Type="http://schemas.openxmlformats.org/officeDocument/2006/relationships/hyperlink" Target="https://www.orangeneurosciences.ca/guide/cognitive-assessment-in-dementia" TargetMode="External"/><Relationship Id="rId4" Type="http://schemas.openxmlformats.org/officeDocument/2006/relationships/hyperlink" Target="https://link.springer.com/article/10.1007/s12559-023-10153-4" TargetMode="External"/><Relationship Id="rId9" Type="http://schemas.openxmlformats.org/officeDocument/2006/relationships/hyperlink" Target="https://111.wales.nhs.uk/livewell/dementia/" TargetMode="External"/><Relationship Id="rId14" Type="http://schemas.openxmlformats.org/officeDocument/2006/relationships/hyperlink" Target="https://doi.org/10.1055/s-0043-177777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9283446" y="1282446"/>
            <a:ext cx="10287000" cy="7722108"/>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2">
              <a:alphaModFix amt="25000"/>
              <a:extLst>
                <a:ext uri="{96DAC541-7B7A-43D3-8B79-37D633B846F1}">
                  <asvg:svgBlip xmlns:asvg="http://schemas.microsoft.com/office/drawing/2016/SVG/main" r:embed="rId3"/>
                </a:ext>
              </a:extLst>
            </a:blip>
            <a:stretch>
              <a:fillRect/>
            </a:stretch>
          </a:blipFill>
        </p:spPr>
      </p:sp>
      <p:sp>
        <p:nvSpPr>
          <p:cNvPr id="3" name="Freeform 3"/>
          <p:cNvSpPr/>
          <p:nvPr/>
        </p:nvSpPr>
        <p:spPr>
          <a:xfrm rot="5400000">
            <a:off x="-1282446" y="1282446"/>
            <a:ext cx="10287000" cy="7722108"/>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2">
              <a:alphaModFix amt="25000"/>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7722108" y="0"/>
            <a:ext cx="10326667" cy="9258300"/>
            <a:chOff x="0" y="0"/>
            <a:chExt cx="2719781" cy="1955692"/>
          </a:xfrm>
        </p:grpSpPr>
        <p:sp>
          <p:nvSpPr>
            <p:cNvPr id="5" name="Freeform 5"/>
            <p:cNvSpPr/>
            <p:nvPr/>
          </p:nvSpPr>
          <p:spPr>
            <a:xfrm>
              <a:off x="0" y="0"/>
              <a:ext cx="2719780" cy="1955692"/>
            </a:xfrm>
            <a:custGeom>
              <a:avLst/>
              <a:gdLst/>
              <a:ahLst/>
              <a:cxnLst/>
              <a:rect l="l" t="t" r="r" b="b"/>
              <a:pathLst>
                <a:path w="2719780" h="1955692">
                  <a:moveTo>
                    <a:pt x="0" y="0"/>
                  </a:moveTo>
                  <a:lnTo>
                    <a:pt x="2719780" y="0"/>
                  </a:lnTo>
                  <a:lnTo>
                    <a:pt x="2719780" y="1955692"/>
                  </a:lnTo>
                  <a:lnTo>
                    <a:pt x="0" y="1955692"/>
                  </a:lnTo>
                  <a:close/>
                </a:path>
              </a:pathLst>
            </a:custGeom>
            <a:solidFill>
              <a:srgbClr val="541A1A"/>
            </a:solidFill>
          </p:spPr>
        </p:sp>
        <p:sp>
          <p:nvSpPr>
            <p:cNvPr id="6" name="TextBox 6"/>
            <p:cNvSpPr txBox="1"/>
            <p:nvPr/>
          </p:nvSpPr>
          <p:spPr>
            <a:xfrm>
              <a:off x="0" y="-47625"/>
              <a:ext cx="2719781" cy="2003317"/>
            </a:xfrm>
            <a:prstGeom prst="rect">
              <a:avLst/>
            </a:prstGeom>
          </p:spPr>
          <p:txBody>
            <a:bodyPr lIns="50800" tIns="50800" rIns="50800" bIns="50800" rtlCol="0" anchor="ctr"/>
            <a:lstStyle/>
            <a:p>
              <a:pPr algn="ctr">
                <a:lnSpc>
                  <a:spcPts val="2659"/>
                </a:lnSpc>
              </a:pPr>
              <a:endParaRPr dirty="0"/>
            </a:p>
            <a:p>
              <a:pPr algn="ctr">
                <a:lnSpc>
                  <a:spcPts val="2659"/>
                </a:lnSpc>
              </a:pPr>
              <a:endParaRPr dirty="0"/>
            </a:p>
            <a:p>
              <a:pPr algn="ctr">
                <a:lnSpc>
                  <a:spcPts val="2659"/>
                </a:lnSpc>
              </a:pPr>
              <a:endParaRPr dirty="0"/>
            </a:p>
            <a:p>
              <a:pPr algn="ctr">
                <a:lnSpc>
                  <a:spcPts val="2659"/>
                </a:lnSpc>
              </a:pPr>
              <a:endParaRPr dirty="0"/>
            </a:p>
            <a:p>
              <a:pPr algn="ctr">
                <a:lnSpc>
                  <a:spcPts val="3779"/>
                </a:lnSpc>
              </a:pPr>
              <a:r>
                <a:rPr lang="en-US" sz="2699" b="1" dirty="0">
                  <a:solidFill>
                    <a:srgbClr val="FFFFFF"/>
                  </a:solidFill>
                  <a:latin typeface="Arial Bold"/>
                  <a:ea typeface="Arial Bold"/>
                  <a:cs typeface="Arial Bold"/>
                  <a:sym typeface="Arial Bold"/>
                </a:rPr>
                <a:t>PROGRAMME: MSC PUBLIC HEALTH AND SOCIAL CARE IN PRACTICE</a:t>
              </a:r>
            </a:p>
            <a:p>
              <a:pPr algn="ctr">
                <a:lnSpc>
                  <a:spcPts val="3779"/>
                </a:lnSpc>
              </a:pPr>
              <a:r>
                <a:rPr lang="en-US" sz="2699" b="1" dirty="0">
                  <a:solidFill>
                    <a:srgbClr val="FFFFFF"/>
                  </a:solidFill>
                  <a:latin typeface="Arial Bold"/>
                  <a:ea typeface="Arial Bold"/>
                  <a:cs typeface="Arial Bold"/>
                  <a:sym typeface="Arial Bold"/>
                </a:rPr>
                <a:t>MODULE: COMMUNITY CARE AND MANAGEMENT OF LONGER-TERM CONDITIONS</a:t>
              </a:r>
            </a:p>
            <a:p>
              <a:pPr algn="ctr">
                <a:lnSpc>
                  <a:spcPts val="3779"/>
                </a:lnSpc>
              </a:pPr>
              <a:r>
                <a:rPr lang="en-US" sz="2699" b="1" dirty="0">
                  <a:solidFill>
                    <a:srgbClr val="FFFFFF"/>
                  </a:solidFill>
                  <a:latin typeface="Arial Bold"/>
                  <a:ea typeface="Arial Bold"/>
                  <a:cs typeface="Arial Bold"/>
                  <a:sym typeface="Arial Bold"/>
                </a:rPr>
                <a:t>MODULE CODE: LCHS7003 </a:t>
              </a:r>
            </a:p>
            <a:p>
              <a:pPr algn="ctr">
                <a:lnSpc>
                  <a:spcPts val="3779"/>
                </a:lnSpc>
              </a:pPr>
              <a:r>
                <a:rPr lang="en-US" sz="2699" b="1" dirty="0">
                  <a:solidFill>
                    <a:srgbClr val="FFFFFF"/>
                  </a:solidFill>
                  <a:latin typeface="Arial Bold"/>
                  <a:ea typeface="Arial Bold"/>
                  <a:cs typeface="Arial Bold"/>
                  <a:sym typeface="Arial Bold"/>
                </a:rPr>
                <a:t>CONTRIBUTION TO LECTURER: MUHAMMAD KHAN INTERNAL VERIFIER: DR HAMDI HUSSAIN</a:t>
              </a:r>
            </a:p>
            <a:p>
              <a:pPr algn="ctr">
                <a:lnSpc>
                  <a:spcPts val="3779"/>
                </a:lnSpc>
              </a:pPr>
              <a:r>
                <a:rPr lang="en-US" sz="2699" b="1" dirty="0">
                  <a:solidFill>
                    <a:srgbClr val="FFFFFF"/>
                  </a:solidFill>
                  <a:latin typeface="Arial Bold"/>
                  <a:ea typeface="Arial Bold"/>
                  <a:cs typeface="Arial Bold"/>
                  <a:sym typeface="Arial Bold"/>
                </a:rPr>
                <a:t>ASSIGNMENT TITLE: COMPONENT 2- INDIVIDUAL PRESENTATION</a:t>
              </a:r>
            </a:p>
            <a:p>
              <a:pPr algn="ctr">
                <a:lnSpc>
                  <a:spcPts val="3779"/>
                </a:lnSpc>
              </a:pPr>
              <a:r>
                <a:rPr lang="en-US" sz="2699" b="1" dirty="0">
                  <a:solidFill>
                    <a:srgbClr val="FFFFFF"/>
                  </a:solidFill>
                  <a:latin typeface="Arial Bold"/>
                  <a:ea typeface="Arial Bold"/>
                  <a:cs typeface="Arial Bold"/>
                  <a:sym typeface="Arial Bold"/>
                </a:rPr>
                <a:t>TOPIC: DEMENTIA</a:t>
              </a:r>
            </a:p>
            <a:p>
              <a:pPr algn="ctr">
                <a:lnSpc>
                  <a:spcPts val="3779"/>
                </a:lnSpc>
              </a:pPr>
              <a:r>
                <a:rPr lang="en-US" sz="2699" b="1" dirty="0">
                  <a:solidFill>
                    <a:srgbClr val="FFFFFF"/>
                  </a:solidFill>
                  <a:latin typeface="Arial Bold"/>
                  <a:ea typeface="Arial Bold"/>
                  <a:cs typeface="Arial Bold"/>
                  <a:sym typeface="Arial Bold"/>
                </a:rPr>
                <a:t>Student name: Rajput </a:t>
              </a:r>
              <a:r>
                <a:rPr lang="en-US" sz="2699" b="1" dirty="0" err="1">
                  <a:solidFill>
                    <a:srgbClr val="FFFFFF"/>
                  </a:solidFill>
                  <a:latin typeface="Arial Bold"/>
                  <a:ea typeface="Arial Bold"/>
                  <a:cs typeface="Arial Bold"/>
                  <a:sym typeface="Arial Bold"/>
                </a:rPr>
                <a:t>Kajalsingh</a:t>
              </a:r>
              <a:r>
                <a:rPr lang="en-US" sz="2699" b="1" dirty="0">
                  <a:solidFill>
                    <a:srgbClr val="FFFFFF"/>
                  </a:solidFill>
                  <a:latin typeface="Arial Bold"/>
                  <a:ea typeface="Arial Bold"/>
                  <a:cs typeface="Arial Bold"/>
                  <a:sym typeface="Arial Bold"/>
                </a:rPr>
                <a:t> Rajendra</a:t>
              </a:r>
            </a:p>
            <a:p>
              <a:pPr algn="ctr">
                <a:lnSpc>
                  <a:spcPts val="3779"/>
                </a:lnSpc>
              </a:pPr>
              <a:r>
                <a:rPr lang="en-US" sz="2699" b="1" dirty="0">
                  <a:solidFill>
                    <a:srgbClr val="FFFFFF"/>
                  </a:solidFill>
                  <a:latin typeface="Arial Bold"/>
                  <a:ea typeface="Arial Bold"/>
                  <a:cs typeface="Arial Bold"/>
                  <a:sym typeface="Arial Bold"/>
                </a:rPr>
                <a:t>Student ID: 2534452 </a:t>
              </a:r>
            </a:p>
            <a:p>
              <a:pPr algn="ctr">
                <a:lnSpc>
                  <a:spcPts val="3779"/>
                </a:lnSpc>
              </a:pPr>
              <a:r>
                <a:rPr lang="en-US" sz="2699" b="1" dirty="0">
                  <a:solidFill>
                    <a:srgbClr val="FFFFFF"/>
                  </a:solidFill>
                  <a:latin typeface="Arial Bold"/>
                  <a:ea typeface="Arial Bold"/>
                  <a:cs typeface="Arial Bold"/>
                  <a:sym typeface="Arial Bold"/>
                </a:rPr>
                <a:t>Lecturer </a:t>
              </a:r>
              <a:r>
                <a:rPr lang="en-US" sz="2699" b="1">
                  <a:solidFill>
                    <a:srgbClr val="FFFFFF"/>
                  </a:solidFill>
                  <a:latin typeface="Arial Bold"/>
                  <a:ea typeface="Arial Bold"/>
                  <a:cs typeface="Arial Bold"/>
                  <a:sym typeface="Arial Bold"/>
                </a:rPr>
                <a:t>name: Muhammed Khan</a:t>
              </a:r>
              <a:endParaRPr lang="en-US" sz="2699" b="1" dirty="0">
                <a:solidFill>
                  <a:srgbClr val="FFFFFF"/>
                </a:solidFill>
                <a:latin typeface="Arial Bold"/>
                <a:ea typeface="Arial Bold"/>
                <a:cs typeface="Arial Bold"/>
                <a:sym typeface="Arial Bold"/>
              </a:endParaRPr>
            </a:p>
          </p:txBody>
        </p:sp>
      </p:grpSp>
      <p:grpSp>
        <p:nvGrpSpPr>
          <p:cNvPr id="7" name="Group 7"/>
          <p:cNvGrpSpPr/>
          <p:nvPr/>
        </p:nvGrpSpPr>
        <p:grpSpPr>
          <a:xfrm>
            <a:off x="727679" y="7784050"/>
            <a:ext cx="2797989" cy="578113"/>
            <a:chOff x="0" y="0"/>
            <a:chExt cx="736919" cy="152260"/>
          </a:xfrm>
        </p:grpSpPr>
        <p:sp>
          <p:nvSpPr>
            <p:cNvPr id="8" name="Freeform 8"/>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9" name="TextBox 9"/>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3695701" y="7784050"/>
            <a:ext cx="927626" cy="606452"/>
            <a:chOff x="0" y="0"/>
            <a:chExt cx="244313" cy="159724"/>
          </a:xfrm>
        </p:grpSpPr>
        <p:sp>
          <p:nvSpPr>
            <p:cNvPr id="11" name="Freeform 11"/>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12" name="TextBox 12"/>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1784175" y="1524852"/>
            <a:ext cx="2674516" cy="2640477"/>
          </a:xfrm>
          <a:custGeom>
            <a:avLst/>
            <a:gdLst/>
            <a:ahLst/>
            <a:cxnLst/>
            <a:rect l="l" t="t" r="r" b="b"/>
            <a:pathLst>
              <a:path w="2674516" h="2640477">
                <a:moveTo>
                  <a:pt x="0" y="0"/>
                </a:moveTo>
                <a:lnTo>
                  <a:pt x="2674516" y="0"/>
                </a:lnTo>
                <a:lnTo>
                  <a:pt x="2674516" y="2640477"/>
                </a:lnTo>
                <a:lnTo>
                  <a:pt x="0" y="26404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4" name="Freeform 14"/>
          <p:cNvSpPr/>
          <p:nvPr/>
        </p:nvSpPr>
        <p:spPr>
          <a:xfrm flipH="1">
            <a:off x="1323209" y="2652709"/>
            <a:ext cx="5672609" cy="4981582"/>
          </a:xfrm>
          <a:custGeom>
            <a:avLst/>
            <a:gdLst/>
            <a:ahLst/>
            <a:cxnLst/>
            <a:rect l="l" t="t" r="r" b="b"/>
            <a:pathLst>
              <a:path w="5672609" h="4981582">
                <a:moveTo>
                  <a:pt x="5672609" y="0"/>
                </a:moveTo>
                <a:lnTo>
                  <a:pt x="0" y="0"/>
                </a:lnTo>
                <a:lnTo>
                  <a:pt x="0" y="4981582"/>
                </a:lnTo>
                <a:lnTo>
                  <a:pt x="5672609" y="4981582"/>
                </a:lnTo>
                <a:lnTo>
                  <a:pt x="5672609"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Freeform 15"/>
          <p:cNvSpPr/>
          <p:nvPr/>
        </p:nvSpPr>
        <p:spPr>
          <a:xfrm>
            <a:off x="11168013" y="647700"/>
            <a:ext cx="3258933" cy="1394409"/>
          </a:xfrm>
          <a:custGeom>
            <a:avLst/>
            <a:gdLst/>
            <a:ahLst/>
            <a:cxnLst/>
            <a:rect l="l" t="t" r="r" b="b"/>
            <a:pathLst>
              <a:path w="3258933" h="1394409">
                <a:moveTo>
                  <a:pt x="0" y="0"/>
                </a:moveTo>
                <a:lnTo>
                  <a:pt x="3258933" y="0"/>
                </a:lnTo>
                <a:lnTo>
                  <a:pt x="3258933" y="1394409"/>
                </a:lnTo>
                <a:lnTo>
                  <a:pt x="0" y="1394409"/>
                </a:lnTo>
                <a:lnTo>
                  <a:pt x="0" y="0"/>
                </a:lnTo>
                <a:close/>
              </a:path>
            </a:pathLst>
          </a:custGeom>
          <a:blipFill>
            <a:blip r:embed="rId8"/>
            <a:stretch>
              <a:fillRect/>
            </a:stretch>
          </a:blipFill>
        </p:spPr>
      </p:sp>
      <p:sp>
        <p:nvSpPr>
          <p:cNvPr id="16" name="TextBox 16"/>
          <p:cNvSpPr txBox="1"/>
          <p:nvPr/>
        </p:nvSpPr>
        <p:spPr>
          <a:xfrm>
            <a:off x="224265" y="7545925"/>
            <a:ext cx="5794336" cy="1174968"/>
          </a:xfrm>
          <a:prstGeom prst="rect">
            <a:avLst/>
          </a:prstGeom>
        </p:spPr>
        <p:txBody>
          <a:bodyPr lIns="0" tIns="0" rIns="0" bIns="0" rtlCol="0" anchor="t">
            <a:spAutoFit/>
          </a:bodyPr>
          <a:lstStyle/>
          <a:p>
            <a:pPr algn="r">
              <a:lnSpc>
                <a:spcPts val="8642"/>
              </a:lnSpc>
            </a:pPr>
            <a:r>
              <a:rPr lang="en-US" sz="6172" b="1">
                <a:solidFill>
                  <a:srgbClr val="AA1C20"/>
                </a:solidFill>
                <a:latin typeface="Kabel Ultra-Bold"/>
                <a:ea typeface="Kabel Ultra-Bold"/>
                <a:cs typeface="Kabel Ultra-Bold"/>
                <a:sym typeface="Kabel Ultra-Bold"/>
              </a:rPr>
              <a:t>DEMENTIA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2827211" y="2827210"/>
            <a:ext cx="10287000" cy="4632579"/>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727679" y="7784050"/>
            <a:ext cx="2797989" cy="578113"/>
            <a:chOff x="0" y="0"/>
            <a:chExt cx="736919" cy="152260"/>
          </a:xfrm>
        </p:grpSpPr>
        <p:sp>
          <p:nvSpPr>
            <p:cNvPr id="4" name="Freeform 4"/>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5" name="TextBox 5"/>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95701" y="7784050"/>
            <a:ext cx="927626" cy="606452"/>
            <a:chOff x="0" y="0"/>
            <a:chExt cx="244313" cy="159724"/>
          </a:xfrm>
        </p:grpSpPr>
        <p:sp>
          <p:nvSpPr>
            <p:cNvPr id="7" name="Freeform 7"/>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8" name="TextBox 8"/>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1511094" y="2852777"/>
            <a:ext cx="6425361" cy="719807"/>
            <a:chOff x="0" y="0"/>
            <a:chExt cx="1692276" cy="189579"/>
          </a:xfrm>
        </p:grpSpPr>
        <p:sp>
          <p:nvSpPr>
            <p:cNvPr id="10" name="Freeform 10"/>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11" name="TextBox 11"/>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4126599" y="6791246"/>
            <a:ext cx="1239353" cy="719807"/>
            <a:chOff x="0" y="0"/>
            <a:chExt cx="326414" cy="189579"/>
          </a:xfrm>
        </p:grpSpPr>
        <p:sp>
          <p:nvSpPr>
            <p:cNvPr id="13" name="Freeform 13"/>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4" name="TextBox 14"/>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5190989" y="820251"/>
            <a:ext cx="2973116" cy="2935276"/>
          </a:xfrm>
          <a:custGeom>
            <a:avLst/>
            <a:gdLst/>
            <a:ahLst/>
            <a:cxnLst/>
            <a:rect l="l" t="t" r="r" b="b"/>
            <a:pathLst>
              <a:path w="2973116" h="2935276">
                <a:moveTo>
                  <a:pt x="0" y="0"/>
                </a:moveTo>
                <a:lnTo>
                  <a:pt x="2973116" y="0"/>
                </a:lnTo>
                <a:lnTo>
                  <a:pt x="2973116" y="2935277"/>
                </a:lnTo>
                <a:lnTo>
                  <a:pt x="0" y="2935277"/>
                </a:lnTo>
                <a:lnTo>
                  <a:pt x="0" y="0"/>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sp>
      <p:sp>
        <p:nvSpPr>
          <p:cNvPr id="16" name="Freeform 16"/>
          <p:cNvSpPr/>
          <p:nvPr/>
        </p:nvSpPr>
        <p:spPr>
          <a:xfrm>
            <a:off x="7086600" y="4349553"/>
            <a:ext cx="7699277" cy="4314721"/>
          </a:xfrm>
          <a:custGeom>
            <a:avLst/>
            <a:gdLst/>
            <a:ahLst/>
            <a:cxnLst/>
            <a:rect l="l" t="t" r="r" b="b"/>
            <a:pathLst>
              <a:path w="7699277" h="4314721">
                <a:moveTo>
                  <a:pt x="0" y="0"/>
                </a:moveTo>
                <a:lnTo>
                  <a:pt x="7699276" y="0"/>
                </a:lnTo>
                <a:lnTo>
                  <a:pt x="7699276" y="4314721"/>
                </a:lnTo>
                <a:lnTo>
                  <a:pt x="0" y="4314721"/>
                </a:lnTo>
                <a:lnTo>
                  <a:pt x="0" y="0"/>
                </a:lnTo>
                <a:close/>
              </a:path>
            </a:pathLst>
          </a:custGeom>
          <a:blipFill>
            <a:blip r:embed="rId7"/>
            <a:stretch>
              <a:fillRect/>
            </a:stretch>
          </a:blipFill>
        </p:spPr>
      </p:sp>
      <p:sp>
        <p:nvSpPr>
          <p:cNvPr id="17" name="TextBox 17"/>
          <p:cNvSpPr txBox="1"/>
          <p:nvPr/>
        </p:nvSpPr>
        <p:spPr>
          <a:xfrm>
            <a:off x="8796030" y="-53161"/>
            <a:ext cx="7913030" cy="1149350"/>
          </a:xfrm>
          <a:prstGeom prst="rect">
            <a:avLst/>
          </a:prstGeom>
        </p:spPr>
        <p:txBody>
          <a:bodyPr lIns="0" tIns="0" rIns="0" bIns="0" rtlCol="0" anchor="t">
            <a:spAutoFit/>
          </a:bodyPr>
          <a:lstStyle/>
          <a:p>
            <a:pPr algn="r">
              <a:lnSpc>
                <a:spcPts val="9100"/>
              </a:lnSpc>
            </a:pPr>
            <a:r>
              <a:rPr lang="en-US" sz="6500" b="1">
                <a:solidFill>
                  <a:srgbClr val="541A1A"/>
                </a:solidFill>
                <a:latin typeface="Arial Bold"/>
                <a:ea typeface="Arial Bold"/>
                <a:cs typeface="Arial Bold"/>
                <a:sym typeface="Arial Bold"/>
              </a:rPr>
              <a:t>INTRODUCTION</a:t>
            </a:r>
          </a:p>
        </p:txBody>
      </p:sp>
      <p:sp>
        <p:nvSpPr>
          <p:cNvPr id="18" name="TextBox 18"/>
          <p:cNvSpPr txBox="1"/>
          <p:nvPr/>
        </p:nvSpPr>
        <p:spPr>
          <a:xfrm>
            <a:off x="8641397" y="1185019"/>
            <a:ext cx="9407378" cy="3247492"/>
          </a:xfrm>
          <a:prstGeom prst="rect">
            <a:avLst/>
          </a:prstGeom>
        </p:spPr>
        <p:txBody>
          <a:bodyPr lIns="0" tIns="0" rIns="0" bIns="0" rtlCol="0" anchor="t">
            <a:spAutoFit/>
          </a:bodyPr>
          <a:lstStyle/>
          <a:p>
            <a:pPr algn="just">
              <a:lnSpc>
                <a:spcPts val="3220"/>
              </a:lnSpc>
            </a:pPr>
            <a:r>
              <a:rPr lang="en-US" sz="2300" dirty="0">
                <a:solidFill>
                  <a:srgbClr val="541A1A"/>
                </a:solidFill>
                <a:latin typeface="Arial"/>
                <a:ea typeface="Arial"/>
                <a:cs typeface="Arial"/>
                <a:sym typeface="Arial"/>
              </a:rPr>
              <a:t>●</a:t>
            </a:r>
            <a:r>
              <a:rPr lang="en-GB" sz="2000" noProof="0" dirty="0">
                <a:solidFill>
                  <a:srgbClr val="541A1A"/>
                </a:solidFill>
                <a:latin typeface="Arial"/>
                <a:ea typeface="Arial"/>
                <a:cs typeface="Arial"/>
                <a:sym typeface="Arial"/>
              </a:rPr>
              <a:t>Dementia is one of the progressive long-term conditions affecting cognition, independence, relationships and quality of life (WHO, 2025).</a:t>
            </a:r>
          </a:p>
          <a:p>
            <a:pPr algn="just">
              <a:lnSpc>
                <a:spcPts val="3220"/>
              </a:lnSpc>
            </a:pPr>
            <a:r>
              <a:rPr lang="en-GB" sz="2000" noProof="0" dirty="0">
                <a:solidFill>
                  <a:srgbClr val="541A1A"/>
                </a:solidFill>
                <a:latin typeface="Arial"/>
                <a:ea typeface="Arial"/>
                <a:cs typeface="Arial"/>
                <a:sym typeface="Arial"/>
              </a:rPr>
              <a:t>●The condition affects physical, psychological and social wellbeing to make substantial responsibilities for families and informal carers (Donna </a:t>
            </a:r>
            <a:r>
              <a:rPr lang="en-GB" sz="2000" i="1" noProof="0" dirty="0">
                <a:solidFill>
                  <a:srgbClr val="541A1A"/>
                </a:solidFill>
                <a:latin typeface="Arial Italics"/>
                <a:ea typeface="Arial Italics"/>
                <a:cs typeface="Arial Italics"/>
                <a:sym typeface="Arial Italics"/>
              </a:rPr>
              <a:t>et al., </a:t>
            </a:r>
            <a:r>
              <a:rPr lang="en-GB" sz="2000" noProof="0" dirty="0">
                <a:solidFill>
                  <a:srgbClr val="541A1A"/>
                </a:solidFill>
                <a:latin typeface="Arial"/>
                <a:ea typeface="Arial"/>
                <a:cs typeface="Arial"/>
                <a:sym typeface="Arial"/>
              </a:rPr>
              <a:t>2026).</a:t>
            </a:r>
          </a:p>
          <a:p>
            <a:pPr algn="just">
              <a:lnSpc>
                <a:spcPts val="3220"/>
              </a:lnSpc>
            </a:pPr>
            <a:r>
              <a:rPr lang="en-GB" sz="2000" noProof="0" dirty="0">
                <a:solidFill>
                  <a:srgbClr val="541A1A"/>
                </a:solidFill>
                <a:latin typeface="Arial"/>
                <a:ea typeface="Arial"/>
                <a:cs typeface="Arial"/>
                <a:sym typeface="Arial"/>
              </a:rPr>
              <a:t>●This presentation aims to provide insights on co-productive care and personalised self-management support could be beneficial to analyse dementia diagnosis, assessment, management, treatment, prevention in the UK practice.</a:t>
            </a:r>
          </a:p>
          <a:p>
            <a:pPr algn="just">
              <a:lnSpc>
                <a:spcPts val="3220"/>
              </a:lnSpc>
            </a:pPr>
            <a:endParaRPr lang="en-US" sz="2300" dirty="0">
              <a:solidFill>
                <a:srgbClr val="541A1A"/>
              </a:solidFill>
              <a:latin typeface="Arial"/>
              <a:ea typeface="Arial"/>
              <a:cs typeface="Arial"/>
              <a:sym typeface="Arial"/>
            </a:endParaRPr>
          </a:p>
        </p:txBody>
      </p:sp>
      <p:sp>
        <p:nvSpPr>
          <p:cNvPr id="19" name="TextBox 19"/>
          <p:cNvSpPr txBox="1"/>
          <p:nvPr/>
        </p:nvSpPr>
        <p:spPr>
          <a:xfrm>
            <a:off x="8382000" y="8978585"/>
            <a:ext cx="4752856" cy="559430"/>
          </a:xfrm>
          <a:prstGeom prst="rect">
            <a:avLst/>
          </a:prstGeom>
        </p:spPr>
        <p:txBody>
          <a:bodyPr lIns="0" tIns="0" rIns="0" bIns="0" rtlCol="0" anchor="t">
            <a:spAutoFit/>
          </a:bodyPr>
          <a:lstStyle/>
          <a:p>
            <a:pPr algn="ctr">
              <a:lnSpc>
                <a:spcPts val="2240"/>
              </a:lnSpc>
              <a:spcBef>
                <a:spcPct val="0"/>
              </a:spcBef>
            </a:pPr>
            <a:r>
              <a:rPr lang="en-US" sz="1600" b="1" dirty="0">
                <a:solidFill>
                  <a:srgbClr val="541A1A"/>
                </a:solidFill>
                <a:latin typeface="Arial Bold"/>
                <a:ea typeface="Arial Bold"/>
                <a:cs typeface="Arial Bold"/>
                <a:sym typeface="Arial Bold"/>
              </a:rPr>
              <a:t>Figure 1: Dementia impact on caregiving process</a:t>
            </a:r>
          </a:p>
          <a:p>
            <a:pPr algn="ctr">
              <a:lnSpc>
                <a:spcPts val="2240"/>
              </a:lnSpc>
              <a:spcBef>
                <a:spcPct val="0"/>
              </a:spcBef>
            </a:pPr>
            <a:r>
              <a:rPr lang="en-US" sz="1600" dirty="0">
                <a:solidFill>
                  <a:srgbClr val="541A1A"/>
                </a:solidFill>
                <a:latin typeface="Arial"/>
                <a:ea typeface="Arial"/>
                <a:cs typeface="Arial"/>
                <a:sym typeface="Arial"/>
              </a:rPr>
              <a:t>(Source: Donna </a:t>
            </a:r>
            <a:r>
              <a:rPr lang="en-US" sz="1600" i="1" dirty="0">
                <a:solidFill>
                  <a:srgbClr val="541A1A"/>
                </a:solidFill>
                <a:latin typeface="Arial Italics"/>
                <a:ea typeface="Arial Italics"/>
                <a:cs typeface="Arial Italics"/>
                <a:sym typeface="Arial Italics"/>
              </a:rPr>
              <a:t>et al., </a:t>
            </a:r>
            <a:r>
              <a:rPr lang="en-US" sz="1600" dirty="0">
                <a:solidFill>
                  <a:srgbClr val="541A1A"/>
                </a:solidFill>
                <a:latin typeface="Arial"/>
                <a:ea typeface="Arial"/>
                <a:cs typeface="Arial"/>
                <a:sym typeface="Arial"/>
              </a:rPr>
              <a:t>2026)</a:t>
            </a: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2801976" y="2852445"/>
            <a:ext cx="10287000" cy="4582109"/>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727679" y="7784050"/>
            <a:ext cx="2797989" cy="578113"/>
            <a:chOff x="0" y="0"/>
            <a:chExt cx="736919" cy="152260"/>
          </a:xfrm>
        </p:grpSpPr>
        <p:sp>
          <p:nvSpPr>
            <p:cNvPr id="4" name="Freeform 4"/>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5" name="TextBox 5"/>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95701" y="7784050"/>
            <a:ext cx="927626" cy="606452"/>
            <a:chOff x="0" y="0"/>
            <a:chExt cx="244313" cy="159724"/>
          </a:xfrm>
        </p:grpSpPr>
        <p:sp>
          <p:nvSpPr>
            <p:cNvPr id="7" name="Freeform 7"/>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8" name="TextBox 8"/>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1565394" y="2852776"/>
            <a:ext cx="6425361" cy="719807"/>
            <a:chOff x="0" y="0"/>
            <a:chExt cx="1692276" cy="189579"/>
          </a:xfrm>
        </p:grpSpPr>
        <p:sp>
          <p:nvSpPr>
            <p:cNvPr id="10" name="Freeform 10"/>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11" name="TextBox 11"/>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4173683" y="6804470"/>
            <a:ext cx="1239353" cy="719807"/>
            <a:chOff x="0" y="0"/>
            <a:chExt cx="326414" cy="189579"/>
          </a:xfrm>
        </p:grpSpPr>
        <p:sp>
          <p:nvSpPr>
            <p:cNvPr id="13" name="Freeform 13"/>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4" name="TextBox 14"/>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5142326" y="1485963"/>
            <a:ext cx="3428911" cy="2991422"/>
          </a:xfrm>
          <a:custGeom>
            <a:avLst/>
            <a:gdLst/>
            <a:ahLst/>
            <a:cxnLst/>
            <a:rect l="l" t="t" r="r" b="b"/>
            <a:pathLst>
              <a:path w="4301134" h="4246393">
                <a:moveTo>
                  <a:pt x="0" y="0"/>
                </a:moveTo>
                <a:lnTo>
                  <a:pt x="4301134" y="0"/>
                </a:lnTo>
                <a:lnTo>
                  <a:pt x="4301134" y="4246393"/>
                </a:lnTo>
                <a:lnTo>
                  <a:pt x="0" y="4246393"/>
                </a:lnTo>
                <a:lnTo>
                  <a:pt x="0" y="0"/>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sp>
      <p:sp>
        <p:nvSpPr>
          <p:cNvPr id="16" name="Freeform 16"/>
          <p:cNvSpPr/>
          <p:nvPr/>
        </p:nvSpPr>
        <p:spPr>
          <a:xfrm>
            <a:off x="10159915" y="1272488"/>
            <a:ext cx="4197450" cy="2991422"/>
          </a:xfrm>
          <a:custGeom>
            <a:avLst/>
            <a:gdLst/>
            <a:ahLst/>
            <a:cxnLst/>
            <a:rect l="l" t="t" r="r" b="b"/>
            <a:pathLst>
              <a:path w="4197450" h="2991422">
                <a:moveTo>
                  <a:pt x="0" y="0"/>
                </a:moveTo>
                <a:lnTo>
                  <a:pt x="4197450" y="0"/>
                </a:lnTo>
                <a:lnTo>
                  <a:pt x="4197450" y="2991422"/>
                </a:lnTo>
                <a:lnTo>
                  <a:pt x="0" y="2991422"/>
                </a:lnTo>
                <a:lnTo>
                  <a:pt x="0" y="0"/>
                </a:lnTo>
                <a:close/>
              </a:path>
            </a:pathLst>
          </a:custGeom>
          <a:blipFill>
            <a:blip r:embed="rId7"/>
            <a:stretch>
              <a:fillRect/>
            </a:stretch>
          </a:blipFill>
        </p:spPr>
      </p:sp>
      <p:sp>
        <p:nvSpPr>
          <p:cNvPr id="17" name="Freeform 17"/>
          <p:cNvSpPr/>
          <p:nvPr/>
        </p:nvSpPr>
        <p:spPr>
          <a:xfrm>
            <a:off x="13643714" y="5199924"/>
            <a:ext cx="3928897" cy="3928897"/>
          </a:xfrm>
          <a:custGeom>
            <a:avLst/>
            <a:gdLst/>
            <a:ahLst/>
            <a:cxnLst/>
            <a:rect l="l" t="t" r="r" b="b"/>
            <a:pathLst>
              <a:path w="3928897" h="3928897">
                <a:moveTo>
                  <a:pt x="0" y="0"/>
                </a:moveTo>
                <a:lnTo>
                  <a:pt x="3928898" y="0"/>
                </a:lnTo>
                <a:lnTo>
                  <a:pt x="3928898" y="3928897"/>
                </a:lnTo>
                <a:lnTo>
                  <a:pt x="0" y="3928897"/>
                </a:lnTo>
                <a:lnTo>
                  <a:pt x="0" y="0"/>
                </a:lnTo>
                <a:close/>
              </a:path>
            </a:pathLst>
          </a:custGeom>
          <a:blipFill>
            <a:blip r:embed="rId8"/>
            <a:stretch>
              <a:fillRect/>
            </a:stretch>
          </a:blipFill>
        </p:spPr>
      </p:sp>
      <p:sp>
        <p:nvSpPr>
          <p:cNvPr id="18" name="TextBox 18"/>
          <p:cNvSpPr txBox="1"/>
          <p:nvPr/>
        </p:nvSpPr>
        <p:spPr>
          <a:xfrm>
            <a:off x="7145310" y="169262"/>
            <a:ext cx="9898679" cy="1057275"/>
          </a:xfrm>
          <a:prstGeom prst="rect">
            <a:avLst/>
          </a:prstGeom>
        </p:spPr>
        <p:txBody>
          <a:bodyPr lIns="0" tIns="0" rIns="0" bIns="0" rtlCol="0" anchor="t">
            <a:spAutoFit/>
          </a:bodyPr>
          <a:lstStyle/>
          <a:p>
            <a:pPr algn="r">
              <a:lnSpc>
                <a:spcPts val="8400"/>
              </a:lnSpc>
            </a:pPr>
            <a:r>
              <a:rPr lang="en-US" sz="6000" b="1">
                <a:solidFill>
                  <a:srgbClr val="541A1A"/>
                </a:solidFill>
                <a:latin typeface="Arial Bold"/>
                <a:ea typeface="Arial Bold"/>
                <a:cs typeface="Arial Bold"/>
                <a:sym typeface="Arial Bold"/>
              </a:rPr>
              <a:t>OVERVIEW OF DEMENTIA</a:t>
            </a:r>
          </a:p>
        </p:txBody>
      </p:sp>
      <p:sp>
        <p:nvSpPr>
          <p:cNvPr id="19" name="TextBox 19"/>
          <p:cNvSpPr txBox="1"/>
          <p:nvPr/>
        </p:nvSpPr>
        <p:spPr>
          <a:xfrm>
            <a:off x="5318804" y="5757179"/>
            <a:ext cx="7924220" cy="3777637"/>
          </a:xfrm>
          <a:prstGeom prst="rect">
            <a:avLst/>
          </a:prstGeom>
        </p:spPr>
        <p:txBody>
          <a:bodyPr wrap="square" lIns="0" tIns="0" rIns="0" bIns="0" rtlCol="0" anchor="t">
            <a:spAutoFit/>
          </a:bodyPr>
          <a:lstStyle/>
          <a:p>
            <a:pPr algn="just">
              <a:lnSpc>
                <a:spcPts val="2660"/>
              </a:lnSpc>
            </a:pPr>
            <a:r>
              <a:rPr lang="en-US" sz="1900" dirty="0">
                <a:solidFill>
                  <a:srgbClr val="541A1A"/>
                </a:solidFill>
                <a:latin typeface="Arial"/>
                <a:ea typeface="Arial"/>
                <a:cs typeface="Arial"/>
                <a:sym typeface="Arial"/>
              </a:rPr>
              <a:t>●</a:t>
            </a:r>
            <a:r>
              <a:rPr lang="en-GB" sz="1900" b="1" noProof="0" dirty="0">
                <a:solidFill>
                  <a:srgbClr val="541A1A"/>
                </a:solidFill>
                <a:latin typeface="Arial Bold"/>
                <a:ea typeface="Arial Bold"/>
                <a:cs typeface="Arial Bold"/>
                <a:sym typeface="Arial Bold"/>
              </a:rPr>
              <a:t>Definition</a:t>
            </a:r>
            <a:r>
              <a:rPr lang="en-GB" sz="1900" noProof="0" dirty="0">
                <a:solidFill>
                  <a:srgbClr val="541A1A"/>
                </a:solidFill>
                <a:latin typeface="Arial"/>
                <a:ea typeface="Arial"/>
                <a:cs typeface="Arial"/>
                <a:sym typeface="Arial"/>
              </a:rPr>
              <a:t>- Dementia is an umbrella term for diseases affecting memory, thinking, behaviour and regular functioning which is not a normal part of ageing (Alzheimer’s Association, 2025).</a:t>
            </a:r>
          </a:p>
          <a:p>
            <a:pPr algn="just">
              <a:lnSpc>
                <a:spcPts val="2660"/>
              </a:lnSpc>
            </a:pPr>
            <a:r>
              <a:rPr lang="en-GB" sz="1900" noProof="0" dirty="0">
                <a:solidFill>
                  <a:srgbClr val="541A1A"/>
                </a:solidFill>
                <a:latin typeface="Arial"/>
                <a:ea typeface="Arial"/>
                <a:cs typeface="Arial"/>
                <a:sym typeface="Arial"/>
              </a:rPr>
              <a:t>●</a:t>
            </a:r>
            <a:r>
              <a:rPr lang="en-GB" sz="1900" b="1" noProof="0" dirty="0">
                <a:solidFill>
                  <a:srgbClr val="541A1A"/>
                </a:solidFill>
                <a:latin typeface="Arial Bold"/>
                <a:ea typeface="Arial Bold"/>
                <a:cs typeface="Arial Bold"/>
                <a:sym typeface="Arial Bold"/>
              </a:rPr>
              <a:t>Symptoms-</a:t>
            </a:r>
            <a:r>
              <a:rPr lang="en-GB" sz="1900" noProof="0" dirty="0">
                <a:solidFill>
                  <a:srgbClr val="541A1A"/>
                </a:solidFill>
                <a:latin typeface="Arial"/>
                <a:ea typeface="Arial"/>
                <a:cs typeface="Arial"/>
                <a:sym typeface="Arial"/>
              </a:rPr>
              <a:t> Common signs such as memory impairment, confusion, communication difficulties, disorientation, behavioural changes and decreasing ability to perform activities of daily living have been seen among the older people (Kumar </a:t>
            </a:r>
            <a:r>
              <a:rPr lang="en-GB" sz="1900" i="1" noProof="0" dirty="0">
                <a:solidFill>
                  <a:srgbClr val="541A1A"/>
                </a:solidFill>
                <a:latin typeface="Arial Italics"/>
                <a:ea typeface="Arial Italics"/>
                <a:cs typeface="Arial Italics"/>
                <a:sym typeface="Arial Italics"/>
              </a:rPr>
              <a:t>et al., </a:t>
            </a:r>
            <a:r>
              <a:rPr lang="en-GB" sz="1900" noProof="0" dirty="0">
                <a:solidFill>
                  <a:srgbClr val="541A1A"/>
                </a:solidFill>
                <a:latin typeface="Arial"/>
                <a:ea typeface="Arial"/>
                <a:cs typeface="Arial"/>
                <a:sym typeface="Arial"/>
              </a:rPr>
              <a:t>2024).</a:t>
            </a:r>
          </a:p>
          <a:p>
            <a:pPr algn="just">
              <a:lnSpc>
                <a:spcPts val="2660"/>
              </a:lnSpc>
            </a:pPr>
            <a:r>
              <a:rPr lang="en-GB" sz="1900" noProof="0" dirty="0">
                <a:solidFill>
                  <a:srgbClr val="541A1A"/>
                </a:solidFill>
                <a:latin typeface="Arial"/>
                <a:ea typeface="Arial"/>
                <a:cs typeface="Arial"/>
                <a:sym typeface="Arial"/>
              </a:rPr>
              <a:t>●</a:t>
            </a:r>
            <a:r>
              <a:rPr lang="en-GB" sz="1900" b="1" noProof="0" dirty="0">
                <a:solidFill>
                  <a:srgbClr val="541A1A"/>
                </a:solidFill>
                <a:latin typeface="Arial Bold"/>
                <a:ea typeface="Arial Bold"/>
                <a:cs typeface="Arial Bold"/>
                <a:sym typeface="Arial Bold"/>
              </a:rPr>
              <a:t>Aetiology- </a:t>
            </a:r>
            <a:r>
              <a:rPr lang="en-GB" sz="1900" noProof="0" dirty="0">
                <a:solidFill>
                  <a:srgbClr val="541A1A"/>
                </a:solidFill>
                <a:latin typeface="Arial"/>
                <a:ea typeface="Arial"/>
                <a:cs typeface="Arial"/>
                <a:sym typeface="Arial"/>
              </a:rPr>
              <a:t>Alzheimer’s disease is the most common cause, other forms include vascular dementia, dementia with Lewy bodies and frontotemporal dementia (CDC, 2024).</a:t>
            </a:r>
          </a:p>
          <a:p>
            <a:pPr algn="just">
              <a:lnSpc>
                <a:spcPts val="2660"/>
              </a:lnSpc>
            </a:pPr>
            <a:endParaRPr lang="en-US" sz="1900" dirty="0">
              <a:solidFill>
                <a:srgbClr val="541A1A"/>
              </a:solidFill>
              <a:latin typeface="Arial"/>
              <a:ea typeface="Arial"/>
              <a:cs typeface="Arial"/>
              <a:sym typeface="Arial"/>
            </a:endParaRPr>
          </a:p>
        </p:txBody>
      </p:sp>
      <p:sp>
        <p:nvSpPr>
          <p:cNvPr id="20" name="TextBox 20"/>
          <p:cNvSpPr txBox="1"/>
          <p:nvPr/>
        </p:nvSpPr>
        <p:spPr>
          <a:xfrm>
            <a:off x="9404357" y="4451167"/>
            <a:ext cx="4960382" cy="666115"/>
          </a:xfrm>
          <a:prstGeom prst="rect">
            <a:avLst/>
          </a:prstGeom>
        </p:spPr>
        <p:txBody>
          <a:bodyPr lIns="0" tIns="0" rIns="0" bIns="0" rtlCol="0" anchor="t">
            <a:spAutoFit/>
          </a:bodyPr>
          <a:lstStyle/>
          <a:p>
            <a:pPr algn="ctr">
              <a:lnSpc>
                <a:spcPts val="2659"/>
              </a:lnSpc>
              <a:spcBef>
                <a:spcPct val="0"/>
              </a:spcBef>
            </a:pPr>
            <a:r>
              <a:rPr lang="en-US" sz="1899" b="1" dirty="0">
                <a:solidFill>
                  <a:srgbClr val="541A1A"/>
                </a:solidFill>
                <a:latin typeface="Arial Bold"/>
                <a:ea typeface="Arial Bold"/>
                <a:cs typeface="Arial Bold"/>
                <a:sym typeface="Arial Bold"/>
              </a:rPr>
              <a:t>Figure 2: Umbrella terms of dementia types</a:t>
            </a:r>
          </a:p>
          <a:p>
            <a:pPr algn="ctr">
              <a:lnSpc>
                <a:spcPts val="2659"/>
              </a:lnSpc>
              <a:spcBef>
                <a:spcPct val="0"/>
              </a:spcBef>
            </a:pPr>
            <a:r>
              <a:rPr lang="en-US" sz="1899" dirty="0">
                <a:solidFill>
                  <a:srgbClr val="541A1A"/>
                </a:solidFill>
                <a:latin typeface="Arial"/>
                <a:ea typeface="Arial"/>
                <a:cs typeface="Arial"/>
                <a:sym typeface="Arial"/>
              </a:rPr>
              <a:t>(Source: Alzheimer’s Association, 2025)</a:t>
            </a:r>
          </a:p>
        </p:txBody>
      </p:sp>
      <p:sp>
        <p:nvSpPr>
          <p:cNvPr id="21" name="TextBox 21"/>
          <p:cNvSpPr txBox="1"/>
          <p:nvPr/>
        </p:nvSpPr>
        <p:spPr>
          <a:xfrm>
            <a:off x="13243024" y="9409442"/>
            <a:ext cx="4487122" cy="666115"/>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541A1A"/>
                </a:solidFill>
                <a:latin typeface="Arial Bold"/>
                <a:ea typeface="Arial Bold"/>
                <a:cs typeface="Arial Bold"/>
                <a:sym typeface="Arial Bold"/>
              </a:rPr>
              <a:t>Figure 3: Symptoms of dementia</a:t>
            </a:r>
          </a:p>
          <a:p>
            <a:pPr algn="ctr">
              <a:lnSpc>
                <a:spcPts val="2659"/>
              </a:lnSpc>
              <a:spcBef>
                <a:spcPct val="0"/>
              </a:spcBef>
            </a:pPr>
            <a:r>
              <a:rPr lang="en-US" sz="1899" dirty="0">
                <a:solidFill>
                  <a:srgbClr val="541A1A"/>
                </a:solidFill>
                <a:latin typeface="Arial"/>
                <a:ea typeface="Arial"/>
                <a:cs typeface="Arial"/>
                <a:sym typeface="Arial"/>
              </a:rPr>
              <a:t>(Source: Caring for Care UK, 2023)</a:t>
            </a: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2827211" y="2827210"/>
            <a:ext cx="10287000" cy="4632579"/>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727679" y="7784050"/>
            <a:ext cx="2797989" cy="578113"/>
            <a:chOff x="0" y="0"/>
            <a:chExt cx="736919" cy="152260"/>
          </a:xfrm>
        </p:grpSpPr>
        <p:sp>
          <p:nvSpPr>
            <p:cNvPr id="4" name="Freeform 4"/>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5" name="TextBox 5"/>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95701" y="7784050"/>
            <a:ext cx="927626" cy="606452"/>
            <a:chOff x="0" y="0"/>
            <a:chExt cx="244313" cy="159724"/>
          </a:xfrm>
        </p:grpSpPr>
        <p:sp>
          <p:nvSpPr>
            <p:cNvPr id="7" name="Freeform 7"/>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8" name="TextBox 8"/>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1608624" y="2898311"/>
            <a:ext cx="6425361" cy="719807"/>
            <a:chOff x="0" y="0"/>
            <a:chExt cx="1692276" cy="189579"/>
          </a:xfrm>
        </p:grpSpPr>
        <p:sp>
          <p:nvSpPr>
            <p:cNvPr id="10" name="Freeform 10"/>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11" name="TextBox 11"/>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4230308" y="6804470"/>
            <a:ext cx="1239353" cy="719807"/>
            <a:chOff x="0" y="0"/>
            <a:chExt cx="326414" cy="189579"/>
          </a:xfrm>
        </p:grpSpPr>
        <p:sp>
          <p:nvSpPr>
            <p:cNvPr id="13" name="Freeform 13"/>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4" name="TextBox 14"/>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5730193" y="115287"/>
            <a:ext cx="12238854" cy="830548"/>
          </a:xfrm>
          <a:prstGeom prst="rect">
            <a:avLst/>
          </a:prstGeom>
        </p:spPr>
        <p:txBody>
          <a:bodyPr wrap="square" lIns="0" tIns="0" rIns="0" bIns="0" rtlCol="0" anchor="t">
            <a:spAutoFit/>
          </a:bodyPr>
          <a:lstStyle/>
          <a:p>
            <a:pPr algn="r">
              <a:lnSpc>
                <a:spcPts val="7280"/>
              </a:lnSpc>
            </a:pPr>
            <a:r>
              <a:rPr lang="en-US" sz="4000" b="1" dirty="0">
                <a:solidFill>
                  <a:srgbClr val="541A1A"/>
                </a:solidFill>
                <a:latin typeface="Arial Bold"/>
                <a:ea typeface="Arial Bold"/>
                <a:cs typeface="Arial Bold"/>
                <a:sym typeface="Arial Bold"/>
              </a:rPr>
              <a:t>PREVALENCE IN THE UK AND WORLDWIDE</a:t>
            </a:r>
          </a:p>
        </p:txBody>
      </p:sp>
      <p:sp>
        <p:nvSpPr>
          <p:cNvPr id="16" name="Freeform 16"/>
          <p:cNvSpPr/>
          <p:nvPr/>
        </p:nvSpPr>
        <p:spPr>
          <a:xfrm>
            <a:off x="5446939" y="1246298"/>
            <a:ext cx="2201487" cy="2439431"/>
          </a:xfrm>
          <a:custGeom>
            <a:avLst/>
            <a:gdLst/>
            <a:ahLst/>
            <a:cxnLst/>
            <a:rect l="l" t="t" r="r" b="b"/>
            <a:pathLst>
              <a:path w="3239182" h="3197956">
                <a:moveTo>
                  <a:pt x="0" y="0"/>
                </a:moveTo>
                <a:lnTo>
                  <a:pt x="3239182" y="0"/>
                </a:lnTo>
                <a:lnTo>
                  <a:pt x="3239182" y="3197957"/>
                </a:lnTo>
                <a:lnTo>
                  <a:pt x="0" y="3197957"/>
                </a:lnTo>
                <a:lnTo>
                  <a:pt x="0" y="0"/>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sp>
      <p:sp>
        <p:nvSpPr>
          <p:cNvPr id="17" name="Freeform 17"/>
          <p:cNvSpPr/>
          <p:nvPr/>
        </p:nvSpPr>
        <p:spPr>
          <a:xfrm>
            <a:off x="8077857" y="1015413"/>
            <a:ext cx="5942944" cy="4451985"/>
          </a:xfrm>
          <a:custGeom>
            <a:avLst/>
            <a:gdLst/>
            <a:ahLst/>
            <a:cxnLst/>
            <a:rect l="l" t="t" r="r" b="b"/>
            <a:pathLst>
              <a:path w="4474654" h="3111815">
                <a:moveTo>
                  <a:pt x="0" y="0"/>
                </a:moveTo>
                <a:lnTo>
                  <a:pt x="4474654" y="0"/>
                </a:lnTo>
                <a:lnTo>
                  <a:pt x="4474654" y="3111815"/>
                </a:lnTo>
                <a:lnTo>
                  <a:pt x="0" y="3111815"/>
                </a:lnTo>
                <a:lnTo>
                  <a:pt x="0" y="0"/>
                </a:lnTo>
                <a:close/>
              </a:path>
            </a:pathLst>
          </a:custGeom>
          <a:blipFill>
            <a:blip r:embed="rId7"/>
            <a:stretch>
              <a:fillRect/>
            </a:stretch>
          </a:blipFill>
        </p:spPr>
      </p:sp>
      <p:sp>
        <p:nvSpPr>
          <p:cNvPr id="18" name="Freeform 18"/>
          <p:cNvSpPr/>
          <p:nvPr/>
        </p:nvSpPr>
        <p:spPr>
          <a:xfrm>
            <a:off x="13106793" y="5565360"/>
            <a:ext cx="4977131" cy="3860801"/>
          </a:xfrm>
          <a:custGeom>
            <a:avLst/>
            <a:gdLst/>
            <a:ahLst/>
            <a:cxnLst/>
            <a:rect l="l" t="t" r="r" b="b"/>
            <a:pathLst>
              <a:path w="4977131" h="3171075">
                <a:moveTo>
                  <a:pt x="0" y="0"/>
                </a:moveTo>
                <a:lnTo>
                  <a:pt x="4977131" y="0"/>
                </a:lnTo>
                <a:lnTo>
                  <a:pt x="4977131" y="3171075"/>
                </a:lnTo>
                <a:lnTo>
                  <a:pt x="0" y="3171075"/>
                </a:lnTo>
                <a:lnTo>
                  <a:pt x="0" y="0"/>
                </a:lnTo>
                <a:close/>
              </a:path>
            </a:pathLst>
          </a:custGeom>
          <a:blipFill>
            <a:blip r:embed="rId8"/>
            <a:stretch>
              <a:fillRect t="-2583" b="-2583"/>
            </a:stretch>
          </a:blipFill>
        </p:spPr>
      </p:sp>
      <p:sp>
        <p:nvSpPr>
          <p:cNvPr id="19" name="TextBox 19"/>
          <p:cNvSpPr txBox="1"/>
          <p:nvPr/>
        </p:nvSpPr>
        <p:spPr>
          <a:xfrm>
            <a:off x="5596992" y="5835015"/>
            <a:ext cx="7052173" cy="4451985"/>
          </a:xfrm>
          <a:prstGeom prst="rect">
            <a:avLst/>
          </a:prstGeom>
        </p:spPr>
        <p:txBody>
          <a:bodyPr lIns="0" tIns="0" rIns="0" bIns="0" rtlCol="0" anchor="t">
            <a:spAutoFit/>
          </a:bodyPr>
          <a:lstStyle/>
          <a:p>
            <a:pPr algn="just">
              <a:lnSpc>
                <a:spcPts val="2940"/>
              </a:lnSpc>
            </a:pPr>
            <a:r>
              <a:rPr lang="en-US" sz="2100" b="1" dirty="0">
                <a:solidFill>
                  <a:srgbClr val="541A1A"/>
                </a:solidFill>
                <a:latin typeface="Arial Bold"/>
                <a:ea typeface="Arial Bold"/>
                <a:cs typeface="Arial Bold"/>
                <a:sym typeface="Arial Bold"/>
              </a:rPr>
              <a:t>●Global prevalence-</a:t>
            </a:r>
            <a:r>
              <a:rPr lang="en-US" sz="2100" dirty="0">
                <a:solidFill>
                  <a:srgbClr val="541A1A"/>
                </a:solidFill>
                <a:latin typeface="Arial"/>
                <a:ea typeface="Arial"/>
                <a:cs typeface="Arial"/>
                <a:sym typeface="Arial"/>
              </a:rPr>
              <a:t> Approximately 57 million people were living with dementia worldwide in 2021 and nearly 10 million new cases annually (WHO, 2025).</a:t>
            </a:r>
          </a:p>
          <a:p>
            <a:pPr algn="just">
              <a:lnSpc>
                <a:spcPts val="2940"/>
              </a:lnSpc>
            </a:pPr>
            <a:r>
              <a:rPr lang="en-US" sz="2100" b="1" dirty="0">
                <a:solidFill>
                  <a:srgbClr val="541A1A"/>
                </a:solidFill>
                <a:latin typeface="Arial Bold"/>
                <a:ea typeface="Arial Bold"/>
                <a:cs typeface="Arial Bold"/>
                <a:sym typeface="Arial Bold"/>
              </a:rPr>
              <a:t>●UK Prevalence- </a:t>
            </a:r>
            <a:r>
              <a:rPr lang="en-US" sz="2100" dirty="0">
                <a:solidFill>
                  <a:srgbClr val="541A1A"/>
                </a:solidFill>
                <a:latin typeface="Arial"/>
                <a:ea typeface="Arial"/>
                <a:cs typeface="Arial"/>
                <a:sym typeface="Arial"/>
              </a:rPr>
              <a:t>Around 1 million people are currently living with dementia in the UK with approximately one-third estimated to remain undiagnosed (Alzheimer’s Society, 2025).</a:t>
            </a:r>
          </a:p>
          <a:p>
            <a:pPr algn="just">
              <a:lnSpc>
                <a:spcPts val="2940"/>
              </a:lnSpc>
            </a:pPr>
            <a:r>
              <a:rPr lang="en-US" sz="2100" dirty="0">
                <a:solidFill>
                  <a:srgbClr val="541A1A"/>
                </a:solidFill>
                <a:latin typeface="Arial"/>
                <a:ea typeface="Arial"/>
                <a:cs typeface="Arial"/>
                <a:sym typeface="Arial"/>
              </a:rPr>
              <a:t>●</a:t>
            </a:r>
            <a:r>
              <a:rPr lang="en-US" sz="2100" b="1" dirty="0">
                <a:solidFill>
                  <a:srgbClr val="541A1A"/>
                </a:solidFill>
                <a:latin typeface="Arial Bold"/>
                <a:ea typeface="Arial Bold"/>
                <a:cs typeface="Arial Bold"/>
                <a:sym typeface="Arial Bold"/>
              </a:rPr>
              <a:t>Population inequalities found-</a:t>
            </a:r>
            <a:r>
              <a:rPr lang="en-US" sz="2100" dirty="0">
                <a:solidFill>
                  <a:srgbClr val="541A1A"/>
                </a:solidFill>
                <a:latin typeface="Arial"/>
                <a:ea typeface="Arial"/>
                <a:cs typeface="Arial"/>
                <a:sym typeface="Arial"/>
              </a:rPr>
              <a:t> Dementia disproportionately affects older people and women around 38% more than men resulting in societal inequalities of treatment process in the UK (GOV.UK, 2022).</a:t>
            </a:r>
          </a:p>
          <a:p>
            <a:pPr algn="just">
              <a:lnSpc>
                <a:spcPts val="2940"/>
              </a:lnSpc>
            </a:pPr>
            <a:endParaRPr lang="en-US" sz="2100" dirty="0">
              <a:solidFill>
                <a:srgbClr val="541A1A"/>
              </a:solidFill>
              <a:latin typeface="Arial"/>
              <a:ea typeface="Arial"/>
              <a:cs typeface="Arial"/>
              <a:sym typeface="Arial"/>
            </a:endParaRPr>
          </a:p>
        </p:txBody>
      </p:sp>
      <p:sp>
        <p:nvSpPr>
          <p:cNvPr id="20" name="TextBox 20"/>
          <p:cNvSpPr txBox="1"/>
          <p:nvPr/>
        </p:nvSpPr>
        <p:spPr>
          <a:xfrm>
            <a:off x="14020801" y="3065888"/>
            <a:ext cx="4267200" cy="999490"/>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541A1A"/>
                </a:solidFill>
                <a:latin typeface="Arial Bold"/>
                <a:ea typeface="Arial Bold"/>
                <a:cs typeface="Arial Bold"/>
                <a:sym typeface="Arial Bold"/>
              </a:rPr>
              <a:t>Figure 4: Dementia cases in worldwide</a:t>
            </a:r>
          </a:p>
          <a:p>
            <a:pPr algn="ctr">
              <a:lnSpc>
                <a:spcPts val="2659"/>
              </a:lnSpc>
              <a:spcBef>
                <a:spcPct val="0"/>
              </a:spcBef>
            </a:pPr>
            <a:r>
              <a:rPr lang="en-US" sz="1899" dirty="0">
                <a:solidFill>
                  <a:srgbClr val="541A1A"/>
                </a:solidFill>
                <a:latin typeface="Arial"/>
                <a:ea typeface="Arial"/>
                <a:cs typeface="Arial"/>
                <a:sym typeface="Arial"/>
              </a:rPr>
              <a:t>(Source: Suri, 2026)</a:t>
            </a:r>
          </a:p>
        </p:txBody>
      </p:sp>
      <p:sp>
        <p:nvSpPr>
          <p:cNvPr id="21" name="TextBox 21"/>
          <p:cNvSpPr txBox="1"/>
          <p:nvPr/>
        </p:nvSpPr>
        <p:spPr>
          <a:xfrm>
            <a:off x="13084670" y="9575598"/>
            <a:ext cx="4713076" cy="570305"/>
          </a:xfrm>
          <a:prstGeom prst="rect">
            <a:avLst/>
          </a:prstGeom>
        </p:spPr>
        <p:txBody>
          <a:bodyPr lIns="0" tIns="0" rIns="0" bIns="0" rtlCol="0" anchor="t">
            <a:spAutoFit/>
          </a:bodyPr>
          <a:lstStyle/>
          <a:p>
            <a:pPr algn="ctr">
              <a:lnSpc>
                <a:spcPts val="2247"/>
              </a:lnSpc>
              <a:spcBef>
                <a:spcPct val="0"/>
              </a:spcBef>
            </a:pPr>
            <a:r>
              <a:rPr lang="en-US" sz="1605" b="1" dirty="0">
                <a:solidFill>
                  <a:srgbClr val="541A1A"/>
                </a:solidFill>
                <a:latin typeface="Arial Bold"/>
                <a:ea typeface="Arial Bold"/>
                <a:cs typeface="Arial Bold"/>
                <a:sym typeface="Arial Bold"/>
              </a:rPr>
              <a:t>Figure 5: Increasing cases of dementia in the UK</a:t>
            </a:r>
          </a:p>
          <a:p>
            <a:pPr algn="ctr">
              <a:lnSpc>
                <a:spcPts val="2247"/>
              </a:lnSpc>
              <a:spcBef>
                <a:spcPct val="0"/>
              </a:spcBef>
            </a:pPr>
            <a:r>
              <a:rPr lang="en-US" sz="1605" dirty="0">
                <a:solidFill>
                  <a:srgbClr val="541A1A"/>
                </a:solidFill>
                <a:latin typeface="Arial"/>
                <a:ea typeface="Arial"/>
                <a:cs typeface="Arial"/>
                <a:sym typeface="Arial"/>
              </a:rPr>
              <a:t>(Source: GOV.UK, 2022)</a:t>
            </a: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2827211" y="2827210"/>
            <a:ext cx="10287000" cy="4632579"/>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727679" y="7784050"/>
            <a:ext cx="2797989" cy="578113"/>
            <a:chOff x="0" y="0"/>
            <a:chExt cx="736919" cy="152260"/>
          </a:xfrm>
        </p:grpSpPr>
        <p:sp>
          <p:nvSpPr>
            <p:cNvPr id="4" name="Freeform 4"/>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5" name="TextBox 5"/>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95701" y="7784050"/>
            <a:ext cx="927626" cy="606452"/>
            <a:chOff x="0" y="0"/>
            <a:chExt cx="244313" cy="159724"/>
          </a:xfrm>
        </p:grpSpPr>
        <p:sp>
          <p:nvSpPr>
            <p:cNvPr id="7" name="Freeform 7"/>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8" name="TextBox 8"/>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1967109" y="2852777"/>
            <a:ext cx="6425361" cy="719807"/>
            <a:chOff x="0" y="0"/>
            <a:chExt cx="1692276" cy="189579"/>
          </a:xfrm>
        </p:grpSpPr>
        <p:sp>
          <p:nvSpPr>
            <p:cNvPr id="10" name="Freeform 10"/>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11" name="TextBox 11"/>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4560113" y="6793996"/>
            <a:ext cx="1239353" cy="719807"/>
            <a:chOff x="0" y="0"/>
            <a:chExt cx="326414" cy="189579"/>
          </a:xfrm>
        </p:grpSpPr>
        <p:sp>
          <p:nvSpPr>
            <p:cNvPr id="13" name="Freeform 13"/>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4" name="TextBox 14"/>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9144000" y="320075"/>
            <a:ext cx="7913030" cy="1863725"/>
          </a:xfrm>
          <a:prstGeom prst="rect">
            <a:avLst/>
          </a:prstGeom>
        </p:spPr>
        <p:txBody>
          <a:bodyPr lIns="0" tIns="0" rIns="0" bIns="0" rtlCol="0" anchor="t">
            <a:spAutoFit/>
          </a:bodyPr>
          <a:lstStyle/>
          <a:p>
            <a:pPr algn="r">
              <a:lnSpc>
                <a:spcPts val="4900"/>
              </a:lnSpc>
            </a:pPr>
            <a:r>
              <a:rPr lang="en-US" sz="3500" b="1">
                <a:solidFill>
                  <a:srgbClr val="541A1A"/>
                </a:solidFill>
                <a:latin typeface="Arial Bold"/>
                <a:ea typeface="Arial Bold"/>
                <a:cs typeface="Arial Bold"/>
                <a:sym typeface="Arial Bold"/>
              </a:rPr>
              <a:t>ECONOMIC AND SOCIAL BURDEN OF DEMENTIA</a:t>
            </a:r>
          </a:p>
          <a:p>
            <a:pPr algn="r">
              <a:lnSpc>
                <a:spcPts val="4900"/>
              </a:lnSpc>
            </a:pPr>
            <a:endParaRPr lang="en-US" sz="3500" b="1">
              <a:solidFill>
                <a:srgbClr val="541A1A"/>
              </a:solidFill>
              <a:latin typeface="Arial Bold"/>
              <a:ea typeface="Arial Bold"/>
              <a:cs typeface="Arial Bold"/>
              <a:sym typeface="Arial Bold"/>
            </a:endParaRPr>
          </a:p>
        </p:txBody>
      </p:sp>
      <p:sp>
        <p:nvSpPr>
          <p:cNvPr id="16" name="TextBox 16"/>
          <p:cNvSpPr txBox="1"/>
          <p:nvPr/>
        </p:nvSpPr>
        <p:spPr>
          <a:xfrm>
            <a:off x="10102765" y="2613447"/>
            <a:ext cx="7759761" cy="6443980"/>
          </a:xfrm>
          <a:prstGeom prst="rect">
            <a:avLst/>
          </a:prstGeom>
        </p:spPr>
        <p:txBody>
          <a:bodyPr lIns="0" tIns="0" rIns="0" bIns="0" rtlCol="0" anchor="t">
            <a:spAutoFit/>
          </a:bodyPr>
          <a:lstStyle/>
          <a:p>
            <a:pPr algn="just">
              <a:lnSpc>
                <a:spcPts val="3919"/>
              </a:lnSpc>
            </a:pPr>
            <a:r>
              <a:rPr lang="en-US" sz="2799">
                <a:solidFill>
                  <a:srgbClr val="541A1A"/>
                </a:solidFill>
                <a:latin typeface="Arial"/>
                <a:ea typeface="Arial"/>
                <a:cs typeface="Arial"/>
                <a:sym typeface="Arial"/>
              </a:rPr>
              <a:t>●</a:t>
            </a:r>
            <a:r>
              <a:rPr lang="en-US" sz="2799" b="1">
                <a:solidFill>
                  <a:srgbClr val="541A1A"/>
                </a:solidFill>
                <a:latin typeface="Arial Bold"/>
                <a:ea typeface="Arial Bold"/>
                <a:cs typeface="Arial Bold"/>
                <a:sym typeface="Arial Bold"/>
              </a:rPr>
              <a:t>Economic burden-</a:t>
            </a:r>
            <a:r>
              <a:rPr lang="en-US" sz="2799">
                <a:solidFill>
                  <a:srgbClr val="541A1A"/>
                </a:solidFill>
                <a:latin typeface="Arial"/>
                <a:ea typeface="Arial"/>
                <a:cs typeface="Arial"/>
                <a:sym typeface="Arial"/>
              </a:rPr>
              <a:t> Dementia increases substantial healthcare, social care, informal care and productivity costs such as £42 billion in 2024, rising to £90 billion in 2040 (Alzheimer’s Society, 2024).</a:t>
            </a:r>
          </a:p>
          <a:p>
            <a:pPr algn="just">
              <a:lnSpc>
                <a:spcPts val="3919"/>
              </a:lnSpc>
            </a:pPr>
            <a:r>
              <a:rPr lang="en-US" sz="2799">
                <a:solidFill>
                  <a:srgbClr val="541A1A"/>
                </a:solidFill>
                <a:latin typeface="Arial"/>
                <a:ea typeface="Arial"/>
                <a:cs typeface="Arial"/>
                <a:sym typeface="Arial"/>
              </a:rPr>
              <a:t>●</a:t>
            </a:r>
            <a:r>
              <a:rPr lang="en-US" sz="2799" b="1">
                <a:solidFill>
                  <a:srgbClr val="541A1A"/>
                </a:solidFill>
                <a:latin typeface="Arial Bold"/>
                <a:ea typeface="Arial Bold"/>
                <a:cs typeface="Arial Bold"/>
                <a:sym typeface="Arial Bold"/>
              </a:rPr>
              <a:t>Carer burden- </a:t>
            </a:r>
            <a:r>
              <a:rPr lang="en-US" sz="2799">
                <a:solidFill>
                  <a:srgbClr val="541A1A"/>
                </a:solidFill>
                <a:latin typeface="Arial"/>
                <a:ea typeface="Arial"/>
                <a:cs typeface="Arial"/>
                <a:sym typeface="Arial"/>
              </a:rPr>
              <a:t>Family and informal carers provide extensive unpaid care to make emotional, physical and financial pressures.</a:t>
            </a:r>
          </a:p>
          <a:p>
            <a:pPr algn="just">
              <a:lnSpc>
                <a:spcPts val="3919"/>
              </a:lnSpc>
            </a:pPr>
            <a:r>
              <a:rPr lang="en-US" sz="2799">
                <a:solidFill>
                  <a:srgbClr val="541A1A"/>
                </a:solidFill>
                <a:latin typeface="Arial"/>
                <a:ea typeface="Arial"/>
                <a:cs typeface="Arial"/>
                <a:sym typeface="Arial"/>
              </a:rPr>
              <a:t>●</a:t>
            </a:r>
            <a:r>
              <a:rPr lang="en-US" sz="2799" b="1">
                <a:solidFill>
                  <a:srgbClr val="541A1A"/>
                </a:solidFill>
                <a:latin typeface="Arial Bold"/>
                <a:ea typeface="Arial Bold"/>
                <a:cs typeface="Arial Bold"/>
                <a:sym typeface="Arial Bold"/>
              </a:rPr>
              <a:t>Social burden-</a:t>
            </a:r>
            <a:r>
              <a:rPr lang="en-US" sz="2799">
                <a:solidFill>
                  <a:srgbClr val="541A1A"/>
                </a:solidFill>
                <a:latin typeface="Arial"/>
                <a:ea typeface="Arial"/>
                <a:cs typeface="Arial"/>
                <a:sym typeface="Arial"/>
              </a:rPr>
              <a:t> Dementia can cause isolation, stigma, loss of independence, reduced participation and inequalities in quality of life (Caspar and Berg, 2025).</a:t>
            </a:r>
          </a:p>
          <a:p>
            <a:pPr algn="just">
              <a:lnSpc>
                <a:spcPts val="3919"/>
              </a:lnSpc>
            </a:pPr>
            <a:endParaRPr lang="en-US" sz="2799">
              <a:solidFill>
                <a:srgbClr val="541A1A"/>
              </a:solidFill>
              <a:latin typeface="Arial"/>
              <a:ea typeface="Arial"/>
              <a:cs typeface="Arial"/>
              <a:sym typeface="Arial"/>
            </a:endParaRPr>
          </a:p>
        </p:txBody>
      </p:sp>
      <p:sp>
        <p:nvSpPr>
          <p:cNvPr id="17" name="Freeform 17"/>
          <p:cNvSpPr/>
          <p:nvPr/>
        </p:nvSpPr>
        <p:spPr>
          <a:xfrm>
            <a:off x="5668281" y="1299562"/>
            <a:ext cx="4301134" cy="4246393"/>
          </a:xfrm>
          <a:custGeom>
            <a:avLst/>
            <a:gdLst/>
            <a:ahLst/>
            <a:cxnLst/>
            <a:rect l="l" t="t" r="r" b="b"/>
            <a:pathLst>
              <a:path w="4301134" h="4246393">
                <a:moveTo>
                  <a:pt x="0" y="0"/>
                </a:moveTo>
                <a:lnTo>
                  <a:pt x="4301134" y="0"/>
                </a:lnTo>
                <a:lnTo>
                  <a:pt x="4301134" y="4246393"/>
                </a:lnTo>
                <a:lnTo>
                  <a:pt x="0" y="4246393"/>
                </a:lnTo>
                <a:lnTo>
                  <a:pt x="0" y="0"/>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sp>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10582056" y="2581056"/>
            <a:ext cx="10287000" cy="5124888"/>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727679" y="7784050"/>
            <a:ext cx="2797989" cy="578113"/>
            <a:chOff x="0" y="0"/>
            <a:chExt cx="736919" cy="152260"/>
          </a:xfrm>
        </p:grpSpPr>
        <p:sp>
          <p:nvSpPr>
            <p:cNvPr id="4" name="Freeform 4"/>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5" name="TextBox 5"/>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95701" y="7784050"/>
            <a:ext cx="927626" cy="606452"/>
            <a:chOff x="0" y="0"/>
            <a:chExt cx="244313" cy="159724"/>
          </a:xfrm>
        </p:grpSpPr>
        <p:sp>
          <p:nvSpPr>
            <p:cNvPr id="7" name="Freeform 7"/>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8" name="TextBox 8"/>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1878670"/>
            <a:ext cx="6425361" cy="719807"/>
            <a:chOff x="0" y="0"/>
            <a:chExt cx="1692276" cy="189579"/>
          </a:xfrm>
        </p:grpSpPr>
        <p:sp>
          <p:nvSpPr>
            <p:cNvPr id="10" name="Freeform 10"/>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11" name="TextBox 11"/>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flipV="1">
            <a:off x="6841861" y="185308"/>
            <a:ext cx="3179541" cy="3139074"/>
          </a:xfrm>
          <a:custGeom>
            <a:avLst/>
            <a:gdLst/>
            <a:ahLst/>
            <a:cxnLst/>
            <a:rect l="l" t="t" r="r" b="b"/>
            <a:pathLst>
              <a:path w="3179541" h="3139074">
                <a:moveTo>
                  <a:pt x="0" y="3139074"/>
                </a:moveTo>
                <a:lnTo>
                  <a:pt x="3179540" y="3139074"/>
                </a:lnTo>
                <a:lnTo>
                  <a:pt x="3179540" y="0"/>
                </a:lnTo>
                <a:lnTo>
                  <a:pt x="0" y="0"/>
                </a:lnTo>
                <a:lnTo>
                  <a:pt x="0" y="3139074"/>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sp>
      <p:grpSp>
        <p:nvGrpSpPr>
          <p:cNvPr id="13" name="Group 13"/>
          <p:cNvGrpSpPr/>
          <p:nvPr/>
        </p:nvGrpSpPr>
        <p:grpSpPr>
          <a:xfrm>
            <a:off x="6657187" y="1878670"/>
            <a:ext cx="1239353" cy="719807"/>
            <a:chOff x="0" y="0"/>
            <a:chExt cx="326414" cy="189579"/>
          </a:xfrm>
        </p:grpSpPr>
        <p:sp>
          <p:nvSpPr>
            <p:cNvPr id="14" name="Freeform 14"/>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5" name="TextBox 15"/>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6" name="Freeform 16"/>
          <p:cNvSpPr/>
          <p:nvPr/>
        </p:nvSpPr>
        <p:spPr>
          <a:xfrm>
            <a:off x="11706490" y="3025770"/>
            <a:ext cx="6266712" cy="6232530"/>
          </a:xfrm>
          <a:custGeom>
            <a:avLst/>
            <a:gdLst/>
            <a:ahLst/>
            <a:cxnLst/>
            <a:rect l="l" t="t" r="r" b="b"/>
            <a:pathLst>
              <a:path w="6266712" h="6232530">
                <a:moveTo>
                  <a:pt x="0" y="0"/>
                </a:moveTo>
                <a:lnTo>
                  <a:pt x="6266712" y="0"/>
                </a:lnTo>
                <a:lnTo>
                  <a:pt x="6266712" y="6232530"/>
                </a:lnTo>
                <a:lnTo>
                  <a:pt x="0" y="6232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TextBox 17"/>
          <p:cNvSpPr txBox="1"/>
          <p:nvPr/>
        </p:nvSpPr>
        <p:spPr>
          <a:xfrm>
            <a:off x="518601" y="3117102"/>
            <a:ext cx="7913030" cy="1590675"/>
          </a:xfrm>
          <a:prstGeom prst="rect">
            <a:avLst/>
          </a:prstGeom>
        </p:spPr>
        <p:txBody>
          <a:bodyPr lIns="0" tIns="0" rIns="0" bIns="0" rtlCol="0" anchor="t">
            <a:spAutoFit/>
          </a:bodyPr>
          <a:lstStyle/>
          <a:p>
            <a:pPr algn="just">
              <a:lnSpc>
                <a:spcPts val="6299"/>
              </a:lnSpc>
            </a:pPr>
            <a:r>
              <a:rPr lang="en-US" sz="4500" b="1">
                <a:solidFill>
                  <a:srgbClr val="541A1A"/>
                </a:solidFill>
                <a:latin typeface="Arial Bold"/>
                <a:ea typeface="Arial Bold"/>
                <a:cs typeface="Arial Bold"/>
                <a:sym typeface="Arial Bold"/>
              </a:rPr>
              <a:t>DIAGNOSIS AND INITIAL ASSESSMENT</a:t>
            </a:r>
          </a:p>
        </p:txBody>
      </p:sp>
      <p:sp>
        <p:nvSpPr>
          <p:cNvPr id="18" name="TextBox 18"/>
          <p:cNvSpPr txBox="1"/>
          <p:nvPr/>
        </p:nvSpPr>
        <p:spPr>
          <a:xfrm>
            <a:off x="1028700" y="5264501"/>
            <a:ext cx="9388956" cy="4008755"/>
          </a:xfrm>
          <a:prstGeom prst="rect">
            <a:avLst/>
          </a:prstGeom>
        </p:spPr>
        <p:txBody>
          <a:bodyPr lIns="0" tIns="0" rIns="0" bIns="0" rtlCol="0" anchor="t">
            <a:spAutoFit/>
          </a:bodyPr>
          <a:lstStyle/>
          <a:p>
            <a:pPr algn="just">
              <a:lnSpc>
                <a:spcPts val="3220"/>
              </a:lnSpc>
            </a:pPr>
            <a:r>
              <a:rPr lang="en-US" sz="2300">
                <a:solidFill>
                  <a:srgbClr val="541A1A"/>
                </a:solidFill>
                <a:latin typeface="Arial"/>
                <a:ea typeface="Arial"/>
                <a:cs typeface="Arial"/>
                <a:sym typeface="Arial"/>
              </a:rPr>
              <a:t>●</a:t>
            </a:r>
            <a:r>
              <a:rPr lang="en-US" sz="2300" b="1">
                <a:solidFill>
                  <a:srgbClr val="541A1A"/>
                </a:solidFill>
                <a:latin typeface="Arial Bold"/>
                <a:ea typeface="Arial Bold"/>
                <a:cs typeface="Arial Bold"/>
                <a:sym typeface="Arial Bold"/>
              </a:rPr>
              <a:t>Cognitive assessment- </a:t>
            </a:r>
            <a:r>
              <a:rPr lang="en-US" sz="2300">
                <a:solidFill>
                  <a:srgbClr val="541A1A"/>
                </a:solidFill>
                <a:latin typeface="Arial"/>
                <a:ea typeface="Arial"/>
                <a:cs typeface="Arial"/>
                <a:sym typeface="Arial"/>
              </a:rPr>
              <a:t>Assessment needs to explore cognitive decline, memory, orientation, language, executive functioning and impact on daily activities (ON, 2026).</a:t>
            </a:r>
          </a:p>
          <a:p>
            <a:pPr algn="just">
              <a:lnSpc>
                <a:spcPts val="3220"/>
              </a:lnSpc>
            </a:pPr>
            <a:r>
              <a:rPr lang="en-US" sz="2300">
                <a:solidFill>
                  <a:srgbClr val="541A1A"/>
                </a:solidFill>
                <a:latin typeface="Arial"/>
                <a:ea typeface="Arial"/>
                <a:cs typeface="Arial"/>
                <a:sym typeface="Arial"/>
              </a:rPr>
              <a:t>●</a:t>
            </a:r>
            <a:r>
              <a:rPr lang="en-US" sz="2300" b="1">
                <a:solidFill>
                  <a:srgbClr val="541A1A"/>
                </a:solidFill>
                <a:latin typeface="Arial Bold"/>
                <a:ea typeface="Arial Bold"/>
                <a:cs typeface="Arial Bold"/>
                <a:sym typeface="Arial Bold"/>
              </a:rPr>
              <a:t>Clinical investigation-</a:t>
            </a:r>
            <a:r>
              <a:rPr lang="en-US" sz="2300">
                <a:solidFill>
                  <a:srgbClr val="541A1A"/>
                </a:solidFill>
                <a:latin typeface="Arial"/>
                <a:ea typeface="Arial"/>
                <a:cs typeface="Arial"/>
                <a:sym typeface="Arial"/>
              </a:rPr>
              <a:t>  History, physical examination, medication review, blood tests and appropriate cognitive testing help to recognise dementia by excluding reversible causes.</a:t>
            </a:r>
          </a:p>
          <a:p>
            <a:pPr algn="just">
              <a:lnSpc>
                <a:spcPts val="3220"/>
              </a:lnSpc>
            </a:pPr>
            <a:r>
              <a:rPr lang="en-US" sz="2300" b="1">
                <a:solidFill>
                  <a:srgbClr val="541A1A"/>
                </a:solidFill>
                <a:latin typeface="Arial Bold"/>
                <a:ea typeface="Arial Bold"/>
                <a:cs typeface="Arial Bold"/>
                <a:sym typeface="Arial Bold"/>
              </a:rPr>
              <a:t>●Holistic assessment-</a:t>
            </a:r>
            <a:r>
              <a:rPr lang="en-US" sz="2300">
                <a:solidFill>
                  <a:srgbClr val="541A1A"/>
                </a:solidFill>
                <a:latin typeface="Arial"/>
                <a:ea typeface="Arial"/>
                <a:cs typeface="Arial"/>
                <a:sym typeface="Arial"/>
              </a:rPr>
              <a:t> NICE recommends considering physical health, mental wellbeing, social circumstances, safety, capacity, carer needs and the person’s preferences (Gov.uk, 2026).</a:t>
            </a:r>
          </a:p>
          <a:p>
            <a:pPr algn="just">
              <a:lnSpc>
                <a:spcPts val="3220"/>
              </a:lnSpc>
            </a:pPr>
            <a:endParaRPr lang="en-US" sz="2300">
              <a:solidFill>
                <a:srgbClr val="541A1A"/>
              </a:solidFill>
              <a:latin typeface="Arial"/>
              <a:ea typeface="Arial"/>
              <a:cs typeface="Arial"/>
              <a:sym typeface="Arial"/>
            </a:endParaRPr>
          </a:p>
        </p:txBody>
      </p:sp>
      <p:grpSp>
        <p:nvGrpSpPr>
          <p:cNvPr id="19" name="Group 19"/>
          <p:cNvGrpSpPr/>
          <p:nvPr/>
        </p:nvGrpSpPr>
        <p:grpSpPr>
          <a:xfrm>
            <a:off x="13811485" y="9229725"/>
            <a:ext cx="6425361" cy="719807"/>
            <a:chOff x="0" y="0"/>
            <a:chExt cx="1692276" cy="189579"/>
          </a:xfrm>
        </p:grpSpPr>
        <p:sp>
          <p:nvSpPr>
            <p:cNvPr id="20" name="Freeform 20"/>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21" name="TextBox 21"/>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2514982" y="9229725"/>
            <a:ext cx="1239353" cy="719807"/>
            <a:chOff x="0" y="0"/>
            <a:chExt cx="326414" cy="189579"/>
          </a:xfrm>
        </p:grpSpPr>
        <p:sp>
          <p:nvSpPr>
            <p:cNvPr id="23" name="Freeform 23"/>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24" name="TextBox 24"/>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a:off x="14220169" y="5086822"/>
            <a:ext cx="1352708" cy="436419"/>
            <a:chOff x="0" y="0"/>
            <a:chExt cx="356269" cy="114942"/>
          </a:xfrm>
        </p:grpSpPr>
        <p:sp>
          <p:nvSpPr>
            <p:cNvPr id="26" name="Freeform 26"/>
            <p:cNvSpPr/>
            <p:nvPr/>
          </p:nvSpPr>
          <p:spPr>
            <a:xfrm>
              <a:off x="0" y="0"/>
              <a:ext cx="356269" cy="114942"/>
            </a:xfrm>
            <a:custGeom>
              <a:avLst/>
              <a:gdLst/>
              <a:ahLst/>
              <a:cxnLst/>
              <a:rect l="l" t="t" r="r" b="b"/>
              <a:pathLst>
                <a:path w="356269" h="114942">
                  <a:moveTo>
                    <a:pt x="57471" y="0"/>
                  </a:moveTo>
                  <a:lnTo>
                    <a:pt x="298798" y="0"/>
                  </a:lnTo>
                  <a:cubicBezTo>
                    <a:pt x="330538" y="0"/>
                    <a:pt x="356269" y="25731"/>
                    <a:pt x="356269" y="57471"/>
                  </a:cubicBezTo>
                  <a:lnTo>
                    <a:pt x="356269" y="57471"/>
                  </a:lnTo>
                  <a:cubicBezTo>
                    <a:pt x="356269" y="89211"/>
                    <a:pt x="330538" y="114942"/>
                    <a:pt x="298798" y="114942"/>
                  </a:cubicBezTo>
                  <a:lnTo>
                    <a:pt x="57471" y="114942"/>
                  </a:lnTo>
                  <a:cubicBezTo>
                    <a:pt x="25731" y="114942"/>
                    <a:pt x="0" y="89211"/>
                    <a:pt x="0" y="57471"/>
                  </a:cubicBezTo>
                  <a:lnTo>
                    <a:pt x="0" y="57471"/>
                  </a:lnTo>
                  <a:cubicBezTo>
                    <a:pt x="0" y="25731"/>
                    <a:pt x="25731" y="0"/>
                    <a:pt x="57471" y="0"/>
                  </a:cubicBezTo>
                  <a:close/>
                </a:path>
              </a:pathLst>
            </a:custGeom>
            <a:solidFill>
              <a:srgbClr val="FF926E"/>
            </a:solidFill>
          </p:spPr>
        </p:sp>
        <p:sp>
          <p:nvSpPr>
            <p:cNvPr id="27" name="TextBox 27"/>
            <p:cNvSpPr txBox="1"/>
            <p:nvPr/>
          </p:nvSpPr>
          <p:spPr>
            <a:xfrm>
              <a:off x="0" y="-47625"/>
              <a:ext cx="356269" cy="162567"/>
            </a:xfrm>
            <a:prstGeom prst="rect">
              <a:avLst/>
            </a:prstGeom>
          </p:spPr>
          <p:txBody>
            <a:bodyPr lIns="50800" tIns="50800" rIns="50800" bIns="50800" rtlCol="0" anchor="ctr"/>
            <a:lstStyle/>
            <a:p>
              <a:pPr algn="ctr">
                <a:lnSpc>
                  <a:spcPts val="2659"/>
                </a:lnSpc>
              </a:pPr>
              <a:endParaRPr/>
            </a:p>
          </p:txBody>
        </p:sp>
      </p:gr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3135458" y="3135457"/>
            <a:ext cx="10287000" cy="4016085"/>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rot="5400000">
            <a:off x="-2183980" y="2852777"/>
            <a:ext cx="6425361" cy="719807"/>
            <a:chOff x="0" y="0"/>
            <a:chExt cx="1692276" cy="189579"/>
          </a:xfrm>
        </p:grpSpPr>
        <p:sp>
          <p:nvSpPr>
            <p:cNvPr id="4" name="Freeform 4"/>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5" name="TextBox 5"/>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5400000">
            <a:off x="409023" y="6793996"/>
            <a:ext cx="1239353" cy="719807"/>
            <a:chOff x="0" y="0"/>
            <a:chExt cx="326414" cy="189579"/>
          </a:xfrm>
        </p:grpSpPr>
        <p:sp>
          <p:nvSpPr>
            <p:cNvPr id="7" name="Freeform 7"/>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8" name="TextBox 8"/>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H="1" flipV="1">
            <a:off x="3914398" y="267509"/>
            <a:ext cx="5966278" cy="5890343"/>
          </a:xfrm>
          <a:custGeom>
            <a:avLst/>
            <a:gdLst/>
            <a:ahLst/>
            <a:cxnLst/>
            <a:rect l="l" t="t" r="r" b="b"/>
            <a:pathLst>
              <a:path w="5966278" h="5890343">
                <a:moveTo>
                  <a:pt x="5966277" y="5890343"/>
                </a:moveTo>
                <a:lnTo>
                  <a:pt x="0" y="5890343"/>
                </a:lnTo>
                <a:lnTo>
                  <a:pt x="0" y="0"/>
                </a:lnTo>
                <a:lnTo>
                  <a:pt x="5966277" y="0"/>
                </a:lnTo>
                <a:lnTo>
                  <a:pt x="5966277" y="5890343"/>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sp>
      <p:sp>
        <p:nvSpPr>
          <p:cNvPr id="10" name="Freeform 10"/>
          <p:cNvSpPr/>
          <p:nvPr/>
        </p:nvSpPr>
        <p:spPr>
          <a:xfrm>
            <a:off x="11997298" y="1553101"/>
            <a:ext cx="4592552" cy="4226389"/>
          </a:xfrm>
          <a:custGeom>
            <a:avLst/>
            <a:gdLst/>
            <a:ahLst/>
            <a:cxnLst/>
            <a:rect l="l" t="t" r="r" b="b"/>
            <a:pathLst>
              <a:path w="4592552" h="4226389">
                <a:moveTo>
                  <a:pt x="0" y="0"/>
                </a:moveTo>
                <a:lnTo>
                  <a:pt x="4592552" y="0"/>
                </a:lnTo>
                <a:lnTo>
                  <a:pt x="4592552" y="4226389"/>
                </a:lnTo>
                <a:lnTo>
                  <a:pt x="0" y="4226389"/>
                </a:lnTo>
                <a:lnTo>
                  <a:pt x="0" y="0"/>
                </a:lnTo>
                <a:close/>
              </a:path>
            </a:pathLst>
          </a:custGeom>
          <a:blipFill>
            <a:blip r:embed="rId7"/>
            <a:stretch>
              <a:fillRect/>
            </a:stretch>
          </a:blipFill>
        </p:spPr>
      </p:sp>
      <p:sp>
        <p:nvSpPr>
          <p:cNvPr id="11" name="TextBox 11"/>
          <p:cNvSpPr txBox="1"/>
          <p:nvPr/>
        </p:nvSpPr>
        <p:spPr>
          <a:xfrm>
            <a:off x="9880675" y="172259"/>
            <a:ext cx="7913030" cy="1244600"/>
          </a:xfrm>
          <a:prstGeom prst="rect">
            <a:avLst/>
          </a:prstGeom>
        </p:spPr>
        <p:txBody>
          <a:bodyPr lIns="0" tIns="0" rIns="0" bIns="0" rtlCol="0" anchor="t">
            <a:spAutoFit/>
          </a:bodyPr>
          <a:lstStyle/>
          <a:p>
            <a:pPr algn="r">
              <a:lnSpc>
                <a:spcPts val="4900"/>
              </a:lnSpc>
            </a:pPr>
            <a:r>
              <a:rPr lang="en-US" sz="3500" b="1">
                <a:solidFill>
                  <a:srgbClr val="541A1A"/>
                </a:solidFill>
                <a:latin typeface="Arial Bold"/>
                <a:ea typeface="Arial Bold"/>
                <a:cs typeface="Arial Bold"/>
                <a:sym typeface="Arial Bold"/>
              </a:rPr>
              <a:t>MANAGEMENT OF LONG-TERM CONDITION</a:t>
            </a:r>
          </a:p>
        </p:txBody>
      </p:sp>
      <p:sp>
        <p:nvSpPr>
          <p:cNvPr id="12" name="TextBox 12"/>
          <p:cNvSpPr txBox="1"/>
          <p:nvPr/>
        </p:nvSpPr>
        <p:spPr>
          <a:xfrm>
            <a:off x="4308195" y="6778553"/>
            <a:ext cx="13979805" cy="3200644"/>
          </a:xfrm>
          <a:prstGeom prst="rect">
            <a:avLst/>
          </a:prstGeom>
        </p:spPr>
        <p:txBody>
          <a:bodyPr lIns="0" tIns="0" rIns="0" bIns="0" rtlCol="0" anchor="t">
            <a:spAutoFit/>
          </a:bodyPr>
          <a:lstStyle/>
          <a:p>
            <a:pPr algn="just">
              <a:lnSpc>
                <a:spcPts val="3661"/>
              </a:lnSpc>
              <a:spcBef>
                <a:spcPct val="0"/>
              </a:spcBef>
            </a:pPr>
            <a:r>
              <a:rPr lang="en-US" sz="2615" b="1">
                <a:solidFill>
                  <a:srgbClr val="541A1A"/>
                </a:solidFill>
                <a:latin typeface="Arial Bold"/>
                <a:ea typeface="Arial Bold"/>
                <a:cs typeface="Arial Bold"/>
                <a:sym typeface="Arial Bold"/>
              </a:rPr>
              <a:t>● Person-centred management- </a:t>
            </a:r>
            <a:r>
              <a:rPr lang="en-US" sz="2615">
                <a:solidFill>
                  <a:srgbClr val="541A1A"/>
                </a:solidFill>
                <a:latin typeface="Arial"/>
                <a:ea typeface="Arial"/>
                <a:cs typeface="Arial"/>
                <a:sym typeface="Arial"/>
              </a:rPr>
              <a:t>Care needs to reflect individual needs, preferences, strengths, cultural identity and changing abilities (Evangelista, 2026).</a:t>
            </a:r>
          </a:p>
          <a:p>
            <a:pPr algn="just">
              <a:lnSpc>
                <a:spcPts val="3661"/>
              </a:lnSpc>
              <a:spcBef>
                <a:spcPct val="0"/>
              </a:spcBef>
            </a:pPr>
            <a:r>
              <a:rPr lang="en-US" sz="2615">
                <a:solidFill>
                  <a:srgbClr val="541A1A"/>
                </a:solidFill>
                <a:latin typeface="Arial"/>
                <a:ea typeface="Arial"/>
                <a:cs typeface="Arial"/>
                <a:sym typeface="Arial"/>
              </a:rPr>
              <a:t>● </a:t>
            </a:r>
            <a:r>
              <a:rPr lang="en-US" sz="2615" b="1">
                <a:solidFill>
                  <a:srgbClr val="541A1A"/>
                </a:solidFill>
                <a:latin typeface="Arial Bold"/>
                <a:ea typeface="Arial Bold"/>
                <a:cs typeface="Arial Bold"/>
                <a:sym typeface="Arial Bold"/>
              </a:rPr>
              <a:t>Continuity of care- </a:t>
            </a:r>
            <a:r>
              <a:rPr lang="en-US" sz="2615">
                <a:solidFill>
                  <a:srgbClr val="541A1A"/>
                </a:solidFill>
                <a:latin typeface="Arial"/>
                <a:ea typeface="Arial"/>
                <a:cs typeface="Arial"/>
                <a:sym typeface="Arial"/>
              </a:rPr>
              <a:t>The regular review needs to monitor cognition, functioning, physical health, medicines, risks and changing care needs.</a:t>
            </a:r>
          </a:p>
          <a:p>
            <a:pPr algn="just">
              <a:lnSpc>
                <a:spcPts val="3661"/>
              </a:lnSpc>
              <a:spcBef>
                <a:spcPct val="0"/>
              </a:spcBef>
            </a:pPr>
            <a:r>
              <a:rPr lang="en-US" sz="2615">
                <a:solidFill>
                  <a:srgbClr val="541A1A"/>
                </a:solidFill>
                <a:latin typeface="Arial"/>
                <a:ea typeface="Arial"/>
                <a:cs typeface="Arial"/>
                <a:sym typeface="Arial"/>
              </a:rPr>
              <a:t>●</a:t>
            </a:r>
            <a:r>
              <a:rPr lang="en-US" sz="2615" b="1">
                <a:solidFill>
                  <a:srgbClr val="541A1A"/>
                </a:solidFill>
                <a:latin typeface="Arial Bold"/>
                <a:ea typeface="Arial Bold"/>
                <a:cs typeface="Arial Bold"/>
                <a:sym typeface="Arial Bold"/>
              </a:rPr>
              <a:t> Coordinated services-</a:t>
            </a:r>
            <a:r>
              <a:rPr lang="en-US" sz="2615">
                <a:solidFill>
                  <a:srgbClr val="541A1A"/>
                </a:solidFill>
                <a:latin typeface="Arial"/>
                <a:ea typeface="Arial"/>
                <a:cs typeface="Arial"/>
                <a:sym typeface="Arial"/>
              </a:rPr>
              <a:t> The effective management needs integration between primary care, specialist dementia services, social care, community organizations and caregivers (Österholm</a:t>
            </a:r>
            <a:r>
              <a:rPr lang="en-US" sz="2615" i="1">
                <a:solidFill>
                  <a:srgbClr val="541A1A"/>
                </a:solidFill>
                <a:latin typeface="Arial Italics"/>
                <a:ea typeface="Arial Italics"/>
                <a:cs typeface="Arial Italics"/>
                <a:sym typeface="Arial Italics"/>
              </a:rPr>
              <a:t> et al., </a:t>
            </a:r>
            <a:r>
              <a:rPr lang="en-US" sz="2615">
                <a:solidFill>
                  <a:srgbClr val="541A1A"/>
                </a:solidFill>
                <a:latin typeface="Arial"/>
                <a:ea typeface="Arial"/>
                <a:cs typeface="Arial"/>
                <a:sym typeface="Arial"/>
              </a:rPr>
              <a:t>2023).</a:t>
            </a:r>
          </a:p>
        </p:txBody>
      </p:sp>
      <p:sp>
        <p:nvSpPr>
          <p:cNvPr id="13" name="TextBox 13"/>
          <p:cNvSpPr txBox="1"/>
          <p:nvPr/>
        </p:nvSpPr>
        <p:spPr>
          <a:xfrm>
            <a:off x="12179060" y="5955489"/>
            <a:ext cx="4410789" cy="666115"/>
          </a:xfrm>
          <a:prstGeom prst="rect">
            <a:avLst/>
          </a:prstGeom>
        </p:spPr>
        <p:txBody>
          <a:bodyPr lIns="0" tIns="0" rIns="0" bIns="0" rtlCol="0" anchor="t">
            <a:spAutoFit/>
          </a:bodyPr>
          <a:lstStyle/>
          <a:p>
            <a:pPr algn="ctr">
              <a:lnSpc>
                <a:spcPts val="2659"/>
              </a:lnSpc>
              <a:spcBef>
                <a:spcPct val="0"/>
              </a:spcBef>
            </a:pPr>
            <a:r>
              <a:rPr lang="en-US" sz="1899" b="1">
                <a:solidFill>
                  <a:srgbClr val="541A1A"/>
                </a:solidFill>
                <a:latin typeface="Arial Bold"/>
                <a:ea typeface="Arial Bold"/>
                <a:cs typeface="Arial Bold"/>
                <a:sym typeface="Arial Bold"/>
              </a:rPr>
              <a:t>Figure 6: Cognitive health assessment</a:t>
            </a:r>
          </a:p>
          <a:p>
            <a:pPr algn="ctr">
              <a:lnSpc>
                <a:spcPts val="2659"/>
              </a:lnSpc>
              <a:spcBef>
                <a:spcPct val="0"/>
              </a:spcBef>
            </a:pPr>
            <a:r>
              <a:rPr lang="en-US" sz="1899">
                <a:solidFill>
                  <a:srgbClr val="541A1A"/>
                </a:solidFill>
                <a:latin typeface="Arial"/>
                <a:ea typeface="Arial"/>
                <a:cs typeface="Arial"/>
                <a:sym typeface="Arial"/>
              </a:rPr>
              <a:t>(Source: Javed et al., 2023)</a:t>
            </a:r>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10593647" y="2588952"/>
            <a:ext cx="10287000" cy="5109095"/>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rot="5400000">
            <a:off x="12353845" y="6714416"/>
            <a:ext cx="6425361" cy="719807"/>
            <a:chOff x="0" y="0"/>
            <a:chExt cx="1692276" cy="189579"/>
          </a:xfrm>
        </p:grpSpPr>
        <p:sp>
          <p:nvSpPr>
            <p:cNvPr id="4" name="Freeform 4"/>
            <p:cNvSpPr/>
            <p:nvPr/>
          </p:nvSpPr>
          <p:spPr>
            <a:xfrm>
              <a:off x="0" y="0"/>
              <a:ext cx="1692276" cy="189579"/>
            </a:xfrm>
            <a:custGeom>
              <a:avLst/>
              <a:gdLst/>
              <a:ahLst/>
              <a:cxnLst/>
              <a:rect l="l" t="t" r="r" b="b"/>
              <a:pathLst>
                <a:path w="1692276" h="189579">
                  <a:moveTo>
                    <a:pt x="0" y="0"/>
                  </a:moveTo>
                  <a:lnTo>
                    <a:pt x="1692276" y="0"/>
                  </a:lnTo>
                  <a:lnTo>
                    <a:pt x="1692276" y="189579"/>
                  </a:lnTo>
                  <a:lnTo>
                    <a:pt x="0" y="189579"/>
                  </a:lnTo>
                  <a:close/>
                </a:path>
              </a:pathLst>
            </a:custGeom>
            <a:solidFill>
              <a:srgbClr val="541A1A"/>
            </a:solidFill>
          </p:spPr>
        </p:sp>
        <p:sp>
          <p:nvSpPr>
            <p:cNvPr id="5" name="TextBox 5"/>
            <p:cNvSpPr txBox="1"/>
            <p:nvPr/>
          </p:nvSpPr>
          <p:spPr>
            <a:xfrm>
              <a:off x="0" y="-47625"/>
              <a:ext cx="1692276" cy="237204"/>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5400000">
            <a:off x="14946849" y="2514831"/>
            <a:ext cx="1239353" cy="719807"/>
            <a:chOff x="0" y="0"/>
            <a:chExt cx="326414" cy="189579"/>
          </a:xfrm>
        </p:grpSpPr>
        <p:sp>
          <p:nvSpPr>
            <p:cNvPr id="7" name="Freeform 7"/>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8" name="TextBox 8"/>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2909178" y="4545826"/>
            <a:ext cx="5378822" cy="5408116"/>
          </a:xfrm>
          <a:custGeom>
            <a:avLst/>
            <a:gdLst/>
            <a:ahLst/>
            <a:cxnLst/>
            <a:rect l="l" t="t" r="r" b="b"/>
            <a:pathLst>
              <a:path w="5378822" h="5408116">
                <a:moveTo>
                  <a:pt x="0" y="0"/>
                </a:moveTo>
                <a:lnTo>
                  <a:pt x="5378822" y="0"/>
                </a:lnTo>
                <a:lnTo>
                  <a:pt x="5378822" y="5408116"/>
                </a:lnTo>
                <a:lnTo>
                  <a:pt x="0" y="5408116"/>
                </a:lnTo>
                <a:lnTo>
                  <a:pt x="0" y="0"/>
                </a:lnTo>
                <a:close/>
              </a:path>
            </a:pathLst>
          </a:custGeom>
          <a:blipFill>
            <a:blip r:embed="rId5"/>
            <a:stretch>
              <a:fillRect/>
            </a:stretch>
          </a:blipFill>
        </p:spPr>
      </p:sp>
      <p:sp>
        <p:nvSpPr>
          <p:cNvPr id="10" name="TextBox 10"/>
          <p:cNvSpPr txBox="1"/>
          <p:nvPr/>
        </p:nvSpPr>
        <p:spPr>
          <a:xfrm>
            <a:off x="362498" y="1963326"/>
            <a:ext cx="12603888" cy="3208655"/>
          </a:xfrm>
          <a:prstGeom prst="rect">
            <a:avLst/>
          </a:prstGeom>
        </p:spPr>
        <p:txBody>
          <a:bodyPr lIns="0" tIns="0" rIns="0" bIns="0" rtlCol="0" anchor="t">
            <a:spAutoFit/>
          </a:bodyPr>
          <a:lstStyle/>
          <a:p>
            <a:pPr algn="just">
              <a:lnSpc>
                <a:spcPts val="3220"/>
              </a:lnSpc>
            </a:pPr>
            <a:r>
              <a:rPr lang="en-US" sz="2300" dirty="0">
                <a:solidFill>
                  <a:srgbClr val="541A1A"/>
                </a:solidFill>
                <a:latin typeface="Arial"/>
                <a:ea typeface="Arial"/>
                <a:cs typeface="Arial"/>
                <a:sym typeface="Arial"/>
              </a:rPr>
              <a:t>●</a:t>
            </a:r>
            <a:r>
              <a:rPr lang="en-US" sz="2300" b="1" dirty="0">
                <a:solidFill>
                  <a:srgbClr val="541A1A"/>
                </a:solidFill>
                <a:latin typeface="Arial Bold"/>
                <a:ea typeface="Arial Bold"/>
                <a:cs typeface="Arial Bold"/>
                <a:sym typeface="Arial Bold"/>
              </a:rPr>
              <a:t>NICE dementia framework- </a:t>
            </a:r>
            <a:r>
              <a:rPr lang="en-US" sz="2300" dirty="0">
                <a:solidFill>
                  <a:srgbClr val="541A1A"/>
                </a:solidFill>
                <a:latin typeface="Arial"/>
                <a:ea typeface="Arial"/>
                <a:cs typeface="Arial"/>
                <a:sym typeface="Arial"/>
              </a:rPr>
              <a:t>This framework provides evidence-based guidance for assessment, diagnosis, management, support and care planning of dementia (NHS England, 2025).</a:t>
            </a:r>
          </a:p>
          <a:p>
            <a:pPr algn="just">
              <a:lnSpc>
                <a:spcPts val="3220"/>
              </a:lnSpc>
            </a:pPr>
            <a:r>
              <a:rPr lang="en-US" sz="2300" dirty="0">
                <a:solidFill>
                  <a:srgbClr val="541A1A"/>
                </a:solidFill>
                <a:latin typeface="Arial"/>
                <a:ea typeface="Arial"/>
                <a:cs typeface="Arial"/>
                <a:sym typeface="Arial"/>
              </a:rPr>
              <a:t>●</a:t>
            </a:r>
            <a:r>
              <a:rPr lang="en-US" sz="2300" b="1" dirty="0">
                <a:solidFill>
                  <a:srgbClr val="541A1A"/>
                </a:solidFill>
                <a:latin typeface="Arial Bold"/>
                <a:ea typeface="Arial Bold"/>
                <a:cs typeface="Arial Bold"/>
                <a:sym typeface="Arial Bold"/>
              </a:rPr>
              <a:t>Person-</a:t>
            </a:r>
            <a:r>
              <a:rPr lang="en-US" sz="2300" b="1" dirty="0" err="1">
                <a:solidFill>
                  <a:srgbClr val="541A1A"/>
                </a:solidFill>
                <a:latin typeface="Arial Bold"/>
                <a:ea typeface="Arial Bold"/>
                <a:cs typeface="Arial Bold"/>
                <a:sym typeface="Arial Bold"/>
              </a:rPr>
              <a:t>centred</a:t>
            </a:r>
            <a:r>
              <a:rPr lang="en-US" sz="2300" b="1" dirty="0">
                <a:solidFill>
                  <a:srgbClr val="541A1A"/>
                </a:solidFill>
                <a:latin typeface="Arial Bold"/>
                <a:ea typeface="Arial Bold"/>
                <a:cs typeface="Arial Bold"/>
                <a:sym typeface="Arial Bold"/>
              </a:rPr>
              <a:t> care model-</a:t>
            </a:r>
            <a:r>
              <a:rPr lang="en-US" sz="2300" dirty="0">
                <a:solidFill>
                  <a:srgbClr val="541A1A"/>
                </a:solidFill>
                <a:latin typeface="Arial"/>
                <a:ea typeface="Arial"/>
                <a:cs typeface="Arial"/>
                <a:sym typeface="Arial"/>
              </a:rPr>
              <a:t> This model helps to provide care by maintaining dignity, autonomy, identity, choice and meaningful involvement in decisions.</a:t>
            </a:r>
          </a:p>
          <a:p>
            <a:pPr algn="just">
              <a:lnSpc>
                <a:spcPts val="3220"/>
              </a:lnSpc>
            </a:pPr>
            <a:r>
              <a:rPr lang="en-US" sz="2300" dirty="0">
                <a:solidFill>
                  <a:srgbClr val="541A1A"/>
                </a:solidFill>
                <a:latin typeface="Arial"/>
                <a:ea typeface="Arial"/>
                <a:cs typeface="Arial"/>
                <a:sym typeface="Arial"/>
              </a:rPr>
              <a:t>●</a:t>
            </a:r>
            <a:r>
              <a:rPr lang="en-US" sz="2300" b="1" dirty="0">
                <a:solidFill>
                  <a:srgbClr val="541A1A"/>
                </a:solidFill>
                <a:latin typeface="Arial Bold"/>
                <a:ea typeface="Arial Bold"/>
                <a:cs typeface="Arial Bold"/>
                <a:sym typeface="Arial Bold"/>
              </a:rPr>
              <a:t>Integrated care approach-</a:t>
            </a:r>
            <a:r>
              <a:rPr lang="en-US" sz="2300" dirty="0">
                <a:solidFill>
                  <a:srgbClr val="541A1A"/>
                </a:solidFill>
                <a:latin typeface="Arial"/>
                <a:ea typeface="Arial"/>
                <a:cs typeface="Arial"/>
                <a:sym typeface="Arial"/>
              </a:rPr>
              <a:t> The collaboration among the health, social care, voluntary and community services support continuity by reducing fragmented care (</a:t>
            </a:r>
            <a:r>
              <a:rPr lang="en-US" sz="2300" dirty="0" err="1">
                <a:solidFill>
                  <a:srgbClr val="541A1A"/>
                </a:solidFill>
                <a:latin typeface="Arial"/>
                <a:ea typeface="Arial"/>
                <a:cs typeface="Arial"/>
                <a:sym typeface="Arial"/>
              </a:rPr>
              <a:t>Shimbre</a:t>
            </a:r>
            <a:r>
              <a:rPr lang="en-US" sz="2300" dirty="0">
                <a:solidFill>
                  <a:srgbClr val="541A1A"/>
                </a:solidFill>
                <a:latin typeface="Arial"/>
                <a:ea typeface="Arial"/>
                <a:cs typeface="Arial"/>
                <a:sym typeface="Arial"/>
              </a:rPr>
              <a:t> and Tanga, 2024).</a:t>
            </a:r>
          </a:p>
          <a:p>
            <a:pPr algn="just">
              <a:lnSpc>
                <a:spcPts val="3220"/>
              </a:lnSpc>
            </a:pPr>
            <a:endParaRPr lang="en-US" sz="2300" dirty="0">
              <a:solidFill>
                <a:srgbClr val="541A1A"/>
              </a:solidFill>
              <a:latin typeface="Arial"/>
              <a:ea typeface="Arial"/>
              <a:cs typeface="Arial"/>
              <a:sym typeface="Arial"/>
            </a:endParaRPr>
          </a:p>
        </p:txBody>
      </p:sp>
      <p:sp>
        <p:nvSpPr>
          <p:cNvPr id="12" name="Freeform 12"/>
          <p:cNvSpPr/>
          <p:nvPr/>
        </p:nvSpPr>
        <p:spPr>
          <a:xfrm>
            <a:off x="812279" y="5441581"/>
            <a:ext cx="4837717" cy="4226929"/>
          </a:xfrm>
          <a:custGeom>
            <a:avLst/>
            <a:gdLst/>
            <a:ahLst/>
            <a:cxnLst/>
            <a:rect l="l" t="t" r="r" b="b"/>
            <a:pathLst>
              <a:path w="4837717" h="4226929">
                <a:moveTo>
                  <a:pt x="0" y="0"/>
                </a:moveTo>
                <a:lnTo>
                  <a:pt x="4837717" y="0"/>
                </a:lnTo>
                <a:lnTo>
                  <a:pt x="4837717" y="4226929"/>
                </a:lnTo>
                <a:lnTo>
                  <a:pt x="0" y="4226929"/>
                </a:lnTo>
                <a:lnTo>
                  <a:pt x="0" y="0"/>
                </a:lnTo>
                <a:close/>
              </a:path>
            </a:pathLst>
          </a:custGeom>
          <a:blipFill>
            <a:blip r:embed="rId6"/>
            <a:stretch>
              <a:fillRect/>
            </a:stretch>
          </a:blipFill>
        </p:spPr>
      </p:sp>
      <p:sp>
        <p:nvSpPr>
          <p:cNvPr id="13" name="Freeform 13"/>
          <p:cNvSpPr/>
          <p:nvPr/>
        </p:nvSpPr>
        <p:spPr>
          <a:xfrm>
            <a:off x="6664442" y="5441581"/>
            <a:ext cx="5202607" cy="4134214"/>
          </a:xfrm>
          <a:custGeom>
            <a:avLst/>
            <a:gdLst/>
            <a:ahLst/>
            <a:cxnLst/>
            <a:rect l="l" t="t" r="r" b="b"/>
            <a:pathLst>
              <a:path w="5202607" h="4134214">
                <a:moveTo>
                  <a:pt x="0" y="0"/>
                </a:moveTo>
                <a:lnTo>
                  <a:pt x="5202607" y="0"/>
                </a:lnTo>
                <a:lnTo>
                  <a:pt x="5202607" y="4134214"/>
                </a:lnTo>
                <a:lnTo>
                  <a:pt x="0" y="4134214"/>
                </a:lnTo>
                <a:lnTo>
                  <a:pt x="0" y="0"/>
                </a:lnTo>
                <a:close/>
              </a:path>
            </a:pathLst>
          </a:custGeom>
          <a:blipFill>
            <a:blip r:embed="rId7"/>
            <a:stretch>
              <a:fillRect/>
            </a:stretch>
          </a:blipFill>
        </p:spPr>
      </p:sp>
      <p:sp>
        <p:nvSpPr>
          <p:cNvPr id="14" name="TextBox 14"/>
          <p:cNvSpPr txBox="1"/>
          <p:nvPr/>
        </p:nvSpPr>
        <p:spPr>
          <a:xfrm>
            <a:off x="498864" y="347016"/>
            <a:ext cx="11054770" cy="1244600"/>
          </a:xfrm>
          <a:prstGeom prst="rect">
            <a:avLst/>
          </a:prstGeom>
        </p:spPr>
        <p:txBody>
          <a:bodyPr wrap="square" lIns="0" tIns="0" rIns="0" bIns="0" rtlCol="0" anchor="t">
            <a:spAutoFit/>
          </a:bodyPr>
          <a:lstStyle/>
          <a:p>
            <a:pPr algn="just">
              <a:lnSpc>
                <a:spcPts val="4900"/>
              </a:lnSpc>
            </a:pPr>
            <a:r>
              <a:rPr lang="en-US" sz="3500" b="1" dirty="0">
                <a:solidFill>
                  <a:srgbClr val="541A1A"/>
                </a:solidFill>
                <a:latin typeface="Arial Bold"/>
                <a:ea typeface="Arial Bold"/>
                <a:cs typeface="Arial Bold"/>
                <a:sym typeface="Arial Bold"/>
              </a:rPr>
              <a:t>CURRENT MODELS AND FRAMEWORKS ASSESSMENT</a:t>
            </a:r>
          </a:p>
        </p:txBody>
      </p:sp>
      <p:sp>
        <p:nvSpPr>
          <p:cNvPr id="15" name="TextBox 15"/>
          <p:cNvSpPr txBox="1"/>
          <p:nvPr/>
        </p:nvSpPr>
        <p:spPr>
          <a:xfrm>
            <a:off x="436026" y="9620885"/>
            <a:ext cx="5590223" cy="666115"/>
          </a:xfrm>
          <a:prstGeom prst="rect">
            <a:avLst/>
          </a:prstGeom>
        </p:spPr>
        <p:txBody>
          <a:bodyPr lIns="0" tIns="0" rIns="0" bIns="0" rtlCol="0" anchor="t">
            <a:spAutoFit/>
          </a:bodyPr>
          <a:lstStyle/>
          <a:p>
            <a:pPr algn="ctr">
              <a:lnSpc>
                <a:spcPts val="2659"/>
              </a:lnSpc>
              <a:spcBef>
                <a:spcPct val="0"/>
              </a:spcBef>
            </a:pPr>
            <a:r>
              <a:rPr lang="en-US" sz="1899" b="1">
                <a:solidFill>
                  <a:srgbClr val="541A1A"/>
                </a:solidFill>
                <a:latin typeface="Arial Bold"/>
                <a:ea typeface="Arial Bold"/>
                <a:cs typeface="Arial Bold"/>
                <a:sym typeface="Arial Bold"/>
              </a:rPr>
              <a:t>Figure 7: Culturally sensitive model for dementia</a:t>
            </a:r>
          </a:p>
          <a:p>
            <a:pPr algn="ctr">
              <a:lnSpc>
                <a:spcPts val="2659"/>
              </a:lnSpc>
              <a:spcBef>
                <a:spcPct val="0"/>
              </a:spcBef>
            </a:pPr>
            <a:r>
              <a:rPr lang="en-US" sz="1899">
                <a:solidFill>
                  <a:srgbClr val="541A1A"/>
                </a:solidFill>
                <a:latin typeface="Arial"/>
                <a:ea typeface="Arial"/>
                <a:cs typeface="Arial"/>
                <a:sym typeface="Arial"/>
              </a:rPr>
              <a:t>(Source: Nair </a:t>
            </a:r>
            <a:r>
              <a:rPr lang="en-US" sz="1899" i="1">
                <a:solidFill>
                  <a:srgbClr val="541A1A"/>
                </a:solidFill>
                <a:latin typeface="Arial Italics"/>
                <a:ea typeface="Arial Italics"/>
                <a:cs typeface="Arial Italics"/>
                <a:sym typeface="Arial Italics"/>
              </a:rPr>
              <a:t>et al.,</a:t>
            </a:r>
            <a:r>
              <a:rPr lang="en-US" sz="1899">
                <a:solidFill>
                  <a:srgbClr val="541A1A"/>
                </a:solidFill>
                <a:latin typeface="Arial"/>
                <a:ea typeface="Arial"/>
                <a:cs typeface="Arial"/>
                <a:sym typeface="Arial"/>
              </a:rPr>
              <a:t> 2026 )</a:t>
            </a:r>
          </a:p>
        </p:txBody>
      </p:sp>
      <p:sp>
        <p:nvSpPr>
          <p:cNvPr id="16" name="TextBox 16"/>
          <p:cNvSpPr txBox="1"/>
          <p:nvPr/>
        </p:nvSpPr>
        <p:spPr>
          <a:xfrm>
            <a:off x="6947267" y="9528170"/>
            <a:ext cx="4919782" cy="666115"/>
          </a:xfrm>
          <a:prstGeom prst="rect">
            <a:avLst/>
          </a:prstGeom>
        </p:spPr>
        <p:txBody>
          <a:bodyPr lIns="0" tIns="0" rIns="0" bIns="0" rtlCol="0" anchor="t">
            <a:spAutoFit/>
          </a:bodyPr>
          <a:lstStyle/>
          <a:p>
            <a:pPr algn="ctr">
              <a:lnSpc>
                <a:spcPts val="2659"/>
              </a:lnSpc>
              <a:spcBef>
                <a:spcPct val="0"/>
              </a:spcBef>
            </a:pPr>
            <a:r>
              <a:rPr lang="en-US" sz="1899" b="1">
                <a:solidFill>
                  <a:srgbClr val="541A1A"/>
                </a:solidFill>
                <a:latin typeface="Arial Bold"/>
                <a:ea typeface="Arial Bold"/>
                <a:cs typeface="Arial Bold"/>
                <a:sym typeface="Arial Bold"/>
              </a:rPr>
              <a:t>Figure 8: Collaborative care model (COCM)</a:t>
            </a:r>
          </a:p>
          <a:p>
            <a:pPr algn="ctr">
              <a:lnSpc>
                <a:spcPts val="2659"/>
              </a:lnSpc>
              <a:spcBef>
                <a:spcPct val="0"/>
              </a:spcBef>
            </a:pPr>
            <a:r>
              <a:rPr lang="en-US" sz="1899">
                <a:solidFill>
                  <a:srgbClr val="541A1A"/>
                </a:solidFill>
                <a:latin typeface="Arial"/>
                <a:ea typeface="Arial"/>
                <a:cs typeface="Arial"/>
                <a:sym typeface="Arial"/>
              </a:rPr>
              <a:t>(Source: MMHPI, 2026)</a:t>
            </a:r>
          </a:p>
        </p:txBody>
      </p:sp>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grpSp>
        <p:nvGrpSpPr>
          <p:cNvPr id="3" name="Group 3"/>
          <p:cNvGrpSpPr/>
          <p:nvPr/>
        </p:nvGrpSpPr>
        <p:grpSpPr>
          <a:xfrm rot="-10800000">
            <a:off x="9144000" y="8538493"/>
            <a:ext cx="9144000" cy="719807"/>
            <a:chOff x="0" y="0"/>
            <a:chExt cx="2408296" cy="189579"/>
          </a:xfrm>
        </p:grpSpPr>
        <p:sp>
          <p:nvSpPr>
            <p:cNvPr id="4" name="Freeform 4"/>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5" name="TextBox 5"/>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7783340" y="8538493"/>
            <a:ext cx="1239353" cy="719807"/>
            <a:chOff x="0" y="0"/>
            <a:chExt cx="326414" cy="189579"/>
          </a:xfrm>
        </p:grpSpPr>
        <p:sp>
          <p:nvSpPr>
            <p:cNvPr id="7" name="Freeform 7"/>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8" name="TextBox 8"/>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406699" y="800100"/>
            <a:ext cx="6058307" cy="6375203"/>
          </a:xfrm>
          <a:custGeom>
            <a:avLst/>
            <a:gdLst/>
            <a:ahLst/>
            <a:cxnLst/>
            <a:rect l="l" t="t" r="r" b="b"/>
            <a:pathLst>
              <a:path w="6058307" h="6375203">
                <a:moveTo>
                  <a:pt x="0" y="0"/>
                </a:moveTo>
                <a:lnTo>
                  <a:pt x="6058307" y="0"/>
                </a:lnTo>
                <a:lnTo>
                  <a:pt x="6058307" y="6375203"/>
                </a:lnTo>
                <a:lnTo>
                  <a:pt x="0" y="6375203"/>
                </a:lnTo>
                <a:lnTo>
                  <a:pt x="0" y="0"/>
                </a:lnTo>
                <a:close/>
              </a:path>
            </a:pathLst>
          </a:custGeom>
          <a:blipFill>
            <a:blip r:embed="rId3"/>
            <a:stretch>
              <a:fillRect/>
            </a:stretch>
          </a:blipFill>
        </p:spPr>
      </p:sp>
      <p:sp>
        <p:nvSpPr>
          <p:cNvPr id="12" name="TextBox 12"/>
          <p:cNvSpPr txBox="1"/>
          <p:nvPr/>
        </p:nvSpPr>
        <p:spPr>
          <a:xfrm>
            <a:off x="6077613" y="1638497"/>
            <a:ext cx="11334087" cy="1244600"/>
          </a:xfrm>
          <a:prstGeom prst="rect">
            <a:avLst/>
          </a:prstGeom>
        </p:spPr>
        <p:txBody>
          <a:bodyPr lIns="0" tIns="0" rIns="0" bIns="0" rtlCol="0" anchor="t">
            <a:spAutoFit/>
          </a:bodyPr>
          <a:lstStyle/>
          <a:p>
            <a:pPr algn="r">
              <a:lnSpc>
                <a:spcPts val="4900"/>
              </a:lnSpc>
            </a:pPr>
            <a:r>
              <a:rPr lang="en-US" sz="3500" b="1">
                <a:solidFill>
                  <a:srgbClr val="541A1A"/>
                </a:solidFill>
                <a:latin typeface="Arial Bold"/>
                <a:ea typeface="Arial Bold"/>
                <a:cs typeface="Arial Bold"/>
                <a:sym typeface="Arial Bold"/>
              </a:rPr>
              <a:t>TREATMENT OPTIONS AVAILABLE FOR THE DEMENTIA IN THE UK</a:t>
            </a:r>
          </a:p>
        </p:txBody>
      </p:sp>
      <p:sp>
        <p:nvSpPr>
          <p:cNvPr id="13" name="TextBox 13"/>
          <p:cNvSpPr txBox="1"/>
          <p:nvPr/>
        </p:nvSpPr>
        <p:spPr>
          <a:xfrm>
            <a:off x="7029858" y="3188148"/>
            <a:ext cx="10851443" cy="4187253"/>
          </a:xfrm>
          <a:prstGeom prst="rect">
            <a:avLst/>
          </a:prstGeom>
        </p:spPr>
        <p:txBody>
          <a:bodyPr lIns="0" tIns="0" rIns="0" bIns="0" rtlCol="0" anchor="t">
            <a:spAutoFit/>
          </a:bodyPr>
          <a:lstStyle/>
          <a:p>
            <a:pPr algn="just">
              <a:lnSpc>
                <a:spcPts val="3356"/>
              </a:lnSpc>
            </a:pPr>
            <a:r>
              <a:rPr lang="en-US" sz="2397">
                <a:solidFill>
                  <a:srgbClr val="541A1A"/>
                </a:solidFill>
                <a:latin typeface="Arial"/>
                <a:ea typeface="Arial"/>
                <a:cs typeface="Arial"/>
                <a:sym typeface="Arial"/>
              </a:rPr>
              <a:t>●</a:t>
            </a:r>
            <a:r>
              <a:rPr lang="en-US" sz="2397" b="1">
                <a:solidFill>
                  <a:srgbClr val="541A1A"/>
                </a:solidFill>
                <a:latin typeface="Arial Bold"/>
                <a:ea typeface="Arial Bold"/>
                <a:cs typeface="Arial Bold"/>
                <a:sym typeface="Arial Bold"/>
              </a:rPr>
              <a:t>Pharmacological treatment-</a:t>
            </a:r>
            <a:r>
              <a:rPr lang="en-US" sz="2397">
                <a:solidFill>
                  <a:srgbClr val="541A1A"/>
                </a:solidFill>
                <a:latin typeface="Arial"/>
                <a:ea typeface="Arial"/>
                <a:cs typeface="Arial"/>
                <a:sym typeface="Arial"/>
              </a:rPr>
              <a:t> Donepezil, galantamine and rivastigmine may be used for Alzheimer’s disease, memantine is used particularly for moderate-to-severe disease (Hassan </a:t>
            </a:r>
            <a:r>
              <a:rPr lang="en-US" sz="2397" i="1">
                <a:solidFill>
                  <a:srgbClr val="541A1A"/>
                </a:solidFill>
                <a:latin typeface="Arial Italics"/>
                <a:ea typeface="Arial Italics"/>
                <a:cs typeface="Arial Italics"/>
                <a:sym typeface="Arial Italics"/>
              </a:rPr>
              <a:t>et al.,</a:t>
            </a:r>
            <a:r>
              <a:rPr lang="en-US" sz="2397">
                <a:solidFill>
                  <a:srgbClr val="541A1A"/>
                </a:solidFill>
                <a:latin typeface="Arial"/>
                <a:ea typeface="Arial"/>
                <a:cs typeface="Arial"/>
                <a:sym typeface="Arial"/>
              </a:rPr>
              <a:t> 2022).</a:t>
            </a:r>
          </a:p>
          <a:p>
            <a:pPr algn="just">
              <a:lnSpc>
                <a:spcPts val="3356"/>
              </a:lnSpc>
            </a:pPr>
            <a:r>
              <a:rPr lang="en-US" sz="2397">
                <a:solidFill>
                  <a:srgbClr val="541A1A"/>
                </a:solidFill>
                <a:latin typeface="Arial"/>
                <a:ea typeface="Arial"/>
                <a:cs typeface="Arial"/>
                <a:sym typeface="Arial"/>
              </a:rPr>
              <a:t>●</a:t>
            </a:r>
            <a:r>
              <a:rPr lang="en-US" sz="2397" b="1">
                <a:solidFill>
                  <a:srgbClr val="541A1A"/>
                </a:solidFill>
                <a:latin typeface="Arial Bold"/>
                <a:ea typeface="Arial Bold"/>
                <a:cs typeface="Arial Bold"/>
                <a:sym typeface="Arial Bold"/>
              </a:rPr>
              <a:t>Psychological interventions-</a:t>
            </a:r>
            <a:r>
              <a:rPr lang="en-US" sz="2397">
                <a:solidFill>
                  <a:srgbClr val="541A1A"/>
                </a:solidFill>
                <a:latin typeface="Arial"/>
                <a:ea typeface="Arial"/>
                <a:cs typeface="Arial"/>
                <a:sym typeface="Arial"/>
              </a:rPr>
              <a:t> Cognitive stimulation, meaningful activities, reminiscence and occupational approaches can support functioning and well-being (Dementia UK, 2022).</a:t>
            </a:r>
          </a:p>
          <a:p>
            <a:pPr algn="just">
              <a:lnSpc>
                <a:spcPts val="3356"/>
              </a:lnSpc>
            </a:pPr>
            <a:r>
              <a:rPr lang="en-US" sz="2397">
                <a:solidFill>
                  <a:srgbClr val="541A1A"/>
                </a:solidFill>
                <a:latin typeface="Arial"/>
                <a:ea typeface="Arial"/>
                <a:cs typeface="Arial"/>
                <a:sym typeface="Arial"/>
              </a:rPr>
              <a:t>●</a:t>
            </a:r>
            <a:r>
              <a:rPr lang="en-US" sz="2397" b="1">
                <a:solidFill>
                  <a:srgbClr val="541A1A"/>
                </a:solidFill>
                <a:latin typeface="Arial Bold"/>
                <a:ea typeface="Arial Bold"/>
                <a:cs typeface="Arial Bold"/>
                <a:sym typeface="Arial Bold"/>
              </a:rPr>
              <a:t>Supportive management-</a:t>
            </a:r>
            <a:r>
              <a:rPr lang="en-US" sz="2397">
                <a:solidFill>
                  <a:srgbClr val="541A1A"/>
                </a:solidFill>
                <a:latin typeface="Arial"/>
                <a:ea typeface="Arial"/>
                <a:cs typeface="Arial"/>
                <a:sym typeface="Arial"/>
              </a:rPr>
              <a:t> Care planning, environmental adaptation, caregiver education and management of behavioural and psychological symptoms are essential (The Supportive Care, 2025).</a:t>
            </a:r>
          </a:p>
          <a:p>
            <a:pPr algn="just">
              <a:lnSpc>
                <a:spcPts val="3356"/>
              </a:lnSpc>
            </a:pPr>
            <a:endParaRPr lang="en-US" sz="2397">
              <a:solidFill>
                <a:srgbClr val="541A1A"/>
              </a:solidFill>
              <a:latin typeface="Arial"/>
              <a:ea typeface="Arial"/>
              <a:cs typeface="Arial"/>
              <a:sym typeface="Arial"/>
            </a:endParaRPr>
          </a:p>
        </p:txBody>
      </p:sp>
      <p:sp>
        <p:nvSpPr>
          <p:cNvPr id="14" name="TextBox 14"/>
          <p:cNvSpPr txBox="1"/>
          <p:nvPr/>
        </p:nvSpPr>
        <p:spPr>
          <a:xfrm>
            <a:off x="152400" y="7872378"/>
            <a:ext cx="7190065" cy="666115"/>
          </a:xfrm>
          <a:prstGeom prst="rect">
            <a:avLst/>
          </a:prstGeom>
        </p:spPr>
        <p:txBody>
          <a:bodyPr lIns="0" tIns="0" rIns="0" bIns="0" rtlCol="0" anchor="t">
            <a:spAutoFit/>
          </a:bodyPr>
          <a:lstStyle/>
          <a:p>
            <a:pPr algn="ctr">
              <a:lnSpc>
                <a:spcPts val="2659"/>
              </a:lnSpc>
              <a:spcBef>
                <a:spcPct val="0"/>
              </a:spcBef>
            </a:pPr>
            <a:r>
              <a:rPr lang="en-US" sz="1899" b="1" dirty="0">
                <a:solidFill>
                  <a:srgbClr val="541A1A"/>
                </a:solidFill>
                <a:latin typeface="Arial Bold"/>
                <a:ea typeface="Arial Bold"/>
                <a:cs typeface="Arial Bold"/>
                <a:sym typeface="Arial Bold"/>
              </a:rPr>
              <a:t>Figure 9: Medicines important to deal with Alzheimer’s disease</a:t>
            </a:r>
          </a:p>
          <a:p>
            <a:pPr algn="ctr">
              <a:lnSpc>
                <a:spcPts val="2659"/>
              </a:lnSpc>
              <a:spcBef>
                <a:spcPct val="0"/>
              </a:spcBef>
            </a:pPr>
            <a:r>
              <a:rPr lang="en-US" sz="1899" dirty="0">
                <a:solidFill>
                  <a:srgbClr val="541A1A"/>
                </a:solidFill>
                <a:latin typeface="Arial"/>
                <a:ea typeface="Arial"/>
                <a:cs typeface="Arial"/>
                <a:sym typeface="Arial"/>
              </a:rPr>
              <a:t>(Source: Hassan</a:t>
            </a:r>
            <a:r>
              <a:rPr lang="en-US" sz="1899" i="1" dirty="0">
                <a:solidFill>
                  <a:srgbClr val="541A1A"/>
                </a:solidFill>
                <a:latin typeface="Arial Italics"/>
                <a:ea typeface="Arial Italics"/>
                <a:cs typeface="Arial Italics"/>
                <a:sym typeface="Arial Italics"/>
              </a:rPr>
              <a:t> et al.,</a:t>
            </a:r>
            <a:r>
              <a:rPr lang="en-US" sz="1899" dirty="0">
                <a:solidFill>
                  <a:srgbClr val="541A1A"/>
                </a:solidFill>
                <a:latin typeface="Arial"/>
                <a:ea typeface="Arial"/>
                <a:cs typeface="Arial"/>
                <a:sym typeface="Arial"/>
              </a:rPr>
              <a:t> 2022)</a:t>
            </a:r>
          </a:p>
        </p:txBody>
      </p:sp>
    </p:spTree>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2465932" y="2219817"/>
            <a:ext cx="4696692" cy="6790105"/>
            <a:chOff x="0" y="0"/>
            <a:chExt cx="1236989" cy="1788340"/>
          </a:xfrm>
        </p:grpSpPr>
        <p:sp>
          <p:nvSpPr>
            <p:cNvPr id="3" name="Freeform 3"/>
            <p:cNvSpPr/>
            <p:nvPr/>
          </p:nvSpPr>
          <p:spPr>
            <a:xfrm>
              <a:off x="0" y="0"/>
              <a:ext cx="1236989" cy="1788340"/>
            </a:xfrm>
            <a:custGeom>
              <a:avLst/>
              <a:gdLst/>
              <a:ahLst/>
              <a:cxnLst/>
              <a:rect l="l" t="t" r="r" b="b"/>
              <a:pathLst>
                <a:path w="1236989" h="1788340">
                  <a:moveTo>
                    <a:pt x="0" y="0"/>
                  </a:moveTo>
                  <a:lnTo>
                    <a:pt x="1236989" y="0"/>
                  </a:lnTo>
                  <a:lnTo>
                    <a:pt x="1236989" y="1788340"/>
                  </a:lnTo>
                  <a:lnTo>
                    <a:pt x="0" y="1788340"/>
                  </a:lnTo>
                  <a:close/>
                </a:path>
              </a:pathLst>
            </a:custGeom>
            <a:solidFill>
              <a:srgbClr val="541A1A"/>
            </a:solidFill>
          </p:spPr>
        </p:sp>
        <p:sp>
          <p:nvSpPr>
            <p:cNvPr id="4" name="TextBox 4"/>
            <p:cNvSpPr txBox="1"/>
            <p:nvPr/>
          </p:nvSpPr>
          <p:spPr>
            <a:xfrm>
              <a:off x="0" y="-47625"/>
              <a:ext cx="1236989" cy="183596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5400000">
            <a:off x="9283446" y="1282446"/>
            <a:ext cx="10287000" cy="7722108"/>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rot="-10800000">
            <a:off x="-1526912" y="8772840"/>
            <a:ext cx="9144000" cy="719807"/>
            <a:chOff x="0" y="0"/>
            <a:chExt cx="2408296" cy="189579"/>
          </a:xfrm>
        </p:grpSpPr>
        <p:sp>
          <p:nvSpPr>
            <p:cNvPr id="7" name="Freeform 7"/>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8" name="TextBox 8"/>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7783340" y="8772840"/>
            <a:ext cx="1239353" cy="719807"/>
            <a:chOff x="0" y="0"/>
            <a:chExt cx="326414" cy="189579"/>
          </a:xfrm>
        </p:grpSpPr>
        <p:sp>
          <p:nvSpPr>
            <p:cNvPr id="10" name="Freeform 10"/>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1" name="TextBox 11"/>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1238679" y="1840101"/>
            <a:ext cx="5802918" cy="5953774"/>
          </a:xfrm>
          <a:custGeom>
            <a:avLst/>
            <a:gdLst/>
            <a:ahLst/>
            <a:cxnLst/>
            <a:rect l="l" t="t" r="r" b="b"/>
            <a:pathLst>
              <a:path w="5802918" h="5953774">
                <a:moveTo>
                  <a:pt x="0" y="0"/>
                </a:moveTo>
                <a:lnTo>
                  <a:pt x="5802919" y="0"/>
                </a:lnTo>
                <a:lnTo>
                  <a:pt x="5802919" y="5953774"/>
                </a:lnTo>
                <a:lnTo>
                  <a:pt x="0" y="5953774"/>
                </a:lnTo>
                <a:lnTo>
                  <a:pt x="0" y="0"/>
                </a:lnTo>
                <a:close/>
              </a:path>
            </a:pathLst>
          </a:custGeom>
          <a:blipFill>
            <a:blip r:embed="rId5"/>
            <a:stretch>
              <a:fillRect/>
            </a:stretch>
          </a:blipFill>
        </p:spPr>
      </p:sp>
      <p:sp>
        <p:nvSpPr>
          <p:cNvPr id="13" name="TextBox 13"/>
          <p:cNvSpPr txBox="1"/>
          <p:nvPr/>
        </p:nvSpPr>
        <p:spPr>
          <a:xfrm>
            <a:off x="1419225" y="1362075"/>
            <a:ext cx="7913030" cy="1244600"/>
          </a:xfrm>
          <a:prstGeom prst="rect">
            <a:avLst/>
          </a:prstGeom>
        </p:spPr>
        <p:txBody>
          <a:bodyPr lIns="0" tIns="0" rIns="0" bIns="0" rtlCol="0" anchor="t">
            <a:spAutoFit/>
          </a:bodyPr>
          <a:lstStyle/>
          <a:p>
            <a:pPr algn="just">
              <a:lnSpc>
                <a:spcPts val="4900"/>
              </a:lnSpc>
            </a:pPr>
            <a:r>
              <a:rPr lang="en-US" sz="3500" b="1">
                <a:solidFill>
                  <a:srgbClr val="541A1A"/>
                </a:solidFill>
                <a:latin typeface="Arial Bold"/>
                <a:ea typeface="Arial Bold"/>
                <a:cs typeface="Arial Bold"/>
                <a:sym typeface="Arial Bold"/>
              </a:rPr>
              <a:t>COMORBIDITIES ALIGNING WITH DEMENTIA</a:t>
            </a:r>
          </a:p>
        </p:txBody>
      </p:sp>
      <p:sp>
        <p:nvSpPr>
          <p:cNvPr id="14" name="TextBox 14"/>
          <p:cNvSpPr txBox="1"/>
          <p:nvPr/>
        </p:nvSpPr>
        <p:spPr>
          <a:xfrm>
            <a:off x="1652285" y="3384865"/>
            <a:ext cx="6557046" cy="4578350"/>
          </a:xfrm>
          <a:prstGeom prst="rect">
            <a:avLst/>
          </a:prstGeom>
        </p:spPr>
        <p:txBody>
          <a:bodyPr lIns="0" tIns="0" rIns="0" bIns="0" rtlCol="0" anchor="t">
            <a:spAutoFit/>
          </a:bodyPr>
          <a:lstStyle/>
          <a:p>
            <a:pPr algn="just">
              <a:lnSpc>
                <a:spcPts val="2800"/>
              </a:lnSpc>
            </a:pPr>
            <a:r>
              <a:rPr lang="en-US" sz="2000">
                <a:solidFill>
                  <a:srgbClr val="F6F3EB"/>
                </a:solidFill>
                <a:latin typeface="Arial"/>
                <a:ea typeface="Arial"/>
                <a:cs typeface="Arial"/>
                <a:sym typeface="Arial"/>
              </a:rPr>
              <a:t>●</a:t>
            </a:r>
            <a:r>
              <a:rPr lang="en-US" sz="2000" b="1">
                <a:solidFill>
                  <a:srgbClr val="F6F3EB"/>
                </a:solidFill>
                <a:latin typeface="Arial Bold"/>
                <a:ea typeface="Arial Bold"/>
                <a:cs typeface="Arial Bold"/>
                <a:sym typeface="Arial Bold"/>
              </a:rPr>
              <a:t>Cardiovascular conditions-</a:t>
            </a:r>
            <a:r>
              <a:rPr lang="en-US" sz="2000">
                <a:solidFill>
                  <a:srgbClr val="F6F3EB"/>
                </a:solidFill>
                <a:latin typeface="Arial"/>
                <a:ea typeface="Arial"/>
                <a:cs typeface="Arial"/>
                <a:sym typeface="Arial"/>
              </a:rPr>
              <a:t> Hypertension, stroker, diabetes and cardiovascular disease may coexist with dementia and particularly influence vascular cognitive impairment (Boivin-Proulx et al., 2023).</a:t>
            </a:r>
          </a:p>
          <a:p>
            <a:pPr algn="just">
              <a:lnSpc>
                <a:spcPts val="2800"/>
              </a:lnSpc>
            </a:pPr>
            <a:r>
              <a:rPr lang="en-US" sz="2000">
                <a:solidFill>
                  <a:srgbClr val="F6F3EB"/>
                </a:solidFill>
                <a:latin typeface="Arial"/>
                <a:ea typeface="Arial"/>
                <a:cs typeface="Arial"/>
                <a:sym typeface="Arial"/>
              </a:rPr>
              <a:t>●</a:t>
            </a:r>
            <a:r>
              <a:rPr lang="en-US" sz="2000" b="1">
                <a:solidFill>
                  <a:srgbClr val="F6F3EB"/>
                </a:solidFill>
                <a:latin typeface="Arial Bold"/>
                <a:ea typeface="Arial Bold"/>
                <a:cs typeface="Arial Bold"/>
                <a:sym typeface="Arial Bold"/>
              </a:rPr>
              <a:t>Mental and behavioural conditions</a:t>
            </a:r>
            <a:r>
              <a:rPr lang="en-US" sz="2000">
                <a:solidFill>
                  <a:srgbClr val="F6F3EB"/>
                </a:solidFill>
                <a:latin typeface="Arial"/>
                <a:ea typeface="Arial"/>
                <a:cs typeface="Arial"/>
                <a:sym typeface="Arial"/>
              </a:rPr>
              <a:t>- Depression, anxiety, agitation, sleep disturbance and behavioural symptoms can complicate dementia management (Teixeira et al., 2024).</a:t>
            </a:r>
          </a:p>
          <a:p>
            <a:pPr algn="just">
              <a:lnSpc>
                <a:spcPts val="2800"/>
              </a:lnSpc>
            </a:pPr>
            <a:r>
              <a:rPr lang="en-US" sz="2000">
                <a:solidFill>
                  <a:srgbClr val="F6F3EB"/>
                </a:solidFill>
                <a:latin typeface="Arial"/>
                <a:ea typeface="Arial"/>
                <a:cs typeface="Arial"/>
                <a:sym typeface="Arial"/>
              </a:rPr>
              <a:t>●</a:t>
            </a:r>
            <a:r>
              <a:rPr lang="en-US" sz="2000" b="1">
                <a:solidFill>
                  <a:srgbClr val="F6F3EB"/>
                </a:solidFill>
                <a:latin typeface="Arial Bold"/>
                <a:ea typeface="Arial Bold"/>
                <a:cs typeface="Arial Bold"/>
                <a:sym typeface="Arial Bold"/>
              </a:rPr>
              <a:t>Physical complications-</a:t>
            </a:r>
            <a:r>
              <a:rPr lang="en-US" sz="2000">
                <a:solidFill>
                  <a:srgbClr val="F6F3EB"/>
                </a:solidFill>
                <a:latin typeface="Arial"/>
                <a:ea typeface="Arial"/>
                <a:cs typeface="Arial"/>
                <a:sym typeface="Arial"/>
              </a:rPr>
              <a:t> Falls, frailty, sensory impairment, malnutrition, infections and medication-related problems can enhance dependence and hospitalization.</a:t>
            </a:r>
          </a:p>
          <a:p>
            <a:pPr algn="just">
              <a:lnSpc>
                <a:spcPts val="2800"/>
              </a:lnSpc>
            </a:pPr>
            <a:endParaRPr lang="en-US" sz="2000">
              <a:solidFill>
                <a:srgbClr val="F6F3EB"/>
              </a:solidFill>
              <a:latin typeface="Arial"/>
              <a:ea typeface="Arial"/>
              <a:cs typeface="Arial"/>
              <a:sym typeface="Arial"/>
            </a:endParaRPr>
          </a:p>
        </p:txBody>
      </p:sp>
      <p:sp>
        <p:nvSpPr>
          <p:cNvPr id="15" name="TextBox 15"/>
          <p:cNvSpPr txBox="1"/>
          <p:nvPr/>
        </p:nvSpPr>
        <p:spPr>
          <a:xfrm>
            <a:off x="11437802" y="7915590"/>
            <a:ext cx="5603796" cy="666115"/>
          </a:xfrm>
          <a:prstGeom prst="rect">
            <a:avLst/>
          </a:prstGeom>
        </p:spPr>
        <p:txBody>
          <a:bodyPr lIns="0" tIns="0" rIns="0" bIns="0" rtlCol="0" anchor="t">
            <a:spAutoFit/>
          </a:bodyPr>
          <a:lstStyle/>
          <a:p>
            <a:pPr algn="ctr">
              <a:lnSpc>
                <a:spcPts val="2659"/>
              </a:lnSpc>
              <a:spcBef>
                <a:spcPct val="0"/>
              </a:spcBef>
            </a:pPr>
            <a:r>
              <a:rPr lang="en-US" sz="1899" b="1">
                <a:solidFill>
                  <a:srgbClr val="000000"/>
                </a:solidFill>
                <a:latin typeface="Arial Bold"/>
                <a:ea typeface="Arial Bold"/>
                <a:cs typeface="Arial Bold"/>
                <a:sym typeface="Arial Bold"/>
              </a:rPr>
              <a:t>Figure 10: Psychological effects due to dementia</a:t>
            </a:r>
          </a:p>
          <a:p>
            <a:pPr algn="ctr">
              <a:lnSpc>
                <a:spcPts val="2659"/>
              </a:lnSpc>
              <a:spcBef>
                <a:spcPct val="0"/>
              </a:spcBef>
            </a:pPr>
            <a:r>
              <a:rPr lang="en-US" sz="1899">
                <a:solidFill>
                  <a:srgbClr val="000000"/>
                </a:solidFill>
                <a:latin typeface="Arial"/>
                <a:ea typeface="Arial"/>
                <a:cs typeface="Arial"/>
                <a:sym typeface="Arial"/>
              </a:rPr>
              <a:t>(Source: Teixeira et al., 2024)</a:t>
            </a:r>
          </a:p>
        </p:txBody>
      </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1" y="8716161"/>
            <a:ext cx="8360235" cy="719807"/>
            <a:chOff x="0" y="0"/>
            <a:chExt cx="2408296" cy="189579"/>
          </a:xfrm>
        </p:grpSpPr>
        <p:sp>
          <p:nvSpPr>
            <p:cNvPr id="3" name="Freeform 3"/>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4" name="TextBox 4"/>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8526487" y="8716162"/>
            <a:ext cx="1239353" cy="719807"/>
            <a:chOff x="0" y="0"/>
            <a:chExt cx="326414" cy="189579"/>
          </a:xfrm>
        </p:grpSpPr>
        <p:sp>
          <p:nvSpPr>
            <p:cNvPr id="6" name="Freeform 6"/>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7" name="TextBox 7"/>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rot="-10800000">
            <a:off x="9927765" y="8716161"/>
            <a:ext cx="8360235" cy="719807"/>
            <a:chOff x="0" y="0"/>
            <a:chExt cx="2408296" cy="189579"/>
          </a:xfrm>
        </p:grpSpPr>
        <p:sp>
          <p:nvSpPr>
            <p:cNvPr id="9" name="Freeform 9"/>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0" name="TextBox 10"/>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flipV="1">
            <a:off x="-228600" y="-28268"/>
            <a:ext cx="5966278" cy="5890343"/>
          </a:xfrm>
          <a:custGeom>
            <a:avLst/>
            <a:gdLst/>
            <a:ahLst/>
            <a:cxnLst/>
            <a:rect l="l" t="t" r="r" b="b"/>
            <a:pathLst>
              <a:path w="5966278" h="5890343">
                <a:moveTo>
                  <a:pt x="0" y="5890344"/>
                </a:moveTo>
                <a:lnTo>
                  <a:pt x="5966278" y="5890344"/>
                </a:lnTo>
                <a:lnTo>
                  <a:pt x="5966278" y="0"/>
                </a:lnTo>
                <a:lnTo>
                  <a:pt x="0" y="0"/>
                </a:lnTo>
                <a:lnTo>
                  <a:pt x="0" y="5890344"/>
                </a:lnTo>
                <a:close/>
              </a:path>
            </a:pathLst>
          </a:custGeom>
          <a:blipFill>
            <a:blip r:embed="rId3">
              <a:alphaModFix amt="35000"/>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13" name="Freeform 13"/>
          <p:cNvSpPr/>
          <p:nvPr/>
        </p:nvSpPr>
        <p:spPr>
          <a:xfrm>
            <a:off x="2268075" y="2573405"/>
            <a:ext cx="4974732" cy="4832663"/>
          </a:xfrm>
          <a:custGeom>
            <a:avLst/>
            <a:gdLst/>
            <a:ahLst/>
            <a:cxnLst/>
            <a:rect l="l" t="t" r="r" b="b"/>
            <a:pathLst>
              <a:path w="4974732" h="4832663">
                <a:moveTo>
                  <a:pt x="0" y="0"/>
                </a:moveTo>
                <a:lnTo>
                  <a:pt x="4974732" y="0"/>
                </a:lnTo>
                <a:lnTo>
                  <a:pt x="4974732" y="4832663"/>
                </a:lnTo>
                <a:lnTo>
                  <a:pt x="0" y="4832663"/>
                </a:lnTo>
                <a:lnTo>
                  <a:pt x="0" y="0"/>
                </a:lnTo>
                <a:close/>
              </a:path>
            </a:pathLst>
          </a:custGeom>
          <a:blipFill>
            <a:blip r:embed="rId5"/>
            <a:stretch>
              <a:fillRect l="-1010" r="-1010"/>
            </a:stretch>
          </a:blipFill>
        </p:spPr>
      </p:sp>
      <p:sp>
        <p:nvSpPr>
          <p:cNvPr id="14" name="TextBox 14"/>
          <p:cNvSpPr txBox="1"/>
          <p:nvPr/>
        </p:nvSpPr>
        <p:spPr>
          <a:xfrm>
            <a:off x="5189649" y="1224120"/>
            <a:ext cx="7913030" cy="625475"/>
          </a:xfrm>
          <a:prstGeom prst="rect">
            <a:avLst/>
          </a:prstGeom>
        </p:spPr>
        <p:txBody>
          <a:bodyPr lIns="0" tIns="0" rIns="0" bIns="0" rtlCol="0" anchor="t">
            <a:spAutoFit/>
          </a:bodyPr>
          <a:lstStyle/>
          <a:p>
            <a:pPr algn="ctr">
              <a:lnSpc>
                <a:spcPts val="4900"/>
              </a:lnSpc>
            </a:pPr>
            <a:r>
              <a:rPr lang="en-US" sz="3500" b="1">
                <a:solidFill>
                  <a:srgbClr val="541A1A"/>
                </a:solidFill>
                <a:latin typeface="Arial Bold"/>
                <a:ea typeface="Arial Bold"/>
                <a:cs typeface="Arial Bold"/>
                <a:sym typeface="Arial Bold"/>
              </a:rPr>
              <a:t>PREVENTION OF DEMENTIA</a:t>
            </a:r>
          </a:p>
        </p:txBody>
      </p:sp>
      <p:sp>
        <p:nvSpPr>
          <p:cNvPr id="15" name="TextBox 15"/>
          <p:cNvSpPr txBox="1"/>
          <p:nvPr/>
        </p:nvSpPr>
        <p:spPr>
          <a:xfrm>
            <a:off x="9485658" y="3098141"/>
            <a:ext cx="7773642" cy="4808855"/>
          </a:xfrm>
          <a:prstGeom prst="rect">
            <a:avLst/>
          </a:prstGeom>
        </p:spPr>
        <p:txBody>
          <a:bodyPr lIns="0" tIns="0" rIns="0" bIns="0" rtlCol="0" anchor="t">
            <a:spAutoFit/>
          </a:bodyPr>
          <a:lstStyle/>
          <a:p>
            <a:pPr algn="just">
              <a:lnSpc>
                <a:spcPts val="3220"/>
              </a:lnSpc>
            </a:pPr>
            <a:r>
              <a:rPr lang="en-US" sz="2300" b="1">
                <a:solidFill>
                  <a:srgbClr val="541A1A"/>
                </a:solidFill>
                <a:latin typeface="Arial Bold"/>
                <a:ea typeface="Arial Bold"/>
                <a:cs typeface="Arial Bold"/>
                <a:sym typeface="Arial Bold"/>
              </a:rPr>
              <a:t>●Healthy lifestyle- </a:t>
            </a:r>
            <a:r>
              <a:rPr lang="en-US" sz="2300">
                <a:solidFill>
                  <a:srgbClr val="541A1A"/>
                </a:solidFill>
                <a:latin typeface="Arial"/>
                <a:ea typeface="Arial"/>
                <a:cs typeface="Arial"/>
                <a:sym typeface="Arial"/>
              </a:rPr>
              <a:t>Physical activity, smoking cessation and reduced alcohol intake can minimize the modifiable dementia risks (NHS Wales, 2026).</a:t>
            </a:r>
          </a:p>
          <a:p>
            <a:pPr algn="just">
              <a:lnSpc>
                <a:spcPts val="3220"/>
              </a:lnSpc>
            </a:pPr>
            <a:r>
              <a:rPr lang="en-US" sz="2300">
                <a:solidFill>
                  <a:srgbClr val="541A1A"/>
                </a:solidFill>
                <a:latin typeface="Arial"/>
                <a:ea typeface="Arial"/>
                <a:cs typeface="Arial"/>
                <a:sym typeface="Arial"/>
              </a:rPr>
              <a:t>●</a:t>
            </a:r>
            <a:r>
              <a:rPr lang="en-US" sz="2300" b="1">
                <a:solidFill>
                  <a:srgbClr val="541A1A"/>
                </a:solidFill>
                <a:latin typeface="Arial Bold"/>
                <a:ea typeface="Arial Bold"/>
                <a:cs typeface="Arial Bold"/>
                <a:sym typeface="Arial Bold"/>
              </a:rPr>
              <a:t>Cardiovascular risk management-</a:t>
            </a:r>
            <a:r>
              <a:rPr lang="en-US" sz="2300">
                <a:solidFill>
                  <a:srgbClr val="541A1A"/>
                </a:solidFill>
                <a:latin typeface="Arial"/>
                <a:ea typeface="Arial"/>
                <a:cs typeface="Arial"/>
                <a:sym typeface="Arial"/>
              </a:rPr>
              <a:t> Managing hypertension, diabetes, obesity and cardiovascular disease can be beneficial to reduce dementia risk (Fernandez, 2025).</a:t>
            </a:r>
          </a:p>
          <a:p>
            <a:pPr algn="just">
              <a:lnSpc>
                <a:spcPts val="3220"/>
              </a:lnSpc>
            </a:pPr>
            <a:r>
              <a:rPr lang="en-US" sz="2300">
                <a:solidFill>
                  <a:srgbClr val="541A1A"/>
                </a:solidFill>
                <a:latin typeface="Arial"/>
                <a:ea typeface="Arial"/>
                <a:cs typeface="Arial"/>
                <a:sym typeface="Arial"/>
              </a:rPr>
              <a:t>●</a:t>
            </a:r>
            <a:r>
              <a:rPr lang="en-US" sz="2300" b="1">
                <a:solidFill>
                  <a:srgbClr val="541A1A"/>
                </a:solidFill>
                <a:latin typeface="Arial Bold"/>
                <a:ea typeface="Arial Bold"/>
                <a:cs typeface="Arial Bold"/>
                <a:sym typeface="Arial Bold"/>
              </a:rPr>
              <a:t>Cognitive and social engagement-</a:t>
            </a:r>
            <a:r>
              <a:rPr lang="en-US" sz="2300">
                <a:solidFill>
                  <a:srgbClr val="541A1A"/>
                </a:solidFill>
                <a:latin typeface="Arial"/>
                <a:ea typeface="Arial"/>
                <a:cs typeface="Arial"/>
                <a:sym typeface="Arial"/>
              </a:rPr>
              <a:t> The balance between social interaction and cognitive activity could be beneficial to support healthy ageing in the context of dementia.</a:t>
            </a:r>
          </a:p>
          <a:p>
            <a:pPr algn="just">
              <a:lnSpc>
                <a:spcPts val="3220"/>
              </a:lnSpc>
            </a:pPr>
            <a:endParaRPr lang="en-US" sz="2300">
              <a:solidFill>
                <a:srgbClr val="541A1A"/>
              </a:solidFill>
              <a:latin typeface="Arial"/>
              <a:ea typeface="Arial"/>
              <a:cs typeface="Arial"/>
              <a:sym typeface="Arial"/>
            </a:endParaRPr>
          </a:p>
        </p:txBody>
      </p:sp>
      <p:sp>
        <p:nvSpPr>
          <p:cNvPr id="16" name="TextBox 16"/>
          <p:cNvSpPr txBox="1"/>
          <p:nvPr/>
        </p:nvSpPr>
        <p:spPr>
          <a:xfrm>
            <a:off x="1028700" y="7550126"/>
            <a:ext cx="7773642" cy="666115"/>
          </a:xfrm>
          <a:prstGeom prst="rect">
            <a:avLst/>
          </a:prstGeom>
        </p:spPr>
        <p:txBody>
          <a:bodyPr lIns="0" tIns="0" rIns="0" bIns="0" rtlCol="0" anchor="t">
            <a:spAutoFit/>
          </a:bodyPr>
          <a:lstStyle/>
          <a:p>
            <a:pPr algn="ctr">
              <a:lnSpc>
                <a:spcPts val="2659"/>
              </a:lnSpc>
              <a:spcBef>
                <a:spcPct val="0"/>
              </a:spcBef>
            </a:pPr>
            <a:r>
              <a:rPr lang="en-US" sz="1899" b="1">
                <a:solidFill>
                  <a:srgbClr val="541A1A"/>
                </a:solidFill>
                <a:latin typeface="Arial Bold"/>
                <a:ea typeface="Arial Bold"/>
                <a:cs typeface="Arial Bold"/>
                <a:sym typeface="Arial Bold"/>
              </a:rPr>
              <a:t>Figure 11: Reducing risks of dementia</a:t>
            </a:r>
          </a:p>
          <a:p>
            <a:pPr algn="ctr">
              <a:lnSpc>
                <a:spcPts val="2659"/>
              </a:lnSpc>
              <a:spcBef>
                <a:spcPct val="0"/>
              </a:spcBef>
            </a:pPr>
            <a:r>
              <a:rPr lang="en-US" sz="1899">
                <a:solidFill>
                  <a:srgbClr val="541A1A"/>
                </a:solidFill>
                <a:latin typeface="Arial"/>
                <a:ea typeface="Arial"/>
                <a:cs typeface="Arial"/>
                <a:sym typeface="Arial"/>
              </a:rPr>
              <a:t>(Source: NHS Wales, 2026)</a:t>
            </a:r>
          </a:p>
        </p:txBody>
      </p:sp>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152400" y="541247"/>
            <a:ext cx="11811000" cy="1030090"/>
          </a:xfrm>
          <a:prstGeom prst="rect">
            <a:avLst/>
          </a:prstGeom>
        </p:spPr>
        <p:txBody>
          <a:bodyPr wrap="square" lIns="0" tIns="0" rIns="0" bIns="0" rtlCol="0" anchor="t">
            <a:spAutoFit/>
          </a:bodyPr>
          <a:lstStyle/>
          <a:p>
            <a:pPr algn="l">
              <a:lnSpc>
                <a:spcPts val="4200"/>
              </a:lnSpc>
            </a:pPr>
            <a:r>
              <a:rPr lang="en-US" sz="3000" b="1" dirty="0">
                <a:solidFill>
                  <a:srgbClr val="541A1A"/>
                </a:solidFill>
                <a:latin typeface="Arial Bold"/>
                <a:ea typeface="Arial Bold"/>
                <a:cs typeface="Arial Bold"/>
                <a:sym typeface="Arial Bold"/>
              </a:rPr>
              <a:t>SKILLS, VALUES AND BEHAVIOURS FOR CO-PRODUCTIVE CARE TO A PERSON SUFFERING FROM THE DEMENTIA</a:t>
            </a:r>
          </a:p>
        </p:txBody>
      </p:sp>
      <p:sp>
        <p:nvSpPr>
          <p:cNvPr id="3" name="TextBox 3"/>
          <p:cNvSpPr txBox="1"/>
          <p:nvPr/>
        </p:nvSpPr>
        <p:spPr>
          <a:xfrm>
            <a:off x="646129" y="4563680"/>
            <a:ext cx="16270271" cy="3957750"/>
          </a:xfrm>
          <a:prstGeom prst="rect">
            <a:avLst/>
          </a:prstGeom>
        </p:spPr>
        <p:txBody>
          <a:bodyPr wrap="square" lIns="0" tIns="0" rIns="0" bIns="0" rtlCol="0" anchor="t">
            <a:spAutoFit/>
          </a:bodyPr>
          <a:lstStyle/>
          <a:p>
            <a:pPr algn="just">
              <a:lnSpc>
                <a:spcPts val="3919"/>
              </a:lnSpc>
            </a:pPr>
            <a:r>
              <a:rPr lang="en-US" sz="2799" dirty="0">
                <a:solidFill>
                  <a:srgbClr val="541A1A"/>
                </a:solidFill>
                <a:latin typeface="Arial"/>
                <a:ea typeface="Arial"/>
                <a:cs typeface="Arial"/>
                <a:sym typeface="Arial"/>
              </a:rPr>
              <a:t>●</a:t>
            </a:r>
            <a:r>
              <a:rPr lang="en-US" sz="2799" b="1" dirty="0">
                <a:solidFill>
                  <a:srgbClr val="541A1A"/>
                </a:solidFill>
                <a:latin typeface="Arial Bold"/>
                <a:ea typeface="Arial Bold"/>
                <a:cs typeface="Arial Bold"/>
                <a:sym typeface="Arial Bold"/>
              </a:rPr>
              <a:t>Communication- </a:t>
            </a:r>
            <a:r>
              <a:rPr lang="en-US" sz="2799" dirty="0">
                <a:solidFill>
                  <a:srgbClr val="541A1A"/>
                </a:solidFill>
                <a:latin typeface="Arial"/>
                <a:ea typeface="Arial"/>
                <a:cs typeface="Arial"/>
                <a:sym typeface="Arial"/>
              </a:rPr>
              <a:t>The </a:t>
            </a:r>
            <a:r>
              <a:rPr lang="en-US" sz="2799" dirty="0" err="1">
                <a:solidFill>
                  <a:srgbClr val="541A1A"/>
                </a:solidFill>
                <a:latin typeface="Arial"/>
                <a:ea typeface="Arial"/>
                <a:cs typeface="Arial"/>
                <a:sym typeface="Arial"/>
              </a:rPr>
              <a:t>utilisation</a:t>
            </a:r>
            <a:r>
              <a:rPr lang="en-US" sz="2799" dirty="0">
                <a:solidFill>
                  <a:srgbClr val="541A1A"/>
                </a:solidFill>
                <a:latin typeface="Arial"/>
                <a:ea typeface="Arial"/>
                <a:cs typeface="Arial"/>
                <a:sym typeface="Arial"/>
              </a:rPr>
              <a:t> of clear, respectful and accessible communication can be beneficial for the patient to understand their expressions and provide them sufficient time as per their preferences.</a:t>
            </a:r>
          </a:p>
          <a:p>
            <a:pPr algn="just">
              <a:lnSpc>
                <a:spcPts val="3919"/>
              </a:lnSpc>
            </a:pPr>
            <a:r>
              <a:rPr lang="en-US" sz="2799" dirty="0">
                <a:solidFill>
                  <a:srgbClr val="541A1A"/>
                </a:solidFill>
                <a:latin typeface="Arial"/>
                <a:ea typeface="Arial"/>
                <a:cs typeface="Arial"/>
                <a:sym typeface="Arial"/>
              </a:rPr>
              <a:t>●</a:t>
            </a:r>
            <a:r>
              <a:rPr lang="en-US" sz="2799" b="1" dirty="0">
                <a:solidFill>
                  <a:srgbClr val="541A1A"/>
                </a:solidFill>
                <a:latin typeface="Arial Bold"/>
                <a:ea typeface="Arial Bold"/>
                <a:cs typeface="Arial Bold"/>
                <a:sym typeface="Arial Bold"/>
              </a:rPr>
              <a:t>Dignity and respect-</a:t>
            </a:r>
            <a:r>
              <a:rPr lang="en-US" sz="2799" dirty="0">
                <a:solidFill>
                  <a:srgbClr val="541A1A"/>
                </a:solidFill>
                <a:latin typeface="Arial"/>
                <a:ea typeface="Arial"/>
                <a:cs typeface="Arial"/>
                <a:sym typeface="Arial"/>
              </a:rPr>
              <a:t> The promotion of patient autonomy, equality, compassion, confidentiality and non-discriminatory practices by following the </a:t>
            </a:r>
            <a:r>
              <a:rPr lang="en-US" sz="2799" b="1" i="1" dirty="0">
                <a:solidFill>
                  <a:srgbClr val="541A1A"/>
                </a:solidFill>
                <a:latin typeface="Arial Bold Italics"/>
                <a:ea typeface="Arial Bold Italics"/>
                <a:cs typeface="Arial Bold Italics"/>
                <a:sym typeface="Arial Bold Italics"/>
              </a:rPr>
              <a:t>UK Equality Act 2010</a:t>
            </a:r>
            <a:r>
              <a:rPr lang="en-US" sz="2799" dirty="0">
                <a:solidFill>
                  <a:srgbClr val="541A1A"/>
                </a:solidFill>
                <a:latin typeface="Arial"/>
                <a:ea typeface="Arial"/>
                <a:cs typeface="Arial"/>
                <a:sym typeface="Arial"/>
              </a:rPr>
              <a:t> (Dementia Community, 2025).</a:t>
            </a:r>
          </a:p>
          <a:p>
            <a:pPr algn="just">
              <a:lnSpc>
                <a:spcPts val="3919"/>
              </a:lnSpc>
            </a:pPr>
            <a:r>
              <a:rPr lang="en-US" sz="2799" dirty="0">
                <a:solidFill>
                  <a:srgbClr val="541A1A"/>
                </a:solidFill>
                <a:latin typeface="Arial"/>
                <a:ea typeface="Arial"/>
                <a:cs typeface="Arial"/>
                <a:sym typeface="Arial"/>
              </a:rPr>
              <a:t>●</a:t>
            </a:r>
            <a:r>
              <a:rPr lang="en-US" sz="2799" b="1" dirty="0">
                <a:solidFill>
                  <a:srgbClr val="541A1A"/>
                </a:solidFill>
                <a:latin typeface="Arial Bold"/>
                <a:ea typeface="Arial Bold"/>
                <a:cs typeface="Arial Bold"/>
                <a:sym typeface="Arial Bold"/>
              </a:rPr>
              <a:t>Shared decision-making-</a:t>
            </a:r>
            <a:r>
              <a:rPr lang="en-US" sz="2799" dirty="0">
                <a:solidFill>
                  <a:srgbClr val="541A1A"/>
                </a:solidFill>
                <a:latin typeface="Arial"/>
                <a:ea typeface="Arial"/>
                <a:cs typeface="Arial"/>
                <a:sym typeface="Arial"/>
              </a:rPr>
              <a:t> This aligns in making decisions jointly by involving the people with dementia and caregivers in assessment, care planning and treatment decisions.</a:t>
            </a:r>
          </a:p>
          <a:p>
            <a:pPr algn="just">
              <a:lnSpc>
                <a:spcPts val="3919"/>
              </a:lnSpc>
            </a:pPr>
            <a:endParaRPr lang="en-US" sz="2799" dirty="0">
              <a:solidFill>
                <a:srgbClr val="541A1A"/>
              </a:solidFill>
              <a:latin typeface="Arial"/>
              <a:ea typeface="Arial"/>
              <a:cs typeface="Arial"/>
              <a:sym typeface="Arial"/>
            </a:endParaRPr>
          </a:p>
        </p:txBody>
      </p:sp>
      <p:grpSp>
        <p:nvGrpSpPr>
          <p:cNvPr id="5" name="Group 5"/>
          <p:cNvGrpSpPr/>
          <p:nvPr/>
        </p:nvGrpSpPr>
        <p:grpSpPr>
          <a:xfrm rot="-10800000">
            <a:off x="38058" y="2387840"/>
            <a:ext cx="7443670" cy="841440"/>
            <a:chOff x="0" y="0"/>
            <a:chExt cx="2408296" cy="189579"/>
          </a:xfrm>
        </p:grpSpPr>
        <p:sp>
          <p:nvSpPr>
            <p:cNvPr id="6" name="Freeform 6"/>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7" name="TextBox 7"/>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7511706" y="2387840"/>
            <a:ext cx="1239353" cy="841441"/>
            <a:chOff x="0" y="0"/>
            <a:chExt cx="326414" cy="189579"/>
          </a:xfrm>
        </p:grpSpPr>
        <p:sp>
          <p:nvSpPr>
            <p:cNvPr id="9" name="Freeform 9"/>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0" name="TextBox 10"/>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flipH="1" flipV="1">
            <a:off x="12954000" y="596190"/>
            <a:ext cx="4614278" cy="3583300"/>
          </a:xfrm>
          <a:custGeom>
            <a:avLst/>
            <a:gdLst/>
            <a:ahLst/>
            <a:cxnLst/>
            <a:rect l="l" t="t" r="r" b="b"/>
            <a:pathLst>
              <a:path w="5966278" h="5890343">
                <a:moveTo>
                  <a:pt x="5966278" y="5890344"/>
                </a:moveTo>
                <a:lnTo>
                  <a:pt x="0" y="5890344"/>
                </a:lnTo>
                <a:lnTo>
                  <a:pt x="0" y="0"/>
                </a:lnTo>
                <a:lnTo>
                  <a:pt x="5966278" y="0"/>
                </a:lnTo>
                <a:lnTo>
                  <a:pt x="5966278" y="5890344"/>
                </a:lnTo>
                <a:close/>
              </a:path>
            </a:pathLst>
          </a:custGeom>
          <a:blipFill>
            <a:blip r:embed="rId3">
              <a:alphaModFix amt="35000"/>
              <a:extLst>
                <a:ext uri="{96DAC541-7B7A-43D3-8B79-37D633B846F1}">
                  <asvg:svgBlip xmlns:asvg="http://schemas.microsoft.com/office/drawing/2016/SVG/main" r:embed="rId4"/>
                </a:ext>
              </a:extLst>
            </a:blip>
            <a:stretch>
              <a:fillRect/>
            </a:stretch>
          </a:blipFill>
        </p:spPr>
        <p:txBody>
          <a:bodyPr/>
          <a:lstStyle/>
          <a:p>
            <a:endParaRPr lang="en-GB" dirty="0"/>
          </a:p>
        </p:txBody>
      </p:sp>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457200" y="28477"/>
            <a:ext cx="16836486" cy="1786451"/>
          </a:xfrm>
          <a:prstGeom prst="rect">
            <a:avLst/>
          </a:prstGeom>
        </p:spPr>
        <p:txBody>
          <a:bodyPr lIns="0" tIns="0" rIns="0" bIns="0" rtlCol="0" anchor="t">
            <a:spAutoFit/>
          </a:bodyPr>
          <a:lstStyle/>
          <a:p>
            <a:pPr algn="ctr">
              <a:lnSpc>
                <a:spcPts val="4900"/>
              </a:lnSpc>
            </a:pPr>
            <a:r>
              <a:rPr lang="en-US" sz="2400" b="1" dirty="0">
                <a:solidFill>
                  <a:srgbClr val="541A1A"/>
                </a:solidFill>
                <a:latin typeface="Arial Bold"/>
                <a:ea typeface="Arial Bold"/>
                <a:cs typeface="Arial Bold"/>
                <a:sym typeface="Arial Bold"/>
              </a:rPr>
              <a:t>COMPREHENSIVE MODEL AND SIX EVIDENCE-BASED COMPONENTS OF PERSONALISED CARE AND SELF-MANAGEMENT AS RECOMMENDATIONS</a:t>
            </a:r>
          </a:p>
          <a:p>
            <a:pPr algn="ctr">
              <a:lnSpc>
                <a:spcPts val="4900"/>
              </a:lnSpc>
            </a:pPr>
            <a:endParaRPr lang="en-US" sz="2400" b="1" dirty="0">
              <a:solidFill>
                <a:srgbClr val="541A1A"/>
              </a:solidFill>
              <a:latin typeface="Arial Bold"/>
              <a:ea typeface="Arial Bold"/>
              <a:cs typeface="Arial Bold"/>
              <a:sym typeface="Arial Bold"/>
            </a:endParaRPr>
          </a:p>
        </p:txBody>
      </p:sp>
      <p:sp>
        <p:nvSpPr>
          <p:cNvPr id="3" name="TextBox 3"/>
          <p:cNvSpPr txBox="1"/>
          <p:nvPr/>
        </p:nvSpPr>
        <p:spPr>
          <a:xfrm>
            <a:off x="172068" y="2227467"/>
            <a:ext cx="5670716" cy="6940811"/>
          </a:xfrm>
          <a:prstGeom prst="rect">
            <a:avLst/>
          </a:prstGeom>
        </p:spPr>
        <p:txBody>
          <a:bodyPr wrap="square" lIns="0" tIns="0" rIns="0" bIns="0" rtlCol="0" anchor="t">
            <a:spAutoFit/>
          </a:bodyPr>
          <a:lstStyle/>
          <a:p>
            <a:pPr algn="just">
              <a:lnSpc>
                <a:spcPts val="3220"/>
              </a:lnSpc>
            </a:pPr>
            <a:r>
              <a:rPr lang="en-US" sz="2300" dirty="0">
                <a:solidFill>
                  <a:srgbClr val="541A1A"/>
                </a:solidFill>
                <a:latin typeface="Arial"/>
                <a:ea typeface="Arial"/>
                <a:cs typeface="Arial"/>
                <a:sym typeface="Arial"/>
              </a:rPr>
              <a:t>●</a:t>
            </a:r>
            <a:r>
              <a:rPr lang="en-US" sz="2300" b="1" dirty="0">
                <a:solidFill>
                  <a:srgbClr val="541A1A"/>
                </a:solidFill>
                <a:latin typeface="Arial Bold"/>
                <a:ea typeface="Arial Bold"/>
                <a:cs typeface="Arial Bold"/>
                <a:sym typeface="Arial Bold"/>
              </a:rPr>
              <a:t>Personalised care planning- </a:t>
            </a:r>
            <a:r>
              <a:rPr lang="en-US" sz="2300" dirty="0">
                <a:solidFill>
                  <a:srgbClr val="541A1A"/>
                </a:solidFill>
                <a:latin typeface="Arial"/>
                <a:ea typeface="Arial"/>
                <a:cs typeface="Arial"/>
                <a:sym typeface="Arial"/>
              </a:rPr>
              <a:t>Co-produce individual goals, advanced care plans and regular reviews based on changing needs. Preferences and strengths (NHS Coventry and Warwickshire, 2024).</a:t>
            </a:r>
          </a:p>
          <a:p>
            <a:pPr algn="just">
              <a:lnSpc>
                <a:spcPts val="3220"/>
              </a:lnSpc>
            </a:pPr>
            <a:r>
              <a:rPr lang="en-US" sz="2300" b="1" dirty="0">
                <a:solidFill>
                  <a:srgbClr val="541A1A"/>
                </a:solidFill>
                <a:latin typeface="Arial Bold"/>
                <a:ea typeface="Arial Bold"/>
                <a:cs typeface="Arial Bold"/>
                <a:sym typeface="Arial Bold"/>
              </a:rPr>
              <a:t>●Shared decision-making and community support- </a:t>
            </a:r>
            <a:r>
              <a:rPr lang="en-US" sz="2300" dirty="0">
                <a:solidFill>
                  <a:srgbClr val="541A1A"/>
                </a:solidFill>
                <a:latin typeface="Arial"/>
                <a:ea typeface="Arial"/>
                <a:cs typeface="Arial"/>
                <a:sym typeface="Arial"/>
              </a:rPr>
              <a:t>Involving people with dementia and caregivers while connecting them with peer, voluntary and community services (Vaughan and Lavery, 2024).</a:t>
            </a:r>
          </a:p>
          <a:p>
            <a:pPr algn="just">
              <a:lnSpc>
                <a:spcPts val="3220"/>
              </a:lnSpc>
            </a:pPr>
            <a:r>
              <a:rPr lang="en-US" sz="2300" b="1" dirty="0">
                <a:solidFill>
                  <a:srgbClr val="541A1A"/>
                </a:solidFill>
                <a:latin typeface="Arial Bold"/>
                <a:ea typeface="Arial Bold"/>
                <a:cs typeface="Arial Bold"/>
                <a:sym typeface="Arial Bold"/>
              </a:rPr>
              <a:t>●Self-management and health support- </a:t>
            </a:r>
            <a:r>
              <a:rPr lang="en-US" sz="2300" dirty="0">
                <a:solidFill>
                  <a:srgbClr val="541A1A"/>
                </a:solidFill>
                <a:latin typeface="Arial"/>
                <a:ea typeface="Arial"/>
                <a:cs typeface="Arial"/>
                <a:sym typeface="Arial"/>
              </a:rPr>
              <a:t>Providing education, health coaching and human </a:t>
            </a:r>
            <a:r>
              <a:rPr lang="en-US" sz="2300" dirty="0" err="1">
                <a:solidFill>
                  <a:srgbClr val="541A1A"/>
                </a:solidFill>
                <a:latin typeface="Arial"/>
                <a:ea typeface="Arial"/>
                <a:cs typeface="Arial"/>
                <a:sym typeface="Arial"/>
              </a:rPr>
              <a:t>centred</a:t>
            </a:r>
            <a:r>
              <a:rPr lang="en-US" sz="2300" dirty="0">
                <a:solidFill>
                  <a:srgbClr val="541A1A"/>
                </a:solidFill>
                <a:latin typeface="Arial"/>
                <a:ea typeface="Arial"/>
                <a:cs typeface="Arial"/>
                <a:sym typeface="Arial"/>
              </a:rPr>
              <a:t> design (HCD), emotional support and appropriate digital resources to promote independence, confidence and well-being (Peng et al., 2025).</a:t>
            </a:r>
          </a:p>
          <a:p>
            <a:pPr algn="just">
              <a:lnSpc>
                <a:spcPts val="3220"/>
              </a:lnSpc>
            </a:pPr>
            <a:endParaRPr lang="en-US" sz="2300" dirty="0">
              <a:solidFill>
                <a:srgbClr val="541A1A"/>
              </a:solidFill>
              <a:latin typeface="Arial"/>
              <a:ea typeface="Arial"/>
              <a:cs typeface="Arial"/>
              <a:sym typeface="Arial"/>
            </a:endParaRPr>
          </a:p>
        </p:txBody>
      </p:sp>
      <p:grpSp>
        <p:nvGrpSpPr>
          <p:cNvPr id="4" name="Group 4"/>
          <p:cNvGrpSpPr/>
          <p:nvPr/>
        </p:nvGrpSpPr>
        <p:grpSpPr>
          <a:xfrm rot="-10800000">
            <a:off x="172068" y="1293648"/>
            <a:ext cx="8188168" cy="719808"/>
            <a:chOff x="0" y="0"/>
            <a:chExt cx="2408296" cy="189579"/>
          </a:xfrm>
        </p:grpSpPr>
        <p:sp>
          <p:nvSpPr>
            <p:cNvPr id="5" name="Freeform 5"/>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6" name="TextBox 6"/>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8553055" y="1279135"/>
            <a:ext cx="1239353" cy="719807"/>
            <a:chOff x="0" y="0"/>
            <a:chExt cx="326414" cy="189579"/>
          </a:xfrm>
        </p:grpSpPr>
        <p:sp>
          <p:nvSpPr>
            <p:cNvPr id="8" name="Freeform 8"/>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9" name="TextBox 9"/>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10800000">
            <a:off x="9927765" y="1264786"/>
            <a:ext cx="8299900" cy="719809"/>
            <a:chOff x="0" y="0"/>
            <a:chExt cx="2408296" cy="189579"/>
          </a:xfrm>
        </p:grpSpPr>
        <p:sp>
          <p:nvSpPr>
            <p:cNvPr id="11" name="Freeform 11"/>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2" name="TextBox 12"/>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6611270" y="2497963"/>
            <a:ext cx="5224191" cy="5637949"/>
          </a:xfrm>
          <a:custGeom>
            <a:avLst/>
            <a:gdLst/>
            <a:ahLst/>
            <a:cxnLst/>
            <a:rect l="l" t="t" r="r" b="b"/>
            <a:pathLst>
              <a:path w="3735208" h="3971895">
                <a:moveTo>
                  <a:pt x="0" y="0"/>
                </a:moveTo>
                <a:lnTo>
                  <a:pt x="3735209" y="0"/>
                </a:lnTo>
                <a:lnTo>
                  <a:pt x="3735209" y="3971895"/>
                </a:lnTo>
                <a:lnTo>
                  <a:pt x="0" y="3971895"/>
                </a:lnTo>
                <a:lnTo>
                  <a:pt x="0" y="0"/>
                </a:lnTo>
                <a:close/>
              </a:path>
            </a:pathLst>
          </a:custGeom>
          <a:blipFill>
            <a:blip r:embed="rId3"/>
            <a:stretch>
              <a:fillRect/>
            </a:stretch>
          </a:blipFill>
        </p:spPr>
      </p:sp>
      <p:sp>
        <p:nvSpPr>
          <p:cNvPr id="16" name="Freeform 16"/>
          <p:cNvSpPr/>
          <p:nvPr/>
        </p:nvSpPr>
        <p:spPr>
          <a:xfrm>
            <a:off x="12363864" y="2497964"/>
            <a:ext cx="5390736" cy="5322886"/>
          </a:xfrm>
          <a:custGeom>
            <a:avLst/>
            <a:gdLst/>
            <a:ahLst/>
            <a:cxnLst/>
            <a:rect l="l" t="t" r="r" b="b"/>
            <a:pathLst>
              <a:path w="3959748" h="3971895">
                <a:moveTo>
                  <a:pt x="0" y="0"/>
                </a:moveTo>
                <a:lnTo>
                  <a:pt x="3959748" y="0"/>
                </a:lnTo>
                <a:lnTo>
                  <a:pt x="3959748" y="3971895"/>
                </a:lnTo>
                <a:lnTo>
                  <a:pt x="0" y="3971895"/>
                </a:lnTo>
                <a:lnTo>
                  <a:pt x="0" y="0"/>
                </a:lnTo>
                <a:close/>
              </a:path>
            </a:pathLst>
          </a:custGeom>
          <a:blipFill>
            <a:blip r:embed="rId4"/>
            <a:stretch>
              <a:fillRect/>
            </a:stretch>
          </a:blipFill>
        </p:spPr>
      </p:sp>
      <p:sp>
        <p:nvSpPr>
          <p:cNvPr id="17" name="TextBox 17"/>
          <p:cNvSpPr txBox="1"/>
          <p:nvPr/>
        </p:nvSpPr>
        <p:spPr>
          <a:xfrm>
            <a:off x="6611270" y="8250785"/>
            <a:ext cx="4236720" cy="666115"/>
          </a:xfrm>
          <a:prstGeom prst="rect">
            <a:avLst/>
          </a:prstGeom>
        </p:spPr>
        <p:txBody>
          <a:bodyPr lIns="0" tIns="0" rIns="0" bIns="0" rtlCol="0" anchor="t">
            <a:spAutoFit/>
          </a:bodyPr>
          <a:lstStyle/>
          <a:p>
            <a:pPr algn="ctr">
              <a:lnSpc>
                <a:spcPts val="2659"/>
              </a:lnSpc>
              <a:spcBef>
                <a:spcPct val="0"/>
              </a:spcBef>
            </a:pPr>
            <a:r>
              <a:rPr lang="en-US" sz="1899" b="1" dirty="0">
                <a:solidFill>
                  <a:srgbClr val="541A1A"/>
                </a:solidFill>
                <a:latin typeface="Arial Bold"/>
                <a:ea typeface="Arial Bold"/>
                <a:cs typeface="Arial Bold"/>
                <a:sym typeface="Arial Bold"/>
              </a:rPr>
              <a:t>Figure 12: Six evidence-based model</a:t>
            </a:r>
          </a:p>
          <a:p>
            <a:pPr algn="ctr">
              <a:lnSpc>
                <a:spcPts val="2659"/>
              </a:lnSpc>
              <a:spcBef>
                <a:spcPct val="0"/>
              </a:spcBef>
            </a:pPr>
            <a:r>
              <a:rPr lang="en-US" sz="1899" dirty="0">
                <a:solidFill>
                  <a:srgbClr val="541A1A"/>
                </a:solidFill>
                <a:latin typeface="Arial"/>
                <a:ea typeface="Arial"/>
                <a:cs typeface="Arial"/>
                <a:sym typeface="Arial"/>
              </a:rPr>
              <a:t>(Source: Vaughan and Lavery, 2024)</a:t>
            </a:r>
          </a:p>
        </p:txBody>
      </p:sp>
      <p:sp>
        <p:nvSpPr>
          <p:cNvPr id="18" name="TextBox 18"/>
          <p:cNvSpPr txBox="1"/>
          <p:nvPr/>
        </p:nvSpPr>
        <p:spPr>
          <a:xfrm>
            <a:off x="12582648" y="8439592"/>
            <a:ext cx="5171952" cy="821122"/>
          </a:xfrm>
          <a:prstGeom prst="rect">
            <a:avLst/>
          </a:prstGeom>
        </p:spPr>
        <p:txBody>
          <a:bodyPr wrap="square" lIns="0" tIns="0" rIns="0" bIns="0" rtlCol="0" anchor="t">
            <a:spAutoFit/>
          </a:bodyPr>
          <a:lstStyle/>
          <a:p>
            <a:pPr algn="ctr">
              <a:lnSpc>
                <a:spcPts val="2169"/>
              </a:lnSpc>
              <a:spcBef>
                <a:spcPct val="0"/>
              </a:spcBef>
            </a:pPr>
            <a:r>
              <a:rPr lang="en-US" sz="1549" b="1" dirty="0">
                <a:solidFill>
                  <a:srgbClr val="541A1A"/>
                </a:solidFill>
                <a:latin typeface="Arial Bold"/>
                <a:ea typeface="Arial Bold"/>
                <a:cs typeface="Arial Bold"/>
                <a:sym typeface="Arial Bold"/>
              </a:rPr>
              <a:t>Figure 13: Human-</a:t>
            </a:r>
            <a:r>
              <a:rPr lang="en-US" sz="1549" b="1" dirty="0" err="1">
                <a:solidFill>
                  <a:srgbClr val="541A1A"/>
                </a:solidFill>
                <a:latin typeface="Arial Bold"/>
                <a:ea typeface="Arial Bold"/>
                <a:cs typeface="Arial Bold"/>
                <a:sym typeface="Arial Bold"/>
              </a:rPr>
              <a:t>centred</a:t>
            </a:r>
            <a:r>
              <a:rPr lang="en-US" sz="1549" b="1" dirty="0">
                <a:solidFill>
                  <a:srgbClr val="541A1A"/>
                </a:solidFill>
                <a:latin typeface="Arial Bold"/>
                <a:ea typeface="Arial Bold"/>
                <a:cs typeface="Arial Bold"/>
                <a:sym typeface="Arial Bold"/>
              </a:rPr>
              <a:t> design (HCD) for dementia as self-management</a:t>
            </a:r>
          </a:p>
          <a:p>
            <a:pPr algn="ctr">
              <a:lnSpc>
                <a:spcPts val="2169"/>
              </a:lnSpc>
              <a:spcBef>
                <a:spcPct val="0"/>
              </a:spcBef>
            </a:pPr>
            <a:r>
              <a:rPr lang="en-US" sz="1549" dirty="0">
                <a:solidFill>
                  <a:srgbClr val="541A1A"/>
                </a:solidFill>
                <a:latin typeface="Arial"/>
                <a:ea typeface="Arial"/>
                <a:cs typeface="Arial"/>
                <a:sym typeface="Arial"/>
              </a:rPr>
              <a:t>(Source: Peng et al., 2025)</a:t>
            </a:r>
          </a:p>
        </p:txBody>
      </p:sp>
    </p:spTree>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422814" y="2242395"/>
            <a:ext cx="16836486" cy="625475"/>
          </a:xfrm>
          <a:prstGeom prst="rect">
            <a:avLst/>
          </a:prstGeom>
        </p:spPr>
        <p:txBody>
          <a:bodyPr lIns="0" tIns="0" rIns="0" bIns="0" rtlCol="0" anchor="t">
            <a:spAutoFit/>
          </a:bodyPr>
          <a:lstStyle/>
          <a:p>
            <a:pPr algn="ctr">
              <a:lnSpc>
                <a:spcPts val="4900"/>
              </a:lnSpc>
            </a:pPr>
            <a:r>
              <a:rPr lang="en-US" sz="3500" b="1">
                <a:solidFill>
                  <a:srgbClr val="541A1A"/>
                </a:solidFill>
                <a:latin typeface="Arial Bold"/>
                <a:ea typeface="Arial Bold"/>
                <a:cs typeface="Arial Bold"/>
                <a:sym typeface="Arial Bold"/>
              </a:rPr>
              <a:t>CONCLUSION</a:t>
            </a:r>
          </a:p>
        </p:txBody>
      </p:sp>
      <p:sp>
        <p:nvSpPr>
          <p:cNvPr id="3" name="TextBox 3"/>
          <p:cNvSpPr txBox="1"/>
          <p:nvPr/>
        </p:nvSpPr>
        <p:spPr>
          <a:xfrm>
            <a:off x="172067" y="3526473"/>
            <a:ext cx="18115933" cy="3804311"/>
          </a:xfrm>
          <a:prstGeom prst="rect">
            <a:avLst/>
          </a:prstGeom>
        </p:spPr>
        <p:txBody>
          <a:bodyPr wrap="square" lIns="0" tIns="0" rIns="0" bIns="0" rtlCol="0" anchor="t">
            <a:spAutoFit/>
          </a:bodyPr>
          <a:lstStyle/>
          <a:p>
            <a:pPr algn="just">
              <a:lnSpc>
                <a:spcPct val="150000"/>
              </a:lnSpc>
            </a:pPr>
            <a:r>
              <a:rPr lang="en-US" sz="3499" dirty="0">
                <a:solidFill>
                  <a:srgbClr val="541A1A"/>
                </a:solidFill>
                <a:latin typeface="Arial"/>
                <a:ea typeface="Arial"/>
                <a:cs typeface="Arial"/>
                <a:sym typeface="Arial"/>
              </a:rPr>
              <a:t>●Dementia needs a holistic, integrated and person-</a:t>
            </a:r>
            <a:r>
              <a:rPr lang="en-US" sz="3499" dirty="0" err="1">
                <a:solidFill>
                  <a:srgbClr val="541A1A"/>
                </a:solidFill>
                <a:latin typeface="Arial"/>
                <a:ea typeface="Arial"/>
                <a:cs typeface="Arial"/>
                <a:sym typeface="Arial"/>
              </a:rPr>
              <a:t>centred</a:t>
            </a:r>
            <a:r>
              <a:rPr lang="en-US" sz="3499" dirty="0">
                <a:solidFill>
                  <a:srgbClr val="541A1A"/>
                </a:solidFill>
                <a:latin typeface="Arial"/>
                <a:ea typeface="Arial"/>
                <a:cs typeface="Arial"/>
                <a:sym typeface="Arial"/>
              </a:rPr>
              <a:t> long-term care.</a:t>
            </a:r>
          </a:p>
          <a:p>
            <a:pPr algn="just">
              <a:lnSpc>
                <a:spcPct val="150000"/>
              </a:lnSpc>
            </a:pPr>
            <a:r>
              <a:rPr lang="en-US" sz="3499" dirty="0">
                <a:solidFill>
                  <a:srgbClr val="541A1A"/>
                </a:solidFill>
                <a:latin typeface="Arial"/>
                <a:ea typeface="Arial"/>
                <a:cs typeface="Arial"/>
                <a:sym typeface="Arial"/>
              </a:rPr>
              <a:t>●Early assessment, prevention and coordinated management can improve outcomes.</a:t>
            </a:r>
          </a:p>
          <a:p>
            <a:pPr algn="just">
              <a:lnSpc>
                <a:spcPct val="150000"/>
              </a:lnSpc>
            </a:pPr>
            <a:r>
              <a:rPr lang="en-US" sz="3499" dirty="0">
                <a:solidFill>
                  <a:srgbClr val="541A1A"/>
                </a:solidFill>
                <a:latin typeface="Arial"/>
                <a:ea typeface="Arial"/>
                <a:cs typeface="Arial"/>
                <a:sym typeface="Arial"/>
              </a:rPr>
              <a:t>●Co-production and personalized self-management help to maintain dignity. Independence and quality of life.</a:t>
            </a:r>
          </a:p>
          <a:p>
            <a:pPr algn="just">
              <a:lnSpc>
                <a:spcPts val="4899"/>
              </a:lnSpc>
            </a:pPr>
            <a:endParaRPr lang="en-US" sz="3499" dirty="0">
              <a:solidFill>
                <a:srgbClr val="541A1A"/>
              </a:solidFill>
              <a:latin typeface="Arial"/>
              <a:ea typeface="Arial"/>
              <a:cs typeface="Arial"/>
              <a:sym typeface="Arial"/>
            </a:endParaRPr>
          </a:p>
        </p:txBody>
      </p:sp>
      <p:grpSp>
        <p:nvGrpSpPr>
          <p:cNvPr id="4" name="Group 4"/>
          <p:cNvGrpSpPr/>
          <p:nvPr/>
        </p:nvGrpSpPr>
        <p:grpSpPr>
          <a:xfrm rot="-10800000">
            <a:off x="-1" y="1028699"/>
            <a:ext cx="8360235" cy="719807"/>
            <a:chOff x="0" y="0"/>
            <a:chExt cx="2408296" cy="189579"/>
          </a:xfrm>
        </p:grpSpPr>
        <p:sp>
          <p:nvSpPr>
            <p:cNvPr id="5" name="Freeform 5"/>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6" name="TextBox 6"/>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8526487" y="1028700"/>
            <a:ext cx="1239353" cy="719807"/>
            <a:chOff x="0" y="0"/>
            <a:chExt cx="326414" cy="189579"/>
          </a:xfrm>
        </p:grpSpPr>
        <p:sp>
          <p:nvSpPr>
            <p:cNvPr id="8" name="Freeform 8"/>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9" name="TextBox 9"/>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10800000">
            <a:off x="9927765" y="1028699"/>
            <a:ext cx="8360235" cy="719807"/>
            <a:chOff x="0" y="0"/>
            <a:chExt cx="2408296" cy="189579"/>
          </a:xfrm>
        </p:grpSpPr>
        <p:sp>
          <p:nvSpPr>
            <p:cNvPr id="11" name="Freeform 11"/>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2" name="TextBox 12"/>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spTree>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TextBox 2"/>
          <p:cNvSpPr txBox="1"/>
          <p:nvPr/>
        </p:nvSpPr>
        <p:spPr>
          <a:xfrm>
            <a:off x="422814" y="161053"/>
            <a:ext cx="16836486" cy="625475"/>
          </a:xfrm>
          <a:prstGeom prst="rect">
            <a:avLst/>
          </a:prstGeom>
        </p:spPr>
        <p:txBody>
          <a:bodyPr lIns="0" tIns="0" rIns="0" bIns="0" rtlCol="0" anchor="t">
            <a:spAutoFit/>
          </a:bodyPr>
          <a:lstStyle/>
          <a:p>
            <a:pPr algn="ctr">
              <a:lnSpc>
                <a:spcPts val="4900"/>
              </a:lnSpc>
            </a:pPr>
            <a:r>
              <a:rPr lang="en-US" sz="3500" b="1">
                <a:solidFill>
                  <a:srgbClr val="541A1A"/>
                </a:solidFill>
                <a:latin typeface="Arial Bold"/>
                <a:ea typeface="Arial Bold"/>
                <a:cs typeface="Arial Bold"/>
                <a:sym typeface="Arial Bold"/>
              </a:rPr>
              <a:t>REFERENCES</a:t>
            </a:r>
          </a:p>
        </p:txBody>
      </p:sp>
      <p:grpSp>
        <p:nvGrpSpPr>
          <p:cNvPr id="3" name="Group 3"/>
          <p:cNvGrpSpPr/>
          <p:nvPr/>
        </p:nvGrpSpPr>
        <p:grpSpPr>
          <a:xfrm rot="-10800000">
            <a:off x="228599" y="1028699"/>
            <a:ext cx="8131635" cy="719808"/>
            <a:chOff x="0" y="0"/>
            <a:chExt cx="2408296" cy="189579"/>
          </a:xfrm>
        </p:grpSpPr>
        <p:sp>
          <p:nvSpPr>
            <p:cNvPr id="4" name="Freeform 4"/>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5" name="TextBox 5"/>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526487" y="1028700"/>
            <a:ext cx="1239353" cy="719807"/>
            <a:chOff x="0" y="0"/>
            <a:chExt cx="326414" cy="189579"/>
          </a:xfrm>
        </p:grpSpPr>
        <p:sp>
          <p:nvSpPr>
            <p:cNvPr id="7" name="Freeform 7"/>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8" name="TextBox 8"/>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0800000">
            <a:off x="9927765" y="1028697"/>
            <a:ext cx="8131636" cy="719809"/>
            <a:chOff x="0" y="0"/>
            <a:chExt cx="2408296" cy="189579"/>
          </a:xfrm>
        </p:grpSpPr>
        <p:sp>
          <p:nvSpPr>
            <p:cNvPr id="10" name="Freeform 10"/>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1" name="TextBox 11"/>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A622C1B0-909E-22B5-017F-6B365D27C578}"/>
              </a:ext>
            </a:extLst>
          </p:cNvPr>
          <p:cNvSpPr txBox="1"/>
          <p:nvPr/>
        </p:nvSpPr>
        <p:spPr>
          <a:xfrm>
            <a:off x="114299" y="1809853"/>
            <a:ext cx="18059401" cy="8093369"/>
          </a:xfrm>
          <a:prstGeom prst="rect">
            <a:avLst/>
          </a:prstGeom>
          <a:noFill/>
        </p:spPr>
        <p:txBody>
          <a:bodyPr wrap="square">
            <a:spAutoFit/>
          </a:bodyPr>
          <a:lstStyle/>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Alzheimer’s Association (2025) What is dementia?. Available at:</a:t>
            </a:r>
            <a:r>
              <a:rPr lang="en-GB" sz="1300" dirty="0">
                <a:latin typeface="Arial" panose="020B0604020202020204" pitchFamily="34" charset="0"/>
                <a:cs typeface="Arial" panose="020B0604020202020204" pitchFamily="34" charset="0"/>
                <a:hlinkClick r:id="rId3"/>
              </a:rPr>
              <a:t> https://www.alz.org/alzheimers-dementia/what-is-dementia</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Alzheimer’s Society (2024) What are the costs of dementia diagnosis and care in the UK?. Available at:</a:t>
            </a:r>
            <a:r>
              <a:rPr lang="en-GB" sz="1300" dirty="0">
                <a:latin typeface="Arial" panose="020B0604020202020204" pitchFamily="34" charset="0"/>
                <a:cs typeface="Arial" panose="020B0604020202020204" pitchFamily="34" charset="0"/>
                <a:hlinkClick r:id="rId4"/>
              </a:rPr>
              <a:t> https://www.alzheimers.org.uk/what-we-do/policy-and-influencing/dementia-scale-impact-numbers</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Alzheimer’s Society (2025) Over half of UK adults don’t know one of the most common symptoms of dementia. Available at:</a:t>
            </a:r>
            <a:r>
              <a:rPr lang="en-GB" sz="1300" dirty="0">
                <a:latin typeface="Arial" panose="020B0604020202020204" pitchFamily="34" charset="0"/>
                <a:cs typeface="Arial" panose="020B0604020202020204" pitchFamily="34" charset="0"/>
                <a:hlinkClick r:id="rId5"/>
              </a:rPr>
              <a:t> https://www.alzheimers.org.uk/news/2025-05-14/half-uk-adults-dont-know-most-common-dementia-symptoms</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Boivin-Proulx, L.-A., Brouillette, J., Dorais, M. and Perreault, S. (2023). ‘Association between cardiovascular diseases and dementia among various age groups: A population-based cohort study in older adults’. Scientific Reports, 13(1), p.14881. Available at:</a:t>
            </a:r>
            <a:r>
              <a:rPr lang="en-GB" sz="1300" dirty="0">
                <a:latin typeface="Arial" panose="020B0604020202020204" pitchFamily="34" charset="0"/>
                <a:cs typeface="Arial" panose="020B0604020202020204" pitchFamily="34" charset="0"/>
                <a:hlinkClick r:id="rId6"/>
              </a:rPr>
              <a:t> https://doi.org/10.1038/s41598-023-42071-8</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Caring for Care UK (2023) Early signs of dementia: What caregivers need to know. Available at:</a:t>
            </a:r>
            <a:r>
              <a:rPr lang="en-GB" sz="1300" dirty="0">
                <a:latin typeface="Arial" panose="020B0604020202020204" pitchFamily="34" charset="0"/>
                <a:cs typeface="Arial" panose="020B0604020202020204" pitchFamily="34" charset="0"/>
                <a:hlinkClick r:id="rId7"/>
              </a:rPr>
              <a:t> https://caringforcare.co.uk/early-signs-of-dementia/</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Caspar, S. and Berg, K. (2025). The promise of dementia-friendly approaches: Addressing stigma. Policy Press, pp.212–222.</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CDC (2024) About dementia. Available at:</a:t>
            </a:r>
            <a:r>
              <a:rPr lang="en-GB" sz="1300" dirty="0">
                <a:latin typeface="Arial" panose="020B0604020202020204" pitchFamily="34" charset="0"/>
                <a:cs typeface="Arial" panose="020B0604020202020204" pitchFamily="34" charset="0"/>
                <a:hlinkClick r:id="rId8"/>
              </a:rPr>
              <a:t> https://www.cdc.gov/alzheimers-dementia/about/index.html</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Dementia Community (2025) Equality, diversity and inclusion: Dementia community’s EDI Group undertakes and promotes EDI initiatives – dementia community. Available at:</a:t>
            </a:r>
            <a:r>
              <a:rPr lang="en-GB" sz="1300" dirty="0">
                <a:latin typeface="Arial" panose="020B0604020202020204" pitchFamily="34" charset="0"/>
                <a:cs typeface="Arial" panose="020B0604020202020204" pitchFamily="34" charset="0"/>
                <a:hlinkClick r:id="rId9"/>
              </a:rPr>
              <a:t> https://journalofdementiacare.co.uk/article/equality-diversity-and-inclusion-dementia-communitys-edi-group-undertakes-and-promotes-edi-initiatives</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Dementia UK (2022). Dementia UK. Available at:</a:t>
            </a:r>
            <a:r>
              <a:rPr lang="en-GB" sz="1300" dirty="0">
                <a:latin typeface="Arial" panose="020B0604020202020204" pitchFamily="34" charset="0"/>
                <a:cs typeface="Arial" panose="020B0604020202020204" pitchFamily="34" charset="0"/>
                <a:hlinkClick r:id="rId10"/>
              </a:rPr>
              <a:t> https://www.dementiauk.org/news/meaningful-activities-for-a-person-with-dementia/</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Donna, R., Kasselman, L.J., Drewes, W., Wolff, I., </a:t>
            </a:r>
            <a:r>
              <a:rPr lang="en-GB" sz="1300" dirty="0" err="1">
                <a:latin typeface="Arial" panose="020B0604020202020204" pitchFamily="34" charset="0"/>
                <a:cs typeface="Arial" panose="020B0604020202020204" pitchFamily="34" charset="0"/>
              </a:rPr>
              <a:t>Betlow</a:t>
            </a:r>
            <a:r>
              <a:rPr lang="en-GB" sz="1300" dirty="0">
                <a:latin typeface="Arial" panose="020B0604020202020204" pitchFamily="34" charset="0"/>
                <a:cs typeface="Arial" panose="020B0604020202020204" pitchFamily="34" charset="0"/>
              </a:rPr>
              <a:t>, L., Leon, J. De and Reiss, A.B. (2026). ‘The impact of dementia caregiving on the health of the spousal caregiver’. Medicina, 62(4), p.796. Available at:</a:t>
            </a:r>
            <a:r>
              <a:rPr lang="en-GB" sz="1300" dirty="0">
                <a:latin typeface="Arial" panose="020B0604020202020204" pitchFamily="34" charset="0"/>
                <a:cs typeface="Arial" panose="020B0604020202020204" pitchFamily="34" charset="0"/>
                <a:hlinkClick r:id="rId11"/>
              </a:rPr>
              <a:t> https://doi.org/10.3390/medicina62040796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Economic Times (2026) Up to 45% of dementia risk can be prevented, delayed: WHO. Available at:</a:t>
            </a:r>
            <a:r>
              <a:rPr lang="en-GB" sz="1300" dirty="0">
                <a:latin typeface="Arial" panose="020B0604020202020204" pitchFamily="34" charset="0"/>
                <a:cs typeface="Arial" panose="020B0604020202020204" pitchFamily="34" charset="0"/>
                <a:hlinkClick r:id="rId12"/>
              </a:rPr>
              <a:t> https://health.economictimes.indiatimes.com/news/industry/up-to-45-of-dementia-risk-can-be-prevented-delayed-who/132439779</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Evangelista, L.S. (2026). ‘Abstracts of the 1st international online conference on Healthcare (IOCH 2026)’. The 1st International Online Conference on Healthcare (IOCH 2026), 47(1), p.7. Available at:</a:t>
            </a:r>
            <a:r>
              <a:rPr lang="en-GB" sz="1300" dirty="0">
                <a:latin typeface="Arial" panose="020B0604020202020204" pitchFamily="34" charset="0"/>
                <a:cs typeface="Arial" panose="020B0604020202020204" pitchFamily="34" charset="0"/>
                <a:hlinkClick r:id="rId13"/>
              </a:rPr>
              <a:t> https://doi.org/10.3390/msf2026047007</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Fernandez, J. (2025) Cardiovascular health can lower dementia risk in people with diabetes. Available at:</a:t>
            </a:r>
            <a:r>
              <a:rPr lang="en-GB" sz="1300" dirty="0">
                <a:latin typeface="Arial" panose="020B0604020202020204" pitchFamily="34" charset="0"/>
                <a:cs typeface="Arial" panose="020B0604020202020204" pitchFamily="34" charset="0"/>
                <a:hlinkClick r:id="rId14"/>
              </a:rPr>
              <a:t> https://baptisthealth.net/baptist-health-news/cardiovascular-health-can-lower-dementia-risk-in-people-with-diabetes</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Gov.uk (2022) Dementia: Applying all our health. Available at:</a:t>
            </a:r>
            <a:r>
              <a:rPr lang="en-GB" sz="1300" dirty="0">
                <a:latin typeface="Arial" panose="020B0604020202020204" pitchFamily="34" charset="0"/>
                <a:cs typeface="Arial" panose="020B0604020202020204" pitchFamily="34" charset="0"/>
                <a:hlinkClick r:id="rId15"/>
              </a:rPr>
              <a:t> https://www.gov.uk/government/publications/dementia-applying-all-our-health/dementia-applying-all-our-health</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300" dirty="0">
                <a:latin typeface="Arial" panose="020B0604020202020204" pitchFamily="34" charset="0"/>
                <a:cs typeface="Arial" panose="020B0604020202020204" pitchFamily="34" charset="0"/>
              </a:rPr>
              <a:t>GOV.UK (2022) Health matters: Midlife approaches to reduce dementia risk. Available at:</a:t>
            </a:r>
            <a:r>
              <a:rPr lang="en-GB" sz="1300" dirty="0">
                <a:latin typeface="Arial" panose="020B0604020202020204" pitchFamily="34" charset="0"/>
                <a:cs typeface="Arial" panose="020B0604020202020204" pitchFamily="34" charset="0"/>
                <a:hlinkClick r:id="rId16"/>
              </a:rPr>
              <a:t> https://www.gov.uk/government/publications/health-matters-midlife-approaches-to-reduce-dementia-risk/health-matters-midlife-approaches-to-reduce-dementia-risk</a:t>
            </a:r>
            <a:r>
              <a:rPr lang="en-GB" sz="1300" dirty="0">
                <a:latin typeface="Arial" panose="020B0604020202020204" pitchFamily="34" charset="0"/>
                <a:cs typeface="Arial" panose="020B0604020202020204" pitchFamily="34" charset="0"/>
              </a:rPr>
              <a:t> (Accessed: 8 August 2026).</a:t>
            </a:r>
            <a:endParaRPr lang="en-IN" sz="1300" dirty="0">
              <a:latin typeface="Arial" panose="020B0604020202020204" pitchFamily="34" charset="0"/>
              <a:cs typeface="Arial" panose="020B0604020202020204" pitchFamily="34" charset="0"/>
            </a:endParaRPr>
          </a:p>
        </p:txBody>
      </p:sp>
    </p:spTree>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E9E9">
            <a:alpha val="54000"/>
          </a:srgbClr>
        </a:solidFill>
        <a:effectLst/>
      </p:bgPr>
    </p:bg>
    <p:spTree>
      <p:nvGrpSpPr>
        <p:cNvPr id="1" name="">
          <a:extLst>
            <a:ext uri="{FF2B5EF4-FFF2-40B4-BE49-F238E27FC236}">
              <a16:creationId xmlns:a16="http://schemas.microsoft.com/office/drawing/2014/main" id="{8AFEB2DC-A5D0-95EC-4CC6-86F0057F555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CC16E68-E4A0-C52F-1091-F6B52DCA5450}"/>
              </a:ext>
            </a:extLst>
          </p:cNvPr>
          <p:cNvSpPr txBox="1"/>
          <p:nvPr/>
        </p:nvSpPr>
        <p:spPr>
          <a:xfrm>
            <a:off x="422814" y="161053"/>
            <a:ext cx="16836486" cy="625475"/>
          </a:xfrm>
          <a:prstGeom prst="rect">
            <a:avLst/>
          </a:prstGeom>
        </p:spPr>
        <p:txBody>
          <a:bodyPr lIns="0" tIns="0" rIns="0" bIns="0" rtlCol="0" anchor="t">
            <a:spAutoFit/>
          </a:bodyPr>
          <a:lstStyle/>
          <a:p>
            <a:pPr algn="ctr">
              <a:lnSpc>
                <a:spcPts val="4900"/>
              </a:lnSpc>
            </a:pPr>
            <a:r>
              <a:rPr lang="en-US" sz="3500" b="1">
                <a:solidFill>
                  <a:srgbClr val="541A1A"/>
                </a:solidFill>
                <a:latin typeface="Arial Bold"/>
                <a:ea typeface="Arial Bold"/>
                <a:cs typeface="Arial Bold"/>
                <a:sym typeface="Arial Bold"/>
              </a:rPr>
              <a:t>REFERENCES</a:t>
            </a:r>
          </a:p>
        </p:txBody>
      </p:sp>
      <p:grpSp>
        <p:nvGrpSpPr>
          <p:cNvPr id="3" name="Group 3">
            <a:extLst>
              <a:ext uri="{FF2B5EF4-FFF2-40B4-BE49-F238E27FC236}">
                <a16:creationId xmlns:a16="http://schemas.microsoft.com/office/drawing/2014/main" id="{F7BC2C81-260A-8FB2-5236-E196734268F7}"/>
              </a:ext>
            </a:extLst>
          </p:cNvPr>
          <p:cNvGrpSpPr/>
          <p:nvPr/>
        </p:nvGrpSpPr>
        <p:grpSpPr>
          <a:xfrm rot="-10800000">
            <a:off x="228599" y="1028699"/>
            <a:ext cx="8131635" cy="719808"/>
            <a:chOff x="0" y="0"/>
            <a:chExt cx="2408296" cy="189579"/>
          </a:xfrm>
        </p:grpSpPr>
        <p:sp>
          <p:nvSpPr>
            <p:cNvPr id="4" name="Freeform 4">
              <a:extLst>
                <a:ext uri="{FF2B5EF4-FFF2-40B4-BE49-F238E27FC236}">
                  <a16:creationId xmlns:a16="http://schemas.microsoft.com/office/drawing/2014/main" id="{69FE6AC6-202B-99C5-43EE-088E8132CEE9}"/>
                </a:ext>
              </a:extLst>
            </p:cNvPr>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5" name="TextBox 5">
              <a:extLst>
                <a:ext uri="{FF2B5EF4-FFF2-40B4-BE49-F238E27FC236}">
                  <a16:creationId xmlns:a16="http://schemas.microsoft.com/office/drawing/2014/main" id="{EE103EF8-760B-AB5F-B880-16BF2A797585}"/>
                </a:ext>
              </a:extLst>
            </p:cNvPr>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24A046B2-69D0-5CFB-5D1D-9548ABC86E85}"/>
              </a:ext>
            </a:extLst>
          </p:cNvPr>
          <p:cNvGrpSpPr/>
          <p:nvPr/>
        </p:nvGrpSpPr>
        <p:grpSpPr>
          <a:xfrm>
            <a:off x="8526487" y="1028700"/>
            <a:ext cx="1239353" cy="719807"/>
            <a:chOff x="0" y="0"/>
            <a:chExt cx="326414" cy="189579"/>
          </a:xfrm>
        </p:grpSpPr>
        <p:sp>
          <p:nvSpPr>
            <p:cNvPr id="7" name="Freeform 7">
              <a:extLst>
                <a:ext uri="{FF2B5EF4-FFF2-40B4-BE49-F238E27FC236}">
                  <a16:creationId xmlns:a16="http://schemas.microsoft.com/office/drawing/2014/main" id="{AA3C936D-FD2B-8027-5C2D-91BD1A60AEAD}"/>
                </a:ext>
              </a:extLst>
            </p:cNvPr>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8" name="TextBox 8">
              <a:extLst>
                <a:ext uri="{FF2B5EF4-FFF2-40B4-BE49-F238E27FC236}">
                  <a16:creationId xmlns:a16="http://schemas.microsoft.com/office/drawing/2014/main" id="{D04B27B2-ADDB-7FFA-39D0-857422F461AE}"/>
                </a:ext>
              </a:extLst>
            </p:cNvPr>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E69440EB-56DE-53B3-33EC-3F4C7B94F6A2}"/>
              </a:ext>
            </a:extLst>
          </p:cNvPr>
          <p:cNvGrpSpPr/>
          <p:nvPr/>
        </p:nvGrpSpPr>
        <p:grpSpPr>
          <a:xfrm rot="-10800000">
            <a:off x="9927765" y="1028697"/>
            <a:ext cx="8131636" cy="719809"/>
            <a:chOff x="0" y="0"/>
            <a:chExt cx="2408296" cy="189579"/>
          </a:xfrm>
        </p:grpSpPr>
        <p:sp>
          <p:nvSpPr>
            <p:cNvPr id="10" name="Freeform 10">
              <a:extLst>
                <a:ext uri="{FF2B5EF4-FFF2-40B4-BE49-F238E27FC236}">
                  <a16:creationId xmlns:a16="http://schemas.microsoft.com/office/drawing/2014/main" id="{BC17464B-2029-A133-2EA9-36A36866041E}"/>
                </a:ext>
              </a:extLst>
            </p:cNvPr>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1" name="TextBox 11">
              <a:extLst>
                <a:ext uri="{FF2B5EF4-FFF2-40B4-BE49-F238E27FC236}">
                  <a16:creationId xmlns:a16="http://schemas.microsoft.com/office/drawing/2014/main" id="{BA75DCDC-B7B8-C4AC-1AEE-72ABE9A3DBD9}"/>
                </a:ext>
              </a:extLst>
            </p:cNvPr>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87636204-40A8-7506-D7D9-00560A0547D7}"/>
              </a:ext>
            </a:extLst>
          </p:cNvPr>
          <p:cNvSpPr txBox="1"/>
          <p:nvPr/>
        </p:nvSpPr>
        <p:spPr>
          <a:xfrm>
            <a:off x="0" y="1986988"/>
            <a:ext cx="18059401" cy="8450198"/>
          </a:xfrm>
          <a:prstGeom prst="rect">
            <a:avLst/>
          </a:prstGeom>
          <a:noFill/>
        </p:spPr>
        <p:txBody>
          <a:bodyPr wrap="square">
            <a:spAutoFit/>
          </a:bodyPr>
          <a:lstStyle/>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Hassan, N.A., </a:t>
            </a:r>
            <a:r>
              <a:rPr lang="en-GB" sz="1200" dirty="0" err="1">
                <a:latin typeface="Arial" panose="020B0604020202020204" pitchFamily="34" charset="0"/>
                <a:ea typeface="Arial" panose="020B0604020202020204" pitchFamily="34" charset="0"/>
              </a:rPr>
              <a:t>Alshamari</a:t>
            </a:r>
            <a:r>
              <a:rPr lang="en-GB" sz="1200" dirty="0">
                <a:latin typeface="Arial" panose="020B0604020202020204" pitchFamily="34" charset="0"/>
                <a:ea typeface="Arial" panose="020B0604020202020204" pitchFamily="34" charset="0"/>
              </a:rPr>
              <a:t>, A.K., Hassan, A.A., </a:t>
            </a:r>
            <a:r>
              <a:rPr lang="en-GB" sz="1200" dirty="0" err="1">
                <a:latin typeface="Arial" panose="020B0604020202020204" pitchFamily="34" charset="0"/>
                <a:ea typeface="Arial" panose="020B0604020202020204" pitchFamily="34" charset="0"/>
              </a:rPr>
              <a:t>Elharrif</a:t>
            </a:r>
            <a:r>
              <a:rPr lang="en-GB" sz="1200" dirty="0">
                <a:latin typeface="Arial" panose="020B0604020202020204" pitchFamily="34" charset="0"/>
                <a:ea typeface="Arial" panose="020B0604020202020204" pitchFamily="34" charset="0"/>
              </a:rPr>
              <a:t>, M.G., Alhajri, A.M., Sattam, M. and Khattab, R.R. (2022). ‘Advances on therapeutic strategies for </a:t>
            </a:r>
            <a:r>
              <a:rPr lang="en-GB" sz="1200" dirty="0" err="1">
                <a:latin typeface="Arial" panose="020B0604020202020204" pitchFamily="34" charset="0"/>
                <a:ea typeface="Arial" panose="020B0604020202020204" pitchFamily="34" charset="0"/>
              </a:rPr>
              <a:t>alzheimer’s</a:t>
            </a:r>
            <a:r>
              <a:rPr lang="en-GB" sz="1200" dirty="0">
                <a:latin typeface="Arial" panose="020B0604020202020204" pitchFamily="34" charset="0"/>
                <a:ea typeface="Arial" panose="020B0604020202020204" pitchFamily="34" charset="0"/>
              </a:rPr>
              <a:t> disease: From medicinal plant to nanotechnology’. </a:t>
            </a:r>
            <a:r>
              <a:rPr lang="en-GB" sz="1200" i="1" dirty="0">
                <a:latin typeface="Arial" panose="020B0604020202020204" pitchFamily="34" charset="0"/>
                <a:ea typeface="Arial" panose="020B0604020202020204" pitchFamily="34" charset="0"/>
              </a:rPr>
              <a:t>Molecules</a:t>
            </a:r>
            <a:r>
              <a:rPr lang="en-GB" sz="1200" dirty="0">
                <a:latin typeface="Arial" panose="020B0604020202020204" pitchFamily="34" charset="0"/>
                <a:ea typeface="Arial" panose="020B0604020202020204" pitchFamily="34" charset="0"/>
              </a:rPr>
              <a:t>, 27(15), p.4839. Available at:</a:t>
            </a:r>
            <a:r>
              <a:rPr lang="en-GB" sz="1200" dirty="0">
                <a:latin typeface="Arial" panose="020B0604020202020204" pitchFamily="34" charset="0"/>
                <a:ea typeface="Arial" panose="020B0604020202020204" pitchFamily="34" charset="0"/>
                <a:hlinkClick r:id="rId3"/>
              </a:rPr>
              <a:t> </a:t>
            </a:r>
            <a:r>
              <a:rPr lang="en-GB" sz="1200" dirty="0">
                <a:solidFill>
                  <a:srgbClr val="1155CC"/>
                </a:solidFill>
                <a:latin typeface="Arial" panose="020B0604020202020204" pitchFamily="34" charset="0"/>
                <a:ea typeface="Arial" panose="020B0604020202020204" pitchFamily="34" charset="0"/>
                <a:hlinkClick r:id="rId3"/>
              </a:rPr>
              <a:t>https://doi.org/10.3390/molecules27154839</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Javed, A.R., Saadia, A., Mughal, H., </a:t>
            </a:r>
            <a:r>
              <a:rPr lang="en-GB" sz="1200" dirty="0" err="1">
                <a:latin typeface="Arial" panose="020B0604020202020204" pitchFamily="34" charset="0"/>
                <a:ea typeface="Arial" panose="020B0604020202020204" pitchFamily="34" charset="0"/>
              </a:rPr>
              <a:t>Gadekallu</a:t>
            </a:r>
            <a:r>
              <a:rPr lang="en-GB" sz="1200" dirty="0">
                <a:latin typeface="Arial" panose="020B0604020202020204" pitchFamily="34" charset="0"/>
                <a:ea typeface="Arial" panose="020B0604020202020204" pitchFamily="34" charset="0"/>
              </a:rPr>
              <a:t>, T.R., Rizwan, M., </a:t>
            </a:r>
            <a:r>
              <a:rPr lang="en-GB" sz="1200" dirty="0" err="1">
                <a:latin typeface="Arial" panose="020B0604020202020204" pitchFamily="34" charset="0"/>
                <a:ea typeface="Arial" panose="020B0604020202020204" pitchFamily="34" charset="0"/>
              </a:rPr>
              <a:t>Maddikunta</a:t>
            </a:r>
            <a:r>
              <a:rPr lang="en-GB" sz="1200" dirty="0">
                <a:latin typeface="Arial" panose="020B0604020202020204" pitchFamily="34" charset="0"/>
                <a:ea typeface="Arial" panose="020B0604020202020204" pitchFamily="34" charset="0"/>
              </a:rPr>
              <a:t>, P.K.R., Mahmud, M., Liyanage, M. and Hussain, A., (2023). ‘Artificial intelligence for cognitive health assessment: state-of-the-art, open challenges and future directions’. </a:t>
            </a:r>
            <a:r>
              <a:rPr lang="en-GB" sz="1200" i="1" dirty="0">
                <a:latin typeface="Arial" panose="020B0604020202020204" pitchFamily="34" charset="0"/>
                <a:ea typeface="Arial" panose="020B0604020202020204" pitchFamily="34" charset="0"/>
              </a:rPr>
              <a:t>Cognitive Computation</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15</a:t>
            </a:r>
            <a:r>
              <a:rPr lang="en-GB" sz="1200" dirty="0">
                <a:latin typeface="Arial" panose="020B0604020202020204" pitchFamily="34" charset="0"/>
                <a:ea typeface="Arial" panose="020B0604020202020204" pitchFamily="34" charset="0"/>
              </a:rPr>
              <a:t>(6), pp.1767-1812. Available at:</a:t>
            </a:r>
            <a:r>
              <a:rPr lang="en-GB" sz="1200" dirty="0">
                <a:latin typeface="Arial" panose="020B0604020202020204" pitchFamily="34" charset="0"/>
                <a:ea typeface="Arial" panose="020B0604020202020204" pitchFamily="34" charset="0"/>
                <a:hlinkClick r:id="rId4"/>
              </a:rPr>
              <a:t> </a:t>
            </a:r>
            <a:r>
              <a:rPr lang="en-GB" sz="1200" dirty="0">
                <a:solidFill>
                  <a:srgbClr val="1155CC"/>
                </a:solidFill>
                <a:latin typeface="Arial" panose="020B0604020202020204" pitchFamily="34" charset="0"/>
                <a:ea typeface="Arial" panose="020B0604020202020204" pitchFamily="34" charset="0"/>
                <a:hlinkClick r:id="rId4"/>
              </a:rPr>
              <a:t>https://link.springer.com/article/10.1007/s12559-023-10153-4</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Kumar, A., Tsao, J.W., Sidhu, J. and Goyal, A. (2024). </a:t>
            </a:r>
            <a:r>
              <a:rPr lang="en-GB" sz="1200" i="1" dirty="0">
                <a:latin typeface="Arial" panose="020B0604020202020204" pitchFamily="34" charset="0"/>
                <a:ea typeface="Arial" panose="020B0604020202020204" pitchFamily="34" charset="0"/>
              </a:rPr>
              <a:t>Alzheimer disease</a:t>
            </a:r>
            <a:r>
              <a:rPr lang="en-GB" sz="1200" dirty="0">
                <a:latin typeface="Arial" panose="020B0604020202020204" pitchFamily="34" charset="0"/>
                <a:ea typeface="Arial" panose="020B0604020202020204" pitchFamily="34" charset="0"/>
              </a:rPr>
              <a:t>. </a:t>
            </a:r>
            <a:r>
              <a:rPr lang="en-GB" sz="1200" dirty="0" err="1">
                <a:latin typeface="Arial" panose="020B0604020202020204" pitchFamily="34" charset="0"/>
                <a:ea typeface="Arial" panose="020B0604020202020204" pitchFamily="34" charset="0"/>
              </a:rPr>
              <a:t>StatPearls</a:t>
            </a:r>
            <a:r>
              <a:rPr lang="en-GB" sz="1200" dirty="0">
                <a:latin typeface="Arial" panose="020B0604020202020204" pitchFamily="34" charset="0"/>
                <a:ea typeface="Arial" panose="020B0604020202020204" pitchFamily="34" charset="0"/>
              </a:rPr>
              <a:t> Publishing.</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MMHPI (2026) </a:t>
            </a:r>
            <a:r>
              <a:rPr lang="en-GB" sz="1200" i="1" dirty="0">
                <a:latin typeface="Arial" panose="020B0604020202020204" pitchFamily="34" charset="0"/>
                <a:ea typeface="Arial" panose="020B0604020202020204" pitchFamily="34" charset="0"/>
              </a:rPr>
              <a:t>Collaborative care Model Technical Assistance Tools - MMHPI - Meadows Mental Health Policy Institute</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5"/>
              </a:rPr>
              <a:t> </a:t>
            </a:r>
            <a:r>
              <a:rPr lang="en-GB" sz="1200" dirty="0">
                <a:solidFill>
                  <a:srgbClr val="1155CC"/>
                </a:solidFill>
                <a:latin typeface="Arial" panose="020B0604020202020204" pitchFamily="34" charset="0"/>
                <a:ea typeface="Arial" panose="020B0604020202020204" pitchFamily="34" charset="0"/>
                <a:hlinkClick r:id="rId5"/>
              </a:rPr>
              <a:t>https://mmhpi.org/cocm/</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Nair, P., Spencer, E., Walters, K., Stevenson, F., Dooley, J. and Davies, N. (2026). ‘Key factors influencing post-diagnostic support and care planning for people with dementia from south Asian backgrounds: A systematic review of qualitative studies’. </a:t>
            </a:r>
            <a:r>
              <a:rPr lang="en-GB" sz="1200" i="1" dirty="0">
                <a:latin typeface="Arial" panose="020B0604020202020204" pitchFamily="34" charset="0"/>
                <a:ea typeface="Arial" panose="020B0604020202020204" pitchFamily="34" charset="0"/>
              </a:rPr>
              <a:t>BMC Geriatrics</a:t>
            </a:r>
            <a:r>
              <a:rPr lang="en-GB" sz="1200" dirty="0">
                <a:latin typeface="Arial" panose="020B0604020202020204" pitchFamily="34" charset="0"/>
                <a:ea typeface="Arial" panose="020B0604020202020204" pitchFamily="34" charset="0"/>
              </a:rPr>
              <a:t>, 26(1), p.205. Available at:</a:t>
            </a:r>
            <a:r>
              <a:rPr lang="en-GB" sz="1200" dirty="0">
                <a:latin typeface="Arial" panose="020B0604020202020204" pitchFamily="34" charset="0"/>
                <a:ea typeface="Arial" panose="020B0604020202020204" pitchFamily="34" charset="0"/>
                <a:hlinkClick r:id="rId6"/>
              </a:rPr>
              <a:t> </a:t>
            </a:r>
            <a:r>
              <a:rPr lang="en-GB" sz="1200" dirty="0">
                <a:solidFill>
                  <a:srgbClr val="1155CC"/>
                </a:solidFill>
                <a:latin typeface="Arial" panose="020B0604020202020204" pitchFamily="34" charset="0"/>
                <a:ea typeface="Arial" panose="020B0604020202020204" pitchFamily="34" charset="0"/>
                <a:hlinkClick r:id="rId6"/>
              </a:rPr>
              <a:t>https://doi.org/10.1186/s12877-026-07064-y</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NHS Coventry and Warwickshire (2024). </a:t>
            </a:r>
            <a:r>
              <a:rPr lang="en-GB" sz="1200" i="1" dirty="0">
                <a:latin typeface="Arial" panose="020B0604020202020204" pitchFamily="34" charset="0"/>
                <a:ea typeface="Arial" panose="020B0604020202020204" pitchFamily="34" charset="0"/>
              </a:rPr>
              <a:t>What is personalised care? The comprehensive model and the six components - happy healthy lives</a:t>
            </a:r>
            <a:r>
              <a:rPr lang="en-GB" sz="1200" dirty="0">
                <a:latin typeface="Arial" panose="020B0604020202020204" pitchFamily="34" charset="0"/>
                <a:ea typeface="Arial" panose="020B0604020202020204" pitchFamily="34" charset="0"/>
              </a:rPr>
              <a:t>. Available at:</a:t>
            </a:r>
            <a:r>
              <a:rPr lang="en-GB" sz="1200" dirty="0">
                <a:solidFill>
                  <a:srgbClr val="1155CC"/>
                </a:solidFill>
                <a:latin typeface="Arial" panose="020B0604020202020204" pitchFamily="34" charset="0"/>
                <a:ea typeface="Arial" panose="020B0604020202020204" pitchFamily="34" charset="0"/>
                <a:hlinkClick r:id="rId7"/>
              </a:rPr>
              <a:t> http://happyhealthylives.uk/integrated-care-board/resources-and-services/personalising-care-for-our-people/what-is-personalised-care-the-comprehensive-model-and-the-six-components/</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NHS England (2025) </a:t>
            </a:r>
            <a:r>
              <a:rPr lang="en-GB" sz="1200" i="1" dirty="0">
                <a:latin typeface="Arial" panose="020B0604020202020204" pitchFamily="34" charset="0"/>
                <a:ea typeface="Arial" panose="020B0604020202020204" pitchFamily="34" charset="0"/>
              </a:rPr>
              <a:t>Dementia</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8"/>
              </a:rPr>
              <a:t> </a:t>
            </a:r>
            <a:r>
              <a:rPr lang="en-GB" sz="1200" dirty="0">
                <a:solidFill>
                  <a:srgbClr val="1155CC"/>
                </a:solidFill>
                <a:latin typeface="Arial" panose="020B0604020202020204" pitchFamily="34" charset="0"/>
                <a:ea typeface="Arial" panose="020B0604020202020204" pitchFamily="34" charset="0"/>
                <a:hlinkClick r:id="rId8"/>
              </a:rPr>
              <a:t>https://www.england.nhs.uk/mental-health/dementia/</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NHS Wales (2026) </a:t>
            </a:r>
            <a:r>
              <a:rPr lang="en-GB" sz="1200" i="1" dirty="0">
                <a:latin typeface="Arial" panose="020B0604020202020204" pitchFamily="34" charset="0"/>
                <a:ea typeface="Arial" panose="020B0604020202020204" pitchFamily="34" charset="0"/>
              </a:rPr>
              <a:t>NHS 111 Wales</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9"/>
              </a:rPr>
              <a:t> </a:t>
            </a:r>
            <a:r>
              <a:rPr lang="en-GB" sz="1200" dirty="0">
                <a:solidFill>
                  <a:srgbClr val="1155CC"/>
                </a:solidFill>
                <a:latin typeface="Arial" panose="020B0604020202020204" pitchFamily="34" charset="0"/>
                <a:ea typeface="Arial" panose="020B0604020202020204" pitchFamily="34" charset="0"/>
                <a:hlinkClick r:id="rId9"/>
              </a:rPr>
              <a:t>https://111.wales.nhs.uk/livewell/dementia/</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NICE (2023). </a:t>
            </a:r>
            <a:r>
              <a:rPr lang="en-GB" sz="1200" i="1" dirty="0">
                <a:latin typeface="Arial" panose="020B0604020202020204" pitchFamily="34" charset="0"/>
                <a:ea typeface="Arial" panose="020B0604020202020204" pitchFamily="34" charset="0"/>
              </a:rPr>
              <a:t>Head injury: Assessment and early management</a:t>
            </a:r>
            <a:r>
              <a:rPr lang="en-GB" sz="1200" dirty="0">
                <a:latin typeface="Arial" panose="020B0604020202020204" pitchFamily="34" charset="0"/>
                <a:ea typeface="Arial" panose="020B0604020202020204" pitchFamily="34" charset="0"/>
              </a:rPr>
              <a:t>. London: National Institute for Health and Care Excellence (NICE).</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ON (2026) </a:t>
            </a:r>
            <a:r>
              <a:rPr lang="en-GB" sz="1200" i="1" dirty="0">
                <a:latin typeface="Arial" panose="020B0604020202020204" pitchFamily="34" charset="0"/>
                <a:ea typeface="Arial" panose="020B0604020202020204" pitchFamily="34" charset="0"/>
              </a:rPr>
              <a:t>Orange Neurosciences</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10"/>
              </a:rPr>
              <a:t> </a:t>
            </a:r>
            <a:r>
              <a:rPr lang="en-GB" sz="1200" dirty="0">
                <a:solidFill>
                  <a:srgbClr val="1155CC"/>
                </a:solidFill>
                <a:latin typeface="Arial" panose="020B0604020202020204" pitchFamily="34" charset="0"/>
                <a:ea typeface="Arial" panose="020B0604020202020204" pitchFamily="34" charset="0"/>
                <a:hlinkClick r:id="rId10"/>
              </a:rPr>
              <a:t>https://www.orangeneurosciences.ca/guide/cognitive-assessment-in-dementia</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err="1">
                <a:latin typeface="Arial" panose="020B0604020202020204" pitchFamily="34" charset="0"/>
                <a:ea typeface="Arial" panose="020B0604020202020204" pitchFamily="34" charset="0"/>
              </a:rPr>
              <a:t>Österholm</a:t>
            </a:r>
            <a:r>
              <a:rPr lang="en-GB" sz="1200" dirty="0">
                <a:latin typeface="Arial" panose="020B0604020202020204" pitchFamily="34" charset="0"/>
                <a:ea typeface="Arial" panose="020B0604020202020204" pitchFamily="34" charset="0"/>
              </a:rPr>
              <a:t>, J., Larsson Ranada, Å. and </a:t>
            </a:r>
            <a:r>
              <a:rPr lang="en-GB" sz="1200" dirty="0" err="1">
                <a:latin typeface="Arial" panose="020B0604020202020204" pitchFamily="34" charset="0"/>
                <a:ea typeface="Arial" panose="020B0604020202020204" pitchFamily="34" charset="0"/>
              </a:rPr>
              <a:t>Nedlund</a:t>
            </a:r>
            <a:r>
              <a:rPr lang="en-GB" sz="1200" dirty="0">
                <a:latin typeface="Arial" panose="020B0604020202020204" pitchFamily="34" charset="0"/>
                <a:ea typeface="Arial" panose="020B0604020202020204" pitchFamily="34" charset="0"/>
              </a:rPr>
              <a:t>, A.C., (2023). ‘Mapping collaboration and coordination of health and care services for older people with dementia: A scoping review’. </a:t>
            </a:r>
            <a:r>
              <a:rPr lang="en-GB" sz="1200" i="1" dirty="0">
                <a:latin typeface="Arial" panose="020B0604020202020204" pitchFamily="34" charset="0"/>
                <a:ea typeface="Arial" panose="020B0604020202020204" pitchFamily="34" charset="0"/>
              </a:rPr>
              <a:t>Health &amp; Social Care in the Community</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2023</a:t>
            </a:r>
            <a:r>
              <a:rPr lang="en-GB" sz="1200" dirty="0">
                <a:latin typeface="Arial" panose="020B0604020202020204" pitchFamily="34" charset="0"/>
                <a:ea typeface="Arial" panose="020B0604020202020204" pitchFamily="34" charset="0"/>
              </a:rPr>
              <a:t>(1), p.8858773. Available at:</a:t>
            </a:r>
            <a:r>
              <a:rPr lang="en-GB" sz="1200" dirty="0">
                <a:latin typeface="Arial" panose="020B0604020202020204" pitchFamily="34" charset="0"/>
                <a:ea typeface="Arial" panose="020B0604020202020204" pitchFamily="34" charset="0"/>
                <a:hlinkClick r:id="rId11"/>
              </a:rPr>
              <a:t> </a:t>
            </a:r>
            <a:r>
              <a:rPr lang="en-GB" sz="1200" dirty="0">
                <a:solidFill>
                  <a:srgbClr val="1155CC"/>
                </a:solidFill>
                <a:latin typeface="Arial" panose="020B0604020202020204" pitchFamily="34" charset="0"/>
                <a:ea typeface="Arial" panose="020B0604020202020204" pitchFamily="34" charset="0"/>
                <a:hlinkClick r:id="rId11"/>
              </a:rPr>
              <a:t>https://onlinelibrary.wiley.com/doi/full/10.1155/2023/8858773</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Peng, F., Little, K. and Liu, L. (2025). ‘Human-centred design (HCD) in enhancing dementia care through assistive technologies: A scoping review’. </a:t>
            </a:r>
            <a:r>
              <a:rPr lang="en-GB" sz="1200" i="1" dirty="0">
                <a:latin typeface="Arial" panose="020B0604020202020204" pitchFamily="34" charset="0"/>
                <a:ea typeface="Arial" panose="020B0604020202020204" pitchFamily="34" charset="0"/>
              </a:rPr>
              <a:t>Digital</a:t>
            </a:r>
            <a:r>
              <a:rPr lang="en-GB" sz="1200" dirty="0">
                <a:latin typeface="Arial" panose="020B0604020202020204" pitchFamily="34" charset="0"/>
                <a:ea typeface="Arial" panose="020B0604020202020204" pitchFamily="34" charset="0"/>
              </a:rPr>
              <a:t>, 5(4), p.51. Available at:</a:t>
            </a:r>
            <a:r>
              <a:rPr lang="en-GB" sz="1200" dirty="0">
                <a:latin typeface="Arial" panose="020B0604020202020204" pitchFamily="34" charset="0"/>
                <a:ea typeface="Arial" panose="020B0604020202020204" pitchFamily="34" charset="0"/>
                <a:hlinkClick r:id="rId12"/>
              </a:rPr>
              <a:t> </a:t>
            </a:r>
            <a:r>
              <a:rPr lang="en-GB" sz="1200" dirty="0">
                <a:solidFill>
                  <a:srgbClr val="1155CC"/>
                </a:solidFill>
                <a:latin typeface="Arial" panose="020B0604020202020204" pitchFamily="34" charset="0"/>
                <a:ea typeface="Arial" panose="020B0604020202020204" pitchFamily="34" charset="0"/>
                <a:hlinkClick r:id="rId12"/>
              </a:rPr>
              <a:t>https://doi.org/10.3390/digital5040051</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err="1">
                <a:latin typeface="Arial" panose="020B0604020202020204" pitchFamily="34" charset="0"/>
                <a:ea typeface="Arial" panose="020B0604020202020204" pitchFamily="34" charset="0"/>
              </a:rPr>
              <a:t>Shimbre</a:t>
            </a:r>
            <a:r>
              <a:rPr lang="en-GB" sz="1200" dirty="0">
                <a:latin typeface="Arial" panose="020B0604020202020204" pitchFamily="34" charset="0"/>
                <a:ea typeface="Arial" panose="020B0604020202020204" pitchFamily="34" charset="0"/>
              </a:rPr>
              <a:t>, M.S. and Tanga, A.T. (2024). </a:t>
            </a:r>
            <a:r>
              <a:rPr lang="en-GB" sz="1200" i="1" dirty="0">
                <a:latin typeface="Arial" panose="020B0604020202020204" pitchFamily="34" charset="0"/>
                <a:ea typeface="Arial" panose="020B0604020202020204" pitchFamily="34" charset="0"/>
              </a:rPr>
              <a:t>Perspective chapter: The importance of collaborative care in community health settings</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Current Trends in Community Health Models</a:t>
            </a:r>
            <a:r>
              <a:rPr lang="en-GB" sz="1200" dirty="0">
                <a:latin typeface="Arial" panose="020B0604020202020204" pitchFamily="34" charset="0"/>
                <a:ea typeface="Arial" panose="020B0604020202020204" pitchFamily="34" charset="0"/>
              </a:rPr>
              <a:t>. </a:t>
            </a:r>
            <a:r>
              <a:rPr lang="en-GB" sz="1200" dirty="0" err="1">
                <a:latin typeface="Arial" panose="020B0604020202020204" pitchFamily="34" charset="0"/>
                <a:ea typeface="Arial" panose="020B0604020202020204" pitchFamily="34" charset="0"/>
              </a:rPr>
              <a:t>IntechOpen</a:t>
            </a:r>
            <a:r>
              <a:rPr lang="en-GB" sz="1200" dirty="0">
                <a:latin typeface="Arial" panose="020B0604020202020204" pitchFamily="34" charset="0"/>
                <a:ea typeface="Arial" panose="020B0604020202020204" pitchFamily="34" charset="0"/>
              </a:rPr>
              <a:t>.</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Suri, S. (2026) </a:t>
            </a:r>
            <a:r>
              <a:rPr lang="en-GB" sz="1200" i="1" dirty="0">
                <a:latin typeface="Arial" panose="020B0604020202020204" pitchFamily="34" charset="0"/>
                <a:ea typeface="Arial" panose="020B0604020202020204" pitchFamily="34" charset="0"/>
              </a:rPr>
              <a:t>Dementia: 57 Million people affected globally, 10 million new cases annually</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13"/>
              </a:rPr>
              <a:t> </a:t>
            </a:r>
            <a:r>
              <a:rPr lang="en-GB" sz="1200" dirty="0">
                <a:solidFill>
                  <a:srgbClr val="1155CC"/>
                </a:solidFill>
                <a:latin typeface="Arial" panose="020B0604020202020204" pitchFamily="34" charset="0"/>
                <a:ea typeface="Arial" panose="020B0604020202020204" pitchFamily="34" charset="0"/>
                <a:hlinkClick r:id="rId13"/>
              </a:rPr>
              <a:t>https://observervoice.com/dementia-57-million-people-affected-globally-10-million-new-cases-annually-178166/</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Teixeira, A.L., Rocha, N.P. and Gatchel, J. (2024). ‘</a:t>
            </a:r>
            <a:r>
              <a:rPr lang="en-GB" sz="1200" dirty="0" err="1">
                <a:latin typeface="Arial" panose="020B0604020202020204" pitchFamily="34" charset="0"/>
                <a:ea typeface="Arial" panose="020B0604020202020204" pitchFamily="34" charset="0"/>
              </a:rPr>
              <a:t>Behavioral</a:t>
            </a:r>
            <a:r>
              <a:rPr lang="en-GB" sz="1200" dirty="0">
                <a:latin typeface="Arial" panose="020B0604020202020204" pitchFamily="34" charset="0"/>
                <a:ea typeface="Arial" panose="020B0604020202020204" pitchFamily="34" charset="0"/>
              </a:rPr>
              <a:t> or neuropsychiatric symptoms of </a:t>
            </a:r>
            <a:r>
              <a:rPr lang="en-GB" sz="1200" dirty="0" err="1">
                <a:latin typeface="Arial" panose="020B0604020202020204" pitchFamily="34" charset="0"/>
                <a:ea typeface="Arial" panose="020B0604020202020204" pitchFamily="34" charset="0"/>
              </a:rPr>
              <a:t>alzheimer’s</a:t>
            </a:r>
            <a:r>
              <a:rPr lang="en-GB" sz="1200" dirty="0">
                <a:latin typeface="Arial" panose="020B0604020202020204" pitchFamily="34" charset="0"/>
                <a:ea typeface="Arial" panose="020B0604020202020204" pitchFamily="34" charset="0"/>
              </a:rPr>
              <a:t> disease: From psychopathology to pharmacological management’. </a:t>
            </a:r>
            <a:r>
              <a:rPr lang="en-GB" sz="1200" i="1" dirty="0" err="1">
                <a:latin typeface="Arial" panose="020B0604020202020204" pitchFamily="34" charset="0"/>
                <a:ea typeface="Arial" panose="020B0604020202020204" pitchFamily="34" charset="0"/>
              </a:rPr>
              <a:t>Arquivos</a:t>
            </a:r>
            <a:r>
              <a:rPr lang="en-GB" sz="1200" i="1" dirty="0">
                <a:latin typeface="Arial" panose="020B0604020202020204" pitchFamily="34" charset="0"/>
                <a:ea typeface="Arial" panose="020B0604020202020204" pitchFamily="34" charset="0"/>
              </a:rPr>
              <a:t> de Neuro-</a:t>
            </a:r>
            <a:r>
              <a:rPr lang="en-GB" sz="1200" i="1" dirty="0" err="1">
                <a:latin typeface="Arial" panose="020B0604020202020204" pitchFamily="34" charset="0"/>
                <a:ea typeface="Arial" panose="020B0604020202020204" pitchFamily="34" charset="0"/>
              </a:rPr>
              <a:t>Psiquiatria</a:t>
            </a:r>
            <a:r>
              <a:rPr lang="en-GB" sz="1200" dirty="0">
                <a:latin typeface="Arial" panose="020B0604020202020204" pitchFamily="34" charset="0"/>
                <a:ea typeface="Arial" panose="020B0604020202020204" pitchFamily="34" charset="0"/>
              </a:rPr>
              <a:t>, 81, pp.1152–1162. Available at:</a:t>
            </a:r>
            <a:r>
              <a:rPr lang="en-GB" sz="1200" dirty="0">
                <a:latin typeface="Arial" panose="020B0604020202020204" pitchFamily="34" charset="0"/>
                <a:ea typeface="Arial" panose="020B0604020202020204" pitchFamily="34" charset="0"/>
                <a:hlinkClick r:id="rId14"/>
              </a:rPr>
              <a:t> </a:t>
            </a:r>
            <a:r>
              <a:rPr lang="en-GB" sz="1200" dirty="0">
                <a:solidFill>
                  <a:srgbClr val="1155CC"/>
                </a:solidFill>
                <a:latin typeface="Arial" panose="020B0604020202020204" pitchFamily="34" charset="0"/>
                <a:ea typeface="Arial" panose="020B0604020202020204" pitchFamily="34" charset="0"/>
                <a:hlinkClick r:id="rId14"/>
              </a:rPr>
              <a:t>https://doi.org/10.1055/s-0043-1777774</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The Supportive Care (2025) </a:t>
            </a:r>
            <a:r>
              <a:rPr lang="en-GB" sz="1200" i="1" dirty="0">
                <a:latin typeface="Arial" panose="020B0604020202020204" pitchFamily="34" charset="0"/>
                <a:ea typeface="Arial" panose="020B0604020202020204" pitchFamily="34" charset="0"/>
              </a:rPr>
              <a:t>Designing a </a:t>
            </a:r>
            <a:r>
              <a:rPr lang="en-GB" sz="1200" i="1" dirty="0" err="1">
                <a:latin typeface="Arial" panose="020B0604020202020204" pitchFamily="34" charset="0"/>
                <a:ea typeface="Arial" panose="020B0604020202020204" pitchFamily="34" charset="0"/>
              </a:rPr>
              <a:t>behavioral</a:t>
            </a:r>
            <a:r>
              <a:rPr lang="en-GB" sz="1200" i="1" dirty="0">
                <a:latin typeface="Arial" panose="020B0604020202020204" pitchFamily="34" charset="0"/>
                <a:ea typeface="Arial" panose="020B0604020202020204" pitchFamily="34" charset="0"/>
              </a:rPr>
              <a:t> management plan for dementia patients - supportive care</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15"/>
              </a:rPr>
              <a:t> </a:t>
            </a:r>
            <a:r>
              <a:rPr lang="en-GB" sz="1200" dirty="0">
                <a:solidFill>
                  <a:srgbClr val="1155CC"/>
                </a:solidFill>
                <a:latin typeface="Arial" panose="020B0604020202020204" pitchFamily="34" charset="0"/>
                <a:ea typeface="Arial" panose="020B0604020202020204" pitchFamily="34" charset="0"/>
                <a:hlinkClick r:id="rId15"/>
              </a:rPr>
              <a:t>https://www.thesupportivecare.com/blog/designing-a-behavioral-management-plan-for-dementia-patients</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Vaughan, K. and Lavery, J. (2024). ‘Self-management of long-term conditions: A district nursing perspective of patient engagement’. </a:t>
            </a:r>
            <a:r>
              <a:rPr lang="en-GB" sz="1200" i="1" dirty="0">
                <a:latin typeface="Arial" panose="020B0604020202020204" pitchFamily="34" charset="0"/>
                <a:ea typeface="Arial" panose="020B0604020202020204" pitchFamily="34" charset="0"/>
              </a:rPr>
              <a:t>British Journal of Community Nursing</a:t>
            </a:r>
            <a:r>
              <a:rPr lang="en-GB" sz="1200" dirty="0">
                <a:latin typeface="Arial" panose="020B0604020202020204" pitchFamily="34" charset="0"/>
                <a:ea typeface="Arial" panose="020B0604020202020204" pitchFamily="34" charset="0"/>
              </a:rPr>
              <a:t>, 29(10), pp.474–479. Available at:</a:t>
            </a:r>
            <a:r>
              <a:rPr lang="en-GB" sz="1200" dirty="0">
                <a:solidFill>
                  <a:srgbClr val="1155CC"/>
                </a:solidFill>
                <a:latin typeface="Arial" panose="020B0604020202020204" pitchFamily="34" charset="0"/>
                <a:ea typeface="Arial" panose="020B0604020202020204" pitchFamily="34" charset="0"/>
                <a:hlinkClick r:id="rId16"/>
              </a:rPr>
              <a:t> https://doi.org/10.12968/bjcn.2024.0035</a:t>
            </a:r>
            <a:endParaRPr lang="en-IN" sz="1200" dirty="0">
              <a:latin typeface="Arial" panose="020B0604020202020204" pitchFamily="34" charset="0"/>
              <a:ea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en-GB" sz="1200" dirty="0">
                <a:latin typeface="Arial" panose="020B0604020202020204" pitchFamily="34" charset="0"/>
                <a:ea typeface="Arial" panose="020B0604020202020204" pitchFamily="34" charset="0"/>
              </a:rPr>
              <a:t>WHO (2025) </a:t>
            </a:r>
            <a:r>
              <a:rPr lang="en-GB" sz="1200" i="1" dirty="0">
                <a:latin typeface="Arial" panose="020B0604020202020204" pitchFamily="34" charset="0"/>
                <a:ea typeface="Arial" panose="020B0604020202020204" pitchFamily="34" charset="0"/>
              </a:rPr>
              <a:t>Dementia</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17"/>
              </a:rPr>
              <a:t> </a:t>
            </a:r>
            <a:r>
              <a:rPr lang="en-GB" sz="1200" dirty="0">
                <a:solidFill>
                  <a:srgbClr val="1155CC"/>
                </a:solidFill>
                <a:latin typeface="Arial" panose="020B0604020202020204" pitchFamily="34" charset="0"/>
                <a:ea typeface="Arial" panose="020B0604020202020204" pitchFamily="34" charset="0"/>
                <a:hlinkClick r:id="rId17"/>
              </a:rPr>
              <a:t>https://www.who.int/news-room/fact-sheets/detail/dementia</a:t>
            </a:r>
            <a:r>
              <a:rPr lang="en-GB" sz="1200" dirty="0">
                <a:latin typeface="Arial" panose="020B0604020202020204" pitchFamily="34" charset="0"/>
                <a:ea typeface="Arial" panose="020B0604020202020204" pitchFamily="34" charset="0"/>
              </a:rPr>
              <a:t> (Accessed: 8 August 2026).</a:t>
            </a:r>
            <a:endParaRPr lang="en-IN"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032916865"/>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2517099" y="2550203"/>
            <a:ext cx="10139597" cy="5105400"/>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2">
              <a:alphaModFix amt="25000"/>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3547574" y="3276735"/>
            <a:ext cx="11199343" cy="3381105"/>
          </a:xfrm>
          <a:prstGeom prst="rect">
            <a:avLst/>
          </a:prstGeom>
        </p:spPr>
        <p:txBody>
          <a:bodyPr lIns="0" tIns="0" rIns="0" bIns="0" rtlCol="0" anchor="t">
            <a:spAutoFit/>
          </a:bodyPr>
          <a:lstStyle/>
          <a:p>
            <a:pPr algn="ctr">
              <a:lnSpc>
                <a:spcPts val="12879"/>
              </a:lnSpc>
            </a:pPr>
            <a:r>
              <a:rPr lang="en-US" sz="9199" b="1" dirty="0">
                <a:solidFill>
                  <a:srgbClr val="541A1A"/>
                </a:solidFill>
                <a:latin typeface="Kabel Ultra-Bold"/>
                <a:ea typeface="Kabel Ultra-Bold"/>
                <a:cs typeface="Kabel Ultra-Bold"/>
                <a:sym typeface="Kabel Ultra-Bold"/>
              </a:rPr>
              <a:t>ARE THERE ANY QUESTIONS?</a:t>
            </a:r>
          </a:p>
        </p:txBody>
      </p:sp>
      <p:grpSp>
        <p:nvGrpSpPr>
          <p:cNvPr id="4" name="Group 4"/>
          <p:cNvGrpSpPr/>
          <p:nvPr/>
        </p:nvGrpSpPr>
        <p:grpSpPr>
          <a:xfrm rot="-10800000">
            <a:off x="-1" y="1405920"/>
            <a:ext cx="8359154" cy="719807"/>
            <a:chOff x="0" y="0"/>
            <a:chExt cx="2408296" cy="189579"/>
          </a:xfrm>
        </p:grpSpPr>
        <p:sp>
          <p:nvSpPr>
            <p:cNvPr id="5" name="Freeform 5"/>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6" name="TextBox 6"/>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8525405" y="1405921"/>
            <a:ext cx="1239353" cy="719807"/>
            <a:chOff x="0" y="0"/>
            <a:chExt cx="326414" cy="189579"/>
          </a:xfrm>
        </p:grpSpPr>
        <p:sp>
          <p:nvSpPr>
            <p:cNvPr id="8" name="Freeform 8"/>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9" name="TextBox 9"/>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rot="5400000">
            <a:off x="10591801" y="2590801"/>
            <a:ext cx="10287000" cy="5105397"/>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2">
              <a:alphaModFix amt="25000"/>
              <a:extLst>
                <a:ext uri="{96DAC541-7B7A-43D3-8B79-37D633B846F1}">
                  <asvg:svgBlip xmlns:asvg="http://schemas.microsoft.com/office/drawing/2016/SVG/main" r:embed="rId3"/>
                </a:ext>
              </a:extLst>
            </a:blip>
            <a:stretch>
              <a:fillRect/>
            </a:stretch>
          </a:blipFill>
        </p:spPr>
      </p:sp>
      <p:grpSp>
        <p:nvGrpSpPr>
          <p:cNvPr id="11" name="Group 11"/>
          <p:cNvGrpSpPr/>
          <p:nvPr/>
        </p:nvGrpSpPr>
        <p:grpSpPr>
          <a:xfrm rot="-10800000">
            <a:off x="9926683" y="1405920"/>
            <a:ext cx="8361317" cy="719807"/>
            <a:chOff x="0" y="0"/>
            <a:chExt cx="2408296" cy="189579"/>
          </a:xfrm>
        </p:grpSpPr>
        <p:sp>
          <p:nvSpPr>
            <p:cNvPr id="12" name="Freeform 12"/>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3" name="TextBox 13"/>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rot="-10800000">
            <a:off x="-1" y="8161270"/>
            <a:ext cx="8361318" cy="719807"/>
            <a:chOff x="0" y="0"/>
            <a:chExt cx="2408296" cy="189579"/>
          </a:xfrm>
        </p:grpSpPr>
        <p:sp>
          <p:nvSpPr>
            <p:cNvPr id="15" name="Freeform 15"/>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16" name="TextBox 16"/>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8527569" y="8161271"/>
            <a:ext cx="1239353" cy="719807"/>
            <a:chOff x="0" y="0"/>
            <a:chExt cx="326414" cy="189579"/>
          </a:xfrm>
        </p:grpSpPr>
        <p:sp>
          <p:nvSpPr>
            <p:cNvPr id="18" name="Freeform 18"/>
            <p:cNvSpPr/>
            <p:nvPr/>
          </p:nvSpPr>
          <p:spPr>
            <a:xfrm>
              <a:off x="0" y="0"/>
              <a:ext cx="326414" cy="189579"/>
            </a:xfrm>
            <a:custGeom>
              <a:avLst/>
              <a:gdLst/>
              <a:ahLst/>
              <a:cxnLst/>
              <a:rect l="l" t="t" r="r" b="b"/>
              <a:pathLst>
                <a:path w="326414" h="189579">
                  <a:moveTo>
                    <a:pt x="0" y="0"/>
                  </a:moveTo>
                  <a:lnTo>
                    <a:pt x="326414" y="0"/>
                  </a:lnTo>
                  <a:lnTo>
                    <a:pt x="326414" y="189579"/>
                  </a:lnTo>
                  <a:lnTo>
                    <a:pt x="0" y="189579"/>
                  </a:lnTo>
                  <a:close/>
                </a:path>
              </a:pathLst>
            </a:custGeom>
            <a:solidFill>
              <a:srgbClr val="541A1A"/>
            </a:solidFill>
          </p:spPr>
        </p:sp>
        <p:sp>
          <p:nvSpPr>
            <p:cNvPr id="19" name="TextBox 19"/>
            <p:cNvSpPr txBox="1"/>
            <p:nvPr/>
          </p:nvSpPr>
          <p:spPr>
            <a:xfrm>
              <a:off x="0" y="-47625"/>
              <a:ext cx="326414" cy="237204"/>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10800000">
            <a:off x="9928847" y="8161270"/>
            <a:ext cx="8282953" cy="719807"/>
            <a:chOff x="0" y="0"/>
            <a:chExt cx="2408296" cy="189579"/>
          </a:xfrm>
        </p:grpSpPr>
        <p:sp>
          <p:nvSpPr>
            <p:cNvPr id="21" name="Freeform 21"/>
            <p:cNvSpPr/>
            <p:nvPr/>
          </p:nvSpPr>
          <p:spPr>
            <a:xfrm>
              <a:off x="0" y="0"/>
              <a:ext cx="2408296" cy="189579"/>
            </a:xfrm>
            <a:custGeom>
              <a:avLst/>
              <a:gdLst/>
              <a:ahLst/>
              <a:cxnLst/>
              <a:rect l="l" t="t" r="r" b="b"/>
              <a:pathLst>
                <a:path w="2408296" h="189579">
                  <a:moveTo>
                    <a:pt x="0" y="0"/>
                  </a:moveTo>
                  <a:lnTo>
                    <a:pt x="2408296" y="0"/>
                  </a:lnTo>
                  <a:lnTo>
                    <a:pt x="2408296" y="189579"/>
                  </a:lnTo>
                  <a:lnTo>
                    <a:pt x="0" y="189579"/>
                  </a:lnTo>
                  <a:close/>
                </a:path>
              </a:pathLst>
            </a:custGeom>
            <a:solidFill>
              <a:srgbClr val="541A1A"/>
            </a:solidFill>
          </p:spPr>
        </p:sp>
        <p:sp>
          <p:nvSpPr>
            <p:cNvPr id="22" name="TextBox 22"/>
            <p:cNvSpPr txBox="1"/>
            <p:nvPr/>
          </p:nvSpPr>
          <p:spPr>
            <a:xfrm>
              <a:off x="0" y="-47625"/>
              <a:ext cx="2408296" cy="237204"/>
            </a:xfrm>
            <a:prstGeom prst="rect">
              <a:avLst/>
            </a:prstGeom>
          </p:spPr>
          <p:txBody>
            <a:bodyPr lIns="50800" tIns="50800" rIns="50800" bIns="50800" rtlCol="0" anchor="ctr"/>
            <a:lstStyle/>
            <a:p>
              <a:pPr algn="ctr">
                <a:lnSpc>
                  <a:spcPts val="2659"/>
                </a:lnSpc>
              </a:pPr>
              <a:endParaRPr/>
            </a:p>
          </p:txBody>
        </p:sp>
      </p:grpSp>
    </p:spTree>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6F3EB"/>
        </a:solidFill>
        <a:effectLst/>
      </p:bgPr>
    </p:bg>
    <p:spTree>
      <p:nvGrpSpPr>
        <p:cNvPr id="1" name=""/>
        <p:cNvGrpSpPr/>
        <p:nvPr/>
      </p:nvGrpSpPr>
      <p:grpSpPr>
        <a:xfrm>
          <a:off x="0" y="0"/>
          <a:ext cx="0" cy="0"/>
          <a:chOff x="0" y="0"/>
          <a:chExt cx="0" cy="0"/>
        </a:xfrm>
      </p:grpSpPr>
      <p:sp>
        <p:nvSpPr>
          <p:cNvPr id="2" name="Freeform 2"/>
          <p:cNvSpPr/>
          <p:nvPr/>
        </p:nvSpPr>
        <p:spPr>
          <a:xfrm rot="5400000">
            <a:off x="9283446" y="1282446"/>
            <a:ext cx="10287000" cy="7722108"/>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2">
              <a:alphaModFix amt="25000"/>
              <a:extLst>
                <a:ext uri="{96DAC541-7B7A-43D3-8B79-37D633B846F1}">
                  <asvg:svgBlip xmlns:asvg="http://schemas.microsoft.com/office/drawing/2016/SVG/main" r:embed="rId3"/>
                </a:ext>
              </a:extLst>
            </a:blip>
            <a:stretch>
              <a:fillRect/>
            </a:stretch>
          </a:blipFill>
        </p:spPr>
      </p:sp>
      <p:sp>
        <p:nvSpPr>
          <p:cNvPr id="3" name="Freeform 3"/>
          <p:cNvSpPr/>
          <p:nvPr/>
        </p:nvSpPr>
        <p:spPr>
          <a:xfrm rot="5400000">
            <a:off x="-1282446" y="1282446"/>
            <a:ext cx="10287000" cy="7722108"/>
          </a:xfrm>
          <a:custGeom>
            <a:avLst/>
            <a:gdLst/>
            <a:ahLst/>
            <a:cxnLst/>
            <a:rect l="l" t="t" r="r" b="b"/>
            <a:pathLst>
              <a:path w="10287000" h="7722108">
                <a:moveTo>
                  <a:pt x="0" y="0"/>
                </a:moveTo>
                <a:lnTo>
                  <a:pt x="10287000" y="0"/>
                </a:lnTo>
                <a:lnTo>
                  <a:pt x="10287000" y="7722108"/>
                </a:lnTo>
                <a:lnTo>
                  <a:pt x="0" y="7722108"/>
                </a:lnTo>
                <a:lnTo>
                  <a:pt x="0" y="0"/>
                </a:lnTo>
                <a:close/>
              </a:path>
            </a:pathLst>
          </a:custGeom>
          <a:blipFill>
            <a:blip r:embed="rId2">
              <a:alphaModFix amt="25000"/>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1028700" y="1028700"/>
            <a:ext cx="16230600" cy="8229600"/>
            <a:chOff x="0" y="0"/>
            <a:chExt cx="4274726" cy="2167467"/>
          </a:xfrm>
        </p:grpSpPr>
        <p:sp>
          <p:nvSpPr>
            <p:cNvPr id="5" name="Freeform 5"/>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541A1A"/>
            </a:solidFill>
          </p:spPr>
        </p:sp>
        <p:sp>
          <p:nvSpPr>
            <p:cNvPr id="6" name="TextBox 6"/>
            <p:cNvSpPr txBox="1"/>
            <p:nvPr/>
          </p:nvSpPr>
          <p:spPr>
            <a:xfrm>
              <a:off x="0" y="-47625"/>
              <a:ext cx="4274726" cy="2215092"/>
            </a:xfrm>
            <a:prstGeom prst="rect">
              <a:avLst/>
            </a:prstGeom>
          </p:spPr>
          <p:txBody>
            <a:bodyPr lIns="50800" tIns="50800" rIns="50800" bIns="50800" rtlCol="0" anchor="ctr"/>
            <a:lstStyle/>
            <a:p>
              <a:pPr algn="ctr">
                <a:lnSpc>
                  <a:spcPts val="2659"/>
                </a:lnSpc>
              </a:pPr>
              <a:endParaRPr/>
            </a:p>
            <a:p>
              <a:pPr algn="ctr">
                <a:lnSpc>
                  <a:spcPts val="2659"/>
                </a:lnSpc>
              </a:pPr>
              <a:endParaRPr/>
            </a:p>
            <a:p>
              <a:pPr algn="ctr">
                <a:lnSpc>
                  <a:spcPts val="2659"/>
                </a:lnSpc>
              </a:pPr>
              <a:endParaRPr/>
            </a:p>
            <a:p>
              <a:pPr algn="ctr">
                <a:lnSpc>
                  <a:spcPts val="2659"/>
                </a:lnSpc>
              </a:pPr>
              <a:endParaRPr/>
            </a:p>
            <a:p>
              <a:pPr algn="ctr">
                <a:lnSpc>
                  <a:spcPts val="2659"/>
                </a:lnSpc>
              </a:pPr>
              <a:endParaRPr/>
            </a:p>
          </p:txBody>
        </p:sp>
      </p:grpSp>
      <p:grpSp>
        <p:nvGrpSpPr>
          <p:cNvPr id="7" name="Group 7"/>
          <p:cNvGrpSpPr/>
          <p:nvPr/>
        </p:nvGrpSpPr>
        <p:grpSpPr>
          <a:xfrm>
            <a:off x="727679" y="7784050"/>
            <a:ext cx="2797989" cy="578113"/>
            <a:chOff x="0" y="0"/>
            <a:chExt cx="736919" cy="152260"/>
          </a:xfrm>
        </p:grpSpPr>
        <p:sp>
          <p:nvSpPr>
            <p:cNvPr id="8" name="Freeform 8"/>
            <p:cNvSpPr/>
            <p:nvPr/>
          </p:nvSpPr>
          <p:spPr>
            <a:xfrm>
              <a:off x="0" y="0"/>
              <a:ext cx="736919" cy="152260"/>
            </a:xfrm>
            <a:custGeom>
              <a:avLst/>
              <a:gdLst/>
              <a:ahLst/>
              <a:cxnLst/>
              <a:rect l="l" t="t" r="r" b="b"/>
              <a:pathLst>
                <a:path w="736919" h="152260">
                  <a:moveTo>
                    <a:pt x="0" y="0"/>
                  </a:moveTo>
                  <a:lnTo>
                    <a:pt x="736919" y="0"/>
                  </a:lnTo>
                  <a:lnTo>
                    <a:pt x="736919" y="152260"/>
                  </a:lnTo>
                  <a:lnTo>
                    <a:pt x="0" y="152260"/>
                  </a:lnTo>
                  <a:close/>
                </a:path>
              </a:pathLst>
            </a:custGeom>
            <a:solidFill>
              <a:srgbClr val="F6F3EB"/>
            </a:solidFill>
          </p:spPr>
        </p:sp>
        <p:sp>
          <p:nvSpPr>
            <p:cNvPr id="9" name="TextBox 9"/>
            <p:cNvSpPr txBox="1"/>
            <p:nvPr/>
          </p:nvSpPr>
          <p:spPr>
            <a:xfrm>
              <a:off x="0" y="-47625"/>
              <a:ext cx="736919" cy="19988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3695701" y="7784050"/>
            <a:ext cx="927626" cy="606452"/>
            <a:chOff x="0" y="0"/>
            <a:chExt cx="244313" cy="159724"/>
          </a:xfrm>
        </p:grpSpPr>
        <p:sp>
          <p:nvSpPr>
            <p:cNvPr id="11" name="Freeform 11"/>
            <p:cNvSpPr/>
            <p:nvPr/>
          </p:nvSpPr>
          <p:spPr>
            <a:xfrm>
              <a:off x="0" y="0"/>
              <a:ext cx="244313" cy="159724"/>
            </a:xfrm>
            <a:custGeom>
              <a:avLst/>
              <a:gdLst/>
              <a:ahLst/>
              <a:cxnLst/>
              <a:rect l="l" t="t" r="r" b="b"/>
              <a:pathLst>
                <a:path w="244313" h="159724">
                  <a:moveTo>
                    <a:pt x="0" y="0"/>
                  </a:moveTo>
                  <a:lnTo>
                    <a:pt x="244313" y="0"/>
                  </a:lnTo>
                  <a:lnTo>
                    <a:pt x="244313" y="159724"/>
                  </a:lnTo>
                  <a:lnTo>
                    <a:pt x="0" y="159724"/>
                  </a:lnTo>
                  <a:close/>
                </a:path>
              </a:pathLst>
            </a:custGeom>
            <a:solidFill>
              <a:srgbClr val="F6F3EB"/>
            </a:solidFill>
          </p:spPr>
        </p:sp>
        <p:sp>
          <p:nvSpPr>
            <p:cNvPr id="12" name="TextBox 12"/>
            <p:cNvSpPr txBox="1"/>
            <p:nvPr/>
          </p:nvSpPr>
          <p:spPr>
            <a:xfrm>
              <a:off x="0" y="-47625"/>
              <a:ext cx="244313" cy="207349"/>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1784175" y="1524852"/>
            <a:ext cx="2674516" cy="2640477"/>
          </a:xfrm>
          <a:custGeom>
            <a:avLst/>
            <a:gdLst/>
            <a:ahLst/>
            <a:cxnLst/>
            <a:rect l="l" t="t" r="r" b="b"/>
            <a:pathLst>
              <a:path w="2674516" h="2640477">
                <a:moveTo>
                  <a:pt x="0" y="0"/>
                </a:moveTo>
                <a:lnTo>
                  <a:pt x="2674516" y="0"/>
                </a:lnTo>
                <a:lnTo>
                  <a:pt x="2674516" y="2640477"/>
                </a:lnTo>
                <a:lnTo>
                  <a:pt x="0" y="2640477"/>
                </a:lnTo>
                <a:lnTo>
                  <a:pt x="0" y="0"/>
                </a:lnTo>
                <a:close/>
              </a:path>
            </a:pathLst>
          </a:custGeom>
          <a:blipFill>
            <a:blip r:embed="rId4">
              <a:alphaModFix amt="50000"/>
              <a:extLst>
                <a:ext uri="{96DAC541-7B7A-43D3-8B79-37D633B846F1}">
                  <asvg:svgBlip xmlns:asvg="http://schemas.microsoft.com/office/drawing/2016/SVG/main" r:embed="rId5"/>
                </a:ext>
              </a:extLst>
            </a:blip>
            <a:stretch>
              <a:fillRect/>
            </a:stretch>
          </a:blipFill>
        </p:spPr>
      </p:sp>
      <p:sp>
        <p:nvSpPr>
          <p:cNvPr id="14" name="Freeform 14"/>
          <p:cNvSpPr/>
          <p:nvPr/>
        </p:nvSpPr>
        <p:spPr>
          <a:xfrm flipH="1">
            <a:off x="1323209" y="2652709"/>
            <a:ext cx="5672609" cy="4981582"/>
          </a:xfrm>
          <a:custGeom>
            <a:avLst/>
            <a:gdLst/>
            <a:ahLst/>
            <a:cxnLst/>
            <a:rect l="l" t="t" r="r" b="b"/>
            <a:pathLst>
              <a:path w="5672609" h="4981582">
                <a:moveTo>
                  <a:pt x="5672609" y="0"/>
                </a:moveTo>
                <a:lnTo>
                  <a:pt x="0" y="0"/>
                </a:lnTo>
                <a:lnTo>
                  <a:pt x="0" y="4981582"/>
                </a:lnTo>
                <a:lnTo>
                  <a:pt x="5672609" y="4981582"/>
                </a:lnTo>
                <a:lnTo>
                  <a:pt x="5672609"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5" name="TextBox 15"/>
          <p:cNvSpPr txBox="1"/>
          <p:nvPr/>
        </p:nvSpPr>
        <p:spPr>
          <a:xfrm>
            <a:off x="7722108" y="2224084"/>
            <a:ext cx="8659739" cy="2143694"/>
          </a:xfrm>
          <a:prstGeom prst="rect">
            <a:avLst/>
          </a:prstGeom>
        </p:spPr>
        <p:txBody>
          <a:bodyPr lIns="0" tIns="0" rIns="0" bIns="0" rtlCol="0" anchor="t">
            <a:spAutoFit/>
          </a:bodyPr>
          <a:lstStyle/>
          <a:p>
            <a:pPr algn="r">
              <a:lnSpc>
                <a:spcPts val="15780"/>
              </a:lnSpc>
            </a:pPr>
            <a:r>
              <a:rPr lang="en-US" sz="11271" b="1">
                <a:solidFill>
                  <a:srgbClr val="FFFFFF"/>
                </a:solidFill>
                <a:latin typeface="Kabel Ultra-Bold"/>
                <a:ea typeface="Kabel Ultra-Bold"/>
                <a:cs typeface="Kabel Ultra-Bold"/>
                <a:sym typeface="Kabel Ultra-Bold"/>
              </a:rPr>
              <a:t>THANK YOU</a:t>
            </a:r>
          </a:p>
        </p:txBody>
      </p:sp>
      <p:sp>
        <p:nvSpPr>
          <p:cNvPr id="16" name="TextBox 16"/>
          <p:cNvSpPr txBox="1"/>
          <p:nvPr/>
        </p:nvSpPr>
        <p:spPr>
          <a:xfrm>
            <a:off x="7722108" y="4084972"/>
            <a:ext cx="8659739" cy="1138947"/>
          </a:xfrm>
          <a:prstGeom prst="rect">
            <a:avLst/>
          </a:prstGeom>
        </p:spPr>
        <p:txBody>
          <a:bodyPr lIns="0" tIns="0" rIns="0" bIns="0" rtlCol="0" anchor="t">
            <a:spAutoFit/>
          </a:bodyPr>
          <a:lstStyle/>
          <a:p>
            <a:pPr algn="r">
              <a:lnSpc>
                <a:spcPts val="8426"/>
              </a:lnSpc>
            </a:pPr>
            <a:r>
              <a:rPr lang="en-US" sz="6018" b="1">
                <a:solidFill>
                  <a:srgbClr val="FFBFBD"/>
                </a:solidFill>
                <a:latin typeface="Kabel Ultra-Bold"/>
                <a:ea typeface="Kabel Ultra-Bold"/>
                <a:cs typeface="Kabel Ultra-Bold"/>
                <a:sym typeface="Kabel Ultra-Bold"/>
              </a:rPr>
              <a:t>FOR YOUR ATTENTION</a:t>
            </a:r>
          </a:p>
        </p:txBody>
      </p:sp>
      <p:grpSp>
        <p:nvGrpSpPr>
          <p:cNvPr id="17" name="Group 17"/>
          <p:cNvGrpSpPr/>
          <p:nvPr/>
        </p:nvGrpSpPr>
        <p:grpSpPr>
          <a:xfrm>
            <a:off x="10016951" y="5782934"/>
            <a:ext cx="7245595" cy="634791"/>
            <a:chOff x="0" y="0"/>
            <a:chExt cx="1908305" cy="167188"/>
          </a:xfrm>
        </p:grpSpPr>
        <p:sp>
          <p:nvSpPr>
            <p:cNvPr id="18" name="Freeform 18"/>
            <p:cNvSpPr/>
            <p:nvPr/>
          </p:nvSpPr>
          <p:spPr>
            <a:xfrm>
              <a:off x="0" y="0"/>
              <a:ext cx="1908305" cy="167188"/>
            </a:xfrm>
            <a:custGeom>
              <a:avLst/>
              <a:gdLst/>
              <a:ahLst/>
              <a:cxnLst/>
              <a:rect l="l" t="t" r="r" b="b"/>
              <a:pathLst>
                <a:path w="1908305" h="167188">
                  <a:moveTo>
                    <a:pt x="0" y="0"/>
                  </a:moveTo>
                  <a:lnTo>
                    <a:pt x="1908305" y="0"/>
                  </a:lnTo>
                  <a:lnTo>
                    <a:pt x="1908305" y="167188"/>
                  </a:lnTo>
                  <a:lnTo>
                    <a:pt x="0" y="167188"/>
                  </a:lnTo>
                  <a:close/>
                </a:path>
              </a:pathLst>
            </a:custGeom>
            <a:solidFill>
              <a:srgbClr val="F6F3EB"/>
            </a:solidFill>
          </p:spPr>
        </p:sp>
        <p:sp>
          <p:nvSpPr>
            <p:cNvPr id="19" name="TextBox 19"/>
            <p:cNvSpPr txBox="1"/>
            <p:nvPr/>
          </p:nvSpPr>
          <p:spPr>
            <a:xfrm>
              <a:off x="0" y="-47625"/>
              <a:ext cx="1908305" cy="214813"/>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8915400" y="5782934"/>
            <a:ext cx="927626" cy="634791"/>
            <a:chOff x="0" y="0"/>
            <a:chExt cx="244313" cy="167188"/>
          </a:xfrm>
        </p:grpSpPr>
        <p:sp>
          <p:nvSpPr>
            <p:cNvPr id="21" name="Freeform 21"/>
            <p:cNvSpPr/>
            <p:nvPr/>
          </p:nvSpPr>
          <p:spPr>
            <a:xfrm>
              <a:off x="0" y="0"/>
              <a:ext cx="244313" cy="167188"/>
            </a:xfrm>
            <a:custGeom>
              <a:avLst/>
              <a:gdLst/>
              <a:ahLst/>
              <a:cxnLst/>
              <a:rect l="l" t="t" r="r" b="b"/>
              <a:pathLst>
                <a:path w="244313" h="167188">
                  <a:moveTo>
                    <a:pt x="0" y="0"/>
                  </a:moveTo>
                  <a:lnTo>
                    <a:pt x="244313" y="0"/>
                  </a:lnTo>
                  <a:lnTo>
                    <a:pt x="244313" y="167188"/>
                  </a:lnTo>
                  <a:lnTo>
                    <a:pt x="0" y="167188"/>
                  </a:lnTo>
                  <a:close/>
                </a:path>
              </a:pathLst>
            </a:custGeom>
            <a:solidFill>
              <a:srgbClr val="F6F3EB"/>
            </a:solidFill>
          </p:spPr>
        </p:sp>
        <p:sp>
          <p:nvSpPr>
            <p:cNvPr id="22" name="TextBox 22"/>
            <p:cNvSpPr txBox="1"/>
            <p:nvPr/>
          </p:nvSpPr>
          <p:spPr>
            <a:xfrm>
              <a:off x="0" y="-47625"/>
              <a:ext cx="244313" cy="214813"/>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flipH="1">
            <a:off x="14588031" y="6617823"/>
            <a:ext cx="2674516" cy="2640477"/>
          </a:xfrm>
          <a:custGeom>
            <a:avLst/>
            <a:gdLst/>
            <a:ahLst/>
            <a:cxnLst/>
            <a:rect l="l" t="t" r="r" b="b"/>
            <a:pathLst>
              <a:path w="2674516" h="2640477">
                <a:moveTo>
                  <a:pt x="2674516" y="0"/>
                </a:moveTo>
                <a:lnTo>
                  <a:pt x="0" y="0"/>
                </a:lnTo>
                <a:lnTo>
                  <a:pt x="0" y="2640477"/>
                </a:lnTo>
                <a:lnTo>
                  <a:pt x="2674516" y="2640477"/>
                </a:lnTo>
                <a:lnTo>
                  <a:pt x="2674516" y="0"/>
                </a:lnTo>
                <a:close/>
              </a:path>
            </a:pathLst>
          </a:custGeom>
          <a:blipFill>
            <a:blip r:embed="rId4">
              <a:alphaModFix amt="50000"/>
              <a:extLst>
                <a:ext uri="{96DAC541-7B7A-43D3-8B79-37D633B846F1}">
                  <asvg:svgBlip xmlns:asvg="http://schemas.microsoft.com/office/drawing/2016/SVG/main" r:embed="rId5"/>
                </a:ext>
              </a:extLst>
            </a:blip>
            <a:stretch>
              <a:fillRect/>
            </a:stretch>
          </a:blipFill>
        </p:spPr>
      </p:sp>
    </p:spTree>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3420</Words>
  <Application>Microsoft Office PowerPoint</Application>
  <PresentationFormat>Custom</PresentationFormat>
  <Paragraphs>176</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Kabel Ultra-Bold</vt:lpstr>
      <vt:lpstr>Arial Bold</vt:lpstr>
      <vt:lpstr>Arial Bold Italics</vt:lpstr>
      <vt:lpstr>Calibri</vt:lpstr>
      <vt:lpstr>Arial Italics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User</cp:lastModifiedBy>
  <cp:revision>4</cp:revision>
  <dcterms:created xsi:type="dcterms:W3CDTF">2006-08-16T00:00:00Z</dcterms:created>
  <dcterms:modified xsi:type="dcterms:W3CDTF">2026-08-10T11:37:58Z</dcterms:modified>
  <dc:identifier>DAHRsZFklTc</dc:identifier>
</cp:coreProperties>
</file>