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8" r:id="rId3"/>
    <p:sldId id="271" r:id="rId4"/>
    <p:sldId id="272" r:id="rId5"/>
    <p:sldId id="259" r:id="rId6"/>
    <p:sldId id="260" r:id="rId7"/>
    <p:sldId id="261" r:id="rId8"/>
    <p:sldId id="273" r:id="rId9"/>
    <p:sldId id="262" r:id="rId10"/>
    <p:sldId id="263" r:id="rId11"/>
    <p:sldId id="274" r:id="rId12"/>
    <p:sldId id="264" r:id="rId13"/>
    <p:sldId id="275" r:id="rId14"/>
    <p:sldId id="265" r:id="rId15"/>
    <p:sldId id="266" r:id="rId16"/>
    <p:sldId id="267" r:id="rId17"/>
    <p:sldId id="269" r:id="rId18"/>
    <p:sldId id="276" r:id="rId19"/>
    <p:sldId id="270" r:id="rId20"/>
    <p:sldId id="277" r:id="rId21"/>
    <p:sldId id="278" r:id="rId22"/>
    <p:sldId id="27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–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34"/>
    <p:restoredTop sz="85160" autoAdjust="0"/>
  </p:normalViewPr>
  <p:slideViewPr>
    <p:cSldViewPr snapToGrid="0">
      <p:cViewPr>
        <p:scale>
          <a:sx n="90" d="100"/>
          <a:sy n="90" d="100"/>
        </p:scale>
        <p:origin x="152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140565-B5C5-954B-8A70-41ADFDA4337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DB0F2-E853-B74B-B8E8-AE6859D7B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823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Research Question: Does acute caffeine ingestion enhance performance and effect perceptual responses during a 10x25m repeated sprint swimming protocol?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959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32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92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266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8476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132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9265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0929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17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872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4DB0F2-E853-B74B-B8E8-AE6859D7B4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99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B6137-1481-12E3-FF6C-D726855638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CA181F-3348-EDE3-4A89-059D825E9B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321CE-683B-415A-64D0-A7B784D9B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D6A2E-F469-882B-6962-92E1C8D83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557B7-C38A-D9B4-3483-BEB851295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524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6247F-7D82-9894-ABBB-B81FA65FF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320D7-8479-7953-0509-A41917726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FE9D9-A0FD-126E-521E-201C07979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7647D-C19B-249A-3201-5A16A91B9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2CB65-96DC-93A0-9159-7283663A7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03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61AE4-6AA5-FCDF-B749-10566C020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3B1C92-F5C0-9438-C0A9-6556D99240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9D9E3-386B-CB5C-D8FF-0B3BB5FE4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ACBFF-D3C6-5123-F1CD-43FCCF2F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58397B-3F08-EF23-FEB8-0BD05F3BC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394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6738D-9889-68E0-AA77-EE2A20152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1BD75-9904-F800-EF7C-E2BC1CE8B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68080A-B5FC-02D7-0800-ED3ACD9CD4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F4E9AD-ADB2-E98B-7AAC-DA4FED57A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C1380-6244-DD33-FB8D-C85C578D7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984E5-05AF-6226-E547-1C618E6C6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91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41B6E-1D03-B917-DF60-98B421E6B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565BB-7BEA-A692-DE66-E74A5518E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B53BF-F0EC-7A8A-C679-CE213BEE57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D5F1F7-EDF2-C2FB-2C04-8EAB63622A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ECE078-0A24-1704-C4C3-3FE5C47FB3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03F8F1-FDD7-5C03-F6C0-2A71A18C9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040D1E-1CE4-8667-D9F6-3655BF750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3BF785-5CCB-34C6-163B-5AB616D4A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822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3B0C7-9B34-2CBD-DD35-5B452A6AF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BEC816-D483-0693-01C1-7A4A0C128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F875E-0066-2DFD-5BCE-A288D168E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7E2EAD-DC2D-D609-91B0-A1E9EF163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68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4849F4-46A7-C95C-CE6E-1C556CE85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CD6A8A-98E8-340C-C3F9-A9794582C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5D177-75FB-5E29-3473-D5DFC33EF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921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DF551-C6DA-BC9E-F535-105AC6923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1A358-1B87-7699-8CE2-5E2A0AC0C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5E457-E7F7-E4C0-E6E9-94BC3F304B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C73C4-0917-E485-1918-6AD8C47E0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BF4E6-C477-1FD7-B9EB-6EC3474DD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636B8-C298-2ECF-0C81-FC5985295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38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61B72-162D-FE00-ED27-6528E7601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52A0B9-D6A7-F206-6C91-466D7E3FB9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42F325-CEC0-4C03-0C02-8DC47E1B66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4462E-0149-EE2C-400A-71AE0A68F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E732B-6526-06C3-96EB-08BC63D50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78C906-6C59-8108-F6A5-36F14D261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523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0404C-7260-6B17-BB5C-1D46AEBCF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869237-1222-77E2-3CC3-982D13D781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858C5-62DD-EF2D-A67C-70AED7C6D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1CABA-E1E7-8078-CA09-A5D5C0D17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5E13B-5A7B-FC38-C451-07EAE418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99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95E01D-E85E-C445-B897-5DE371F32D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119B2E-D919-0E7E-CDF7-83D1C96B5C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4BF9D-2805-2FF6-FC43-BD594606A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6F98C-408A-1523-48AE-6B1C2C3F9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75DEB-B458-0293-9C50-F9853E8E4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46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17B0AB-4BB1-6A93-7871-1B8D7840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651CB8-79DA-0131-6B6B-AA23AC9FC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681F5-043B-2D1D-36A8-669EE1F25B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4A67E6-7A06-3540-AA65-416BF3B8ED78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CFCD5-F5CC-8D87-44B8-96C282463B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C1FD6-DBF0-E446-6966-94D7F562B6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63A56F-4C60-754B-A0BA-BF860EC9D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337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sv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00394-022-02874-3" TargetMode="External"/><Relationship Id="rId13" Type="http://schemas.openxmlformats.org/officeDocument/2006/relationships/hyperlink" Target="https://doi.org/10.1186/s12970-020-00383-4" TargetMode="External"/><Relationship Id="rId3" Type="http://schemas.openxmlformats.org/officeDocument/2006/relationships/hyperlink" Target="https://doi.org/10.1016/j.appet.2012.07.008" TargetMode="External"/><Relationship Id="rId7" Type="http://schemas.openxmlformats.org/officeDocument/2006/relationships/hyperlink" Target="https://doi.org/10.1111/j.1469-8986.2012.01399.x" TargetMode="External"/><Relationship Id="rId12" Type="http://schemas.openxmlformats.org/officeDocument/2006/relationships/hyperlink" Target="https://pmc.ncbi.nlm.nih.gov/articles/PMC5358037/" TargetMode="External"/><Relationship Id="rId2" Type="http://schemas.openxmlformats.org/officeDocument/2006/relationships/hyperlink" Target="https://doi.org/10.3390/nu1609125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appet.2011.07.011" TargetMode="External"/><Relationship Id="rId11" Type="http://schemas.openxmlformats.org/officeDocument/2006/relationships/hyperlink" Target="https://doi.org/10.3390/nu12123813" TargetMode="External"/><Relationship Id="rId5" Type="http://schemas.openxmlformats.org/officeDocument/2006/relationships/hyperlink" Target="https://doi.org/10.1161/01.cir.0000046228.97025.3a" TargetMode="External"/><Relationship Id="rId10" Type="http://schemas.openxmlformats.org/officeDocument/2006/relationships/hyperlink" Target="https://doi.org/10.7759/cureus.15032" TargetMode="External"/><Relationship Id="rId4" Type="http://schemas.openxmlformats.org/officeDocument/2006/relationships/hyperlink" Target="https://doi.org/10.70252/UITR3728" TargetMode="External"/><Relationship Id="rId9" Type="http://schemas.openxmlformats.org/officeDocument/2006/relationships/hyperlink" Target="https://doi.org/10.12965/jer.1732722.361" TargetMode="External"/><Relationship Id="rId14" Type="http://schemas.openxmlformats.org/officeDocument/2006/relationships/hyperlink" Target="https://doi.org/10.3389/fphys.2025.1648862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9/h95-012" TargetMode="External"/><Relationship Id="rId13" Type="http://schemas.openxmlformats.org/officeDocument/2006/relationships/hyperlink" Target="https://doi.org/10.3390/ijms22010338" TargetMode="External"/><Relationship Id="rId3" Type="http://schemas.openxmlformats.org/officeDocument/2006/relationships/hyperlink" Target="https://doi.org/10.9734/BJAST/2015/14975" TargetMode="External"/><Relationship Id="rId7" Type="http://schemas.openxmlformats.org/officeDocument/2006/relationships/hyperlink" Target="https://doi.org/10.23736/S0022-4707.24.15993-2" TargetMode="External"/><Relationship Id="rId12" Type="http://schemas.openxmlformats.org/officeDocument/2006/relationships/hyperlink" Target="https://doi.org/10.1123/ijspp.2021-0451" TargetMode="External"/><Relationship Id="rId2" Type="http://schemas.openxmlformats.org/officeDocument/2006/relationships/hyperlink" Target="https://doi.org/10.1001/jamapsychiatry.2025.00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52/jn.00545.2020" TargetMode="External"/><Relationship Id="rId11" Type="http://schemas.openxmlformats.org/officeDocument/2006/relationships/hyperlink" Target="https://doi.org/10.1123/ijsnem.2018-0020" TargetMode="External"/><Relationship Id="rId5" Type="http://schemas.openxmlformats.org/officeDocument/2006/relationships/hyperlink" Target="https://doi.org/10.3390/nu17091419" TargetMode="External"/><Relationship Id="rId15" Type="http://schemas.openxmlformats.org/officeDocument/2006/relationships/hyperlink" Target="https://doi.org/10.1186/s12970-019-0286-7" TargetMode="External"/><Relationship Id="rId10" Type="http://schemas.openxmlformats.org/officeDocument/2006/relationships/hyperlink" Target="http://hdl.handle.net/10045/16866" TargetMode="External"/><Relationship Id="rId4" Type="http://schemas.openxmlformats.org/officeDocument/2006/relationships/hyperlink" Target="https://doi.org/10.3390/jcm11113198" TargetMode="External"/><Relationship Id="rId9" Type="http://schemas.openxmlformats.org/officeDocument/2006/relationships/hyperlink" Target="https://doi.org/10.1016/j.jpain.2006.08.006" TargetMode="External"/><Relationship Id="rId14" Type="http://schemas.openxmlformats.org/officeDocument/2006/relationships/hyperlink" Target="https://pmc.ncbi.nlm.nih.gov/articles/PMC6683628/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0279-014-0257-8" TargetMode="External"/><Relationship Id="rId13" Type="http://schemas.openxmlformats.org/officeDocument/2006/relationships/hyperlink" Target="https://doi.org/10.1007/s00421-004-1244-9" TargetMode="External"/><Relationship Id="rId3" Type="http://schemas.openxmlformats.org/officeDocument/2006/relationships/hyperlink" Target="https://doi.org/10.52082/jssm.2023.417" TargetMode="External"/><Relationship Id="rId7" Type="http://schemas.openxmlformats.org/officeDocument/2006/relationships/hyperlink" Target="https://doi.org/10.1007/s40279-025-02245-y" TargetMode="External"/><Relationship Id="rId12" Type="http://schemas.openxmlformats.org/officeDocument/2006/relationships/hyperlink" Target="https://doi.org/10.1089/jcr.2011.0005" TargetMode="External"/><Relationship Id="rId2" Type="http://schemas.openxmlformats.org/officeDocument/2006/relationships/hyperlink" Target="https://doi.org/10.1016/j.scispo.2021.08.008" TargetMode="External"/><Relationship Id="rId16" Type="http://schemas.openxmlformats.org/officeDocument/2006/relationships/hyperlink" Target="https://doi.org/10.3390/nu172134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40279-025-02358-4" TargetMode="External"/><Relationship Id="rId11" Type="http://schemas.openxmlformats.org/officeDocument/2006/relationships/hyperlink" Target="https://doi.org/10.1249/MSS.0000000000000923" TargetMode="External"/><Relationship Id="rId5" Type="http://schemas.openxmlformats.org/officeDocument/2006/relationships/hyperlink" Target="https://doi.org/10.1177/02698811211032447" TargetMode="External"/><Relationship Id="rId15" Type="http://schemas.openxmlformats.org/officeDocument/2006/relationships/hyperlink" Target="https://doi.org/10.2340/jrm.v55.4523" TargetMode="External"/><Relationship Id="rId10" Type="http://schemas.openxmlformats.org/officeDocument/2006/relationships/hyperlink" Target="https://doi.org/10.1111/bph.13187" TargetMode="External"/><Relationship Id="rId4" Type="http://schemas.openxmlformats.org/officeDocument/2006/relationships/hyperlink" Target="https://doi.org/10.11613/BM.2021.010502" TargetMode="External"/><Relationship Id="rId9" Type="http://schemas.openxmlformats.org/officeDocument/2006/relationships/hyperlink" Target="https://doi.org/10.1097/00005768-200005000-00018" TargetMode="External"/><Relationship Id="rId14" Type="http://schemas.openxmlformats.org/officeDocument/2006/relationships/hyperlink" Target="https://thesportjournal.org/article/caffeine-improves-sprint-distance-performance-among-division-ii-collegiate-swimm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4B831-7E38-5D7B-8DDF-D8394FD0D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1443" y="2353412"/>
            <a:ext cx="11189110" cy="2151176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Effects of 300mg Caffeine Gum vs. Placebo Gum Consumption on Repeated Sprint Swimming Performance in Male and Female Competitive Swimmers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94430A-B289-9228-2B7F-449E7DFEA4E2}"/>
              </a:ext>
            </a:extLst>
          </p:cNvPr>
          <p:cNvSpPr/>
          <p:nvPr/>
        </p:nvSpPr>
        <p:spPr>
          <a:xfrm>
            <a:off x="0" y="0"/>
            <a:ext cx="12192000" cy="50144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55D007-F210-6673-E84D-5C68B3FF9A0A}"/>
              </a:ext>
            </a:extLst>
          </p:cNvPr>
          <p:cNvSpPr/>
          <p:nvPr/>
        </p:nvSpPr>
        <p:spPr>
          <a:xfrm>
            <a:off x="0" y="6395884"/>
            <a:ext cx="12192000" cy="50144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2CB613-4445-EA8A-9F34-92813F0CFC4F}"/>
              </a:ext>
            </a:extLst>
          </p:cNvPr>
          <p:cNvSpPr/>
          <p:nvPr/>
        </p:nvSpPr>
        <p:spPr>
          <a:xfrm rot="5400000">
            <a:off x="-3197944" y="3197942"/>
            <a:ext cx="6897329" cy="50144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FEAA42-D74A-A2E7-B0F1-0A36CDDDE509}"/>
              </a:ext>
            </a:extLst>
          </p:cNvPr>
          <p:cNvSpPr/>
          <p:nvPr/>
        </p:nvSpPr>
        <p:spPr>
          <a:xfrm rot="5400000">
            <a:off x="8492612" y="3197942"/>
            <a:ext cx="6897329" cy="501445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103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1A655-D301-DB8E-CA99-088E8C674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7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SWIMMING DEMANDS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765A10-0371-B91D-BB0F-CA18B6126487}"/>
              </a:ext>
            </a:extLst>
          </p:cNvPr>
          <p:cNvSpPr/>
          <p:nvPr/>
        </p:nvSpPr>
        <p:spPr>
          <a:xfrm>
            <a:off x="0" y="6145161"/>
            <a:ext cx="12192000" cy="7128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Water Splash Icon Vector Art, Icons, and Graphics for Free Download">
            <a:extLst>
              <a:ext uri="{FF2B5EF4-FFF2-40B4-BE49-F238E27FC236}">
                <a16:creationId xmlns:a16="http://schemas.microsoft.com/office/drawing/2014/main" id="{4F2BC170-C900-8E69-66C3-1321CBBE70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60567" y="3482780"/>
            <a:ext cx="4418863" cy="4444041"/>
          </a:xfrm>
          <a:prstGeom prst="rect">
            <a:avLst/>
          </a:prstGeom>
        </p:spPr>
      </p:pic>
      <p:sp>
        <p:nvSpPr>
          <p:cNvPr id="12" name="AutoShape 2" descr="Image result for ICON OF A DIVER IN SWIMMING">
            <a:extLst>
              <a:ext uri="{FF2B5EF4-FFF2-40B4-BE49-F238E27FC236}">
                <a16:creationId xmlns:a16="http://schemas.microsoft.com/office/drawing/2014/main" id="{F4AFBA2B-6D39-F991-7D65-0D4352768EB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A697B0B-D1CE-5C3D-EAA9-8B00708D9BF7}"/>
              </a:ext>
            </a:extLst>
          </p:cNvPr>
          <p:cNvSpPr/>
          <p:nvPr/>
        </p:nvSpPr>
        <p:spPr>
          <a:xfrm>
            <a:off x="452284" y="1208103"/>
            <a:ext cx="7124171" cy="3918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SWIMMING: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A4CF2F-C170-ECD3-3DBC-81C150798690}"/>
              </a:ext>
            </a:extLst>
          </p:cNvPr>
          <p:cNvSpPr/>
          <p:nvPr/>
        </p:nvSpPr>
        <p:spPr>
          <a:xfrm>
            <a:off x="452284" y="1652317"/>
            <a:ext cx="7124171" cy="11556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volume, physiologically demanding training programmes (&gt;20hrs) (Pollock et al., 2019)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96EE580-EC1B-B1B3-AE4D-6E0D5CAC4F36}"/>
              </a:ext>
            </a:extLst>
          </p:cNvPr>
          <p:cNvSpPr/>
          <p:nvPr/>
        </p:nvSpPr>
        <p:spPr>
          <a:xfrm>
            <a:off x="452284" y="2858635"/>
            <a:ext cx="7124172" cy="17487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Competitions span across multiple days, with heats, semi-finals and finals often competed within single or successive days (Santos, 2023) → meaning swimmers frequently perform multiple high-intensity efforts with short recovery periods (Stewart, 2000)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91C7AA2-16B7-E5E5-E438-DB92FF2BBE2C}"/>
              </a:ext>
            </a:extLst>
          </p:cNvPr>
          <p:cNvSpPr/>
          <p:nvPr/>
        </p:nvSpPr>
        <p:spPr>
          <a:xfrm>
            <a:off x="452281" y="4657973"/>
            <a:ext cx="7124173" cy="132690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Repeated sprint efforts are a common strategy within most swimming programmes to increase anaerobic capacity and fatigue resistance (Toubekis et al., 2005; Marinho et al., 2011)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B2D56C5-6334-A0DA-05A2-AE6F02E509C6}"/>
              </a:ext>
            </a:extLst>
          </p:cNvPr>
          <p:cNvSpPr/>
          <p:nvPr/>
        </p:nvSpPr>
        <p:spPr>
          <a:xfrm flipH="1">
            <a:off x="9253349" y="3413210"/>
            <a:ext cx="739501" cy="808304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  <a:ln w="11509" cap="flat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CB234BF-96D5-6752-B967-46C8A34A4705}"/>
              </a:ext>
            </a:extLst>
          </p:cNvPr>
          <p:cNvSpPr/>
          <p:nvPr/>
        </p:nvSpPr>
        <p:spPr>
          <a:xfrm flipH="1">
            <a:off x="9623100" y="2163097"/>
            <a:ext cx="2431247" cy="3036931"/>
          </a:xfrm>
          <a:custGeom>
            <a:avLst/>
            <a:gdLst>
              <a:gd name="csX0" fmla="*/ 514971 w 553869"/>
              <a:gd name="csY0" fmla="*/ 515393 h 515392"/>
              <a:gd name="csX1" fmla="*/ 480405 w 553869"/>
              <a:gd name="csY1" fmla="*/ 498248 h 515392"/>
              <a:gd name="csX2" fmla="*/ 376705 w 553869"/>
              <a:gd name="csY2" fmla="*/ 351563 h 515392"/>
              <a:gd name="csX3" fmla="*/ 190046 w 553869"/>
              <a:gd name="csY3" fmla="*/ 257265 h 515392"/>
              <a:gd name="csX4" fmla="*/ 156632 w 553869"/>
              <a:gd name="csY4" fmla="*/ 229643 h 515392"/>
              <a:gd name="csX5" fmla="*/ 6844 w 553869"/>
              <a:gd name="csY5" fmla="*/ 51525 h 515392"/>
              <a:gd name="csX6" fmla="*/ 4539 w 553869"/>
              <a:gd name="csY6" fmla="*/ 18188 h 515392"/>
              <a:gd name="csX7" fmla="*/ 39106 w 553869"/>
              <a:gd name="csY7" fmla="*/ 90 h 515392"/>
              <a:gd name="csX8" fmla="*/ 74825 w 553869"/>
              <a:gd name="csY8" fmla="*/ 16283 h 515392"/>
              <a:gd name="csX9" fmla="*/ 211938 w 553869"/>
              <a:gd name="csY9" fmla="*/ 154395 h 515392"/>
              <a:gd name="csX10" fmla="*/ 387075 w 553869"/>
              <a:gd name="csY10" fmla="*/ 242025 h 515392"/>
              <a:gd name="csX11" fmla="*/ 403206 w 553869"/>
              <a:gd name="csY11" fmla="*/ 255360 h 515392"/>
              <a:gd name="csX12" fmla="*/ 548386 w 553869"/>
              <a:gd name="csY12" fmla="*/ 463958 h 515392"/>
              <a:gd name="csX13" fmla="*/ 536864 w 553869"/>
              <a:gd name="csY13" fmla="*/ 509678 h 515392"/>
              <a:gd name="csX14" fmla="*/ 514971 w 553869"/>
              <a:gd name="csY14" fmla="*/ 515393 h 51539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553869" h="515392">
                <a:moveTo>
                  <a:pt x="514971" y="515393"/>
                </a:moveTo>
                <a:cubicBezTo>
                  <a:pt x="501145" y="515393"/>
                  <a:pt x="487318" y="508725"/>
                  <a:pt x="480405" y="498248"/>
                </a:cubicBezTo>
                <a:lnTo>
                  <a:pt x="376705" y="351563"/>
                </a:lnTo>
                <a:lnTo>
                  <a:pt x="190046" y="257265"/>
                </a:lnTo>
                <a:cubicBezTo>
                  <a:pt x="176220" y="250598"/>
                  <a:pt x="164698" y="241073"/>
                  <a:pt x="156632" y="229643"/>
                </a:cubicBezTo>
                <a:lnTo>
                  <a:pt x="6844" y="51525"/>
                </a:lnTo>
                <a:cubicBezTo>
                  <a:pt x="-1222" y="41048"/>
                  <a:pt x="-2374" y="28665"/>
                  <a:pt x="4539" y="18188"/>
                </a:cubicBezTo>
                <a:cubicBezTo>
                  <a:pt x="11453" y="7710"/>
                  <a:pt x="24127" y="90"/>
                  <a:pt x="39106" y="90"/>
                </a:cubicBezTo>
                <a:cubicBezTo>
                  <a:pt x="54085" y="-862"/>
                  <a:pt x="67911" y="5805"/>
                  <a:pt x="74825" y="16283"/>
                </a:cubicBezTo>
                <a:lnTo>
                  <a:pt x="211938" y="154395"/>
                </a:lnTo>
                <a:lnTo>
                  <a:pt x="387075" y="242025"/>
                </a:lnTo>
                <a:cubicBezTo>
                  <a:pt x="393989" y="244883"/>
                  <a:pt x="399750" y="249645"/>
                  <a:pt x="403206" y="255360"/>
                </a:cubicBezTo>
                <a:lnTo>
                  <a:pt x="548386" y="463958"/>
                </a:lnTo>
                <a:cubicBezTo>
                  <a:pt x="558756" y="479198"/>
                  <a:pt x="554147" y="499200"/>
                  <a:pt x="536864" y="509678"/>
                </a:cubicBezTo>
                <a:cubicBezTo>
                  <a:pt x="531102" y="513488"/>
                  <a:pt x="523037" y="515393"/>
                  <a:pt x="514971" y="515393"/>
                </a:cubicBezTo>
                <a:close/>
              </a:path>
            </a:pathLst>
          </a:custGeom>
          <a:solidFill>
            <a:schemeClr val="tx2">
              <a:lumMod val="90000"/>
              <a:lumOff val="10000"/>
            </a:schemeClr>
          </a:solidFill>
          <a:ln w="11509" cap="flat">
            <a:noFill/>
            <a:prstDash val="solid"/>
            <a:miter/>
          </a:ln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948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F4E53-2FB2-D5B9-49A6-2AAE297AA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52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CAFFEINE MECHANISM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A1E69-D57D-968C-0F41-DF908050E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661" y="1386010"/>
            <a:ext cx="4322300" cy="524339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" name="Graphic 9" descr="Coffee with solid fill">
            <a:extLst>
              <a:ext uri="{FF2B5EF4-FFF2-40B4-BE49-F238E27FC236}">
                <a16:creationId xmlns:a16="http://schemas.microsoft.com/office/drawing/2014/main" id="{7AF43211-908E-8213-9D53-D0ADE02178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80686" y="39394"/>
            <a:ext cx="1120814" cy="1120814"/>
          </a:xfrm>
          <a:prstGeom prst="rect">
            <a:avLst/>
          </a:prstGeom>
        </p:spPr>
      </p:pic>
      <p:pic>
        <p:nvPicPr>
          <p:cNvPr id="12" name="Graphic 11" descr="Coffee Beans with solid fill">
            <a:extLst>
              <a:ext uri="{FF2B5EF4-FFF2-40B4-BE49-F238E27FC236}">
                <a16:creationId xmlns:a16="http://schemas.microsoft.com/office/drawing/2014/main" id="{858482AF-3F65-39E5-9EB2-B849FC5031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42026" y="-7278"/>
            <a:ext cx="1190960" cy="11909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6AAAE63-F663-C8DC-D8EA-F431A9E599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022" b="73606" l="25926" r="76667">
                        <a14:foregroundMark x1="50370" y1="49442" x2="34074" y2="64312"/>
                        <a14:foregroundMark x1="43704" y1="52045" x2="43704" y2="52045"/>
                        <a14:foregroundMark x1="38519" y1="63941" x2="48519" y2="55390"/>
                        <a14:foregroundMark x1="36296" y1="69517" x2="36296" y2="69517"/>
                        <a14:foregroundMark x1="35185" y1="73606" x2="35185" y2="73606"/>
                        <a14:foregroundMark x1="26296" y1="64684" x2="26296" y2="64684"/>
                        <a14:foregroundMark x1="64815" y1="40149" x2="64815" y2="40149"/>
                        <a14:foregroundMark x1="63704" y1="38290" x2="59259" y2="37918"/>
                        <a14:foregroundMark x1="70370" y1="32714" x2="70370" y2="32714"/>
                        <a14:foregroundMark x1="66667" y1="26022" x2="66667" y2="26022"/>
                      </a14:backgroundRemoval>
                    </a14:imgEffect>
                  </a14:imgLayer>
                </a14:imgProps>
              </a:ext>
            </a:extLst>
          </a:blip>
          <a:srcRect l="20908" t="23615" r="16331" b="24650"/>
          <a:stretch>
            <a:fillRect/>
          </a:stretch>
        </p:blipFill>
        <p:spPr>
          <a:xfrm rot="1165543">
            <a:off x="1696698" y="-59329"/>
            <a:ext cx="1550227" cy="127314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554CA9D-969B-955C-BCD6-D67168E8EEE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9981" b="65066" l="10000" r="90000">
                        <a14:foregroundMark x1="54438" y1="60684" x2="54438" y2="60684"/>
                      </a14:backgroundRemoval>
                    </a14:imgEffect>
                  </a14:imgLayer>
                </a14:imgProps>
              </a:ext>
            </a:extLst>
          </a:blip>
          <a:srcRect t="25596" b="30548"/>
          <a:stretch>
            <a:fillRect/>
          </a:stretch>
        </p:blipFill>
        <p:spPr>
          <a:xfrm>
            <a:off x="-14250" y="124864"/>
            <a:ext cx="1526089" cy="92667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BF836FC-23C9-1A36-9AD7-86D00F0B4372}"/>
              </a:ext>
            </a:extLst>
          </p:cNvPr>
          <p:cNvSpPr txBox="1"/>
          <p:nvPr/>
        </p:nvSpPr>
        <p:spPr>
          <a:xfrm>
            <a:off x="596777" y="1258369"/>
            <a:ext cx="10998435" cy="496996"/>
          </a:xfrm>
          <a:prstGeom prst="rect">
            <a:avLst/>
          </a:prstGeom>
          <a:noFill/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Ergogenic aid with ~2-3% improvements reported across athletic populations (Maughen, 2018)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7C03F00-3317-91CA-D260-9CD5A9DA2506}"/>
              </a:ext>
            </a:extLst>
          </p:cNvPr>
          <p:cNvSpPr txBox="1"/>
          <p:nvPr/>
        </p:nvSpPr>
        <p:spPr>
          <a:xfrm>
            <a:off x="596778" y="1843939"/>
            <a:ext cx="10998435" cy="400110"/>
          </a:xfrm>
          <a:prstGeom prst="rect">
            <a:avLst/>
          </a:prstGeom>
          <a:solidFill>
            <a:schemeClr val="accent1"/>
          </a:solidFill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Mechanism: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71C316A-090C-B86C-0568-5F325FE1D1A4}"/>
              </a:ext>
            </a:extLst>
          </p:cNvPr>
          <p:cNvSpPr txBox="1"/>
          <p:nvPr/>
        </p:nvSpPr>
        <p:spPr>
          <a:xfrm>
            <a:off x="596778" y="2323529"/>
            <a:ext cx="10998435" cy="958660"/>
          </a:xfrm>
          <a:prstGeom prst="rect">
            <a:avLst/>
          </a:prstGeom>
          <a:noFill/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Adenosine receptor antagonism- increases CNS activation and reduces perceived exertion </a:t>
            </a:r>
          </a:p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(Silva et al., 2025; Tallis et al., 2015, Maridakis et al., 2007)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78DFEB-2181-4403-5411-7DD9B77ECE9F}"/>
              </a:ext>
            </a:extLst>
          </p:cNvPr>
          <p:cNvSpPr txBox="1"/>
          <p:nvPr/>
        </p:nvSpPr>
        <p:spPr>
          <a:xfrm>
            <a:off x="596779" y="3359829"/>
            <a:ext cx="10998435" cy="958660"/>
          </a:xfrm>
          <a:prstGeom prst="rect">
            <a:avLst/>
          </a:prstGeom>
          <a:noFill/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β‑endorphin secretion - analgesic effects and improved exercise tolerance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Pilozzi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EE628FC-093D-9A31-D3DD-DFBEDB175E7C}"/>
              </a:ext>
            </a:extLst>
          </p:cNvPr>
          <p:cNvSpPr txBox="1"/>
          <p:nvPr/>
        </p:nvSpPr>
        <p:spPr>
          <a:xfrm>
            <a:off x="596780" y="4397969"/>
            <a:ext cx="10998435" cy="400111"/>
          </a:xfrm>
          <a:prstGeom prst="rect">
            <a:avLst/>
          </a:prstGeom>
          <a:solidFill>
            <a:schemeClr val="accent1"/>
          </a:solidFill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evidence for ergogenic effects in swimming: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197F9D0-BD9D-6116-019A-A538AF7EAEAE}"/>
              </a:ext>
            </a:extLst>
          </p:cNvPr>
          <p:cNvSpPr txBox="1"/>
          <p:nvPr/>
        </p:nvSpPr>
        <p:spPr>
          <a:xfrm>
            <a:off x="596781" y="4880467"/>
            <a:ext cx="10998435" cy="958660"/>
          </a:xfrm>
          <a:prstGeom prst="rect">
            <a:avLst/>
          </a:prstGeom>
          <a:noFill/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Sagueiro et al. (2022) &amp; MacIntosh, (1995): significant improvements in 400m repeated efforts and 1500m time trials (6mg·kg⁻¹ BM)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2021B2-B847-84A5-CEE2-0365F5BB8F20}"/>
              </a:ext>
            </a:extLst>
          </p:cNvPr>
          <p:cNvSpPr txBox="1"/>
          <p:nvPr/>
        </p:nvSpPr>
        <p:spPr>
          <a:xfrm>
            <a:off x="596782" y="5921514"/>
            <a:ext cx="10998435" cy="707886"/>
          </a:xfrm>
          <a:prstGeom prst="rect">
            <a:avLst/>
          </a:prstGeom>
          <a:noFill/>
          <a:ln w="57150"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Acar et al. (2024) &amp; Vanata et al. (2015): significant short-distance performance improvements (3mg·kg⁻¹) </a:t>
            </a:r>
          </a:p>
        </p:txBody>
      </p:sp>
    </p:spTree>
    <p:extLst>
      <p:ext uri="{BB962C8B-B14F-4D97-AF65-F5344CB8AC3E}">
        <p14:creationId xmlns:p14="http://schemas.microsoft.com/office/powerpoint/2010/main" val="3724978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4FC1-D325-3BF4-D2DB-1C63D955B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2C08E5C-09C3-F8BB-16CF-A140AD48D348}"/>
              </a:ext>
            </a:extLst>
          </p:cNvPr>
          <p:cNvSpPr/>
          <p:nvPr/>
        </p:nvSpPr>
        <p:spPr>
          <a:xfrm>
            <a:off x="1551039" y="1164585"/>
            <a:ext cx="9134168" cy="147187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Repeated sprints are a fundamental part of training &amp; competition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577FF8E-9EF2-E2DC-4827-B9F25B86AF40}"/>
              </a:ext>
            </a:extLst>
          </p:cNvPr>
          <p:cNvSpPr/>
          <p:nvPr/>
        </p:nvSpPr>
        <p:spPr>
          <a:xfrm>
            <a:off x="1551039" y="2928985"/>
            <a:ext cx="9134168" cy="147187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Caffeine = reduce perceived exertion, modulate pain perception &amp; enhances muscle contractibility = relevant for repeated high intensity swimming efforts where fatigue accumulates across bouts (Guest, 2021; Wang, 2025)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59723B-810B-BA2D-8DC6-392FDFB5ADBB}"/>
              </a:ext>
            </a:extLst>
          </p:cNvPr>
          <p:cNvSpPr/>
          <p:nvPr/>
        </p:nvSpPr>
        <p:spPr>
          <a:xfrm>
            <a:off x="1551039" y="4693385"/>
            <a:ext cx="9134168" cy="1471870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Evidence on repeated sprints remains limited ↓</a:t>
            </a:r>
          </a:p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Meta-analysis by Huang et al. (2025) highlighted 1 study which employed only 9 male swimmers &amp; 0 utilising caffeine gum as the ingestion method</a:t>
            </a:r>
          </a:p>
        </p:txBody>
      </p:sp>
    </p:spTree>
    <p:extLst>
      <p:ext uri="{BB962C8B-B14F-4D97-AF65-F5344CB8AC3E}">
        <p14:creationId xmlns:p14="http://schemas.microsoft.com/office/powerpoint/2010/main" val="108136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AAF1EA9-C484-4E6B-D75F-6D65BB70BEE2}"/>
              </a:ext>
            </a:extLst>
          </p:cNvPr>
          <p:cNvSpPr/>
          <p:nvPr/>
        </p:nvSpPr>
        <p:spPr>
          <a:xfrm>
            <a:off x="9438751" y="4145478"/>
            <a:ext cx="2672861" cy="25673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E8BE76D-D802-7869-1772-E0FB2B11E1EC}"/>
              </a:ext>
            </a:extLst>
          </p:cNvPr>
          <p:cNvSpPr/>
          <p:nvPr/>
        </p:nvSpPr>
        <p:spPr>
          <a:xfrm>
            <a:off x="4759568" y="4145478"/>
            <a:ext cx="2672861" cy="25673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4C134C9-C9C3-5BB4-324D-9FA17C3AB967}"/>
              </a:ext>
            </a:extLst>
          </p:cNvPr>
          <p:cNvSpPr/>
          <p:nvPr/>
        </p:nvSpPr>
        <p:spPr>
          <a:xfrm>
            <a:off x="80387" y="4145478"/>
            <a:ext cx="2672861" cy="25673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EF329-D588-03BF-266D-3A65C36A4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 &amp; HYPOTHESES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08128-97AC-E24C-2B9D-908446724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596" y="1307978"/>
            <a:ext cx="11798808" cy="1839848"/>
          </a:xfr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Examine effects of acute caffeine supplementation on repeated sprint swimming performance alongside perceptual and physiological responses in trained swimmers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phic 4" descr="Badge 1 with solid fill">
            <a:extLst>
              <a:ext uri="{FF2B5EF4-FFF2-40B4-BE49-F238E27FC236}">
                <a16:creationId xmlns:a16="http://schemas.microsoft.com/office/drawing/2014/main" id="{BBC4C2BE-D9FD-8F18-DC3F-1F1C27E116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9617" y="3224621"/>
            <a:ext cx="914400" cy="914400"/>
          </a:xfrm>
          <a:prstGeom prst="rect">
            <a:avLst/>
          </a:prstGeom>
        </p:spPr>
      </p:pic>
      <p:pic>
        <p:nvPicPr>
          <p:cNvPr id="7" name="Graphic 6" descr="Badge with solid fill">
            <a:extLst>
              <a:ext uri="{FF2B5EF4-FFF2-40B4-BE49-F238E27FC236}">
                <a16:creationId xmlns:a16="http://schemas.microsoft.com/office/drawing/2014/main" id="{E004CB8E-B722-5B92-F6C2-8DFD8C17B5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38799" y="3231078"/>
            <a:ext cx="914400" cy="914400"/>
          </a:xfrm>
          <a:prstGeom prst="rect">
            <a:avLst/>
          </a:prstGeom>
        </p:spPr>
      </p:pic>
      <p:pic>
        <p:nvPicPr>
          <p:cNvPr id="9" name="Graphic 8" descr="Badge 3 with solid fill">
            <a:extLst>
              <a:ext uri="{FF2B5EF4-FFF2-40B4-BE49-F238E27FC236}">
                <a16:creationId xmlns:a16="http://schemas.microsoft.com/office/drawing/2014/main" id="{064C9CF3-9545-88A3-8215-CBC77558F1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17983" y="3252975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03FE0DE-F323-E617-86FC-71002075674D}"/>
              </a:ext>
            </a:extLst>
          </p:cNvPr>
          <p:cNvSpPr txBox="1"/>
          <p:nvPr/>
        </p:nvSpPr>
        <p:spPr>
          <a:xfrm>
            <a:off x="196596" y="4594303"/>
            <a:ext cx="2413882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 will significantly reduce mean sprint times compared to PLA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7252E5-9ADC-664B-EEEA-2104C8B0FA61}"/>
              </a:ext>
            </a:extLst>
          </p:cNvPr>
          <p:cNvSpPr txBox="1"/>
          <p:nvPr/>
        </p:nvSpPr>
        <p:spPr>
          <a:xfrm>
            <a:off x="4889058" y="4722808"/>
            <a:ext cx="2413882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RPE scores will be lower in CAF than PLA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A627939-8CF8-3A69-10F5-6AA1952BD562}"/>
              </a:ext>
            </a:extLst>
          </p:cNvPr>
          <p:cNvSpPr txBox="1"/>
          <p:nvPr/>
        </p:nvSpPr>
        <p:spPr>
          <a:xfrm>
            <a:off x="9581522" y="4802052"/>
            <a:ext cx="2413882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 will have more physiological side effects than PLA</a:t>
            </a:r>
          </a:p>
        </p:txBody>
      </p:sp>
    </p:spTree>
    <p:extLst>
      <p:ext uri="{BB962C8B-B14F-4D97-AF65-F5344CB8AC3E}">
        <p14:creationId xmlns:p14="http://schemas.microsoft.com/office/powerpoint/2010/main" val="1861812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31925-4F09-250D-1E05-26B3F68A8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Study Design</a:t>
            </a:r>
          </a:p>
        </p:txBody>
      </p:sp>
      <p:sp>
        <p:nvSpPr>
          <p:cNvPr id="10" name="Arrow: Pentagon 9">
            <a:extLst>
              <a:ext uri="{FF2B5EF4-FFF2-40B4-BE49-F238E27FC236}">
                <a16:creationId xmlns:a16="http://schemas.microsoft.com/office/drawing/2014/main" id="{0D5F7D04-BAE4-FDD3-896C-5721C63306C7}"/>
              </a:ext>
            </a:extLst>
          </p:cNvPr>
          <p:cNvSpPr/>
          <p:nvPr/>
        </p:nvSpPr>
        <p:spPr>
          <a:xfrm>
            <a:off x="149290" y="1325562"/>
            <a:ext cx="11812555" cy="1009585"/>
          </a:xfrm>
          <a:prstGeom prst="homePlate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DESIGN: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Double-blind, randomised, counterbalanced crossover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chosen for reducing inter-individual variability and bias</a:t>
            </a: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8425A735-6C04-B690-834E-9E4EAFE1A4E8}"/>
              </a:ext>
            </a:extLst>
          </p:cNvPr>
          <p:cNvSpPr/>
          <p:nvPr/>
        </p:nvSpPr>
        <p:spPr>
          <a:xfrm>
            <a:off x="149288" y="5345531"/>
            <a:ext cx="11812555" cy="1315300"/>
          </a:xfrm>
          <a:prstGeom prst="homePlate">
            <a:avLst>
              <a:gd name="adj" fmla="val 39440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Participants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(n=8 (5F, 3M); Age: 27.13±6.49y; BM: 74.73±8.44kg; Height: 171.88±6.01cm)</a:t>
            </a:r>
            <a:endParaRPr lang="en-GB" dirty="0">
              <a:highlight>
                <a:srgbClr val="FF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Recruited swimmers: met tier 2 athlete criteria (McKay, 2021)</a:t>
            </a:r>
          </a:p>
          <a:p>
            <a:pPr algn="ctr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All were regularly training (≥3 sessions/week), injury free (≥6 months) &amp; ≥18 years </a:t>
            </a: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7F5C8CCB-09AD-9DC4-FDAA-804FD4F8B92C}"/>
              </a:ext>
            </a:extLst>
          </p:cNvPr>
          <p:cNvSpPr/>
          <p:nvPr/>
        </p:nvSpPr>
        <p:spPr>
          <a:xfrm>
            <a:off x="149289" y="2335147"/>
            <a:ext cx="11812555" cy="1009585"/>
          </a:xfrm>
          <a:prstGeom prst="homePlate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Participants = completed both caffeine + placebo trial (separated by a week to minimise potential carryover effects)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6AA3AF4F-E8AC-5357-5CF2-C2DB523F246D}"/>
              </a:ext>
            </a:extLst>
          </p:cNvPr>
          <p:cNvSpPr/>
          <p:nvPr/>
        </p:nvSpPr>
        <p:spPr>
          <a:xfrm>
            <a:off x="149288" y="3326361"/>
            <a:ext cx="11812555" cy="1009585"/>
          </a:xfrm>
          <a:prstGeom prst="homePlate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Standardised conditions: caffeine &amp; strenuous exercise avoided 48hrs pre-trial, standardised pre-trial meal, 25m pool conditions, coach recording sprint times</a:t>
            </a: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C0EA34F1-E6C0-E726-F76E-0DF0EC9D5521}"/>
              </a:ext>
            </a:extLst>
          </p:cNvPr>
          <p:cNvSpPr/>
          <p:nvPr/>
        </p:nvSpPr>
        <p:spPr>
          <a:xfrm>
            <a:off x="149288" y="4335946"/>
            <a:ext cx="11812555" cy="1009585"/>
          </a:xfrm>
          <a:prstGeom prst="homePlat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outcomes (25m sprint times), physiological (HR) &amp; perceptual measures (RPE, CAF symptoms) recorded</a:t>
            </a:r>
          </a:p>
        </p:txBody>
      </p:sp>
    </p:spTree>
    <p:extLst>
      <p:ext uri="{BB962C8B-B14F-4D97-AF65-F5344CB8AC3E}">
        <p14:creationId xmlns:p14="http://schemas.microsoft.com/office/powerpoint/2010/main" val="595679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7002F-5A21-EF10-5824-078EB9C35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Experimental Procedure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97715E-0B3E-C6E3-CDB1-E2CC1A4CE6A4}"/>
              </a:ext>
            </a:extLst>
          </p:cNvPr>
          <p:cNvSpPr/>
          <p:nvPr/>
        </p:nvSpPr>
        <p:spPr>
          <a:xfrm>
            <a:off x="619431" y="1262216"/>
            <a:ext cx="10953136" cy="53094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REPEATED SPRINT SWIMMING PROTOCOL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A9A0779-F158-0523-4968-3D576E3E179C}"/>
              </a:ext>
            </a:extLst>
          </p:cNvPr>
          <p:cNvSpPr/>
          <p:nvPr/>
        </p:nvSpPr>
        <p:spPr>
          <a:xfrm>
            <a:off x="619432" y="2373206"/>
            <a:ext cx="10953135" cy="53094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10x25m maximal effort freestyle sprints on 1-minute intervals 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64DAF8F9-5C46-4138-90A7-9CC022FE376B}"/>
              </a:ext>
            </a:extLst>
          </p:cNvPr>
          <p:cNvSpPr/>
          <p:nvPr/>
        </p:nvSpPr>
        <p:spPr>
          <a:xfrm>
            <a:off x="5788741" y="1842265"/>
            <a:ext cx="614516" cy="481834"/>
          </a:xfrm>
          <a:prstGeom prst="downArrow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allout: Up Arrow 13">
            <a:extLst>
              <a:ext uri="{FF2B5EF4-FFF2-40B4-BE49-F238E27FC236}">
                <a16:creationId xmlns:a16="http://schemas.microsoft.com/office/drawing/2014/main" id="{AAEBB65E-B3CD-9E47-EA61-5B80294A9E09}"/>
              </a:ext>
            </a:extLst>
          </p:cNvPr>
          <p:cNvSpPr/>
          <p:nvPr/>
        </p:nvSpPr>
        <p:spPr>
          <a:xfrm>
            <a:off x="0" y="2953255"/>
            <a:ext cx="3613352" cy="3904744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75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Standardised 15min land warm-up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30min standardised pool warmup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15-minute period allocated for supplement ingestion and pre-trial measurements</a:t>
            </a:r>
          </a:p>
        </p:txBody>
      </p:sp>
      <p:sp>
        <p:nvSpPr>
          <p:cNvPr id="15" name="Callout: Up Arrow 14">
            <a:extLst>
              <a:ext uri="{FF2B5EF4-FFF2-40B4-BE49-F238E27FC236}">
                <a16:creationId xmlns:a16="http://schemas.microsoft.com/office/drawing/2014/main" id="{53A667BC-AA00-E071-B077-CB660BF3EE21}"/>
              </a:ext>
            </a:extLst>
          </p:cNvPr>
          <p:cNvSpPr/>
          <p:nvPr/>
        </p:nvSpPr>
        <p:spPr>
          <a:xfrm>
            <a:off x="8578650" y="2953255"/>
            <a:ext cx="3613355" cy="3904744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75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Supplementation: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300mg caffeine gum or taste matched placebo consumed 15mins pre-trial = coincide with peak plasma CAF concentration</a:t>
            </a:r>
          </a:p>
        </p:txBody>
      </p:sp>
      <p:sp>
        <p:nvSpPr>
          <p:cNvPr id="16" name="Callout: Up Arrow 15">
            <a:extLst>
              <a:ext uri="{FF2B5EF4-FFF2-40B4-BE49-F238E27FC236}">
                <a16:creationId xmlns:a16="http://schemas.microsoft.com/office/drawing/2014/main" id="{76A5008D-64A6-640C-8880-6A172C318D12}"/>
              </a:ext>
            </a:extLst>
          </p:cNvPr>
          <p:cNvSpPr/>
          <p:nvPr/>
        </p:nvSpPr>
        <p:spPr>
          <a:xfrm>
            <a:off x="3672840" y="2953255"/>
            <a:ext cx="4846320" cy="3904744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75000"/>
            </a:avLst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dirty="0"/>
              <a:t>Physiological, Perceptual &amp; Side Effect Measures:</a:t>
            </a:r>
          </a:p>
          <a:p>
            <a:pPr algn="ctr">
              <a:lnSpc>
                <a:spcPct val="150000"/>
              </a:lnSpc>
            </a:pPr>
            <a:r>
              <a:rPr lang="en-GB" sz="1600" dirty="0"/>
              <a:t>- HR (Polar OH1 Monitors): collected at rest, post-warmup, post-repetition 1-10 &amp; post-cool down</a:t>
            </a:r>
          </a:p>
          <a:p>
            <a:pPr algn="ctr">
              <a:lnSpc>
                <a:spcPct val="150000"/>
              </a:lnSpc>
              <a:buFontTx/>
              <a:buChar char="-"/>
            </a:pPr>
            <a:r>
              <a:rPr lang="en-GB" sz="1600" dirty="0"/>
              <a:t>RPE collected post-trial (Borg, 1998)</a:t>
            </a:r>
          </a:p>
          <a:p>
            <a:pPr algn="ctr">
              <a:lnSpc>
                <a:spcPct val="150000"/>
              </a:lnSpc>
              <a:buFontTx/>
              <a:buChar char="-"/>
            </a:pPr>
            <a:r>
              <a:rPr lang="en-GB" sz="1600" dirty="0"/>
              <a:t>Caffeine related  side-effects assessed pre/post trial using 5-point Likert scale (De Souza et al., 2022; Joshi et al., 2015)</a:t>
            </a:r>
          </a:p>
        </p:txBody>
      </p:sp>
    </p:spTree>
    <p:extLst>
      <p:ext uri="{BB962C8B-B14F-4D97-AF65-F5344CB8AC3E}">
        <p14:creationId xmlns:p14="http://schemas.microsoft.com/office/powerpoint/2010/main" val="2492548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D98762C-780D-9D19-B564-7AE057DBA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9F6C04-8606-FA18-7CC6-AF931A5B1549}"/>
              </a:ext>
            </a:extLst>
          </p:cNvPr>
          <p:cNvSpPr txBox="1"/>
          <p:nvPr/>
        </p:nvSpPr>
        <p:spPr>
          <a:xfrm>
            <a:off x="127818" y="1083014"/>
            <a:ext cx="11946195" cy="785343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Data analysed using SPSS (v.30) - statistical significance set at p&lt; 0.05 - Magnitude of effect determined using partial eta squared (ANOVA) and Cohens d (T-Tests)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25B4E5-037E-CC8A-BE24-D8F80C0CA5F6}"/>
              </a:ext>
            </a:extLst>
          </p:cNvPr>
          <p:cNvSpPr txBox="1"/>
          <p:nvPr/>
        </p:nvSpPr>
        <p:spPr>
          <a:xfrm>
            <a:off x="127818" y="1923633"/>
            <a:ext cx="11946195" cy="1939505"/>
          </a:xfrm>
          <a:prstGeom prst="rect">
            <a:avLst/>
          </a:prstGeom>
          <a:noFill/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PERFORMANCE OUTCOMES</a:t>
            </a:r>
          </a:p>
          <a:p>
            <a:pPr marL="285750" indent="-285750" algn="ctr">
              <a:lnSpc>
                <a:spcPct val="150000"/>
              </a:lnSpc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Two-Way Repeated Measures ANOVA (Condition*Repetition)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identify main effect of condition + interaction effect across the sprint protocol</a:t>
            </a:r>
          </a:p>
          <a:p>
            <a:pPr algn="ctr">
              <a:lnSpc>
                <a:spcPct val="150000"/>
              </a:lnSpc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Paired Samples T-Tests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compare specific outcomes between conditions: Mean sprint time, best time,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final repetition time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885828-07FC-FC1D-2369-8E405923FA8F}"/>
              </a:ext>
            </a:extLst>
          </p:cNvPr>
          <p:cNvSpPr txBox="1"/>
          <p:nvPr/>
        </p:nvSpPr>
        <p:spPr>
          <a:xfrm>
            <a:off x="127818" y="3918413"/>
            <a:ext cx="11946195" cy="1200842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PHYSIOLOGICAL &amp; PERCEPTUAL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HR: Two-Way Repeated Measures ANOVA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track heart rate changes across protocol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RPE: Wilcoxon Signed-Rank Test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comparing rankings of effort between conditions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401081-B9F3-01A7-DEF9-07DBE5786301}"/>
              </a:ext>
            </a:extLst>
          </p:cNvPr>
          <p:cNvSpPr txBox="1"/>
          <p:nvPr/>
        </p:nvSpPr>
        <p:spPr>
          <a:xfrm>
            <a:off x="127818" y="5174531"/>
            <a:ext cx="11946195" cy="1610697"/>
          </a:xfrm>
          <a:prstGeom prst="rect">
            <a:avLst/>
          </a:prstGeom>
          <a:noFill/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SIDE EFFECTS &amp; BLINDING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Symptoms: Wilcoxon Signed-Rank Tests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compare magnitude of Likert-scale changes between conditions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Descriptive Profiles: Frequency &amp; percentage distributions calculated to highlight prevalence/severity of side effects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Blinding: Success of double-blinding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frequency analysis of participant condition identification</a:t>
            </a:r>
          </a:p>
        </p:txBody>
      </p:sp>
    </p:spTree>
    <p:extLst>
      <p:ext uri="{BB962C8B-B14F-4D97-AF65-F5344CB8AC3E}">
        <p14:creationId xmlns:p14="http://schemas.microsoft.com/office/powerpoint/2010/main" val="3851567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40952-D1B4-F757-1DF1-360F75938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6" y="97970"/>
            <a:ext cx="5877851" cy="6651173"/>
          </a:xfrm>
          <a:solidFill>
            <a:schemeClr val="tx2">
              <a:lumMod val="10000"/>
              <a:lumOff val="9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No significant effect of: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Condition: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=0.136, </a:t>
            </a:r>
            <a:r>
              <a:rPr lang="el-GR" sz="1400" i="1" dirty="0">
                <a:latin typeface="Arial" panose="020B0604020202020204" pitchFamily="34" charset="0"/>
                <a:cs typeface="Arial" panose="020B0604020202020204" pitchFamily="34" charset="0"/>
              </a:rPr>
              <a:t>η</a:t>
            </a:r>
            <a:r>
              <a:rPr lang="en-GB" sz="1400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 0.288): No statistical difference between performance in CAF vs PLA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Repetition: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p=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0.158, </a:t>
            </a:r>
            <a:r>
              <a:rPr lang="el-GR" sz="1400" i="1" dirty="0">
                <a:latin typeface="Arial" panose="020B0604020202020204" pitchFamily="34" charset="0"/>
                <a:cs typeface="Arial" panose="020B0604020202020204" pitchFamily="34" charset="0"/>
              </a:rPr>
              <a:t>η</a:t>
            </a:r>
            <a:r>
              <a:rPr lang="en-GB" sz="1400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 0.215): No significant loss of speed over 10-repetitions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Condition*Repetition: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=0.321, </a:t>
            </a:r>
            <a:r>
              <a:rPr lang="el-GR" sz="1400" i="1" dirty="0">
                <a:latin typeface="Arial" panose="020B0604020202020204" pitchFamily="34" charset="0"/>
                <a:cs typeface="Arial" panose="020B0604020202020204" pitchFamily="34" charset="0"/>
              </a:rPr>
              <a:t>η</a:t>
            </a:r>
            <a:r>
              <a:rPr lang="en-GB" sz="1400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 0.150): CAF did not significantly change performance over time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CAF vs PLA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Mean Time: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CAF = 0.198s faster/25m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Best Time: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CAF = 0.146s faster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Final Repetition Time: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CAF = 0.150s faster/rep10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Trending Significance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Mean Time 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 0.068) &amp; Best Time 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 0.079)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No significant effect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Final Repetition 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p=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0.122)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Effect Size (Cohen’s d):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Mean Time (0.596), Best Time (0.560), Final Repetition (0.450)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7CD0A6-714D-95C7-4E2B-0E1C5A978338}"/>
              </a:ext>
            </a:extLst>
          </p:cNvPr>
          <p:cNvSpPr txBox="1"/>
          <p:nvPr/>
        </p:nvSpPr>
        <p:spPr>
          <a:xfrm>
            <a:off x="6809265" y="6184703"/>
            <a:ext cx="5382735" cy="698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Figure 1: Mean 25m sprint times across 10-repetitions following CAF or PLA ingestion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6153BC-6412-14FE-C6C3-1957A6255D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74" b="638"/>
          <a:stretch>
            <a:fillRect/>
          </a:stretch>
        </p:blipFill>
        <p:spPr>
          <a:xfrm>
            <a:off x="6440424" y="1325563"/>
            <a:ext cx="5535135" cy="4975226"/>
          </a:xfrm>
          <a:prstGeom prst="rect">
            <a:avLst/>
          </a:prstGeom>
        </p:spPr>
      </p:pic>
      <p:sp>
        <p:nvSpPr>
          <p:cNvPr id="4" name="Title 6">
            <a:extLst>
              <a:ext uri="{FF2B5EF4-FFF2-40B4-BE49-F238E27FC236}">
                <a16:creationId xmlns:a16="http://schemas.microsoft.com/office/drawing/2014/main" id="{C2FF01D2-0135-DBF0-4027-7E4A774D5DFE}"/>
              </a:ext>
            </a:extLst>
          </p:cNvPr>
          <p:cNvSpPr txBox="1">
            <a:spLocks/>
          </p:cNvSpPr>
          <p:nvPr/>
        </p:nvSpPr>
        <p:spPr>
          <a:xfrm>
            <a:off x="5964937" y="0"/>
            <a:ext cx="62270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PERFORMANCE OUTCOMES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099A739-DF66-66CF-21BB-4E6AA5FA9AF2}"/>
              </a:ext>
            </a:extLst>
          </p:cNvPr>
          <p:cNvSpPr/>
          <p:nvPr/>
        </p:nvSpPr>
        <p:spPr>
          <a:xfrm>
            <a:off x="6096000" y="6165251"/>
            <a:ext cx="943897" cy="57468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H1 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6715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4B7A508-CFE5-BBFB-E685-D6CA8A5EBAA8}"/>
              </a:ext>
            </a:extLst>
          </p:cNvPr>
          <p:cNvSpPr txBox="1"/>
          <p:nvPr/>
        </p:nvSpPr>
        <p:spPr>
          <a:xfrm>
            <a:off x="6951406" y="6273225"/>
            <a:ext cx="52405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Figure 2: Mean HR (bpm) response across 10x25m repetitions following CAF vs PLA ingestion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E74C09-0A90-08CE-CA3A-807E17019C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76"/>
          <a:stretch>
            <a:fillRect/>
          </a:stretch>
        </p:blipFill>
        <p:spPr>
          <a:xfrm>
            <a:off x="6352741" y="1123096"/>
            <a:ext cx="5710989" cy="515012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13ABC0E-69FE-2A43-5EDA-BC5CAAE1C715}"/>
              </a:ext>
            </a:extLst>
          </p:cNvPr>
          <p:cNvSpPr txBox="1"/>
          <p:nvPr/>
        </p:nvSpPr>
        <p:spPr>
          <a:xfrm>
            <a:off x="320876" y="1216402"/>
            <a:ext cx="5710990" cy="544251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HEART RATE</a:t>
            </a:r>
          </a:p>
          <a:p>
            <a:pPr algn="ctr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Condition: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effect (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=0.002, </a:t>
            </a:r>
            <a:r>
              <a:rPr lang="el-GR" i="1" dirty="0">
                <a:latin typeface="Arial" panose="020B0604020202020204" pitchFamily="34" charset="0"/>
                <a:cs typeface="Arial" panose="020B0604020202020204" pitchFamily="34" charset="0"/>
              </a:rPr>
              <a:t>η</a:t>
            </a:r>
            <a:r>
              <a:rPr lang="en-GB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 0.764)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 significantly higher in CAF trial vs PLA trial, 76% of variance in HR explained by condition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effect (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&lt;0.001, </a:t>
            </a:r>
            <a:r>
              <a:rPr lang="el-GR" i="1" dirty="0">
                <a:latin typeface="Arial" panose="020B0604020202020204" pitchFamily="34" charset="0"/>
                <a:cs typeface="Arial" panose="020B0604020202020204" pitchFamily="34" charset="0"/>
              </a:rPr>
              <a:t>η</a:t>
            </a:r>
            <a:r>
              <a:rPr lang="en-GB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 0.967)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 significantly increased across the sprint protocol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Condition*Time: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Significant Effect (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=0.037, </a:t>
            </a:r>
            <a:r>
              <a:rPr lang="el-GR" i="1" dirty="0">
                <a:latin typeface="Arial" panose="020B0604020202020204" pitchFamily="34" charset="0"/>
                <a:cs typeface="Arial" panose="020B0604020202020204" pitchFamily="34" charset="0"/>
              </a:rPr>
              <a:t>η</a:t>
            </a:r>
            <a:r>
              <a:rPr lang="en-GB" i="1" baseline="-25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 0.344)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CAF significantly altered HR changes across the protocol vs PLA</a:t>
            </a: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1C3F6C0C-2207-0CFC-5111-D6CFD01F2F71}"/>
              </a:ext>
            </a:extLst>
          </p:cNvPr>
          <p:cNvSpPr txBox="1">
            <a:spLocks/>
          </p:cNvSpPr>
          <p:nvPr/>
        </p:nvSpPr>
        <p:spPr>
          <a:xfrm>
            <a:off x="1" y="0"/>
            <a:ext cx="70408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PHYSIOLOGICAL RESPONSES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A48E20E-C403-D6BC-C68B-16A50CE58C1F}"/>
              </a:ext>
            </a:extLst>
          </p:cNvPr>
          <p:cNvSpPr/>
          <p:nvPr/>
        </p:nvSpPr>
        <p:spPr>
          <a:xfrm>
            <a:off x="6096983" y="6084237"/>
            <a:ext cx="943897" cy="574681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H3 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6220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B223F9-962C-286C-708C-CF61BF9001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451"/>
          <a:stretch>
            <a:fillRect/>
          </a:stretch>
        </p:blipFill>
        <p:spPr>
          <a:xfrm>
            <a:off x="6829487" y="333212"/>
            <a:ext cx="5200570" cy="57756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D806006-9A58-7B00-456E-E8B46407559E}"/>
              </a:ext>
            </a:extLst>
          </p:cNvPr>
          <p:cNvSpPr txBox="1"/>
          <p:nvPr/>
        </p:nvSpPr>
        <p:spPr>
          <a:xfrm>
            <a:off x="6618383" y="6108823"/>
            <a:ext cx="58115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Figure 3: Mean post-trial rating of perceived exertion (RPE) between conditions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030BF2-BAD0-1222-B900-760E713F72CA}"/>
              </a:ext>
            </a:extLst>
          </p:cNvPr>
          <p:cNvSpPr txBox="1"/>
          <p:nvPr/>
        </p:nvSpPr>
        <p:spPr>
          <a:xfrm>
            <a:off x="247762" y="1497304"/>
            <a:ext cx="5325857" cy="4611519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Post-Trial Rating of Perceived Exertion (RPE)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 negative ranks / 0 positive ranks / 4 ties : 4/8 found CAF harder &amp; 4/8 rated CAF and PLA as equally hard. 0 rated PLA trial as harder than CAF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Trending Significance Effect: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 0.059, z= -1.890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Post-Trial RPE had trending significance for higher ratings in the CAF trial vs PLA</a:t>
            </a:r>
          </a:p>
        </p:txBody>
      </p:sp>
      <p:sp>
        <p:nvSpPr>
          <p:cNvPr id="3" name="Title 6">
            <a:extLst>
              <a:ext uri="{FF2B5EF4-FFF2-40B4-BE49-F238E27FC236}">
                <a16:creationId xmlns:a16="http://schemas.microsoft.com/office/drawing/2014/main" id="{3B5E3823-FADF-A6D1-AADF-BB9469311F27}"/>
              </a:ext>
            </a:extLst>
          </p:cNvPr>
          <p:cNvSpPr txBox="1">
            <a:spLocks/>
          </p:cNvSpPr>
          <p:nvPr/>
        </p:nvSpPr>
        <p:spPr>
          <a:xfrm>
            <a:off x="0" y="-18054"/>
            <a:ext cx="68294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PERCEPTUAL RESPONSES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E5F53E4-83CC-307F-A0ED-AE21A7CF0534}"/>
              </a:ext>
            </a:extLst>
          </p:cNvPr>
          <p:cNvSpPr/>
          <p:nvPr/>
        </p:nvSpPr>
        <p:spPr>
          <a:xfrm>
            <a:off x="5674486" y="5534142"/>
            <a:ext cx="943897" cy="57468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H2 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1137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FD182-EE97-0916-EB33-395417FD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6" y="75883"/>
            <a:ext cx="7116147" cy="6706236"/>
          </a:xfrm>
          <a:solidFill>
            <a:schemeClr val="tx2">
              <a:lumMod val="10000"/>
              <a:lumOff val="9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CAF VS PLA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Significant effects: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Alertness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=0.017), Exercise Readiness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=0.023), Gastrointestinal Pain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=0.040), Tremors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=0.037)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Non-Significant Effects: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Headache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=0.074), Tachycardia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=0.102), Tiredness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=0.230), Anxiousness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=0.317)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CAF significantly improved Alertness &amp; Readiness + worsened GI Pain &amp; Tremors compared to PLA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CAF PRE VS POST INGESTION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Significant effects: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Headache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=0.011), GI Pain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=0.023), Tachycardia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=0.016), Tremors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=0.017), Alertness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=0.026)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Non-Significant Effects: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Tiredness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=0.730), Anxiousness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=0.317), Readiness to Exercise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=0.102)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CAF significantly increased Headache, GI Pain, Tremors, Tachycardia pre vs post ingestion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PLA PRE VS POST INGESTION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Significant effects: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Tiredness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=0.008), Readiness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=0.038), Tremors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=0.025), Tachycardia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=0.038)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Non-Significant Effects: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Headache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=0.180), GI Pain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=0.157), Alertness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=0.058), Anxiousness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=1.00),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8C97D7-F042-16E8-8E6E-CEF09DC62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0514" y="1477327"/>
            <a:ext cx="4811486" cy="464200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BF5EABB-3D9D-2598-549B-CBAD021AEEA3}"/>
              </a:ext>
            </a:extLst>
          </p:cNvPr>
          <p:cNvSpPr txBox="1"/>
          <p:nvPr/>
        </p:nvSpPr>
        <p:spPr>
          <a:xfrm>
            <a:off x="7473820" y="6119336"/>
            <a:ext cx="47181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Figure 4: Frequency of Moderate-High (Likert Score ≥3) symptoms reported post-trial following CAF vs PLA ingestion</a:t>
            </a:r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510CE8B5-FD7E-61C2-E8AF-90C39A8D1949}"/>
              </a:ext>
            </a:extLst>
          </p:cNvPr>
          <p:cNvSpPr txBox="1">
            <a:spLocks/>
          </p:cNvSpPr>
          <p:nvPr/>
        </p:nvSpPr>
        <p:spPr>
          <a:xfrm>
            <a:off x="7994930" y="75881"/>
            <a:ext cx="395126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PERCEPTUAL RESPONSES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D1A0A49-FE36-4DBF-887C-1A9E252A3A74}"/>
              </a:ext>
            </a:extLst>
          </p:cNvPr>
          <p:cNvSpPr/>
          <p:nvPr/>
        </p:nvSpPr>
        <p:spPr>
          <a:xfrm>
            <a:off x="7296839" y="75881"/>
            <a:ext cx="943897" cy="574681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H3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11386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BDB4C5CC-98E8-35B0-ADDE-C1A9B9249E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1309311"/>
              </p:ext>
            </p:extLst>
          </p:nvPr>
        </p:nvGraphicFramePr>
        <p:xfrm>
          <a:off x="838199" y="2440419"/>
          <a:ext cx="10515597" cy="22250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370985322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729991462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262023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miter lim="800000"/>
                    </a:lnL>
                    <a:lnR>
                      <a:noFill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Guessed Caffeine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Guessed Placebo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miter lim="800000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8868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Caffeine Trial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miter lim="800000"/>
                    </a:lnL>
                    <a:lnR>
                      <a:noFill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6/8 (75%)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2/8 (25%)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miter lim="800000"/>
                    </a:lnR>
                    <a:lnT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141620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Placebo Trial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miter lim="800000"/>
                    </a:lnL>
                    <a:lnR>
                      <a:noFill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1/8 (12.5%)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7/8 (87.5%)</a:t>
                      </a:r>
                      <a:endParaRPr lang="en-GB" sz="3200" dirty="0">
                        <a:solidFill>
                          <a:sysClr val="windowText" lastClr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miter lim="800000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37289786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73D6FDAE-49CA-D99C-B584-3FC8B87D8391}"/>
              </a:ext>
            </a:extLst>
          </p:cNvPr>
          <p:cNvSpPr txBox="1"/>
          <p:nvPr/>
        </p:nvSpPr>
        <p:spPr>
          <a:xfrm>
            <a:off x="208380" y="5584371"/>
            <a:ext cx="11775233" cy="95866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13/16 (81%) total trials were correctly guessed- suggesting significant unblinding, potentially due to high incidence of side effects in CAF condition and differences in taste between CAF and PLA gum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94128F-E0FD-669C-8616-AFAB3778265C}"/>
              </a:ext>
            </a:extLst>
          </p:cNvPr>
          <p:cNvSpPr txBox="1"/>
          <p:nvPr/>
        </p:nvSpPr>
        <p:spPr>
          <a:xfrm>
            <a:off x="-1" y="1699889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Table 1: Participant blinding: frequency of correct identifications of supplement condition post-trial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FFECDED-C163-7DC3-B0EB-340123E5F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219199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BLINDING</a:t>
            </a:r>
          </a:p>
        </p:txBody>
      </p:sp>
    </p:spTree>
    <p:extLst>
      <p:ext uri="{BB962C8B-B14F-4D97-AF65-F5344CB8AC3E}">
        <p14:creationId xmlns:p14="http://schemas.microsoft.com/office/powerpoint/2010/main" val="32169460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CD5051-ACD2-B157-F647-8C861C5CDB31}"/>
              </a:ext>
            </a:extLst>
          </p:cNvPr>
          <p:cNvCxnSpPr/>
          <p:nvPr/>
        </p:nvCxnSpPr>
        <p:spPr>
          <a:xfrm>
            <a:off x="174171" y="3429000"/>
            <a:ext cx="11843658" cy="0"/>
          </a:xfrm>
          <a:prstGeom prst="line">
            <a:avLst/>
          </a:prstGeom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97FBD03-C2D5-B5BD-D06A-A3B8455BDBC5}"/>
              </a:ext>
            </a:extLst>
          </p:cNvPr>
          <p:cNvCxnSpPr/>
          <p:nvPr/>
        </p:nvCxnSpPr>
        <p:spPr>
          <a:xfrm>
            <a:off x="174171" y="2340428"/>
            <a:ext cx="11843658" cy="0"/>
          </a:xfrm>
          <a:prstGeom prst="line">
            <a:avLst/>
          </a:prstGeom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3C5B66-924B-2110-F9B7-867C287B56E5}"/>
              </a:ext>
            </a:extLst>
          </p:cNvPr>
          <p:cNvCxnSpPr/>
          <p:nvPr/>
        </p:nvCxnSpPr>
        <p:spPr>
          <a:xfrm>
            <a:off x="174171" y="5638799"/>
            <a:ext cx="11843658" cy="0"/>
          </a:xfrm>
          <a:prstGeom prst="line">
            <a:avLst/>
          </a:prstGeom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6FB86D9-2DAF-5386-1646-0903EA4ABFA8}"/>
              </a:ext>
            </a:extLst>
          </p:cNvPr>
          <p:cNvCxnSpPr>
            <a:cxnSpLocks/>
          </p:cNvCxnSpPr>
          <p:nvPr/>
        </p:nvCxnSpPr>
        <p:spPr>
          <a:xfrm>
            <a:off x="174171" y="4811485"/>
            <a:ext cx="11843658" cy="0"/>
          </a:xfrm>
          <a:prstGeom prst="line">
            <a:avLst/>
          </a:prstGeom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208D1F2-A5EE-9CBA-9AC2-3083ADF22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Physiological Strain and RPE Response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4BB4E5-D7EA-36BF-DF83-626ADD5A7741}"/>
              </a:ext>
            </a:extLst>
          </p:cNvPr>
          <p:cNvSpPr txBox="1"/>
          <p:nvPr/>
        </p:nvSpPr>
        <p:spPr>
          <a:xfrm>
            <a:off x="174171" y="1181169"/>
            <a:ext cx="11843658" cy="5598136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ATYPICAL RPE RESPONSE: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Caffeine typically acts as an analgesic via adenosine receptor antagonism to reduce perceived effort (Silva et al., 2025; Pilozzi et al., 2020; Tallis et al., 2015)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Findings = strong trend towards higher RPE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 0.059) in CAF condition aligns with Goods (2017) no changes in RPE CAF vs PLA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Strong correlations exist between elevated HR &amp; higher perceived exertion (Voorn et al., 2023)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CV STRAIN &amp; SYMPATHETIC OVERLOAD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CAF = significant increase in HR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=0.002) &amp; HR*Time 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=0.037) = suggests high sympathetic activation (Alshak, 2023; Corti, 2002)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300mg + maximal sprinting introduced physiological stressors (increased heart rate, subjective tachycardia feeling, tremors) that may have heightened the subjective sense of intensity and masked caffeine’s ergogenic effects (Ermolao et al., 2017; Belbis, et al., 2022; Konidari, 2025)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CENTRAL MOTOR COMMAND: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Psychobiological models highlight RPE as the conscious perception of the central motor command sent to the muscles (Marcora, 2019; Morre et al., 2012)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Swimmers were objectively 0.198s faster per repetition on caffeine → to achieve this increased speed, the motor cortex would likely have generated a greater central drive (efference copy) (Taylor, 2016; Latash, 2021)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Higher RPE reflects swimmers' perception of increased neural output required to sustain faster speeds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HIGH-INTENSITY THRESHOLD: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Anaerobic Accumulation: Repeated sprint swimming induces metabolic acidosis (H+, Pi accumulation) and respiratory distress (Liapaki et al., 2024)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Research suggests caffeine’s efficacy diminishes as peripheral fatigue accumulates in maximal bouts (Wang et al., 2025) which may explain the lack of lower RPE scores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COHORT SPECIFICITY: FEMALE RESPONSE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Lowered RPE scores from caffeine are less pronounced in females than in males, potentially due to hormonal fluctuations and longer caffeine half-life in females (Astorino et al., 2012)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This cohort = 62.5% female = may explain higher perceived effort</a:t>
            </a:r>
          </a:p>
        </p:txBody>
      </p:sp>
    </p:spTree>
    <p:extLst>
      <p:ext uri="{BB962C8B-B14F-4D97-AF65-F5344CB8AC3E}">
        <p14:creationId xmlns:p14="http://schemas.microsoft.com/office/powerpoint/2010/main" val="2404281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0B63CE-3DC0-56E2-E541-DDF8956AC49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‘COST’ OF PERFORMANCE: SIDE EFFECT PROFILE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205B3A-C0D2-7C78-D9E0-F7A1931BF508}"/>
              </a:ext>
            </a:extLst>
          </p:cNvPr>
          <p:cNvSpPr txBox="1"/>
          <p:nvPr/>
        </p:nvSpPr>
        <p:spPr>
          <a:xfrm>
            <a:off x="249379" y="1200329"/>
            <a:ext cx="11693237" cy="11546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STATE: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CAF significantly increased Alertness 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=0.017) &amp; Exercise Readiness 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=0.023) aligning with its stimulatory effects on the CNS (Fiani, 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894AEB-3F0B-1065-D3BA-1C46F5BFAB86}"/>
              </a:ext>
            </a:extLst>
          </p:cNvPr>
          <p:cNvSpPr txBox="1"/>
          <p:nvPr/>
        </p:nvSpPr>
        <p:spPr>
          <a:xfrm>
            <a:off x="249377" y="2465434"/>
            <a:ext cx="11693237" cy="1524007"/>
          </a:xfrm>
          <a:prstGeom prst="rect">
            <a:avLst/>
          </a:prstGeom>
          <a:noFill/>
          <a:ln w="38100">
            <a:solidFill>
              <a:schemeClr val="tx2">
                <a:lumMod val="25000"/>
                <a:lumOff val="75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This came with a substantial side effect burden: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↑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Tremors 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=0.037) , ↑ GI pain 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=0.040) &amp; ↑ Headache 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=0.074)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suggesting 300mg exceeds optimal dose for this cohort.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Reinforces need for individualised caffeine strategies, including timings and BM-specific dosages (Silva et al., 2026)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1BE2FC-636C-3330-324F-2F01F7330760}"/>
              </a:ext>
            </a:extLst>
          </p:cNvPr>
          <p:cNvSpPr txBox="1"/>
          <p:nvPr/>
        </p:nvSpPr>
        <p:spPr>
          <a:xfrm>
            <a:off x="249377" y="4099872"/>
            <a:ext cx="11693237" cy="11546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PRE-VS-POST CONTRAST: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PLA: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Also produced side effects such as tremors &amp; tachycardia (likely due to anaerobic exertion/sprinting)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CAF: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Magnitude of change consistently greater &amp; exacerbated from PLA, indicates supplement driven physiological effects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F66EC1-C011-6955-F788-EE70187C27DE}"/>
              </a:ext>
            </a:extLst>
          </p:cNvPr>
          <p:cNvSpPr txBox="1"/>
          <p:nvPr/>
        </p:nvSpPr>
        <p:spPr>
          <a:xfrm>
            <a:off x="249378" y="5343634"/>
            <a:ext cx="11693237" cy="1431674"/>
          </a:xfrm>
          <a:prstGeom prst="rect">
            <a:avLst/>
          </a:prstGeom>
          <a:noFill/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IMPLICATIONS: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Swimming performance relies on: fine motor control, stroke timing, intra-cyclic velocity consistency (Khiyami, 2022)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prevalence of adverse side effects could lead to performance breakdown, potentially negating any small performance gains in longer events or training sets (De Souza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6851646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6D35AC4-C3DC-E3D9-01D7-F993B1B4583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BLINDING FAILURE &amp; EXPECTANCY EFFECT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351F04-BBE6-502F-3E3B-AFB9EB9D262F}"/>
              </a:ext>
            </a:extLst>
          </p:cNvPr>
          <p:cNvSpPr txBox="1"/>
          <p:nvPr/>
        </p:nvSpPr>
        <p:spPr>
          <a:xfrm>
            <a:off x="193963" y="1188744"/>
            <a:ext cx="11804073" cy="5586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STUDY WAS EFFECTIVELY UNBLINDED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Participants correctly identified 81% of trials: 75% correctly identified CAF condition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Symptom-Led Identification (Shephard, 2021):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Accuracy suggests blinding was compromised, likely from: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Noticeable side effects 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Taste difference between CAF/PLA gum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Heightened physiological arousal/readiness in CAF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Expectancy Effects on Performance: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Supplement expectancy can lead to psychological performance enhancement even without ingestion (Filip-Stachnik et al., 2020)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CAFFEINE EXPECTANCY = PSYCHOLOGICAL BOOST = IMPROVED PERFROMANCE TIMES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Given the magnitude of unblinding: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Swimmers may have been aware of CAF ingestion &amp; exerted greater effort to ‘meet’ or ‘fulfil’ the performance improvements expected from supplementation (Dawkins, 2011)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THEREFORE ↓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Small improvements in sprint times may partially reflect expectancy rather than purely pharmacological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A77375-A274-9F36-0842-E82FE2200EE5}"/>
              </a:ext>
            </a:extLst>
          </p:cNvPr>
          <p:cNvCxnSpPr>
            <a:cxnSpLocks/>
          </p:cNvCxnSpPr>
          <p:nvPr/>
        </p:nvCxnSpPr>
        <p:spPr>
          <a:xfrm>
            <a:off x="0" y="2032000"/>
            <a:ext cx="12192000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CD1A0C-870F-716E-6AB3-EDE2EB221073}"/>
              </a:ext>
            </a:extLst>
          </p:cNvPr>
          <p:cNvCxnSpPr>
            <a:cxnSpLocks/>
          </p:cNvCxnSpPr>
          <p:nvPr/>
        </p:nvCxnSpPr>
        <p:spPr>
          <a:xfrm>
            <a:off x="0" y="3828472"/>
            <a:ext cx="12192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0EC8FA5-2F90-8859-63C9-BF2D0CA9ADB8}"/>
              </a:ext>
            </a:extLst>
          </p:cNvPr>
          <p:cNvCxnSpPr>
            <a:cxnSpLocks/>
          </p:cNvCxnSpPr>
          <p:nvPr/>
        </p:nvCxnSpPr>
        <p:spPr>
          <a:xfrm>
            <a:off x="0" y="4558145"/>
            <a:ext cx="12192000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F3EE2D-25B8-4374-EB9D-34586A0934B1}"/>
              </a:ext>
            </a:extLst>
          </p:cNvPr>
          <p:cNvCxnSpPr>
            <a:cxnSpLocks/>
          </p:cNvCxnSpPr>
          <p:nvPr/>
        </p:nvCxnSpPr>
        <p:spPr>
          <a:xfrm>
            <a:off x="0" y="4927600"/>
            <a:ext cx="12192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E15FAB4-8332-4E3C-FF7A-203569D4A17E}"/>
              </a:ext>
            </a:extLst>
          </p:cNvPr>
          <p:cNvCxnSpPr>
            <a:cxnSpLocks/>
          </p:cNvCxnSpPr>
          <p:nvPr/>
        </p:nvCxnSpPr>
        <p:spPr>
          <a:xfrm>
            <a:off x="0" y="6017491"/>
            <a:ext cx="12192000" cy="0"/>
          </a:xfrm>
          <a:prstGeom prst="line">
            <a:avLst/>
          </a:prstGeom>
          <a:ln w="381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1D97506-6300-6C89-2E32-44FF0F0A2A03}"/>
              </a:ext>
            </a:extLst>
          </p:cNvPr>
          <p:cNvCxnSpPr>
            <a:cxnSpLocks/>
          </p:cNvCxnSpPr>
          <p:nvPr/>
        </p:nvCxnSpPr>
        <p:spPr>
          <a:xfrm>
            <a:off x="0" y="1256290"/>
            <a:ext cx="12192000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051F3C7-77C2-3020-CD87-7EB3DB4C5810}"/>
              </a:ext>
            </a:extLst>
          </p:cNvPr>
          <p:cNvCxnSpPr>
            <a:cxnSpLocks/>
          </p:cNvCxnSpPr>
          <p:nvPr/>
        </p:nvCxnSpPr>
        <p:spPr>
          <a:xfrm>
            <a:off x="0" y="6775402"/>
            <a:ext cx="12191999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7223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1FE6C-7CE9-B561-745D-A9D1A1717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AA79446-AFA0-A819-98F3-61800155CE79}"/>
              </a:ext>
            </a:extLst>
          </p:cNvPr>
          <p:cNvSpPr/>
          <p:nvPr/>
        </p:nvSpPr>
        <p:spPr>
          <a:xfrm>
            <a:off x="389312" y="1439701"/>
            <a:ext cx="9401695" cy="150076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Sample Size: 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Small cohort 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=8) leads to low statistical power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explains ‘trending’ effects despite medium-large effect sizes (Serdar, 2021)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9745F5F-57E4-68FC-8C1A-7B945916DB0F}"/>
              </a:ext>
            </a:extLst>
          </p:cNvPr>
          <p:cNvSpPr/>
          <p:nvPr/>
        </p:nvSpPr>
        <p:spPr>
          <a:xfrm>
            <a:off x="1395152" y="3254830"/>
            <a:ext cx="9401695" cy="1500767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Protocol Sensitivity: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Lack of significant declines in sprint times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10x25m protocol may not have induced sufficient fatigue to reveal caffeine’s ergogenic potential (Spriet, 2014)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9838BA-6018-4515-043C-4A88CD0400FD}"/>
              </a:ext>
            </a:extLst>
          </p:cNvPr>
          <p:cNvSpPr/>
          <p:nvPr/>
        </p:nvSpPr>
        <p:spPr>
          <a:xfrm>
            <a:off x="2430795" y="5069959"/>
            <a:ext cx="9401695" cy="150076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Unblinding Effects: 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Results were susceptible to ‘expectancy effects’ and potentially unblinded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not clear if results are purely from ingestion of caffeine (Huneke et al., 2025)</a:t>
            </a:r>
          </a:p>
        </p:txBody>
      </p:sp>
    </p:spTree>
    <p:extLst>
      <p:ext uri="{BB962C8B-B14F-4D97-AF65-F5344CB8AC3E}">
        <p14:creationId xmlns:p14="http://schemas.microsoft.com/office/powerpoint/2010/main" val="13796495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A6F34-3E5C-73B6-7018-11A5D4299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Future Research Directions</a:t>
            </a:r>
          </a:p>
        </p:txBody>
      </p:sp>
      <p:sp>
        <p:nvSpPr>
          <p:cNvPr id="6" name="Rectangle: Single Corner Snipped 5">
            <a:extLst>
              <a:ext uri="{FF2B5EF4-FFF2-40B4-BE49-F238E27FC236}">
                <a16:creationId xmlns:a16="http://schemas.microsoft.com/office/drawing/2014/main" id="{37A2CDD8-2A0A-2981-8A26-3F44D019C74B}"/>
              </a:ext>
            </a:extLst>
          </p:cNvPr>
          <p:cNvSpPr/>
          <p:nvPr/>
        </p:nvSpPr>
        <p:spPr>
          <a:xfrm>
            <a:off x="1" y="1127050"/>
            <a:ext cx="6095996" cy="3179135"/>
          </a:xfrm>
          <a:prstGeom prst="snip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Addressing Gender Gap: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Female athletes remain underrepresented in caffeine research (only ~13%) (Gomez-Bruton et al., 2021). Future studies should examine: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Menstrual cycle phase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Hormonal contraceptive use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Gender-specific caffeine metabolism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develop gender-specific dosage guidelines (Temple et al., 2011)</a:t>
            </a:r>
          </a:p>
        </p:txBody>
      </p:sp>
      <p:sp>
        <p:nvSpPr>
          <p:cNvPr id="7" name="Rectangle: Single Corner Snipped 6">
            <a:extLst>
              <a:ext uri="{FF2B5EF4-FFF2-40B4-BE49-F238E27FC236}">
                <a16:creationId xmlns:a16="http://schemas.microsoft.com/office/drawing/2014/main" id="{4C5E2459-1F19-7D15-4F84-15769380C333}"/>
              </a:ext>
            </a:extLst>
          </p:cNvPr>
          <p:cNvSpPr/>
          <p:nvPr/>
        </p:nvSpPr>
        <p:spPr>
          <a:xfrm>
            <a:off x="6095998" y="1127050"/>
            <a:ext cx="6096001" cy="3179135"/>
          </a:xfrm>
          <a:prstGeom prst="snip1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Individualised Dosing: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rate of adverse side effects suggests a fixed 300mg dose is not suitable/optimal as a generalised dose for everyone (Guest et al., 2021)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 individualised dosages + caffeine tolerance profiling should be explored </a:t>
            </a:r>
          </a:p>
        </p:txBody>
      </p:sp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56104C43-415C-0FA7-1B12-A522D6BC5346}"/>
              </a:ext>
            </a:extLst>
          </p:cNvPr>
          <p:cNvSpPr/>
          <p:nvPr/>
        </p:nvSpPr>
        <p:spPr>
          <a:xfrm>
            <a:off x="0" y="4306185"/>
            <a:ext cx="6095999" cy="2533560"/>
          </a:xfrm>
          <a:prstGeom prst="snip1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Refining Protocol: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better test caffeine’s ergogenic benefits on repeated sprint swimming, a more demanding protocol (20x25m / reduced rest intervals) should be explored to ensure significant performance declines are reached (Spriet, 2014). Lactate measures &amp; assessment of pacing &amp; stroke mechanics could provide further insight into effects of caffeine </a:t>
            </a:r>
          </a:p>
        </p:txBody>
      </p:sp>
      <p:sp>
        <p:nvSpPr>
          <p:cNvPr id="9" name="Rectangle: Single Corner Snipped 8">
            <a:extLst>
              <a:ext uri="{FF2B5EF4-FFF2-40B4-BE49-F238E27FC236}">
                <a16:creationId xmlns:a16="http://schemas.microsoft.com/office/drawing/2014/main" id="{61264B55-08D8-A58B-883E-13B5FFDAFD7A}"/>
              </a:ext>
            </a:extLst>
          </p:cNvPr>
          <p:cNvSpPr/>
          <p:nvPr/>
        </p:nvSpPr>
        <p:spPr>
          <a:xfrm>
            <a:off x="6095999" y="4306185"/>
            <a:ext cx="6096001" cy="2533560"/>
          </a:xfrm>
          <a:prstGeom prst="snip1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Improved Blinding Methods: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better taste matched caffeine gum to minimise condition awareness + reduce expectancy bias (Ranchordas, 2019)</a:t>
            </a:r>
          </a:p>
        </p:txBody>
      </p:sp>
    </p:spTree>
    <p:extLst>
      <p:ext uri="{BB962C8B-B14F-4D97-AF65-F5344CB8AC3E}">
        <p14:creationId xmlns:p14="http://schemas.microsoft.com/office/powerpoint/2010/main" val="3831087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0D87E9-DA01-D495-1779-EEBD10089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3499F1-D3EA-BEE6-95A3-DA928CC52CA7}"/>
              </a:ext>
            </a:extLst>
          </p:cNvPr>
          <p:cNvSpPr txBox="1"/>
          <p:nvPr/>
        </p:nvSpPr>
        <p:spPr>
          <a:xfrm>
            <a:off x="1180214" y="1081743"/>
            <a:ext cx="10823944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Caffeine gum did not significantly improve repeated sprint swimming performance, although moderate effect sizes suggest potential practical benefits where the study was too underpowered to detect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Caffeine ingestion led to significantly higher heart rate which may have contributed to higher RPE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opposing typical caffeine effects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Negative side effects reported were substantial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suggests 300mg is not a suitable dose for majority of this cohort 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Blinding was ineffective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expectancy effects may have contributed to small performance enhancements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709247-087E-8F17-A8A4-68C5FA04EB50}"/>
              </a:ext>
            </a:extLst>
          </p:cNvPr>
          <p:cNvSpPr txBox="1"/>
          <p:nvPr/>
        </p:nvSpPr>
        <p:spPr>
          <a:xfrm>
            <a:off x="0" y="5437675"/>
            <a:ext cx="12192000" cy="1420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Caffeine produced clear physiological stimulation but inconsistent performance benefits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highlighting need for individualised dosing, improved blinding methods and more demanding protocols to evaluate its ergogenic potential in repeated sprint swimming</a:t>
            </a:r>
          </a:p>
        </p:txBody>
      </p:sp>
      <p:sp>
        <p:nvSpPr>
          <p:cNvPr id="10" name="Arrow: Notched Right 9">
            <a:extLst>
              <a:ext uri="{FF2B5EF4-FFF2-40B4-BE49-F238E27FC236}">
                <a16:creationId xmlns:a16="http://schemas.microsoft.com/office/drawing/2014/main" id="{09330028-6956-2546-3821-9E9918A2DDB5}"/>
              </a:ext>
            </a:extLst>
          </p:cNvPr>
          <p:cNvSpPr/>
          <p:nvPr/>
        </p:nvSpPr>
        <p:spPr>
          <a:xfrm>
            <a:off x="127590" y="1362202"/>
            <a:ext cx="1052623" cy="361909"/>
          </a:xfrm>
          <a:prstGeom prst="notchedRightArrow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Notched Right 10">
            <a:extLst>
              <a:ext uri="{FF2B5EF4-FFF2-40B4-BE49-F238E27FC236}">
                <a16:creationId xmlns:a16="http://schemas.microsoft.com/office/drawing/2014/main" id="{F29FEFDA-5E43-17BF-AC76-979282F9B25E}"/>
              </a:ext>
            </a:extLst>
          </p:cNvPr>
          <p:cNvSpPr/>
          <p:nvPr/>
        </p:nvSpPr>
        <p:spPr>
          <a:xfrm>
            <a:off x="127589" y="2639481"/>
            <a:ext cx="1052623" cy="361909"/>
          </a:xfrm>
          <a:prstGeom prst="notchedRightArrow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0E5A745A-1C07-FD1D-B2CB-DE75396E0AED}"/>
              </a:ext>
            </a:extLst>
          </p:cNvPr>
          <p:cNvSpPr/>
          <p:nvPr/>
        </p:nvSpPr>
        <p:spPr>
          <a:xfrm>
            <a:off x="127589" y="3856611"/>
            <a:ext cx="1052623" cy="361909"/>
          </a:xfrm>
          <a:prstGeom prst="notchedRightArrow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Notched Right 12">
            <a:extLst>
              <a:ext uri="{FF2B5EF4-FFF2-40B4-BE49-F238E27FC236}">
                <a16:creationId xmlns:a16="http://schemas.microsoft.com/office/drawing/2014/main" id="{0CFC0AD3-7986-8B04-865B-1380C70834A5}"/>
              </a:ext>
            </a:extLst>
          </p:cNvPr>
          <p:cNvSpPr/>
          <p:nvPr/>
        </p:nvSpPr>
        <p:spPr>
          <a:xfrm>
            <a:off x="127589" y="4892786"/>
            <a:ext cx="1052623" cy="361909"/>
          </a:xfrm>
          <a:prstGeom prst="notchedRightArrow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8951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CDC3E-B1A0-7B8C-6150-BAA29776D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C9F87B-A736-8262-E443-52928EAAB05F}"/>
              </a:ext>
            </a:extLst>
          </p:cNvPr>
          <p:cNvSpPr txBox="1"/>
          <p:nvPr/>
        </p:nvSpPr>
        <p:spPr>
          <a:xfrm>
            <a:off x="0" y="902323"/>
            <a:ext cx="12192000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Acar, K., Mor, A., Mor, H.,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Kargın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Z., Alexe, D.I.,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Abdioğlu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Karayiğit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Alexe, C.I., Cojocaru, A.M. and Mocanu, G.D. (2024) 'Caffeine improves sprint time in simulated freestyle swimming competition but not the vertical jump in female swimmers',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Nutrients,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16(9), pp. 1253.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https://doi.org/10.3390/nu16091253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Alshak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M.N. and Das, J.M. 'Neuroanatomy, sympathetic nervous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system'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Publishing, 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Astorino, T.A.,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Roupoli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L.R. and Valdivieso, B.R. (2012) 'Caffeine does not alter RPE or pain perception during intense exercise in active women',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Appetite,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59(2), pp. 585–590.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https://doi.org/10.1016/j.appet.2012.07.008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BELBIS, M.D., CAMIC, C.L., HOWELL, S.M., ZHANG, S. and CHOMENTOWSKI, P.J. (2022) 'The effects of acute caffeine supplementation on repeated-sprint ability in healthy young non-athletes',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Exercise Science,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15(2), pp. 846–860.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https://doi.org/10.70252/UITR3728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Borg, G. (1998)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Borg's Perceived Exertion And Pain Scales.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Human Kinetics.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Corti, R., Binggeli, C., Sudano, I., Spieker,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Hänseler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E., Ruschitzka, F., Chaplin, W.F.,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Lüscher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T.F. and Noll, G. (2002) 'Coffee acutely increases sympathetic nerve activity and blood pressure independently of caffeine content: Role of habitual versus nonhabitual drinking',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Circulation,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106(23), pp. 2935–2940.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https://doi.org/10.1161/01.cir.0000046228.97025.3a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Dawkins, L., Shahzad, F., Ahmed, S.S. and Edmonds, C.J. (2011) 'Expectation of having consumed caffeine can improve performance and mood',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Appetite,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57(3), pp. 597–600.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https://doi.org/10.1016/j.appet.2011.07.011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Morree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H.M., Klein, C.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Marcora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S.M. (2012) 'Perception of effort reflects central motor command during movement execution',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Psychophysiology,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49(9), pp. 1242–1253.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https://doi.org/10.1111/j.1469-8986.2012.01399.x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 Souza, J.G., Del Coso, J., Fonseca,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F.d.S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., Silva, B.V.C., de Souza, D.B., da Silva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Gianoni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R.L., Filip-Stachnik,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Serrão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J.C. and Claudino, J.G. (2022) 'Risk or benefit? side effects of caffeine supplementation in sport: A systematic review',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Nutrition,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61(8), pp. 3823–3834.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https://doi.org/10.1007/s00394-022-02874-3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Ermolao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Zanotto, T., Carraro,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Fornasier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T., Zaccaria,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Neunhaeuserer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Bergamin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(2017) 'Repeated sprint ability is not enhanced by caffeine, arginine, and branched-chain amino acids in moderately trained soccer players',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Exercise Rehabilitation,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13(1), pp. 55–61.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https://doi.org/10.12965/jer.1732722.361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Fiani, B., Zhu,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Musch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B.L., Briceno, S., Andel, R., Sadeq, N. and Ansari, A.Z. 'The neurophysiology of caffeine as a central nervous system stimulant and the resultant effects on cognitive function',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13(5), pp. e15032.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https://doi.org/10.7759/cureus.15032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Filip-Stachnik,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Krzysztofik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Kaszuba,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Leońska-Duniec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Czarny, W., Del Coso, J. and Wilk, M. (2020) 'Placebo effect of caffeine on maximal strength and strength endurance in healthy recreationally trained women habituated to caffeine',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Nutrients,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12(12), pp. 3813.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https://doi.org/10.3390/nu12123813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Goods, P.S.R., Landers, G. and Fulton, S. (2017) 'Caffeine ingestion improves repeated freestyle sprints in elite male swimmers',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Sports Science &amp; Medicine,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16(1), pp. 93–98.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https://pmc.ncbi.nlm.nih.gov/articles/PMC5358037/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Guest, N.S., VanDusseldorp, T.A., Nelson, M.T., Grgic, J., Schoenfeld, B.J., Jenkins, N.D.M.,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S.M., Antonio, J., Stout, J.R., Trexler, E.T., Smith-Ryan, A.E., Goldstein, E.R., Kalman, D.S. and Campbell, B.I. (2021) 'International society of sports nutrition position stand: Caffeine and exercise performance',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International Society of Sports Nutrition,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18(1), pp. 1.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https://doi.org/10.1186/s12970-020-00383-4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Huang, D., Huang, B., Wang, Z., Takagi, H., Chen, Y., Huang, Z., Wang, X. and Tong, X. (2025) 'Does caffeine intake enhance physical and physiological performance in swimmers? a systematic review and meta-analysis',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Physiology,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16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https://doi.org/10.3389/fphys.2025.1648862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3251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3C666B8-DDA1-AC8F-5522-F1EF9D5B9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618CB-188C-BC78-32E1-FFA16BD47B0A}"/>
              </a:ext>
            </a:extLst>
          </p:cNvPr>
          <p:cNvSpPr txBox="1"/>
          <p:nvPr/>
        </p:nvSpPr>
        <p:spPr>
          <a:xfrm>
            <a:off x="0" y="880938"/>
            <a:ext cx="121920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Huneke, N.T.M.,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Fusetto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Veronesi, G., Garner, M., Baldwin, D.S. and Cortese, S. (2025) 'Expectancy effects, failure of blinding integrity, and placebo response in trials of treatments for psychiatric disorders: A narrative review',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JAMA Psychiatry,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82(5), pp. 531–538.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https://doi.org/10.1001/jamapsychiatry.2025.0085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Joshi, A., Kale, S., Chandel, S. and Pal, D.K. (2015) 'Likert scale: Explored and explained',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Current Journal of Applied Science and Technology,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pp. 396–403.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https://doi.org/10.9734/BJAST/2015/14975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Khiyami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Nuhmani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Joseph, 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Abualait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T.S.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Muaidi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Q. (2022) 'Efficacy of core training in swimming performance and neuromuscular parameters of young swimmers: A randomised control trial',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Medicine,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11(11), pp. 3198.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https://doi.org/10.3390/jcm11113198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Konidari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Z., Smilios, 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Mougios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Bogdanis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G.C. (2025) 'Effects of an acute high dose of caffeine on physiological responses and performance during a strength-focused CrossFit® workout: A randomized, double-blind, crossover study',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Nutrients,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17(9), pp. 1419.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https://doi.org/10.3390/nu17091419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Latash, M.L. (2021) 'Efference copy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kinesthetic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perception: A copy of what is it?',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Neurophysiology,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125(4), pp. 1079–1094.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https://doi.org/10.1152/jn.00545.2020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Liapaki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Soultanakis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Kalomenidis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Mourtakos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Zakynthinos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(2024) '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Apnea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or normal breathing during repeated high-intensity swimming enhance sprint efficiency and which metabolic disorder?',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Sports Medicine and Physical Fitness,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64(10), pp. 1017–1025.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https://doi.org/10.23736/S0022-4707.24.15993-2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MacIntosh, B.R. and Wright, B.M. (1995) 'Caffeine ingestion and performance of a 1,500-metre swim',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Canadian Journal of Applied Physiology = Revue Canadienne De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Physiologie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Appliquee,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20(2), pp. 168–177.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https://doi.org/10.1139/h95-012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Marcora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'Psychobiology of fatigue during endurance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exercise'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Endurance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performance in sport.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Routledge, 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Maridakis, V., O’Connor, P.J., Dudley, G.A. and McCully, K.K. (2007) 'Caffeine attenuates delayed-onset muscle pain and force loss following eccentric exercise',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Pain,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8(3), pp. 237–243.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https://doi.org/10.1016/j.jpain.2006.08.006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Marinho, D.A., Amorim, R.A., Costa, A.M., Marques, M.C., Pérez Turpin, J.A. and Neiva, H.P. (2011) '“Anaerobic” critical velocity and swimming performance in young swimmers',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http://hdl.handle.net/10045/16866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Maughan, R.J., Burke, L.M., Dvorak, J., Larson-Meyer, D.E., Peeling, P., Phillips, S.M., Rawson, E.S., Walsh, N.P., Garthe, I., Geyer, H., Meeusen, R., Loon,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L.v.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Shirreffs, S.M., Spriet, L.L., Stuart,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Vernec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Currell, K., Ali, V.M., Budgett, R.G.M., Ljungqvist, A., Mountjoy, M., Pitsiladis, Y.,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Soligard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Erdener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U. and Engebretsen, L. (2018) 'IOC consensus statement: Dietary supplements and the high-performance athlete',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Sport Nutrition and Exercise Metabolism,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28(2), pp. 104–125.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https://doi.org/10.1123/ijsnem.2018-0020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McKay, A.K.A., Stellingwerff, T., Smith, E.S., Martin, D.T.,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Mujika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Goosey-Tolfrey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V.L., Sheppard, J. and Burke, L.M. (2021) 'Defining training and performance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caliber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A participant classification framework',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Sports Physiology and Performance,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17(2), pp. 317–331.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https://doi.org/10.1123/ijspp.2021-0451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Pilozzi, A., Carro, C. and Huang, X. (2020) 'Roles of β-endorphin in stress,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neuroinflammation, and brain energy metabolism',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22(1), pp. 338.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https://doi.org/10.3390/ijms22010338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Pollock,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Gaoua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Johnston, M.J., Cooke, K., Girard, O. and Mileva, K.N. (2019) 'Training regimes and recovery monitoring practices of elite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british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swimmers',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Sports Science &amp; Medicine,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18(3), pp. 577–585.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https://pmc.ncbi.nlm.nih.gov/articles/PMC6683628/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Ranchordas, M.K., Pratt, H., Parsons, M., Parry, A., Boyd, C. and Lynn, A. (2019) 'Effect of caffeinated gum on a battery of rugby-specific tests in trained university-standard male rugby union players',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International Society of Sports Nutrition,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16, pp. 17.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https://doi.org/10.1186/s12970-019-0286-7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347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E1D09D6-725F-7779-D6D2-3605F7B3B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4B21E2-B5BC-8665-F745-471CBABB3A3B}"/>
              </a:ext>
            </a:extLst>
          </p:cNvPr>
          <p:cNvSpPr txBox="1"/>
          <p:nvPr/>
        </p:nvSpPr>
        <p:spPr>
          <a:xfrm>
            <a:off x="0" y="848392"/>
            <a:ext cx="121920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Salgueiro, D., Balikian, P., Andrade, V. and Júnior, O. (2022) 'Caffeine improves swimming speed, decreases the rate of perceived exertion and lactate concentration during a high intensity intermittent aerobic training session for male swimmers',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Science &amp; Sports,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37(8), pp. 762–765.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https://doi.org/10.1016/j.scispo.2021.08.008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Santos, C.C., Fernandes, R.J., Marinho, D.A. and Costa, M.J. (2023) 'From entry to finals: Progression and variability of swimming performance at the 2022 FINA world championships',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Sports Science &amp; Medicine,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22(3), pp. 417–424.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https://doi.org/10.52082/jssm.2023.417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Serdar, C.C., Cihan, M., Yücel, D. and Serdar, M.A. (2021) 'Sample size, power and effect size revisited: Simplified and practical approaches in pre-clinical, clinical and laboratory studies',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Biochemia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Medica,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31(1), pp. 010502.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https://doi.org/10.11613/BM.2021.010502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Shephard, A. and Barrett, S.P. (2021) 'The impacts of caffeine administration, expectancies, and related stimuli on coffee craving, withdrawal, and self-administration',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Psychopharmacology (Oxford, England),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36(3), pp. 378–386.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https://doi.org/10.1177/02698811211032447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Silva, H., Del Coso, J. and Pickering, C. (2026) 'Response to comment on “caffeine and sports performance: The conflict between caffeine intake to enhance performance and avoiding caffeine to ensure sleep quality”',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56(4), pp. 1059–1061.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https://doi.org/10.1007/s40279-025-02358-4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Silva, H., Del Coso, J. and Pickering, C. (2025) 'Caffeine and sports performance: The conflict between caffeine intake to enhance performance and avoiding caffeine to ensure sleep quality',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 (Auckland, N.Z.),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55(7), pp. 1579–1592.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https://doi.org/10.1007/s40279-025-02245-y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Spriet, L.L. (2014) 'Exercise and sport performance with low doses of caffeine',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 (Auckland, N.Z.),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44(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Suppl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2), pp. 175–184.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https://doi.org/10.1007/s40279-014-0257-8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Stewart, A.M. and Hopkins, W.G. (2000) 'Consistency of swimming performance within and between competitions', 32(5), pp. 997–1001.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https://doi.org/10.1097/00005768-200005000-00018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Tallis, J., Duncan, M.J. and James, R.S. (2015) 'What can isolated skeletal muscle experiments tell us about the effects of caffeine on exercise performance?',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Pharmacology,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172(15), pp. 3703–3713.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https://doi.org/10.1111/bph.13187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J.L., Amann, M., Duchateau, J., Meeusen, R. and Rice, C.L. (2016) 'Neural contributions to muscle fatigue: From the brain to the muscle and back again',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Medicine and Science in Sports and Exercise,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48(11), pp. 2294–2306.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https://doi.org/10.1249/MSS.0000000000000923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Temple, J.L. and Ziegler, A.M. (2011) 'Gender differences in subjective and physiological responses to caffeine and the role of steroid hormones',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Caffeine Research,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1(1), pp. 41–48.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https://doi.org/10.1089/jcr.2011.0005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Toubekis, A.G., Douda, H.T.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Tokmakidis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S.P. (2005) 'Influence of different rest intervals during active or passive recovery on repeated sprint swimming performance',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Applied Physiology,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93(5), pp. 694–700.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https://doi.org/10.1007/s00421-004-1244-9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Vanata, D.F.,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Mazzino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Bergosh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and Graham, P. (2014) 'Caffeine improves sprint-distance performance among division II collegiate swimmers',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Sport Journal,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24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https://thesportjournal.org/article/caffeine-improves-sprint-distance-performance-among-division-ii-collegiate-swimmers/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VOORN, E.L., OORSCHOT, S., VENEMAN, T., RAIJMAKERS, B. and NOLLET, F. (2023) 'Relationship between heart rate and perceived exertion in neuromuscular diseases: How do laboratory-based exercise testing results translate to home-based aerobic training sessions?',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Rehabilitation Medicine,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55, pp. 4523.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https://doi.org/10.2340/jrm.v55.4523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Wang, Y., Su, W., Zhang, S., Zhao, L.,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Y., Gu, B. and Yu, L. (2025) 'Effects of acute caffeine ingestion on repeated sprint ability: A systematic review and meta-analysis',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Nutrients,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17(21), pp. 3475.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https://doi.org/10.3390/nu17213475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871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2787</TotalTime>
  <Words>5647</Words>
  <Application>Microsoft Macintosh PowerPoint</Application>
  <PresentationFormat>Widescreen</PresentationFormat>
  <Paragraphs>262</Paragraphs>
  <Slides>22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Aptos Display</vt:lpstr>
      <vt:lpstr>Arial</vt:lpstr>
      <vt:lpstr>Office Theme</vt:lpstr>
      <vt:lpstr>The Effects of 300mg Caffeine Gum vs. Placebo Gum Consumption on Repeated Sprint Swimming Performance in Male and Female Competitive Swimmers</vt:lpstr>
      <vt:lpstr>SWIMMING DEMANDS</vt:lpstr>
      <vt:lpstr>CAFFEINE MECHANISM</vt:lpstr>
      <vt:lpstr>RATIONALE</vt:lpstr>
      <vt:lpstr>AIM &amp; HYPOTHESES</vt:lpstr>
      <vt:lpstr>METHODOLOGY Study Design</vt:lpstr>
      <vt:lpstr>METHODOLOGY Experimental Procedure</vt:lpstr>
      <vt:lpstr>DATA ANALYSIS</vt:lpstr>
      <vt:lpstr>PowerPoint Presentation</vt:lpstr>
      <vt:lpstr>PowerPoint Presentation</vt:lpstr>
      <vt:lpstr>PowerPoint Presentation</vt:lpstr>
      <vt:lpstr>PowerPoint Presentation</vt:lpstr>
      <vt:lpstr>RESULTS  BLINDING</vt:lpstr>
      <vt:lpstr>DISCUSSION Physiological Strain and RPE Response</vt:lpstr>
      <vt:lpstr>PowerPoint Presentation</vt:lpstr>
      <vt:lpstr>PowerPoint Presentation</vt:lpstr>
      <vt:lpstr>LIMITATIONS</vt:lpstr>
      <vt:lpstr>Future Research Directions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Effects of 300mg Caffeine Gum vs. Placebo Gum Consumption on Repeated Sprint Swimming Performance in Male and Female Competitive Swimmers</dc:title>
  <dc:creator>Millie Checkley (2520188)</dc:creator>
  <cp:lastModifiedBy>Millie Checkley (2520188)</cp:lastModifiedBy>
  <cp:revision>6</cp:revision>
  <dcterms:created xsi:type="dcterms:W3CDTF">2026-05-05T16:47:02Z</dcterms:created>
  <dcterms:modified xsi:type="dcterms:W3CDTF">2026-05-08T12:59:26Z</dcterms:modified>
</cp:coreProperties>
</file>