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9" r:id="rId4"/>
  </p:sldMasterIdLst>
  <p:notesMasterIdLst>
    <p:notesMasterId r:id="rId19"/>
  </p:notesMasterIdLst>
  <p:sldIdLst>
    <p:sldId id="270" r:id="rId5"/>
    <p:sldId id="271" r:id="rId6"/>
    <p:sldId id="364" r:id="rId7"/>
    <p:sldId id="272" r:id="rId8"/>
    <p:sldId id="274" r:id="rId9"/>
    <p:sldId id="336" r:id="rId10"/>
    <p:sldId id="273" r:id="rId11"/>
    <p:sldId id="261" r:id="rId12"/>
    <p:sldId id="337" r:id="rId13"/>
    <p:sldId id="363" r:id="rId14"/>
    <p:sldId id="265" r:id="rId15"/>
    <p:sldId id="263" r:id="rId16"/>
    <p:sldId id="266" r:id="rId17"/>
    <p:sldId id="268" r:id="rId1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77851" autoAdjust="0"/>
  </p:normalViewPr>
  <p:slideViewPr>
    <p:cSldViewPr snapToGrid="0">
      <p:cViewPr varScale="1">
        <p:scale>
          <a:sx n="49" d="100"/>
          <a:sy n="49" d="100"/>
        </p:scale>
        <p:origin x="1300"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C644420-E689-4B10-8184-05CF64FB7475}" type="datetimeFigureOut">
              <a:rPr lang="en-GB" smtClean="0"/>
              <a:t>24/02/2026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3C4249-D788-4AC7-9900-8F75EF0343F3}" type="slidenum">
              <a:rPr lang="en-GB" smtClean="0"/>
              <a:t>‹#›</a:t>
            </a:fld>
            <a:endParaRPr lang="en-GB"/>
          </a:p>
        </p:txBody>
      </p:sp>
    </p:spTree>
    <p:extLst>
      <p:ext uri="{BB962C8B-B14F-4D97-AF65-F5344CB8AC3E}">
        <p14:creationId xmlns:p14="http://schemas.microsoft.com/office/powerpoint/2010/main" val="40502135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1D3C4249-D788-4AC7-9900-8F75EF0343F3}" type="slidenum">
              <a:rPr lang="en-GB" smtClean="0"/>
              <a:t>1</a:t>
            </a:fld>
            <a:endParaRPr lang="en-GB"/>
          </a:p>
        </p:txBody>
      </p:sp>
    </p:spTree>
    <p:extLst>
      <p:ext uri="{BB962C8B-B14F-4D97-AF65-F5344CB8AC3E}">
        <p14:creationId xmlns:p14="http://schemas.microsoft.com/office/powerpoint/2010/main" val="21047885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algn="just">
              <a:lnSpc>
                <a:spcPct val="150000"/>
              </a:lnSpc>
            </a:pPr>
            <a:r>
              <a:rPr lang="en-US" sz="1200" b="0" i="0" u="none" strike="noStrike" dirty="0">
                <a:solidFill>
                  <a:srgbClr val="000000"/>
                </a:solidFill>
                <a:effectLst/>
                <a:latin typeface="Times New Roman" panose="02020603050405020304" pitchFamily="18" charset="0"/>
              </a:rPr>
              <a:t>This presentation focuses on describing the issues of the Green Haven </a:t>
            </a:r>
            <a:r>
              <a:rPr lang="en-US" sz="1200" b="0" i="0" u="none" strike="noStrike" dirty="0" err="1">
                <a:solidFill>
                  <a:srgbClr val="000000"/>
                </a:solidFill>
                <a:effectLst/>
                <a:latin typeface="Times New Roman" panose="02020603050405020304" pitchFamily="18" charset="0"/>
              </a:rPr>
              <a:t>Flosrist</a:t>
            </a:r>
            <a:r>
              <a:rPr lang="en-US" sz="1200" b="0" i="0" u="none" strike="noStrike" dirty="0">
                <a:solidFill>
                  <a:srgbClr val="000000"/>
                </a:solidFill>
                <a:effectLst/>
                <a:latin typeface="Times New Roman" panose="02020603050405020304" pitchFamily="18" charset="0"/>
              </a:rPr>
              <a:t> company and applied 5W2H model to highlight the issues properly. Thus, it will also applied PESTLE analysis and the cause-and-effect model to find the proper issues of the business. </a:t>
            </a:r>
            <a:endParaRPr lang="en-GB" dirty="0"/>
          </a:p>
        </p:txBody>
      </p:sp>
      <p:sp>
        <p:nvSpPr>
          <p:cNvPr id="4" name="Slide Number Placeholder 3"/>
          <p:cNvSpPr>
            <a:spLocks noGrp="1"/>
          </p:cNvSpPr>
          <p:nvPr>
            <p:ph type="sldNum" sz="quarter" idx="5"/>
          </p:nvPr>
        </p:nvSpPr>
        <p:spPr/>
        <p:txBody>
          <a:bodyPr/>
          <a:lstStyle/>
          <a:p>
            <a:fld id="{1D3C4249-D788-4AC7-9900-8F75EF0343F3}" type="slidenum">
              <a:rPr lang="en-GB" smtClean="0"/>
              <a:t>2</a:t>
            </a:fld>
            <a:endParaRPr lang="en-GB"/>
          </a:p>
        </p:txBody>
      </p:sp>
    </p:spTree>
    <p:extLst>
      <p:ext uri="{BB962C8B-B14F-4D97-AF65-F5344CB8AC3E}">
        <p14:creationId xmlns:p14="http://schemas.microsoft.com/office/powerpoint/2010/main" val="11577063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algn="just" rtl="0">
              <a:lnSpc>
                <a:spcPct val="150000"/>
              </a:lnSpc>
              <a:buNone/>
            </a:pPr>
            <a:r>
              <a:rPr lang="en-US" sz="1200" b="0" i="0" u="none" strike="noStrike" dirty="0">
                <a:solidFill>
                  <a:srgbClr val="000000"/>
                </a:solidFill>
                <a:effectLst/>
                <a:latin typeface="Times New Roman" panose="02020603050405020304" pitchFamily="18" charset="0"/>
                <a:cs typeface="Times New Roman" panose="02020603050405020304" pitchFamily="18" charset="0"/>
              </a:rPr>
              <a:t>The Green Haven Florist company was established as an independent flower shop which is located in Norwich, UK. This company was founded in 2016 by two founders. This company has gained a quick reputation for bespoke floral arrangement. </a:t>
            </a:r>
            <a:endParaRPr lang="en-US" b="0" dirty="0">
              <a:effectLst/>
              <a:latin typeface="Times New Roman" panose="02020603050405020304" pitchFamily="18" charset="0"/>
              <a:cs typeface="Times New Roman" panose="02020603050405020304" pitchFamily="18" charset="0"/>
            </a:endParaRPr>
          </a:p>
          <a:p>
            <a:pPr algn="just" rtl="0">
              <a:lnSpc>
                <a:spcPct val="150000"/>
              </a:lnSpc>
              <a:buNone/>
            </a:pPr>
            <a:r>
              <a:rPr lang="en-US" sz="1200" b="0" i="0" u="none" strike="noStrike" dirty="0">
                <a:solidFill>
                  <a:srgbClr val="000000"/>
                </a:solidFill>
                <a:effectLst/>
                <a:latin typeface="Times New Roman" panose="02020603050405020304" pitchFamily="18" charset="0"/>
                <a:cs typeface="Times New Roman" panose="02020603050405020304" pitchFamily="18" charset="0"/>
              </a:rPr>
              <a:t>The 5W2H summary, it focuses on a question framework which helps to identify the problems and issues in-depth and creates a deep understanding of the topic.</a:t>
            </a:r>
            <a:endParaRPr lang="en-US" b="0" dirty="0">
              <a:effectLst/>
              <a:latin typeface="Times New Roman" panose="02020603050405020304" pitchFamily="18" charset="0"/>
              <a:cs typeface="Times New Roman" panose="02020603050405020304" pitchFamily="18" charset="0"/>
            </a:endParaRPr>
          </a:p>
          <a:p>
            <a:pPr algn="just" rtl="0">
              <a:lnSpc>
                <a:spcPct val="150000"/>
              </a:lnSpc>
              <a:buNone/>
            </a:pPr>
            <a:r>
              <a:rPr lang="en-US" sz="1200" b="0" i="0" u="none" strike="noStrike" dirty="0">
                <a:solidFill>
                  <a:srgbClr val="000000"/>
                </a:solidFill>
                <a:effectLst/>
                <a:latin typeface="Times New Roman" panose="02020603050405020304" pitchFamily="18" charset="0"/>
                <a:cs typeface="Times New Roman" panose="02020603050405020304" pitchFamily="18" charset="0"/>
              </a:rPr>
              <a:t>The PESTLE analysis of Green Haven Florists will highlight some of the crucial information of external factors, such as rising costs of operations, changes in customer preferences, high risks of wastage and other problems. </a:t>
            </a:r>
            <a:endParaRPr lang="en-US" b="0" dirty="0">
              <a:effectLst/>
              <a:latin typeface="Times New Roman" panose="02020603050405020304" pitchFamily="18" charset="0"/>
              <a:cs typeface="Times New Roman" panose="02020603050405020304" pitchFamily="18" charset="0"/>
            </a:endParaRPr>
          </a:p>
          <a:p>
            <a:pPr algn="just" rtl="0">
              <a:lnSpc>
                <a:spcPct val="150000"/>
              </a:lnSpc>
              <a:buNone/>
            </a:pPr>
            <a:r>
              <a:rPr lang="en-US" sz="1200" b="0" i="0" u="none" strike="noStrike" dirty="0">
                <a:solidFill>
                  <a:srgbClr val="000000"/>
                </a:solidFill>
                <a:effectLst/>
                <a:latin typeface="Times New Roman" panose="02020603050405020304" pitchFamily="18" charset="0"/>
                <a:cs typeface="Times New Roman" panose="02020603050405020304" pitchFamily="18" charset="0"/>
              </a:rPr>
              <a:t>Next, it will focus on the cause-and-effect theory, in which weak marketing and declining sales are creating challenges for the company to sustain its growth.</a:t>
            </a:r>
            <a:endParaRPr lang="en-US" b="0" dirty="0">
              <a:effectLst/>
              <a:latin typeface="Times New Roman" panose="02020603050405020304" pitchFamily="18" charset="0"/>
              <a:cs typeface="Times New Roman" panose="02020603050405020304" pitchFamily="18" charset="0"/>
            </a:endParaRPr>
          </a:p>
          <a:p>
            <a:pPr algn="just">
              <a:lnSpc>
                <a:spcPct val="150000"/>
              </a:lnSpc>
              <a:buNone/>
            </a:pPr>
            <a:br>
              <a:rPr lang="en-US" dirty="0">
                <a:latin typeface="Times New Roman" panose="02020603050405020304" pitchFamily="18" charset="0"/>
                <a:cs typeface="Times New Roman" panose="02020603050405020304" pitchFamily="18" charset="0"/>
              </a:rPr>
            </a:br>
            <a:endParaRPr lang="en-GB"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1D3C4249-D788-4AC7-9900-8F75EF0343F3}" type="slidenum">
              <a:rPr lang="en-GB" smtClean="0"/>
              <a:t>3</a:t>
            </a:fld>
            <a:endParaRPr lang="en-GB"/>
          </a:p>
        </p:txBody>
      </p:sp>
    </p:spTree>
    <p:extLst>
      <p:ext uri="{BB962C8B-B14F-4D97-AF65-F5344CB8AC3E}">
        <p14:creationId xmlns:p14="http://schemas.microsoft.com/office/powerpoint/2010/main" val="321338810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algn="just">
              <a:lnSpc>
                <a:spcPct val="150000"/>
              </a:lnSpc>
            </a:pPr>
            <a:r>
              <a:rPr lang="en-US" sz="1200" b="0" i="0" u="none" strike="noStrike" dirty="0">
                <a:solidFill>
                  <a:srgbClr val="000000"/>
                </a:solidFill>
                <a:effectLst/>
                <a:latin typeface="Times New Roman" panose="02020603050405020304" pitchFamily="18" charset="0"/>
              </a:rPr>
              <a:t>The Green Haven Florists company was established into 2016 as an independent flower shop which was mainly located in Norwich, UK. This company was founded by two partners named Priya Patel and Liam. After a while, this shop has gained a quick reputation for its bespoke floral arrangements and its eco-friendly packaging. However, they are suffering from some of the crucial issues at market to survive.</a:t>
            </a:r>
            <a:endParaRPr lang="en-GB" dirty="0"/>
          </a:p>
        </p:txBody>
      </p:sp>
      <p:sp>
        <p:nvSpPr>
          <p:cNvPr id="4" name="Slide Number Placeholder 3"/>
          <p:cNvSpPr>
            <a:spLocks noGrp="1"/>
          </p:cNvSpPr>
          <p:nvPr>
            <p:ph type="sldNum" sz="quarter" idx="5"/>
          </p:nvPr>
        </p:nvSpPr>
        <p:spPr/>
        <p:txBody>
          <a:bodyPr/>
          <a:lstStyle/>
          <a:p>
            <a:fld id="{1D3C4249-D788-4AC7-9900-8F75EF0343F3}" type="slidenum">
              <a:rPr lang="en-GB" smtClean="0"/>
              <a:t>4</a:t>
            </a:fld>
            <a:endParaRPr lang="en-GB"/>
          </a:p>
        </p:txBody>
      </p:sp>
    </p:spTree>
    <p:extLst>
      <p:ext uri="{BB962C8B-B14F-4D97-AF65-F5344CB8AC3E}">
        <p14:creationId xmlns:p14="http://schemas.microsoft.com/office/powerpoint/2010/main" val="30248441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algn="just">
              <a:lnSpc>
                <a:spcPct val="150000"/>
              </a:lnSpc>
            </a:pPr>
            <a:r>
              <a:rPr lang="en-US" sz="1200" b="0" i="0" u="none" strike="noStrike" dirty="0">
                <a:solidFill>
                  <a:srgbClr val="000000"/>
                </a:solidFill>
                <a:effectLst/>
                <a:latin typeface="Times New Roman" panose="02020603050405020304" pitchFamily="18" charset="0"/>
              </a:rPr>
              <a:t>From the case study, it was found that the root cause of the Green Haven Florists is 30% decline in their in-store sales. The sales of online orders have increased into this shops; however, it does not compensate for the loss of foot traffic for businesses. The reason behind its decline was rising costs, mixed customer sentiments and new competitors. The customer feedback and foot traffic decline are internal issues, and competitors are external issues for the company. The Green Haven has very low control over these issues.  </a:t>
            </a:r>
            <a:endParaRPr lang="en-GB" dirty="0"/>
          </a:p>
        </p:txBody>
      </p:sp>
      <p:sp>
        <p:nvSpPr>
          <p:cNvPr id="4" name="Slide Number Placeholder 3"/>
          <p:cNvSpPr>
            <a:spLocks noGrp="1"/>
          </p:cNvSpPr>
          <p:nvPr>
            <p:ph type="sldNum" sz="quarter" idx="5"/>
          </p:nvPr>
        </p:nvSpPr>
        <p:spPr/>
        <p:txBody>
          <a:bodyPr/>
          <a:lstStyle/>
          <a:p>
            <a:fld id="{1D3C4249-D788-4AC7-9900-8F75EF0343F3}" type="slidenum">
              <a:rPr lang="en-GB" smtClean="0"/>
              <a:t>5</a:t>
            </a:fld>
            <a:endParaRPr lang="en-GB"/>
          </a:p>
        </p:txBody>
      </p:sp>
    </p:spTree>
    <p:extLst>
      <p:ext uri="{BB962C8B-B14F-4D97-AF65-F5344CB8AC3E}">
        <p14:creationId xmlns:p14="http://schemas.microsoft.com/office/powerpoint/2010/main" val="222524315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0">
              <a:lnSpc>
                <a:spcPct val="150000"/>
              </a:lnSpc>
            </a:pPr>
            <a:r>
              <a:rPr lang="en-US" sz="1200" b="0" i="0" u="none" strike="noStrike" kern="1200" dirty="0">
                <a:solidFill>
                  <a:schemeClr val="tx1"/>
                </a:solidFill>
                <a:effectLst/>
                <a:latin typeface="Times New Roman" panose="02020603050405020304" pitchFamily="18" charset="0"/>
                <a:ea typeface="+mn-ea"/>
                <a:cs typeface="Times New Roman" panose="02020603050405020304" pitchFamily="18" charset="0"/>
              </a:rPr>
              <a:t>The 5W2H model is crucial to identify the impact of issues in a shop, such as rising costs, new entrants and mixed customer sentiments. This has also assessed how the company is impacting over their further operations and growth (Pacaiova, 2015). </a:t>
            </a:r>
            <a:endParaRPr lang="en-US" b="0" dirty="0">
              <a:effectLst/>
              <a:latin typeface="Times New Roman" panose="02020603050405020304" pitchFamily="18" charset="0"/>
              <a:cs typeface="Times New Roman" panose="02020603050405020304" pitchFamily="18" charset="0"/>
            </a:endParaRPr>
          </a:p>
          <a:p>
            <a:pPr algn="just">
              <a:lnSpc>
                <a:spcPct val="150000"/>
              </a:lnSpc>
            </a:pPr>
            <a:br>
              <a:rPr lang="en-US" dirty="0">
                <a:latin typeface="Times New Roman" panose="02020603050405020304" pitchFamily="18" charset="0"/>
                <a:cs typeface="Times New Roman" panose="02020603050405020304" pitchFamily="18" charset="0"/>
              </a:rPr>
            </a:br>
            <a:endParaRPr lang="en-GB"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1D3C4249-D788-4AC7-9900-8F75EF0343F3}" type="slidenum">
              <a:rPr lang="en-GB" smtClean="0"/>
              <a:t>6</a:t>
            </a:fld>
            <a:endParaRPr lang="en-GB"/>
          </a:p>
        </p:txBody>
      </p:sp>
    </p:spTree>
    <p:extLst>
      <p:ext uri="{BB962C8B-B14F-4D97-AF65-F5344CB8AC3E}">
        <p14:creationId xmlns:p14="http://schemas.microsoft.com/office/powerpoint/2010/main" val="237614836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pPr>
            <a:r>
              <a:rPr lang="en-US" sz="1200" b="0" i="0" u="none" strike="noStrike" dirty="0">
                <a:solidFill>
                  <a:srgbClr val="000000"/>
                </a:solidFill>
                <a:effectLst/>
                <a:latin typeface="Times New Roman" panose="02020603050405020304" pitchFamily="18" charset="0"/>
              </a:rPr>
              <a:t>The PESTLE analysis is one of the foremost frameworks that helps to assess the external factors and identify how they have impacted the operations of the business and its growth. The benefits of using this framework are structural understanding, and criticism is very little analytical (</a:t>
            </a:r>
            <a:r>
              <a:rPr lang="en-US" sz="1200" b="0" i="0" u="none" strike="noStrike" dirty="0">
                <a:solidFill>
                  <a:srgbClr val="222222"/>
                </a:solidFill>
                <a:effectLst/>
                <a:latin typeface="Times New Roman" panose="02020603050405020304" pitchFamily="18" charset="0"/>
              </a:rPr>
              <a:t>Perera, 2017)</a:t>
            </a:r>
            <a:r>
              <a:rPr lang="en-US" sz="1200" b="0" i="0" u="none" strike="noStrike" dirty="0">
                <a:solidFill>
                  <a:srgbClr val="000000"/>
                </a:solidFill>
                <a:effectLst/>
                <a:latin typeface="Times New Roman" panose="02020603050405020304" pitchFamily="18" charset="0"/>
              </a:rPr>
              <a:t>. </a:t>
            </a:r>
            <a:endParaRPr lang="en-GB" dirty="0"/>
          </a:p>
        </p:txBody>
      </p:sp>
      <p:sp>
        <p:nvSpPr>
          <p:cNvPr id="4" name="Slide Number Placeholder 3"/>
          <p:cNvSpPr>
            <a:spLocks noGrp="1"/>
          </p:cNvSpPr>
          <p:nvPr>
            <p:ph type="sldNum" sz="quarter" idx="5"/>
          </p:nvPr>
        </p:nvSpPr>
        <p:spPr/>
        <p:txBody>
          <a:bodyPr/>
          <a:lstStyle/>
          <a:p>
            <a:fld id="{1D3C4249-D788-4AC7-9900-8F75EF0343F3}" type="slidenum">
              <a:rPr lang="en-GB" smtClean="0"/>
              <a:t>7</a:t>
            </a:fld>
            <a:endParaRPr lang="en-GB"/>
          </a:p>
        </p:txBody>
      </p:sp>
    </p:spTree>
    <p:extLst>
      <p:ext uri="{BB962C8B-B14F-4D97-AF65-F5344CB8AC3E}">
        <p14:creationId xmlns:p14="http://schemas.microsoft.com/office/powerpoint/2010/main" val="179001327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pPr>
            <a:r>
              <a:rPr lang="en-US" sz="1200" b="0" i="0" u="none" strike="noStrike" dirty="0">
                <a:solidFill>
                  <a:srgbClr val="000000"/>
                </a:solidFill>
                <a:effectLst/>
                <a:latin typeface="Times New Roman" panose="02020603050405020304" pitchFamily="18" charset="0"/>
              </a:rPr>
              <a:t>From a </a:t>
            </a:r>
            <a:r>
              <a:rPr lang="en-US" sz="1200" b="1" i="0" u="none" strike="noStrike" dirty="0">
                <a:solidFill>
                  <a:srgbClr val="000000"/>
                </a:solidFill>
                <a:effectLst/>
                <a:latin typeface="Times New Roman" panose="02020603050405020304" pitchFamily="18" charset="0"/>
              </a:rPr>
              <a:t>political </a:t>
            </a:r>
            <a:r>
              <a:rPr lang="en-US" sz="1200" b="0" i="0" u="none" strike="noStrike" dirty="0">
                <a:solidFill>
                  <a:srgbClr val="000000"/>
                </a:solidFill>
                <a:effectLst/>
                <a:latin typeface="Times New Roman" panose="02020603050405020304" pitchFamily="18" charset="0"/>
              </a:rPr>
              <a:t>point of view, Green Haven does not have to face any kind of issues, however into </a:t>
            </a:r>
            <a:r>
              <a:rPr lang="en-US" sz="1200" b="1" i="0" u="none" strike="noStrike" dirty="0">
                <a:solidFill>
                  <a:srgbClr val="000000"/>
                </a:solidFill>
                <a:effectLst/>
                <a:latin typeface="Times New Roman" panose="02020603050405020304" pitchFamily="18" charset="0"/>
              </a:rPr>
              <a:t>economic </a:t>
            </a:r>
            <a:r>
              <a:rPr lang="en-US" sz="1200" b="0" i="0" u="none" strike="noStrike" dirty="0">
                <a:solidFill>
                  <a:srgbClr val="000000"/>
                </a:solidFill>
                <a:effectLst/>
                <a:latin typeface="Times New Roman" panose="02020603050405020304" pitchFamily="18" charset="0"/>
              </a:rPr>
              <a:t>perspective, they are facing the rising costs of fresh flowers. In </a:t>
            </a:r>
            <a:r>
              <a:rPr lang="en-US" sz="1200" b="1" i="0" u="none" strike="noStrike" dirty="0">
                <a:solidFill>
                  <a:srgbClr val="000000"/>
                </a:solidFill>
                <a:effectLst/>
                <a:latin typeface="Times New Roman" panose="02020603050405020304" pitchFamily="18" charset="0"/>
              </a:rPr>
              <a:t>social </a:t>
            </a:r>
            <a:r>
              <a:rPr lang="en-US" sz="1200" b="0" i="0" u="none" strike="noStrike" dirty="0">
                <a:solidFill>
                  <a:srgbClr val="000000"/>
                </a:solidFill>
                <a:effectLst/>
                <a:latin typeface="Times New Roman" panose="02020603050405020304" pitchFamily="18" charset="0"/>
              </a:rPr>
              <a:t>aspects, the customers are now shifting their interest to buy from online sources. In terms of </a:t>
            </a:r>
            <a:r>
              <a:rPr lang="en-US" sz="1200" b="1" i="0" u="none" strike="noStrike" dirty="0">
                <a:solidFill>
                  <a:srgbClr val="000000"/>
                </a:solidFill>
                <a:effectLst/>
                <a:latin typeface="Times New Roman" panose="02020603050405020304" pitchFamily="18" charset="0"/>
              </a:rPr>
              <a:t>technological </a:t>
            </a:r>
            <a:r>
              <a:rPr lang="en-US" sz="1200" b="0" i="0" u="none" strike="noStrike" dirty="0">
                <a:solidFill>
                  <a:srgbClr val="000000"/>
                </a:solidFill>
                <a:effectLst/>
                <a:latin typeface="Times New Roman" panose="02020603050405020304" pitchFamily="18" charset="0"/>
              </a:rPr>
              <a:t>aspects, the company has not modernised websites system. From </a:t>
            </a:r>
            <a:r>
              <a:rPr lang="en-US" sz="1200" b="1" i="0" u="none" strike="noStrike" dirty="0">
                <a:solidFill>
                  <a:srgbClr val="000000"/>
                </a:solidFill>
                <a:effectLst/>
                <a:latin typeface="Times New Roman" panose="02020603050405020304" pitchFamily="18" charset="0"/>
              </a:rPr>
              <a:t>legal </a:t>
            </a:r>
            <a:r>
              <a:rPr lang="en-US" sz="1200" b="0" i="0" u="none" strike="noStrike" dirty="0">
                <a:solidFill>
                  <a:srgbClr val="000000"/>
                </a:solidFill>
                <a:effectLst/>
                <a:latin typeface="Times New Roman" panose="02020603050405020304" pitchFamily="18" charset="0"/>
              </a:rPr>
              <a:t>aspects, they do not face any problem, but </a:t>
            </a:r>
            <a:r>
              <a:rPr lang="en-US" sz="1200" b="1" i="0" u="none" strike="noStrike" dirty="0">
                <a:solidFill>
                  <a:srgbClr val="000000"/>
                </a:solidFill>
                <a:effectLst/>
                <a:latin typeface="Times New Roman" panose="02020603050405020304" pitchFamily="18" charset="0"/>
              </a:rPr>
              <a:t>environmentally</a:t>
            </a:r>
            <a:r>
              <a:rPr lang="en-US" sz="1200" b="0" i="0" u="none" strike="noStrike" dirty="0">
                <a:solidFill>
                  <a:srgbClr val="000000"/>
                </a:solidFill>
                <a:effectLst/>
                <a:latin typeface="Times New Roman" panose="02020603050405020304" pitchFamily="18" charset="0"/>
              </a:rPr>
              <a:t>, they have to face a high risk of wastage (</a:t>
            </a:r>
            <a:r>
              <a:rPr lang="en-US" sz="1200" b="0" i="0" u="none" strike="noStrike" dirty="0">
                <a:solidFill>
                  <a:srgbClr val="222222"/>
                </a:solidFill>
                <a:effectLst/>
                <a:latin typeface="Times New Roman" panose="02020603050405020304" pitchFamily="18" charset="0"/>
              </a:rPr>
              <a:t>Akman, 2020)</a:t>
            </a:r>
            <a:r>
              <a:rPr lang="en-US" sz="1200" b="0" i="0" u="none" strike="noStrike" dirty="0">
                <a:solidFill>
                  <a:srgbClr val="000000"/>
                </a:solidFill>
                <a:effectLst/>
                <a:latin typeface="Times New Roman" panose="02020603050405020304" pitchFamily="18" charset="0"/>
              </a:rPr>
              <a:t>.</a:t>
            </a:r>
            <a:endParaRPr lang="en-GB" dirty="0"/>
          </a:p>
        </p:txBody>
      </p:sp>
      <p:sp>
        <p:nvSpPr>
          <p:cNvPr id="4" name="Slide Number Placeholder 3"/>
          <p:cNvSpPr>
            <a:spLocks noGrp="1"/>
          </p:cNvSpPr>
          <p:nvPr>
            <p:ph type="sldNum" sz="quarter" idx="5"/>
          </p:nvPr>
        </p:nvSpPr>
        <p:spPr/>
        <p:txBody>
          <a:bodyPr/>
          <a:lstStyle/>
          <a:p>
            <a:fld id="{1D3C4249-D788-4AC7-9900-8F75EF0343F3}" type="slidenum">
              <a:rPr lang="en-GB" smtClean="0"/>
              <a:t>8</a:t>
            </a:fld>
            <a:endParaRPr lang="en-GB"/>
          </a:p>
        </p:txBody>
      </p:sp>
    </p:spTree>
    <p:extLst>
      <p:ext uri="{BB962C8B-B14F-4D97-AF65-F5344CB8AC3E}">
        <p14:creationId xmlns:p14="http://schemas.microsoft.com/office/powerpoint/2010/main" val="84404834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pPr>
            <a:r>
              <a:rPr lang="en-US" sz="1200" b="0" i="0" u="none" strike="noStrike" dirty="0">
                <a:solidFill>
                  <a:srgbClr val="000000"/>
                </a:solidFill>
                <a:effectLst/>
                <a:latin typeface="Times New Roman" panose="02020603050405020304" pitchFamily="18" charset="0"/>
              </a:rPr>
              <a:t>The cause-and-effect model is also known as the fishbone diagram, which defines the issues and their root cause to cure the problem effectively. It use step by step to identify the issues and benefits of this model in a structured way to find the core issue. The criticism can be a casualty while observing issues (</a:t>
            </a:r>
            <a:r>
              <a:rPr lang="en-US" sz="1200" b="0" i="0" u="none" strike="noStrike" dirty="0">
                <a:solidFill>
                  <a:srgbClr val="222222"/>
                </a:solidFill>
                <a:effectLst/>
                <a:latin typeface="Times New Roman" panose="02020603050405020304" pitchFamily="18" charset="0"/>
              </a:rPr>
              <a:t>Ilie and Ciocoiu, 2010)</a:t>
            </a:r>
            <a:r>
              <a:rPr lang="en-US" sz="1200" b="0" i="0" u="none" strike="noStrike" dirty="0">
                <a:solidFill>
                  <a:srgbClr val="000000"/>
                </a:solidFill>
                <a:effectLst/>
                <a:latin typeface="Times New Roman" panose="02020603050405020304" pitchFamily="18" charset="0"/>
              </a:rPr>
              <a:t>. </a:t>
            </a:r>
            <a:endParaRPr lang="en-GB" dirty="0"/>
          </a:p>
        </p:txBody>
      </p:sp>
      <p:sp>
        <p:nvSpPr>
          <p:cNvPr id="4" name="Slide Number Placeholder 3"/>
          <p:cNvSpPr>
            <a:spLocks noGrp="1"/>
          </p:cNvSpPr>
          <p:nvPr>
            <p:ph type="sldNum" sz="quarter" idx="5"/>
          </p:nvPr>
        </p:nvSpPr>
        <p:spPr/>
        <p:txBody>
          <a:bodyPr/>
          <a:lstStyle/>
          <a:p>
            <a:fld id="{1D3C4249-D788-4AC7-9900-8F75EF0343F3}" type="slidenum">
              <a:rPr lang="en-GB" smtClean="0"/>
              <a:t>9</a:t>
            </a:fld>
            <a:endParaRPr lang="en-GB"/>
          </a:p>
        </p:txBody>
      </p:sp>
    </p:spTree>
    <p:extLst>
      <p:ext uri="{BB962C8B-B14F-4D97-AF65-F5344CB8AC3E}">
        <p14:creationId xmlns:p14="http://schemas.microsoft.com/office/powerpoint/2010/main" val="230416435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0">
              <a:lnSpc>
                <a:spcPct val="150000"/>
              </a:lnSpc>
              <a:buNone/>
            </a:pPr>
            <a:r>
              <a:rPr lang="en-US" sz="1200" b="0" i="0" u="none" strike="noStrike" dirty="0">
                <a:solidFill>
                  <a:srgbClr val="000000"/>
                </a:solidFill>
                <a:effectLst/>
                <a:latin typeface="Times New Roman" panose="02020603050405020304" pitchFamily="18" charset="0"/>
                <a:cs typeface="Times New Roman" panose="02020603050405020304" pitchFamily="18" charset="0"/>
              </a:rPr>
              <a:t>Through the application of the Fishbone diagram, it has become very clear how the issue of 30% sales decline has happened and its reason such as the rising costs </a:t>
            </a:r>
            <a:r>
              <a:rPr lang="en-US" sz="1200" b="0" i="0" u="none" strike="noStrike" dirty="0" err="1">
                <a:solidFill>
                  <a:srgbClr val="000000"/>
                </a:solidFill>
                <a:effectLst/>
                <a:latin typeface="Times New Roman" panose="02020603050405020304" pitchFamily="18" charset="0"/>
                <a:cs typeface="Times New Roman" panose="02020603050405020304" pitchFamily="18" charset="0"/>
              </a:rPr>
              <a:t>ogf</a:t>
            </a:r>
            <a:r>
              <a:rPr lang="en-US" sz="1200" b="0" i="0" u="none" strike="noStrike" dirty="0">
                <a:solidFill>
                  <a:srgbClr val="000000"/>
                </a:solidFill>
                <a:effectLst/>
                <a:latin typeface="Times New Roman" panose="02020603050405020304" pitchFamily="18" charset="0"/>
                <a:cs typeface="Times New Roman" panose="02020603050405020304" pitchFamily="18" charset="0"/>
              </a:rPr>
              <a:t> flower, changing customer sentiments and reducing foot traffic. Outdated website design and new entrants of competitors are the main issues (</a:t>
            </a:r>
            <a:r>
              <a:rPr lang="en-US" sz="1200" b="0" i="0" u="none" strike="noStrike" dirty="0">
                <a:solidFill>
                  <a:srgbClr val="222222"/>
                </a:solidFill>
                <a:effectLst/>
                <a:latin typeface="Times New Roman" panose="02020603050405020304" pitchFamily="18" charset="0"/>
                <a:cs typeface="Times New Roman" panose="02020603050405020304" pitchFamily="18" charset="0"/>
              </a:rPr>
              <a:t>Coccia, 2020)</a:t>
            </a:r>
            <a:r>
              <a:rPr lang="en-US" sz="1200" b="0" i="0" u="none" strike="noStrike" dirty="0">
                <a:solidFill>
                  <a:srgbClr val="000000"/>
                </a:solidFill>
                <a:effectLst/>
                <a:latin typeface="Times New Roman" panose="02020603050405020304" pitchFamily="18" charset="0"/>
                <a:cs typeface="Times New Roman" panose="02020603050405020304" pitchFamily="18" charset="0"/>
              </a:rPr>
              <a:t>. </a:t>
            </a:r>
            <a:endParaRPr lang="en-US" b="0" dirty="0">
              <a:effectLst/>
              <a:latin typeface="Times New Roman" panose="02020603050405020304" pitchFamily="18" charset="0"/>
              <a:cs typeface="Times New Roman" panose="02020603050405020304" pitchFamily="18" charset="0"/>
            </a:endParaRPr>
          </a:p>
          <a:p>
            <a:pPr algn="just">
              <a:lnSpc>
                <a:spcPct val="150000"/>
              </a:lnSpc>
              <a:buNone/>
            </a:pPr>
            <a:br>
              <a:rPr lang="en-US" dirty="0">
                <a:latin typeface="Times New Roman" panose="02020603050405020304" pitchFamily="18" charset="0"/>
                <a:cs typeface="Times New Roman" panose="02020603050405020304" pitchFamily="18" charset="0"/>
              </a:rPr>
            </a:br>
            <a:endParaRPr lang="en-GB"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1D3C4249-D788-4AC7-9900-8F75EF0343F3}" type="slidenum">
              <a:rPr lang="en-GB" smtClean="0"/>
              <a:t>10</a:t>
            </a:fld>
            <a:endParaRPr lang="en-GB"/>
          </a:p>
        </p:txBody>
      </p:sp>
    </p:spTree>
    <p:extLst>
      <p:ext uri="{BB962C8B-B14F-4D97-AF65-F5344CB8AC3E}">
        <p14:creationId xmlns:p14="http://schemas.microsoft.com/office/powerpoint/2010/main" val="135570324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0">
              <a:lnSpc>
                <a:spcPct val="150000"/>
              </a:lnSpc>
              <a:buNone/>
            </a:pPr>
            <a:r>
              <a:rPr lang="en-US" sz="1200" b="0" i="0" u="none" strike="noStrike" dirty="0">
                <a:solidFill>
                  <a:srgbClr val="000000"/>
                </a:solidFill>
                <a:effectLst/>
                <a:latin typeface="Times New Roman" panose="02020603050405020304" pitchFamily="18" charset="0"/>
                <a:cs typeface="Times New Roman" panose="02020603050405020304" pitchFamily="18" charset="0"/>
              </a:rPr>
              <a:t>The findings have helped to identify how 5W2H, PESTLE analysis and fishbone diagram have helped to find the core issues and those factors which were responsible for creating difficulties for the Green Have Florist shop. </a:t>
            </a:r>
            <a:endParaRPr lang="en-US" b="0" dirty="0">
              <a:effectLst/>
              <a:latin typeface="Times New Roman" panose="02020603050405020304" pitchFamily="18" charset="0"/>
              <a:cs typeface="Times New Roman" panose="02020603050405020304" pitchFamily="18" charset="0"/>
            </a:endParaRPr>
          </a:p>
          <a:p>
            <a:pPr algn="just">
              <a:lnSpc>
                <a:spcPct val="150000"/>
              </a:lnSpc>
              <a:buNone/>
            </a:pPr>
            <a:br>
              <a:rPr lang="en-US" dirty="0">
                <a:latin typeface="Times New Roman" panose="02020603050405020304" pitchFamily="18" charset="0"/>
                <a:cs typeface="Times New Roman" panose="02020603050405020304" pitchFamily="18" charset="0"/>
              </a:rPr>
            </a:br>
            <a:endParaRPr lang="en-GB"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1D3C4249-D788-4AC7-9900-8F75EF0343F3}" type="slidenum">
              <a:rPr lang="en-GB" smtClean="0"/>
              <a:t>11</a:t>
            </a:fld>
            <a:endParaRPr lang="en-GB"/>
          </a:p>
        </p:txBody>
      </p:sp>
    </p:spTree>
    <p:extLst>
      <p:ext uri="{BB962C8B-B14F-4D97-AF65-F5344CB8AC3E}">
        <p14:creationId xmlns:p14="http://schemas.microsoft.com/office/powerpoint/2010/main" val="377607998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D3C4249-D788-4AC7-9900-8F75EF0343F3}" type="slidenum">
              <a:rPr lang="en-GB" smtClean="0"/>
              <a:t>12</a:t>
            </a:fld>
            <a:endParaRPr lang="en-GB"/>
          </a:p>
        </p:txBody>
      </p:sp>
    </p:spTree>
    <p:extLst>
      <p:ext uri="{BB962C8B-B14F-4D97-AF65-F5344CB8AC3E}">
        <p14:creationId xmlns:p14="http://schemas.microsoft.com/office/powerpoint/2010/main" val="212580992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D3C4249-D788-4AC7-9900-8F75EF0343F3}" type="slidenum">
              <a:rPr lang="en-GB" smtClean="0"/>
              <a:t>13</a:t>
            </a:fld>
            <a:endParaRPr lang="en-GB"/>
          </a:p>
        </p:txBody>
      </p:sp>
    </p:spTree>
    <p:extLst>
      <p:ext uri="{BB962C8B-B14F-4D97-AF65-F5344CB8AC3E}">
        <p14:creationId xmlns:p14="http://schemas.microsoft.com/office/powerpoint/2010/main" val="357170318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1D3C4249-D788-4AC7-9900-8F75EF0343F3}" type="slidenum">
              <a:rPr lang="en-GB" smtClean="0"/>
              <a:t>14</a:t>
            </a:fld>
            <a:endParaRPr lang="en-GB"/>
          </a:p>
        </p:txBody>
      </p:sp>
    </p:spTree>
    <p:extLst>
      <p:ext uri="{BB962C8B-B14F-4D97-AF65-F5344CB8AC3E}">
        <p14:creationId xmlns:p14="http://schemas.microsoft.com/office/powerpoint/2010/main" val="13054166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GB"/>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0C5998CB-538F-45AF-896C-2191D41163B7}" type="datetimeFigureOut">
              <a:rPr lang="en-GB" smtClean="0"/>
              <a:t>24/02/2026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E422D91-C28E-4462-962A-EE4FD1785A07}" type="slidenum">
              <a:rPr lang="en-GB" smtClean="0"/>
              <a:t>‹#›</a:t>
            </a:fld>
            <a:endParaRPr lang="en-GB"/>
          </a:p>
        </p:txBody>
      </p:sp>
    </p:spTree>
    <p:extLst>
      <p:ext uri="{BB962C8B-B14F-4D97-AF65-F5344CB8AC3E}">
        <p14:creationId xmlns:p14="http://schemas.microsoft.com/office/powerpoint/2010/main" val="39679037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0C5998CB-538F-45AF-896C-2191D41163B7}" type="datetimeFigureOut">
              <a:rPr lang="en-GB" smtClean="0"/>
              <a:t>24/02/2026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E422D91-C28E-4462-962A-EE4FD1785A07}" type="slidenum">
              <a:rPr lang="en-GB" smtClean="0"/>
              <a:t>‹#›</a:t>
            </a:fld>
            <a:endParaRPr lang="en-GB"/>
          </a:p>
        </p:txBody>
      </p:sp>
    </p:spTree>
    <p:extLst>
      <p:ext uri="{BB962C8B-B14F-4D97-AF65-F5344CB8AC3E}">
        <p14:creationId xmlns:p14="http://schemas.microsoft.com/office/powerpoint/2010/main" val="10975371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0C5998CB-538F-45AF-896C-2191D41163B7}" type="datetimeFigureOut">
              <a:rPr lang="en-GB" smtClean="0"/>
              <a:t>24/02/2026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E422D91-C28E-4462-962A-EE4FD1785A07}" type="slidenum">
              <a:rPr lang="en-GB" smtClean="0"/>
              <a:t>‹#›</a:t>
            </a:fld>
            <a:endParaRPr lang="en-GB"/>
          </a:p>
        </p:txBody>
      </p:sp>
    </p:spTree>
    <p:extLst>
      <p:ext uri="{BB962C8B-B14F-4D97-AF65-F5344CB8AC3E}">
        <p14:creationId xmlns:p14="http://schemas.microsoft.com/office/powerpoint/2010/main" val="39646320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0C5998CB-538F-45AF-896C-2191D41163B7}" type="datetimeFigureOut">
              <a:rPr lang="en-GB" smtClean="0"/>
              <a:t>24/02/2026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E422D91-C28E-4462-962A-EE4FD1785A07}" type="slidenum">
              <a:rPr lang="en-GB" smtClean="0"/>
              <a:t>‹#›</a:t>
            </a:fld>
            <a:endParaRPr lang="en-GB"/>
          </a:p>
        </p:txBody>
      </p:sp>
    </p:spTree>
    <p:extLst>
      <p:ext uri="{BB962C8B-B14F-4D97-AF65-F5344CB8AC3E}">
        <p14:creationId xmlns:p14="http://schemas.microsoft.com/office/powerpoint/2010/main" val="18613110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0C5998CB-538F-45AF-896C-2191D41163B7}" type="datetimeFigureOut">
              <a:rPr lang="en-GB" smtClean="0"/>
              <a:t>24/02/2026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E422D91-C28E-4462-962A-EE4FD1785A07}" type="slidenum">
              <a:rPr lang="en-GB" smtClean="0"/>
              <a:t>‹#›</a:t>
            </a:fld>
            <a:endParaRPr lang="en-GB"/>
          </a:p>
        </p:txBody>
      </p:sp>
    </p:spTree>
    <p:extLst>
      <p:ext uri="{BB962C8B-B14F-4D97-AF65-F5344CB8AC3E}">
        <p14:creationId xmlns:p14="http://schemas.microsoft.com/office/powerpoint/2010/main" val="24389856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0C5998CB-538F-45AF-896C-2191D41163B7}" type="datetimeFigureOut">
              <a:rPr lang="en-GB" smtClean="0"/>
              <a:t>24/02/2026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E422D91-C28E-4462-962A-EE4FD1785A07}" type="slidenum">
              <a:rPr lang="en-GB" smtClean="0"/>
              <a:t>‹#›</a:t>
            </a:fld>
            <a:endParaRPr lang="en-GB"/>
          </a:p>
        </p:txBody>
      </p:sp>
    </p:spTree>
    <p:extLst>
      <p:ext uri="{BB962C8B-B14F-4D97-AF65-F5344CB8AC3E}">
        <p14:creationId xmlns:p14="http://schemas.microsoft.com/office/powerpoint/2010/main" val="18660721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C5998CB-538F-45AF-896C-2191D41163B7}" type="datetimeFigureOut">
              <a:rPr lang="en-GB" smtClean="0"/>
              <a:t>24/02/2026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E422D91-C28E-4462-962A-EE4FD1785A07}" type="slidenum">
              <a:rPr lang="en-GB" smtClean="0"/>
              <a:t>‹#›</a:t>
            </a:fld>
            <a:endParaRPr lang="en-GB"/>
          </a:p>
        </p:txBody>
      </p:sp>
    </p:spTree>
    <p:extLst>
      <p:ext uri="{BB962C8B-B14F-4D97-AF65-F5344CB8AC3E}">
        <p14:creationId xmlns:p14="http://schemas.microsoft.com/office/powerpoint/2010/main" val="40705488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GB"/>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0C5998CB-538F-45AF-896C-2191D41163B7}" type="datetimeFigureOut">
              <a:rPr lang="en-GB" smtClean="0"/>
              <a:t>24/02/2026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E422D91-C28E-4462-962A-EE4FD1785A07}" type="slidenum">
              <a:rPr lang="en-GB" smtClean="0"/>
              <a:t>‹#›</a:t>
            </a:fld>
            <a:endParaRPr lang="en-GB"/>
          </a:p>
        </p:txBody>
      </p:sp>
    </p:spTree>
    <p:extLst>
      <p:ext uri="{BB962C8B-B14F-4D97-AF65-F5344CB8AC3E}">
        <p14:creationId xmlns:p14="http://schemas.microsoft.com/office/powerpoint/2010/main" val="38772732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E422D91-C28E-4462-962A-EE4FD1785A07}" type="slidenum">
              <a:rPr lang="en-GB" smtClean="0"/>
              <a:t>‹#›</a:t>
            </a:fld>
            <a:endParaRPr lang="en-GB"/>
          </a:p>
        </p:txBody>
      </p:sp>
      <p:sp>
        <p:nvSpPr>
          <p:cNvPr id="5" name="Date Placeholder 4"/>
          <p:cNvSpPr>
            <a:spLocks noGrp="1"/>
          </p:cNvSpPr>
          <p:nvPr>
            <p:ph type="dt" sz="half" idx="10"/>
          </p:nvPr>
        </p:nvSpPr>
        <p:spPr/>
        <p:txBody>
          <a:bodyPr/>
          <a:lstStyle/>
          <a:p>
            <a:fld id="{0C5998CB-538F-45AF-896C-2191D41163B7}" type="datetimeFigureOut">
              <a:rPr lang="en-GB" smtClean="0"/>
              <a:t>24/02/2026</a:t>
            </a:fld>
            <a:endParaRPr lang="en-GB"/>
          </a:p>
        </p:txBody>
      </p:sp>
    </p:spTree>
    <p:extLst>
      <p:ext uri="{BB962C8B-B14F-4D97-AF65-F5344CB8AC3E}">
        <p14:creationId xmlns:p14="http://schemas.microsoft.com/office/powerpoint/2010/main" val="17801657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0C5998CB-538F-45AF-896C-2191D41163B7}" type="datetimeFigureOut">
              <a:rPr lang="en-GB" smtClean="0"/>
              <a:t>24/02/2026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E422D91-C28E-4462-962A-EE4FD1785A07}" type="slidenum">
              <a:rPr lang="en-GB" smtClean="0"/>
              <a:t>‹#›</a:t>
            </a:fld>
            <a:endParaRPr lang="en-GB"/>
          </a:p>
        </p:txBody>
      </p:sp>
    </p:spTree>
    <p:extLst>
      <p:ext uri="{BB962C8B-B14F-4D97-AF65-F5344CB8AC3E}">
        <p14:creationId xmlns:p14="http://schemas.microsoft.com/office/powerpoint/2010/main" val="25836409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0C5998CB-538F-45AF-896C-2191D41163B7}" type="datetimeFigureOut">
              <a:rPr lang="en-GB" smtClean="0"/>
              <a:t>24/02/2026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E422D91-C28E-4462-962A-EE4FD1785A07}"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19601378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0C5998CB-538F-45AF-896C-2191D41163B7}" type="datetimeFigureOut">
              <a:rPr lang="en-GB" smtClean="0"/>
              <a:t>24/02/2026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E422D91-C28E-4462-962A-EE4FD1785A07}" type="slidenum">
              <a:rPr lang="en-GB" smtClean="0"/>
              <a:t>‹#›</a:t>
            </a:fld>
            <a:endParaRPr lang="en-GB"/>
          </a:p>
        </p:txBody>
      </p:sp>
    </p:spTree>
    <p:extLst>
      <p:ext uri="{BB962C8B-B14F-4D97-AF65-F5344CB8AC3E}">
        <p14:creationId xmlns:p14="http://schemas.microsoft.com/office/powerpoint/2010/main" val="248528206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0C5998CB-538F-45AF-896C-2191D41163B7}" type="datetimeFigureOut">
              <a:rPr lang="en-GB" smtClean="0"/>
              <a:t>24/02/2026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E422D91-C28E-4462-962A-EE4FD1785A07}"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72443504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0C5998CB-538F-45AF-896C-2191D41163B7}" type="datetimeFigureOut">
              <a:rPr lang="en-GB" smtClean="0"/>
              <a:t>24/02/2026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E422D91-C28E-4462-962A-EE4FD1785A07}" type="slidenum">
              <a:rPr lang="en-GB" smtClean="0"/>
              <a:t>‹#›</a:t>
            </a:fld>
            <a:endParaRPr lang="en-GB"/>
          </a:p>
        </p:txBody>
      </p:sp>
    </p:spTree>
    <p:extLst>
      <p:ext uri="{BB962C8B-B14F-4D97-AF65-F5344CB8AC3E}">
        <p14:creationId xmlns:p14="http://schemas.microsoft.com/office/powerpoint/2010/main" val="397973205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0C5998CB-538F-45AF-896C-2191D41163B7}" type="datetimeFigureOut">
              <a:rPr lang="en-GB" smtClean="0"/>
              <a:t>24/02/2026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E422D91-C28E-4462-962A-EE4FD1785A07}" type="slidenum">
              <a:rPr lang="en-GB" smtClean="0"/>
              <a:t>‹#›</a:t>
            </a:fld>
            <a:endParaRPr lang="en-GB"/>
          </a:p>
        </p:txBody>
      </p:sp>
    </p:spTree>
    <p:extLst>
      <p:ext uri="{BB962C8B-B14F-4D97-AF65-F5344CB8AC3E}">
        <p14:creationId xmlns:p14="http://schemas.microsoft.com/office/powerpoint/2010/main" val="382019540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GB"/>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0C5998CB-538F-45AF-896C-2191D41163B7}" type="datetimeFigureOut">
              <a:rPr lang="en-GB" smtClean="0"/>
              <a:t>24/02/2026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E422D91-C28E-4462-962A-EE4FD1785A07}" type="slidenum">
              <a:rPr lang="en-GB" smtClean="0"/>
              <a:t>‹#›</a:t>
            </a:fld>
            <a:endParaRPr lang="en-GB"/>
          </a:p>
        </p:txBody>
      </p:sp>
    </p:spTree>
    <p:extLst>
      <p:ext uri="{BB962C8B-B14F-4D97-AF65-F5344CB8AC3E}">
        <p14:creationId xmlns:p14="http://schemas.microsoft.com/office/powerpoint/2010/main" val="375869720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logo mono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3" name="Picture 2" descr="A picture containing screenshot, white, design&#10;&#10;Description automatically generated">
            <a:extLst>
              <a:ext uri="{FF2B5EF4-FFF2-40B4-BE49-F238E27FC236}">
                <a16:creationId xmlns:a16="http://schemas.microsoft.com/office/drawing/2014/main" id="{D2E35789-51F7-6CD7-8884-F852CB36CD1F}"/>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4842933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GB"/>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0C5998CB-538F-45AF-896C-2191D41163B7}" type="datetimeFigureOut">
              <a:rPr lang="en-GB" smtClean="0"/>
              <a:t>24/02/2026</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EE422D91-C28E-4462-962A-EE4FD1785A07}" type="slidenum">
              <a:rPr lang="en-GB" smtClean="0"/>
              <a:t>‹#›</a:t>
            </a:fld>
            <a:endParaRPr lang="en-GB"/>
          </a:p>
        </p:txBody>
      </p:sp>
    </p:spTree>
    <p:extLst>
      <p:ext uri="{BB962C8B-B14F-4D97-AF65-F5344CB8AC3E}">
        <p14:creationId xmlns:p14="http://schemas.microsoft.com/office/powerpoint/2010/main" val="3537055944"/>
      </p:ext>
    </p:extLst>
  </p:cSld>
  <p:clrMap bg1="lt1" tx1="dk1" bg2="lt2" tx2="dk2" accent1="accent1" accent2="accent2" accent3="accent3" accent4="accent4" accent5="accent5" accent6="accent6" hlink="hlink" folHlink="folHlink"/>
  <p:sldLayoutIdLst>
    <p:sldLayoutId id="2147483680" r:id="rId1"/>
    <p:sldLayoutId id="2147483681" r:id="rId2"/>
    <p:sldLayoutId id="2147483682" r:id="rId3"/>
    <p:sldLayoutId id="2147483683" r:id="rId4"/>
    <p:sldLayoutId id="2147483684" r:id="rId5"/>
    <p:sldLayoutId id="2147483685" r:id="rId6"/>
    <p:sldLayoutId id="2147483686" r:id="rId7"/>
    <p:sldLayoutId id="2147483687" r:id="rId8"/>
    <p:sldLayoutId id="2147483688" r:id="rId9"/>
    <p:sldLayoutId id="2147483689" r:id="rId10"/>
    <p:sldLayoutId id="2147483690" r:id="rId11"/>
    <p:sldLayoutId id="2147483691" r:id="rId12"/>
    <p:sldLayoutId id="2147483692" r:id="rId13"/>
    <p:sldLayoutId id="2147483693" r:id="rId14"/>
    <p:sldLayoutId id="2147483694" r:id="rId15"/>
    <p:sldLayoutId id="2147483695" r:id="rId16"/>
    <p:sldLayoutId id="2147483696" r:id="rId17"/>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anteportas.pl/wp-content/uploads/2020/10/AP.XIV_.pdf#page=93" TargetMode="External"/><Relationship Id="rId7" Type="http://schemas.openxmlformats.org/officeDocument/2006/relationships/hyperlink" Target="https://okknf.smcebi.edu.pl/bmx670mvie62/12-christopher-bradtke-phd-1/the-pestle-analysis-9781986623346.pdf" TargetMode="Externa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hyperlink" Target="http://www.cqm.rs/2015/cd1/pdf/papers/focus_1/006.pdf" TargetMode="External"/><Relationship Id="rId5" Type="http://schemas.openxmlformats.org/officeDocument/2006/relationships/hyperlink" Target="https://www.researchgate.net/profile/Carmen-Ciocoiu/publication/46567642_Application_Of_Fishbone_Diagram_To_Determine_The_Risk_Of_An_Event_With_Multiple_Causes/links/572afd7408aef5d48d30d6dd/Application-Of-Fishbone-Diagram-To-Determine-The-Risk-Of-An-Event-With-Multiple-Causes.pdf?_sg%5B0%5D=started_experiment_milestone&amp;origin=journalDetail" TargetMode="External"/><Relationship Id="rId4" Type="http://schemas.openxmlformats.org/officeDocument/2006/relationships/hyperlink" Target="https://www.inderscienceonline.com/doi/abs/10.1504/IJFIP.2020.111221" TargetMode="Externa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275301B-F9FE-639C-99FA-5A78A9B0F8AC}"/>
              </a:ext>
            </a:extLst>
          </p:cNvPr>
          <p:cNvSpPr txBox="1"/>
          <p:nvPr/>
        </p:nvSpPr>
        <p:spPr>
          <a:xfrm>
            <a:off x="1573876" y="1444533"/>
            <a:ext cx="10774392" cy="4893647"/>
          </a:xfrm>
          <a:prstGeom prst="rect">
            <a:avLst/>
          </a:prstGeom>
          <a:noFill/>
        </p:spPr>
        <p:txBody>
          <a:bodyPr wrap="square" rtlCol="0">
            <a:spAutoFit/>
          </a:bodyPr>
          <a:lstStyle/>
          <a:p>
            <a:r>
              <a:rPr lang="en-GB" sz="3200" b="1" dirty="0">
                <a:latin typeface="Times New Roman" panose="02020603050405020304" pitchFamily="18" charset="0"/>
                <a:cs typeface="Times New Roman" panose="02020603050405020304" pitchFamily="18" charset="0"/>
              </a:rPr>
              <a:t>Student Name:	CRISTIAN DUMITRU</a:t>
            </a:r>
            <a:endParaRPr lang="en-GB" sz="3200" dirty="0">
              <a:latin typeface="Times New Roman" panose="02020603050405020304" pitchFamily="18" charset="0"/>
              <a:cs typeface="Times New Roman" panose="02020603050405020304" pitchFamily="18" charset="0"/>
            </a:endParaRPr>
          </a:p>
          <a:p>
            <a:endParaRPr lang="en-GB" sz="1600" dirty="0">
              <a:latin typeface="Times New Roman" panose="02020603050405020304" pitchFamily="18" charset="0"/>
              <a:cs typeface="Times New Roman" panose="02020603050405020304" pitchFamily="18" charset="0"/>
            </a:endParaRPr>
          </a:p>
          <a:p>
            <a:r>
              <a:rPr lang="en-GB" sz="3200" b="1" dirty="0">
                <a:latin typeface="Times New Roman" panose="02020603050405020304" pitchFamily="18" charset="0"/>
                <a:cs typeface="Times New Roman" panose="02020603050405020304" pitchFamily="18" charset="0"/>
              </a:rPr>
              <a:t>Student ID:		2438147</a:t>
            </a:r>
            <a:endParaRPr lang="en-GB" sz="3200" dirty="0">
              <a:latin typeface="Times New Roman" panose="02020603050405020304" pitchFamily="18" charset="0"/>
              <a:cs typeface="Times New Roman" panose="02020603050405020304" pitchFamily="18" charset="0"/>
            </a:endParaRPr>
          </a:p>
          <a:p>
            <a:endParaRPr lang="en-GB" sz="1600" dirty="0">
              <a:latin typeface="Times New Roman" panose="02020603050405020304" pitchFamily="18" charset="0"/>
              <a:cs typeface="Times New Roman" panose="02020603050405020304" pitchFamily="18" charset="0"/>
            </a:endParaRPr>
          </a:p>
          <a:p>
            <a:r>
              <a:rPr lang="en-GB" sz="3200" b="1" dirty="0">
                <a:latin typeface="Times New Roman" panose="02020603050405020304" pitchFamily="18" charset="0"/>
                <a:cs typeface="Times New Roman" panose="02020603050405020304" pitchFamily="18" charset="0"/>
              </a:rPr>
              <a:t>Lecturer’s Name:	Mucahit Ozden</a:t>
            </a:r>
          </a:p>
          <a:p>
            <a:endParaRPr lang="en-GB" sz="3200" dirty="0">
              <a:latin typeface="Times New Roman" panose="02020603050405020304" pitchFamily="18" charset="0"/>
              <a:cs typeface="Times New Roman" panose="02020603050405020304" pitchFamily="18" charset="0"/>
            </a:endParaRPr>
          </a:p>
          <a:p>
            <a:r>
              <a:rPr lang="en-GB" sz="3200" b="1" dirty="0">
                <a:latin typeface="Times New Roman" panose="02020603050405020304" pitchFamily="18" charset="0"/>
                <a:cs typeface="Times New Roman" panose="02020603050405020304" pitchFamily="18" charset="0"/>
              </a:rPr>
              <a:t>Module Code: </a:t>
            </a:r>
            <a:r>
              <a:rPr lang="en-GB" sz="2800" b="1" dirty="0">
                <a:latin typeface="Times New Roman" panose="02020603050405020304" pitchFamily="18" charset="0"/>
                <a:cs typeface="Times New Roman" panose="02020603050405020304" pitchFamily="18" charset="0"/>
              </a:rPr>
              <a:t>	</a:t>
            </a:r>
            <a:r>
              <a:rPr lang="en-GB" sz="2800" dirty="0">
                <a:latin typeface="Times New Roman" panose="02020603050405020304" pitchFamily="18" charset="0"/>
                <a:cs typeface="Times New Roman" panose="02020603050405020304" pitchFamily="18" charset="0"/>
              </a:rPr>
              <a:t>LCLM 4004</a:t>
            </a:r>
          </a:p>
          <a:p>
            <a:endParaRPr lang="en-GB" sz="2800" dirty="0">
              <a:latin typeface="Times New Roman" panose="02020603050405020304" pitchFamily="18" charset="0"/>
              <a:cs typeface="Times New Roman" panose="02020603050405020304" pitchFamily="18" charset="0"/>
            </a:endParaRPr>
          </a:p>
          <a:p>
            <a:r>
              <a:rPr lang="en-GB" sz="3200" b="1" dirty="0">
                <a:latin typeface="Times New Roman" panose="02020603050405020304" pitchFamily="18" charset="0"/>
                <a:cs typeface="Times New Roman" panose="02020603050405020304" pitchFamily="18" charset="0"/>
              </a:rPr>
              <a:t>Module Name: </a:t>
            </a:r>
            <a:r>
              <a:rPr lang="en-GB" sz="2800" b="1" dirty="0">
                <a:latin typeface="Times New Roman" panose="02020603050405020304" pitchFamily="18" charset="0"/>
                <a:cs typeface="Times New Roman" panose="02020603050405020304" pitchFamily="18" charset="0"/>
              </a:rPr>
              <a:t>	</a:t>
            </a:r>
            <a:r>
              <a:rPr lang="en-GB" sz="2800" dirty="0">
                <a:latin typeface="Times New Roman" panose="02020603050405020304" pitchFamily="18" charset="0"/>
                <a:cs typeface="Times New Roman" panose="02020603050405020304" pitchFamily="18" charset="0"/>
              </a:rPr>
              <a:t>Problem Solving and Decision-Making</a:t>
            </a:r>
          </a:p>
          <a:p>
            <a:endParaRPr lang="en-GB" sz="2800" dirty="0">
              <a:latin typeface="Times New Roman" panose="02020603050405020304" pitchFamily="18" charset="0"/>
              <a:cs typeface="Times New Roman" panose="02020603050405020304" pitchFamily="18" charset="0"/>
            </a:endParaRPr>
          </a:p>
          <a:p>
            <a:r>
              <a:rPr lang="en-GB" sz="3200" b="1" dirty="0">
                <a:latin typeface="Times New Roman" panose="02020603050405020304" pitchFamily="18" charset="0"/>
                <a:cs typeface="Times New Roman" panose="02020603050405020304" pitchFamily="18" charset="0"/>
              </a:rPr>
              <a:t>Component 1: </a:t>
            </a:r>
            <a:r>
              <a:rPr lang="en-GB" sz="2800" b="1" dirty="0">
                <a:latin typeface="Times New Roman" panose="02020603050405020304" pitchFamily="18" charset="0"/>
                <a:cs typeface="Times New Roman" panose="02020603050405020304" pitchFamily="18" charset="0"/>
              </a:rPr>
              <a:t>	</a:t>
            </a:r>
            <a:r>
              <a:rPr lang="en-GB" sz="2800" dirty="0">
                <a:latin typeface="Times New Roman" panose="02020603050405020304" pitchFamily="18" charset="0"/>
                <a:cs typeface="Times New Roman" panose="02020603050405020304" pitchFamily="18" charset="0"/>
              </a:rPr>
              <a:t>Green Haven Florists</a:t>
            </a:r>
          </a:p>
        </p:txBody>
      </p:sp>
      <p:pic>
        <p:nvPicPr>
          <p:cNvPr id="3" name="Picture 2" descr="A close-up of a blue background&#10;&#10;AI-generated content may be incorrect.">
            <a:extLst>
              <a:ext uri="{FF2B5EF4-FFF2-40B4-BE49-F238E27FC236}">
                <a16:creationId xmlns:a16="http://schemas.microsoft.com/office/drawing/2014/main" id="{69E37BB5-D43A-CBB6-F66B-34E507D5F4BD}"/>
              </a:ext>
            </a:extLst>
          </p:cNvPr>
          <p:cNvPicPr>
            <a:picLocks noChangeAspect="1"/>
          </p:cNvPicPr>
          <p:nvPr/>
        </p:nvPicPr>
        <p:blipFill>
          <a:blip r:embed="rId3"/>
          <a:stretch>
            <a:fillRect/>
          </a:stretch>
        </p:blipFill>
        <p:spPr>
          <a:xfrm>
            <a:off x="200662" y="157819"/>
            <a:ext cx="2048161" cy="724001"/>
          </a:xfrm>
          <a:prstGeom prst="rect">
            <a:avLst/>
          </a:prstGeom>
        </p:spPr>
      </p:pic>
    </p:spTree>
    <p:extLst>
      <p:ext uri="{BB962C8B-B14F-4D97-AF65-F5344CB8AC3E}">
        <p14:creationId xmlns:p14="http://schemas.microsoft.com/office/powerpoint/2010/main" val="70205963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94A7024-D948-494D-8920-BBA2DA07D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A piece of paper with black text&#10;&#10;AI-generated content may be incorrect.">
            <a:extLst>
              <a:ext uri="{FF2B5EF4-FFF2-40B4-BE49-F238E27FC236}">
                <a16:creationId xmlns:a16="http://schemas.microsoft.com/office/drawing/2014/main" id="{20129511-E399-5C69-F79C-9FE14F00898F}"/>
              </a:ext>
            </a:extLst>
          </p:cNvPr>
          <p:cNvPicPr>
            <a:picLocks noChangeAspect="1"/>
          </p:cNvPicPr>
          <p:nvPr/>
        </p:nvPicPr>
        <p:blipFill>
          <a:blip r:embed="rId3">
            <a:duotone>
              <a:prstClr val="black"/>
              <a:schemeClr val="tx2">
                <a:tint val="45000"/>
                <a:satMod val="400000"/>
              </a:schemeClr>
            </a:duotone>
            <a:alphaModFix amt="40000"/>
          </a:blip>
          <a:srcRect/>
          <a:stretch>
            <a:fillRect/>
          </a:stretch>
        </p:blipFill>
        <p:spPr>
          <a:xfrm>
            <a:off x="20" y="10"/>
            <a:ext cx="12191980" cy="6857990"/>
          </a:xfrm>
          <a:prstGeom prst="rect">
            <a:avLst/>
          </a:prstGeom>
        </p:spPr>
      </p:pic>
      <p:sp>
        <p:nvSpPr>
          <p:cNvPr id="2" name="Title 1">
            <a:extLst>
              <a:ext uri="{FF2B5EF4-FFF2-40B4-BE49-F238E27FC236}">
                <a16:creationId xmlns:a16="http://schemas.microsoft.com/office/drawing/2014/main" id="{23379A11-1CF0-5125-F775-02C08085203B}"/>
              </a:ext>
            </a:extLst>
          </p:cNvPr>
          <p:cNvSpPr>
            <a:spLocks noGrp="1"/>
          </p:cNvSpPr>
          <p:nvPr>
            <p:ph type="title"/>
          </p:nvPr>
        </p:nvSpPr>
        <p:spPr>
          <a:xfrm>
            <a:off x="677334" y="609600"/>
            <a:ext cx="8596668" cy="1320800"/>
          </a:xfrm>
        </p:spPr>
        <p:txBody>
          <a:bodyPr>
            <a:normAutofit/>
          </a:bodyPr>
          <a:lstStyle/>
          <a:p>
            <a:r>
              <a:rPr lang="en-GB" b="1" u="sng" dirty="0">
                <a:solidFill>
                  <a:schemeClr val="tx1"/>
                </a:solidFill>
                <a:latin typeface="Times New Roman" panose="02020603050405020304" pitchFamily="18" charset="0"/>
                <a:cs typeface="Times New Roman" panose="02020603050405020304" pitchFamily="18" charset="0"/>
              </a:rPr>
              <a:t>Provide an Overview of your presentation</a:t>
            </a:r>
          </a:p>
        </p:txBody>
      </p:sp>
      <p:sp>
        <p:nvSpPr>
          <p:cNvPr id="5" name="Content Placeholder 4">
            <a:extLst>
              <a:ext uri="{FF2B5EF4-FFF2-40B4-BE49-F238E27FC236}">
                <a16:creationId xmlns:a16="http://schemas.microsoft.com/office/drawing/2014/main" id="{4B07AE26-C08E-A5B5-3AE2-64889629125E}"/>
              </a:ext>
            </a:extLst>
          </p:cNvPr>
          <p:cNvSpPr>
            <a:spLocks noGrp="1"/>
          </p:cNvSpPr>
          <p:nvPr>
            <p:ph idx="1"/>
          </p:nvPr>
        </p:nvSpPr>
        <p:spPr>
          <a:xfrm>
            <a:off x="677334" y="2160589"/>
            <a:ext cx="8596668" cy="3880773"/>
          </a:xfrm>
        </p:spPr>
        <p:txBody>
          <a:bodyPr>
            <a:normAutofit/>
          </a:bodyPr>
          <a:lstStyle/>
          <a:p>
            <a:pPr algn="just" rtl="0" fontAlgn="base">
              <a:lnSpc>
                <a:spcPct val="150000"/>
              </a:lnSpc>
              <a:buFont typeface="Arial" panose="020B0604020202020204" pitchFamily="34" charset="0"/>
              <a:buChar char="•"/>
            </a:pPr>
            <a:r>
              <a:rPr lang="en-US" sz="2400" b="0" i="0" u="none" strike="noStrike" dirty="0">
                <a:solidFill>
                  <a:srgbClr val="FFFFFF"/>
                </a:solidFill>
                <a:effectLst/>
                <a:latin typeface="Times New Roman" panose="02020603050405020304" pitchFamily="18" charset="0"/>
              </a:rPr>
              <a:t>The presentation highlights the issue of Green Haven Florists and how the problems are affecting the company.</a:t>
            </a:r>
          </a:p>
          <a:p>
            <a:pPr algn="just" rtl="0" fontAlgn="base">
              <a:lnSpc>
                <a:spcPct val="150000"/>
              </a:lnSpc>
              <a:buFont typeface="Arial" panose="020B0604020202020204" pitchFamily="34" charset="0"/>
              <a:buChar char="•"/>
            </a:pPr>
            <a:r>
              <a:rPr lang="en-US" sz="2400" b="0" i="0" u="none" strike="noStrike" dirty="0">
                <a:solidFill>
                  <a:srgbClr val="FFFFFF"/>
                </a:solidFill>
                <a:effectLst/>
                <a:latin typeface="Times New Roman" panose="02020603050405020304" pitchFamily="18" charset="0"/>
              </a:rPr>
              <a:t>This will also highlight the 5W2H model, PESTLE analysis and cause and effect analysis to find the root cause of the issue. </a:t>
            </a:r>
          </a:p>
          <a:p>
            <a:pPr marL="0" indent="0" algn="just">
              <a:lnSpc>
                <a:spcPct val="150000"/>
              </a:lnSpc>
              <a:buNone/>
            </a:pPr>
            <a:endParaRPr lang="en-GB" sz="2400" dirty="0">
              <a:solidFill>
                <a:srgbClr val="FFFFFF"/>
              </a:solidFill>
            </a:endParaRPr>
          </a:p>
        </p:txBody>
      </p:sp>
    </p:spTree>
    <p:extLst>
      <p:ext uri="{BB962C8B-B14F-4D97-AF65-F5344CB8AC3E}">
        <p14:creationId xmlns:p14="http://schemas.microsoft.com/office/powerpoint/2010/main" val="3321023050"/>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descr="A flower shop with many buckets of flowers&#10;&#10;AI-generated content may be incorrect.">
            <a:extLst>
              <a:ext uri="{FF2B5EF4-FFF2-40B4-BE49-F238E27FC236}">
                <a16:creationId xmlns:a16="http://schemas.microsoft.com/office/drawing/2014/main" id="{944FDAAC-270F-5140-3EB1-887E89E4B11C}"/>
              </a:ext>
            </a:extLst>
          </p:cNvPr>
          <p:cNvPicPr>
            <a:picLocks noChangeAspect="1"/>
          </p:cNvPicPr>
          <p:nvPr/>
        </p:nvPicPr>
        <p:blipFill>
          <a:blip r:embed="rId3"/>
          <a:srcRect t="20116" r="1" b="10631"/>
          <a:stretch>
            <a:fillRect/>
          </a:stretch>
        </p:blipFill>
        <p:spPr>
          <a:xfrm>
            <a:off x="4269854" y="-1"/>
            <a:ext cx="7922146" cy="6858001"/>
          </a:xfrm>
          <a:custGeom>
            <a:avLst/>
            <a:gdLst/>
            <a:ahLst/>
            <a:cxnLst/>
            <a:rect l="l" t="t" r="r" b="b"/>
            <a:pathLst>
              <a:path w="7922146" h="6858001">
                <a:moveTo>
                  <a:pt x="379987" y="0"/>
                </a:moveTo>
                <a:lnTo>
                  <a:pt x="5304971" y="0"/>
                </a:lnTo>
                <a:lnTo>
                  <a:pt x="7065281" y="0"/>
                </a:lnTo>
                <a:lnTo>
                  <a:pt x="7397540" y="0"/>
                </a:lnTo>
                <a:lnTo>
                  <a:pt x="7397540" y="1"/>
                </a:lnTo>
                <a:lnTo>
                  <a:pt x="7922146" y="1"/>
                </a:lnTo>
                <a:lnTo>
                  <a:pt x="7922146" y="6858001"/>
                </a:lnTo>
                <a:lnTo>
                  <a:pt x="7065281" y="6858001"/>
                </a:lnTo>
                <a:lnTo>
                  <a:pt x="7065281" y="6858000"/>
                </a:lnTo>
                <a:lnTo>
                  <a:pt x="5932989" y="6858000"/>
                </a:lnTo>
                <a:lnTo>
                  <a:pt x="5932989" y="6858001"/>
                </a:lnTo>
                <a:lnTo>
                  <a:pt x="27809" y="6858001"/>
                </a:lnTo>
                <a:lnTo>
                  <a:pt x="1803228" y="4521201"/>
                </a:lnTo>
                <a:close/>
                <a:moveTo>
                  <a:pt x="0" y="0"/>
                </a:moveTo>
                <a:lnTo>
                  <a:pt x="379987" y="0"/>
                </a:lnTo>
                <a:lnTo>
                  <a:pt x="0" y="407"/>
                </a:lnTo>
                <a:close/>
              </a:path>
            </a:pathLst>
          </a:custGeom>
        </p:spPr>
      </p:pic>
      <p:sp>
        <p:nvSpPr>
          <p:cNvPr id="2" name="Title 1">
            <a:extLst>
              <a:ext uri="{FF2B5EF4-FFF2-40B4-BE49-F238E27FC236}">
                <a16:creationId xmlns:a16="http://schemas.microsoft.com/office/drawing/2014/main" id="{98DBD7E3-5A86-1FFC-41F3-49683A13B5DB}"/>
              </a:ext>
            </a:extLst>
          </p:cNvPr>
          <p:cNvSpPr>
            <a:spLocks noGrp="1"/>
          </p:cNvSpPr>
          <p:nvPr>
            <p:ph type="title"/>
          </p:nvPr>
        </p:nvSpPr>
        <p:spPr>
          <a:xfrm>
            <a:off x="677333" y="609600"/>
            <a:ext cx="3851123" cy="1320800"/>
          </a:xfrm>
        </p:spPr>
        <p:txBody>
          <a:bodyPr>
            <a:normAutofit/>
          </a:bodyPr>
          <a:lstStyle/>
          <a:p>
            <a:pPr>
              <a:lnSpc>
                <a:spcPct val="90000"/>
              </a:lnSpc>
            </a:pPr>
            <a:r>
              <a:rPr lang="en-GB" sz="3100" b="1" dirty="0">
                <a:solidFill>
                  <a:schemeClr val="tx1"/>
                </a:solidFill>
                <a:latin typeface="Times New Roman" panose="02020603050405020304" pitchFamily="18" charset="0"/>
                <a:cs typeface="Times New Roman" panose="02020603050405020304" pitchFamily="18" charset="0"/>
              </a:rPr>
              <a:t>1. Overview of Green Haven Florists</a:t>
            </a:r>
          </a:p>
        </p:txBody>
      </p:sp>
      <p:sp>
        <p:nvSpPr>
          <p:cNvPr id="3" name="Content Placeholder 2">
            <a:extLst>
              <a:ext uri="{FF2B5EF4-FFF2-40B4-BE49-F238E27FC236}">
                <a16:creationId xmlns:a16="http://schemas.microsoft.com/office/drawing/2014/main" id="{3B5A1CE0-BBD6-ABF7-E812-09964D1A063A}"/>
              </a:ext>
            </a:extLst>
          </p:cNvPr>
          <p:cNvSpPr>
            <a:spLocks noGrp="1"/>
          </p:cNvSpPr>
          <p:nvPr>
            <p:ph idx="1"/>
          </p:nvPr>
        </p:nvSpPr>
        <p:spPr>
          <a:xfrm>
            <a:off x="429415" y="1711702"/>
            <a:ext cx="4763558" cy="4697411"/>
          </a:xfrm>
        </p:spPr>
        <p:txBody>
          <a:bodyPr>
            <a:normAutofit fontScale="92500" lnSpcReduction="10000"/>
          </a:bodyPr>
          <a:lstStyle/>
          <a:p>
            <a:pPr algn="just" rtl="0" fontAlgn="base">
              <a:lnSpc>
                <a:spcPct val="150000"/>
              </a:lnSpc>
              <a:buFont typeface="Arial" panose="020B0604020202020204" pitchFamily="34" charset="0"/>
              <a:buChar char="•"/>
            </a:pPr>
            <a:r>
              <a:rPr lang="en-US" sz="2800" b="0" i="0" u="none" strike="noStrike" dirty="0">
                <a:solidFill>
                  <a:schemeClr val="tx1"/>
                </a:solidFill>
                <a:effectLst/>
                <a:latin typeface="Times New Roman" panose="02020603050405020304" pitchFamily="18" charset="0"/>
              </a:rPr>
              <a:t>The Green Haven Florist company was established in 2016, which was located in Norwich, UK. </a:t>
            </a:r>
          </a:p>
          <a:p>
            <a:pPr algn="just" rtl="0" fontAlgn="base">
              <a:lnSpc>
                <a:spcPct val="150000"/>
              </a:lnSpc>
              <a:buFont typeface="Arial" panose="020B0604020202020204" pitchFamily="34" charset="0"/>
              <a:buChar char="•"/>
            </a:pPr>
            <a:r>
              <a:rPr lang="en-US" sz="2800" b="0" i="0" u="none" strike="noStrike" dirty="0">
                <a:solidFill>
                  <a:schemeClr val="tx1"/>
                </a:solidFill>
                <a:effectLst/>
                <a:latin typeface="Times New Roman" panose="02020603050405020304" pitchFamily="18" charset="0"/>
              </a:rPr>
              <a:t>It will also discuss the PESTLE analysis, Cause and effect analysis and assess the 5W2H summary, which is significant. </a:t>
            </a:r>
          </a:p>
          <a:p>
            <a:pPr marL="0" indent="0" algn="just">
              <a:lnSpc>
                <a:spcPct val="150000"/>
              </a:lnSpc>
              <a:buNone/>
            </a:pPr>
            <a:endParaRPr lang="en-GB" dirty="0">
              <a:solidFill>
                <a:schemeClr val="tx1"/>
              </a:solidFill>
            </a:endParaRPr>
          </a:p>
        </p:txBody>
      </p:sp>
      <p:cxnSp>
        <p:nvCxnSpPr>
          <p:cNvPr id="9" name="Straight Connector 8">
            <a:extLst>
              <a:ext uri="{FF2B5EF4-FFF2-40B4-BE49-F238E27FC236}">
                <a16:creationId xmlns:a16="http://schemas.microsoft.com/office/drawing/2014/main" id="{64FA5DFF-7FE6-4855-84E6-DFA78EE978B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1" name="Straight Connector 10">
            <a:extLst>
              <a:ext uri="{FF2B5EF4-FFF2-40B4-BE49-F238E27FC236}">
                <a16:creationId xmlns:a16="http://schemas.microsoft.com/office/drawing/2014/main" id="{2AFD8CBA-54A3-4363-991B-B9C631BBFA7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3" name="Rectangle 23">
            <a:extLst>
              <a:ext uri="{FF2B5EF4-FFF2-40B4-BE49-F238E27FC236}">
                <a16:creationId xmlns:a16="http://schemas.microsoft.com/office/drawing/2014/main" id="{3F088236-D655-4F88-B238-E167623580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25">
            <a:extLst>
              <a:ext uri="{FF2B5EF4-FFF2-40B4-BE49-F238E27FC236}">
                <a16:creationId xmlns:a16="http://schemas.microsoft.com/office/drawing/2014/main" id="{3DAC0C92-199E-475C-9390-119A9B0272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Isosceles Triangle 24">
            <a:extLst>
              <a:ext uri="{FF2B5EF4-FFF2-40B4-BE49-F238E27FC236}">
                <a16:creationId xmlns:a16="http://schemas.microsoft.com/office/drawing/2014/main" id="{C4CFB339-0ED8-4FE2-9EF1-6D1375B849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Rectangle 27">
            <a:extLst>
              <a:ext uri="{FF2B5EF4-FFF2-40B4-BE49-F238E27FC236}">
                <a16:creationId xmlns:a16="http://schemas.microsoft.com/office/drawing/2014/main" id="{31896C80-2069-4431-9C19-83B9137344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1" name="Rectangle 28">
            <a:extLst>
              <a:ext uri="{FF2B5EF4-FFF2-40B4-BE49-F238E27FC236}">
                <a16:creationId xmlns:a16="http://schemas.microsoft.com/office/drawing/2014/main" id="{BF120A21-0841-4823-B0C4-28AEBCEF9B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Rectangle 29">
            <a:extLst>
              <a:ext uri="{FF2B5EF4-FFF2-40B4-BE49-F238E27FC236}">
                <a16:creationId xmlns:a16="http://schemas.microsoft.com/office/drawing/2014/main" id="{DBB05BAE-BBD3-4289-899F-A6851503C6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Isosceles Triangle 29">
            <a:extLst>
              <a:ext uri="{FF2B5EF4-FFF2-40B4-BE49-F238E27FC236}">
                <a16:creationId xmlns:a16="http://schemas.microsoft.com/office/drawing/2014/main" id="{9874D11C-36F5-4BBE-A490-019A54E953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18925874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descr="A store front with signs and plants&#10;&#10;AI-generated content may be incorrect.">
            <a:extLst>
              <a:ext uri="{FF2B5EF4-FFF2-40B4-BE49-F238E27FC236}">
                <a16:creationId xmlns:a16="http://schemas.microsoft.com/office/drawing/2014/main" id="{B820AFDB-9C1B-053F-C2DC-37BB53991B4A}"/>
              </a:ext>
            </a:extLst>
          </p:cNvPr>
          <p:cNvPicPr>
            <a:picLocks noChangeAspect="1"/>
          </p:cNvPicPr>
          <p:nvPr/>
        </p:nvPicPr>
        <p:blipFill>
          <a:blip r:embed="rId3"/>
          <a:srcRect t="12809" r="-2" b="622"/>
          <a:stretch>
            <a:fillRect/>
          </a:stretch>
        </p:blipFill>
        <p:spPr>
          <a:xfrm>
            <a:off x="4269854" y="-1"/>
            <a:ext cx="7922146" cy="6858001"/>
          </a:xfrm>
          <a:custGeom>
            <a:avLst/>
            <a:gdLst/>
            <a:ahLst/>
            <a:cxnLst/>
            <a:rect l="l" t="t" r="r" b="b"/>
            <a:pathLst>
              <a:path w="7922146" h="6858001">
                <a:moveTo>
                  <a:pt x="379987" y="0"/>
                </a:moveTo>
                <a:lnTo>
                  <a:pt x="5304971" y="0"/>
                </a:lnTo>
                <a:lnTo>
                  <a:pt x="7065281" y="0"/>
                </a:lnTo>
                <a:lnTo>
                  <a:pt x="7397540" y="0"/>
                </a:lnTo>
                <a:lnTo>
                  <a:pt x="7397540" y="1"/>
                </a:lnTo>
                <a:lnTo>
                  <a:pt x="7922146" y="1"/>
                </a:lnTo>
                <a:lnTo>
                  <a:pt x="7922146" y="6858001"/>
                </a:lnTo>
                <a:lnTo>
                  <a:pt x="7065281" y="6858001"/>
                </a:lnTo>
                <a:lnTo>
                  <a:pt x="7065281" y="6858000"/>
                </a:lnTo>
                <a:lnTo>
                  <a:pt x="5932989" y="6858000"/>
                </a:lnTo>
                <a:lnTo>
                  <a:pt x="5932989" y="6858001"/>
                </a:lnTo>
                <a:lnTo>
                  <a:pt x="27809" y="6858001"/>
                </a:lnTo>
                <a:lnTo>
                  <a:pt x="1803228" y="4521201"/>
                </a:lnTo>
                <a:close/>
                <a:moveTo>
                  <a:pt x="0" y="0"/>
                </a:moveTo>
                <a:lnTo>
                  <a:pt x="379987" y="0"/>
                </a:lnTo>
                <a:lnTo>
                  <a:pt x="0" y="407"/>
                </a:lnTo>
                <a:close/>
              </a:path>
            </a:pathLst>
          </a:custGeom>
        </p:spPr>
      </p:pic>
      <p:sp>
        <p:nvSpPr>
          <p:cNvPr id="2" name="Title 1">
            <a:extLst>
              <a:ext uri="{FF2B5EF4-FFF2-40B4-BE49-F238E27FC236}">
                <a16:creationId xmlns:a16="http://schemas.microsoft.com/office/drawing/2014/main" id="{8A50C2D0-4F0F-32FA-368C-29CAACE5786E}"/>
              </a:ext>
            </a:extLst>
          </p:cNvPr>
          <p:cNvSpPr>
            <a:spLocks noGrp="1"/>
          </p:cNvSpPr>
          <p:nvPr>
            <p:ph type="title"/>
          </p:nvPr>
        </p:nvSpPr>
        <p:spPr>
          <a:xfrm>
            <a:off x="418731" y="975360"/>
            <a:ext cx="5022160" cy="1320800"/>
          </a:xfrm>
        </p:spPr>
        <p:txBody>
          <a:bodyPr>
            <a:normAutofit/>
          </a:bodyPr>
          <a:lstStyle/>
          <a:p>
            <a:pPr>
              <a:lnSpc>
                <a:spcPct val="90000"/>
              </a:lnSpc>
            </a:pPr>
            <a:r>
              <a:rPr lang="en-GB" sz="2800" b="1" u="sng" dirty="0">
                <a:solidFill>
                  <a:schemeClr val="tx1"/>
                </a:solidFill>
                <a:latin typeface="Times New Roman" panose="02020603050405020304" pitchFamily="18" charset="0"/>
                <a:cs typeface="Times New Roman" panose="02020603050405020304" pitchFamily="18" charset="0"/>
              </a:rPr>
              <a:t>Provide an overview of Green Havan Florists</a:t>
            </a:r>
            <a:endParaRPr lang="en-GB" sz="2800" u="sng"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E292113E-450D-CB08-601E-E45AB99509E7}"/>
              </a:ext>
            </a:extLst>
          </p:cNvPr>
          <p:cNvSpPr>
            <a:spLocks noGrp="1"/>
          </p:cNvSpPr>
          <p:nvPr>
            <p:ph idx="1"/>
          </p:nvPr>
        </p:nvSpPr>
        <p:spPr>
          <a:xfrm>
            <a:off x="415637" y="2160589"/>
            <a:ext cx="5025254" cy="3880773"/>
          </a:xfrm>
        </p:spPr>
        <p:txBody>
          <a:bodyPr>
            <a:normAutofit/>
          </a:bodyPr>
          <a:lstStyle/>
          <a:p>
            <a:pPr algn="just" rtl="0" fontAlgn="base">
              <a:lnSpc>
                <a:spcPct val="150000"/>
              </a:lnSpc>
              <a:buFont typeface="Arial" panose="020B0604020202020204" pitchFamily="34" charset="0"/>
              <a:buChar char="•"/>
            </a:pPr>
            <a:r>
              <a:rPr lang="en-US" sz="2000" b="0" i="0" u="none" strike="noStrike" dirty="0">
                <a:solidFill>
                  <a:schemeClr val="tx1"/>
                </a:solidFill>
                <a:effectLst/>
                <a:latin typeface="Times New Roman" panose="02020603050405020304" pitchFamily="18" charset="0"/>
              </a:rPr>
              <a:t>The Green Haven Florist company is a well-known flower shop which was founded in 2016, and the headquarters of this company is located in Norwich. </a:t>
            </a:r>
          </a:p>
          <a:p>
            <a:pPr algn="just" rtl="0" fontAlgn="base">
              <a:lnSpc>
                <a:spcPct val="150000"/>
              </a:lnSpc>
              <a:buFont typeface="Arial" panose="020B0604020202020204" pitchFamily="34" charset="0"/>
              <a:buChar char="•"/>
            </a:pPr>
            <a:r>
              <a:rPr lang="en-US" sz="2000" b="0" i="0" u="none" strike="noStrike" dirty="0">
                <a:solidFill>
                  <a:schemeClr val="tx1"/>
                </a:solidFill>
                <a:effectLst/>
                <a:latin typeface="Times New Roman" panose="02020603050405020304" pitchFamily="18" charset="0"/>
              </a:rPr>
              <a:t>This company has gained a quick reputation at market through bespoke floral arrangements, and now they are facing lots of issues.</a:t>
            </a:r>
          </a:p>
        </p:txBody>
      </p:sp>
      <p:cxnSp>
        <p:nvCxnSpPr>
          <p:cNvPr id="9" name="Straight Connector 8">
            <a:extLst>
              <a:ext uri="{FF2B5EF4-FFF2-40B4-BE49-F238E27FC236}">
                <a16:creationId xmlns:a16="http://schemas.microsoft.com/office/drawing/2014/main" id="{64FA5DFF-7FE6-4855-84E6-DFA78EE978B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1" name="Straight Connector 10">
            <a:extLst>
              <a:ext uri="{FF2B5EF4-FFF2-40B4-BE49-F238E27FC236}">
                <a16:creationId xmlns:a16="http://schemas.microsoft.com/office/drawing/2014/main" id="{2AFD8CBA-54A3-4363-991B-B9C631BBFA7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3" name="Rectangle 23">
            <a:extLst>
              <a:ext uri="{FF2B5EF4-FFF2-40B4-BE49-F238E27FC236}">
                <a16:creationId xmlns:a16="http://schemas.microsoft.com/office/drawing/2014/main" id="{3F088236-D655-4F88-B238-E167623580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25">
            <a:extLst>
              <a:ext uri="{FF2B5EF4-FFF2-40B4-BE49-F238E27FC236}">
                <a16:creationId xmlns:a16="http://schemas.microsoft.com/office/drawing/2014/main" id="{3DAC0C92-199E-475C-9390-119A9B0272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Isosceles Triangle 24">
            <a:extLst>
              <a:ext uri="{FF2B5EF4-FFF2-40B4-BE49-F238E27FC236}">
                <a16:creationId xmlns:a16="http://schemas.microsoft.com/office/drawing/2014/main" id="{C4CFB339-0ED8-4FE2-9EF1-6D1375B849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Rectangle 27">
            <a:extLst>
              <a:ext uri="{FF2B5EF4-FFF2-40B4-BE49-F238E27FC236}">
                <a16:creationId xmlns:a16="http://schemas.microsoft.com/office/drawing/2014/main" id="{31896C80-2069-4431-9C19-83B9137344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1" name="Rectangle 28">
            <a:extLst>
              <a:ext uri="{FF2B5EF4-FFF2-40B4-BE49-F238E27FC236}">
                <a16:creationId xmlns:a16="http://schemas.microsoft.com/office/drawing/2014/main" id="{BF120A21-0841-4823-B0C4-28AEBCEF9B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Rectangle 29">
            <a:extLst>
              <a:ext uri="{FF2B5EF4-FFF2-40B4-BE49-F238E27FC236}">
                <a16:creationId xmlns:a16="http://schemas.microsoft.com/office/drawing/2014/main" id="{DBB05BAE-BBD3-4289-899F-A6851503C6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Isosceles Triangle 29">
            <a:extLst>
              <a:ext uri="{FF2B5EF4-FFF2-40B4-BE49-F238E27FC236}">
                <a16:creationId xmlns:a16="http://schemas.microsoft.com/office/drawing/2014/main" id="{9874D11C-36F5-4BBE-A490-019A54E953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10276084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FDF156AF-6980-9FD1-A09C-4898272CE230}"/>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D94A7024-D948-494D-8920-BBA2DA07D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store with many pots of flowers&#10;&#10;AI-generated content may be incorrect.">
            <a:extLst>
              <a:ext uri="{FF2B5EF4-FFF2-40B4-BE49-F238E27FC236}">
                <a16:creationId xmlns:a16="http://schemas.microsoft.com/office/drawing/2014/main" id="{019560D6-BA07-5C93-5EC8-396952E20AB8}"/>
              </a:ext>
            </a:extLst>
          </p:cNvPr>
          <p:cNvPicPr>
            <a:picLocks noChangeAspect="1"/>
          </p:cNvPicPr>
          <p:nvPr/>
        </p:nvPicPr>
        <p:blipFill>
          <a:blip r:embed="rId3">
            <a:duotone>
              <a:prstClr val="black"/>
              <a:schemeClr val="tx2">
                <a:tint val="45000"/>
                <a:satMod val="400000"/>
              </a:schemeClr>
            </a:duotone>
            <a:alphaModFix amt="40000"/>
          </a:blip>
          <a:srcRect t="40862" r="-1" b="21310"/>
          <a:stretch>
            <a:fillRect/>
          </a:stretch>
        </p:blipFill>
        <p:spPr>
          <a:xfrm>
            <a:off x="20" y="10"/>
            <a:ext cx="12191980" cy="6857990"/>
          </a:xfrm>
          <a:prstGeom prst="rect">
            <a:avLst/>
          </a:prstGeom>
        </p:spPr>
      </p:pic>
      <p:sp>
        <p:nvSpPr>
          <p:cNvPr id="2" name="Title 1">
            <a:extLst>
              <a:ext uri="{FF2B5EF4-FFF2-40B4-BE49-F238E27FC236}">
                <a16:creationId xmlns:a16="http://schemas.microsoft.com/office/drawing/2014/main" id="{A4625D9A-89A8-7973-B86A-02BB98C95A4B}"/>
              </a:ext>
            </a:extLst>
          </p:cNvPr>
          <p:cNvSpPr>
            <a:spLocks noGrp="1"/>
          </p:cNvSpPr>
          <p:nvPr>
            <p:ph type="title"/>
          </p:nvPr>
        </p:nvSpPr>
        <p:spPr>
          <a:xfrm>
            <a:off x="677334" y="609600"/>
            <a:ext cx="8596668" cy="1320800"/>
          </a:xfrm>
        </p:spPr>
        <p:txBody>
          <a:bodyPr>
            <a:normAutofit/>
          </a:bodyPr>
          <a:lstStyle/>
          <a:p>
            <a:r>
              <a:rPr lang="en-GB" b="1" u="sng" dirty="0">
                <a:solidFill>
                  <a:schemeClr val="tx1"/>
                </a:solidFill>
                <a:latin typeface="Times New Roman" panose="02020603050405020304" pitchFamily="18" charset="0"/>
                <a:cs typeface="Times New Roman" panose="02020603050405020304" pitchFamily="18" charset="0"/>
              </a:rPr>
              <a:t>Provide an insight into the problems Green Haven Florists are facing</a:t>
            </a:r>
            <a:endParaRPr lang="en-GB" u="sng"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5A83545D-6FBE-2985-5F35-4C84283CFC53}"/>
              </a:ext>
            </a:extLst>
          </p:cNvPr>
          <p:cNvSpPr>
            <a:spLocks noGrp="1"/>
          </p:cNvSpPr>
          <p:nvPr>
            <p:ph idx="1"/>
          </p:nvPr>
        </p:nvSpPr>
        <p:spPr>
          <a:xfrm>
            <a:off x="677333" y="2160589"/>
            <a:ext cx="10195713" cy="3880773"/>
          </a:xfrm>
        </p:spPr>
        <p:txBody>
          <a:bodyPr>
            <a:normAutofit/>
          </a:bodyPr>
          <a:lstStyle/>
          <a:p>
            <a:pPr algn="just" rtl="0" fontAlgn="base">
              <a:buFont typeface="Arial" panose="020B0604020202020204" pitchFamily="34" charset="0"/>
              <a:buChar char="•"/>
            </a:pPr>
            <a:r>
              <a:rPr lang="en-US" sz="2800" b="0" i="0" u="none" strike="noStrike" dirty="0">
                <a:solidFill>
                  <a:srgbClr val="FFFFFF"/>
                </a:solidFill>
                <a:effectLst/>
                <a:latin typeface="Times New Roman" panose="02020603050405020304" pitchFamily="18" charset="0"/>
              </a:rPr>
              <a:t>The internal issues for the company are foot traffic loss, mixed customer feedback and rising costs of operations, which are problematic.</a:t>
            </a:r>
          </a:p>
          <a:p>
            <a:pPr algn="just" rtl="0" fontAlgn="base">
              <a:buFont typeface="Arial" panose="020B0604020202020204" pitchFamily="34" charset="0"/>
              <a:buChar char="•"/>
            </a:pPr>
            <a:r>
              <a:rPr lang="en-US" sz="2800" b="0" i="0" u="none" strike="noStrike" dirty="0">
                <a:solidFill>
                  <a:srgbClr val="FFFFFF"/>
                </a:solidFill>
                <a:effectLst/>
                <a:latin typeface="Times New Roman" panose="02020603050405020304" pitchFamily="18" charset="0"/>
              </a:rPr>
              <a:t>The competition is the external problem for Green Haven Florists' shop at the market, which generates issues. </a:t>
            </a:r>
          </a:p>
          <a:p>
            <a:pPr marL="0" indent="0" algn="just">
              <a:buNone/>
            </a:pPr>
            <a:endParaRPr lang="en-GB" sz="2800" dirty="0">
              <a:solidFill>
                <a:srgbClr val="FFFFFF"/>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0344735"/>
      </p:ext>
    </p:extLst>
  </p:cSld>
  <p:clrMapOvr>
    <a:overrideClrMapping bg1="dk1" tx1="lt1" bg2="dk2" tx2="lt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91700C-58CD-EBB6-FE17-E01673FE0F59}"/>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BF06D522-2E79-CDE6-025D-40436EF041A1}"/>
              </a:ext>
            </a:extLst>
          </p:cNvPr>
          <p:cNvSpPr txBox="1"/>
          <p:nvPr/>
        </p:nvSpPr>
        <p:spPr>
          <a:xfrm>
            <a:off x="854015" y="681630"/>
            <a:ext cx="10584611" cy="954107"/>
          </a:xfrm>
          <a:prstGeom prst="rect">
            <a:avLst/>
          </a:prstGeom>
          <a:noFill/>
        </p:spPr>
        <p:txBody>
          <a:bodyPr wrap="square">
            <a:spAutoFit/>
          </a:bodyPr>
          <a:lstStyle/>
          <a:p>
            <a:pPr algn="just"/>
            <a:r>
              <a:rPr lang="en-GB" sz="2800" b="1" u="sng" dirty="0">
                <a:latin typeface="Times New Roman" panose="02020603050405020304" pitchFamily="18" charset="0"/>
                <a:cs typeface="Times New Roman" panose="02020603050405020304" pitchFamily="18" charset="0"/>
              </a:rPr>
              <a:t>Apply a 5W2H model and discuss the information provided in your table</a:t>
            </a:r>
            <a:endParaRPr lang="en-GB" sz="3200" b="1" u="sng" dirty="0">
              <a:latin typeface="Times New Roman" panose="02020603050405020304" pitchFamily="18" charset="0"/>
              <a:cs typeface="Times New Roman" panose="02020603050405020304" pitchFamily="18" charset="0"/>
            </a:endParaRPr>
          </a:p>
        </p:txBody>
      </p:sp>
      <p:graphicFrame>
        <p:nvGraphicFramePr>
          <p:cNvPr id="4" name="Table 3">
            <a:extLst>
              <a:ext uri="{FF2B5EF4-FFF2-40B4-BE49-F238E27FC236}">
                <a16:creationId xmlns:a16="http://schemas.microsoft.com/office/drawing/2014/main" id="{1461CE0A-562E-71C5-FF09-6468962564E8}"/>
              </a:ext>
            </a:extLst>
          </p:cNvPr>
          <p:cNvGraphicFramePr>
            <a:graphicFrameLocks noGrp="1"/>
          </p:cNvGraphicFramePr>
          <p:nvPr>
            <p:extLst>
              <p:ext uri="{D42A27DB-BD31-4B8C-83A1-F6EECF244321}">
                <p14:modId xmlns:p14="http://schemas.microsoft.com/office/powerpoint/2010/main" val="3409855756"/>
              </p:ext>
            </p:extLst>
          </p:nvPr>
        </p:nvGraphicFramePr>
        <p:xfrm>
          <a:off x="6348082" y="1635737"/>
          <a:ext cx="5426386" cy="4872490"/>
        </p:xfrm>
        <a:graphic>
          <a:graphicData uri="http://schemas.openxmlformats.org/drawingml/2006/table">
            <a:tbl>
              <a:tblPr>
                <a:tableStyleId>{08FB837D-C827-4EFA-A057-4D05807E0F7C}</a:tableStyleId>
              </a:tblPr>
              <a:tblGrid>
                <a:gridCol w="775198">
                  <a:extLst>
                    <a:ext uri="{9D8B030D-6E8A-4147-A177-3AD203B41FA5}">
                      <a16:colId xmlns:a16="http://schemas.microsoft.com/office/drawing/2014/main" val="1392520296"/>
                    </a:ext>
                  </a:extLst>
                </a:gridCol>
                <a:gridCol w="775198">
                  <a:extLst>
                    <a:ext uri="{9D8B030D-6E8A-4147-A177-3AD203B41FA5}">
                      <a16:colId xmlns:a16="http://schemas.microsoft.com/office/drawing/2014/main" val="3100834444"/>
                    </a:ext>
                  </a:extLst>
                </a:gridCol>
                <a:gridCol w="775198">
                  <a:extLst>
                    <a:ext uri="{9D8B030D-6E8A-4147-A177-3AD203B41FA5}">
                      <a16:colId xmlns:a16="http://schemas.microsoft.com/office/drawing/2014/main" val="2789695810"/>
                    </a:ext>
                  </a:extLst>
                </a:gridCol>
                <a:gridCol w="775198">
                  <a:extLst>
                    <a:ext uri="{9D8B030D-6E8A-4147-A177-3AD203B41FA5}">
                      <a16:colId xmlns:a16="http://schemas.microsoft.com/office/drawing/2014/main" val="3621629044"/>
                    </a:ext>
                  </a:extLst>
                </a:gridCol>
                <a:gridCol w="775198">
                  <a:extLst>
                    <a:ext uri="{9D8B030D-6E8A-4147-A177-3AD203B41FA5}">
                      <a16:colId xmlns:a16="http://schemas.microsoft.com/office/drawing/2014/main" val="868299665"/>
                    </a:ext>
                  </a:extLst>
                </a:gridCol>
                <a:gridCol w="775198">
                  <a:extLst>
                    <a:ext uri="{9D8B030D-6E8A-4147-A177-3AD203B41FA5}">
                      <a16:colId xmlns:a16="http://schemas.microsoft.com/office/drawing/2014/main" val="2390379950"/>
                    </a:ext>
                  </a:extLst>
                </a:gridCol>
                <a:gridCol w="775198">
                  <a:extLst>
                    <a:ext uri="{9D8B030D-6E8A-4147-A177-3AD203B41FA5}">
                      <a16:colId xmlns:a16="http://schemas.microsoft.com/office/drawing/2014/main" val="584624592"/>
                    </a:ext>
                  </a:extLst>
                </a:gridCol>
              </a:tblGrid>
              <a:tr h="715336">
                <a:tc>
                  <a:txBody>
                    <a:bodyPr/>
                    <a:lstStyle/>
                    <a:p>
                      <a:pPr algn="just" rtl="0" fontAlgn="t">
                        <a:lnSpc>
                          <a:spcPct val="150000"/>
                        </a:lnSpc>
                        <a:buNone/>
                      </a:pPr>
                      <a:r>
                        <a:rPr lang="en-GB" sz="1000" b="1" u="none" strike="noStrike" dirty="0">
                          <a:solidFill>
                            <a:srgbClr val="000000"/>
                          </a:solidFill>
                          <a:effectLst/>
                          <a:latin typeface="Times New Roman" panose="02020603050405020304" pitchFamily="18" charset="0"/>
                          <a:cs typeface="Times New Roman" panose="02020603050405020304" pitchFamily="18" charset="0"/>
                        </a:rPr>
                        <a:t>What?</a:t>
                      </a:r>
                      <a:endParaRPr lang="en-GB" sz="1500" dirty="0">
                        <a:effectLst/>
                        <a:latin typeface="Times New Roman" panose="02020603050405020304" pitchFamily="18" charset="0"/>
                        <a:cs typeface="Times New Roman" panose="02020603050405020304" pitchFamily="18" charset="0"/>
                      </a:endParaRPr>
                    </a:p>
                  </a:txBody>
                  <a:tcPr marL="52909" marR="52909" marT="52909" marB="52909"/>
                </a:tc>
                <a:tc>
                  <a:txBody>
                    <a:bodyPr/>
                    <a:lstStyle/>
                    <a:p>
                      <a:pPr algn="just" rtl="0" fontAlgn="t">
                        <a:lnSpc>
                          <a:spcPct val="150000"/>
                        </a:lnSpc>
                        <a:buNone/>
                      </a:pPr>
                      <a:r>
                        <a:rPr lang="en-GB" sz="1000" b="1" u="none" strike="noStrike">
                          <a:solidFill>
                            <a:srgbClr val="000000"/>
                          </a:solidFill>
                          <a:effectLst/>
                          <a:latin typeface="Times New Roman" panose="02020603050405020304" pitchFamily="18" charset="0"/>
                          <a:cs typeface="Times New Roman" panose="02020603050405020304" pitchFamily="18" charset="0"/>
                        </a:rPr>
                        <a:t>Where? </a:t>
                      </a:r>
                      <a:endParaRPr lang="en-GB" sz="1500">
                        <a:effectLst/>
                        <a:latin typeface="Times New Roman" panose="02020603050405020304" pitchFamily="18" charset="0"/>
                        <a:cs typeface="Times New Roman" panose="02020603050405020304" pitchFamily="18" charset="0"/>
                      </a:endParaRPr>
                    </a:p>
                    <a:p>
                      <a:pPr algn="just" fontAlgn="t">
                        <a:lnSpc>
                          <a:spcPct val="150000"/>
                        </a:lnSpc>
                        <a:buNone/>
                      </a:pPr>
                      <a:br>
                        <a:rPr lang="en-GB" sz="1500">
                          <a:effectLst/>
                          <a:latin typeface="Times New Roman" panose="02020603050405020304" pitchFamily="18" charset="0"/>
                          <a:cs typeface="Times New Roman" panose="02020603050405020304" pitchFamily="18" charset="0"/>
                        </a:rPr>
                      </a:br>
                      <a:endParaRPr lang="en-GB" sz="1500">
                        <a:effectLst/>
                        <a:latin typeface="Times New Roman" panose="02020603050405020304" pitchFamily="18" charset="0"/>
                        <a:cs typeface="Times New Roman" panose="02020603050405020304" pitchFamily="18" charset="0"/>
                      </a:endParaRPr>
                    </a:p>
                  </a:txBody>
                  <a:tcPr marL="52909" marR="52909" marT="52909" marB="52909"/>
                </a:tc>
                <a:tc>
                  <a:txBody>
                    <a:bodyPr/>
                    <a:lstStyle/>
                    <a:p>
                      <a:pPr algn="just" rtl="0" fontAlgn="t">
                        <a:lnSpc>
                          <a:spcPct val="150000"/>
                        </a:lnSpc>
                        <a:buNone/>
                      </a:pPr>
                      <a:r>
                        <a:rPr lang="en-GB" sz="1000" b="1" u="none" strike="noStrike">
                          <a:solidFill>
                            <a:srgbClr val="000000"/>
                          </a:solidFill>
                          <a:effectLst/>
                          <a:latin typeface="Times New Roman" panose="02020603050405020304" pitchFamily="18" charset="0"/>
                          <a:cs typeface="Times New Roman" panose="02020603050405020304" pitchFamily="18" charset="0"/>
                        </a:rPr>
                        <a:t>When?</a:t>
                      </a:r>
                      <a:endParaRPr lang="en-GB" sz="1500">
                        <a:effectLst/>
                        <a:latin typeface="Times New Roman" panose="02020603050405020304" pitchFamily="18" charset="0"/>
                        <a:cs typeface="Times New Roman" panose="02020603050405020304" pitchFamily="18" charset="0"/>
                      </a:endParaRPr>
                    </a:p>
                  </a:txBody>
                  <a:tcPr marL="52909" marR="52909" marT="52909" marB="52909"/>
                </a:tc>
                <a:tc>
                  <a:txBody>
                    <a:bodyPr/>
                    <a:lstStyle/>
                    <a:p>
                      <a:pPr algn="just" rtl="0" fontAlgn="t">
                        <a:lnSpc>
                          <a:spcPct val="150000"/>
                        </a:lnSpc>
                        <a:buNone/>
                      </a:pPr>
                      <a:r>
                        <a:rPr lang="en-GB" sz="1000" b="1" u="none" strike="noStrike">
                          <a:solidFill>
                            <a:srgbClr val="000000"/>
                          </a:solidFill>
                          <a:effectLst/>
                          <a:latin typeface="Times New Roman" panose="02020603050405020304" pitchFamily="18" charset="0"/>
                          <a:cs typeface="Times New Roman" panose="02020603050405020304" pitchFamily="18" charset="0"/>
                        </a:rPr>
                        <a:t>Who?</a:t>
                      </a:r>
                      <a:endParaRPr lang="en-GB" sz="1500">
                        <a:effectLst/>
                        <a:latin typeface="Times New Roman" panose="02020603050405020304" pitchFamily="18" charset="0"/>
                        <a:cs typeface="Times New Roman" panose="02020603050405020304" pitchFamily="18" charset="0"/>
                      </a:endParaRPr>
                    </a:p>
                  </a:txBody>
                  <a:tcPr marL="52909" marR="52909" marT="52909" marB="52909"/>
                </a:tc>
                <a:tc>
                  <a:txBody>
                    <a:bodyPr/>
                    <a:lstStyle/>
                    <a:p>
                      <a:pPr algn="just" rtl="0" fontAlgn="t">
                        <a:lnSpc>
                          <a:spcPct val="150000"/>
                        </a:lnSpc>
                        <a:buNone/>
                      </a:pPr>
                      <a:r>
                        <a:rPr lang="en-GB" sz="1000" b="1" u="none" strike="noStrike">
                          <a:solidFill>
                            <a:srgbClr val="000000"/>
                          </a:solidFill>
                          <a:effectLst/>
                          <a:latin typeface="Times New Roman" panose="02020603050405020304" pitchFamily="18" charset="0"/>
                          <a:cs typeface="Times New Roman" panose="02020603050405020304" pitchFamily="18" charset="0"/>
                        </a:rPr>
                        <a:t>Why?</a:t>
                      </a:r>
                      <a:endParaRPr lang="en-GB" sz="1500">
                        <a:effectLst/>
                        <a:latin typeface="Times New Roman" panose="02020603050405020304" pitchFamily="18" charset="0"/>
                        <a:cs typeface="Times New Roman" panose="02020603050405020304" pitchFamily="18" charset="0"/>
                      </a:endParaRPr>
                    </a:p>
                  </a:txBody>
                  <a:tcPr marL="52909" marR="52909" marT="52909" marB="52909"/>
                </a:tc>
                <a:tc>
                  <a:txBody>
                    <a:bodyPr/>
                    <a:lstStyle/>
                    <a:p>
                      <a:pPr algn="just" rtl="0" fontAlgn="t">
                        <a:lnSpc>
                          <a:spcPct val="150000"/>
                        </a:lnSpc>
                        <a:buNone/>
                      </a:pPr>
                      <a:r>
                        <a:rPr lang="en-GB" sz="1000" b="1" u="none" strike="noStrike">
                          <a:solidFill>
                            <a:srgbClr val="000000"/>
                          </a:solidFill>
                          <a:effectLst/>
                          <a:latin typeface="Times New Roman" panose="02020603050405020304" pitchFamily="18" charset="0"/>
                          <a:cs typeface="Times New Roman" panose="02020603050405020304" pitchFamily="18" charset="0"/>
                        </a:rPr>
                        <a:t>How?</a:t>
                      </a:r>
                      <a:endParaRPr lang="en-GB" sz="1500">
                        <a:effectLst/>
                        <a:latin typeface="Times New Roman" panose="02020603050405020304" pitchFamily="18" charset="0"/>
                        <a:cs typeface="Times New Roman" panose="02020603050405020304" pitchFamily="18" charset="0"/>
                      </a:endParaRPr>
                    </a:p>
                  </a:txBody>
                  <a:tcPr marL="52909" marR="52909" marT="52909" marB="52909"/>
                </a:tc>
                <a:tc>
                  <a:txBody>
                    <a:bodyPr/>
                    <a:lstStyle/>
                    <a:p>
                      <a:pPr algn="just" rtl="0" fontAlgn="t">
                        <a:lnSpc>
                          <a:spcPct val="150000"/>
                        </a:lnSpc>
                        <a:buNone/>
                      </a:pPr>
                      <a:r>
                        <a:rPr lang="en-GB" sz="1000" b="1" u="none" strike="noStrike">
                          <a:solidFill>
                            <a:srgbClr val="000000"/>
                          </a:solidFill>
                          <a:effectLst/>
                          <a:latin typeface="Times New Roman" panose="02020603050405020304" pitchFamily="18" charset="0"/>
                          <a:cs typeface="Times New Roman" panose="02020603050405020304" pitchFamily="18" charset="0"/>
                        </a:rPr>
                        <a:t>How much?</a:t>
                      </a:r>
                      <a:endParaRPr lang="en-GB" sz="1500">
                        <a:effectLst/>
                        <a:latin typeface="Times New Roman" panose="02020603050405020304" pitchFamily="18" charset="0"/>
                        <a:cs typeface="Times New Roman" panose="02020603050405020304" pitchFamily="18" charset="0"/>
                      </a:endParaRPr>
                    </a:p>
                  </a:txBody>
                  <a:tcPr marL="52909" marR="52909" marT="52909" marB="52909"/>
                </a:tc>
                <a:extLst>
                  <a:ext uri="{0D108BD9-81ED-4DB2-BD59-A6C34878D82A}">
                    <a16:rowId xmlns:a16="http://schemas.microsoft.com/office/drawing/2014/main" val="2668072391"/>
                  </a:ext>
                </a:extLst>
              </a:tr>
              <a:tr h="1020094">
                <a:tc>
                  <a:txBody>
                    <a:bodyPr/>
                    <a:lstStyle/>
                    <a:p>
                      <a:pPr algn="just" rtl="0" fontAlgn="t">
                        <a:lnSpc>
                          <a:spcPct val="150000"/>
                        </a:lnSpc>
                        <a:buNone/>
                      </a:pPr>
                      <a:r>
                        <a:rPr lang="en-US" sz="1000" b="0" u="none" strike="noStrike">
                          <a:solidFill>
                            <a:srgbClr val="000000"/>
                          </a:solidFill>
                          <a:effectLst/>
                          <a:latin typeface="Times New Roman" panose="02020603050405020304" pitchFamily="18" charset="0"/>
                          <a:cs typeface="Times New Roman" panose="02020603050405020304" pitchFamily="18" charset="0"/>
                        </a:rPr>
                        <a:t>What effect is it having?</a:t>
                      </a:r>
                      <a:endParaRPr lang="en-US" sz="1500">
                        <a:effectLst/>
                        <a:latin typeface="Times New Roman" panose="02020603050405020304" pitchFamily="18" charset="0"/>
                        <a:cs typeface="Times New Roman" panose="02020603050405020304" pitchFamily="18" charset="0"/>
                      </a:endParaRPr>
                    </a:p>
                  </a:txBody>
                  <a:tcPr marL="52909" marR="52909" marT="52909" marB="52909"/>
                </a:tc>
                <a:tc>
                  <a:txBody>
                    <a:bodyPr/>
                    <a:lstStyle/>
                    <a:p>
                      <a:pPr algn="just" rtl="0" fontAlgn="t">
                        <a:lnSpc>
                          <a:spcPct val="150000"/>
                        </a:lnSpc>
                        <a:buNone/>
                      </a:pPr>
                      <a:r>
                        <a:rPr lang="en-US" sz="1000" b="0" u="none" strike="noStrike">
                          <a:solidFill>
                            <a:srgbClr val="000000"/>
                          </a:solidFill>
                          <a:effectLst/>
                          <a:latin typeface="Times New Roman" panose="02020603050405020304" pitchFamily="18" charset="0"/>
                          <a:cs typeface="Times New Roman" panose="02020603050405020304" pitchFamily="18" charset="0"/>
                        </a:rPr>
                        <a:t>Where is the problem occurring?</a:t>
                      </a:r>
                      <a:endParaRPr lang="en-US" sz="1500">
                        <a:effectLst/>
                        <a:latin typeface="Times New Roman" panose="02020603050405020304" pitchFamily="18" charset="0"/>
                        <a:cs typeface="Times New Roman" panose="02020603050405020304" pitchFamily="18" charset="0"/>
                      </a:endParaRPr>
                    </a:p>
                  </a:txBody>
                  <a:tcPr marL="52909" marR="52909" marT="52909" marB="52909"/>
                </a:tc>
                <a:tc>
                  <a:txBody>
                    <a:bodyPr/>
                    <a:lstStyle/>
                    <a:p>
                      <a:pPr algn="just" rtl="0" fontAlgn="t">
                        <a:lnSpc>
                          <a:spcPct val="150000"/>
                        </a:lnSpc>
                        <a:buNone/>
                      </a:pPr>
                      <a:r>
                        <a:rPr lang="en-US" sz="1000" b="0" u="none" strike="noStrike" dirty="0">
                          <a:solidFill>
                            <a:srgbClr val="000000"/>
                          </a:solidFill>
                          <a:effectLst/>
                          <a:latin typeface="Times New Roman" panose="02020603050405020304" pitchFamily="18" charset="0"/>
                          <a:cs typeface="Times New Roman" panose="02020603050405020304" pitchFamily="18" charset="0"/>
                        </a:rPr>
                        <a:t>When was the problem first noticed?</a:t>
                      </a:r>
                      <a:endParaRPr lang="en-US" sz="1500" dirty="0">
                        <a:effectLst/>
                        <a:latin typeface="Times New Roman" panose="02020603050405020304" pitchFamily="18" charset="0"/>
                        <a:cs typeface="Times New Roman" panose="02020603050405020304" pitchFamily="18" charset="0"/>
                      </a:endParaRPr>
                    </a:p>
                  </a:txBody>
                  <a:tcPr marL="52909" marR="52909" marT="52909" marB="52909"/>
                </a:tc>
                <a:tc>
                  <a:txBody>
                    <a:bodyPr/>
                    <a:lstStyle/>
                    <a:p>
                      <a:pPr algn="just" rtl="0" fontAlgn="t">
                        <a:lnSpc>
                          <a:spcPct val="150000"/>
                        </a:lnSpc>
                        <a:buNone/>
                      </a:pPr>
                      <a:r>
                        <a:rPr lang="en-US" sz="1000" b="0" u="none" strike="noStrike">
                          <a:solidFill>
                            <a:srgbClr val="000000"/>
                          </a:solidFill>
                          <a:effectLst/>
                          <a:latin typeface="Times New Roman" panose="02020603050405020304" pitchFamily="18" charset="0"/>
                          <a:cs typeface="Times New Roman" panose="02020603050405020304" pitchFamily="18" charset="0"/>
                        </a:rPr>
                        <a:t>Who is impacted by the problem?</a:t>
                      </a:r>
                      <a:endParaRPr lang="en-US" sz="1500">
                        <a:effectLst/>
                        <a:latin typeface="Times New Roman" panose="02020603050405020304" pitchFamily="18" charset="0"/>
                        <a:cs typeface="Times New Roman" panose="02020603050405020304" pitchFamily="18" charset="0"/>
                      </a:endParaRPr>
                    </a:p>
                  </a:txBody>
                  <a:tcPr marL="52909" marR="52909" marT="52909" marB="52909"/>
                </a:tc>
                <a:tc>
                  <a:txBody>
                    <a:bodyPr/>
                    <a:lstStyle/>
                    <a:p>
                      <a:pPr algn="just" rtl="0" fontAlgn="t">
                        <a:lnSpc>
                          <a:spcPct val="150000"/>
                        </a:lnSpc>
                        <a:buNone/>
                      </a:pPr>
                      <a:r>
                        <a:rPr lang="en-US" sz="1000" b="0" u="none" strike="noStrike">
                          <a:solidFill>
                            <a:srgbClr val="000000"/>
                          </a:solidFill>
                          <a:effectLst/>
                          <a:latin typeface="Times New Roman" panose="02020603050405020304" pitchFamily="18" charset="0"/>
                          <a:cs typeface="Times New Roman" panose="02020603050405020304" pitchFamily="18" charset="0"/>
                        </a:rPr>
                        <a:t>Why is the problem happening?</a:t>
                      </a:r>
                      <a:endParaRPr lang="en-US" sz="1500">
                        <a:effectLst/>
                        <a:latin typeface="Times New Roman" panose="02020603050405020304" pitchFamily="18" charset="0"/>
                        <a:cs typeface="Times New Roman" panose="02020603050405020304" pitchFamily="18" charset="0"/>
                      </a:endParaRPr>
                    </a:p>
                  </a:txBody>
                  <a:tcPr marL="52909" marR="52909" marT="52909" marB="52909"/>
                </a:tc>
                <a:tc>
                  <a:txBody>
                    <a:bodyPr/>
                    <a:lstStyle/>
                    <a:p>
                      <a:pPr algn="just" rtl="0" fontAlgn="t">
                        <a:lnSpc>
                          <a:spcPct val="150000"/>
                        </a:lnSpc>
                        <a:buNone/>
                      </a:pPr>
                      <a:r>
                        <a:rPr lang="en-US" sz="1000" b="0" u="none" strike="noStrike">
                          <a:solidFill>
                            <a:srgbClr val="000000"/>
                          </a:solidFill>
                          <a:effectLst/>
                          <a:latin typeface="Times New Roman" panose="02020603050405020304" pitchFamily="18" charset="0"/>
                          <a:cs typeface="Times New Roman" panose="02020603050405020304" pitchFamily="18" charset="0"/>
                        </a:rPr>
                        <a:t>How serious is the problem?</a:t>
                      </a:r>
                      <a:endParaRPr lang="en-US" sz="1500">
                        <a:effectLst/>
                        <a:latin typeface="Times New Roman" panose="02020603050405020304" pitchFamily="18" charset="0"/>
                        <a:cs typeface="Times New Roman" panose="02020603050405020304" pitchFamily="18" charset="0"/>
                      </a:endParaRPr>
                    </a:p>
                  </a:txBody>
                  <a:tcPr marL="52909" marR="52909" marT="52909" marB="52909"/>
                </a:tc>
                <a:tc>
                  <a:txBody>
                    <a:bodyPr/>
                    <a:lstStyle/>
                    <a:p>
                      <a:pPr algn="just" rtl="0" fontAlgn="t">
                        <a:lnSpc>
                          <a:spcPct val="150000"/>
                        </a:lnSpc>
                        <a:buNone/>
                      </a:pPr>
                      <a:r>
                        <a:rPr lang="en-US" sz="1000" b="0" u="none" strike="noStrike" dirty="0">
                          <a:solidFill>
                            <a:srgbClr val="000000"/>
                          </a:solidFill>
                          <a:effectLst/>
                          <a:latin typeface="Times New Roman" panose="02020603050405020304" pitchFamily="18" charset="0"/>
                          <a:cs typeface="Times New Roman" panose="02020603050405020304" pitchFamily="18" charset="0"/>
                        </a:rPr>
                        <a:t>How much money is being lost?</a:t>
                      </a:r>
                      <a:endParaRPr lang="en-US" sz="1500" dirty="0">
                        <a:effectLst/>
                        <a:latin typeface="Times New Roman" panose="02020603050405020304" pitchFamily="18" charset="0"/>
                        <a:cs typeface="Times New Roman" panose="02020603050405020304" pitchFamily="18" charset="0"/>
                      </a:endParaRPr>
                    </a:p>
                    <a:p>
                      <a:pPr algn="just" fontAlgn="t">
                        <a:lnSpc>
                          <a:spcPct val="150000"/>
                        </a:lnSpc>
                        <a:buNone/>
                      </a:pPr>
                      <a:br>
                        <a:rPr lang="en-US" sz="1500" dirty="0">
                          <a:effectLst/>
                          <a:latin typeface="Times New Roman" panose="02020603050405020304" pitchFamily="18" charset="0"/>
                          <a:cs typeface="Times New Roman" panose="02020603050405020304" pitchFamily="18" charset="0"/>
                        </a:rPr>
                      </a:br>
                      <a:endParaRPr lang="en-US" sz="1500" dirty="0">
                        <a:effectLst/>
                        <a:latin typeface="Times New Roman" panose="02020603050405020304" pitchFamily="18" charset="0"/>
                        <a:cs typeface="Times New Roman" panose="02020603050405020304" pitchFamily="18" charset="0"/>
                      </a:endParaRPr>
                    </a:p>
                  </a:txBody>
                  <a:tcPr marL="52909" marR="52909" marT="52909" marB="52909"/>
                </a:tc>
                <a:extLst>
                  <a:ext uri="{0D108BD9-81ED-4DB2-BD59-A6C34878D82A}">
                    <a16:rowId xmlns:a16="http://schemas.microsoft.com/office/drawing/2014/main" val="2259969950"/>
                  </a:ext>
                </a:extLst>
              </a:tr>
              <a:tr h="715336">
                <a:tc>
                  <a:txBody>
                    <a:bodyPr/>
                    <a:lstStyle/>
                    <a:p>
                      <a:pPr algn="just" rtl="0" fontAlgn="t">
                        <a:lnSpc>
                          <a:spcPct val="150000"/>
                        </a:lnSpc>
                        <a:buNone/>
                      </a:pPr>
                      <a:r>
                        <a:rPr lang="en-GB" sz="1000" b="0" u="none" strike="noStrike">
                          <a:solidFill>
                            <a:srgbClr val="000000"/>
                          </a:solidFill>
                          <a:effectLst/>
                          <a:latin typeface="Times New Roman" panose="02020603050405020304" pitchFamily="18" charset="0"/>
                          <a:cs typeface="Times New Roman" panose="02020603050405020304" pitchFamily="18" charset="0"/>
                        </a:rPr>
                        <a:t>Decline of customers engagement </a:t>
                      </a:r>
                      <a:endParaRPr lang="en-GB" sz="1500">
                        <a:effectLst/>
                        <a:latin typeface="Times New Roman" panose="02020603050405020304" pitchFamily="18" charset="0"/>
                        <a:cs typeface="Times New Roman" panose="02020603050405020304" pitchFamily="18" charset="0"/>
                      </a:endParaRPr>
                    </a:p>
                  </a:txBody>
                  <a:tcPr marL="52909" marR="52909" marT="52909" marB="52909"/>
                </a:tc>
                <a:tc>
                  <a:txBody>
                    <a:bodyPr/>
                    <a:lstStyle/>
                    <a:p>
                      <a:pPr algn="just" rtl="0" fontAlgn="t">
                        <a:lnSpc>
                          <a:spcPct val="150000"/>
                        </a:lnSpc>
                        <a:buNone/>
                      </a:pPr>
                      <a:r>
                        <a:rPr lang="en-US" sz="1000" b="0" u="none" strike="noStrike">
                          <a:solidFill>
                            <a:srgbClr val="000000"/>
                          </a:solidFill>
                          <a:effectLst/>
                          <a:latin typeface="Times New Roman" panose="02020603050405020304" pitchFamily="18" charset="0"/>
                          <a:cs typeface="Times New Roman" panose="02020603050405020304" pitchFamily="18" charset="0"/>
                        </a:rPr>
                        <a:t>Operational aspects of the shop </a:t>
                      </a:r>
                      <a:endParaRPr lang="en-US" sz="1500">
                        <a:effectLst/>
                        <a:latin typeface="Times New Roman" panose="02020603050405020304" pitchFamily="18" charset="0"/>
                        <a:cs typeface="Times New Roman" panose="02020603050405020304" pitchFamily="18" charset="0"/>
                      </a:endParaRPr>
                    </a:p>
                  </a:txBody>
                  <a:tcPr marL="52909" marR="52909" marT="52909" marB="52909"/>
                </a:tc>
                <a:tc>
                  <a:txBody>
                    <a:bodyPr/>
                    <a:lstStyle/>
                    <a:p>
                      <a:pPr algn="just" rtl="0" fontAlgn="t">
                        <a:lnSpc>
                          <a:spcPct val="150000"/>
                        </a:lnSpc>
                        <a:buNone/>
                      </a:pPr>
                      <a:r>
                        <a:rPr lang="en-US" sz="1000" b="0" u="none" strike="noStrike">
                          <a:solidFill>
                            <a:srgbClr val="000000"/>
                          </a:solidFill>
                          <a:effectLst/>
                          <a:latin typeface="Times New Roman" panose="02020603050405020304" pitchFamily="18" charset="0"/>
                          <a:cs typeface="Times New Roman" panose="02020603050405020304" pitchFamily="18" charset="0"/>
                        </a:rPr>
                        <a:t>After the decline in sales </a:t>
                      </a:r>
                      <a:endParaRPr lang="en-US" sz="1500">
                        <a:effectLst/>
                        <a:latin typeface="Times New Roman" panose="02020603050405020304" pitchFamily="18" charset="0"/>
                        <a:cs typeface="Times New Roman" panose="02020603050405020304" pitchFamily="18" charset="0"/>
                      </a:endParaRPr>
                    </a:p>
                  </a:txBody>
                  <a:tcPr marL="52909" marR="52909" marT="52909" marB="52909"/>
                </a:tc>
                <a:tc>
                  <a:txBody>
                    <a:bodyPr/>
                    <a:lstStyle/>
                    <a:p>
                      <a:pPr algn="just" rtl="0" fontAlgn="t">
                        <a:lnSpc>
                          <a:spcPct val="150000"/>
                        </a:lnSpc>
                        <a:buNone/>
                      </a:pPr>
                      <a:r>
                        <a:rPr lang="en-GB" sz="1000" b="0" u="none" strike="noStrike">
                          <a:solidFill>
                            <a:srgbClr val="000000"/>
                          </a:solidFill>
                          <a:effectLst/>
                          <a:latin typeface="Times New Roman" panose="02020603050405020304" pitchFamily="18" charset="0"/>
                          <a:cs typeface="Times New Roman" panose="02020603050405020304" pitchFamily="18" charset="0"/>
                        </a:rPr>
                        <a:t>Owner of this shop </a:t>
                      </a:r>
                      <a:endParaRPr lang="en-GB" sz="1500">
                        <a:effectLst/>
                        <a:latin typeface="Times New Roman" panose="02020603050405020304" pitchFamily="18" charset="0"/>
                        <a:cs typeface="Times New Roman" panose="02020603050405020304" pitchFamily="18" charset="0"/>
                      </a:endParaRPr>
                    </a:p>
                  </a:txBody>
                  <a:tcPr marL="52909" marR="52909" marT="52909" marB="52909"/>
                </a:tc>
                <a:tc>
                  <a:txBody>
                    <a:bodyPr/>
                    <a:lstStyle/>
                    <a:p>
                      <a:pPr algn="just" rtl="0" fontAlgn="t">
                        <a:lnSpc>
                          <a:spcPct val="150000"/>
                        </a:lnSpc>
                        <a:buNone/>
                      </a:pPr>
                      <a:r>
                        <a:rPr lang="en-GB" sz="1000" b="0" u="none" strike="noStrike">
                          <a:solidFill>
                            <a:srgbClr val="000000"/>
                          </a:solidFill>
                          <a:effectLst/>
                          <a:latin typeface="Times New Roman" panose="02020603050405020304" pitchFamily="18" charset="0"/>
                          <a:cs typeface="Times New Roman" panose="02020603050405020304" pitchFamily="18" charset="0"/>
                        </a:rPr>
                        <a:t>Due to rising costs </a:t>
                      </a:r>
                      <a:endParaRPr lang="en-GB" sz="1500">
                        <a:effectLst/>
                        <a:latin typeface="Times New Roman" panose="02020603050405020304" pitchFamily="18" charset="0"/>
                        <a:cs typeface="Times New Roman" panose="02020603050405020304" pitchFamily="18" charset="0"/>
                      </a:endParaRPr>
                    </a:p>
                  </a:txBody>
                  <a:tcPr marL="52909" marR="52909" marT="52909" marB="52909"/>
                </a:tc>
                <a:tc>
                  <a:txBody>
                    <a:bodyPr/>
                    <a:lstStyle/>
                    <a:p>
                      <a:pPr algn="just" rtl="0" fontAlgn="t">
                        <a:lnSpc>
                          <a:spcPct val="150000"/>
                        </a:lnSpc>
                        <a:buNone/>
                      </a:pPr>
                      <a:r>
                        <a:rPr lang="en-GB" sz="1000" b="0" u="none" strike="noStrike">
                          <a:solidFill>
                            <a:srgbClr val="000000"/>
                          </a:solidFill>
                          <a:effectLst/>
                          <a:latin typeface="Times New Roman" panose="02020603050405020304" pitchFamily="18" charset="0"/>
                          <a:cs typeface="Times New Roman" panose="02020603050405020304" pitchFamily="18" charset="0"/>
                        </a:rPr>
                        <a:t>Very serious </a:t>
                      </a:r>
                      <a:endParaRPr lang="en-GB" sz="1500">
                        <a:effectLst/>
                        <a:latin typeface="Times New Roman" panose="02020603050405020304" pitchFamily="18" charset="0"/>
                        <a:cs typeface="Times New Roman" panose="02020603050405020304" pitchFamily="18" charset="0"/>
                      </a:endParaRPr>
                    </a:p>
                  </a:txBody>
                  <a:tcPr marL="52909" marR="52909" marT="52909" marB="52909"/>
                </a:tc>
                <a:tc>
                  <a:txBody>
                    <a:bodyPr/>
                    <a:lstStyle/>
                    <a:p>
                      <a:pPr algn="just" rtl="0" fontAlgn="t">
                        <a:lnSpc>
                          <a:spcPct val="150000"/>
                        </a:lnSpc>
                        <a:buNone/>
                      </a:pPr>
                      <a:r>
                        <a:rPr lang="en-GB" sz="1000" b="0" u="none" strike="noStrike">
                          <a:solidFill>
                            <a:srgbClr val="000000"/>
                          </a:solidFill>
                          <a:effectLst/>
                          <a:latin typeface="Times New Roman" panose="02020603050405020304" pitchFamily="18" charset="0"/>
                          <a:cs typeface="Times New Roman" panose="02020603050405020304" pitchFamily="18" charset="0"/>
                        </a:rPr>
                        <a:t>30% of sales decline </a:t>
                      </a:r>
                      <a:endParaRPr lang="en-GB" sz="1500">
                        <a:effectLst/>
                        <a:latin typeface="Times New Roman" panose="02020603050405020304" pitchFamily="18" charset="0"/>
                        <a:cs typeface="Times New Roman" panose="02020603050405020304" pitchFamily="18" charset="0"/>
                      </a:endParaRPr>
                    </a:p>
                  </a:txBody>
                  <a:tcPr marL="52909" marR="52909" marT="52909" marB="52909"/>
                </a:tc>
                <a:extLst>
                  <a:ext uri="{0D108BD9-81ED-4DB2-BD59-A6C34878D82A}">
                    <a16:rowId xmlns:a16="http://schemas.microsoft.com/office/drawing/2014/main" val="3506231023"/>
                  </a:ext>
                </a:extLst>
              </a:tr>
              <a:tr h="715336">
                <a:tc>
                  <a:txBody>
                    <a:bodyPr/>
                    <a:lstStyle/>
                    <a:p>
                      <a:pPr algn="just" rtl="0" fontAlgn="t">
                        <a:lnSpc>
                          <a:spcPct val="150000"/>
                        </a:lnSpc>
                        <a:buNone/>
                      </a:pPr>
                      <a:r>
                        <a:rPr lang="en-GB" sz="1000" b="0" u="none" strike="noStrike">
                          <a:solidFill>
                            <a:srgbClr val="000000"/>
                          </a:solidFill>
                          <a:effectLst/>
                          <a:latin typeface="Times New Roman" panose="02020603050405020304" pitchFamily="18" charset="0"/>
                          <a:cs typeface="Times New Roman" panose="02020603050405020304" pitchFamily="18" charset="0"/>
                        </a:rPr>
                        <a:t>Lack of trust </a:t>
                      </a:r>
                      <a:endParaRPr lang="en-GB" sz="1500">
                        <a:effectLst/>
                        <a:latin typeface="Times New Roman" panose="02020603050405020304" pitchFamily="18" charset="0"/>
                        <a:cs typeface="Times New Roman" panose="02020603050405020304" pitchFamily="18" charset="0"/>
                      </a:endParaRPr>
                    </a:p>
                  </a:txBody>
                  <a:tcPr marL="52909" marR="52909" marT="52909" marB="52909"/>
                </a:tc>
                <a:tc>
                  <a:txBody>
                    <a:bodyPr/>
                    <a:lstStyle/>
                    <a:p>
                      <a:pPr algn="just" rtl="0" fontAlgn="t">
                        <a:lnSpc>
                          <a:spcPct val="150000"/>
                        </a:lnSpc>
                        <a:buNone/>
                      </a:pPr>
                      <a:r>
                        <a:rPr lang="en-GB" sz="1000" b="0" u="none" strike="noStrike">
                          <a:solidFill>
                            <a:srgbClr val="000000"/>
                          </a:solidFill>
                          <a:effectLst/>
                          <a:latin typeface="Times New Roman" panose="02020603050405020304" pitchFamily="18" charset="0"/>
                          <a:cs typeface="Times New Roman" panose="02020603050405020304" pitchFamily="18" charset="0"/>
                        </a:rPr>
                        <a:t>Customers service </a:t>
                      </a:r>
                      <a:endParaRPr lang="en-GB" sz="1500">
                        <a:effectLst/>
                        <a:latin typeface="Times New Roman" panose="02020603050405020304" pitchFamily="18" charset="0"/>
                        <a:cs typeface="Times New Roman" panose="02020603050405020304" pitchFamily="18" charset="0"/>
                      </a:endParaRPr>
                    </a:p>
                  </a:txBody>
                  <a:tcPr marL="52909" marR="52909" marT="52909" marB="52909"/>
                </a:tc>
                <a:tc>
                  <a:txBody>
                    <a:bodyPr/>
                    <a:lstStyle/>
                    <a:p>
                      <a:pPr algn="just" rtl="0" fontAlgn="t">
                        <a:lnSpc>
                          <a:spcPct val="150000"/>
                        </a:lnSpc>
                        <a:buNone/>
                      </a:pPr>
                      <a:r>
                        <a:rPr lang="en-GB" sz="1000" b="0" u="none" strike="noStrike">
                          <a:solidFill>
                            <a:srgbClr val="000000"/>
                          </a:solidFill>
                          <a:effectLst/>
                          <a:latin typeface="Times New Roman" panose="02020603050405020304" pitchFamily="18" charset="0"/>
                          <a:cs typeface="Times New Roman" panose="02020603050405020304" pitchFamily="18" charset="0"/>
                        </a:rPr>
                        <a:t>After getting mixed sentiments </a:t>
                      </a:r>
                      <a:endParaRPr lang="en-GB" sz="1500">
                        <a:effectLst/>
                        <a:latin typeface="Times New Roman" panose="02020603050405020304" pitchFamily="18" charset="0"/>
                        <a:cs typeface="Times New Roman" panose="02020603050405020304" pitchFamily="18" charset="0"/>
                      </a:endParaRPr>
                    </a:p>
                  </a:txBody>
                  <a:tcPr marL="52909" marR="52909" marT="52909" marB="52909"/>
                </a:tc>
                <a:tc>
                  <a:txBody>
                    <a:bodyPr/>
                    <a:lstStyle/>
                    <a:p>
                      <a:pPr algn="just" rtl="0" fontAlgn="t">
                        <a:lnSpc>
                          <a:spcPct val="150000"/>
                        </a:lnSpc>
                        <a:buNone/>
                      </a:pPr>
                      <a:r>
                        <a:rPr lang="en-GB" sz="1000" b="0" u="none" strike="noStrike">
                          <a:solidFill>
                            <a:srgbClr val="000000"/>
                          </a:solidFill>
                          <a:effectLst/>
                          <a:latin typeface="Times New Roman" panose="02020603050405020304" pitchFamily="18" charset="0"/>
                          <a:cs typeface="Times New Roman" panose="02020603050405020304" pitchFamily="18" charset="0"/>
                        </a:rPr>
                        <a:t>Customers </a:t>
                      </a:r>
                      <a:endParaRPr lang="en-GB" sz="1500">
                        <a:effectLst/>
                        <a:latin typeface="Times New Roman" panose="02020603050405020304" pitchFamily="18" charset="0"/>
                        <a:cs typeface="Times New Roman" panose="02020603050405020304" pitchFamily="18" charset="0"/>
                      </a:endParaRPr>
                    </a:p>
                  </a:txBody>
                  <a:tcPr marL="52909" marR="52909" marT="52909" marB="52909"/>
                </a:tc>
                <a:tc>
                  <a:txBody>
                    <a:bodyPr/>
                    <a:lstStyle/>
                    <a:p>
                      <a:pPr algn="just" rtl="0" fontAlgn="t">
                        <a:lnSpc>
                          <a:spcPct val="150000"/>
                        </a:lnSpc>
                        <a:buNone/>
                      </a:pPr>
                      <a:r>
                        <a:rPr lang="en-GB" sz="1000" b="0" u="none" strike="noStrike">
                          <a:solidFill>
                            <a:srgbClr val="000000"/>
                          </a:solidFill>
                          <a:effectLst/>
                          <a:latin typeface="Times New Roman" panose="02020603050405020304" pitchFamily="18" charset="0"/>
                          <a:cs typeface="Times New Roman" panose="02020603050405020304" pitchFamily="18" charset="0"/>
                        </a:rPr>
                        <a:t>Low quality and waste </a:t>
                      </a:r>
                      <a:endParaRPr lang="en-GB" sz="1500">
                        <a:effectLst/>
                        <a:latin typeface="Times New Roman" panose="02020603050405020304" pitchFamily="18" charset="0"/>
                        <a:cs typeface="Times New Roman" panose="02020603050405020304" pitchFamily="18" charset="0"/>
                      </a:endParaRPr>
                    </a:p>
                  </a:txBody>
                  <a:tcPr marL="52909" marR="52909" marT="52909" marB="52909"/>
                </a:tc>
                <a:tc>
                  <a:txBody>
                    <a:bodyPr/>
                    <a:lstStyle/>
                    <a:p>
                      <a:pPr algn="just" rtl="0" fontAlgn="t">
                        <a:lnSpc>
                          <a:spcPct val="150000"/>
                        </a:lnSpc>
                        <a:buNone/>
                      </a:pPr>
                      <a:r>
                        <a:rPr lang="en-GB" sz="1000" b="0" u="none" strike="noStrike">
                          <a:solidFill>
                            <a:srgbClr val="000000"/>
                          </a:solidFill>
                          <a:effectLst/>
                          <a:latin typeface="Times New Roman" panose="02020603050405020304" pitchFamily="18" charset="0"/>
                          <a:cs typeface="Times New Roman" panose="02020603050405020304" pitchFamily="18" charset="0"/>
                        </a:rPr>
                        <a:t>Very serious </a:t>
                      </a:r>
                      <a:endParaRPr lang="en-GB" sz="1500">
                        <a:effectLst/>
                        <a:latin typeface="Times New Roman" panose="02020603050405020304" pitchFamily="18" charset="0"/>
                        <a:cs typeface="Times New Roman" panose="02020603050405020304" pitchFamily="18" charset="0"/>
                      </a:endParaRPr>
                    </a:p>
                  </a:txBody>
                  <a:tcPr marL="52909" marR="52909" marT="52909" marB="52909"/>
                </a:tc>
                <a:tc>
                  <a:txBody>
                    <a:bodyPr/>
                    <a:lstStyle/>
                    <a:p>
                      <a:pPr algn="just" rtl="0" fontAlgn="t">
                        <a:lnSpc>
                          <a:spcPct val="150000"/>
                        </a:lnSpc>
                        <a:buNone/>
                      </a:pPr>
                      <a:r>
                        <a:rPr lang="en-GB" sz="1000" b="0" u="none" strike="noStrike">
                          <a:solidFill>
                            <a:srgbClr val="000000"/>
                          </a:solidFill>
                          <a:effectLst/>
                          <a:latin typeface="Times New Roman" panose="02020603050405020304" pitchFamily="18" charset="0"/>
                          <a:cs typeface="Times New Roman" panose="02020603050405020304" pitchFamily="18" charset="0"/>
                        </a:rPr>
                        <a:t>30% of sales decline </a:t>
                      </a:r>
                      <a:endParaRPr lang="en-GB" sz="1500">
                        <a:effectLst/>
                        <a:latin typeface="Times New Roman" panose="02020603050405020304" pitchFamily="18" charset="0"/>
                        <a:cs typeface="Times New Roman" panose="02020603050405020304" pitchFamily="18" charset="0"/>
                      </a:endParaRPr>
                    </a:p>
                  </a:txBody>
                  <a:tcPr marL="52909" marR="52909" marT="52909" marB="52909"/>
                </a:tc>
                <a:extLst>
                  <a:ext uri="{0D108BD9-81ED-4DB2-BD59-A6C34878D82A}">
                    <a16:rowId xmlns:a16="http://schemas.microsoft.com/office/drawing/2014/main" val="4217902157"/>
                  </a:ext>
                </a:extLst>
              </a:tr>
              <a:tr h="715336">
                <a:tc>
                  <a:txBody>
                    <a:bodyPr/>
                    <a:lstStyle/>
                    <a:p>
                      <a:pPr algn="just" rtl="0" fontAlgn="t">
                        <a:lnSpc>
                          <a:spcPct val="150000"/>
                        </a:lnSpc>
                        <a:buNone/>
                      </a:pPr>
                      <a:r>
                        <a:rPr lang="en-GB" sz="1000" b="0" u="none" strike="noStrike" dirty="0">
                          <a:solidFill>
                            <a:srgbClr val="000000"/>
                          </a:solidFill>
                          <a:effectLst/>
                          <a:latin typeface="Times New Roman" panose="02020603050405020304" pitchFamily="18" charset="0"/>
                          <a:cs typeface="Times New Roman" panose="02020603050405020304" pitchFamily="18" charset="0"/>
                        </a:rPr>
                        <a:t>Low morale </a:t>
                      </a:r>
                      <a:endParaRPr lang="en-GB" sz="1500" dirty="0">
                        <a:effectLst/>
                        <a:latin typeface="Times New Roman" panose="02020603050405020304" pitchFamily="18" charset="0"/>
                        <a:cs typeface="Times New Roman" panose="02020603050405020304" pitchFamily="18" charset="0"/>
                      </a:endParaRPr>
                    </a:p>
                  </a:txBody>
                  <a:tcPr marL="52909" marR="52909" marT="52909" marB="52909"/>
                </a:tc>
                <a:tc>
                  <a:txBody>
                    <a:bodyPr/>
                    <a:lstStyle/>
                    <a:p>
                      <a:pPr algn="just" rtl="0" fontAlgn="t">
                        <a:lnSpc>
                          <a:spcPct val="150000"/>
                        </a:lnSpc>
                        <a:buNone/>
                      </a:pPr>
                      <a:r>
                        <a:rPr lang="en-GB" sz="1000" b="0" u="none" strike="noStrike">
                          <a:solidFill>
                            <a:srgbClr val="000000"/>
                          </a:solidFill>
                          <a:effectLst/>
                          <a:latin typeface="Times New Roman" panose="02020603050405020304" pitchFamily="18" charset="0"/>
                          <a:cs typeface="Times New Roman" panose="02020603050405020304" pitchFamily="18" charset="0"/>
                        </a:rPr>
                        <a:t>Competition </a:t>
                      </a:r>
                      <a:endParaRPr lang="en-GB" sz="1500">
                        <a:effectLst/>
                        <a:latin typeface="Times New Roman" panose="02020603050405020304" pitchFamily="18" charset="0"/>
                        <a:cs typeface="Times New Roman" panose="02020603050405020304" pitchFamily="18" charset="0"/>
                      </a:endParaRPr>
                    </a:p>
                  </a:txBody>
                  <a:tcPr marL="52909" marR="52909" marT="52909" marB="52909"/>
                </a:tc>
                <a:tc>
                  <a:txBody>
                    <a:bodyPr/>
                    <a:lstStyle/>
                    <a:p>
                      <a:pPr algn="just" rtl="0" fontAlgn="t">
                        <a:lnSpc>
                          <a:spcPct val="150000"/>
                        </a:lnSpc>
                        <a:buNone/>
                      </a:pPr>
                      <a:r>
                        <a:rPr lang="en-GB" sz="1000" b="0" u="none" strike="noStrike">
                          <a:solidFill>
                            <a:srgbClr val="000000"/>
                          </a:solidFill>
                          <a:effectLst/>
                          <a:latin typeface="Times New Roman" panose="02020603050405020304" pitchFamily="18" charset="0"/>
                          <a:cs typeface="Times New Roman" panose="02020603050405020304" pitchFamily="18" charset="0"/>
                        </a:rPr>
                        <a:t>Identifying new competitors. </a:t>
                      </a:r>
                      <a:endParaRPr lang="en-GB" sz="1500">
                        <a:effectLst/>
                        <a:latin typeface="Times New Roman" panose="02020603050405020304" pitchFamily="18" charset="0"/>
                        <a:cs typeface="Times New Roman" panose="02020603050405020304" pitchFamily="18" charset="0"/>
                      </a:endParaRPr>
                    </a:p>
                  </a:txBody>
                  <a:tcPr marL="52909" marR="52909" marT="52909" marB="52909"/>
                </a:tc>
                <a:tc>
                  <a:txBody>
                    <a:bodyPr/>
                    <a:lstStyle/>
                    <a:p>
                      <a:pPr algn="just" rtl="0" fontAlgn="t">
                        <a:lnSpc>
                          <a:spcPct val="150000"/>
                        </a:lnSpc>
                        <a:buNone/>
                      </a:pPr>
                      <a:r>
                        <a:rPr lang="en-GB" sz="1000" b="0" u="none" strike="noStrike">
                          <a:solidFill>
                            <a:srgbClr val="000000"/>
                          </a:solidFill>
                          <a:effectLst/>
                          <a:latin typeface="Times New Roman" panose="02020603050405020304" pitchFamily="18" charset="0"/>
                          <a:cs typeface="Times New Roman" panose="02020603050405020304" pitchFamily="18" charset="0"/>
                        </a:rPr>
                        <a:t>Owner </a:t>
                      </a:r>
                      <a:endParaRPr lang="en-GB" sz="1500">
                        <a:effectLst/>
                        <a:latin typeface="Times New Roman" panose="02020603050405020304" pitchFamily="18" charset="0"/>
                        <a:cs typeface="Times New Roman" panose="02020603050405020304" pitchFamily="18" charset="0"/>
                      </a:endParaRPr>
                    </a:p>
                  </a:txBody>
                  <a:tcPr marL="52909" marR="52909" marT="52909" marB="52909"/>
                </a:tc>
                <a:tc>
                  <a:txBody>
                    <a:bodyPr/>
                    <a:lstStyle/>
                    <a:p>
                      <a:pPr algn="just" rtl="0" fontAlgn="t">
                        <a:lnSpc>
                          <a:spcPct val="150000"/>
                        </a:lnSpc>
                        <a:buNone/>
                      </a:pPr>
                      <a:r>
                        <a:rPr lang="en-GB" sz="1000" b="0" u="none" strike="noStrike">
                          <a:solidFill>
                            <a:srgbClr val="000000"/>
                          </a:solidFill>
                          <a:effectLst/>
                          <a:latin typeface="Times New Roman" panose="02020603050405020304" pitchFamily="18" charset="0"/>
                          <a:cs typeface="Times New Roman" panose="02020603050405020304" pitchFamily="18" charset="0"/>
                        </a:rPr>
                        <a:t>New entrants of competitors </a:t>
                      </a:r>
                      <a:endParaRPr lang="en-GB" sz="1500">
                        <a:effectLst/>
                        <a:latin typeface="Times New Roman" panose="02020603050405020304" pitchFamily="18" charset="0"/>
                        <a:cs typeface="Times New Roman" panose="02020603050405020304" pitchFamily="18" charset="0"/>
                      </a:endParaRPr>
                    </a:p>
                  </a:txBody>
                  <a:tcPr marL="52909" marR="52909" marT="52909" marB="52909"/>
                </a:tc>
                <a:tc>
                  <a:txBody>
                    <a:bodyPr/>
                    <a:lstStyle/>
                    <a:p>
                      <a:pPr algn="just" rtl="0" fontAlgn="t">
                        <a:lnSpc>
                          <a:spcPct val="150000"/>
                        </a:lnSpc>
                        <a:buNone/>
                      </a:pPr>
                      <a:r>
                        <a:rPr lang="en-GB" sz="1000" b="0" u="none" strike="noStrike">
                          <a:solidFill>
                            <a:srgbClr val="000000"/>
                          </a:solidFill>
                          <a:effectLst/>
                          <a:latin typeface="Times New Roman" panose="02020603050405020304" pitchFamily="18" charset="0"/>
                          <a:cs typeface="Times New Roman" panose="02020603050405020304" pitchFamily="18" charset="0"/>
                        </a:rPr>
                        <a:t>Very serious </a:t>
                      </a:r>
                      <a:endParaRPr lang="en-GB" sz="1500">
                        <a:effectLst/>
                        <a:latin typeface="Times New Roman" panose="02020603050405020304" pitchFamily="18" charset="0"/>
                        <a:cs typeface="Times New Roman" panose="02020603050405020304" pitchFamily="18" charset="0"/>
                      </a:endParaRPr>
                    </a:p>
                  </a:txBody>
                  <a:tcPr marL="52909" marR="52909" marT="52909" marB="52909"/>
                </a:tc>
                <a:tc>
                  <a:txBody>
                    <a:bodyPr/>
                    <a:lstStyle/>
                    <a:p>
                      <a:pPr algn="just" rtl="0" fontAlgn="t">
                        <a:lnSpc>
                          <a:spcPct val="150000"/>
                        </a:lnSpc>
                        <a:buNone/>
                      </a:pPr>
                      <a:r>
                        <a:rPr lang="en-GB" sz="1000" b="0" u="none" strike="noStrike" dirty="0">
                          <a:solidFill>
                            <a:srgbClr val="000000"/>
                          </a:solidFill>
                          <a:effectLst/>
                          <a:latin typeface="Times New Roman" panose="02020603050405020304" pitchFamily="18" charset="0"/>
                          <a:cs typeface="Times New Roman" panose="02020603050405020304" pitchFamily="18" charset="0"/>
                        </a:rPr>
                        <a:t>10% decline </a:t>
                      </a:r>
                      <a:endParaRPr lang="en-GB" sz="1500" dirty="0">
                        <a:effectLst/>
                        <a:latin typeface="Times New Roman" panose="02020603050405020304" pitchFamily="18" charset="0"/>
                        <a:cs typeface="Times New Roman" panose="02020603050405020304" pitchFamily="18" charset="0"/>
                      </a:endParaRPr>
                    </a:p>
                  </a:txBody>
                  <a:tcPr marL="52909" marR="52909" marT="52909" marB="52909"/>
                </a:tc>
                <a:extLst>
                  <a:ext uri="{0D108BD9-81ED-4DB2-BD59-A6C34878D82A}">
                    <a16:rowId xmlns:a16="http://schemas.microsoft.com/office/drawing/2014/main" val="3172522315"/>
                  </a:ext>
                </a:extLst>
              </a:tr>
            </a:tbl>
          </a:graphicData>
        </a:graphic>
      </p:graphicFrame>
      <p:sp>
        <p:nvSpPr>
          <p:cNvPr id="7" name="Rectangle 1">
            <a:extLst>
              <a:ext uri="{FF2B5EF4-FFF2-40B4-BE49-F238E27FC236}">
                <a16:creationId xmlns:a16="http://schemas.microsoft.com/office/drawing/2014/main" id="{43D1C6D5-4A6F-E283-CDF2-F2A94DBB21D2}"/>
              </a:ext>
            </a:extLst>
          </p:cNvPr>
          <p:cNvSpPr>
            <a:spLocks noChangeArrowheads="1"/>
          </p:cNvSpPr>
          <p:nvPr/>
        </p:nvSpPr>
        <p:spPr bwMode="auto">
          <a:xfrm>
            <a:off x="2500313" y="216058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0" rIns="9144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9" name="TextBox 8">
            <a:extLst>
              <a:ext uri="{FF2B5EF4-FFF2-40B4-BE49-F238E27FC236}">
                <a16:creationId xmlns:a16="http://schemas.microsoft.com/office/drawing/2014/main" id="{3C7AE450-D68E-E047-1034-8DD7A57AA892}"/>
              </a:ext>
            </a:extLst>
          </p:cNvPr>
          <p:cNvSpPr txBox="1"/>
          <p:nvPr/>
        </p:nvSpPr>
        <p:spPr>
          <a:xfrm>
            <a:off x="753374" y="2064992"/>
            <a:ext cx="5241985" cy="3268395"/>
          </a:xfrm>
          <a:prstGeom prst="rect">
            <a:avLst/>
          </a:prstGeom>
          <a:noFill/>
        </p:spPr>
        <p:txBody>
          <a:bodyPr wrap="square">
            <a:spAutoFit/>
          </a:bodyPr>
          <a:lstStyle/>
          <a:p>
            <a:pPr marL="171450" indent="-171450" algn="just" rtl="0" fontAlgn="base">
              <a:lnSpc>
                <a:spcPct val="150000"/>
              </a:lnSpc>
              <a:buFont typeface="Arial" panose="020B0604020202020204" pitchFamily="34" charset="0"/>
              <a:buChar char="•"/>
            </a:pPr>
            <a:r>
              <a:rPr lang="en-US" sz="2000" b="0" i="0" u="none" strike="noStrike" dirty="0">
                <a:solidFill>
                  <a:srgbClr val="000000"/>
                </a:solidFill>
                <a:effectLst/>
                <a:latin typeface="Times New Roman" panose="02020603050405020304" pitchFamily="18" charset="0"/>
              </a:rPr>
              <a:t>Into this 5W2H model, it has identified some of the root cause issues of the Green Haven Florist company at the marketplace (Pacaiova, 2015).</a:t>
            </a:r>
          </a:p>
          <a:p>
            <a:pPr marL="171450" indent="-171450" algn="just">
              <a:lnSpc>
                <a:spcPct val="150000"/>
              </a:lnSpc>
              <a:buFont typeface="Arial" panose="020B0604020202020204" pitchFamily="34" charset="0"/>
              <a:buChar char="•"/>
            </a:pPr>
            <a:r>
              <a:rPr lang="en-US" sz="2000" b="0" i="0" u="none" strike="noStrike" dirty="0">
                <a:effectLst/>
                <a:latin typeface="Times New Roman" panose="02020603050405020304" pitchFamily="18" charset="0"/>
              </a:rPr>
              <a:t>This has also identified its impacts and how this will create difficulties for shops with what, where, when, who, why, how and how much questions (Pacaiova, 2015).</a:t>
            </a:r>
            <a:endParaRPr lang="en-GB" sz="3200" dirty="0"/>
          </a:p>
        </p:txBody>
      </p:sp>
    </p:spTree>
    <p:extLst>
      <p:ext uri="{BB962C8B-B14F-4D97-AF65-F5344CB8AC3E}">
        <p14:creationId xmlns:p14="http://schemas.microsoft.com/office/powerpoint/2010/main" val="24969617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descr="A flower shop with flowers on the front&#10;&#10;AI-generated content may be incorrect.">
            <a:extLst>
              <a:ext uri="{FF2B5EF4-FFF2-40B4-BE49-F238E27FC236}">
                <a16:creationId xmlns:a16="http://schemas.microsoft.com/office/drawing/2014/main" id="{AAF292D6-754A-5243-701B-D2FB4AA91EBD}"/>
              </a:ext>
            </a:extLst>
          </p:cNvPr>
          <p:cNvPicPr>
            <a:picLocks noChangeAspect="1"/>
          </p:cNvPicPr>
          <p:nvPr/>
        </p:nvPicPr>
        <p:blipFill>
          <a:blip r:embed="rId3"/>
          <a:srcRect t="12121" r="-2" b="1310"/>
          <a:stretch>
            <a:fillRect/>
          </a:stretch>
        </p:blipFill>
        <p:spPr>
          <a:xfrm>
            <a:off x="4269854" y="-1"/>
            <a:ext cx="7922146" cy="6858001"/>
          </a:xfrm>
          <a:custGeom>
            <a:avLst/>
            <a:gdLst/>
            <a:ahLst/>
            <a:cxnLst/>
            <a:rect l="l" t="t" r="r" b="b"/>
            <a:pathLst>
              <a:path w="7922146" h="6858001">
                <a:moveTo>
                  <a:pt x="379987" y="0"/>
                </a:moveTo>
                <a:lnTo>
                  <a:pt x="5304971" y="0"/>
                </a:lnTo>
                <a:lnTo>
                  <a:pt x="7065281" y="0"/>
                </a:lnTo>
                <a:lnTo>
                  <a:pt x="7397540" y="0"/>
                </a:lnTo>
                <a:lnTo>
                  <a:pt x="7397540" y="1"/>
                </a:lnTo>
                <a:lnTo>
                  <a:pt x="7922146" y="1"/>
                </a:lnTo>
                <a:lnTo>
                  <a:pt x="7922146" y="6858001"/>
                </a:lnTo>
                <a:lnTo>
                  <a:pt x="7065281" y="6858001"/>
                </a:lnTo>
                <a:lnTo>
                  <a:pt x="7065281" y="6858000"/>
                </a:lnTo>
                <a:lnTo>
                  <a:pt x="5932989" y="6858000"/>
                </a:lnTo>
                <a:lnTo>
                  <a:pt x="5932989" y="6858001"/>
                </a:lnTo>
                <a:lnTo>
                  <a:pt x="27809" y="6858001"/>
                </a:lnTo>
                <a:lnTo>
                  <a:pt x="1803228" y="4521201"/>
                </a:lnTo>
                <a:close/>
                <a:moveTo>
                  <a:pt x="0" y="0"/>
                </a:moveTo>
                <a:lnTo>
                  <a:pt x="379987" y="0"/>
                </a:lnTo>
                <a:lnTo>
                  <a:pt x="0" y="407"/>
                </a:lnTo>
                <a:close/>
              </a:path>
            </a:pathLst>
          </a:custGeom>
        </p:spPr>
      </p:pic>
      <p:sp>
        <p:nvSpPr>
          <p:cNvPr id="2" name="Title 1">
            <a:extLst>
              <a:ext uri="{FF2B5EF4-FFF2-40B4-BE49-F238E27FC236}">
                <a16:creationId xmlns:a16="http://schemas.microsoft.com/office/drawing/2014/main" id="{F1DF348C-F75E-75E9-74BA-22A65FB9E02F}"/>
              </a:ext>
            </a:extLst>
          </p:cNvPr>
          <p:cNvSpPr>
            <a:spLocks noGrp="1"/>
          </p:cNvSpPr>
          <p:nvPr>
            <p:ph type="title"/>
          </p:nvPr>
        </p:nvSpPr>
        <p:spPr>
          <a:xfrm>
            <a:off x="399454" y="839788"/>
            <a:ext cx="4759191" cy="1320800"/>
          </a:xfrm>
        </p:spPr>
        <p:txBody>
          <a:bodyPr>
            <a:normAutofit/>
          </a:bodyPr>
          <a:lstStyle/>
          <a:p>
            <a:pPr>
              <a:lnSpc>
                <a:spcPct val="90000"/>
              </a:lnSpc>
            </a:pPr>
            <a:r>
              <a:rPr lang="en-GB" sz="2500" b="1" u="sng" dirty="0">
                <a:solidFill>
                  <a:schemeClr val="tx1"/>
                </a:solidFill>
                <a:latin typeface="Times New Roman" panose="02020603050405020304" pitchFamily="18" charset="0"/>
                <a:cs typeface="Times New Roman" panose="02020603050405020304" pitchFamily="18" charset="0"/>
              </a:rPr>
              <a:t>Provide a critique of the PESTEL Framework</a:t>
            </a:r>
          </a:p>
        </p:txBody>
      </p:sp>
      <p:sp>
        <p:nvSpPr>
          <p:cNvPr id="3" name="Content Placeholder 2">
            <a:extLst>
              <a:ext uri="{FF2B5EF4-FFF2-40B4-BE49-F238E27FC236}">
                <a16:creationId xmlns:a16="http://schemas.microsoft.com/office/drawing/2014/main" id="{881B820E-B9B3-5CF2-E1AE-F54AA3FA003E}"/>
              </a:ext>
            </a:extLst>
          </p:cNvPr>
          <p:cNvSpPr>
            <a:spLocks noGrp="1"/>
          </p:cNvSpPr>
          <p:nvPr>
            <p:ph idx="1"/>
          </p:nvPr>
        </p:nvSpPr>
        <p:spPr>
          <a:xfrm>
            <a:off x="677334" y="2160589"/>
            <a:ext cx="3851122" cy="3880773"/>
          </a:xfrm>
        </p:spPr>
        <p:txBody>
          <a:bodyPr>
            <a:normAutofit fontScale="92500" lnSpcReduction="10000"/>
          </a:bodyPr>
          <a:lstStyle/>
          <a:p>
            <a:pPr algn="just" fontAlgn="base">
              <a:lnSpc>
                <a:spcPct val="150000"/>
              </a:lnSpc>
              <a:buFont typeface="Arial" panose="020B0604020202020204" pitchFamily="34" charset="0"/>
              <a:buChar char="•"/>
            </a:pPr>
            <a:r>
              <a:rPr lang="en-US" sz="2000" dirty="0">
                <a:solidFill>
                  <a:schemeClr val="tx1"/>
                </a:solidFill>
                <a:latin typeface="Times New Roman" panose="02020603050405020304" pitchFamily="18" charset="0"/>
                <a:cs typeface="Times New Roman" panose="02020603050405020304" pitchFamily="18" charset="0"/>
              </a:rPr>
              <a:t>The PESTLE analysis is one of the crucial frameworks that helps to assess the external factors (Perera, 2017).</a:t>
            </a:r>
          </a:p>
          <a:p>
            <a:pPr algn="just">
              <a:lnSpc>
                <a:spcPct val="150000"/>
              </a:lnSpc>
              <a:buFont typeface="Arial" panose="020B0604020202020204" pitchFamily="34" charset="0"/>
              <a:buChar char="•"/>
            </a:pPr>
            <a:r>
              <a:rPr lang="en-US" sz="2000" dirty="0">
                <a:solidFill>
                  <a:schemeClr val="tx1"/>
                </a:solidFill>
                <a:latin typeface="Times New Roman" panose="02020603050405020304" pitchFamily="18" charset="0"/>
                <a:cs typeface="Times New Roman" panose="02020603050405020304" pitchFamily="18" charset="0"/>
              </a:rPr>
              <a:t>The benefits of using this framework are step-by-step understanding, and criticism is lack of analytical perspective (Perera, 2017). </a:t>
            </a:r>
            <a:endParaRPr lang="en-GB" sz="2000" dirty="0">
              <a:solidFill>
                <a:schemeClr val="tx1"/>
              </a:solidFill>
              <a:latin typeface="Times New Roman" panose="02020603050405020304" pitchFamily="18" charset="0"/>
              <a:cs typeface="Times New Roman" panose="02020603050405020304" pitchFamily="18" charset="0"/>
            </a:endParaRPr>
          </a:p>
        </p:txBody>
      </p:sp>
      <p:cxnSp>
        <p:nvCxnSpPr>
          <p:cNvPr id="9" name="Straight Connector 8">
            <a:extLst>
              <a:ext uri="{FF2B5EF4-FFF2-40B4-BE49-F238E27FC236}">
                <a16:creationId xmlns:a16="http://schemas.microsoft.com/office/drawing/2014/main" id="{64FA5DFF-7FE6-4855-84E6-DFA78EE978B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1" name="Straight Connector 10">
            <a:extLst>
              <a:ext uri="{FF2B5EF4-FFF2-40B4-BE49-F238E27FC236}">
                <a16:creationId xmlns:a16="http://schemas.microsoft.com/office/drawing/2014/main" id="{2AFD8CBA-54A3-4363-991B-B9C631BBFA7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3" name="Rectangle 23">
            <a:extLst>
              <a:ext uri="{FF2B5EF4-FFF2-40B4-BE49-F238E27FC236}">
                <a16:creationId xmlns:a16="http://schemas.microsoft.com/office/drawing/2014/main" id="{3F088236-D655-4F88-B238-E167623580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25">
            <a:extLst>
              <a:ext uri="{FF2B5EF4-FFF2-40B4-BE49-F238E27FC236}">
                <a16:creationId xmlns:a16="http://schemas.microsoft.com/office/drawing/2014/main" id="{3DAC0C92-199E-475C-9390-119A9B0272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Isosceles Triangle 24">
            <a:extLst>
              <a:ext uri="{FF2B5EF4-FFF2-40B4-BE49-F238E27FC236}">
                <a16:creationId xmlns:a16="http://schemas.microsoft.com/office/drawing/2014/main" id="{C4CFB339-0ED8-4FE2-9EF1-6D1375B849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Rectangle 27">
            <a:extLst>
              <a:ext uri="{FF2B5EF4-FFF2-40B4-BE49-F238E27FC236}">
                <a16:creationId xmlns:a16="http://schemas.microsoft.com/office/drawing/2014/main" id="{31896C80-2069-4431-9C19-83B9137344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1" name="Rectangle 28">
            <a:extLst>
              <a:ext uri="{FF2B5EF4-FFF2-40B4-BE49-F238E27FC236}">
                <a16:creationId xmlns:a16="http://schemas.microsoft.com/office/drawing/2014/main" id="{BF120A21-0841-4823-B0C4-28AEBCEF9B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Rectangle 29">
            <a:extLst>
              <a:ext uri="{FF2B5EF4-FFF2-40B4-BE49-F238E27FC236}">
                <a16:creationId xmlns:a16="http://schemas.microsoft.com/office/drawing/2014/main" id="{DBB05BAE-BBD3-4289-899F-A6851503C6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Isosceles Triangle 29">
            <a:extLst>
              <a:ext uri="{FF2B5EF4-FFF2-40B4-BE49-F238E27FC236}">
                <a16:creationId xmlns:a16="http://schemas.microsoft.com/office/drawing/2014/main" id="{9874D11C-36F5-4BBE-A490-019A54E953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26616103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A8AF1C-86E0-7043-44A2-DA950ED42D52}"/>
              </a:ext>
            </a:extLst>
          </p:cNvPr>
          <p:cNvSpPr>
            <a:spLocks noGrp="1"/>
          </p:cNvSpPr>
          <p:nvPr>
            <p:ph type="title"/>
          </p:nvPr>
        </p:nvSpPr>
        <p:spPr>
          <a:xfrm>
            <a:off x="838200" y="489116"/>
            <a:ext cx="10515600" cy="1179002"/>
          </a:xfrm>
        </p:spPr>
        <p:txBody>
          <a:bodyPr>
            <a:normAutofit fontScale="90000"/>
          </a:bodyPr>
          <a:lstStyle/>
          <a:p>
            <a:r>
              <a:rPr lang="en-GB" sz="3600" b="1" u="sng" dirty="0">
                <a:solidFill>
                  <a:schemeClr val="tx1"/>
                </a:solidFill>
                <a:latin typeface="Times New Roman" panose="02020603050405020304" pitchFamily="18" charset="0"/>
                <a:cs typeface="Times New Roman" panose="02020603050405020304" pitchFamily="18" charset="0"/>
              </a:rPr>
              <a:t>Application and discuss the information provided in your PESTEL Framework</a:t>
            </a:r>
            <a:br>
              <a:rPr lang="en-GB" b="1" u="sng" dirty="0">
                <a:solidFill>
                  <a:schemeClr val="tx1"/>
                </a:solidFill>
                <a:latin typeface="Times New Roman" panose="02020603050405020304" pitchFamily="18" charset="0"/>
                <a:cs typeface="Times New Roman" panose="02020603050405020304" pitchFamily="18" charset="0"/>
              </a:rPr>
            </a:br>
            <a:br>
              <a:rPr lang="en-GB" b="1" dirty="0">
                <a:solidFill>
                  <a:schemeClr val="tx1"/>
                </a:solidFill>
                <a:latin typeface="Times New Roman" panose="02020603050405020304" pitchFamily="18" charset="0"/>
                <a:cs typeface="Times New Roman" panose="02020603050405020304" pitchFamily="18" charset="0"/>
              </a:rPr>
            </a:br>
            <a:endParaRPr lang="en-GB"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E04C29E1-0FF6-7114-4118-5B68E71110F6}"/>
              </a:ext>
            </a:extLst>
          </p:cNvPr>
          <p:cNvSpPr>
            <a:spLocks noGrp="1"/>
          </p:cNvSpPr>
          <p:nvPr>
            <p:ph idx="1"/>
          </p:nvPr>
        </p:nvSpPr>
        <p:spPr>
          <a:xfrm>
            <a:off x="315883" y="1931939"/>
            <a:ext cx="5314603" cy="3495717"/>
          </a:xfrm>
        </p:spPr>
        <p:txBody>
          <a:bodyPr>
            <a:normAutofit/>
          </a:bodyPr>
          <a:lstStyle/>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pPr marL="0" indent="0">
              <a:buNone/>
            </a:pPr>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pPr marL="0" indent="0">
              <a:buNone/>
            </a:pPr>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dirty="0"/>
          </a:p>
        </p:txBody>
      </p:sp>
      <p:graphicFrame>
        <p:nvGraphicFramePr>
          <p:cNvPr id="7" name="Table 6">
            <a:extLst>
              <a:ext uri="{FF2B5EF4-FFF2-40B4-BE49-F238E27FC236}">
                <a16:creationId xmlns:a16="http://schemas.microsoft.com/office/drawing/2014/main" id="{108D2D3F-BBD3-F859-AF29-5BEF174F1637}"/>
              </a:ext>
            </a:extLst>
          </p:cNvPr>
          <p:cNvGraphicFramePr>
            <a:graphicFrameLocks noGrp="1"/>
          </p:cNvGraphicFramePr>
          <p:nvPr>
            <p:extLst>
              <p:ext uri="{D42A27DB-BD31-4B8C-83A1-F6EECF244321}">
                <p14:modId xmlns:p14="http://schemas.microsoft.com/office/powerpoint/2010/main" val="3551495225"/>
              </p:ext>
            </p:extLst>
          </p:nvPr>
        </p:nvGraphicFramePr>
        <p:xfrm>
          <a:off x="5945646" y="1931939"/>
          <a:ext cx="5773914" cy="4023360"/>
        </p:xfrm>
        <a:graphic>
          <a:graphicData uri="http://schemas.openxmlformats.org/drawingml/2006/table">
            <a:tbl>
              <a:tblPr firstRow="1" bandRow="1">
                <a:tableStyleId>{5C22544A-7EE6-4342-B048-85BDC9FD1C3A}</a:tableStyleId>
              </a:tblPr>
              <a:tblGrid>
                <a:gridCol w="941329">
                  <a:extLst>
                    <a:ext uri="{9D8B030D-6E8A-4147-A177-3AD203B41FA5}">
                      <a16:colId xmlns:a16="http://schemas.microsoft.com/office/drawing/2014/main" val="1284065850"/>
                    </a:ext>
                  </a:extLst>
                </a:gridCol>
                <a:gridCol w="988333">
                  <a:extLst>
                    <a:ext uri="{9D8B030D-6E8A-4147-A177-3AD203B41FA5}">
                      <a16:colId xmlns:a16="http://schemas.microsoft.com/office/drawing/2014/main" val="1858564028"/>
                    </a:ext>
                  </a:extLst>
                </a:gridCol>
                <a:gridCol w="980433">
                  <a:extLst>
                    <a:ext uri="{9D8B030D-6E8A-4147-A177-3AD203B41FA5}">
                      <a16:colId xmlns:a16="http://schemas.microsoft.com/office/drawing/2014/main" val="1949424782"/>
                    </a:ext>
                  </a:extLst>
                </a:gridCol>
                <a:gridCol w="982028">
                  <a:extLst>
                    <a:ext uri="{9D8B030D-6E8A-4147-A177-3AD203B41FA5}">
                      <a16:colId xmlns:a16="http://schemas.microsoft.com/office/drawing/2014/main" val="446382655"/>
                    </a:ext>
                  </a:extLst>
                </a:gridCol>
                <a:gridCol w="812549">
                  <a:extLst>
                    <a:ext uri="{9D8B030D-6E8A-4147-A177-3AD203B41FA5}">
                      <a16:colId xmlns:a16="http://schemas.microsoft.com/office/drawing/2014/main" val="3644160467"/>
                    </a:ext>
                  </a:extLst>
                </a:gridCol>
                <a:gridCol w="1069242">
                  <a:extLst>
                    <a:ext uri="{9D8B030D-6E8A-4147-A177-3AD203B41FA5}">
                      <a16:colId xmlns:a16="http://schemas.microsoft.com/office/drawing/2014/main" val="66830876"/>
                    </a:ext>
                  </a:extLst>
                </a:gridCol>
              </a:tblGrid>
              <a:tr h="1237856">
                <a:tc>
                  <a:txBody>
                    <a:bodyPr/>
                    <a:lstStyle/>
                    <a:p>
                      <a:endParaRPr lang="en-GB" sz="1600" dirty="0">
                        <a:latin typeface="Times New Roman" panose="02020603050405020304" pitchFamily="18" charset="0"/>
                        <a:cs typeface="Times New Roman" panose="02020603050405020304" pitchFamily="18" charset="0"/>
                      </a:endParaRPr>
                    </a:p>
                    <a:p>
                      <a:pPr algn="ctr"/>
                      <a:r>
                        <a:rPr lang="en-GB" sz="2400" dirty="0">
                          <a:solidFill>
                            <a:schemeClr val="tx1"/>
                          </a:solidFill>
                          <a:latin typeface="Times New Roman" panose="02020603050405020304" pitchFamily="18" charset="0"/>
                          <a:cs typeface="Times New Roman" panose="02020603050405020304" pitchFamily="18" charset="0"/>
                        </a:rPr>
                        <a:t>Political  Factors</a:t>
                      </a:r>
                    </a:p>
                  </a:txBody>
                  <a:tcPr>
                    <a:solidFill>
                      <a:schemeClr val="accent2">
                        <a:lumMod val="60000"/>
                        <a:lumOff val="40000"/>
                      </a:schemeClr>
                    </a:solidFill>
                  </a:tcPr>
                </a:tc>
                <a:tc>
                  <a:txBody>
                    <a:bodyPr/>
                    <a:lstStyle/>
                    <a:p>
                      <a:endParaRPr lang="en-GB" sz="1600" dirty="0">
                        <a:latin typeface="Times New Roman" panose="02020603050405020304" pitchFamily="18" charset="0"/>
                        <a:cs typeface="Times New Roman" panose="02020603050405020304" pitchFamily="18" charset="0"/>
                      </a:endParaRPr>
                    </a:p>
                    <a:p>
                      <a:pPr algn="ctr"/>
                      <a:r>
                        <a:rPr lang="en-GB" sz="2400" dirty="0">
                          <a:solidFill>
                            <a:schemeClr val="tx1"/>
                          </a:solidFill>
                          <a:latin typeface="Times New Roman" panose="02020603050405020304" pitchFamily="18" charset="0"/>
                          <a:cs typeface="Times New Roman" panose="02020603050405020304" pitchFamily="18" charset="0"/>
                        </a:rPr>
                        <a:t>Economic Factors</a:t>
                      </a:r>
                    </a:p>
                  </a:txBody>
                  <a:tcPr>
                    <a:solidFill>
                      <a:schemeClr val="accent1">
                        <a:lumMod val="40000"/>
                        <a:lumOff val="60000"/>
                      </a:schemeClr>
                    </a:solidFill>
                  </a:tcPr>
                </a:tc>
                <a:tc>
                  <a:txBody>
                    <a:bodyPr/>
                    <a:lstStyle/>
                    <a:p>
                      <a:endParaRPr lang="en-GB" sz="1600" dirty="0">
                        <a:latin typeface="Times New Roman" panose="02020603050405020304" pitchFamily="18" charset="0"/>
                        <a:cs typeface="Times New Roman" panose="02020603050405020304" pitchFamily="18" charset="0"/>
                      </a:endParaRPr>
                    </a:p>
                    <a:p>
                      <a:pPr algn="ctr"/>
                      <a:r>
                        <a:rPr lang="en-GB" sz="2400" dirty="0">
                          <a:solidFill>
                            <a:schemeClr val="tx1"/>
                          </a:solidFill>
                          <a:latin typeface="Times New Roman" panose="02020603050405020304" pitchFamily="18" charset="0"/>
                          <a:cs typeface="Times New Roman" panose="02020603050405020304" pitchFamily="18" charset="0"/>
                        </a:rPr>
                        <a:t>Social Factors</a:t>
                      </a:r>
                    </a:p>
                  </a:txBody>
                  <a:tcPr>
                    <a:pattFill prst="pct40">
                      <a:fgClr>
                        <a:srgbClr val="FFFF00"/>
                      </a:fgClr>
                      <a:bgClr>
                        <a:schemeClr val="bg1"/>
                      </a:bgClr>
                    </a:pattFill>
                  </a:tcPr>
                </a:tc>
                <a:tc>
                  <a:txBody>
                    <a:bodyPr/>
                    <a:lstStyle/>
                    <a:p>
                      <a:endParaRPr lang="en-GB" sz="1600" dirty="0">
                        <a:latin typeface="Times New Roman" panose="02020603050405020304" pitchFamily="18" charset="0"/>
                        <a:cs typeface="Times New Roman" panose="02020603050405020304" pitchFamily="18" charset="0"/>
                      </a:endParaRPr>
                    </a:p>
                    <a:p>
                      <a:pPr algn="ctr"/>
                      <a:r>
                        <a:rPr lang="en-GB" sz="2000" dirty="0">
                          <a:solidFill>
                            <a:schemeClr val="tx1"/>
                          </a:solidFill>
                          <a:latin typeface="Times New Roman" panose="02020603050405020304" pitchFamily="18" charset="0"/>
                          <a:cs typeface="Times New Roman" panose="02020603050405020304" pitchFamily="18" charset="0"/>
                        </a:rPr>
                        <a:t>Technological </a:t>
                      </a:r>
                    </a:p>
                    <a:p>
                      <a:pPr algn="ctr"/>
                      <a:r>
                        <a:rPr lang="en-GB" sz="2000" dirty="0">
                          <a:solidFill>
                            <a:schemeClr val="tx1"/>
                          </a:solidFill>
                          <a:latin typeface="Times New Roman" panose="02020603050405020304" pitchFamily="18" charset="0"/>
                          <a:cs typeface="Times New Roman" panose="02020603050405020304" pitchFamily="18" charset="0"/>
                        </a:rPr>
                        <a:t>Factors</a:t>
                      </a:r>
                    </a:p>
                  </a:txBody>
                  <a:tcPr>
                    <a:solidFill>
                      <a:schemeClr val="accent4">
                        <a:lumMod val="60000"/>
                        <a:lumOff val="40000"/>
                      </a:schemeClr>
                    </a:solidFill>
                  </a:tcPr>
                </a:tc>
                <a:tc>
                  <a:txBody>
                    <a:bodyPr/>
                    <a:lstStyle/>
                    <a:p>
                      <a:endParaRPr lang="en-GB" sz="1600" dirty="0">
                        <a:latin typeface="Times New Roman" panose="02020603050405020304" pitchFamily="18" charset="0"/>
                        <a:cs typeface="Times New Roman" panose="02020603050405020304" pitchFamily="18" charset="0"/>
                      </a:endParaRPr>
                    </a:p>
                    <a:p>
                      <a:pPr algn="ctr"/>
                      <a:r>
                        <a:rPr lang="en-GB" sz="2400" dirty="0">
                          <a:solidFill>
                            <a:schemeClr val="tx1"/>
                          </a:solidFill>
                          <a:latin typeface="Times New Roman" panose="02020603050405020304" pitchFamily="18" charset="0"/>
                          <a:cs typeface="Times New Roman" panose="02020603050405020304" pitchFamily="18" charset="0"/>
                        </a:rPr>
                        <a:t>Legal Factors</a:t>
                      </a:r>
                    </a:p>
                  </a:txBody>
                  <a:tcPr>
                    <a:solidFill>
                      <a:schemeClr val="accent5">
                        <a:lumMod val="60000"/>
                        <a:lumOff val="40000"/>
                      </a:schemeClr>
                    </a:solidFill>
                  </a:tcPr>
                </a:tc>
                <a:tc>
                  <a:txBody>
                    <a:bodyPr/>
                    <a:lstStyle/>
                    <a:p>
                      <a:endParaRPr lang="en-GB" sz="1600" dirty="0">
                        <a:latin typeface="Times New Roman" panose="02020603050405020304" pitchFamily="18" charset="0"/>
                        <a:cs typeface="Times New Roman" panose="02020603050405020304" pitchFamily="18" charset="0"/>
                      </a:endParaRPr>
                    </a:p>
                    <a:p>
                      <a:pPr algn="ctr"/>
                      <a:r>
                        <a:rPr lang="en-GB" sz="2000" dirty="0">
                          <a:solidFill>
                            <a:schemeClr val="tx1"/>
                          </a:solidFill>
                          <a:latin typeface="Times New Roman" panose="02020603050405020304" pitchFamily="18" charset="0"/>
                          <a:cs typeface="Times New Roman" panose="02020603050405020304" pitchFamily="18" charset="0"/>
                        </a:rPr>
                        <a:t>Environmental Factors</a:t>
                      </a:r>
                    </a:p>
                  </a:txBody>
                  <a:tcPr>
                    <a:solidFill>
                      <a:schemeClr val="bg1">
                        <a:lumMod val="75000"/>
                      </a:schemeClr>
                    </a:solidFill>
                  </a:tcPr>
                </a:tc>
                <a:extLst>
                  <a:ext uri="{0D108BD9-81ED-4DB2-BD59-A6C34878D82A}">
                    <a16:rowId xmlns:a16="http://schemas.microsoft.com/office/drawing/2014/main" val="2083540418"/>
                  </a:ext>
                </a:extLst>
              </a:tr>
              <a:tr h="1742169">
                <a:tc>
                  <a:txBody>
                    <a:bodyPr/>
                    <a:lstStyle/>
                    <a:p>
                      <a:pPr marL="285750" indent="-285750">
                        <a:buFont typeface="Wingdings" panose="05000000000000000000" pitchFamily="2" charset="2"/>
                        <a:buChar char="§"/>
                      </a:pPr>
                      <a:r>
                        <a:rPr lang="en-US" sz="1400" b="1" dirty="0">
                          <a:latin typeface="Times New Roman" panose="02020603050405020304" pitchFamily="18" charset="0"/>
                          <a:cs typeface="Times New Roman" panose="02020603050405020304" pitchFamily="18" charset="0"/>
                        </a:rPr>
                        <a:t>N</a:t>
                      </a:r>
                      <a:r>
                        <a:rPr lang="en-GB" sz="1400" b="1" dirty="0">
                          <a:latin typeface="Times New Roman" panose="02020603050405020304" pitchFamily="18" charset="0"/>
                          <a:cs typeface="Times New Roman" panose="02020603050405020304" pitchFamily="18" charset="0"/>
                        </a:rPr>
                        <a:t>o impact </a:t>
                      </a:r>
                    </a:p>
                  </a:txBody>
                  <a:tcPr>
                    <a:solidFill>
                      <a:schemeClr val="accent2">
                        <a:lumMod val="60000"/>
                        <a:lumOff val="40000"/>
                      </a:schemeClr>
                    </a:solidFill>
                  </a:tcPr>
                </a:tc>
                <a:tc>
                  <a:txBody>
                    <a:bodyPr/>
                    <a:lstStyle/>
                    <a:p>
                      <a:pPr marL="285750" indent="-285750">
                        <a:buFont typeface="Wingdings" panose="05000000000000000000" pitchFamily="2" charset="2"/>
                        <a:buChar char="§"/>
                      </a:pPr>
                      <a:r>
                        <a:rPr lang="en-GB" sz="1400" b="1" dirty="0">
                          <a:latin typeface="Times New Roman" panose="02020603050405020304" pitchFamily="18" charset="0"/>
                          <a:cs typeface="Times New Roman" panose="02020603050405020304" pitchFamily="18" charset="0"/>
                        </a:rPr>
                        <a:t>30% decline </a:t>
                      </a:r>
                    </a:p>
                    <a:p>
                      <a:pPr marL="285750" indent="-285750">
                        <a:buFont typeface="Wingdings" panose="05000000000000000000" pitchFamily="2" charset="2"/>
                        <a:buChar char="§"/>
                      </a:pPr>
                      <a:r>
                        <a:rPr lang="en-GB" sz="1400" b="1" dirty="0">
                          <a:latin typeface="Times New Roman" panose="02020603050405020304" pitchFamily="18" charset="0"/>
                          <a:cs typeface="Times New Roman" panose="02020603050405020304" pitchFamily="18" charset="0"/>
                        </a:rPr>
                        <a:t>Rising cost </a:t>
                      </a:r>
                    </a:p>
                    <a:p>
                      <a:endParaRPr lang="en-GB" sz="1400" b="1" dirty="0">
                        <a:latin typeface="Times New Roman" panose="02020603050405020304" pitchFamily="18" charset="0"/>
                        <a:cs typeface="Times New Roman" panose="02020603050405020304" pitchFamily="18" charset="0"/>
                      </a:endParaRPr>
                    </a:p>
                  </a:txBody>
                  <a:tcPr>
                    <a:solidFill>
                      <a:schemeClr val="accent1">
                        <a:lumMod val="40000"/>
                        <a:lumOff val="60000"/>
                      </a:schemeClr>
                    </a:solidFill>
                  </a:tcPr>
                </a:tc>
                <a:tc>
                  <a:txBody>
                    <a:bodyPr/>
                    <a:lstStyle/>
                    <a:p>
                      <a:pPr marL="285750" indent="-285750">
                        <a:buFont typeface="Wingdings" panose="05000000000000000000" pitchFamily="2" charset="2"/>
                        <a:buChar char="§"/>
                      </a:pPr>
                      <a:r>
                        <a:rPr lang="en-GB" sz="1400" b="1" dirty="0">
                          <a:latin typeface="Times New Roman" panose="02020603050405020304" pitchFamily="18" charset="0"/>
                          <a:cs typeface="Times New Roman" panose="02020603050405020304" pitchFamily="18" charset="0"/>
                        </a:rPr>
                        <a:t>Changing customers’ sentiments </a:t>
                      </a:r>
                    </a:p>
                    <a:p>
                      <a:pPr marL="285750" indent="-285750">
                        <a:buFont typeface="Wingdings" panose="05000000000000000000" pitchFamily="2" charset="2"/>
                        <a:buChar char="§"/>
                      </a:pPr>
                      <a:r>
                        <a:rPr lang="en-GB" sz="1400" b="1" dirty="0">
                          <a:latin typeface="Times New Roman" panose="02020603050405020304" pitchFamily="18" charset="0"/>
                          <a:cs typeface="Times New Roman" panose="02020603050405020304" pitchFamily="18" charset="0"/>
                        </a:rPr>
                        <a:t>Lack of trust </a:t>
                      </a:r>
                    </a:p>
                    <a:p>
                      <a:endParaRPr lang="en-GB" sz="1400" b="1" dirty="0">
                        <a:latin typeface="Times New Roman" panose="02020603050405020304" pitchFamily="18" charset="0"/>
                        <a:cs typeface="Times New Roman" panose="02020603050405020304" pitchFamily="18" charset="0"/>
                      </a:endParaRPr>
                    </a:p>
                  </a:txBody>
                  <a:tcPr>
                    <a:pattFill prst="pct40">
                      <a:fgClr>
                        <a:srgbClr val="FFFF00"/>
                      </a:fgClr>
                      <a:bgClr>
                        <a:schemeClr val="bg1"/>
                      </a:bgClr>
                    </a:pattFill>
                  </a:tcPr>
                </a:tc>
                <a:tc>
                  <a:txBody>
                    <a:bodyPr/>
                    <a:lstStyle/>
                    <a:p>
                      <a:pPr marL="285750" indent="-285750">
                        <a:buFont typeface="Wingdings" panose="05000000000000000000" pitchFamily="2" charset="2"/>
                        <a:buChar char="§"/>
                      </a:pPr>
                      <a:r>
                        <a:rPr lang="en-GB" sz="1400" b="1" dirty="0">
                          <a:latin typeface="Times New Roman" panose="02020603050405020304" pitchFamily="18" charset="0"/>
                          <a:cs typeface="Times New Roman" panose="02020603050405020304" pitchFamily="18" charset="0"/>
                        </a:rPr>
                        <a:t>Old websites model system </a:t>
                      </a:r>
                    </a:p>
                    <a:p>
                      <a:endParaRPr lang="en-GB" sz="1400" b="1" dirty="0">
                        <a:latin typeface="Times New Roman" panose="02020603050405020304" pitchFamily="18" charset="0"/>
                        <a:cs typeface="Times New Roman" panose="02020603050405020304" pitchFamily="18" charset="0"/>
                      </a:endParaRPr>
                    </a:p>
                  </a:txBody>
                  <a:tcPr>
                    <a:solidFill>
                      <a:schemeClr val="accent4">
                        <a:lumMod val="60000"/>
                        <a:lumOff val="40000"/>
                      </a:schemeClr>
                    </a:solidFill>
                  </a:tcPr>
                </a:tc>
                <a:tc>
                  <a:txBody>
                    <a:bodyPr/>
                    <a:lstStyle/>
                    <a:p>
                      <a:pPr marL="285750" indent="-285750">
                        <a:buFont typeface="Wingdings" panose="05000000000000000000" pitchFamily="2" charset="2"/>
                        <a:buChar char="§"/>
                      </a:pPr>
                      <a:r>
                        <a:rPr lang="en-GB" sz="1400" b="1" dirty="0">
                          <a:latin typeface="Times New Roman" panose="02020603050405020304" pitchFamily="18" charset="0"/>
                          <a:cs typeface="Times New Roman" panose="02020603050405020304" pitchFamily="18" charset="0"/>
                        </a:rPr>
                        <a:t>Managing wastage </a:t>
                      </a:r>
                    </a:p>
                    <a:p>
                      <a:endParaRPr lang="en-GB" sz="1400" b="1" dirty="0">
                        <a:latin typeface="Times New Roman" panose="02020603050405020304" pitchFamily="18" charset="0"/>
                        <a:cs typeface="Times New Roman" panose="02020603050405020304" pitchFamily="18" charset="0"/>
                      </a:endParaRPr>
                    </a:p>
                  </a:txBody>
                  <a:tcPr>
                    <a:solidFill>
                      <a:schemeClr val="accent5">
                        <a:lumMod val="60000"/>
                        <a:lumOff val="40000"/>
                      </a:schemeClr>
                    </a:solidFill>
                  </a:tcPr>
                </a:tc>
                <a:tc>
                  <a:txBody>
                    <a:bodyPr/>
                    <a:lstStyle/>
                    <a:p>
                      <a:pPr marL="285750" indent="-285750">
                        <a:buFont typeface="Wingdings" panose="05000000000000000000" pitchFamily="2" charset="2"/>
                        <a:buChar char="§"/>
                      </a:pPr>
                      <a:r>
                        <a:rPr lang="en-GB" sz="1400" b="1" dirty="0">
                          <a:latin typeface="Times New Roman" panose="02020603050405020304" pitchFamily="18" charset="0"/>
                          <a:cs typeface="Times New Roman" panose="02020603050405020304" pitchFamily="18" charset="0"/>
                        </a:rPr>
                        <a:t>Risk to managing wastage </a:t>
                      </a:r>
                    </a:p>
                    <a:p>
                      <a:endParaRPr lang="en-GB" sz="1400" b="1" dirty="0">
                        <a:latin typeface="Times New Roman" panose="02020603050405020304" pitchFamily="18" charset="0"/>
                        <a:cs typeface="Times New Roman" panose="02020603050405020304" pitchFamily="18" charset="0"/>
                      </a:endParaRPr>
                    </a:p>
                  </a:txBody>
                  <a:tcPr>
                    <a:solidFill>
                      <a:schemeClr val="bg1">
                        <a:lumMod val="75000"/>
                      </a:schemeClr>
                    </a:solidFill>
                  </a:tcPr>
                </a:tc>
                <a:extLst>
                  <a:ext uri="{0D108BD9-81ED-4DB2-BD59-A6C34878D82A}">
                    <a16:rowId xmlns:a16="http://schemas.microsoft.com/office/drawing/2014/main" val="654891230"/>
                  </a:ext>
                </a:extLst>
              </a:tr>
            </a:tbl>
          </a:graphicData>
        </a:graphic>
      </p:graphicFrame>
      <p:sp>
        <p:nvSpPr>
          <p:cNvPr id="5" name="TextBox 4">
            <a:extLst>
              <a:ext uri="{FF2B5EF4-FFF2-40B4-BE49-F238E27FC236}">
                <a16:creationId xmlns:a16="http://schemas.microsoft.com/office/drawing/2014/main" id="{E1FAF414-DAC0-D909-C9A0-E375AEA79272}"/>
              </a:ext>
            </a:extLst>
          </p:cNvPr>
          <p:cNvSpPr txBox="1"/>
          <p:nvPr/>
        </p:nvSpPr>
        <p:spPr>
          <a:xfrm>
            <a:off x="472440" y="1931939"/>
            <a:ext cx="5001487" cy="4191725"/>
          </a:xfrm>
          <a:prstGeom prst="rect">
            <a:avLst/>
          </a:prstGeom>
          <a:noFill/>
        </p:spPr>
        <p:txBody>
          <a:bodyPr wrap="square">
            <a:spAutoFit/>
          </a:bodyPr>
          <a:lstStyle/>
          <a:p>
            <a:pPr marL="171450" indent="-171450" algn="just" rtl="0" fontAlgn="base">
              <a:lnSpc>
                <a:spcPct val="150000"/>
              </a:lnSpc>
              <a:buFont typeface="Arial" panose="020B0604020202020204" pitchFamily="34" charset="0"/>
              <a:buChar char="•"/>
            </a:pPr>
            <a:r>
              <a:rPr lang="en-US" sz="2000" b="0" i="0" u="none" strike="noStrike" dirty="0">
                <a:solidFill>
                  <a:srgbClr val="000000"/>
                </a:solidFill>
                <a:effectLst/>
                <a:latin typeface="Times New Roman" panose="02020603050405020304" pitchFamily="18" charset="0"/>
              </a:rPr>
              <a:t>In political aspects, they do not have to suffer; the rising costs are negatively affecting them. From a social aspect, shifting interests of customers are creating challenges (</a:t>
            </a:r>
            <a:r>
              <a:rPr lang="en-US" sz="2000" b="0" i="0" u="none" strike="noStrike" dirty="0">
                <a:solidFill>
                  <a:srgbClr val="222222"/>
                </a:solidFill>
                <a:effectLst/>
                <a:latin typeface="Times New Roman" panose="02020603050405020304" pitchFamily="18" charset="0"/>
              </a:rPr>
              <a:t>Akman, 2020)</a:t>
            </a:r>
            <a:r>
              <a:rPr lang="en-US" sz="2000" b="0" i="0" u="none" strike="noStrike" dirty="0">
                <a:solidFill>
                  <a:srgbClr val="000000"/>
                </a:solidFill>
                <a:effectLst/>
                <a:latin typeface="Times New Roman" panose="02020603050405020304" pitchFamily="18" charset="0"/>
              </a:rPr>
              <a:t>. </a:t>
            </a:r>
          </a:p>
          <a:p>
            <a:pPr marL="171450" indent="-171450" algn="just">
              <a:lnSpc>
                <a:spcPct val="150000"/>
              </a:lnSpc>
              <a:buFont typeface="Arial" panose="020B0604020202020204" pitchFamily="34" charset="0"/>
              <a:buChar char="•"/>
            </a:pPr>
            <a:r>
              <a:rPr lang="en-US" sz="2000" b="0" i="0" u="none" strike="noStrike" dirty="0">
                <a:solidFill>
                  <a:srgbClr val="000000"/>
                </a:solidFill>
                <a:effectLst/>
                <a:latin typeface="Times New Roman" panose="02020603050405020304" pitchFamily="18" charset="0"/>
              </a:rPr>
              <a:t>In technological term the company do not have a modernised system, and risks of wastage are creating difficulties for them (</a:t>
            </a:r>
            <a:r>
              <a:rPr lang="en-US" sz="2000" b="0" i="0" u="none" strike="noStrike" dirty="0">
                <a:solidFill>
                  <a:srgbClr val="222222"/>
                </a:solidFill>
                <a:effectLst/>
                <a:latin typeface="Times New Roman" panose="02020603050405020304" pitchFamily="18" charset="0"/>
              </a:rPr>
              <a:t>Akman, 2020)</a:t>
            </a:r>
            <a:r>
              <a:rPr lang="en-US" sz="2000" b="0" i="0" u="none" strike="noStrike" dirty="0">
                <a:solidFill>
                  <a:srgbClr val="000000"/>
                </a:solidFill>
                <a:effectLst/>
                <a:latin typeface="Times New Roman" panose="02020603050405020304" pitchFamily="18" charset="0"/>
              </a:rPr>
              <a:t>. </a:t>
            </a:r>
            <a:endParaRPr lang="en-GB" sz="3200" dirty="0"/>
          </a:p>
        </p:txBody>
      </p:sp>
    </p:spTree>
    <p:extLst>
      <p:ext uri="{BB962C8B-B14F-4D97-AF65-F5344CB8AC3E}">
        <p14:creationId xmlns:p14="http://schemas.microsoft.com/office/powerpoint/2010/main" val="7646050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8219E5FA-F1CF-36CD-E382-64C73BB8A983}"/>
            </a:ext>
          </a:extLst>
        </p:cNvPr>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F4444CE-BC8D-4D61-B303-4C05614E62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62423CA5-E2E1-4789-B759-9906C1C940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
            <a:ext cx="4660126"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3" name="Isosceles Triangle 12">
            <a:extLst>
              <a:ext uri="{FF2B5EF4-FFF2-40B4-BE49-F238E27FC236}">
                <a16:creationId xmlns:a16="http://schemas.microsoft.com/office/drawing/2014/main" id="{73772B81-181F-48B7-8826-4D9686D15D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4660127" y="-3"/>
            <a:ext cx="1056745" cy="6858001"/>
          </a:xfrm>
          <a:prstGeom prst="triangle">
            <a:avLst>
              <a:gd name="adj" fmla="val 100000"/>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dirty="0"/>
          </a:p>
        </p:txBody>
      </p:sp>
      <p:sp>
        <p:nvSpPr>
          <p:cNvPr id="2" name="Title 1">
            <a:extLst>
              <a:ext uri="{FF2B5EF4-FFF2-40B4-BE49-F238E27FC236}">
                <a16:creationId xmlns:a16="http://schemas.microsoft.com/office/drawing/2014/main" id="{F6A380E8-2AC0-F0B7-9432-FB8903B92FD6}"/>
              </a:ext>
            </a:extLst>
          </p:cNvPr>
          <p:cNvSpPr>
            <a:spLocks noGrp="1"/>
          </p:cNvSpPr>
          <p:nvPr>
            <p:ph type="title"/>
          </p:nvPr>
        </p:nvSpPr>
        <p:spPr>
          <a:xfrm>
            <a:off x="673754" y="643467"/>
            <a:ext cx="4203045" cy="1375608"/>
          </a:xfrm>
        </p:spPr>
        <p:txBody>
          <a:bodyPr anchor="ctr">
            <a:normAutofit/>
          </a:bodyPr>
          <a:lstStyle/>
          <a:p>
            <a:pPr>
              <a:lnSpc>
                <a:spcPct val="90000"/>
              </a:lnSpc>
            </a:pPr>
            <a:r>
              <a:rPr lang="en-GB" sz="3100" b="1" u="sng" dirty="0">
                <a:solidFill>
                  <a:schemeClr val="bg1"/>
                </a:solidFill>
                <a:latin typeface="Times New Roman" panose="02020603050405020304" pitchFamily="18" charset="0"/>
                <a:cs typeface="Times New Roman" panose="02020603050405020304" pitchFamily="18" charset="0"/>
              </a:rPr>
              <a:t>Provide a critique of the Cause-and-Effect model </a:t>
            </a:r>
          </a:p>
        </p:txBody>
      </p:sp>
      <p:sp>
        <p:nvSpPr>
          <p:cNvPr id="3" name="Content Placeholder 2">
            <a:extLst>
              <a:ext uri="{FF2B5EF4-FFF2-40B4-BE49-F238E27FC236}">
                <a16:creationId xmlns:a16="http://schemas.microsoft.com/office/drawing/2014/main" id="{1B4D8426-20C5-630E-80E5-EAB06B11CCD5}"/>
              </a:ext>
            </a:extLst>
          </p:cNvPr>
          <p:cNvSpPr>
            <a:spLocks noGrp="1"/>
          </p:cNvSpPr>
          <p:nvPr>
            <p:ph idx="1"/>
          </p:nvPr>
        </p:nvSpPr>
        <p:spPr>
          <a:xfrm>
            <a:off x="673754" y="2160590"/>
            <a:ext cx="3973943" cy="4240210"/>
          </a:xfrm>
        </p:spPr>
        <p:txBody>
          <a:bodyPr>
            <a:normAutofit/>
          </a:bodyPr>
          <a:lstStyle/>
          <a:p>
            <a:pPr algn="just" fontAlgn="base">
              <a:lnSpc>
                <a:spcPct val="150000"/>
              </a:lnSpc>
              <a:buFont typeface="Arial" panose="020B0604020202020204" pitchFamily="34" charset="0"/>
              <a:buChar char="•"/>
            </a:pPr>
            <a:r>
              <a:rPr lang="en-US" dirty="0">
                <a:solidFill>
                  <a:schemeClr val="bg1"/>
                </a:solidFill>
                <a:latin typeface="Times New Roman" panose="02020603050405020304" pitchFamily="18" charset="0"/>
                <a:cs typeface="Times New Roman" panose="02020603050405020304" pitchFamily="18" charset="0"/>
              </a:rPr>
              <a:t>The cause-and-effect model is known as the fishbone diagram, which mainly identifies the issues and their root cause (Ilie and Ciocoiu, 2010).</a:t>
            </a:r>
          </a:p>
          <a:p>
            <a:pPr algn="just">
              <a:lnSpc>
                <a:spcPct val="150000"/>
              </a:lnSpc>
              <a:buFont typeface="Arial" panose="020B0604020202020204" pitchFamily="34" charset="0"/>
              <a:buChar char="•"/>
            </a:pPr>
            <a:r>
              <a:rPr lang="en-US" dirty="0">
                <a:solidFill>
                  <a:schemeClr val="bg1"/>
                </a:solidFill>
                <a:latin typeface="Times New Roman" panose="02020603050405020304" pitchFamily="18" charset="0"/>
                <a:cs typeface="Times New Roman" panose="02020603050405020304" pitchFamily="18" charset="0"/>
              </a:rPr>
              <a:t>The fishbone diagram’s benefit is a structured way to find issues, and criticism is a casualty while observing issues (Ilie and Ciocoiu, 2010). </a:t>
            </a:r>
            <a:endParaRPr lang="en-GB" dirty="0">
              <a:solidFill>
                <a:schemeClr val="bg1"/>
              </a:solidFill>
              <a:latin typeface="Times New Roman" panose="02020603050405020304" pitchFamily="18" charset="0"/>
              <a:cs typeface="Times New Roman" panose="02020603050405020304" pitchFamily="18" charset="0"/>
            </a:endParaRPr>
          </a:p>
        </p:txBody>
      </p:sp>
      <p:pic>
        <p:nvPicPr>
          <p:cNvPr id="4" name="Picture 3" descr="A diagram of a fishbone diagram&#10;&#10;AI-generated content may be incorrect.">
            <a:extLst>
              <a:ext uri="{FF2B5EF4-FFF2-40B4-BE49-F238E27FC236}">
                <a16:creationId xmlns:a16="http://schemas.microsoft.com/office/drawing/2014/main" id="{126123B2-5761-76C1-CD85-D44343E859E5}"/>
              </a:ext>
            </a:extLst>
          </p:cNvPr>
          <p:cNvPicPr>
            <a:picLocks noChangeAspect="1"/>
          </p:cNvPicPr>
          <p:nvPr/>
        </p:nvPicPr>
        <p:blipFill>
          <a:blip r:embed="rId3"/>
          <a:stretch>
            <a:fillRect/>
          </a:stretch>
        </p:blipFill>
        <p:spPr>
          <a:xfrm>
            <a:off x="5550553" y="1789633"/>
            <a:ext cx="6421816" cy="3692544"/>
          </a:xfrm>
          <a:prstGeom prst="rect">
            <a:avLst/>
          </a:prstGeom>
        </p:spPr>
      </p:pic>
      <p:sp>
        <p:nvSpPr>
          <p:cNvPr id="15" name="Isosceles Triangle 14">
            <a:extLst>
              <a:ext uri="{FF2B5EF4-FFF2-40B4-BE49-F238E27FC236}">
                <a16:creationId xmlns:a16="http://schemas.microsoft.com/office/drawing/2014/main" id="{B2205F6E-03C6-4E92-877C-E2482F6599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55696"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dirty="0"/>
          </a:p>
        </p:txBody>
      </p:sp>
    </p:spTree>
    <p:extLst>
      <p:ext uri="{BB962C8B-B14F-4D97-AF65-F5344CB8AC3E}">
        <p14:creationId xmlns:p14="http://schemas.microsoft.com/office/powerpoint/2010/main" val="231907912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3999EB-1E12-5C58-5C22-A29517B98577}"/>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180A04F2-4F22-A08C-F5B4-F30F002E227B}"/>
              </a:ext>
            </a:extLst>
          </p:cNvPr>
          <p:cNvSpPr txBox="1"/>
          <p:nvPr/>
        </p:nvSpPr>
        <p:spPr>
          <a:xfrm>
            <a:off x="292474" y="94505"/>
            <a:ext cx="10920760" cy="954107"/>
          </a:xfrm>
          <a:prstGeom prst="rect">
            <a:avLst/>
          </a:prstGeom>
          <a:noFill/>
        </p:spPr>
        <p:txBody>
          <a:bodyPr wrap="square" rtlCol="0">
            <a:spAutoFit/>
          </a:bodyPr>
          <a:lstStyle/>
          <a:p>
            <a:r>
              <a:rPr lang="en-GB" sz="2800" b="1" dirty="0">
                <a:latin typeface="Times New Roman" panose="02020603050405020304" pitchFamily="18" charset="0"/>
                <a:cs typeface="Times New Roman" panose="02020603050405020304" pitchFamily="18" charset="0"/>
              </a:rPr>
              <a:t>Application and discuss the information provided in your Cause-and-Effect diagram</a:t>
            </a:r>
          </a:p>
        </p:txBody>
      </p:sp>
      <p:pic>
        <p:nvPicPr>
          <p:cNvPr id="2050" name="Picture 2">
            <a:extLst>
              <a:ext uri="{FF2B5EF4-FFF2-40B4-BE49-F238E27FC236}">
                <a16:creationId xmlns:a16="http://schemas.microsoft.com/office/drawing/2014/main" id="{3DC04106-C3AE-3990-8D0B-DF19CF90E68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77196" y="1048612"/>
            <a:ext cx="6622330" cy="5086181"/>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7" name="TextBox 6">
            <a:extLst>
              <a:ext uri="{FF2B5EF4-FFF2-40B4-BE49-F238E27FC236}">
                <a16:creationId xmlns:a16="http://schemas.microsoft.com/office/drawing/2014/main" id="{8299939E-75DB-3419-D91E-6D32234B9A6F}"/>
              </a:ext>
            </a:extLst>
          </p:cNvPr>
          <p:cNvSpPr txBox="1"/>
          <p:nvPr/>
        </p:nvSpPr>
        <p:spPr>
          <a:xfrm>
            <a:off x="477982" y="1574655"/>
            <a:ext cx="4542905" cy="3903954"/>
          </a:xfrm>
          <a:prstGeom prst="rect">
            <a:avLst/>
          </a:prstGeom>
          <a:noFill/>
        </p:spPr>
        <p:txBody>
          <a:bodyPr wrap="square">
            <a:spAutoFit/>
          </a:bodyPr>
          <a:lstStyle/>
          <a:p>
            <a:pPr marL="171450" indent="-171450" algn="just" rtl="0" fontAlgn="base">
              <a:lnSpc>
                <a:spcPct val="150000"/>
              </a:lnSpc>
              <a:buFont typeface="Arial" panose="020B0604020202020204" pitchFamily="34" charset="0"/>
              <a:buChar char="•"/>
            </a:pPr>
            <a:r>
              <a:rPr lang="en-US" sz="2400" b="0" i="0" u="none" strike="noStrike" dirty="0">
                <a:solidFill>
                  <a:srgbClr val="000000"/>
                </a:solidFill>
                <a:effectLst/>
                <a:latin typeface="Times New Roman" panose="02020603050405020304" pitchFamily="18" charset="0"/>
              </a:rPr>
              <a:t>The Fishbone or cause and effect diagram has helped to identify the issues of Green Haven Florist.</a:t>
            </a:r>
          </a:p>
          <a:p>
            <a:pPr marL="171450" indent="-171450" algn="just" rtl="0" fontAlgn="base">
              <a:lnSpc>
                <a:spcPct val="150000"/>
              </a:lnSpc>
              <a:buFont typeface="Arial" panose="020B0604020202020204" pitchFamily="34" charset="0"/>
              <a:buChar char="•"/>
            </a:pPr>
            <a:r>
              <a:rPr lang="en-US" sz="2400" b="0" i="0" u="none" strike="noStrike" dirty="0">
                <a:solidFill>
                  <a:srgbClr val="000000"/>
                </a:solidFill>
                <a:effectLst/>
                <a:latin typeface="Times New Roman" panose="02020603050405020304" pitchFamily="18" charset="0"/>
              </a:rPr>
              <a:t>This has highlighted that the core issue is 30% decline in sales due to rising costs, changing customer sentiment and competitors. </a:t>
            </a:r>
          </a:p>
        </p:txBody>
      </p:sp>
    </p:spTree>
    <p:extLst>
      <p:ext uri="{BB962C8B-B14F-4D97-AF65-F5344CB8AC3E}">
        <p14:creationId xmlns:p14="http://schemas.microsoft.com/office/powerpoint/2010/main" val="64285281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descr="A puzzle with a word on it&#10;&#10;AI-generated content may be incorrect.">
            <a:extLst>
              <a:ext uri="{FF2B5EF4-FFF2-40B4-BE49-F238E27FC236}">
                <a16:creationId xmlns:a16="http://schemas.microsoft.com/office/drawing/2014/main" id="{14AC7283-D037-FF0A-1BD9-53EB522A8B8E}"/>
              </a:ext>
            </a:extLst>
          </p:cNvPr>
          <p:cNvPicPr>
            <a:picLocks noChangeAspect="1"/>
          </p:cNvPicPr>
          <p:nvPr/>
        </p:nvPicPr>
        <p:blipFill>
          <a:blip r:embed="rId3"/>
          <a:srcRect l="16472" r="18550"/>
          <a:stretch>
            <a:fillRect/>
          </a:stretch>
        </p:blipFill>
        <p:spPr>
          <a:xfrm>
            <a:off x="4269854" y="-1"/>
            <a:ext cx="7922146" cy="6858001"/>
          </a:xfrm>
          <a:custGeom>
            <a:avLst/>
            <a:gdLst/>
            <a:ahLst/>
            <a:cxnLst/>
            <a:rect l="l" t="t" r="r" b="b"/>
            <a:pathLst>
              <a:path w="7922146" h="6858001">
                <a:moveTo>
                  <a:pt x="379987" y="0"/>
                </a:moveTo>
                <a:lnTo>
                  <a:pt x="5304971" y="0"/>
                </a:lnTo>
                <a:lnTo>
                  <a:pt x="7065281" y="0"/>
                </a:lnTo>
                <a:lnTo>
                  <a:pt x="7397540" y="0"/>
                </a:lnTo>
                <a:lnTo>
                  <a:pt x="7397540" y="1"/>
                </a:lnTo>
                <a:lnTo>
                  <a:pt x="7922146" y="1"/>
                </a:lnTo>
                <a:lnTo>
                  <a:pt x="7922146" y="6858001"/>
                </a:lnTo>
                <a:lnTo>
                  <a:pt x="7065281" y="6858001"/>
                </a:lnTo>
                <a:lnTo>
                  <a:pt x="7065281" y="6858000"/>
                </a:lnTo>
                <a:lnTo>
                  <a:pt x="5932989" y="6858000"/>
                </a:lnTo>
                <a:lnTo>
                  <a:pt x="5932989" y="6858001"/>
                </a:lnTo>
                <a:lnTo>
                  <a:pt x="27809" y="6858001"/>
                </a:lnTo>
                <a:lnTo>
                  <a:pt x="1803228" y="4521201"/>
                </a:lnTo>
                <a:close/>
                <a:moveTo>
                  <a:pt x="0" y="0"/>
                </a:moveTo>
                <a:lnTo>
                  <a:pt x="379987" y="0"/>
                </a:lnTo>
                <a:lnTo>
                  <a:pt x="0" y="407"/>
                </a:lnTo>
                <a:close/>
              </a:path>
            </a:pathLst>
          </a:custGeom>
        </p:spPr>
      </p:pic>
      <p:sp>
        <p:nvSpPr>
          <p:cNvPr id="2" name="Title 1">
            <a:extLst>
              <a:ext uri="{FF2B5EF4-FFF2-40B4-BE49-F238E27FC236}">
                <a16:creationId xmlns:a16="http://schemas.microsoft.com/office/drawing/2014/main" id="{68A8AF1C-86E0-7043-44A2-DA950ED42D52}"/>
              </a:ext>
            </a:extLst>
          </p:cNvPr>
          <p:cNvSpPr>
            <a:spLocks noGrp="1"/>
          </p:cNvSpPr>
          <p:nvPr>
            <p:ph type="title"/>
          </p:nvPr>
        </p:nvSpPr>
        <p:spPr>
          <a:xfrm>
            <a:off x="375781" y="609600"/>
            <a:ext cx="4152675" cy="1320800"/>
          </a:xfrm>
        </p:spPr>
        <p:txBody>
          <a:bodyPr>
            <a:normAutofit/>
          </a:bodyPr>
          <a:lstStyle/>
          <a:p>
            <a:pPr>
              <a:lnSpc>
                <a:spcPct val="90000"/>
              </a:lnSpc>
            </a:pPr>
            <a:r>
              <a:rPr lang="en-GB" sz="3100" b="1" u="sng" dirty="0">
                <a:solidFill>
                  <a:schemeClr val="tx1"/>
                </a:solidFill>
                <a:latin typeface="Times New Roman" panose="02020603050405020304" pitchFamily="18" charset="0"/>
                <a:cs typeface="Times New Roman" panose="02020603050405020304" pitchFamily="18" charset="0"/>
              </a:rPr>
              <a:t>Provide a summary of your Key Findings</a:t>
            </a:r>
          </a:p>
        </p:txBody>
      </p:sp>
      <p:sp>
        <p:nvSpPr>
          <p:cNvPr id="3" name="Content Placeholder 2">
            <a:extLst>
              <a:ext uri="{FF2B5EF4-FFF2-40B4-BE49-F238E27FC236}">
                <a16:creationId xmlns:a16="http://schemas.microsoft.com/office/drawing/2014/main" id="{E04C29E1-0FF6-7114-4118-5B68E71110F6}"/>
              </a:ext>
            </a:extLst>
          </p:cNvPr>
          <p:cNvSpPr>
            <a:spLocks noGrp="1"/>
          </p:cNvSpPr>
          <p:nvPr>
            <p:ph idx="1"/>
          </p:nvPr>
        </p:nvSpPr>
        <p:spPr>
          <a:xfrm>
            <a:off x="225468" y="1678488"/>
            <a:ext cx="5260932" cy="4922727"/>
          </a:xfrm>
        </p:spPr>
        <p:txBody>
          <a:bodyPr>
            <a:normAutofit/>
          </a:bodyPr>
          <a:lstStyle/>
          <a:p>
            <a:pPr algn="just" rtl="0" fontAlgn="base">
              <a:lnSpc>
                <a:spcPct val="150000"/>
              </a:lnSpc>
              <a:buFont typeface="Arial" panose="020B0604020202020204" pitchFamily="34" charset="0"/>
              <a:buChar char="•"/>
            </a:pPr>
            <a:r>
              <a:rPr lang="en-US" sz="1700" b="0" i="0" u="none" strike="noStrike" dirty="0">
                <a:solidFill>
                  <a:schemeClr val="tx1"/>
                </a:solidFill>
                <a:effectLst/>
                <a:latin typeface="Times New Roman" panose="02020603050405020304" pitchFamily="18" charset="0"/>
              </a:rPr>
              <a:t>The first key findings have analysed the application of the 5W2H model to get an in-depth impact analysis of Green Haven </a:t>
            </a:r>
          </a:p>
          <a:p>
            <a:pPr algn="just" rtl="0" fontAlgn="base">
              <a:lnSpc>
                <a:spcPct val="150000"/>
              </a:lnSpc>
              <a:buFont typeface="Arial" panose="020B0604020202020204" pitchFamily="34" charset="0"/>
              <a:buChar char="•"/>
            </a:pPr>
            <a:r>
              <a:rPr lang="en-US" sz="1700" b="0" i="0" u="none" strike="noStrike" dirty="0">
                <a:solidFill>
                  <a:schemeClr val="tx1"/>
                </a:solidFill>
                <a:effectLst/>
                <a:latin typeface="Times New Roman" panose="02020603050405020304" pitchFamily="18" charset="0"/>
              </a:rPr>
              <a:t>The second finding is the core issue, such as 30% decline in sales of Green Haven Florists in their operations.</a:t>
            </a:r>
          </a:p>
          <a:p>
            <a:pPr algn="just" rtl="0" fontAlgn="base">
              <a:lnSpc>
                <a:spcPct val="150000"/>
              </a:lnSpc>
              <a:buFont typeface="Arial" panose="020B0604020202020204" pitchFamily="34" charset="0"/>
              <a:buChar char="•"/>
            </a:pPr>
            <a:r>
              <a:rPr lang="en-US" sz="1700" b="0" i="0" u="none" strike="noStrike" dirty="0">
                <a:solidFill>
                  <a:schemeClr val="tx1"/>
                </a:solidFill>
                <a:effectLst/>
                <a:latin typeface="Times New Roman" panose="02020603050405020304" pitchFamily="18" charset="0"/>
              </a:rPr>
              <a:t>The third finding is the impact of PESTLE or external factors on the shop</a:t>
            </a:r>
          </a:p>
          <a:p>
            <a:pPr algn="just" rtl="0" fontAlgn="base">
              <a:lnSpc>
                <a:spcPct val="150000"/>
              </a:lnSpc>
              <a:buFont typeface="Arial" panose="020B0604020202020204" pitchFamily="34" charset="0"/>
              <a:buChar char="•"/>
            </a:pPr>
            <a:r>
              <a:rPr lang="en-US" sz="1700" b="0" i="0" u="none" strike="noStrike" dirty="0">
                <a:solidFill>
                  <a:schemeClr val="tx1"/>
                </a:solidFill>
                <a:effectLst/>
                <a:latin typeface="Times New Roman" panose="02020603050405020304" pitchFamily="18" charset="0"/>
              </a:rPr>
              <a:t>The fourth finding states about the Fishbone diagram, which assessed the issue step by step. </a:t>
            </a:r>
          </a:p>
          <a:p>
            <a:pPr marL="0" indent="0" algn="just">
              <a:lnSpc>
                <a:spcPct val="150000"/>
              </a:lnSpc>
              <a:buNone/>
            </a:pPr>
            <a:endParaRPr lang="en-GB" sz="1700" dirty="0">
              <a:solidFill>
                <a:schemeClr val="tx1"/>
              </a:solidFill>
              <a:latin typeface="Arial" panose="020B0604020202020204" pitchFamily="34" charset="0"/>
              <a:cs typeface="Arial" panose="020B0604020202020204" pitchFamily="34" charset="0"/>
            </a:endParaRPr>
          </a:p>
        </p:txBody>
      </p:sp>
      <p:cxnSp>
        <p:nvCxnSpPr>
          <p:cNvPr id="9" name="Straight Connector 8">
            <a:extLst>
              <a:ext uri="{FF2B5EF4-FFF2-40B4-BE49-F238E27FC236}">
                <a16:creationId xmlns:a16="http://schemas.microsoft.com/office/drawing/2014/main" id="{64FA5DFF-7FE6-4855-84E6-DFA78EE978B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1" name="Straight Connector 10">
            <a:extLst>
              <a:ext uri="{FF2B5EF4-FFF2-40B4-BE49-F238E27FC236}">
                <a16:creationId xmlns:a16="http://schemas.microsoft.com/office/drawing/2014/main" id="{2AFD8CBA-54A3-4363-991B-B9C631BBFA7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3" name="Rectangle 23">
            <a:extLst>
              <a:ext uri="{FF2B5EF4-FFF2-40B4-BE49-F238E27FC236}">
                <a16:creationId xmlns:a16="http://schemas.microsoft.com/office/drawing/2014/main" id="{3F088236-D655-4F88-B238-E167623580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25">
            <a:extLst>
              <a:ext uri="{FF2B5EF4-FFF2-40B4-BE49-F238E27FC236}">
                <a16:creationId xmlns:a16="http://schemas.microsoft.com/office/drawing/2014/main" id="{3DAC0C92-199E-475C-9390-119A9B0272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Isosceles Triangle 24">
            <a:extLst>
              <a:ext uri="{FF2B5EF4-FFF2-40B4-BE49-F238E27FC236}">
                <a16:creationId xmlns:a16="http://schemas.microsoft.com/office/drawing/2014/main" id="{C4CFB339-0ED8-4FE2-9EF1-6D1375B849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Rectangle 27">
            <a:extLst>
              <a:ext uri="{FF2B5EF4-FFF2-40B4-BE49-F238E27FC236}">
                <a16:creationId xmlns:a16="http://schemas.microsoft.com/office/drawing/2014/main" id="{31896C80-2069-4431-9C19-83B9137344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1" name="Rectangle 28">
            <a:extLst>
              <a:ext uri="{FF2B5EF4-FFF2-40B4-BE49-F238E27FC236}">
                <a16:creationId xmlns:a16="http://schemas.microsoft.com/office/drawing/2014/main" id="{BF120A21-0841-4823-B0C4-28AEBCEF9B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Rectangle 29">
            <a:extLst>
              <a:ext uri="{FF2B5EF4-FFF2-40B4-BE49-F238E27FC236}">
                <a16:creationId xmlns:a16="http://schemas.microsoft.com/office/drawing/2014/main" id="{DBB05BAE-BBD3-4289-899F-A6851503C6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Isosceles Triangle 29">
            <a:extLst>
              <a:ext uri="{FF2B5EF4-FFF2-40B4-BE49-F238E27FC236}">
                <a16:creationId xmlns:a16="http://schemas.microsoft.com/office/drawing/2014/main" id="{9874D11C-36F5-4BBE-A490-019A54E953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103725788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A8AF1C-86E0-7043-44A2-DA950ED42D52}"/>
              </a:ext>
            </a:extLst>
          </p:cNvPr>
          <p:cNvSpPr>
            <a:spLocks noGrp="1"/>
          </p:cNvSpPr>
          <p:nvPr>
            <p:ph type="title"/>
          </p:nvPr>
        </p:nvSpPr>
        <p:spPr>
          <a:xfrm>
            <a:off x="722157" y="177234"/>
            <a:ext cx="10515600" cy="796925"/>
          </a:xfrm>
        </p:spPr>
        <p:txBody>
          <a:bodyPr>
            <a:normAutofit/>
          </a:bodyPr>
          <a:lstStyle/>
          <a:p>
            <a:r>
              <a:rPr lang="en-GB" b="1" dirty="0">
                <a:solidFill>
                  <a:schemeClr val="tx1"/>
                </a:solidFill>
                <a:latin typeface="Times New Roman" panose="02020603050405020304" pitchFamily="18" charset="0"/>
                <a:cs typeface="Times New Roman" panose="02020603050405020304" pitchFamily="18" charset="0"/>
              </a:rPr>
              <a:t>Reference List:</a:t>
            </a:r>
            <a:endParaRPr lang="en-GB"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E04C29E1-0FF6-7114-4118-5B68E71110F6}"/>
              </a:ext>
            </a:extLst>
          </p:cNvPr>
          <p:cNvSpPr>
            <a:spLocks noGrp="1"/>
          </p:cNvSpPr>
          <p:nvPr>
            <p:ph idx="1"/>
          </p:nvPr>
        </p:nvSpPr>
        <p:spPr>
          <a:xfrm>
            <a:off x="722157" y="974159"/>
            <a:ext cx="10515600" cy="4351338"/>
          </a:xfrm>
        </p:spPr>
        <p:txBody>
          <a:bodyPr>
            <a:noAutofit/>
          </a:bodyPr>
          <a:lstStyle/>
          <a:p>
            <a:pPr marL="0" indent="0" algn="just" rtl="0">
              <a:lnSpc>
                <a:spcPct val="160000"/>
              </a:lnSpc>
              <a:buNone/>
            </a:pPr>
            <a:r>
              <a:rPr lang="en-GB" sz="1500" b="0" i="0" u="none" strike="noStrike" dirty="0">
                <a:solidFill>
                  <a:srgbClr val="222222"/>
                </a:solidFill>
                <a:effectLst/>
                <a:latin typeface="Times New Roman" panose="02020603050405020304" pitchFamily="18" charset="0"/>
              </a:rPr>
              <a:t>Akman, M.K., (2020). Defence management and PESTLE analysis. </a:t>
            </a:r>
            <a:r>
              <a:rPr lang="en-GB" sz="1500" b="0" i="1" u="none" strike="noStrike" dirty="0">
                <a:solidFill>
                  <a:srgbClr val="222222"/>
                </a:solidFill>
                <a:effectLst/>
                <a:latin typeface="Times New Roman" panose="02020603050405020304" pitchFamily="18" charset="0"/>
              </a:rPr>
              <a:t>Ante Portas-Security Studies</a:t>
            </a:r>
            <a:r>
              <a:rPr lang="en-GB" sz="1500" b="0" i="0" u="none" strike="noStrike" dirty="0">
                <a:solidFill>
                  <a:srgbClr val="222222"/>
                </a:solidFill>
                <a:effectLst/>
                <a:latin typeface="Times New Roman" panose="02020603050405020304" pitchFamily="18" charset="0"/>
              </a:rPr>
              <a:t>, </a:t>
            </a:r>
            <a:r>
              <a:rPr lang="en-GB" sz="1500" b="0" i="1" u="none" strike="noStrike" dirty="0">
                <a:solidFill>
                  <a:srgbClr val="222222"/>
                </a:solidFill>
                <a:effectLst/>
                <a:latin typeface="Times New Roman" panose="02020603050405020304" pitchFamily="18" charset="0"/>
              </a:rPr>
              <a:t>1</a:t>
            </a:r>
            <a:r>
              <a:rPr lang="en-GB" sz="1500" b="0" i="0" u="none" strike="noStrike" dirty="0">
                <a:solidFill>
                  <a:srgbClr val="222222"/>
                </a:solidFill>
                <a:effectLst/>
                <a:latin typeface="Times New Roman" panose="02020603050405020304" pitchFamily="18" charset="0"/>
              </a:rPr>
              <a:t>(14), pp.93-102. Link </a:t>
            </a:r>
            <a:r>
              <a:rPr lang="en-GB" sz="1500" b="0" i="0" u="sng" strike="noStrike" dirty="0">
                <a:solidFill>
                  <a:srgbClr val="1155CC"/>
                </a:solidFill>
                <a:effectLst/>
                <a:latin typeface="Times New Roman" panose="02020603050405020304" pitchFamily="18" charset="0"/>
                <a:hlinkClick r:id="rId3"/>
              </a:rPr>
              <a:t>https://anteportas.pl/wp-content/uploads/2020/10/AP.XIV_.pdf#page=93</a:t>
            </a:r>
            <a:r>
              <a:rPr lang="en-GB" sz="1500" b="0" i="0" u="none" strike="noStrike" dirty="0">
                <a:solidFill>
                  <a:srgbClr val="222222"/>
                </a:solidFill>
                <a:effectLst/>
                <a:latin typeface="Times New Roman" panose="02020603050405020304" pitchFamily="18" charset="0"/>
              </a:rPr>
              <a:t> </a:t>
            </a:r>
            <a:endParaRPr lang="en-GB" sz="1500" b="0" dirty="0">
              <a:effectLst/>
            </a:endParaRPr>
          </a:p>
          <a:p>
            <a:pPr marL="0" indent="0" algn="just" rtl="0">
              <a:lnSpc>
                <a:spcPct val="160000"/>
              </a:lnSpc>
              <a:buNone/>
            </a:pPr>
            <a:r>
              <a:rPr lang="en-GB" sz="1500" b="0" i="0" u="none" strike="noStrike" dirty="0">
                <a:solidFill>
                  <a:srgbClr val="222222"/>
                </a:solidFill>
                <a:effectLst/>
                <a:latin typeface="Times New Roman" panose="02020603050405020304" pitchFamily="18" charset="0"/>
              </a:rPr>
              <a:t>Coccia, M., (2020). Fishbone diagram for technological analysis and foresight. </a:t>
            </a:r>
            <a:r>
              <a:rPr lang="en-GB" sz="1500" b="0" i="1" u="none" strike="noStrike" dirty="0">
                <a:solidFill>
                  <a:srgbClr val="222222"/>
                </a:solidFill>
                <a:effectLst/>
                <a:latin typeface="Times New Roman" panose="02020603050405020304" pitchFamily="18" charset="0"/>
              </a:rPr>
              <a:t>International Journal of Foresight and Innovation Policy</a:t>
            </a:r>
            <a:r>
              <a:rPr lang="en-GB" sz="1500" b="0" i="0" u="none" strike="noStrike" dirty="0">
                <a:solidFill>
                  <a:srgbClr val="222222"/>
                </a:solidFill>
                <a:effectLst/>
                <a:latin typeface="Times New Roman" panose="02020603050405020304" pitchFamily="18" charset="0"/>
              </a:rPr>
              <a:t>, </a:t>
            </a:r>
            <a:r>
              <a:rPr lang="en-GB" sz="1500" b="0" i="1" u="none" strike="noStrike" dirty="0">
                <a:solidFill>
                  <a:srgbClr val="222222"/>
                </a:solidFill>
                <a:effectLst/>
                <a:latin typeface="Times New Roman" panose="02020603050405020304" pitchFamily="18" charset="0"/>
              </a:rPr>
              <a:t>14</a:t>
            </a:r>
            <a:r>
              <a:rPr lang="en-GB" sz="1500" b="0" i="0" u="none" strike="noStrike" dirty="0">
                <a:solidFill>
                  <a:srgbClr val="222222"/>
                </a:solidFill>
                <a:effectLst/>
                <a:latin typeface="Times New Roman" panose="02020603050405020304" pitchFamily="18" charset="0"/>
              </a:rPr>
              <a:t>(2-4), pp.225-247. Link </a:t>
            </a:r>
            <a:r>
              <a:rPr lang="en-GB" sz="1500" b="0" i="0" u="sng" strike="noStrike" dirty="0">
                <a:solidFill>
                  <a:srgbClr val="1155CC"/>
                </a:solidFill>
                <a:effectLst/>
                <a:latin typeface="Times New Roman" panose="02020603050405020304" pitchFamily="18" charset="0"/>
                <a:hlinkClick r:id="rId4"/>
              </a:rPr>
              <a:t>https://www.inderscienceonline.com/doi/abs/10.1504/IJFIP.2020.111221</a:t>
            </a:r>
            <a:r>
              <a:rPr lang="en-GB" sz="1500" b="0" i="0" u="none" strike="noStrike" dirty="0">
                <a:solidFill>
                  <a:srgbClr val="222222"/>
                </a:solidFill>
                <a:effectLst/>
                <a:latin typeface="Times New Roman" panose="02020603050405020304" pitchFamily="18" charset="0"/>
              </a:rPr>
              <a:t>  </a:t>
            </a:r>
            <a:endParaRPr lang="en-GB" sz="1500" b="0" dirty="0">
              <a:effectLst/>
            </a:endParaRPr>
          </a:p>
          <a:p>
            <a:pPr marL="0" indent="0" algn="just" rtl="0">
              <a:lnSpc>
                <a:spcPct val="160000"/>
              </a:lnSpc>
              <a:buNone/>
            </a:pPr>
            <a:r>
              <a:rPr lang="en-GB" sz="1500" b="0" i="0" u="none" strike="noStrike" dirty="0">
                <a:solidFill>
                  <a:srgbClr val="222222"/>
                </a:solidFill>
                <a:effectLst/>
                <a:latin typeface="Times New Roman" panose="02020603050405020304" pitchFamily="18" charset="0"/>
              </a:rPr>
              <a:t>Ilie, G. and Ciocoiu, C.N., (2010). Application of fishbone diagram to determine the risk of an event with multiple causes. </a:t>
            </a:r>
            <a:r>
              <a:rPr lang="en-GB" sz="1500" b="0" i="1" u="none" strike="noStrike" dirty="0">
                <a:solidFill>
                  <a:srgbClr val="222222"/>
                </a:solidFill>
                <a:effectLst/>
                <a:latin typeface="Times New Roman" panose="02020603050405020304" pitchFamily="18" charset="0"/>
              </a:rPr>
              <a:t>Management research and practice</a:t>
            </a:r>
            <a:r>
              <a:rPr lang="en-GB" sz="1500" b="0" i="0" u="none" strike="noStrike" dirty="0">
                <a:solidFill>
                  <a:srgbClr val="222222"/>
                </a:solidFill>
                <a:effectLst/>
                <a:latin typeface="Times New Roman" panose="02020603050405020304" pitchFamily="18" charset="0"/>
              </a:rPr>
              <a:t>, </a:t>
            </a:r>
            <a:r>
              <a:rPr lang="en-GB" sz="1500" b="0" i="1" u="none" strike="noStrike" dirty="0">
                <a:solidFill>
                  <a:srgbClr val="222222"/>
                </a:solidFill>
                <a:effectLst/>
                <a:latin typeface="Times New Roman" panose="02020603050405020304" pitchFamily="18" charset="0"/>
              </a:rPr>
              <a:t>2</a:t>
            </a:r>
            <a:r>
              <a:rPr lang="en-GB" sz="1500" b="0" i="0" u="none" strike="noStrike" dirty="0">
                <a:solidFill>
                  <a:srgbClr val="222222"/>
                </a:solidFill>
                <a:effectLst/>
                <a:latin typeface="Times New Roman" panose="02020603050405020304" pitchFamily="18" charset="0"/>
              </a:rPr>
              <a:t>(1), pp.1-20. Link </a:t>
            </a:r>
            <a:r>
              <a:rPr lang="en-GB" sz="1500" b="0" i="0" u="sng" strike="noStrike" dirty="0">
                <a:solidFill>
                  <a:srgbClr val="1155CC"/>
                </a:solidFill>
                <a:effectLst/>
                <a:latin typeface="Times New Roman" panose="02020603050405020304" pitchFamily="18" charset="0"/>
                <a:hlinkClick r:id="rId5"/>
              </a:rPr>
              <a:t>https://www.researchgate.net/profile/Carmen-Ciocoiu/publication/46567642_Application_Of_Fishbone_Diagram_To_Determine_The_Risk_Of_An_Event_With_Multiple_Causes/links/572afd7408aef5d48d30d6dd/Application-Of-Fishbone-Diagram-To-Determine-The-Risk-Of-An-Event-With-Multiple-Causes.pdf?_sg%5B0%5D=started_experiment_milestone&amp;origin=journalDetail</a:t>
            </a:r>
            <a:endParaRPr lang="en-GB" sz="1500" b="0" dirty="0">
              <a:effectLst/>
            </a:endParaRPr>
          </a:p>
          <a:p>
            <a:pPr marL="0" indent="0" algn="just" rtl="0">
              <a:lnSpc>
                <a:spcPct val="160000"/>
              </a:lnSpc>
              <a:buNone/>
            </a:pPr>
            <a:r>
              <a:rPr lang="en-GB" sz="1500" b="0" i="0" u="none" strike="noStrike" dirty="0">
                <a:solidFill>
                  <a:srgbClr val="000000"/>
                </a:solidFill>
                <a:effectLst/>
                <a:latin typeface="Times New Roman" panose="02020603050405020304" pitchFamily="18" charset="0"/>
              </a:rPr>
              <a:t>Pacaiova, H., (2015). Analysis and identification of nonconforming products by 5W2H method. </a:t>
            </a:r>
            <a:r>
              <a:rPr lang="en-GB" sz="1500" b="0" i="1" u="none" strike="noStrike" dirty="0">
                <a:solidFill>
                  <a:srgbClr val="000000"/>
                </a:solidFill>
                <a:effectLst/>
                <a:latin typeface="Times New Roman" panose="02020603050405020304" pitchFamily="18" charset="0"/>
              </a:rPr>
              <a:t>Center for Quality</a:t>
            </a:r>
            <a:r>
              <a:rPr lang="en-GB" sz="1500" b="0" i="0" u="none" strike="noStrike" dirty="0">
                <a:solidFill>
                  <a:srgbClr val="000000"/>
                </a:solidFill>
                <a:effectLst/>
                <a:latin typeface="Times New Roman" panose="02020603050405020304" pitchFamily="18" charset="0"/>
              </a:rPr>
              <a:t>, pp.33-42. Link</a:t>
            </a:r>
            <a:r>
              <a:rPr lang="en-GB" sz="1500" b="0" i="0" u="none" strike="noStrike" dirty="0">
                <a:solidFill>
                  <a:srgbClr val="222222"/>
                </a:solidFill>
                <a:effectLst/>
                <a:latin typeface="Times New Roman" panose="02020603050405020304" pitchFamily="18" charset="0"/>
              </a:rPr>
              <a:t> </a:t>
            </a:r>
            <a:r>
              <a:rPr lang="en-GB" sz="1500" b="0" i="0" u="sng" strike="noStrike" dirty="0">
                <a:solidFill>
                  <a:srgbClr val="1155CC"/>
                </a:solidFill>
                <a:effectLst/>
                <a:latin typeface="Times New Roman" panose="02020603050405020304" pitchFamily="18" charset="0"/>
                <a:hlinkClick r:id="rId6"/>
              </a:rPr>
              <a:t>http://www.cqm.rs/2015/cd1/pdf/papers/focus_1/006.pdf</a:t>
            </a:r>
            <a:r>
              <a:rPr lang="en-GB" sz="1500" b="0" i="0" u="none" strike="noStrike" dirty="0">
                <a:solidFill>
                  <a:srgbClr val="222222"/>
                </a:solidFill>
                <a:effectLst/>
                <a:latin typeface="Times New Roman" panose="02020603050405020304" pitchFamily="18" charset="0"/>
              </a:rPr>
              <a:t> </a:t>
            </a:r>
            <a:endParaRPr lang="en-GB" sz="1500" b="0" dirty="0">
              <a:effectLst/>
            </a:endParaRPr>
          </a:p>
          <a:p>
            <a:pPr marL="0" indent="0" algn="just" rtl="0">
              <a:lnSpc>
                <a:spcPct val="160000"/>
              </a:lnSpc>
              <a:buNone/>
            </a:pPr>
            <a:r>
              <a:rPr lang="en-GB" sz="1500" b="0" i="0" u="none" strike="noStrike" dirty="0">
                <a:solidFill>
                  <a:srgbClr val="222222"/>
                </a:solidFill>
                <a:effectLst/>
                <a:latin typeface="Times New Roman" panose="02020603050405020304" pitchFamily="18" charset="0"/>
              </a:rPr>
              <a:t>Perera, R., (2017). </a:t>
            </a:r>
            <a:r>
              <a:rPr lang="en-GB" sz="1500" b="0" i="1" u="none" strike="noStrike" dirty="0">
                <a:solidFill>
                  <a:srgbClr val="222222"/>
                </a:solidFill>
                <a:effectLst/>
                <a:latin typeface="Times New Roman" panose="02020603050405020304" pitchFamily="18" charset="0"/>
              </a:rPr>
              <a:t>The PESTLE analysis</a:t>
            </a:r>
            <a:r>
              <a:rPr lang="en-GB" sz="1500" b="0" i="0" u="none" strike="noStrike" dirty="0">
                <a:solidFill>
                  <a:srgbClr val="222222"/>
                </a:solidFill>
                <a:effectLst/>
                <a:latin typeface="Times New Roman" panose="02020603050405020304" pitchFamily="18" charset="0"/>
              </a:rPr>
              <a:t> (Vol. 1). </a:t>
            </a:r>
            <a:r>
              <a:rPr lang="en-GB" sz="1500" b="0" i="0" u="none" strike="noStrike" dirty="0" err="1">
                <a:solidFill>
                  <a:srgbClr val="222222"/>
                </a:solidFill>
                <a:effectLst/>
                <a:latin typeface="Times New Roman" panose="02020603050405020304" pitchFamily="18" charset="0"/>
              </a:rPr>
              <a:t>Avissawella</a:t>
            </a:r>
            <a:r>
              <a:rPr lang="en-GB" sz="1500" b="0" i="0" u="none" strike="noStrike" dirty="0">
                <a:solidFill>
                  <a:srgbClr val="222222"/>
                </a:solidFill>
                <a:effectLst/>
                <a:latin typeface="Times New Roman" panose="02020603050405020304" pitchFamily="18" charset="0"/>
              </a:rPr>
              <a:t>, Sri Lanka: </a:t>
            </a:r>
            <a:r>
              <a:rPr lang="en-GB" sz="1500" b="0" i="0" u="none" strike="noStrike" dirty="0" err="1">
                <a:solidFill>
                  <a:srgbClr val="222222"/>
                </a:solidFill>
                <a:effectLst/>
                <a:latin typeface="Times New Roman" panose="02020603050405020304" pitchFamily="18" charset="0"/>
              </a:rPr>
              <a:t>Nerdynaut</a:t>
            </a:r>
            <a:r>
              <a:rPr lang="en-GB" sz="1500" b="0" i="0" u="none" strike="noStrike" dirty="0">
                <a:solidFill>
                  <a:srgbClr val="222222"/>
                </a:solidFill>
                <a:effectLst/>
                <a:latin typeface="Times New Roman" panose="02020603050405020304" pitchFamily="18" charset="0"/>
              </a:rPr>
              <a:t>. Link </a:t>
            </a:r>
            <a:r>
              <a:rPr lang="en-GB" sz="1500" b="0" i="0" u="sng" strike="noStrike" dirty="0">
                <a:solidFill>
                  <a:srgbClr val="1155CC"/>
                </a:solidFill>
                <a:effectLst/>
                <a:latin typeface="Times New Roman" panose="02020603050405020304" pitchFamily="18" charset="0"/>
                <a:hlinkClick r:id="rId7"/>
              </a:rPr>
              <a:t>https://okknf.smcebi.edu.pl/bmx670mvie62/12-christopher-bradtke-phd-1/the-pestle-analysis-9781986623346.pdf</a:t>
            </a:r>
            <a:r>
              <a:rPr lang="en-GB" sz="1500" b="0" i="0" u="none" strike="noStrike" dirty="0">
                <a:solidFill>
                  <a:srgbClr val="222222"/>
                </a:solidFill>
                <a:effectLst/>
                <a:latin typeface="Times New Roman" panose="02020603050405020304" pitchFamily="18" charset="0"/>
              </a:rPr>
              <a:t> </a:t>
            </a:r>
            <a:endParaRPr lang="en-GB" sz="1500" b="0" dirty="0">
              <a:effectLst/>
            </a:endParaRPr>
          </a:p>
          <a:p>
            <a:pPr marL="0" indent="0" algn="just">
              <a:lnSpc>
                <a:spcPct val="160000"/>
              </a:lnSpc>
              <a:buNone/>
            </a:pPr>
            <a:br>
              <a:rPr lang="en-GB" sz="1500" dirty="0"/>
            </a:br>
            <a:endParaRPr lang="en-GB" sz="1500" dirty="0">
              <a:latin typeface="Arial" panose="020B0604020202020204" pitchFamily="34" charset="0"/>
              <a:ea typeface="DengXian" panose="02010600030101010101" pitchFamily="2" charset="-122"/>
              <a:cs typeface="Arial" panose="020B0604020202020204" pitchFamily="34" charset="0"/>
            </a:endParaRPr>
          </a:p>
        </p:txBody>
      </p:sp>
    </p:spTree>
    <p:extLst>
      <p:ext uri="{BB962C8B-B14F-4D97-AF65-F5344CB8AC3E}">
        <p14:creationId xmlns:p14="http://schemas.microsoft.com/office/powerpoint/2010/main" val="24513240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A8AF1C-86E0-7043-44A2-DA950ED42D52}"/>
              </a:ext>
            </a:extLst>
          </p:cNvPr>
          <p:cNvSpPr>
            <a:spLocks noGrp="1"/>
          </p:cNvSpPr>
          <p:nvPr>
            <p:ph type="title"/>
          </p:nvPr>
        </p:nvSpPr>
        <p:spPr/>
        <p:txBody>
          <a:bodyPr>
            <a:normAutofit/>
          </a:bodyPr>
          <a:lstStyle/>
          <a:p>
            <a:pPr algn="ctr"/>
            <a:br>
              <a:rPr lang="en-GB" b="1" dirty="0">
                <a:latin typeface="Arial" panose="020B0604020202020204" pitchFamily="34" charset="0"/>
                <a:cs typeface="Arial" panose="020B0604020202020204" pitchFamily="34" charset="0"/>
              </a:rPr>
            </a:br>
            <a:endParaRPr lang="en-GB" b="1"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E04C29E1-0FF6-7114-4118-5B68E71110F6}"/>
              </a:ext>
            </a:extLst>
          </p:cNvPr>
          <p:cNvSpPr>
            <a:spLocks noGrp="1"/>
          </p:cNvSpPr>
          <p:nvPr>
            <p:ph idx="1"/>
          </p:nvPr>
        </p:nvSpPr>
        <p:spPr>
          <a:xfrm>
            <a:off x="838200" y="2424023"/>
            <a:ext cx="10515600" cy="1570007"/>
          </a:xfrm>
        </p:spPr>
        <p:txBody>
          <a:bodyPr/>
          <a:lstStyle/>
          <a:p>
            <a:endParaRPr lang="en-GB" dirty="0">
              <a:latin typeface="Arial" panose="020B0604020202020204" pitchFamily="34" charset="0"/>
              <a:cs typeface="Arial" panose="020B0604020202020204" pitchFamily="34" charset="0"/>
            </a:endParaRPr>
          </a:p>
          <a:p>
            <a:pPr marL="0" indent="0" algn="ctr">
              <a:buNone/>
            </a:pPr>
            <a:r>
              <a:rPr lang="en-GB" sz="4800" b="1" dirty="0">
                <a:solidFill>
                  <a:schemeClr val="tx1"/>
                </a:solidFill>
                <a:latin typeface="Times New Roman" panose="02020603050405020304" pitchFamily="18" charset="0"/>
                <a:cs typeface="Times New Roman" panose="02020603050405020304" pitchFamily="18" charset="0"/>
              </a:rPr>
              <a:t>Thank you for listening</a:t>
            </a:r>
          </a:p>
        </p:txBody>
      </p:sp>
    </p:spTree>
    <p:extLst>
      <p:ext uri="{BB962C8B-B14F-4D97-AF65-F5344CB8AC3E}">
        <p14:creationId xmlns:p14="http://schemas.microsoft.com/office/powerpoint/2010/main" val="325830180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0EBE6B-1F90-48B4-CACC-172FF691D670}"/>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B6873B1-82D2-71A9-F5A9-13A8B7E33DE2}"/>
              </a:ext>
            </a:extLst>
          </p:cNvPr>
          <p:cNvSpPr>
            <a:spLocks noGrp="1"/>
          </p:cNvSpPr>
          <p:nvPr>
            <p:ph idx="1"/>
          </p:nvPr>
        </p:nvSpPr>
        <p:spPr>
          <a:xfrm>
            <a:off x="769121" y="1495426"/>
            <a:ext cx="10584679" cy="4681537"/>
          </a:xfrm>
        </p:spPr>
        <p:txBody>
          <a:bodyPr/>
          <a:lstStyle/>
          <a:p>
            <a:endParaRPr lang="en-GB" dirty="0">
              <a:latin typeface="Arial" panose="020B0604020202020204" pitchFamily="34" charset="0"/>
              <a:cs typeface="Arial" panose="020B0604020202020204" pitchFamily="34" charset="0"/>
            </a:endParaRPr>
          </a:p>
          <a:p>
            <a:pPr marL="0" indent="0" algn="ctr">
              <a:buNone/>
            </a:pPr>
            <a:endParaRPr lang="en-GB" sz="4800" dirty="0">
              <a:latin typeface="Arial" panose="020B0604020202020204" pitchFamily="34" charset="0"/>
              <a:cs typeface="Arial" panose="020B0604020202020204" pitchFamily="34" charset="0"/>
            </a:endParaRPr>
          </a:p>
        </p:txBody>
      </p:sp>
      <p:pic>
        <p:nvPicPr>
          <p:cNvPr id="1026" name="Picture 2" descr="Questions &amp; Answers on Collaboration ...">
            <a:extLst>
              <a:ext uri="{FF2B5EF4-FFF2-40B4-BE49-F238E27FC236}">
                <a16:creationId xmlns:a16="http://schemas.microsoft.com/office/drawing/2014/main" id="{BC1C6B8B-3E57-B212-0064-3A197FA3543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85871" y="2087592"/>
            <a:ext cx="6551427" cy="2737628"/>
          </a:xfrm>
          <a:prstGeom prst="rect">
            <a:avLst/>
          </a:prstGeom>
          <a:noFill/>
          <a:ln w="57150">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06334785"/>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activity xmlns="3ef5847a-e696-4fee-a2c0-6c3f87568321"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388A3138619E1D4F8EE743C5DD485012" ma:contentTypeVersion="5" ma:contentTypeDescription="Create a new document." ma:contentTypeScope="" ma:versionID="4a3e9cd0a4acdf0932dc47a34fdc0783">
  <xsd:schema xmlns:xsd="http://www.w3.org/2001/XMLSchema" xmlns:xs="http://www.w3.org/2001/XMLSchema" xmlns:p="http://schemas.microsoft.com/office/2006/metadata/properties" xmlns:ns3="3ef5847a-e696-4fee-a2c0-6c3f87568321" targetNamespace="http://schemas.microsoft.com/office/2006/metadata/properties" ma:root="true" ma:fieldsID="b6bf6d470d3bc80dfc882833b1e4c02a" ns3:_="">
    <xsd:import namespace="3ef5847a-e696-4fee-a2c0-6c3f87568321"/>
    <xsd:element name="properties">
      <xsd:complexType>
        <xsd:sequence>
          <xsd:element name="documentManagement">
            <xsd:complexType>
              <xsd:all>
                <xsd:element ref="ns3:MediaServiceDateTaken" minOccurs="0"/>
                <xsd:element ref="ns3:MediaServiceMetadata" minOccurs="0"/>
                <xsd:element ref="ns3:MediaServiceFastMetadata" minOccurs="0"/>
                <xsd:element ref="ns3:MediaServiceSearchProperties" minOccurs="0"/>
                <xsd:element ref="ns3: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ef5847a-e696-4fee-a2c0-6c3f87568321"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_activity" ma:index="12" nillable="true" ma:displayName="_activity" ma:hidden="true" ma:internalName="_activity">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7A9B301-5F2D-4EFE-969F-254C13339DE5}">
  <ds:schemaRefs>
    <ds:schemaRef ds:uri="http://schemas.microsoft.com/sharepoint/v3/contenttype/forms"/>
  </ds:schemaRefs>
</ds:datastoreItem>
</file>

<file path=customXml/itemProps2.xml><?xml version="1.0" encoding="utf-8"?>
<ds:datastoreItem xmlns:ds="http://schemas.openxmlformats.org/officeDocument/2006/customXml" ds:itemID="{F5CCAF22-9EA3-4C2F-9092-C861B73393C1}">
  <ds:schemaRefs>
    <ds:schemaRef ds:uri="http://schemas.microsoft.com/office/infopath/2007/PartnerControls"/>
    <ds:schemaRef ds:uri="http://schemas.microsoft.com/office/2006/documentManagement/types"/>
    <ds:schemaRef ds:uri="http://purl.org/dc/elements/1.1/"/>
    <ds:schemaRef ds:uri="http://purl.org/dc/terms/"/>
    <ds:schemaRef ds:uri="http://schemas.microsoft.com/office/2006/metadata/properties"/>
    <ds:schemaRef ds:uri="http://purl.org/dc/dcmitype/"/>
    <ds:schemaRef ds:uri="http://schemas.openxmlformats.org/package/2006/metadata/core-properties"/>
    <ds:schemaRef ds:uri="http://www.w3.org/XML/1998/namespace"/>
    <ds:schemaRef ds:uri="3ef5847a-e696-4fee-a2c0-6c3f87568321"/>
  </ds:schemaRefs>
</ds:datastoreItem>
</file>

<file path=customXml/itemProps3.xml><?xml version="1.0" encoding="utf-8"?>
<ds:datastoreItem xmlns:ds="http://schemas.openxmlformats.org/officeDocument/2006/customXml" ds:itemID="{AA6EF4A5-F01A-4F90-8DC9-86C419A8313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ef5847a-e696-4fee-a2c0-6c3f8756832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Facet</Template>
  <TotalTime>2151</TotalTime>
  <Words>1822</Words>
  <Application>Microsoft Office PowerPoint</Application>
  <PresentationFormat>Widescreen</PresentationFormat>
  <Paragraphs>153</Paragraphs>
  <Slides>14</Slides>
  <Notes>14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14</vt:i4>
      </vt:variant>
    </vt:vector>
  </HeadingPairs>
  <TitlesOfParts>
    <vt:vector size="21" baseType="lpstr">
      <vt:lpstr>Aptos</vt:lpstr>
      <vt:lpstr>Arial</vt:lpstr>
      <vt:lpstr>Times New Roman</vt:lpstr>
      <vt:lpstr>Trebuchet MS</vt:lpstr>
      <vt:lpstr>Wingdings</vt:lpstr>
      <vt:lpstr>Wingdings 3</vt:lpstr>
      <vt:lpstr>Facet</vt:lpstr>
      <vt:lpstr>PowerPoint Presentation</vt:lpstr>
      <vt:lpstr>Provide an Overview of your presentation</vt:lpstr>
      <vt:lpstr>1. Overview of Green Haven Florists</vt:lpstr>
      <vt:lpstr>Provide an overview of Green Havan Florists</vt:lpstr>
      <vt:lpstr>Provide an insight into the problems Green Haven Florists are facing</vt:lpstr>
      <vt:lpstr>PowerPoint Presentation</vt:lpstr>
      <vt:lpstr>Provide a critique of the PESTEL Framework</vt:lpstr>
      <vt:lpstr>Application and discuss the information provided in your PESTEL Framework  </vt:lpstr>
      <vt:lpstr>Provide a critique of the Cause-and-Effect model </vt:lpstr>
      <vt:lpstr>PowerPoint Presentation</vt:lpstr>
      <vt:lpstr>Provide a summary of your Key Findings</vt:lpstr>
      <vt:lpstr>Reference List:</vt:lpstr>
      <vt:lpstr>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Name -XXXXX Student Number - XXXX</dc:title>
  <dc:creator>Olu Adegbite</dc:creator>
  <cp:lastModifiedBy>Cristian Dumitru (2438147)</cp:lastModifiedBy>
  <cp:revision>95</cp:revision>
  <dcterms:created xsi:type="dcterms:W3CDTF">2024-01-29T11:42:05Z</dcterms:created>
  <dcterms:modified xsi:type="dcterms:W3CDTF">2026-02-24T13:51:22Z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0x010100388A3138619E1D4F8EE743C5DD485012</vt:lpwstr>
  </property>
</Properties>
</file>