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0"/>
    <p:restoredTop sz="94626"/>
  </p:normalViewPr>
  <p:slideViewPr>
    <p:cSldViewPr snapToGrid="0">
      <p:cViewPr varScale="1">
        <p:scale>
          <a:sx n="83" d="100"/>
          <a:sy n="83" d="100"/>
        </p:scale>
        <p:origin x="144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69D3-D597-4B42-B2C6-347E483DADA0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AB3CBB-8460-E24F-9208-9E7DD71397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500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B3CBB-8460-E24F-9208-9E7DD713974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9890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1597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454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54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311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889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957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282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513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571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19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41170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439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459501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3497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9401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697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521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613FB-A682-2D45-26E2-508EE57098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3227682"/>
            <a:ext cx="7766936" cy="1646302"/>
          </a:xfrm>
        </p:spPr>
        <p:txBody>
          <a:bodyPr/>
          <a:lstStyle/>
          <a:p>
            <a:pPr algn="ctr"/>
            <a:r>
              <a:rPr lang="en-GB" sz="6000" dirty="0">
                <a:solidFill>
                  <a:schemeClr val="accent2"/>
                </a:solidFill>
              </a:rPr>
              <a:t>HOTEL PRICE BOARD</a:t>
            </a:r>
            <a:br>
              <a:rPr lang="en-GB" dirty="0">
                <a:solidFill>
                  <a:schemeClr val="accent2"/>
                </a:solidFill>
              </a:rPr>
            </a:br>
            <a:r>
              <a:rPr lang="en-GB" sz="3600" dirty="0"/>
              <a:t>Foreign Languages and Cultural Awareness</a:t>
            </a:r>
            <a:br>
              <a:rPr lang="en-GB" sz="3600" dirty="0"/>
            </a:br>
            <a:r>
              <a:rPr lang="en-GB" sz="2400" dirty="0"/>
              <a:t>BMIH5003</a:t>
            </a:r>
            <a:br>
              <a:rPr lang="en-GB" dirty="0"/>
            </a:br>
            <a:endParaRPr lang="en-GB" dirty="0">
              <a:solidFill>
                <a:schemeClr val="accent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30EB6B-B8CF-D9E2-F161-DC7E1A0AC1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4950" y="4050833"/>
            <a:ext cx="10089396" cy="2334469"/>
          </a:xfrm>
        </p:spPr>
        <p:txBody>
          <a:bodyPr>
            <a:normAutofit/>
          </a:bodyPr>
          <a:lstStyle/>
          <a:p>
            <a:pPr algn="ctr"/>
            <a:r>
              <a:rPr lang="en-GB" sz="4400" dirty="0">
                <a:solidFill>
                  <a:schemeClr val="accent2"/>
                </a:solidFill>
              </a:rPr>
              <a:t>ESAB ALI</a:t>
            </a:r>
          </a:p>
          <a:p>
            <a:pPr algn="ctr"/>
            <a:r>
              <a:rPr lang="en-GB" sz="4400" dirty="0">
                <a:solidFill>
                  <a:schemeClr val="accent2"/>
                </a:solidFill>
              </a:rPr>
              <a:t>2110102</a:t>
            </a:r>
          </a:p>
        </p:txBody>
      </p:sp>
    </p:spTree>
    <p:extLst>
      <p:ext uri="{BB962C8B-B14F-4D97-AF65-F5344CB8AC3E}">
        <p14:creationId xmlns:p14="http://schemas.microsoft.com/office/powerpoint/2010/main" val="3079230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>
            <a:extLst>
              <a:ext uri="{FF2B5EF4-FFF2-40B4-BE49-F238E27FC236}">
                <a16:creationId xmlns:a16="http://schemas.microsoft.com/office/drawing/2014/main" id="{4B05AB0D-BE29-1185-A1D9-C226563898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1440" y="738633"/>
            <a:ext cx="528637" cy="52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4A176CD3-896A-0160-AAE4-C9A98BAB3B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38088" rIns="91440" bIns="38088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E7A797-5E8C-481A-A547-97884A751FE5}"/>
              </a:ext>
            </a:extLst>
          </p:cNvPr>
          <p:cNvSpPr txBox="1"/>
          <p:nvPr/>
        </p:nvSpPr>
        <p:spPr>
          <a:xfrm>
            <a:off x="1890077" y="506341"/>
            <a:ext cx="8203776" cy="28017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_tradnl" altLang="en-TR" sz="3200" b="0" i="0" u="none" strike="noStrike" cap="none" normalizeH="0" baseline="0" dirty="0" err="1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latin typeface="Zapfino" panose="03030300040707070C03" pitchFamily="66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Sallés</a:t>
            </a:r>
            <a:r>
              <a:rPr kumimoji="0" lang="es-ES_tradnl" altLang="en-TR" sz="32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latin typeface="Zapfino" panose="03030300040707070C03" pitchFamily="66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Hotel Pere </a:t>
            </a:r>
            <a:r>
              <a:rPr kumimoji="0" lang="es-ES_tradnl" altLang="en-TR" sz="3200" b="0" i="0" u="none" strike="noStrike" cap="none" normalizeH="0" baseline="0" dirty="0" err="1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latin typeface="Zapfino" panose="03030300040707070C03" pitchFamily="66" charset="77"/>
                <a:ea typeface="Times New Roman" panose="02020603050405020304" pitchFamily="18" charset="0"/>
                <a:cs typeface="Times New Roman" panose="02020603050405020304" pitchFamily="18" charset="0"/>
              </a:rPr>
              <a:t>Iv</a:t>
            </a:r>
            <a:endParaRPr kumimoji="0" lang="es-ES_tradnl" altLang="en-TR" sz="3200" b="0" i="0" u="none" strike="noStrike" cap="none" normalizeH="0" baseline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/>
              <a:latin typeface="Zapfino" panose="03030300040707070C03" pitchFamily="66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600" b="1" kern="2200" cap="all" dirty="0">
                <a:solidFill>
                  <a:schemeClr val="accent1">
                    <a:lumMod val="50000"/>
                  </a:schemeClr>
                </a:solidFill>
                <a:effectLst/>
                <a:latin typeface="Book Antiqua" panose="02040602050305030304" pitchFamily="18" charset="0"/>
                <a:cs typeface="Arial" panose="020B0604020202020204" pitchFamily="34" charset="0"/>
              </a:rPr>
              <a:t>hotel price board </a:t>
            </a:r>
            <a:endParaRPr lang="en-TR" sz="3600" b="1" kern="2200" cap="all" dirty="0">
              <a:solidFill>
                <a:schemeClr val="accent1">
                  <a:lumMod val="50000"/>
                </a:schemeClr>
              </a:solidFill>
              <a:effectLst/>
              <a:latin typeface="Book Antiqua" panose="02040602050305030304" pitchFamily="18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_tradnl" altLang="en-TR" sz="3200" b="0" i="0" u="none" strike="noStrike" cap="none" normalizeH="0" baseline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_tradnl" altLang="en-TR" b="0" i="0" u="none" strike="noStrike" cap="none" normalizeH="0" baseline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s-ES_tradnl" altLang="en-TR" sz="4000" b="0" i="0" u="none" strike="noStrike" cap="none" normalizeH="0" baseline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30" name="Picture 6" descr="Creative Letter S Logo Icon Emblem Stock Vector - Illustration of icon,  education: 147236897">
            <a:extLst>
              <a:ext uri="{FF2B5EF4-FFF2-40B4-BE49-F238E27FC236}">
                <a16:creationId xmlns:a16="http://schemas.microsoft.com/office/drawing/2014/main" id="{8348CEC3-27A7-ADA7-BE34-ED944728F6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086" y="299757"/>
            <a:ext cx="1935028" cy="19350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9074A56-469B-B057-E72B-418E4684A6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4631616"/>
              </p:ext>
            </p:extLst>
          </p:nvPr>
        </p:nvGraphicFramePr>
        <p:xfrm>
          <a:off x="1361440" y="2760127"/>
          <a:ext cx="7749153" cy="3905974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3105065">
                  <a:extLst>
                    <a:ext uri="{9D8B030D-6E8A-4147-A177-3AD203B41FA5}">
                      <a16:colId xmlns:a16="http://schemas.microsoft.com/office/drawing/2014/main" val="55121901"/>
                    </a:ext>
                  </a:extLst>
                </a:gridCol>
                <a:gridCol w="2300049">
                  <a:extLst>
                    <a:ext uri="{9D8B030D-6E8A-4147-A177-3AD203B41FA5}">
                      <a16:colId xmlns:a16="http://schemas.microsoft.com/office/drawing/2014/main" val="2306358378"/>
                    </a:ext>
                  </a:extLst>
                </a:gridCol>
                <a:gridCol w="2344039">
                  <a:extLst>
                    <a:ext uri="{9D8B030D-6E8A-4147-A177-3AD203B41FA5}">
                      <a16:colId xmlns:a16="http://schemas.microsoft.com/office/drawing/2014/main" val="3159678464"/>
                    </a:ext>
                  </a:extLst>
                </a:gridCol>
              </a:tblGrid>
              <a:tr h="370608">
                <a:tc>
                  <a:txBody>
                    <a:bodyPr/>
                    <a:lstStyle/>
                    <a:p>
                      <a:r>
                        <a:rPr lang="en-GB" sz="1400" cap="all" spc="20" dirty="0" err="1">
                          <a:effectLst/>
                        </a:rPr>
                        <a:t>nombre</a:t>
                      </a:r>
                      <a:r>
                        <a:rPr lang="en-GB" sz="1400" cap="all" spc="20" dirty="0">
                          <a:effectLst/>
                        </a:rPr>
                        <a:t> del </a:t>
                      </a:r>
                      <a:r>
                        <a:rPr lang="en-GB" sz="1400" cap="all" spc="20" dirty="0" err="1">
                          <a:effectLst/>
                        </a:rPr>
                        <a:t>producto</a:t>
                      </a:r>
                      <a:endParaRPr lang="en-TR" sz="1400" cap="all" spc="20" dirty="0">
                        <a:solidFill>
                          <a:srgbClr val="0D0D0D"/>
                        </a:solidFill>
                        <a:effectLst/>
                        <a:latin typeface="Book Antiqua" panose="0204060205030503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400" cap="all" spc="20" dirty="0" err="1">
                          <a:effectLst/>
                        </a:rPr>
                        <a:t>Precio</a:t>
                      </a:r>
                      <a:r>
                        <a:rPr lang="en-GB" sz="1400" cap="all" spc="20" dirty="0">
                          <a:effectLst/>
                        </a:rPr>
                        <a:t> (no </a:t>
                      </a:r>
                      <a:r>
                        <a:rPr lang="en-GB" sz="1400" cap="all" spc="20" dirty="0" err="1">
                          <a:effectLst/>
                        </a:rPr>
                        <a:t>miembros</a:t>
                      </a:r>
                      <a:r>
                        <a:rPr lang="en-GB" sz="1400" cap="all" spc="20" dirty="0">
                          <a:effectLst/>
                        </a:rPr>
                        <a:t>)</a:t>
                      </a:r>
                      <a:endParaRPr lang="en-TR" sz="1400" cap="all" spc="20" dirty="0">
                        <a:solidFill>
                          <a:srgbClr val="0D0D0D"/>
                        </a:solidFill>
                        <a:effectLst/>
                        <a:latin typeface="Book Antiqua" panose="0204060205030503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400" cap="all" spc="20">
                          <a:effectLst/>
                        </a:rPr>
                        <a:t>Precio (miembros)</a:t>
                      </a:r>
                      <a:endParaRPr lang="en-TR" sz="1400" cap="all" spc="20">
                        <a:solidFill>
                          <a:srgbClr val="0D0D0D"/>
                        </a:solidFill>
                        <a:effectLst/>
                        <a:latin typeface="Book Antiqua" panose="0204060205030503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extLst>
                  <a:ext uri="{0D108BD9-81ED-4DB2-BD59-A6C34878D82A}">
                    <a16:rowId xmlns:a16="http://schemas.microsoft.com/office/drawing/2014/main" val="3825668799"/>
                  </a:ext>
                </a:extLst>
              </a:tr>
              <a:tr h="402879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 </a:t>
                      </a:r>
                      <a:endParaRPr lang="en-TR" sz="140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 </a:t>
                      </a:r>
                      <a:endParaRPr lang="en-TR" sz="140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>
                          <a:effectLst/>
                        </a:rPr>
                        <a:t> </a:t>
                      </a:r>
                      <a:endParaRPr lang="en-TR" sz="140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extLst>
                  <a:ext uri="{0D108BD9-81ED-4DB2-BD59-A6C34878D82A}">
                    <a16:rowId xmlns:a16="http://schemas.microsoft.com/office/drawing/2014/main" val="2105442959"/>
                  </a:ext>
                </a:extLst>
              </a:tr>
              <a:tr h="408217">
                <a:tc>
                  <a:txBody>
                    <a:bodyPr/>
                    <a:lstStyle/>
                    <a:p>
                      <a:r>
                        <a:rPr lang="es-ES" dirty="0"/>
                        <a:t>HABITACIÓN DOBLE </a:t>
                      </a:r>
                      <a:r>
                        <a:rPr lang="es-ES"/>
                        <a:t>DE LUX</a:t>
                      </a:r>
                      <a:r>
                        <a:rPr lang="en-GB" sz="1400">
                          <a:effectLst/>
                        </a:rPr>
                        <a:t> 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180 €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dirty="0">
                          <a:effectLst/>
                        </a:rPr>
                        <a:t>140 €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extLst>
                  <a:ext uri="{0D108BD9-81ED-4DB2-BD59-A6C34878D82A}">
                    <a16:rowId xmlns:a16="http://schemas.microsoft.com/office/drawing/2014/main" val="2357060560"/>
                  </a:ext>
                </a:extLst>
              </a:tr>
              <a:tr h="296487">
                <a:tc>
                  <a:txBody>
                    <a:bodyPr/>
                    <a:lstStyle/>
                    <a:p>
                      <a:r>
                        <a:rPr lang="es-ES" sz="2000" dirty="0"/>
                        <a:t>HABITACIÓN INDIVIDUAL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95 €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dirty="0">
                          <a:effectLst/>
                        </a:rPr>
                        <a:t>80 €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extLst>
                  <a:ext uri="{0D108BD9-81ED-4DB2-BD59-A6C34878D82A}">
                    <a16:rowId xmlns:a16="http://schemas.microsoft.com/office/drawing/2014/main" val="1499224173"/>
                  </a:ext>
                </a:extLst>
              </a:tr>
              <a:tr h="449355">
                <a:tc>
                  <a:txBody>
                    <a:bodyPr/>
                    <a:lstStyle/>
                    <a:p>
                      <a:r>
                        <a:rPr lang="es-ES" dirty="0"/>
                        <a:t>SUITE DE LUX INDIVIDUAL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120 €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dirty="0">
                          <a:effectLst/>
                        </a:rPr>
                        <a:t>100 €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extLst>
                  <a:ext uri="{0D108BD9-81ED-4DB2-BD59-A6C34878D82A}">
                    <a16:rowId xmlns:a16="http://schemas.microsoft.com/office/drawing/2014/main" val="3335204294"/>
                  </a:ext>
                </a:extLst>
              </a:tr>
              <a:tr h="296487">
                <a:tc>
                  <a:txBody>
                    <a:bodyPr/>
                    <a:lstStyle/>
                    <a:p>
                      <a:r>
                        <a:rPr lang="es-ES" dirty="0"/>
                        <a:t>SUITE DOBLE DE LUX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250 €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dirty="0">
                          <a:effectLst/>
                        </a:rPr>
                        <a:t>200 €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extLst>
                  <a:ext uri="{0D108BD9-81ED-4DB2-BD59-A6C34878D82A}">
                    <a16:rowId xmlns:a16="http://schemas.microsoft.com/office/drawing/2014/main" val="3875760806"/>
                  </a:ext>
                </a:extLst>
              </a:tr>
              <a:tr h="296487"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GIMNASIO/DEPORTE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20 €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dirty="0">
                          <a:effectLst/>
                        </a:rPr>
                        <a:t>10 €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extLst>
                  <a:ext uri="{0D108BD9-81ED-4DB2-BD59-A6C34878D82A}">
                    <a16:rowId xmlns:a16="http://schemas.microsoft.com/office/drawing/2014/main" val="967000424"/>
                  </a:ext>
                </a:extLst>
              </a:tr>
              <a:tr h="296487">
                <a:tc>
                  <a:txBody>
                    <a:bodyPr/>
                    <a:lstStyle/>
                    <a:p>
                      <a:r>
                        <a:rPr lang="es-ES" dirty="0"/>
                        <a:t>SALA DE BIENESTAR SPA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30 €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dirty="0">
                          <a:effectLst/>
                        </a:rPr>
                        <a:t>20 €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extLst>
                  <a:ext uri="{0D108BD9-81ED-4DB2-BD59-A6C34878D82A}">
                    <a16:rowId xmlns:a16="http://schemas.microsoft.com/office/drawing/2014/main" val="1913210450"/>
                  </a:ext>
                </a:extLst>
              </a:tr>
              <a:tr h="408217"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RESTAURANTES</a:t>
                      </a:r>
                      <a:endParaRPr lang="en-TR" sz="1400" dirty="0">
                        <a:effectLst/>
                      </a:endParaRPr>
                    </a:p>
                    <a:p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15 € - 150 €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dirty="0">
                          <a:effectLst/>
                        </a:rPr>
                        <a:t>10 € -  100€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extLst>
                  <a:ext uri="{0D108BD9-81ED-4DB2-BD59-A6C34878D82A}">
                    <a16:rowId xmlns:a16="http://schemas.microsoft.com/office/drawing/2014/main" val="2180132877"/>
                  </a:ext>
                </a:extLst>
              </a:tr>
              <a:tr h="296487"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PARKING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10 €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>
                          <a:effectLst/>
                        </a:rPr>
                        <a:t>0 €</a:t>
                      </a:r>
                      <a:endParaRPr lang="en-TR" sz="140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extLst>
                  <a:ext uri="{0D108BD9-81ED-4DB2-BD59-A6C34878D82A}">
                    <a16:rowId xmlns:a16="http://schemas.microsoft.com/office/drawing/2014/main" val="2726529494"/>
                  </a:ext>
                </a:extLst>
              </a:tr>
              <a:tr h="296487"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 </a:t>
                      </a:r>
                      <a:endParaRPr lang="en-TR" sz="140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 </a:t>
                      </a:r>
                      <a:endParaRPr lang="en-TR" sz="140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TR" sz="1400" dirty="0">
                        <a:solidFill>
                          <a:srgbClr val="262626"/>
                        </a:solidFill>
                        <a:effectLst/>
                        <a:latin typeface="Verdana" panose="020B060403050404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412" marR="66412" marT="0" marB="0" anchor="ctr"/>
                </a:tc>
                <a:extLst>
                  <a:ext uri="{0D108BD9-81ED-4DB2-BD59-A6C34878D82A}">
                    <a16:rowId xmlns:a16="http://schemas.microsoft.com/office/drawing/2014/main" val="35937938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32814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{F6681246-7BCB-5C49-B171-B69B372E8014}tf10001060_mac</Template>
  <TotalTime>24</TotalTime>
  <Words>104</Words>
  <Application>Microsoft Macintosh PowerPoint</Application>
  <PresentationFormat>Widescreen</PresentationFormat>
  <Paragraphs>42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1" baseType="lpstr">
      <vt:lpstr>Arial</vt:lpstr>
      <vt:lpstr>Book Antiqua</vt:lpstr>
      <vt:lpstr>Calibri</vt:lpstr>
      <vt:lpstr>Calibri Light</vt:lpstr>
      <vt:lpstr>Trebuchet MS</vt:lpstr>
      <vt:lpstr>Verdana</vt:lpstr>
      <vt:lpstr>Wingdings 3</vt:lpstr>
      <vt:lpstr>Zapfino</vt:lpstr>
      <vt:lpstr>Facet</vt:lpstr>
      <vt:lpstr>HOTEL PRICE BOARD Foreign Languages and Cultural Awareness BMIH5003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CARD</dc:title>
  <dc:creator>Microsoft Office User</dc:creator>
  <cp:lastModifiedBy>heera.mehwish.sukhera@gmail.com</cp:lastModifiedBy>
  <cp:revision>6</cp:revision>
  <dcterms:created xsi:type="dcterms:W3CDTF">2022-10-29T12:36:37Z</dcterms:created>
  <dcterms:modified xsi:type="dcterms:W3CDTF">2022-11-19T13:17:51Z</dcterms:modified>
</cp:coreProperties>
</file>