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83"/>
  </p:notesMasterIdLst>
  <p:handoutMasterIdLst>
    <p:handoutMasterId r:id="rId84"/>
  </p:handoutMasterIdLst>
  <p:sldIdLst>
    <p:sldId id="272" r:id="rId5"/>
    <p:sldId id="274" r:id="rId6"/>
    <p:sldId id="276" r:id="rId7"/>
    <p:sldId id="277" r:id="rId8"/>
    <p:sldId id="278" r:id="rId9"/>
    <p:sldId id="279" r:id="rId10"/>
    <p:sldId id="280" r:id="rId11"/>
    <p:sldId id="281" r:id="rId12"/>
    <p:sldId id="282" r:id="rId13"/>
    <p:sldId id="283" r:id="rId14"/>
    <p:sldId id="284" r:id="rId15"/>
    <p:sldId id="285" r:id="rId16"/>
    <p:sldId id="286" r:id="rId17"/>
    <p:sldId id="326" r:id="rId18"/>
    <p:sldId id="510" r:id="rId19"/>
    <p:sldId id="509" r:id="rId20"/>
    <p:sldId id="514" r:id="rId21"/>
    <p:sldId id="288" r:id="rId22"/>
    <p:sldId id="325" r:id="rId23"/>
    <p:sldId id="529" r:id="rId24"/>
    <p:sldId id="289" r:id="rId25"/>
    <p:sldId id="290" r:id="rId26"/>
    <p:sldId id="640" r:id="rId27"/>
    <p:sldId id="291" r:id="rId28"/>
    <p:sldId id="292" r:id="rId29"/>
    <p:sldId id="293" r:id="rId30"/>
    <p:sldId id="294" r:id="rId31"/>
    <p:sldId id="295" r:id="rId32"/>
    <p:sldId id="296" r:id="rId33"/>
    <p:sldId id="297" r:id="rId34"/>
    <p:sldId id="298" r:id="rId35"/>
    <p:sldId id="299" r:id="rId36"/>
    <p:sldId id="300" r:id="rId37"/>
    <p:sldId id="301" r:id="rId38"/>
    <p:sldId id="302" r:id="rId39"/>
    <p:sldId id="303" r:id="rId40"/>
    <p:sldId id="304" r:id="rId41"/>
    <p:sldId id="305" r:id="rId42"/>
    <p:sldId id="306" r:id="rId43"/>
    <p:sldId id="307" r:id="rId44"/>
    <p:sldId id="308" r:id="rId45"/>
    <p:sldId id="309" r:id="rId46"/>
    <p:sldId id="310" r:id="rId47"/>
    <p:sldId id="311" r:id="rId48"/>
    <p:sldId id="312" r:id="rId49"/>
    <p:sldId id="313" r:id="rId50"/>
    <p:sldId id="314" r:id="rId51"/>
    <p:sldId id="315" r:id="rId52"/>
    <p:sldId id="316" r:id="rId53"/>
    <p:sldId id="318" r:id="rId54"/>
    <p:sldId id="317" r:id="rId55"/>
    <p:sldId id="319" r:id="rId56"/>
    <p:sldId id="526" r:id="rId57"/>
    <p:sldId id="527" r:id="rId58"/>
    <p:sldId id="517" r:id="rId59"/>
    <p:sldId id="516" r:id="rId60"/>
    <p:sldId id="518" r:id="rId61"/>
    <p:sldId id="519" r:id="rId62"/>
    <p:sldId id="520" r:id="rId63"/>
    <p:sldId id="521" r:id="rId64"/>
    <p:sldId id="522" r:id="rId65"/>
    <p:sldId id="523" r:id="rId66"/>
    <p:sldId id="524" r:id="rId67"/>
    <p:sldId id="525" r:id="rId68"/>
    <p:sldId id="528" r:id="rId69"/>
    <p:sldId id="641" r:id="rId70"/>
    <p:sldId id="320" r:id="rId71"/>
    <p:sldId id="536" r:id="rId72"/>
    <p:sldId id="327" r:id="rId73"/>
    <p:sldId id="321" r:id="rId74"/>
    <p:sldId id="322" r:id="rId75"/>
    <p:sldId id="513" r:id="rId76"/>
    <p:sldId id="635" r:id="rId77"/>
    <p:sldId id="636" r:id="rId78"/>
    <p:sldId id="637" r:id="rId79"/>
    <p:sldId id="638" r:id="rId80"/>
    <p:sldId id="639" r:id="rId81"/>
    <p:sldId id="324" r:id="rId82"/>
  </p:sldIdLst>
  <p:sldSz cx="9144000" cy="6858000" type="screen4x3"/>
  <p:notesSz cx="6797675" cy="9926638"/>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wan Ellis-Williams" initials="IE"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617"/>
    <p:restoredTop sz="73083" autoAdjust="0"/>
  </p:normalViewPr>
  <p:slideViewPr>
    <p:cSldViewPr snapToGrid="0" snapToObjects="1">
      <p:cViewPr varScale="1">
        <p:scale>
          <a:sx n="72" d="100"/>
          <a:sy n="72" d="100"/>
        </p:scale>
        <p:origin x="1360"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handoutMaster" Target="handoutMasters/handoutMaster1.xml"/><Relationship Id="rId89" Type="http://schemas.openxmlformats.org/officeDocument/2006/relationships/tableStyles" Target="tableStyles.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commentAuthors" Target="commentAuthor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notesMaster" Target="notesMasters/notesMaster1.xml"/><Relationship Id="rId88"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viewProps" Target="viewProp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12B7E74-E3BF-40BF-905C-8B32F62E23B2}" type="datetimeFigureOut">
              <a:rPr lang="en-US" smtClean="0"/>
              <a:pPr/>
              <a:t>12/2/25</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FF23564D-4A5B-4781-84AE-CA1CDD8625C0}" type="slidenum">
              <a:rPr lang="en-US" smtClean="0"/>
              <a:pPr/>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422D1DF-8B83-F64D-9D9F-6943744E1858}" type="datetimeFigureOut">
              <a:rPr lang="en-US" smtClean="0"/>
              <a:pPr/>
              <a:t>12/2/25</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This session is a ’soft landing’ into the world of </a:t>
            </a:r>
            <a:r>
              <a:rPr lang="en-US" dirty="0" err="1"/>
              <a:t>behaviour</a:t>
            </a:r>
            <a:r>
              <a:rPr lang="en-US" dirty="0"/>
              <a:t> management theory. We will introduce</a:t>
            </a:r>
            <a:r>
              <a:rPr lang="en-US" baseline="0" dirty="0"/>
              <a:t> our students to THREE </a:t>
            </a:r>
            <a:r>
              <a:rPr lang="en-US" baseline="0" dirty="0" err="1"/>
              <a:t>behaviour</a:t>
            </a:r>
            <a:r>
              <a:rPr lang="en-US" baseline="0" dirty="0"/>
              <a:t> management theories and their respective authors. The models introduced today were selected as many other key writers in the field base their strategies on elements of these. For example </a:t>
            </a:r>
            <a:r>
              <a:rPr lang="en-US" dirty="0"/>
              <a:t>Kounin was inspired by </a:t>
            </a:r>
            <a:r>
              <a:rPr lang="en-US" dirty="0" err="1"/>
              <a:t>Glasser</a:t>
            </a:r>
            <a:r>
              <a:rPr lang="en-US" dirty="0"/>
              <a:t> (Reality therapy) and influenced </a:t>
            </a:r>
            <a:r>
              <a:rPr lang="en-US" dirty="0" err="1"/>
              <a:t>Dreikurs</a:t>
            </a:r>
            <a:r>
              <a:rPr lang="en-US" dirty="0"/>
              <a:t> (Logical consequences).</a:t>
            </a:r>
          </a:p>
          <a:p>
            <a:endParaRPr lang="en-US" baseline="0" dirty="0"/>
          </a:p>
          <a:p>
            <a:endParaRPr lang="en-US" baseline="0" dirty="0"/>
          </a:p>
          <a:p>
            <a:r>
              <a:rPr lang="en-US" baseline="0" dirty="0"/>
              <a:t>Throughout the whole session our students will be completing an ongoing task. They will create their own </a:t>
            </a:r>
            <a:r>
              <a:rPr lang="en-US" baseline="0" dirty="0" err="1"/>
              <a:t>behaviour</a:t>
            </a:r>
            <a:r>
              <a:rPr lang="en-US" baseline="0" dirty="0"/>
              <a:t> management approach by critically reflecting on each proposed theory today and taking the elements that best suit their philosophy of education and align with the teacher they want to be. More on this later!</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nice holding screen while you wait for all your students to arrive and poses a question that they would have all had experience with in either primary or secondary. It always creates some very interesting and emotive discussion right and the start of the session!</a:t>
            </a:r>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17684253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slide</a:t>
            </a:r>
            <a:r>
              <a:rPr lang="en-US" baseline="0" dirty="0"/>
              <a:t> and explain that this is a brave teacher who is seeking pupil voice feedback from their students</a:t>
            </a:r>
            <a:r>
              <a:rPr lang="mr-IN" baseline="0" dirty="0"/>
              <a:t>…</a:t>
            </a:r>
            <a:r>
              <a:rPr lang="en-GB" baseline="0" dirty="0"/>
              <a:t>funny how we always do this after a ’good’ session! </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a:t>
            </a:fld>
            <a:endParaRPr lang="en-US"/>
          </a:p>
        </p:txBody>
      </p:sp>
    </p:spTree>
    <p:extLst>
      <p:ext uri="{BB962C8B-B14F-4D97-AF65-F5344CB8AC3E}">
        <p14:creationId xmlns:p14="http://schemas.microsoft.com/office/powerpoint/2010/main" val="1268425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slide and then flick onto the punchline on the next slide!</a:t>
            </a:r>
          </a:p>
        </p:txBody>
      </p:sp>
      <p:sp>
        <p:nvSpPr>
          <p:cNvPr id="4" name="Slide Number Placeholder 3"/>
          <p:cNvSpPr>
            <a:spLocks noGrp="1"/>
          </p:cNvSpPr>
          <p:nvPr>
            <p:ph type="sldNum" sz="quarter" idx="10"/>
          </p:nvPr>
        </p:nvSpPr>
        <p:spPr/>
        <p:txBody>
          <a:bodyPr/>
          <a:lstStyle/>
          <a:p>
            <a:fld id="{866552D6-76DF-0547-BBAF-EACD65B06FFA}" type="slidenum">
              <a:rPr lang="en-US" smtClean="0"/>
              <a:pPr/>
              <a:t>4</a:t>
            </a:fld>
            <a:endParaRPr lang="en-US"/>
          </a:p>
        </p:txBody>
      </p:sp>
    </p:spTree>
    <p:extLst>
      <p:ext uri="{BB962C8B-B14F-4D97-AF65-F5344CB8AC3E}">
        <p14:creationId xmlns:p14="http://schemas.microsoft.com/office/powerpoint/2010/main" val="4808456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mr-IN" dirty="0"/>
              <a:t>…</a:t>
            </a:r>
            <a:r>
              <a:rPr lang="en-GB" dirty="0"/>
              <a:t>Lol</a:t>
            </a:r>
            <a:r>
              <a:rPr lang="mr-IN" dirty="0"/>
              <a:t>…</a:t>
            </a:r>
            <a:r>
              <a:rPr lang="en-GB" dirty="0"/>
              <a:t>collective punishment is a war crime! </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a:t>
            </a:fld>
            <a:endParaRPr lang="en-US"/>
          </a:p>
        </p:txBody>
      </p:sp>
    </p:spTree>
    <p:extLst>
      <p:ext uri="{BB962C8B-B14F-4D97-AF65-F5344CB8AC3E}">
        <p14:creationId xmlns:p14="http://schemas.microsoft.com/office/powerpoint/2010/main" val="2099705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a:t>
            </a:r>
            <a:r>
              <a:rPr lang="en-US" baseline="0" dirty="0"/>
              <a:t> paint the picture that they are in a class and that their LSA comes up to them and say this</a:t>
            </a:r>
            <a:r>
              <a:rPr lang="mr-IN" baseline="0" dirty="0"/>
              <a:t>…</a:t>
            </a:r>
            <a:endParaRPr lang="en-GB" baseline="0" dirty="0"/>
          </a:p>
          <a:p>
            <a:endParaRPr lang="en-GB" baseline="0" dirty="0"/>
          </a:p>
          <a:p>
            <a:r>
              <a:rPr lang="en-US" dirty="0"/>
              <a:t>What is their first question to the LSA in response? Gather answers in chat and tell students we will return to this later. </a:t>
            </a:r>
          </a:p>
        </p:txBody>
      </p:sp>
      <p:sp>
        <p:nvSpPr>
          <p:cNvPr id="4" name="Slide Number Placeholder 3"/>
          <p:cNvSpPr>
            <a:spLocks noGrp="1"/>
          </p:cNvSpPr>
          <p:nvPr>
            <p:ph type="sldNum" sz="quarter" idx="10"/>
          </p:nvPr>
        </p:nvSpPr>
        <p:spPr/>
        <p:txBody>
          <a:bodyPr/>
          <a:lstStyle/>
          <a:p>
            <a:fld id="{866552D6-76DF-0547-BBAF-EACD65B06FFA}" type="slidenum">
              <a:rPr lang="en-US" smtClean="0"/>
              <a:pPr/>
              <a:t>6</a:t>
            </a:fld>
            <a:endParaRPr lang="en-US"/>
          </a:p>
        </p:txBody>
      </p:sp>
    </p:spTree>
    <p:extLst>
      <p:ext uri="{BB962C8B-B14F-4D97-AF65-F5344CB8AC3E}">
        <p14:creationId xmlns:p14="http://schemas.microsoft.com/office/powerpoint/2010/main" val="15275776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show</a:t>
            </a:r>
            <a:r>
              <a:rPr lang="en-US" baseline="0" dirty="0"/>
              <a:t> them this slide of keen children. Is this what we want? </a:t>
            </a:r>
          </a:p>
          <a:p>
            <a:endParaRPr lang="en-US" baseline="0" dirty="0"/>
          </a:p>
          <a:p>
            <a:r>
              <a:rPr lang="en-US" baseline="0" dirty="0"/>
              <a:t>Most will say yes as children are engaged and following the class ‘hands up to talk’ rule. HOWEVER</a:t>
            </a:r>
            <a:r>
              <a:rPr lang="mr-IN" baseline="0" dirty="0"/>
              <a:t>…</a:t>
            </a:r>
            <a:r>
              <a:rPr lang="en-GB" baseline="0" dirty="0"/>
              <a:t>ask the students to look closer and go to next slide.</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7</a:t>
            </a:fld>
            <a:endParaRPr lang="en-US"/>
          </a:p>
        </p:txBody>
      </p:sp>
    </p:spTree>
    <p:extLst>
      <p:ext uri="{BB962C8B-B14F-4D97-AF65-F5344CB8AC3E}">
        <p14:creationId xmlns:p14="http://schemas.microsoft.com/office/powerpoint/2010/main" val="10110017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 students time to look at image</a:t>
            </a:r>
            <a:r>
              <a:rPr lang="mr-IN" dirty="0"/>
              <a:t>…</a:t>
            </a:r>
            <a:r>
              <a:rPr lang="en-GB" dirty="0"/>
              <a:t>then ask</a:t>
            </a:r>
            <a:r>
              <a:rPr lang="mr-IN" dirty="0"/>
              <a:t>…</a:t>
            </a:r>
            <a:r>
              <a:rPr lang="en-GB" dirty="0"/>
              <a:t>can you see him? </a:t>
            </a:r>
          </a:p>
          <a:p>
            <a:endParaRPr lang="en-GB" dirty="0"/>
          </a:p>
          <a:p>
            <a:r>
              <a:rPr lang="en-GB" dirty="0"/>
              <a:t>There is a boy holding a ruler</a:t>
            </a:r>
            <a:r>
              <a:rPr lang="mr-IN" dirty="0"/>
              <a:t>…</a:t>
            </a:r>
            <a:r>
              <a:rPr lang="en-GB" dirty="0"/>
              <a:t>a weapon! Ther</a:t>
            </a:r>
            <a:r>
              <a:rPr lang="en-GB" baseline="0" dirty="0"/>
              <a:t>e is also no child next to him.</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8</a:t>
            </a:fld>
            <a:endParaRPr lang="en-US"/>
          </a:p>
        </p:txBody>
      </p:sp>
    </p:spTree>
    <p:extLst>
      <p:ext uri="{BB962C8B-B14F-4D97-AF65-F5344CB8AC3E}">
        <p14:creationId xmlns:p14="http://schemas.microsoft.com/office/powerpoint/2010/main" val="19567594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Same again</a:t>
            </a:r>
            <a:r>
              <a:rPr lang="mr-IN" dirty="0"/>
              <a:t>…</a:t>
            </a:r>
            <a:r>
              <a:rPr lang="en-GB" dirty="0"/>
              <a:t>look closely and ask </a:t>
            </a:r>
            <a:r>
              <a:rPr lang="mr-IN" dirty="0"/>
              <a:t>…</a:t>
            </a:r>
            <a:r>
              <a:rPr lang="en-GB" dirty="0"/>
              <a:t>can you see him? The boy who is literally walking around the classroom!</a:t>
            </a:r>
            <a:r>
              <a:rPr lang="en-GB" baseline="0" dirty="0"/>
              <a:t> </a:t>
            </a:r>
          </a:p>
          <a:p>
            <a:endParaRPr lang="en-GB" baseline="0" dirty="0"/>
          </a:p>
          <a:p>
            <a:r>
              <a:rPr lang="en-GB" baseline="0" dirty="0"/>
              <a:t>This leads into a brief discussion that behavioural issues happen in EVERY classroom.</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9</a:t>
            </a:fld>
            <a:endParaRPr lang="en-US"/>
          </a:p>
        </p:txBody>
      </p:sp>
    </p:spTree>
    <p:extLst>
      <p:ext uri="{BB962C8B-B14F-4D97-AF65-F5344CB8AC3E}">
        <p14:creationId xmlns:p14="http://schemas.microsoft.com/office/powerpoint/2010/main" val="227303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Lots of good books on the subject</a:t>
            </a:r>
            <a:r>
              <a:rPr lang="mr-IN" dirty="0"/>
              <a:t>…</a:t>
            </a:r>
            <a:r>
              <a:rPr lang="en-GB" dirty="0"/>
              <a:t>especially anything by Sue </a:t>
            </a:r>
            <a:r>
              <a:rPr lang="en-GB" dirty="0" err="1"/>
              <a:t>Cowley</a:t>
            </a:r>
            <a:r>
              <a:rPr lang="en-GB" dirty="0"/>
              <a:t>. Famous for ‘Getting the buggers to behave’. </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10</a:t>
            </a:fld>
            <a:endParaRPr lang="en-US"/>
          </a:p>
        </p:txBody>
      </p:sp>
    </p:spTree>
    <p:extLst>
      <p:ext uri="{BB962C8B-B14F-4D97-AF65-F5344CB8AC3E}">
        <p14:creationId xmlns:p14="http://schemas.microsoft.com/office/powerpoint/2010/main" val="12223714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this point I tell a story of a child called mickey on my first day of Tenby Junior School</a:t>
            </a:r>
            <a:r>
              <a:rPr lang="mr-IN" dirty="0"/>
              <a:t>…</a:t>
            </a:r>
            <a:r>
              <a:rPr lang="en-GB" dirty="0"/>
              <a:t>feel free to tell your own story</a:t>
            </a:r>
            <a:r>
              <a:rPr lang="en-GB" baseline="0" dirty="0"/>
              <a:t> of a funny behavioural incident/ challenging child OR SIMPLY REMOVE THIS SLIDE and move on. </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11</a:t>
            </a:fld>
            <a:endParaRPr lang="en-US"/>
          </a:p>
        </p:txBody>
      </p:sp>
    </p:spTree>
    <p:extLst>
      <p:ext uri="{BB962C8B-B14F-4D97-AF65-F5344CB8AC3E}">
        <p14:creationId xmlns:p14="http://schemas.microsoft.com/office/powerpoint/2010/main" val="10431364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 a few mins for this straight forward question on slide and ask students to populate the chat with responses and put up hands for live feedback. </a:t>
            </a:r>
          </a:p>
        </p:txBody>
      </p:sp>
      <p:sp>
        <p:nvSpPr>
          <p:cNvPr id="4" name="Slide Number Placeholder 3"/>
          <p:cNvSpPr>
            <a:spLocks noGrp="1"/>
          </p:cNvSpPr>
          <p:nvPr>
            <p:ph type="sldNum" sz="quarter" idx="10"/>
          </p:nvPr>
        </p:nvSpPr>
        <p:spPr/>
        <p:txBody>
          <a:bodyPr/>
          <a:lstStyle/>
          <a:p>
            <a:fld id="{866552D6-76DF-0547-BBAF-EACD65B06FFA}" type="slidenum">
              <a:rPr lang="en-US" smtClean="0"/>
              <a:pPr/>
              <a:t>12</a:t>
            </a:fld>
            <a:endParaRPr lang="en-US"/>
          </a:p>
        </p:txBody>
      </p:sp>
    </p:spTree>
    <p:extLst>
      <p:ext uri="{BB962C8B-B14F-4D97-AF65-F5344CB8AC3E}">
        <p14:creationId xmlns:p14="http://schemas.microsoft.com/office/powerpoint/2010/main" val="20027695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ready, compare student responses with the slide above and see if your</a:t>
            </a:r>
            <a:r>
              <a:rPr lang="en-US" baseline="0" dirty="0"/>
              <a:t> group got them all or any more not listed. </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13</a:t>
            </a:fld>
            <a:endParaRPr lang="en-US"/>
          </a:p>
        </p:txBody>
      </p:sp>
    </p:spTree>
    <p:extLst>
      <p:ext uri="{BB962C8B-B14F-4D97-AF65-F5344CB8AC3E}">
        <p14:creationId xmlns:p14="http://schemas.microsoft.com/office/powerpoint/2010/main" val="19554977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says it all</a:t>
            </a:r>
            <a:r>
              <a:rPr lang="mr-IN" dirty="0"/>
              <a:t>…</a:t>
            </a:r>
            <a:r>
              <a:rPr lang="en-GB" dirty="0"/>
              <a:t>discuss. </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11427531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let’s do</a:t>
            </a:r>
            <a:r>
              <a:rPr lang="en-US" baseline="0" dirty="0"/>
              <a:t> some role play. Pretend that you are out on the school playground and you are leading a warm up for your Physical Education lesson. All students are following your instructions and are performing the stretches that you are demonstrating. Then you notice these two children off task and misbehaving at the back of the group. What do you do? </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1265063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Take some time here to discuss the possibility that SOME</a:t>
            </a:r>
            <a:r>
              <a:rPr lang="en-US" baseline="0" dirty="0"/>
              <a:t> pupils who exhibit perceived poor </a:t>
            </a:r>
            <a:r>
              <a:rPr lang="en-US" baseline="0" dirty="0" err="1"/>
              <a:t>behaviour</a:t>
            </a:r>
            <a:r>
              <a:rPr lang="en-US" baseline="0" dirty="0"/>
              <a:t> are simply being curious about something else! Curiosity if a huge part of being a creative child!</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17658164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Begin this slide by reading the top ”We all want good discipline?’ </a:t>
            </a:r>
          </a:p>
          <a:p>
            <a:r>
              <a:rPr lang="en-US" dirty="0"/>
              <a:t>What is discipline?</a:t>
            </a:r>
            <a:r>
              <a:rPr lang="en-US" baseline="0" dirty="0"/>
              <a:t> </a:t>
            </a:r>
          </a:p>
          <a:p>
            <a:r>
              <a:rPr lang="en-US" baseline="0" dirty="0"/>
              <a:t>Is it the same as punishment? </a:t>
            </a:r>
          </a:p>
          <a:p>
            <a:r>
              <a:rPr lang="en-US" baseline="0" dirty="0"/>
              <a:t>Does punishment work?</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18</a:t>
            </a:fld>
            <a:endParaRPr lang="en-US"/>
          </a:p>
        </p:txBody>
      </p:sp>
    </p:spTree>
    <p:extLst>
      <p:ext uri="{BB962C8B-B14F-4D97-AF65-F5344CB8AC3E}">
        <p14:creationId xmlns:p14="http://schemas.microsoft.com/office/powerpoint/2010/main" val="13058381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a:t>
            </a:r>
            <a:r>
              <a:rPr lang="en-US" dirty="0" err="1"/>
              <a:t>Slavin’s</a:t>
            </a:r>
            <a:r>
              <a:rPr lang="en-US" dirty="0"/>
              <a:t> view on discipline and highlight that actually we need BM strategies that</a:t>
            </a:r>
            <a:r>
              <a:rPr lang="en-US" baseline="0" dirty="0"/>
              <a:t> PREVENT </a:t>
            </a:r>
            <a:r>
              <a:rPr lang="en-US" baseline="0" dirty="0" err="1"/>
              <a:t>behaviour</a:t>
            </a:r>
            <a:r>
              <a:rPr lang="en-US" baseline="0" dirty="0"/>
              <a:t> problems occurring in the first place AND BM strategies that RESPOND to poor </a:t>
            </a:r>
            <a:r>
              <a:rPr lang="en-US" baseline="0" dirty="0" err="1"/>
              <a:t>behaviour</a:t>
            </a:r>
            <a:r>
              <a:rPr lang="en-US" baseline="0" dirty="0"/>
              <a:t> once it has occurred.  </a:t>
            </a:r>
          </a:p>
          <a:p>
            <a:endParaRPr lang="en-US" baseline="0" dirty="0"/>
          </a:p>
          <a:p>
            <a:r>
              <a:rPr lang="en-US" baseline="0" dirty="0"/>
              <a:t>Key point to also highlight ‘</a:t>
            </a:r>
            <a:r>
              <a:rPr lang="mr-IN" baseline="0" dirty="0"/>
              <a:t>…</a:t>
            </a:r>
            <a:r>
              <a:rPr lang="en-GB" baseline="0" dirty="0"/>
              <a:t>so that they do not occur in the future’ If a student is doing the same thing week after week and we are applying the same strategy</a:t>
            </a:r>
            <a:r>
              <a:rPr lang="mr-IN" baseline="0" dirty="0"/>
              <a:t>…</a:t>
            </a:r>
            <a:r>
              <a:rPr lang="en-GB" baseline="0" dirty="0"/>
              <a:t>maybe we should be questioning the effectiveness of the strategy? Discuss. </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19</a:t>
            </a:fld>
            <a:endParaRPr lang="en-US"/>
          </a:p>
        </p:txBody>
      </p:sp>
    </p:spTree>
    <p:extLst>
      <p:ext uri="{BB962C8B-B14F-4D97-AF65-F5344CB8AC3E}">
        <p14:creationId xmlns:p14="http://schemas.microsoft.com/office/powerpoint/2010/main" val="10966395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this point I tell a story where I was punished by a teacher whilst in primary school for writing secret</a:t>
            </a:r>
            <a:r>
              <a:rPr lang="en-US" baseline="0" dirty="0"/>
              <a:t> notes</a:t>
            </a:r>
            <a:r>
              <a:rPr lang="mr-IN" baseline="0" dirty="0"/>
              <a:t>…</a:t>
            </a:r>
            <a:r>
              <a:rPr lang="en-GB" baseline="0" dirty="0"/>
              <a:t>His punishment lasted a week and in fact didn’t CHANGE my behaviour at all (Which </a:t>
            </a:r>
            <a:r>
              <a:rPr lang="en-GB" baseline="0" dirty="0" err="1"/>
              <a:t>Slavin</a:t>
            </a:r>
            <a:r>
              <a:rPr lang="en-GB" baseline="0" dirty="0"/>
              <a:t> says is the mark of a good strategy) in fact it made me want to get revenge and so I passed even more secret notes and just got better at not getting caught! </a:t>
            </a:r>
          </a:p>
          <a:p>
            <a:endParaRPr lang="en-GB" baseline="0" dirty="0"/>
          </a:p>
          <a:p>
            <a:r>
              <a:rPr lang="en-GB" baseline="0" dirty="0"/>
              <a:t>If you have a similar story that makes this point then please tell it here</a:t>
            </a:r>
            <a:r>
              <a:rPr lang="mr-IN" baseline="0" dirty="0"/>
              <a:t>…</a:t>
            </a:r>
            <a:r>
              <a:rPr lang="en-GB" baseline="0" dirty="0"/>
              <a:t>if not simply remove this slide and move on no problem. </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21</a:t>
            </a:fld>
            <a:endParaRPr lang="en-US"/>
          </a:p>
        </p:txBody>
      </p:sp>
    </p:spTree>
    <p:extLst>
      <p:ext uri="{BB962C8B-B14F-4D97-AF65-F5344CB8AC3E}">
        <p14:creationId xmlns:p14="http://schemas.microsoft.com/office/powerpoint/2010/main" val="6844400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Finish this section with the question in red</a:t>
            </a:r>
            <a:r>
              <a:rPr lang="en-US" baseline="0" dirty="0"/>
              <a:t> and discuss the other options open to a teacher other than punishment. </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22</a:t>
            </a:fld>
            <a:endParaRPr lang="en-US"/>
          </a:p>
        </p:txBody>
      </p:sp>
    </p:spTree>
    <p:extLst>
      <p:ext uri="{BB962C8B-B14F-4D97-AF65-F5344CB8AC3E}">
        <p14:creationId xmlns:p14="http://schemas.microsoft.com/office/powerpoint/2010/main" val="16282897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the titles of the BM theories</a:t>
            </a:r>
            <a:r>
              <a:rPr lang="en-US" baseline="0" dirty="0"/>
              <a:t> above and explain that we will meet each in </a:t>
            </a:r>
            <a:r>
              <a:rPr lang="en-US" dirty="0"/>
              <a:t>turn </a:t>
            </a:r>
            <a:r>
              <a:rPr lang="en-US" baseline="0" dirty="0"/>
              <a:t>and some will be more focused on the ‘preventative’ side of BM and some will focus more on the ‘responsive’ side to poor </a:t>
            </a:r>
            <a:r>
              <a:rPr lang="en-US" baseline="0" dirty="0" err="1"/>
              <a:t>behaviour</a:t>
            </a:r>
            <a:r>
              <a:rPr lang="en-US" baseline="0" dirty="0"/>
              <a:t>.</a:t>
            </a:r>
            <a:r>
              <a:rPr lang="en-US" dirty="0"/>
              <a:t> </a:t>
            </a:r>
          </a:p>
        </p:txBody>
      </p:sp>
      <p:sp>
        <p:nvSpPr>
          <p:cNvPr id="4" name="Slide Number Placeholder 3"/>
          <p:cNvSpPr>
            <a:spLocks noGrp="1"/>
          </p:cNvSpPr>
          <p:nvPr>
            <p:ph type="sldNum" sz="quarter" idx="10"/>
          </p:nvPr>
        </p:nvSpPr>
        <p:spPr/>
        <p:txBody>
          <a:bodyPr/>
          <a:lstStyle/>
          <a:p>
            <a:fld id="{866552D6-76DF-0547-BBAF-EACD65B06FFA}" type="slidenum">
              <a:rPr lang="en-US" smtClean="0"/>
              <a:pPr/>
              <a:t>24</a:t>
            </a:fld>
            <a:endParaRPr lang="en-US"/>
          </a:p>
        </p:txBody>
      </p:sp>
    </p:spTree>
    <p:extLst>
      <p:ext uri="{BB962C8B-B14F-4D97-AF65-F5344CB8AC3E}">
        <p14:creationId xmlns:p14="http://schemas.microsoft.com/office/powerpoint/2010/main" val="14108951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Assertive discipline</a:t>
            </a:r>
          </a:p>
          <a:p>
            <a:r>
              <a:rPr lang="en-US" dirty="0"/>
              <a:t>Canter</a:t>
            </a:r>
            <a:r>
              <a:rPr lang="en-US" baseline="0" dirty="0"/>
              <a:t> suggests that there are THREE ways to respond to poor </a:t>
            </a:r>
            <a:r>
              <a:rPr lang="en-US" baseline="0" dirty="0" err="1"/>
              <a:t>behaviour</a:t>
            </a:r>
            <a:r>
              <a:rPr lang="en-US" baseline="0" dirty="0"/>
              <a:t> and that we should respond assertively. </a:t>
            </a:r>
          </a:p>
          <a:p>
            <a:endParaRPr lang="en-US" baseline="0"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25</a:t>
            </a:fld>
            <a:endParaRPr lang="en-US"/>
          </a:p>
        </p:txBody>
      </p:sp>
    </p:spTree>
    <p:extLst>
      <p:ext uri="{BB962C8B-B14F-4D97-AF65-F5344CB8AC3E}">
        <p14:creationId xmlns:p14="http://schemas.microsoft.com/office/powerpoint/2010/main" val="6337378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Take the students through each of the main points on the slide above. </a:t>
            </a:r>
          </a:p>
          <a:p>
            <a:endParaRPr lang="en-US" baseline="0" dirty="0"/>
          </a:p>
          <a:p>
            <a:r>
              <a:rPr lang="en-US" baseline="0" dirty="0"/>
              <a:t>One of Canter’s more controversial views is that children CHOOSE to misbehave. </a:t>
            </a:r>
          </a:p>
          <a:p>
            <a:endParaRPr lang="en-US" baseline="0" dirty="0"/>
          </a:p>
          <a:p>
            <a:r>
              <a:rPr lang="en-US" baseline="0" dirty="0"/>
              <a:t>Reinforce the key to the approach is to catch children being good rather than waiting for them to misbehave. </a:t>
            </a:r>
            <a:endParaRPr lang="en-US"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26</a:t>
            </a:fld>
            <a:endParaRPr lang="en-US"/>
          </a:p>
        </p:txBody>
      </p:sp>
    </p:spTree>
    <p:extLst>
      <p:ext uri="{BB962C8B-B14F-4D97-AF65-F5344CB8AC3E}">
        <p14:creationId xmlns:p14="http://schemas.microsoft.com/office/powerpoint/2010/main" val="16239748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after we meet each theory we will</a:t>
            </a:r>
            <a:r>
              <a:rPr lang="en-US" baseline="0" dirty="0"/>
              <a:t> have a time to share approaches that we have seen / experienced in school that align with each theory. </a:t>
            </a:r>
          </a:p>
          <a:p>
            <a:endParaRPr lang="en-US" baseline="0" dirty="0"/>
          </a:p>
          <a:p>
            <a:r>
              <a:rPr lang="en-US" baseline="0" dirty="0"/>
              <a:t>Ask the students if they have any strategies that align with this theory? Do they put rules on the wall that they make for the class? It is common at this point for our students to say that they ‘negotiate’ the class rules with child, this is not part of this approach as the teacher controls every aspects of the learning environment. You can tell students that there is another theory coming up that uses negotiation of rules with children if that is more inline with their own thinking.  </a:t>
            </a:r>
          </a:p>
          <a:p>
            <a:endParaRPr lang="en-US" baseline="0" dirty="0"/>
          </a:p>
          <a:p>
            <a:endParaRPr lang="en-US" baseline="0" dirty="0"/>
          </a:p>
          <a:p>
            <a:r>
              <a:rPr lang="en-US" baseline="0" dirty="0"/>
              <a:t>So at this point, share the ‘tactical ignore’ of secondary </a:t>
            </a:r>
            <a:r>
              <a:rPr lang="en-US" baseline="0" dirty="0" err="1"/>
              <a:t>behaviour</a:t>
            </a:r>
            <a:r>
              <a:rPr lang="en-US" baseline="0" dirty="0"/>
              <a:t> strategy and walk them through an example of this. For example, we would obviously deal with a classroom fight (Primary </a:t>
            </a:r>
            <a:r>
              <a:rPr lang="en-US" baseline="0" dirty="0" err="1"/>
              <a:t>behaviour</a:t>
            </a:r>
            <a:r>
              <a:rPr lang="en-US" baseline="0" dirty="0"/>
              <a:t>) but may choose to ignore the banging of the bag on the table once the child had been moved to a new seat in class (secondary </a:t>
            </a:r>
            <a:r>
              <a:rPr lang="en-US" baseline="0" dirty="0" err="1"/>
              <a:t>behaviour</a:t>
            </a:r>
            <a:r>
              <a:rPr lang="en-US" baseline="0" dirty="0"/>
              <a:t>) </a:t>
            </a:r>
            <a:r>
              <a:rPr lang="mr-IN" baseline="0" dirty="0"/>
              <a:t>…</a:t>
            </a:r>
            <a:r>
              <a:rPr lang="en-GB" baseline="0" dirty="0"/>
              <a:t>we wait for the child to show ANY sign of calming and engaging again / any </a:t>
            </a:r>
            <a:r>
              <a:rPr lang="en-GB" baseline="0" dirty="0" err="1"/>
              <a:t>possitive</a:t>
            </a:r>
            <a:r>
              <a:rPr lang="en-GB" baseline="0" dirty="0"/>
              <a:t> behaviour and we catch them being good straight away!</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27</a:t>
            </a:fld>
            <a:endParaRPr lang="en-US"/>
          </a:p>
        </p:txBody>
      </p:sp>
    </p:spTree>
    <p:extLst>
      <p:ext uri="{BB962C8B-B14F-4D97-AF65-F5344CB8AC3E}">
        <p14:creationId xmlns:p14="http://schemas.microsoft.com/office/powerpoint/2010/main" val="17754493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practical example</a:t>
            </a:r>
            <a:r>
              <a:rPr lang="en-US" baseline="0" dirty="0"/>
              <a:t> of the assertive discipline approach in the classroom is when a teacher calmly repeats the agreed rule that has been broken. </a:t>
            </a:r>
          </a:p>
          <a:p>
            <a:endParaRPr lang="en-US" baseline="0" dirty="0"/>
          </a:p>
          <a:p>
            <a:r>
              <a:rPr lang="en-US" baseline="0" dirty="0"/>
              <a:t>T </a:t>
            </a:r>
            <a:r>
              <a:rPr lang="mr-IN" baseline="0" dirty="0"/>
              <a:t>–</a:t>
            </a:r>
            <a:r>
              <a:rPr lang="en-US" baseline="0" dirty="0"/>
              <a:t> Jane, unfortunately that’s 5 mins at lunchtime for you because you threw your bag.</a:t>
            </a:r>
          </a:p>
          <a:p>
            <a:endParaRPr lang="en-US" baseline="0" dirty="0"/>
          </a:p>
          <a:p>
            <a:r>
              <a:rPr lang="en-US" baseline="0" dirty="0"/>
              <a:t>J </a:t>
            </a:r>
            <a:r>
              <a:rPr lang="mr-IN" baseline="0" dirty="0"/>
              <a:t>–</a:t>
            </a:r>
            <a:r>
              <a:rPr lang="en-US" baseline="0" dirty="0"/>
              <a:t> But miss Tom’s sitting in my place and he knows I sit there!</a:t>
            </a:r>
          </a:p>
          <a:p>
            <a:endParaRPr lang="en-US" baseline="0" dirty="0"/>
          </a:p>
          <a:p>
            <a:r>
              <a:rPr lang="en-US" baseline="0" dirty="0"/>
              <a:t>T </a:t>
            </a:r>
            <a:r>
              <a:rPr lang="mr-IN" baseline="0" dirty="0"/>
              <a:t>–</a:t>
            </a:r>
            <a:r>
              <a:rPr lang="en-US" baseline="0" dirty="0"/>
              <a:t> I understand and I’ll speak to Tom about that but you did throw your bag and that’s one of our rules sorry.</a:t>
            </a:r>
          </a:p>
          <a:p>
            <a:endParaRPr lang="en-US" baseline="0" dirty="0"/>
          </a:p>
          <a:p>
            <a:r>
              <a:rPr lang="en-US" baseline="0" dirty="0"/>
              <a:t>J </a:t>
            </a:r>
            <a:r>
              <a:rPr lang="mr-IN" baseline="0" dirty="0"/>
              <a:t>–</a:t>
            </a:r>
            <a:r>
              <a:rPr lang="en-US" baseline="0" dirty="0"/>
              <a:t> But miss Tom is really winding me up!</a:t>
            </a:r>
          </a:p>
          <a:p>
            <a:endParaRPr lang="en-US" baseline="0" dirty="0"/>
          </a:p>
          <a:p>
            <a:r>
              <a:rPr lang="en-US" baseline="0" dirty="0"/>
              <a:t>T </a:t>
            </a:r>
            <a:r>
              <a:rPr lang="mr-IN" baseline="0" dirty="0"/>
              <a:t>–</a:t>
            </a:r>
            <a:r>
              <a:rPr lang="en-US" baseline="0" dirty="0"/>
              <a:t> I know but you threw you bag sorry. Now how can I help with Tom?</a:t>
            </a:r>
          </a:p>
        </p:txBody>
      </p:sp>
      <p:sp>
        <p:nvSpPr>
          <p:cNvPr id="4" name="Slide Number Placeholder 3"/>
          <p:cNvSpPr>
            <a:spLocks noGrp="1"/>
          </p:cNvSpPr>
          <p:nvPr>
            <p:ph type="sldNum" sz="quarter" idx="10"/>
          </p:nvPr>
        </p:nvSpPr>
        <p:spPr/>
        <p:txBody>
          <a:bodyPr/>
          <a:lstStyle/>
          <a:p>
            <a:fld id="{866552D6-76DF-0547-BBAF-EACD65B06FFA}" type="slidenum">
              <a:rPr lang="en-US" smtClean="0"/>
              <a:pPr/>
              <a:t>28</a:t>
            </a:fld>
            <a:endParaRPr lang="en-US"/>
          </a:p>
        </p:txBody>
      </p:sp>
    </p:spTree>
    <p:extLst>
      <p:ext uri="{BB962C8B-B14F-4D97-AF65-F5344CB8AC3E}">
        <p14:creationId xmlns:p14="http://schemas.microsoft.com/office/powerpoint/2010/main" val="12158538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at</a:t>
            </a:r>
            <a:r>
              <a:rPr lang="en-US" baseline="0" dirty="0"/>
              <a:t> this point that we start the ongoing task. After each BM theory is introduced we will critically reflect on what sort of teacher we want to be. Are you the type of teacher to do this to your door? If yes that’s fine, if no that’s </a:t>
            </a:r>
            <a:r>
              <a:rPr lang="en-US" baseline="0" dirty="0" err="1"/>
              <a:t>alo</a:t>
            </a:r>
            <a:r>
              <a:rPr lang="en-US" baseline="0" dirty="0"/>
              <a:t> fine you just need to thinking carefully about how the sort of teacher YOU want to be</a:t>
            </a:r>
            <a:r>
              <a:rPr lang="mr-IN" baseline="0" dirty="0"/>
              <a:t>…</a:t>
            </a:r>
            <a:r>
              <a:rPr lang="en-GB" baseline="0" dirty="0"/>
              <a:t> with this in mind</a:t>
            </a:r>
            <a:r>
              <a:rPr lang="mr-IN" baseline="0" dirty="0"/>
              <a:t>…</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29</a:t>
            </a:fld>
            <a:endParaRPr lang="en-US"/>
          </a:p>
        </p:txBody>
      </p:sp>
    </p:spTree>
    <p:extLst>
      <p:ext uri="{BB962C8B-B14F-4D97-AF65-F5344CB8AC3E}">
        <p14:creationId xmlns:p14="http://schemas.microsoft.com/office/powerpoint/2010/main" val="20412040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mr-IN" dirty="0"/>
              <a:t>…</a:t>
            </a:r>
            <a:r>
              <a:rPr lang="en-GB" dirty="0"/>
              <a:t>ask the students to take a separate page and title it “My Behaviour model”. Explain that they are going</a:t>
            </a:r>
            <a:r>
              <a:rPr lang="en-GB" baseline="0" dirty="0"/>
              <a:t> to consider the attributes of each theory and take the aspects that they like, that align with their teaching philosophy and style etc. Throughout the rest of the session they will create their own behaviour model based on aspects from research and theory. They then list the elements of assertive discipline they wish to adopt into their own model. </a:t>
            </a:r>
          </a:p>
          <a:p>
            <a:endParaRPr lang="en-GB" baseline="0" dirty="0"/>
          </a:p>
          <a:p>
            <a:r>
              <a:rPr lang="en-GB" baseline="0" dirty="0"/>
              <a:t>It is appropriate at this point to explain that when teaching phonics for example we don not ‘cherry pick from different schemes. However, with regards to behaviour management is it ok to adopt approaches from a variety of theories top create your own personal approach to the way you will deal will behaviour issues that you are comfortable with and that you align yourself with. </a:t>
            </a:r>
          </a:p>
          <a:p>
            <a:endParaRPr lang="en-GB" baseline="0"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30</a:t>
            </a:fld>
            <a:endParaRPr lang="en-US"/>
          </a:p>
        </p:txBody>
      </p:sp>
    </p:spTree>
    <p:extLst>
      <p:ext uri="{BB962C8B-B14F-4D97-AF65-F5344CB8AC3E}">
        <p14:creationId xmlns:p14="http://schemas.microsoft.com/office/powerpoint/2010/main" val="14650172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up, the Logical consequences model by </a:t>
            </a:r>
            <a:r>
              <a:rPr lang="en-US" dirty="0" err="1"/>
              <a:t>Dreikurs</a:t>
            </a:r>
            <a:r>
              <a:rPr lang="en-US" dirty="0"/>
              <a:t>.</a:t>
            </a:r>
          </a:p>
          <a:p>
            <a:endParaRPr lang="en-US" dirty="0"/>
          </a:p>
          <a:p>
            <a:r>
              <a:rPr lang="en-US" dirty="0"/>
              <a:t>Read slide and ask student what might the unconscious needs of learners be?</a:t>
            </a:r>
          </a:p>
        </p:txBody>
      </p:sp>
      <p:sp>
        <p:nvSpPr>
          <p:cNvPr id="4" name="Slide Number Placeholder 3"/>
          <p:cNvSpPr>
            <a:spLocks noGrp="1"/>
          </p:cNvSpPr>
          <p:nvPr>
            <p:ph type="sldNum" sz="quarter" idx="10"/>
          </p:nvPr>
        </p:nvSpPr>
        <p:spPr/>
        <p:txBody>
          <a:bodyPr/>
          <a:lstStyle/>
          <a:p>
            <a:fld id="{866552D6-76DF-0547-BBAF-EACD65B06FFA}" type="slidenum">
              <a:rPr lang="en-US" smtClean="0"/>
              <a:pPr/>
              <a:t>31</a:t>
            </a:fld>
            <a:endParaRPr lang="en-US"/>
          </a:p>
        </p:txBody>
      </p:sp>
    </p:spTree>
    <p:extLst>
      <p:ext uri="{BB962C8B-B14F-4D97-AF65-F5344CB8AC3E}">
        <p14:creationId xmlns:p14="http://schemas.microsoft.com/office/powerpoint/2010/main" val="20110490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Students regularly find </a:t>
            </a:r>
            <a:r>
              <a:rPr lang="en-US" dirty="0" err="1"/>
              <a:t>Dreikurs</a:t>
            </a:r>
            <a:r>
              <a:rPr lang="en-US" dirty="0"/>
              <a:t> unconscious needs quite surprising</a:t>
            </a:r>
            <a:r>
              <a:rPr lang="mr-IN" dirty="0"/>
              <a:t>…</a:t>
            </a:r>
            <a:r>
              <a:rPr lang="en-GB" dirty="0"/>
              <a:t>especially the ‘exacting revenge!</a:t>
            </a:r>
          </a:p>
          <a:p>
            <a:endParaRPr lang="en-GB" dirty="0"/>
          </a:p>
          <a:p>
            <a:r>
              <a:rPr lang="en-GB" dirty="0"/>
              <a:t>It is at this point that that I remind students of my secret letter experience and how I didn’t change my behaviour for the better but I</a:t>
            </a:r>
            <a:r>
              <a:rPr lang="en-GB" baseline="0" dirty="0"/>
              <a:t> actually wanted to exact revenge on the teacher who punished me. </a:t>
            </a:r>
          </a:p>
          <a:p>
            <a:endParaRPr lang="en-GB" baseline="0"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32</a:t>
            </a:fld>
            <a:endParaRPr lang="en-US"/>
          </a:p>
        </p:txBody>
      </p:sp>
    </p:spTree>
    <p:extLst>
      <p:ext uri="{BB962C8B-B14F-4D97-AF65-F5344CB8AC3E}">
        <p14:creationId xmlns:p14="http://schemas.microsoft.com/office/powerpoint/2010/main" val="2930801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comes the good news for teachers</a:t>
            </a:r>
            <a:r>
              <a:rPr lang="mr-IN" dirty="0"/>
              <a:t>…</a:t>
            </a:r>
            <a:r>
              <a:rPr lang="en-GB" dirty="0"/>
              <a:t>if we satisfy the need for attention then the poor</a:t>
            </a:r>
            <a:r>
              <a:rPr lang="en-GB" baseline="0" dirty="0"/>
              <a:t> behaviour associated with the other three needs don’t manifest! </a:t>
            </a:r>
          </a:p>
          <a:p>
            <a:endParaRPr lang="en-GB" baseline="0" dirty="0"/>
          </a:p>
          <a:p>
            <a:r>
              <a:rPr lang="en-GB" baseline="0" dirty="0"/>
              <a:t>Discuss how we might meet this need for attention in a large class. What are the student ideas? (Peer work, partner work, group work </a:t>
            </a:r>
            <a:r>
              <a:rPr lang="en-GB" baseline="0" dirty="0" err="1"/>
              <a:t>etc</a:t>
            </a:r>
            <a:r>
              <a:rPr lang="mr-IN" baseline="0" dirty="0"/>
              <a:t>…</a:t>
            </a:r>
            <a:r>
              <a:rPr lang="en-GB" baseline="0" dirty="0"/>
              <a:t>it doesn’t necessarily mean attention from the teacher. </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33</a:t>
            </a:fld>
            <a:endParaRPr lang="en-US"/>
          </a:p>
        </p:txBody>
      </p:sp>
    </p:spTree>
    <p:extLst>
      <p:ext uri="{BB962C8B-B14F-4D97-AF65-F5344CB8AC3E}">
        <p14:creationId xmlns:p14="http://schemas.microsoft.com/office/powerpoint/2010/main" val="15313619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the</a:t>
            </a:r>
            <a:r>
              <a:rPr lang="en-US" baseline="0" dirty="0"/>
              <a:t> key points to the logical consequences model on slide.</a:t>
            </a:r>
          </a:p>
          <a:p>
            <a:endParaRPr lang="en-US" baseline="0" dirty="0"/>
          </a:p>
          <a:p>
            <a:r>
              <a:rPr lang="en-US" dirty="0" err="1"/>
              <a:t>Dreikurs</a:t>
            </a:r>
            <a:r>
              <a:rPr lang="en-US" dirty="0"/>
              <a:t> says that children can actually learn about their motives for poor </a:t>
            </a:r>
            <a:r>
              <a:rPr lang="en-US" dirty="0" err="1"/>
              <a:t>behaviour</a:t>
            </a:r>
            <a:r>
              <a:rPr lang="en-US" dirty="0"/>
              <a:t> and that we should offer choices to the child.</a:t>
            </a:r>
          </a:p>
          <a:p>
            <a:endParaRPr lang="en-US" dirty="0"/>
          </a:p>
          <a:p>
            <a:r>
              <a:rPr lang="en-US" dirty="0"/>
              <a:t>Take time to explore the student opinions regarding how we help children explore WHY they are behaving in certain ways. Is this possible in all class? When and how might</a:t>
            </a:r>
            <a:r>
              <a:rPr lang="en-US" baseline="0" dirty="0"/>
              <a:t> this be achieved in the normal school day?</a:t>
            </a:r>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34</a:t>
            </a:fld>
            <a:endParaRPr lang="en-US"/>
          </a:p>
        </p:txBody>
      </p:sp>
    </p:spTree>
    <p:extLst>
      <p:ext uri="{BB962C8B-B14F-4D97-AF65-F5344CB8AC3E}">
        <p14:creationId xmlns:p14="http://schemas.microsoft.com/office/powerpoint/2010/main" val="128111991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introduce the fact that </a:t>
            </a:r>
            <a:r>
              <a:rPr lang="en-US" dirty="0" err="1"/>
              <a:t>behaviours</a:t>
            </a:r>
            <a:r>
              <a:rPr lang="en-US" dirty="0"/>
              <a:t> are exposed to three types of consequences (Natural,</a:t>
            </a:r>
            <a:r>
              <a:rPr lang="en-US" baseline="0" dirty="0"/>
              <a:t> arbitrary and logical). </a:t>
            </a:r>
          </a:p>
          <a:p>
            <a:endParaRPr lang="en-US" baseline="0"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35</a:t>
            </a:fld>
            <a:endParaRPr lang="en-US"/>
          </a:p>
        </p:txBody>
      </p:sp>
    </p:spTree>
    <p:extLst>
      <p:ext uri="{BB962C8B-B14F-4D97-AF65-F5344CB8AC3E}">
        <p14:creationId xmlns:p14="http://schemas.microsoft.com/office/powerpoint/2010/main" val="184492180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Natural consequences of a being unkind/ lying to a another child is that people won’t play with you. However, we don’t allow this in school as we have playground angels and many systems in place for children not to be alone on the playground.</a:t>
            </a:r>
          </a:p>
          <a:p>
            <a:endParaRPr lang="en-US" dirty="0"/>
          </a:p>
          <a:p>
            <a:r>
              <a:rPr lang="en-US" dirty="0"/>
              <a:t>The natural consequence of fighting is getting a black eye. However, we don’t allow this to happen in school. </a:t>
            </a:r>
          </a:p>
          <a:p>
            <a:endParaRPr lang="en-US" dirty="0"/>
          </a:p>
          <a:p>
            <a:r>
              <a:rPr lang="en-US" dirty="0"/>
              <a:t>Teachers</a:t>
            </a:r>
            <a:r>
              <a:rPr lang="en-US" baseline="0" dirty="0"/>
              <a:t> normally step in before natural consequences can have a real impact.</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37</a:t>
            </a:fld>
            <a:endParaRPr lang="en-US"/>
          </a:p>
        </p:txBody>
      </p:sp>
    </p:spTree>
    <p:extLst>
      <p:ext uri="{BB962C8B-B14F-4D97-AF65-F5344CB8AC3E}">
        <p14:creationId xmlns:p14="http://schemas.microsoft.com/office/powerpoint/2010/main" val="119923052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Very common in school.</a:t>
            </a:r>
          </a:p>
          <a:p>
            <a:endParaRPr lang="en-US" dirty="0"/>
          </a:p>
          <a:p>
            <a:r>
              <a:rPr lang="en-US" dirty="0"/>
              <a:t>If you fight in school</a:t>
            </a:r>
            <a:r>
              <a:rPr lang="mr-IN" dirty="0"/>
              <a:t>…</a:t>
            </a:r>
            <a:r>
              <a:rPr lang="en-GB" dirty="0"/>
              <a:t>you get sent to the head teacher. However, does this actually change behaviour? When they are in the park and they fight there is no head teacher there as a consequence. </a:t>
            </a:r>
          </a:p>
          <a:p>
            <a:endParaRPr lang="en-GB" dirty="0"/>
          </a:p>
          <a:p>
            <a:r>
              <a:rPr lang="en-GB" dirty="0"/>
              <a:t>If a</a:t>
            </a:r>
            <a:r>
              <a:rPr lang="en-GB" baseline="0" dirty="0"/>
              <a:t> child is caught lying at school we might take away their computer time, however if they don’t have a computer at home the associated consequence is not present. </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38</a:t>
            </a:fld>
            <a:endParaRPr lang="en-US"/>
          </a:p>
        </p:txBody>
      </p:sp>
    </p:spTree>
    <p:extLst>
      <p:ext uri="{BB962C8B-B14F-4D97-AF65-F5344CB8AC3E}">
        <p14:creationId xmlns:p14="http://schemas.microsoft.com/office/powerpoint/2010/main" val="114259904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Dreikurs</a:t>
            </a:r>
            <a:r>
              <a:rPr lang="en-US" dirty="0"/>
              <a:t> proposes</a:t>
            </a:r>
            <a:r>
              <a:rPr lang="en-US" baseline="0" dirty="0"/>
              <a:t> that we try as far as possible to have logical consequences to poor </a:t>
            </a:r>
            <a:r>
              <a:rPr lang="en-US" baseline="0" dirty="0" err="1"/>
              <a:t>behaviour</a:t>
            </a:r>
            <a:r>
              <a:rPr lang="en-US" baseline="0" dirty="0"/>
              <a:t>.</a:t>
            </a:r>
          </a:p>
          <a:p>
            <a:endParaRPr lang="en-US" baseline="0" dirty="0"/>
          </a:p>
          <a:p>
            <a:r>
              <a:rPr lang="en-US" baseline="0" dirty="0"/>
              <a:t>If children can’t behave at playtime then they don’t have playtime.</a:t>
            </a:r>
          </a:p>
          <a:p>
            <a:endParaRPr lang="en-US" baseline="0" dirty="0"/>
          </a:p>
          <a:p>
            <a:r>
              <a:rPr lang="en-US" baseline="0" dirty="0"/>
              <a:t>If a child lies to a teacher, the teacher simply explains that they may believe the child the next time they tell them something. </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39</a:t>
            </a:fld>
            <a:endParaRPr lang="en-US"/>
          </a:p>
        </p:txBody>
      </p:sp>
    </p:spTree>
    <p:extLst>
      <p:ext uri="{BB962C8B-B14F-4D97-AF65-F5344CB8AC3E}">
        <p14:creationId xmlns:p14="http://schemas.microsoft.com/office/powerpoint/2010/main" val="178986827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Again</a:t>
            </a:r>
            <a:r>
              <a:rPr lang="en-US" baseline="0" dirty="0"/>
              <a:t> we find ourselves at the practical application phase of the session after the BM theory intro.</a:t>
            </a:r>
          </a:p>
          <a:p>
            <a:endParaRPr lang="en-US" baseline="0" dirty="0"/>
          </a:p>
          <a:p>
            <a:r>
              <a:rPr lang="en-US" baseline="0" dirty="0"/>
              <a:t>Ask students for any practical approaches they have seen in school that align with elements of the logical consequences model.</a:t>
            </a:r>
          </a:p>
          <a:p>
            <a:endParaRPr lang="en-US" baseline="0" dirty="0"/>
          </a:p>
          <a:p>
            <a:r>
              <a:rPr lang="en-US" baseline="0" dirty="0"/>
              <a:t>The images on slide show how we might use role play to help children understand why they behave in certain ways and the potential choices they have. Here peer coaching can offer suggestions as to what the ‘Actor’ could do next and logical consequences can be explored in a safe and supportive environment.</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40</a:t>
            </a:fld>
            <a:endParaRPr lang="en-US"/>
          </a:p>
        </p:txBody>
      </p:sp>
    </p:spTree>
    <p:extLst>
      <p:ext uri="{BB962C8B-B14F-4D97-AF65-F5344CB8AC3E}">
        <p14:creationId xmlns:p14="http://schemas.microsoft.com/office/powerpoint/2010/main" val="49564547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to </a:t>
            </a:r>
          </a:p>
        </p:txBody>
      </p:sp>
      <p:sp>
        <p:nvSpPr>
          <p:cNvPr id="4" name="Slide Number Placeholder 3"/>
          <p:cNvSpPr>
            <a:spLocks noGrp="1"/>
          </p:cNvSpPr>
          <p:nvPr>
            <p:ph type="sldNum" sz="quarter" idx="10"/>
          </p:nvPr>
        </p:nvSpPr>
        <p:spPr/>
        <p:txBody>
          <a:bodyPr/>
          <a:lstStyle/>
          <a:p>
            <a:fld id="{866552D6-76DF-0547-BBAF-EACD65B06FFA}" type="slidenum">
              <a:rPr lang="en-US" smtClean="0"/>
              <a:pPr/>
              <a:t>41</a:t>
            </a:fld>
            <a:endParaRPr lang="en-US"/>
          </a:p>
        </p:txBody>
      </p:sp>
    </p:spTree>
    <p:extLst>
      <p:ext uri="{BB962C8B-B14F-4D97-AF65-F5344CB8AC3E}">
        <p14:creationId xmlns:p14="http://schemas.microsoft.com/office/powerpoint/2010/main" val="135676366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to update their </a:t>
            </a:r>
            <a:r>
              <a:rPr lang="en-US" dirty="0" err="1"/>
              <a:t>behaviour</a:t>
            </a:r>
            <a:r>
              <a:rPr lang="en-US" dirty="0"/>
              <a:t> model with elements of the Logical consequences model that they wish to adopt. </a:t>
            </a:r>
          </a:p>
        </p:txBody>
      </p:sp>
      <p:sp>
        <p:nvSpPr>
          <p:cNvPr id="4" name="Slide Number Placeholder 3"/>
          <p:cNvSpPr>
            <a:spLocks noGrp="1"/>
          </p:cNvSpPr>
          <p:nvPr>
            <p:ph type="sldNum" sz="quarter" idx="10"/>
          </p:nvPr>
        </p:nvSpPr>
        <p:spPr/>
        <p:txBody>
          <a:bodyPr/>
          <a:lstStyle/>
          <a:p>
            <a:fld id="{866552D6-76DF-0547-BBAF-EACD65B06FFA}" type="slidenum">
              <a:rPr lang="en-US" smtClean="0"/>
              <a:pPr/>
              <a:t>42</a:t>
            </a:fld>
            <a:endParaRPr lang="en-US"/>
          </a:p>
        </p:txBody>
      </p:sp>
    </p:spTree>
    <p:extLst>
      <p:ext uri="{BB962C8B-B14F-4D97-AF65-F5344CB8AC3E}">
        <p14:creationId xmlns:p14="http://schemas.microsoft.com/office/powerpoint/2010/main" val="114560423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last model we will look at today is Glasser’s Reality Therapy. This seems</a:t>
            </a:r>
            <a:r>
              <a:rPr lang="en-US" baseline="0" dirty="0"/>
              <a:t> to be the model most liked by students.</a:t>
            </a:r>
            <a:r>
              <a:rPr lang="en-US" dirty="0"/>
              <a:t> </a:t>
            </a:r>
            <a:endParaRPr lang="en-US" baseline="0" dirty="0"/>
          </a:p>
          <a:p>
            <a:endParaRPr lang="en-US" baseline="0" dirty="0"/>
          </a:p>
          <a:p>
            <a:r>
              <a:rPr lang="en-US" baseline="0" dirty="0"/>
              <a:t>The slide outlines the key aspects and we can discuss each in </a:t>
            </a:r>
            <a:r>
              <a:rPr lang="en-US" dirty="0"/>
              <a:t>turn</a:t>
            </a:r>
            <a:r>
              <a:rPr lang="en-US" baseline="0" dirty="0"/>
              <a:t>. The most controversial aspect of Glasser’s model is the proposal that consequence may OR MAY NOT be used in teaching. This may be the first time that student teacher have come across a model that suggests that punishment or consequences don’t have to be used. This really appeals to some students but there is the obvious conflict with school </a:t>
            </a:r>
            <a:r>
              <a:rPr lang="en-US" baseline="0" dirty="0" err="1"/>
              <a:t>behaviour</a:t>
            </a:r>
            <a:r>
              <a:rPr lang="en-US" baseline="0" dirty="0"/>
              <a:t> policy that may already be in place. It is important to discuss that the student teacher MUST align themselves with any consequences clearly identified for certain </a:t>
            </a:r>
            <a:r>
              <a:rPr lang="en-US" baseline="0" dirty="0" err="1"/>
              <a:t>behaviours</a:t>
            </a:r>
            <a:r>
              <a:rPr lang="en-US" baseline="0" dirty="0"/>
              <a:t> within a school policy. Discuss the potential issues for a school if a teacher goes rogue!</a:t>
            </a:r>
          </a:p>
          <a:p>
            <a:endParaRPr lang="en-US" baseline="0"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43</a:t>
            </a:fld>
            <a:endParaRPr lang="en-US"/>
          </a:p>
        </p:txBody>
      </p:sp>
    </p:spTree>
    <p:extLst>
      <p:ext uri="{BB962C8B-B14F-4D97-AF65-F5344CB8AC3E}">
        <p14:creationId xmlns:p14="http://schemas.microsoft.com/office/powerpoint/2010/main" val="71734950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Glasser</a:t>
            </a:r>
            <a:r>
              <a:rPr lang="en-US" dirty="0"/>
              <a:t> clearly identifies five</a:t>
            </a:r>
            <a:r>
              <a:rPr lang="en-US" baseline="0" dirty="0"/>
              <a:t> needs of learners that if met significantly reduce the potential for bad </a:t>
            </a:r>
            <a:r>
              <a:rPr lang="en-US" baseline="0" dirty="0" err="1"/>
              <a:t>behaviour</a:t>
            </a:r>
            <a:r>
              <a:rPr lang="en-US" baseline="0" dirty="0"/>
              <a:t> with the classroom. </a:t>
            </a:r>
          </a:p>
          <a:p>
            <a:endParaRPr lang="en-US" baseline="0"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44</a:t>
            </a:fld>
            <a:endParaRPr lang="en-US"/>
          </a:p>
        </p:txBody>
      </p:sp>
    </p:spTree>
    <p:extLst>
      <p:ext uri="{BB962C8B-B14F-4D97-AF65-F5344CB8AC3E}">
        <p14:creationId xmlns:p14="http://schemas.microsoft.com/office/powerpoint/2010/main" val="210880067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first need identifies ‘No Coercion’ and this is an element of teaching that normally hasn’t been thought about by our students to date.</a:t>
            </a:r>
          </a:p>
          <a:p>
            <a:endParaRPr lang="en-US" dirty="0"/>
          </a:p>
          <a:p>
            <a:r>
              <a:rPr lang="en-US" dirty="0"/>
              <a:t>Take time to discuss that this can be a real issue with students that are very polite and hardworking and that really like you as a teacher. We must be careful and understand that as a powerful figure within the classroom that our students want to please and make happy we can ask students to do things</a:t>
            </a:r>
            <a:r>
              <a:rPr lang="en-US" baseline="0" dirty="0"/>
              <a:t> that they are really not happy with. For example a child who is desperate to please a teacher may be terrified to attempt to sing a line of a song in front of their peers but because we asked them it then puts them in a very unsafe emotional situation. </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45</a:t>
            </a:fld>
            <a:endParaRPr lang="en-US"/>
          </a:p>
        </p:txBody>
      </p:sp>
    </p:spTree>
    <p:extLst>
      <p:ext uri="{BB962C8B-B14F-4D97-AF65-F5344CB8AC3E}">
        <p14:creationId xmlns:p14="http://schemas.microsoft.com/office/powerpoint/2010/main" val="203439948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says it all</a:t>
            </a:r>
            <a:r>
              <a:rPr lang="mr-IN" dirty="0"/>
              <a:t>…</a:t>
            </a:r>
            <a:r>
              <a:rPr lang="en-GB" dirty="0"/>
              <a:t>ask students to offer their examples of how this might</a:t>
            </a:r>
            <a:r>
              <a:rPr lang="en-GB" baseline="0" dirty="0"/>
              <a:t> be achieved and the related strategies they have experienced or observed to date. </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46</a:t>
            </a:fld>
            <a:endParaRPr lang="en-US"/>
          </a:p>
        </p:txBody>
      </p:sp>
    </p:spTree>
    <p:extLst>
      <p:ext uri="{BB962C8B-B14F-4D97-AF65-F5344CB8AC3E}">
        <p14:creationId xmlns:p14="http://schemas.microsoft.com/office/powerpoint/2010/main" val="10307076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Slide says it all</a:t>
            </a:r>
            <a:r>
              <a:rPr lang="mr-IN" dirty="0"/>
              <a:t>…</a:t>
            </a:r>
            <a:r>
              <a:rPr lang="en-GB" dirty="0"/>
              <a:t>ask students to offer their examples of how this might</a:t>
            </a:r>
            <a:r>
              <a:rPr lang="en-GB" baseline="0" dirty="0"/>
              <a:t> be achieved and the related strategies they have experienced or observed to date. </a:t>
            </a:r>
          </a:p>
          <a:p>
            <a:pPr marL="0" marR="0" indent="0" algn="l" defTabSz="457200" rtl="0" eaLnBrk="1" fontAlgn="auto" latinLnBrk="0" hangingPunct="1">
              <a:lnSpc>
                <a:spcPct val="100000"/>
              </a:lnSpc>
              <a:spcBef>
                <a:spcPts val="0"/>
              </a:spcBef>
              <a:spcAft>
                <a:spcPts val="0"/>
              </a:spcAft>
              <a:buClrTx/>
              <a:buSzTx/>
              <a:buFontTx/>
              <a:buNone/>
              <a:tabLst/>
              <a:defRPr/>
            </a:pPr>
            <a:endParaRPr lang="en-GB" baseline="0" dirty="0"/>
          </a:p>
          <a:p>
            <a:pPr marL="0" marR="0" indent="0" algn="l" defTabSz="457200" rtl="0" eaLnBrk="1" fontAlgn="auto" latinLnBrk="0" hangingPunct="1">
              <a:lnSpc>
                <a:spcPct val="100000"/>
              </a:lnSpc>
              <a:spcBef>
                <a:spcPts val="0"/>
              </a:spcBef>
              <a:spcAft>
                <a:spcPts val="0"/>
              </a:spcAft>
              <a:buClrTx/>
              <a:buSzTx/>
              <a:buFontTx/>
              <a:buNone/>
              <a:tabLst/>
              <a:defRPr/>
            </a:pPr>
            <a:r>
              <a:rPr lang="en-GB" baseline="0" dirty="0"/>
              <a:t>Ensure that students understand that this responsibility goes beyond being a register monitor. It can be responsible for their own and others learning Etc. </a:t>
            </a:r>
            <a:endParaRPr lang="en-US"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47</a:t>
            </a:fld>
            <a:endParaRPr lang="en-US"/>
          </a:p>
        </p:txBody>
      </p:sp>
    </p:spTree>
    <p:extLst>
      <p:ext uri="{BB962C8B-B14F-4D97-AF65-F5344CB8AC3E}">
        <p14:creationId xmlns:p14="http://schemas.microsoft.com/office/powerpoint/2010/main" val="108656035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Slide says it all</a:t>
            </a:r>
            <a:r>
              <a:rPr lang="mr-IN" dirty="0"/>
              <a:t>…</a:t>
            </a:r>
            <a:r>
              <a:rPr lang="en-GB" dirty="0"/>
              <a:t>ask students to offer their examples of how this might</a:t>
            </a:r>
            <a:r>
              <a:rPr lang="en-GB" baseline="0" dirty="0"/>
              <a:t> be achieved and the related strategies they have experienced or observed to date. </a:t>
            </a:r>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48</a:t>
            </a:fld>
            <a:endParaRPr lang="en-US"/>
          </a:p>
        </p:txBody>
      </p:sp>
    </p:spTree>
    <p:extLst>
      <p:ext uri="{BB962C8B-B14F-4D97-AF65-F5344CB8AC3E}">
        <p14:creationId xmlns:p14="http://schemas.microsoft.com/office/powerpoint/2010/main" val="202270500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Slide says it all</a:t>
            </a:r>
            <a:r>
              <a:rPr lang="mr-IN" dirty="0"/>
              <a:t>…</a:t>
            </a:r>
            <a:r>
              <a:rPr lang="en-GB" dirty="0"/>
              <a:t>ask students to offer their examples of how this might</a:t>
            </a:r>
            <a:r>
              <a:rPr lang="en-GB" baseline="0" dirty="0"/>
              <a:t> be achieved and the related strategies they have experienced or observed to date. </a:t>
            </a:r>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49</a:t>
            </a:fld>
            <a:endParaRPr lang="en-US"/>
          </a:p>
        </p:txBody>
      </p:sp>
    </p:spTree>
    <p:extLst>
      <p:ext uri="{BB962C8B-B14F-4D97-AF65-F5344CB8AC3E}">
        <p14:creationId xmlns:p14="http://schemas.microsoft.com/office/powerpoint/2010/main" val="93690383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a:t>
            </a:r>
            <a:r>
              <a:rPr lang="en-US" baseline="0" dirty="0"/>
              <a:t> class council as a </a:t>
            </a:r>
            <a:r>
              <a:rPr lang="en-US" dirty="0"/>
              <a:t>strategy</a:t>
            </a:r>
            <a:r>
              <a:rPr lang="en-US" baseline="0" dirty="0"/>
              <a:t> that fosters power and responsibility within a class.</a:t>
            </a:r>
          </a:p>
          <a:p>
            <a:endParaRPr lang="en-US" baseline="0" dirty="0"/>
          </a:p>
          <a:p>
            <a:r>
              <a:rPr lang="en-US" baseline="0" dirty="0"/>
              <a:t>MOJ = The Master of Justice ( A student who keeps control through child created and agreed rewards and punishments) </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50</a:t>
            </a:fld>
            <a:endParaRPr lang="en-US"/>
          </a:p>
        </p:txBody>
      </p:sp>
    </p:spTree>
    <p:extLst>
      <p:ext uri="{BB962C8B-B14F-4D97-AF65-F5344CB8AC3E}">
        <p14:creationId xmlns:p14="http://schemas.microsoft.com/office/powerpoint/2010/main" val="155132040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Grandma’s rule</a:t>
            </a:r>
            <a:r>
              <a:rPr lang="en-US" baseline="0" dirty="0"/>
              <a:t> as a simple approach that aids freedom.</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51</a:t>
            </a:fld>
            <a:endParaRPr lang="en-US"/>
          </a:p>
        </p:txBody>
      </p:sp>
    </p:spTree>
    <p:extLst>
      <p:ext uri="{BB962C8B-B14F-4D97-AF65-F5344CB8AC3E}">
        <p14:creationId xmlns:p14="http://schemas.microsoft.com/office/powerpoint/2010/main" val="119260462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to update </a:t>
            </a:r>
            <a:r>
              <a:rPr lang="en-US" dirty="0" err="1"/>
              <a:t>behaviour</a:t>
            </a:r>
            <a:r>
              <a:rPr lang="en-US" dirty="0"/>
              <a:t> model.</a:t>
            </a:r>
          </a:p>
        </p:txBody>
      </p:sp>
      <p:sp>
        <p:nvSpPr>
          <p:cNvPr id="4" name="Slide Number Placeholder 3"/>
          <p:cNvSpPr>
            <a:spLocks noGrp="1"/>
          </p:cNvSpPr>
          <p:nvPr>
            <p:ph type="sldNum" sz="quarter" idx="10"/>
          </p:nvPr>
        </p:nvSpPr>
        <p:spPr/>
        <p:txBody>
          <a:bodyPr/>
          <a:lstStyle/>
          <a:p>
            <a:fld id="{866552D6-76DF-0547-BBAF-EACD65B06FFA}" type="slidenum">
              <a:rPr lang="en-US" smtClean="0"/>
              <a:pPr/>
              <a:t>52</a:t>
            </a:fld>
            <a:endParaRPr lang="en-US"/>
          </a:p>
        </p:txBody>
      </p:sp>
    </p:spTree>
    <p:extLst>
      <p:ext uri="{BB962C8B-B14F-4D97-AF65-F5344CB8AC3E}">
        <p14:creationId xmlns:p14="http://schemas.microsoft.com/office/powerpoint/2010/main" val="120306044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55</a:t>
            </a:fld>
            <a:endParaRPr lang="en-US"/>
          </a:p>
        </p:txBody>
      </p:sp>
    </p:spTree>
    <p:extLst>
      <p:ext uri="{BB962C8B-B14F-4D97-AF65-F5344CB8AC3E}">
        <p14:creationId xmlns:p14="http://schemas.microsoft.com/office/powerpoint/2010/main" val="106166187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56</a:t>
            </a:fld>
            <a:endParaRPr lang="en-US"/>
          </a:p>
        </p:txBody>
      </p:sp>
    </p:spTree>
    <p:extLst>
      <p:ext uri="{BB962C8B-B14F-4D97-AF65-F5344CB8AC3E}">
        <p14:creationId xmlns:p14="http://schemas.microsoft.com/office/powerpoint/2010/main" val="55876000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57</a:t>
            </a:fld>
            <a:endParaRPr lang="en-US"/>
          </a:p>
        </p:txBody>
      </p:sp>
    </p:spTree>
    <p:extLst>
      <p:ext uri="{BB962C8B-B14F-4D97-AF65-F5344CB8AC3E}">
        <p14:creationId xmlns:p14="http://schemas.microsoft.com/office/powerpoint/2010/main" val="302256519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58</a:t>
            </a:fld>
            <a:endParaRPr lang="en-US"/>
          </a:p>
        </p:txBody>
      </p:sp>
    </p:spTree>
    <p:extLst>
      <p:ext uri="{BB962C8B-B14F-4D97-AF65-F5344CB8AC3E}">
        <p14:creationId xmlns:p14="http://schemas.microsoft.com/office/powerpoint/2010/main" val="52837659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Time (15 mins) </a:t>
            </a:r>
          </a:p>
          <a:p>
            <a:endParaRPr lang="en-US" dirty="0"/>
          </a:p>
          <a:p>
            <a:r>
              <a:rPr lang="en-US" dirty="0"/>
              <a:t>Explain to the students that they now have 15mins to complete the task and when we come back we will have a whole group discussion that they need to prepare for.</a:t>
            </a:r>
          </a:p>
          <a:p>
            <a:endParaRPr lang="en-US" dirty="0"/>
          </a:p>
          <a:p>
            <a:r>
              <a:rPr lang="en-US" dirty="0"/>
              <a:t>Student need to </a:t>
            </a:r>
          </a:p>
          <a:p>
            <a:endParaRPr lang="en-US" dirty="0"/>
          </a:p>
          <a:p>
            <a:pPr marL="228600" indent="-228600">
              <a:buAutoNum type="alphaLcParenR"/>
            </a:pPr>
            <a:r>
              <a:rPr lang="en-US" dirty="0"/>
              <a:t>Read the main aspects of </a:t>
            </a:r>
            <a:r>
              <a:rPr lang="en-US" dirty="0" err="1"/>
              <a:t>Ginnot’s</a:t>
            </a:r>
            <a:r>
              <a:rPr lang="en-US" dirty="0"/>
              <a:t> </a:t>
            </a:r>
            <a:r>
              <a:rPr lang="en-US" dirty="0" err="1"/>
              <a:t>behaviour</a:t>
            </a:r>
            <a:r>
              <a:rPr lang="en-US" dirty="0"/>
              <a:t> model above.</a:t>
            </a:r>
          </a:p>
          <a:p>
            <a:pPr marL="228600" indent="-228600">
              <a:buAutoNum type="alphaLcParenR"/>
            </a:pPr>
            <a:r>
              <a:rPr lang="en-US" dirty="0"/>
              <a:t>Reflect on each statement and decide if they either agree or disagree with the each statement</a:t>
            </a:r>
          </a:p>
          <a:p>
            <a:pPr marL="228600" indent="-228600">
              <a:buAutoNum type="alphaLcParenR"/>
            </a:pPr>
            <a:r>
              <a:rPr lang="en-US" dirty="0"/>
              <a:t>Choose three aspects above to make additional notes on ready to discuss/</a:t>
            </a:r>
            <a:r>
              <a:rPr lang="en-US" baseline="0" dirty="0"/>
              <a:t> share when we meet back. This may involve additional research into the chosen statements. For example is there any other research that suggests that ‘insulting children causes rebellion”? Who else agrees with this or disagrees? </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59</a:t>
            </a:fld>
            <a:endParaRPr lang="en-US"/>
          </a:p>
        </p:txBody>
      </p:sp>
    </p:spTree>
    <p:extLst>
      <p:ext uri="{BB962C8B-B14F-4D97-AF65-F5344CB8AC3E}">
        <p14:creationId xmlns:p14="http://schemas.microsoft.com/office/powerpoint/2010/main" val="294268656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60</a:t>
            </a:fld>
            <a:endParaRPr lang="en-US"/>
          </a:p>
        </p:txBody>
      </p:sp>
    </p:spTree>
    <p:extLst>
      <p:ext uri="{BB962C8B-B14F-4D97-AF65-F5344CB8AC3E}">
        <p14:creationId xmlns:p14="http://schemas.microsoft.com/office/powerpoint/2010/main" val="175794245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61</a:t>
            </a:fld>
            <a:endParaRPr lang="en-US"/>
          </a:p>
        </p:txBody>
      </p:sp>
    </p:spTree>
    <p:extLst>
      <p:ext uri="{BB962C8B-B14F-4D97-AF65-F5344CB8AC3E}">
        <p14:creationId xmlns:p14="http://schemas.microsoft.com/office/powerpoint/2010/main" val="193599253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62</a:t>
            </a:fld>
            <a:endParaRPr lang="en-US"/>
          </a:p>
        </p:txBody>
      </p:sp>
    </p:spTree>
    <p:extLst>
      <p:ext uri="{BB962C8B-B14F-4D97-AF65-F5344CB8AC3E}">
        <p14:creationId xmlns:p14="http://schemas.microsoft.com/office/powerpoint/2010/main" val="81441215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Time (15 mins) </a:t>
            </a:r>
          </a:p>
          <a:p>
            <a:endParaRPr lang="en-US" dirty="0"/>
          </a:p>
          <a:p>
            <a:r>
              <a:rPr lang="en-US" dirty="0"/>
              <a:t>Explain to the students that they now have 15mins to complete the task and when we come back we will have a whole group discussion that they need to prepare for.</a:t>
            </a:r>
          </a:p>
          <a:p>
            <a:endParaRPr lang="en-US" dirty="0"/>
          </a:p>
          <a:p>
            <a:r>
              <a:rPr lang="en-US" dirty="0"/>
              <a:t>Student need to </a:t>
            </a:r>
          </a:p>
          <a:p>
            <a:endParaRPr lang="en-US" dirty="0"/>
          </a:p>
          <a:p>
            <a:pPr marL="228600" indent="-228600">
              <a:buAutoNum type="alphaLcParenR"/>
            </a:pPr>
            <a:r>
              <a:rPr lang="en-US" dirty="0"/>
              <a:t>Read the main aspects of </a:t>
            </a:r>
            <a:r>
              <a:rPr lang="en-US" dirty="0" err="1"/>
              <a:t>Ginnot’s</a:t>
            </a:r>
            <a:r>
              <a:rPr lang="en-US" dirty="0"/>
              <a:t> </a:t>
            </a:r>
            <a:r>
              <a:rPr lang="en-US" dirty="0" err="1"/>
              <a:t>behaviour</a:t>
            </a:r>
            <a:r>
              <a:rPr lang="en-US" dirty="0"/>
              <a:t> model above.</a:t>
            </a:r>
          </a:p>
          <a:p>
            <a:pPr marL="228600" indent="-228600">
              <a:buAutoNum type="alphaLcParenR"/>
            </a:pPr>
            <a:r>
              <a:rPr lang="en-US" dirty="0"/>
              <a:t>Reflect on each statement and decide if they either agree or disagree with the each statement</a:t>
            </a:r>
          </a:p>
          <a:p>
            <a:pPr marL="228600" indent="-228600">
              <a:buAutoNum type="alphaLcParenR"/>
            </a:pPr>
            <a:r>
              <a:rPr lang="en-US" dirty="0"/>
              <a:t>Choose three aspects above to make additional notes on ready to discuss/</a:t>
            </a:r>
            <a:r>
              <a:rPr lang="en-US" baseline="0" dirty="0"/>
              <a:t> share when we meet back. This may involve additional research into the chosen statements. For example is there any other research that suggests that ‘insulting children causes rebellion”? Who else agrees with this or disagrees? </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63</a:t>
            </a:fld>
            <a:endParaRPr lang="en-US"/>
          </a:p>
        </p:txBody>
      </p:sp>
    </p:spTree>
    <p:extLst>
      <p:ext uri="{BB962C8B-B14F-4D97-AF65-F5344CB8AC3E}">
        <p14:creationId xmlns:p14="http://schemas.microsoft.com/office/powerpoint/2010/main" val="264200485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64</a:t>
            </a:fld>
            <a:endParaRPr lang="en-US"/>
          </a:p>
        </p:txBody>
      </p:sp>
    </p:spTree>
    <p:extLst>
      <p:ext uri="{BB962C8B-B14F-4D97-AF65-F5344CB8AC3E}">
        <p14:creationId xmlns:p14="http://schemas.microsoft.com/office/powerpoint/2010/main" val="337535632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Time (15 mins) </a:t>
            </a:r>
          </a:p>
          <a:p>
            <a:endParaRPr lang="en-US" dirty="0"/>
          </a:p>
          <a:p>
            <a:r>
              <a:rPr lang="en-US" dirty="0"/>
              <a:t>Explain to the students that they now have 15mins to complete the task and when we come back we will have a whole group discussion that they need to prepare for.</a:t>
            </a:r>
          </a:p>
          <a:p>
            <a:endParaRPr lang="en-US" dirty="0"/>
          </a:p>
          <a:p>
            <a:r>
              <a:rPr lang="en-US" dirty="0"/>
              <a:t>Student need to </a:t>
            </a:r>
          </a:p>
          <a:p>
            <a:endParaRPr lang="en-US" dirty="0"/>
          </a:p>
          <a:p>
            <a:pPr marL="228600" indent="-228600">
              <a:buAutoNum type="alphaLcParenR"/>
            </a:pPr>
            <a:r>
              <a:rPr lang="en-US" dirty="0"/>
              <a:t>Read the main aspects of </a:t>
            </a:r>
            <a:r>
              <a:rPr lang="en-US" dirty="0" err="1"/>
              <a:t>Ginnot’s</a:t>
            </a:r>
            <a:r>
              <a:rPr lang="en-US" dirty="0"/>
              <a:t> </a:t>
            </a:r>
            <a:r>
              <a:rPr lang="en-US" dirty="0" err="1"/>
              <a:t>behaviour</a:t>
            </a:r>
            <a:r>
              <a:rPr lang="en-US" dirty="0"/>
              <a:t> model above.</a:t>
            </a:r>
          </a:p>
          <a:p>
            <a:pPr marL="228600" indent="-228600">
              <a:buAutoNum type="alphaLcParenR"/>
            </a:pPr>
            <a:r>
              <a:rPr lang="en-US" dirty="0"/>
              <a:t>Reflect on each statement and decide if they either agree or disagree with the each statement</a:t>
            </a:r>
          </a:p>
          <a:p>
            <a:pPr marL="228600" indent="-228600">
              <a:buAutoNum type="alphaLcParenR"/>
            </a:pPr>
            <a:r>
              <a:rPr lang="en-US" dirty="0"/>
              <a:t>Choose three aspects above to make additional notes on ready to discuss/</a:t>
            </a:r>
            <a:r>
              <a:rPr lang="en-US" baseline="0" dirty="0"/>
              <a:t> share when we meet back. This may involve additional research into the chosen statements. For example is there any other research that suggests that ‘insulting children causes rebellion”? Who else agrees with this or disagrees? </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65</a:t>
            </a:fld>
            <a:endParaRPr lang="en-US"/>
          </a:p>
        </p:txBody>
      </p:sp>
    </p:spTree>
    <p:extLst>
      <p:ext uri="{BB962C8B-B14F-4D97-AF65-F5344CB8AC3E}">
        <p14:creationId xmlns:p14="http://schemas.microsoft.com/office/powerpoint/2010/main" val="288644561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to update </a:t>
            </a:r>
            <a:r>
              <a:rPr lang="en-US" dirty="0" err="1"/>
              <a:t>behaviour</a:t>
            </a:r>
            <a:r>
              <a:rPr lang="en-US" dirty="0"/>
              <a:t> model.</a:t>
            </a:r>
          </a:p>
        </p:txBody>
      </p:sp>
      <p:sp>
        <p:nvSpPr>
          <p:cNvPr id="4" name="Slide Number Placeholder 3"/>
          <p:cNvSpPr>
            <a:spLocks noGrp="1"/>
          </p:cNvSpPr>
          <p:nvPr>
            <p:ph type="sldNum" sz="quarter" idx="10"/>
          </p:nvPr>
        </p:nvSpPr>
        <p:spPr/>
        <p:txBody>
          <a:bodyPr/>
          <a:lstStyle/>
          <a:p>
            <a:fld id="{866552D6-76DF-0547-BBAF-EACD65B06FFA}" type="slidenum">
              <a:rPr lang="en-US" smtClean="0"/>
              <a:pPr/>
              <a:t>66</a:t>
            </a:fld>
            <a:endParaRPr lang="en-US"/>
          </a:p>
        </p:txBody>
      </p:sp>
    </p:spTree>
    <p:extLst>
      <p:ext uri="{BB962C8B-B14F-4D97-AF65-F5344CB8AC3E}">
        <p14:creationId xmlns:p14="http://schemas.microsoft.com/office/powerpoint/2010/main" val="225239479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Ok getting to the end of the session!</a:t>
            </a:r>
          </a:p>
          <a:p>
            <a:endParaRPr lang="en-US" dirty="0"/>
          </a:p>
          <a:p>
            <a:r>
              <a:rPr lang="en-US" dirty="0"/>
              <a:t>Back this this question and collect responses from earlier and offer the</a:t>
            </a:r>
            <a:r>
              <a:rPr lang="en-US" baseline="0" dirty="0"/>
              <a:t> following </a:t>
            </a:r>
            <a:r>
              <a:rPr lang="en-US" dirty="0"/>
              <a:t>possible suggestion</a:t>
            </a:r>
            <a:r>
              <a:rPr lang="mr-IN" dirty="0"/>
              <a:t>…</a:t>
            </a:r>
            <a:endParaRPr lang="en-GB" dirty="0"/>
          </a:p>
          <a:p>
            <a:endParaRPr lang="en-GB" dirty="0"/>
          </a:p>
          <a:p>
            <a:r>
              <a:rPr lang="en-GB" dirty="0"/>
              <a:t>WHAT IS THE TASK?</a:t>
            </a:r>
          </a:p>
          <a:p>
            <a:endParaRPr lang="en-GB" dirty="0"/>
          </a:p>
          <a:p>
            <a:r>
              <a:rPr lang="en-GB" dirty="0"/>
              <a:t>Open discussion relating to the potential issues with the wrong task for individuals (Too hard,</a:t>
            </a:r>
            <a:r>
              <a:rPr lang="en-GB" baseline="0" dirty="0"/>
              <a:t> too easy </a:t>
            </a:r>
            <a:r>
              <a:rPr lang="en-GB" baseline="0" dirty="0" err="1"/>
              <a:t>etc</a:t>
            </a:r>
            <a:r>
              <a:rPr lang="en-GB" baseline="0" dirty="0"/>
              <a:t>)</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67</a:t>
            </a:fld>
            <a:endParaRPr lang="en-US"/>
          </a:p>
        </p:txBody>
      </p:sp>
    </p:spTree>
    <p:extLst>
      <p:ext uri="{BB962C8B-B14F-4D97-AF65-F5344CB8AC3E}">
        <p14:creationId xmlns:p14="http://schemas.microsoft.com/office/powerpoint/2010/main" val="116655593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leads us to thinking about the above. </a:t>
            </a:r>
          </a:p>
          <a:p>
            <a:endParaRPr lang="en-US" dirty="0"/>
          </a:p>
          <a:p>
            <a:r>
              <a:rPr lang="en-US" dirty="0"/>
              <a:t>It is at this point that we can discuss the</a:t>
            </a:r>
            <a:r>
              <a:rPr lang="en-US" baseline="0" dirty="0"/>
              <a:t> potential to sometimes teach our way out of trouble by providing such innovative and interesting activities and learning experiences that the child chooses not to misbehave because they will have more fun learning! </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70</a:t>
            </a:fld>
            <a:endParaRPr lang="en-US"/>
          </a:p>
        </p:txBody>
      </p:sp>
    </p:spTree>
    <p:extLst>
      <p:ext uri="{BB962C8B-B14F-4D97-AF65-F5344CB8AC3E}">
        <p14:creationId xmlns:p14="http://schemas.microsoft.com/office/powerpoint/2010/main" val="102815116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above is an example of the best lesson I ever taught</a:t>
            </a:r>
            <a:r>
              <a:rPr lang="mr-IN" dirty="0"/>
              <a:t>…</a:t>
            </a:r>
            <a:r>
              <a:rPr lang="en-GB" dirty="0"/>
              <a:t>not one child misbehaved throughout the whole experience. PLEASE REPLACE WITH YOUR OWN EXAMPLES and leave our students feeling confident that well planned beautiful crafted learning experiences can be one of our greatest strategies when trying to minimise poor behaviour. </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71</a:t>
            </a:fld>
            <a:endParaRPr lang="en-US"/>
          </a:p>
        </p:txBody>
      </p:sp>
    </p:spTree>
    <p:extLst>
      <p:ext uri="{BB962C8B-B14F-4D97-AF65-F5344CB8AC3E}">
        <p14:creationId xmlns:p14="http://schemas.microsoft.com/office/powerpoint/2010/main" val="3038630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Date Placeholder 4"/>
          <p:cNvSpPr>
            <a:spLocks noGrp="1"/>
          </p:cNvSpPr>
          <p:nvPr>
            <p:ph type="dt" sz="half" idx="10"/>
          </p:nvPr>
        </p:nvSpPr>
        <p:spPr/>
        <p:txBody>
          <a:bodyPr/>
          <a:lstStyle/>
          <a:p>
            <a:fld id="{94E34073-1DDB-E241-AFDC-40B33DF00C0C}" type="datetimeFigureOut">
              <a:rPr lang="en-GB" smtClean="0"/>
              <a:pPr/>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7" name="Date Placeholder 6"/>
          <p:cNvSpPr>
            <a:spLocks noGrp="1"/>
          </p:cNvSpPr>
          <p:nvPr>
            <p:ph type="dt" sz="half" idx="10"/>
          </p:nvPr>
        </p:nvSpPr>
        <p:spPr/>
        <p:txBody>
          <a:bodyPr/>
          <a:lstStyle/>
          <a:p>
            <a:fld id="{94E34073-1DDB-E241-AFDC-40B33DF00C0C}" type="datetimeFigureOut">
              <a:rPr lang="en-GB" smtClean="0"/>
              <a:pPr/>
              <a:t>02/12/2025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Date Placeholder 2"/>
          <p:cNvSpPr>
            <a:spLocks noGrp="1"/>
          </p:cNvSpPr>
          <p:nvPr>
            <p:ph type="dt" sz="half" idx="10"/>
          </p:nvPr>
        </p:nvSpPr>
        <p:spPr/>
        <p:txBody>
          <a:bodyPr/>
          <a:lstStyle/>
          <a:p>
            <a:fld id="{94E34073-1DDB-E241-AFDC-40B33DF00C0C}" type="datetimeFigureOut">
              <a:rPr lang="en-GB" smtClean="0"/>
              <a:pPr/>
              <a:t>02/12/2025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02/12/2025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98561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E34073-1DDB-E241-AFDC-40B33DF00C0C}" type="datetimeFigureOut">
              <a:rPr lang="en-GB" smtClean="0"/>
              <a:pPr/>
              <a:t>02/12/2025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0CDB28-BAA5-B54E-8F8E-694C5515DAE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1.jp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jp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9.xml"/><Relationship Id="rId1" Type="http://schemas.openxmlformats.org/officeDocument/2006/relationships/slideLayout" Target="../slideLayouts/slideLayout7.xml"/><Relationship Id="rId4" Type="http://schemas.openxmlformats.org/officeDocument/2006/relationships/image" Target="../media/image55.jpg"/></Relationships>
</file>

<file path=ppt/slides/_rels/slide5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50.xml"/><Relationship Id="rId1" Type="http://schemas.openxmlformats.org/officeDocument/2006/relationships/slideLayout" Target="../slideLayouts/slideLayout7.xml"/><Relationship Id="rId4" Type="http://schemas.openxmlformats.org/officeDocument/2006/relationships/image" Target="../media/image56.png"/></Relationships>
</file>

<file path=ppt/slides/_rels/slide5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51.xml"/><Relationship Id="rId1" Type="http://schemas.openxmlformats.org/officeDocument/2006/relationships/slideLayout" Target="../slideLayouts/slideLayout7.xml"/><Relationship Id="rId4" Type="http://schemas.openxmlformats.org/officeDocument/2006/relationships/image" Target="../media/image57.jpg"/></Relationships>
</file>

<file path=ppt/slides/_rels/slide5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52.xml"/><Relationship Id="rId1" Type="http://schemas.openxmlformats.org/officeDocument/2006/relationships/slideLayout" Target="../slideLayouts/slideLayout7.xml"/><Relationship Id="rId5" Type="http://schemas.openxmlformats.org/officeDocument/2006/relationships/image" Target="../media/image59.jpg"/><Relationship Id="rId4" Type="http://schemas.openxmlformats.org/officeDocument/2006/relationships/image" Target="../media/image58.jpg"/></Relationships>
</file>

<file path=ppt/slides/_rels/slide5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53.xml"/><Relationship Id="rId1" Type="http://schemas.openxmlformats.org/officeDocument/2006/relationships/slideLayout" Target="../slideLayouts/slideLayout7.xml"/><Relationship Id="rId4" Type="http://schemas.openxmlformats.org/officeDocument/2006/relationships/image" Target="../media/image60.jpg"/></Relationships>
</file>

<file path=ppt/slides/_rels/slide6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54.xml"/><Relationship Id="rId1" Type="http://schemas.openxmlformats.org/officeDocument/2006/relationships/slideLayout" Target="../slideLayouts/slideLayout7.xml"/><Relationship Id="rId4" Type="http://schemas.openxmlformats.org/officeDocument/2006/relationships/image" Target="../media/image61.jpg"/></Relationships>
</file>

<file path=ppt/slides/_rels/slide6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55.xml"/><Relationship Id="rId1" Type="http://schemas.openxmlformats.org/officeDocument/2006/relationships/slideLayout" Target="../slideLayouts/slideLayout7.xml"/><Relationship Id="rId5" Type="http://schemas.openxmlformats.org/officeDocument/2006/relationships/image" Target="../media/image62.jpg"/><Relationship Id="rId4" Type="http://schemas.openxmlformats.org/officeDocument/2006/relationships/image" Target="../media/image59.jpg"/></Relationships>
</file>

<file path=ppt/slides/_rels/slide6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56.xml"/><Relationship Id="rId1" Type="http://schemas.openxmlformats.org/officeDocument/2006/relationships/slideLayout" Target="../slideLayouts/slideLayout7.xml"/><Relationship Id="rId4" Type="http://schemas.openxmlformats.org/officeDocument/2006/relationships/image" Target="../media/image63.jpg"/></Relationships>
</file>

<file path=ppt/slides/_rels/slide6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57.xml"/><Relationship Id="rId1" Type="http://schemas.openxmlformats.org/officeDocument/2006/relationships/slideLayout" Target="../slideLayouts/slideLayout7.xml"/><Relationship Id="rId4" Type="http://schemas.openxmlformats.org/officeDocument/2006/relationships/image" Target="../media/image64.jpg"/></Relationships>
</file>

<file path=ppt/slides/_rels/slide6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58.xml"/><Relationship Id="rId1" Type="http://schemas.openxmlformats.org/officeDocument/2006/relationships/slideLayout" Target="../slideLayouts/slideLayout7.xml"/><Relationship Id="rId4" Type="http://schemas.openxmlformats.org/officeDocument/2006/relationships/image" Target="../media/image65.jpg"/></Relationships>
</file>

<file path=ppt/slides/_rels/slide6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68.jp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6B683-A729-9041-AE89-3178BCB787DE}"/>
              </a:ext>
            </a:extLst>
          </p:cNvPr>
          <p:cNvSpPr txBox="1"/>
          <p:nvPr/>
        </p:nvSpPr>
        <p:spPr>
          <a:xfrm>
            <a:off x="119978" y="367316"/>
            <a:ext cx="9007595" cy="2492990"/>
          </a:xfrm>
          <a:prstGeom prst="rect">
            <a:avLst/>
          </a:prstGeom>
          <a:noFill/>
        </p:spPr>
        <p:txBody>
          <a:bodyPr wrap="none" rtlCol="0">
            <a:spAutoFit/>
          </a:bodyPr>
          <a:lstStyle/>
          <a:p>
            <a:pPr algn="ctr"/>
            <a:r>
              <a:rPr lang="en-GB" sz="6000" dirty="0">
                <a:solidFill>
                  <a:schemeClr val="bg1"/>
                </a:solidFill>
                <a:latin typeface="Arial" panose="020B0604020202020204" pitchFamily="34" charset="0"/>
                <a:cs typeface="Arial" panose="020B0604020202020204" pitchFamily="34" charset="0"/>
              </a:rPr>
              <a:t>ECAD4017</a:t>
            </a:r>
          </a:p>
          <a:p>
            <a:pPr algn="ctr"/>
            <a:r>
              <a:rPr lang="en-GB" sz="3600" dirty="0">
                <a:solidFill>
                  <a:schemeClr val="bg1"/>
                </a:solidFill>
                <a:latin typeface="Arial" panose="020B0604020202020204" pitchFamily="34" charset="0"/>
                <a:cs typeface="Arial" panose="020B0604020202020204" pitchFamily="34" charset="0"/>
              </a:rPr>
              <a:t>Leading the learning - What am I teaching?</a:t>
            </a:r>
            <a:br>
              <a:rPr lang="en-GB" sz="6000" dirty="0">
                <a:solidFill>
                  <a:schemeClr val="bg1"/>
                </a:solidFill>
                <a:latin typeface="American Typewriter" panose="02090604020004020304" pitchFamily="18" charset="77"/>
              </a:rPr>
            </a:br>
            <a:endParaRPr lang="en-US" sz="6000" dirty="0">
              <a:solidFill>
                <a:schemeClr val="bg1"/>
              </a:solidFill>
              <a:latin typeface="American Typewriter" panose="02090604020004020304" pitchFamily="18" charset="77"/>
            </a:endParaRPr>
          </a:p>
        </p:txBody>
      </p:sp>
      <p:sp>
        <p:nvSpPr>
          <p:cNvPr id="3" name="TextBox 2">
            <a:extLst>
              <a:ext uri="{FF2B5EF4-FFF2-40B4-BE49-F238E27FC236}">
                <a16:creationId xmlns:a16="http://schemas.microsoft.com/office/drawing/2014/main" id="{073566AF-150B-EF48-9F17-976745988151}"/>
              </a:ext>
            </a:extLst>
          </p:cNvPr>
          <p:cNvSpPr txBox="1"/>
          <p:nvPr/>
        </p:nvSpPr>
        <p:spPr>
          <a:xfrm>
            <a:off x="517132" y="4249270"/>
            <a:ext cx="8213276" cy="769441"/>
          </a:xfrm>
          <a:prstGeom prst="rect">
            <a:avLst/>
          </a:prstGeom>
          <a:noFill/>
        </p:spPr>
        <p:txBody>
          <a:bodyPr wrap="square" rtlCol="0">
            <a:spAutoFit/>
          </a:bodyPr>
          <a:lstStyle/>
          <a:p>
            <a:r>
              <a:rPr lang="en-GB" sz="4400" dirty="0">
                <a:solidFill>
                  <a:schemeClr val="bg1"/>
                </a:solidFill>
                <a:latin typeface="Arial" panose="020B0604020202020204" pitchFamily="34" charset="0"/>
                <a:cs typeface="Arial" panose="020B0604020202020204" pitchFamily="34" charset="0"/>
              </a:rPr>
              <a:t>Behaviour Management Theory</a:t>
            </a:r>
          </a:p>
        </p:txBody>
      </p:sp>
    </p:spTree>
    <p:extLst>
      <p:ext uri="{BB962C8B-B14F-4D97-AF65-F5344CB8AC3E}">
        <p14:creationId xmlns:p14="http://schemas.microsoft.com/office/powerpoint/2010/main" val="94332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2F258-58CD-EA46-8095-7CED5121CFE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343327CC-9673-F24C-83AE-60CDEF31BD8D}"/>
              </a:ext>
            </a:extLst>
          </p:cNvPr>
          <p:cNvPicPr>
            <a:picLocks noGrp="1" noChangeAspect="1"/>
          </p:cNvPicPr>
          <p:nvPr>
            <p:ph idx="1"/>
          </p:nvPr>
        </p:nvPicPr>
        <p:blipFill rotWithShape="1">
          <a:blip r:embed="rId3"/>
          <a:srcRect b="30856"/>
          <a:stretch/>
        </p:blipFill>
        <p:spPr>
          <a:xfrm>
            <a:off x="-1" y="0"/>
            <a:ext cx="10780433" cy="6858000"/>
          </a:xfrm>
        </p:spPr>
      </p:pic>
    </p:spTree>
    <p:extLst>
      <p:ext uri="{BB962C8B-B14F-4D97-AF65-F5344CB8AC3E}">
        <p14:creationId xmlns:p14="http://schemas.microsoft.com/office/powerpoint/2010/main" val="2003167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B127A-047E-314B-864F-3255BBA46E9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8D66AE4E-8073-A247-A01A-499A69E20BAB}"/>
              </a:ext>
            </a:extLst>
          </p:cNvPr>
          <p:cNvPicPr>
            <a:picLocks noGrp="1" noChangeAspect="1"/>
          </p:cNvPicPr>
          <p:nvPr>
            <p:ph idx="1"/>
          </p:nvPr>
        </p:nvPicPr>
        <p:blipFill>
          <a:blip r:embed="rId3"/>
          <a:stretch>
            <a:fillRect/>
          </a:stretch>
        </p:blipFill>
        <p:spPr>
          <a:xfrm>
            <a:off x="-1867711" y="0"/>
            <a:ext cx="12937787" cy="8086118"/>
          </a:xfrm>
        </p:spPr>
      </p:pic>
    </p:spTree>
    <p:extLst>
      <p:ext uri="{BB962C8B-B14F-4D97-AF65-F5344CB8AC3E}">
        <p14:creationId xmlns:p14="http://schemas.microsoft.com/office/powerpoint/2010/main" val="33490029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BDA54-7D4E-5343-A696-4E4DD7544C5F}"/>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11A6F30C-59A7-FE41-9AC0-8916CDAED4E5}"/>
              </a:ext>
            </a:extLst>
          </p:cNvPr>
          <p:cNvPicPr>
            <a:picLocks noGrp="1" noChangeAspect="1"/>
          </p:cNvPicPr>
          <p:nvPr>
            <p:ph idx="1"/>
          </p:nvPr>
        </p:nvPicPr>
        <p:blipFill>
          <a:blip r:embed="rId3"/>
          <a:stretch>
            <a:fillRect/>
          </a:stretch>
        </p:blipFill>
        <p:spPr>
          <a:xfrm>
            <a:off x="-2387854" y="-452746"/>
            <a:ext cx="13605240" cy="8503276"/>
          </a:xfrm>
        </p:spPr>
      </p:pic>
    </p:spTree>
    <p:extLst>
      <p:ext uri="{BB962C8B-B14F-4D97-AF65-F5344CB8AC3E}">
        <p14:creationId xmlns:p14="http://schemas.microsoft.com/office/powerpoint/2010/main" val="222355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4C7E9-2C48-934B-B5BB-003E02F34C77}"/>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BAC18097-3EAD-3D46-83C2-03ECDAC00BE9}"/>
              </a:ext>
            </a:extLst>
          </p:cNvPr>
          <p:cNvPicPr>
            <a:picLocks noGrp="1" noChangeAspect="1"/>
          </p:cNvPicPr>
          <p:nvPr>
            <p:ph idx="1"/>
          </p:nvPr>
        </p:nvPicPr>
        <p:blipFill>
          <a:blip r:embed="rId3"/>
          <a:stretch>
            <a:fillRect/>
          </a:stretch>
        </p:blipFill>
        <p:spPr>
          <a:xfrm>
            <a:off x="-1845757" y="-1183341"/>
            <a:ext cx="12866145" cy="8041341"/>
          </a:xfrm>
        </p:spPr>
      </p:pic>
    </p:spTree>
    <p:extLst>
      <p:ext uri="{BB962C8B-B14F-4D97-AF65-F5344CB8AC3E}">
        <p14:creationId xmlns:p14="http://schemas.microsoft.com/office/powerpoint/2010/main" val="2615704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3B804-65DC-354D-9AB4-5937A6AFED82}"/>
              </a:ext>
            </a:extLst>
          </p:cNvPr>
          <p:cNvSpPr>
            <a:spLocks noGrp="1"/>
          </p:cNvSpPr>
          <p:nvPr>
            <p:ph type="title"/>
          </p:nvPr>
        </p:nvSpPr>
        <p:spPr/>
        <p:txBody>
          <a:bodyPr/>
          <a:lstStyle/>
          <a:p>
            <a:endParaRPr lang="en-US"/>
          </a:p>
        </p:txBody>
      </p:sp>
      <p:pic>
        <p:nvPicPr>
          <p:cNvPr id="9" name="Content Placeholder 8">
            <a:extLst>
              <a:ext uri="{FF2B5EF4-FFF2-40B4-BE49-F238E27FC236}">
                <a16:creationId xmlns:a16="http://schemas.microsoft.com/office/drawing/2014/main" id="{3D152B52-3913-BB40-988F-A98749F41255}"/>
              </a:ext>
            </a:extLst>
          </p:cNvPr>
          <p:cNvPicPr>
            <a:picLocks noGrp="1" noChangeAspect="1"/>
          </p:cNvPicPr>
          <p:nvPr>
            <p:ph idx="1"/>
          </p:nvPr>
        </p:nvPicPr>
        <p:blipFill>
          <a:blip r:embed="rId3"/>
          <a:stretch>
            <a:fillRect/>
          </a:stretch>
        </p:blipFill>
        <p:spPr>
          <a:xfrm>
            <a:off x="1" y="2321957"/>
            <a:ext cx="9144000" cy="1433069"/>
          </a:xfrm>
        </p:spPr>
      </p:pic>
    </p:spTree>
    <p:extLst>
      <p:ext uri="{BB962C8B-B14F-4D97-AF65-F5344CB8AC3E}">
        <p14:creationId xmlns:p14="http://schemas.microsoft.com/office/powerpoint/2010/main" val="1691641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E2150-BC15-644E-A1E6-8E93499E0318}"/>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948191F-8DA1-D340-BA13-245DA9796056}"/>
              </a:ext>
            </a:extLst>
          </p:cNvPr>
          <p:cNvPicPr>
            <a:picLocks noGrp="1" noChangeAspect="1"/>
          </p:cNvPicPr>
          <p:nvPr>
            <p:ph idx="1"/>
          </p:nvPr>
        </p:nvPicPr>
        <p:blipFill>
          <a:blip r:embed="rId3"/>
          <a:stretch>
            <a:fillRect/>
          </a:stretch>
        </p:blipFill>
        <p:spPr>
          <a:xfrm>
            <a:off x="161361" y="-40099"/>
            <a:ext cx="8928847" cy="6898099"/>
          </a:xfrm>
        </p:spPr>
      </p:pic>
    </p:spTree>
    <p:extLst>
      <p:ext uri="{BB962C8B-B14F-4D97-AF65-F5344CB8AC3E}">
        <p14:creationId xmlns:p14="http://schemas.microsoft.com/office/powerpoint/2010/main" val="18299904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653E8-386F-034F-B457-4CED1A06274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D9319E56-30E1-054D-A46B-A2637CAB6FAD}"/>
              </a:ext>
            </a:extLst>
          </p:cNvPr>
          <p:cNvPicPr>
            <a:picLocks noGrp="1" noChangeAspect="1"/>
          </p:cNvPicPr>
          <p:nvPr>
            <p:ph idx="1"/>
          </p:nvPr>
        </p:nvPicPr>
        <p:blipFill>
          <a:blip r:embed="rId3"/>
          <a:stretch>
            <a:fillRect/>
          </a:stretch>
        </p:blipFill>
        <p:spPr>
          <a:xfrm>
            <a:off x="0" y="2151"/>
            <a:ext cx="9144000" cy="6855850"/>
          </a:xfrm>
        </p:spPr>
      </p:pic>
    </p:spTree>
    <p:extLst>
      <p:ext uri="{BB962C8B-B14F-4D97-AF65-F5344CB8AC3E}">
        <p14:creationId xmlns:p14="http://schemas.microsoft.com/office/powerpoint/2010/main" val="205550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5BBA2-5BC8-8C47-8FCF-0A451DC1AA0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5E04E692-B055-2E45-8A44-B280C6863187}"/>
              </a:ext>
            </a:extLst>
          </p:cNvPr>
          <p:cNvPicPr>
            <a:picLocks noGrp="1" noChangeAspect="1"/>
          </p:cNvPicPr>
          <p:nvPr>
            <p:ph idx="1"/>
          </p:nvPr>
        </p:nvPicPr>
        <p:blipFill>
          <a:blip r:embed="rId3"/>
          <a:stretch>
            <a:fillRect/>
          </a:stretch>
        </p:blipFill>
        <p:spPr>
          <a:xfrm>
            <a:off x="0" y="4305"/>
            <a:ext cx="9144000" cy="6853696"/>
          </a:xfrm>
        </p:spPr>
      </p:pic>
    </p:spTree>
    <p:extLst>
      <p:ext uri="{BB962C8B-B14F-4D97-AF65-F5344CB8AC3E}">
        <p14:creationId xmlns:p14="http://schemas.microsoft.com/office/powerpoint/2010/main" val="3236644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23F58-D5FF-984A-87FD-0768B63AD1FE}"/>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24F5BED-8C32-F64F-9799-5E703BC2B743}"/>
              </a:ext>
            </a:extLst>
          </p:cNvPr>
          <p:cNvPicPr>
            <a:picLocks noGrp="1" noChangeAspect="1"/>
          </p:cNvPicPr>
          <p:nvPr>
            <p:ph idx="1"/>
          </p:nvPr>
        </p:nvPicPr>
        <p:blipFill>
          <a:blip r:embed="rId3"/>
          <a:stretch>
            <a:fillRect/>
          </a:stretch>
        </p:blipFill>
        <p:spPr>
          <a:xfrm>
            <a:off x="941294" y="-242644"/>
            <a:ext cx="7261412" cy="7100644"/>
          </a:xfrm>
        </p:spPr>
      </p:pic>
    </p:spTree>
    <p:extLst>
      <p:ext uri="{BB962C8B-B14F-4D97-AF65-F5344CB8AC3E}">
        <p14:creationId xmlns:p14="http://schemas.microsoft.com/office/powerpoint/2010/main" val="3747284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AE38D-3B52-A94B-A1BD-157019A7C94F}"/>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A71897FD-5B8F-A74B-887E-568B74D98CF2}"/>
              </a:ext>
            </a:extLst>
          </p:cNvPr>
          <p:cNvPicPr>
            <a:picLocks noGrp="1" noChangeAspect="1"/>
          </p:cNvPicPr>
          <p:nvPr>
            <p:ph idx="1"/>
          </p:nvPr>
        </p:nvPicPr>
        <p:blipFill>
          <a:blip r:embed="rId3"/>
          <a:stretch>
            <a:fillRect/>
          </a:stretch>
        </p:blipFill>
        <p:spPr>
          <a:xfrm>
            <a:off x="587561" y="846138"/>
            <a:ext cx="8408059" cy="4299743"/>
          </a:xfrm>
        </p:spPr>
      </p:pic>
    </p:spTree>
    <p:extLst>
      <p:ext uri="{BB962C8B-B14F-4D97-AF65-F5344CB8AC3E}">
        <p14:creationId xmlns:p14="http://schemas.microsoft.com/office/powerpoint/2010/main" val="2904298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BBF62-6CAB-5847-A0EB-FA1B984817DB}"/>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F557CBED-0F78-0749-8491-E6E615666A6E}"/>
              </a:ext>
            </a:extLst>
          </p:cNvPr>
          <p:cNvPicPr>
            <a:picLocks noGrp="1" noChangeAspect="1"/>
          </p:cNvPicPr>
          <p:nvPr>
            <p:ph idx="1"/>
          </p:nvPr>
        </p:nvPicPr>
        <p:blipFill>
          <a:blip r:embed="rId3"/>
          <a:stretch>
            <a:fillRect/>
          </a:stretch>
        </p:blipFill>
        <p:spPr>
          <a:xfrm>
            <a:off x="-340660" y="0"/>
            <a:ext cx="9812917" cy="6133074"/>
          </a:xfrm>
        </p:spPr>
      </p:pic>
      <p:sp>
        <p:nvSpPr>
          <p:cNvPr id="6" name="Rectangle 5">
            <a:extLst>
              <a:ext uri="{FF2B5EF4-FFF2-40B4-BE49-F238E27FC236}">
                <a16:creationId xmlns:a16="http://schemas.microsoft.com/office/drawing/2014/main" id="{0FCC97FC-2BE4-7342-BC3A-FF4468994763}"/>
              </a:ext>
            </a:extLst>
          </p:cNvPr>
          <p:cNvSpPr/>
          <p:nvPr/>
        </p:nvSpPr>
        <p:spPr>
          <a:xfrm>
            <a:off x="2348753" y="4894729"/>
            <a:ext cx="4069976" cy="62753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Tree>
    <p:extLst>
      <p:ext uri="{BB962C8B-B14F-4D97-AF65-F5344CB8AC3E}">
        <p14:creationId xmlns:p14="http://schemas.microsoft.com/office/powerpoint/2010/main" val="3515091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B288B-51AB-0C41-A586-8F9B25B75ED0}"/>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38795831-3EB3-7C41-87C3-3EDFAD73794E}"/>
              </a:ext>
            </a:extLst>
          </p:cNvPr>
          <p:cNvPicPr>
            <a:picLocks noGrp="1" noChangeAspect="1"/>
          </p:cNvPicPr>
          <p:nvPr>
            <p:ph idx="1"/>
          </p:nvPr>
        </p:nvPicPr>
        <p:blipFill>
          <a:blip r:embed="rId3"/>
          <a:stretch>
            <a:fillRect/>
          </a:stretch>
        </p:blipFill>
        <p:spPr>
          <a:xfrm>
            <a:off x="0" y="0"/>
            <a:ext cx="9144000" cy="6858000"/>
          </a:xfrm>
        </p:spPr>
      </p:pic>
    </p:spTree>
    <p:extLst>
      <p:ext uri="{BB962C8B-B14F-4D97-AF65-F5344CB8AC3E}">
        <p14:creationId xmlns:p14="http://schemas.microsoft.com/office/powerpoint/2010/main" val="12218406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53367" y="533845"/>
            <a:ext cx="4339524" cy="4278094"/>
          </a:xfrm>
          <a:prstGeom prst="rect">
            <a:avLst/>
          </a:prstGeom>
        </p:spPr>
        <p:txBody>
          <a:bodyPr wrap="square">
            <a:spAutoFit/>
          </a:bodyPr>
          <a:lstStyle/>
          <a:p>
            <a:r>
              <a:rPr lang="en-GB" sz="2400" dirty="0">
                <a:latin typeface="Arial" charset="0"/>
                <a:ea typeface="Arial" charset="0"/>
                <a:cs typeface="Arial" charset="0"/>
              </a:rPr>
              <a:t>Van Lier et al (2004) states that children who are disruptive within the classroom are at a higher risk of many negative outcomes such as school and academic failure, poor relationships, substance use, conviction of crimes and mental health issues. </a:t>
            </a:r>
          </a:p>
          <a:p>
            <a:endParaRPr lang="en-GB" sz="2800" dirty="0">
              <a:latin typeface="Arial" charset="0"/>
              <a:ea typeface="Arial" charset="0"/>
              <a:cs typeface="Arial" charset="0"/>
            </a:endParaRPr>
          </a:p>
          <a:p>
            <a:endParaRPr lang="en-GB" sz="2800" dirty="0">
              <a:latin typeface="Arial" charset="0"/>
              <a:ea typeface="Arial" charset="0"/>
              <a:cs typeface="Arial" charset="0"/>
            </a:endParaRPr>
          </a:p>
        </p:txBody>
      </p:sp>
      <p:sp>
        <p:nvSpPr>
          <p:cNvPr id="3" name="Rectangle 2"/>
          <p:cNvSpPr/>
          <p:nvPr/>
        </p:nvSpPr>
        <p:spPr>
          <a:xfrm>
            <a:off x="313841" y="5259875"/>
            <a:ext cx="8679050" cy="981423"/>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Van </a:t>
            </a:r>
            <a:r>
              <a:rPr lang="en-GB" dirty="0" err="1">
                <a:latin typeface="Calibri" charset="0"/>
                <a:ea typeface="Calibri" charset="0"/>
                <a:cs typeface="Times New Roman" charset="0"/>
              </a:rPr>
              <a:t>Leir</a:t>
            </a:r>
            <a:r>
              <a:rPr lang="en-GB" dirty="0">
                <a:latin typeface="Calibri" charset="0"/>
                <a:ea typeface="Calibri" charset="0"/>
                <a:cs typeface="Times New Roman" charset="0"/>
              </a:rPr>
              <a:t>, O. A. C., </a:t>
            </a:r>
            <a:r>
              <a:rPr lang="en-GB" dirty="0" err="1">
                <a:latin typeface="Calibri" charset="0"/>
                <a:ea typeface="Calibri" charset="0"/>
                <a:cs typeface="Times New Roman" charset="0"/>
              </a:rPr>
              <a:t>Mythen</a:t>
            </a:r>
            <a:r>
              <a:rPr lang="en-GB" dirty="0">
                <a:latin typeface="Calibri" charset="0"/>
                <a:ea typeface="Calibri" charset="0"/>
                <a:cs typeface="Times New Roman" charset="0"/>
              </a:rPr>
              <a:t>, B. O., Van Der </a:t>
            </a:r>
            <a:r>
              <a:rPr lang="en-GB" dirty="0" err="1">
                <a:latin typeface="Calibri" charset="0"/>
                <a:ea typeface="Calibri" charset="0"/>
                <a:cs typeface="Times New Roman" charset="0"/>
              </a:rPr>
              <a:t>Sar</a:t>
            </a:r>
            <a:r>
              <a:rPr lang="en-GB" dirty="0">
                <a:latin typeface="Calibri" charset="0"/>
                <a:ea typeface="Calibri" charset="0"/>
                <a:cs typeface="Times New Roman" charset="0"/>
              </a:rPr>
              <a:t>, R. M., &amp;</a:t>
            </a:r>
            <a:r>
              <a:rPr lang="en-GB" dirty="0" err="1">
                <a:latin typeface="Calibri" charset="0"/>
                <a:ea typeface="Calibri" charset="0"/>
                <a:cs typeface="Times New Roman" charset="0"/>
              </a:rPr>
              <a:t>Crijnen</a:t>
            </a:r>
            <a:r>
              <a:rPr lang="en-GB" dirty="0">
                <a:latin typeface="Calibri" charset="0"/>
                <a:ea typeface="Calibri" charset="0"/>
                <a:cs typeface="Times New Roman" charset="0"/>
              </a:rPr>
              <a:t>, A. A. M. (2004). Preventing Disruptive </a:t>
            </a:r>
            <a:r>
              <a:rPr lang="en-GB" dirty="0" err="1">
                <a:latin typeface="Calibri" charset="0"/>
                <a:ea typeface="Calibri" charset="0"/>
                <a:cs typeface="Times New Roman" charset="0"/>
              </a:rPr>
              <a:t>Behavior</a:t>
            </a:r>
            <a:r>
              <a:rPr lang="en-GB" dirty="0">
                <a:latin typeface="Calibri" charset="0"/>
                <a:ea typeface="Calibri" charset="0"/>
                <a:cs typeface="Times New Roman" charset="0"/>
              </a:rPr>
              <a:t> in Elementary Schoolchildren: Impact of a Universal Classroom-Based Intervention. Journal of Consulting and Clinical Psychology.</a:t>
            </a:r>
            <a:endParaRPr lang="en-GB" sz="1600" dirty="0">
              <a:effectLst/>
              <a:latin typeface="Calibri" charset="0"/>
              <a:ea typeface="Calibri" charset="0"/>
              <a:cs typeface="Times New Roman"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70" y="0"/>
            <a:ext cx="4477239" cy="4477239"/>
          </a:xfrm>
          <a:prstGeom prst="rect">
            <a:avLst/>
          </a:prstGeom>
        </p:spPr>
      </p:pic>
    </p:spTree>
    <p:extLst>
      <p:ext uri="{BB962C8B-B14F-4D97-AF65-F5344CB8AC3E}">
        <p14:creationId xmlns:p14="http://schemas.microsoft.com/office/powerpoint/2010/main" val="1631065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81000"/>
            <a:ext cx="9144000" cy="6093619"/>
          </a:xfrm>
          <a:prstGeom prst="rect">
            <a:avLst/>
          </a:prstGeom>
        </p:spPr>
      </p:pic>
    </p:spTree>
    <p:extLst>
      <p:ext uri="{BB962C8B-B14F-4D97-AF65-F5344CB8AC3E}">
        <p14:creationId xmlns:p14="http://schemas.microsoft.com/office/powerpoint/2010/main" val="17118452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2368" y="371345"/>
            <a:ext cx="8212017" cy="2677656"/>
          </a:xfrm>
          <a:prstGeom prst="rect">
            <a:avLst/>
          </a:prstGeom>
        </p:spPr>
        <p:txBody>
          <a:bodyPr wrap="square">
            <a:spAutoFit/>
          </a:bodyPr>
          <a:lstStyle/>
          <a:p>
            <a:r>
              <a:rPr lang="en-GB" sz="2800" dirty="0">
                <a:latin typeface="Arial" charset="0"/>
                <a:ea typeface="Arial" charset="0"/>
                <a:cs typeface="Arial" charset="0"/>
              </a:rPr>
              <a:t>Marais and Meier (</a:t>
            </a:r>
            <a:r>
              <a:rPr lang="en-GB" sz="2800">
                <a:latin typeface="Arial" charset="0"/>
                <a:ea typeface="Arial" charset="0"/>
                <a:cs typeface="Arial" charset="0"/>
              </a:rPr>
              <a:t>2010) </a:t>
            </a:r>
            <a:r>
              <a:rPr lang="en-GB" sz="2800" dirty="0">
                <a:latin typeface="Arial" charset="0"/>
                <a:ea typeface="Arial" charset="0"/>
                <a:cs typeface="Arial" charset="0"/>
              </a:rPr>
              <a:t>state that there are many other reasons for disruptive behaviour such as inexperience/ ignorance, curiosity, wanting to belong, recognition or authority these issues could also relate to safe-guarding issues such as neglect. </a:t>
            </a:r>
            <a:endParaRPr lang="en-US" sz="2800" dirty="0">
              <a:latin typeface="Arial" charset="0"/>
              <a:ea typeface="Arial" charset="0"/>
              <a:cs typeface="Arial" charset="0"/>
            </a:endParaRPr>
          </a:p>
        </p:txBody>
      </p:sp>
      <p:sp>
        <p:nvSpPr>
          <p:cNvPr id="3" name="Rectangle 2"/>
          <p:cNvSpPr/>
          <p:nvPr/>
        </p:nvSpPr>
        <p:spPr>
          <a:xfrm>
            <a:off x="492368" y="5839751"/>
            <a:ext cx="8440617" cy="685059"/>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Marais, P., and Meier, C. (2010). Disruptive behaviour in the Foundation Phase of schooling. SAJE. </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29003181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2368" y="371345"/>
            <a:ext cx="8212017" cy="2677656"/>
          </a:xfrm>
          <a:prstGeom prst="rect">
            <a:avLst/>
          </a:prstGeom>
        </p:spPr>
        <p:txBody>
          <a:bodyPr wrap="square">
            <a:spAutoFit/>
          </a:bodyPr>
          <a:lstStyle/>
          <a:p>
            <a:r>
              <a:rPr lang="en-GB" sz="2800" dirty="0">
                <a:latin typeface="Arial" charset="0"/>
                <a:ea typeface="Arial" charset="0"/>
                <a:cs typeface="Arial" charset="0"/>
              </a:rPr>
              <a:t>Marais and Meier (</a:t>
            </a:r>
            <a:r>
              <a:rPr lang="en-GB" sz="2800">
                <a:latin typeface="Arial" charset="0"/>
                <a:ea typeface="Arial" charset="0"/>
                <a:cs typeface="Arial" charset="0"/>
              </a:rPr>
              <a:t>2010) </a:t>
            </a:r>
            <a:r>
              <a:rPr lang="en-GB" sz="2800" dirty="0">
                <a:latin typeface="Arial" charset="0"/>
                <a:ea typeface="Arial" charset="0"/>
                <a:cs typeface="Arial" charset="0"/>
              </a:rPr>
              <a:t>state that there are many other reasons for disruptive behaviour such as inexperience/ ignorance, curiosity, wanting to belong, recognition or authority these issues could also relate to safe-guarding issues such as neglect. </a:t>
            </a:r>
            <a:endParaRPr lang="en-US" sz="2800" dirty="0">
              <a:latin typeface="Arial" charset="0"/>
              <a:ea typeface="Arial" charset="0"/>
              <a:cs typeface="Arial" charset="0"/>
            </a:endParaRPr>
          </a:p>
        </p:txBody>
      </p:sp>
      <p:sp>
        <p:nvSpPr>
          <p:cNvPr id="3" name="Rectangle 2"/>
          <p:cNvSpPr/>
          <p:nvPr/>
        </p:nvSpPr>
        <p:spPr>
          <a:xfrm>
            <a:off x="492368" y="5839751"/>
            <a:ext cx="8440617" cy="685059"/>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Marais, P., and Meier, C. (2010). Disruptive behaviour in the Foundation Phase of schooling. SAJE. </a:t>
            </a:r>
            <a:endParaRPr lang="en-GB" sz="1600" dirty="0">
              <a:effectLst/>
              <a:latin typeface="Calibri" charset="0"/>
              <a:ea typeface="Calibri" charset="0"/>
              <a:cs typeface="Times New Roman"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675545">
            <a:off x="3214855" y="2415150"/>
            <a:ext cx="3579633" cy="1951607"/>
          </a:xfrm>
          <a:prstGeom prst="rect">
            <a:avLst/>
          </a:prstGeom>
        </p:spPr>
      </p:pic>
    </p:spTree>
    <p:extLst>
      <p:ext uri="{BB962C8B-B14F-4D97-AF65-F5344CB8AC3E}">
        <p14:creationId xmlns:p14="http://schemas.microsoft.com/office/powerpoint/2010/main" val="29866055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5C535-18EA-1045-937B-6A643139CC7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7CBA8E7A-281C-1A46-AA3B-102BC1982C6C}"/>
              </a:ext>
            </a:extLst>
          </p:cNvPr>
          <p:cNvPicPr>
            <a:picLocks noGrp="1" noChangeAspect="1"/>
          </p:cNvPicPr>
          <p:nvPr>
            <p:ph idx="1"/>
          </p:nvPr>
        </p:nvPicPr>
        <p:blipFill rotWithShape="1">
          <a:blip r:embed="rId3"/>
          <a:srcRect b="39159"/>
          <a:stretch/>
        </p:blipFill>
        <p:spPr>
          <a:xfrm>
            <a:off x="0" y="681906"/>
            <a:ext cx="9144000" cy="2527459"/>
          </a:xfrm>
        </p:spPr>
      </p:pic>
    </p:spTree>
    <p:extLst>
      <p:ext uri="{BB962C8B-B14F-4D97-AF65-F5344CB8AC3E}">
        <p14:creationId xmlns:p14="http://schemas.microsoft.com/office/powerpoint/2010/main" val="17174936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5C535-18EA-1045-937B-6A643139CC7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7CBA8E7A-281C-1A46-AA3B-102BC1982C6C}"/>
              </a:ext>
            </a:extLst>
          </p:cNvPr>
          <p:cNvPicPr>
            <a:picLocks noGrp="1" noChangeAspect="1"/>
          </p:cNvPicPr>
          <p:nvPr>
            <p:ph idx="1"/>
          </p:nvPr>
        </p:nvPicPr>
        <p:blipFill>
          <a:blip r:embed="rId3"/>
          <a:stretch>
            <a:fillRect/>
          </a:stretch>
        </p:blipFill>
        <p:spPr>
          <a:xfrm>
            <a:off x="0" y="681906"/>
            <a:ext cx="9144000" cy="4154192"/>
          </a:xfrm>
        </p:spPr>
      </p:pic>
    </p:spTree>
    <p:extLst>
      <p:ext uri="{BB962C8B-B14F-4D97-AF65-F5344CB8AC3E}">
        <p14:creationId xmlns:p14="http://schemas.microsoft.com/office/powerpoint/2010/main" val="3097874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57225" y="555963"/>
            <a:ext cx="8072438" cy="4031873"/>
          </a:xfrm>
          <a:prstGeom prst="rect">
            <a:avLst/>
          </a:prstGeom>
        </p:spPr>
        <p:txBody>
          <a:bodyPr wrap="square">
            <a:spAutoFit/>
          </a:bodyPr>
          <a:lstStyle/>
          <a:p>
            <a:r>
              <a:rPr lang="en-GB" sz="3200" dirty="0">
                <a:latin typeface="Arial" charset="0"/>
                <a:ea typeface="Arial" charset="0"/>
                <a:cs typeface="Arial" charset="0"/>
              </a:rPr>
              <a:t>Wilks (1996) states that there are </a:t>
            </a:r>
            <a:r>
              <a:rPr lang="en-GB" sz="3200" dirty="0">
                <a:solidFill>
                  <a:srgbClr val="00B0F0"/>
                </a:solidFill>
                <a:latin typeface="Arial" charset="0"/>
                <a:ea typeface="Arial" charset="0"/>
                <a:cs typeface="Arial" charset="0"/>
              </a:rPr>
              <a:t>two</a:t>
            </a:r>
            <a:r>
              <a:rPr lang="en-GB" sz="3200" dirty="0">
                <a:latin typeface="Arial" charset="0"/>
                <a:ea typeface="Arial" charset="0"/>
                <a:cs typeface="Arial" charset="0"/>
              </a:rPr>
              <a:t> main groups of behaviour management strategies.</a:t>
            </a:r>
          </a:p>
          <a:p>
            <a:endParaRPr lang="en-GB" sz="3200" dirty="0">
              <a:latin typeface="Arial" charset="0"/>
              <a:ea typeface="Arial" charset="0"/>
              <a:cs typeface="Arial" charset="0"/>
            </a:endParaRPr>
          </a:p>
          <a:p>
            <a:r>
              <a:rPr lang="en-GB" sz="3200" dirty="0">
                <a:solidFill>
                  <a:srgbClr val="00B0F0"/>
                </a:solidFill>
                <a:latin typeface="Arial" charset="0"/>
                <a:ea typeface="Arial" charset="0"/>
                <a:cs typeface="Arial" charset="0"/>
              </a:rPr>
              <a:t>Proactive strategies</a:t>
            </a:r>
            <a:r>
              <a:rPr lang="en-GB" sz="3200" dirty="0">
                <a:latin typeface="Arial" charset="0"/>
                <a:ea typeface="Arial" charset="0"/>
                <a:cs typeface="Arial" charset="0"/>
              </a:rPr>
              <a:t>, intended to lower the chance of a behaviour issue arising in the first place and </a:t>
            </a:r>
            <a:r>
              <a:rPr lang="en-GB" sz="3200" dirty="0">
                <a:solidFill>
                  <a:srgbClr val="00B0F0"/>
                </a:solidFill>
                <a:latin typeface="Arial" charset="0"/>
                <a:ea typeface="Arial" charset="0"/>
                <a:cs typeface="Arial" charset="0"/>
              </a:rPr>
              <a:t>reactive strategies </a:t>
            </a:r>
            <a:r>
              <a:rPr lang="en-GB" sz="3200" dirty="0">
                <a:latin typeface="Arial" charset="0"/>
                <a:ea typeface="Arial" charset="0"/>
                <a:cs typeface="Arial" charset="0"/>
              </a:rPr>
              <a:t>that are used once a child misbehaves. </a:t>
            </a:r>
            <a:endParaRPr lang="en-US" sz="3200" dirty="0">
              <a:latin typeface="Arial" charset="0"/>
              <a:ea typeface="Arial" charset="0"/>
              <a:cs typeface="Arial" charset="0"/>
            </a:endParaRPr>
          </a:p>
        </p:txBody>
      </p:sp>
      <p:sp>
        <p:nvSpPr>
          <p:cNvPr id="3" name="Rectangle 2"/>
          <p:cNvSpPr/>
          <p:nvPr/>
        </p:nvSpPr>
        <p:spPr>
          <a:xfrm>
            <a:off x="842962" y="5967240"/>
            <a:ext cx="7343776" cy="685059"/>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Wilks, R. (1996). Classroom management in primary schools: A review of the literature. Behaviour Change.</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16060369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5BA3C-6407-6449-A6EA-736EEBBAAB7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D9233825-8F40-7E42-BCD7-F99DBC77B9A4}"/>
              </a:ext>
            </a:extLst>
          </p:cNvPr>
          <p:cNvPicPr>
            <a:picLocks noGrp="1" noChangeAspect="1"/>
          </p:cNvPicPr>
          <p:nvPr>
            <p:ph idx="1"/>
          </p:nvPr>
        </p:nvPicPr>
        <p:blipFill>
          <a:blip r:embed="rId3"/>
          <a:stretch>
            <a:fillRect/>
          </a:stretch>
        </p:blipFill>
        <p:spPr>
          <a:xfrm>
            <a:off x="77450" y="382212"/>
            <a:ext cx="8994834" cy="6069106"/>
          </a:xfrm>
        </p:spPr>
      </p:pic>
    </p:spTree>
    <p:extLst>
      <p:ext uri="{BB962C8B-B14F-4D97-AF65-F5344CB8AC3E}">
        <p14:creationId xmlns:p14="http://schemas.microsoft.com/office/powerpoint/2010/main" val="7405850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990CB-F48D-9C46-9A68-713F7584C64E}"/>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F6CB0E43-FB33-4A46-BEA1-292AEDB67577}"/>
              </a:ext>
            </a:extLst>
          </p:cNvPr>
          <p:cNvPicPr>
            <a:picLocks noGrp="1" noChangeAspect="1"/>
          </p:cNvPicPr>
          <p:nvPr>
            <p:ph idx="1"/>
          </p:nvPr>
        </p:nvPicPr>
        <p:blipFill>
          <a:blip r:embed="rId3"/>
          <a:stretch>
            <a:fillRect/>
          </a:stretch>
        </p:blipFill>
        <p:spPr>
          <a:xfrm>
            <a:off x="0" y="846138"/>
            <a:ext cx="9166917" cy="4699827"/>
          </a:xfrm>
        </p:spPr>
      </p:pic>
    </p:spTree>
    <p:extLst>
      <p:ext uri="{BB962C8B-B14F-4D97-AF65-F5344CB8AC3E}">
        <p14:creationId xmlns:p14="http://schemas.microsoft.com/office/powerpoint/2010/main" val="8783205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89D685F-0A8D-4742-A54A-A0323E7219C9}"/>
              </a:ext>
            </a:extLst>
          </p:cNvPr>
          <p:cNvPicPr>
            <a:picLocks noChangeAspect="1"/>
          </p:cNvPicPr>
          <p:nvPr/>
        </p:nvPicPr>
        <p:blipFill>
          <a:blip r:embed="rId2"/>
          <a:stretch>
            <a:fillRect/>
          </a:stretch>
        </p:blipFill>
        <p:spPr>
          <a:xfrm>
            <a:off x="397956" y="653303"/>
            <a:ext cx="8470900" cy="4762500"/>
          </a:xfrm>
          <a:prstGeom prst="rect">
            <a:avLst/>
          </a:prstGeom>
        </p:spPr>
      </p:pic>
      <p:sp>
        <p:nvSpPr>
          <p:cNvPr id="4" name="TextBox 3">
            <a:extLst>
              <a:ext uri="{FF2B5EF4-FFF2-40B4-BE49-F238E27FC236}">
                <a16:creationId xmlns:a16="http://schemas.microsoft.com/office/drawing/2014/main" id="{94611922-71F5-B342-A12F-9F3E8134019C}"/>
              </a:ext>
            </a:extLst>
          </p:cNvPr>
          <p:cNvSpPr txBox="1"/>
          <p:nvPr/>
        </p:nvSpPr>
        <p:spPr>
          <a:xfrm>
            <a:off x="122812" y="5809129"/>
            <a:ext cx="9021188" cy="369332"/>
          </a:xfrm>
          <a:prstGeom prst="rect">
            <a:avLst/>
          </a:prstGeom>
          <a:noFill/>
        </p:spPr>
        <p:txBody>
          <a:bodyPr wrap="none" rtlCol="0">
            <a:spAutoFit/>
          </a:bodyPr>
          <a:lstStyle/>
          <a:p>
            <a:r>
              <a:rPr lang="en-US" dirty="0"/>
              <a:t>Speed dating – What are some of the behavior management strategies you have experienced?</a:t>
            </a:r>
          </a:p>
        </p:txBody>
      </p:sp>
    </p:spTree>
    <p:extLst>
      <p:ext uri="{BB962C8B-B14F-4D97-AF65-F5344CB8AC3E}">
        <p14:creationId xmlns:p14="http://schemas.microsoft.com/office/powerpoint/2010/main" val="9137614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30002-BF94-E44C-A7B2-85AD290DC16A}"/>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75AC1DF4-2680-E34D-9FBD-FBB0BED3FE52}"/>
              </a:ext>
            </a:extLst>
          </p:cNvPr>
          <p:cNvPicPr>
            <a:picLocks noGrp="1" noChangeAspect="1"/>
          </p:cNvPicPr>
          <p:nvPr>
            <p:ph idx="1"/>
          </p:nvPr>
        </p:nvPicPr>
        <p:blipFill>
          <a:blip r:embed="rId3"/>
          <a:stretch>
            <a:fillRect/>
          </a:stretch>
        </p:blipFill>
        <p:spPr>
          <a:xfrm>
            <a:off x="0" y="274638"/>
            <a:ext cx="9178562" cy="6233740"/>
          </a:xfrm>
        </p:spPr>
      </p:pic>
    </p:spTree>
    <p:extLst>
      <p:ext uri="{BB962C8B-B14F-4D97-AF65-F5344CB8AC3E}">
        <p14:creationId xmlns:p14="http://schemas.microsoft.com/office/powerpoint/2010/main" val="22961003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84585-F50F-AF4E-801F-801E7CB97B39}"/>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3315A315-6C38-BB45-80D0-BCF9F75FDC0B}"/>
              </a:ext>
            </a:extLst>
          </p:cNvPr>
          <p:cNvPicPr>
            <a:picLocks noGrp="1" noChangeAspect="1"/>
          </p:cNvPicPr>
          <p:nvPr>
            <p:ph idx="1"/>
          </p:nvPr>
        </p:nvPicPr>
        <p:blipFill>
          <a:blip r:embed="rId3"/>
          <a:stretch>
            <a:fillRect/>
          </a:stretch>
        </p:blipFill>
        <p:spPr>
          <a:xfrm>
            <a:off x="0" y="274638"/>
            <a:ext cx="9368429" cy="6248400"/>
          </a:xfrm>
        </p:spPr>
      </p:pic>
    </p:spTree>
    <p:extLst>
      <p:ext uri="{BB962C8B-B14F-4D97-AF65-F5344CB8AC3E}">
        <p14:creationId xmlns:p14="http://schemas.microsoft.com/office/powerpoint/2010/main" val="3009936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1F307-1281-4344-88A7-F7C6092F7601}"/>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967379FD-0F6C-194B-82DF-16392659731E}"/>
              </a:ext>
            </a:extLst>
          </p:cNvPr>
          <p:cNvPicPr>
            <a:picLocks noGrp="1" noChangeAspect="1"/>
          </p:cNvPicPr>
          <p:nvPr>
            <p:ph idx="1"/>
          </p:nvPr>
        </p:nvPicPr>
        <p:blipFill>
          <a:blip r:embed="rId3"/>
          <a:stretch>
            <a:fillRect/>
          </a:stretch>
        </p:blipFill>
        <p:spPr>
          <a:xfrm>
            <a:off x="393887" y="-107640"/>
            <a:ext cx="8686800" cy="6965640"/>
          </a:xfrm>
        </p:spPr>
      </p:pic>
    </p:spTree>
    <p:extLst>
      <p:ext uri="{BB962C8B-B14F-4D97-AF65-F5344CB8AC3E}">
        <p14:creationId xmlns:p14="http://schemas.microsoft.com/office/powerpoint/2010/main" val="16634644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12304-FA1B-AE42-AFF1-17A9A1032ECE}"/>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F7B2D9C3-CDA6-A64F-BF4B-A029E42D8E5D}"/>
              </a:ext>
            </a:extLst>
          </p:cNvPr>
          <p:cNvPicPr>
            <a:picLocks noGrp="1" noChangeAspect="1"/>
          </p:cNvPicPr>
          <p:nvPr>
            <p:ph idx="1"/>
          </p:nvPr>
        </p:nvPicPr>
        <p:blipFill>
          <a:blip r:embed="rId3"/>
          <a:stretch>
            <a:fillRect/>
          </a:stretch>
        </p:blipFill>
        <p:spPr>
          <a:xfrm>
            <a:off x="0" y="0"/>
            <a:ext cx="9144000" cy="6858000"/>
          </a:xfrm>
        </p:spPr>
      </p:pic>
    </p:spTree>
    <p:extLst>
      <p:ext uri="{BB962C8B-B14F-4D97-AF65-F5344CB8AC3E}">
        <p14:creationId xmlns:p14="http://schemas.microsoft.com/office/powerpoint/2010/main" val="28099643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5FEA1-FD5B-A448-9FA4-356B02CA3EB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142F4513-A472-8142-9CA8-E9F8A4CC576F}"/>
              </a:ext>
            </a:extLst>
          </p:cNvPr>
          <p:cNvPicPr>
            <a:picLocks noGrp="1" noChangeAspect="1"/>
          </p:cNvPicPr>
          <p:nvPr>
            <p:ph idx="1"/>
          </p:nvPr>
        </p:nvPicPr>
        <p:blipFill>
          <a:blip r:embed="rId3"/>
          <a:stretch>
            <a:fillRect/>
          </a:stretch>
        </p:blipFill>
        <p:spPr>
          <a:xfrm>
            <a:off x="0" y="0"/>
            <a:ext cx="9287435" cy="6858000"/>
          </a:xfrm>
        </p:spPr>
      </p:pic>
    </p:spTree>
    <p:extLst>
      <p:ext uri="{BB962C8B-B14F-4D97-AF65-F5344CB8AC3E}">
        <p14:creationId xmlns:p14="http://schemas.microsoft.com/office/powerpoint/2010/main" val="17013931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79856-0B1F-1F43-B83B-6A5B108A4E2A}"/>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14666F0A-76A4-8043-BDA9-D682450F0573}"/>
              </a:ext>
            </a:extLst>
          </p:cNvPr>
          <p:cNvPicPr>
            <a:picLocks noGrp="1" noChangeAspect="1"/>
          </p:cNvPicPr>
          <p:nvPr>
            <p:ph idx="1"/>
          </p:nvPr>
        </p:nvPicPr>
        <p:blipFill>
          <a:blip r:embed="rId3"/>
          <a:stretch>
            <a:fillRect/>
          </a:stretch>
        </p:blipFill>
        <p:spPr>
          <a:xfrm>
            <a:off x="107574" y="479612"/>
            <a:ext cx="9287435" cy="5804648"/>
          </a:xfrm>
        </p:spPr>
      </p:pic>
    </p:spTree>
    <p:extLst>
      <p:ext uri="{BB962C8B-B14F-4D97-AF65-F5344CB8AC3E}">
        <p14:creationId xmlns:p14="http://schemas.microsoft.com/office/powerpoint/2010/main" val="42463379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09E5B-C865-F84E-868B-1C29661D6F25}"/>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C9B464AB-8C41-3741-98D8-63410056791D}"/>
              </a:ext>
            </a:extLst>
          </p:cNvPr>
          <p:cNvPicPr>
            <a:picLocks noGrp="1" noChangeAspect="1"/>
          </p:cNvPicPr>
          <p:nvPr>
            <p:ph idx="1"/>
          </p:nvPr>
        </p:nvPicPr>
        <p:blipFill>
          <a:blip r:embed="rId3"/>
          <a:stretch>
            <a:fillRect/>
          </a:stretch>
        </p:blipFill>
        <p:spPr>
          <a:xfrm>
            <a:off x="0" y="557027"/>
            <a:ext cx="9550652" cy="5440362"/>
          </a:xfrm>
        </p:spPr>
      </p:pic>
    </p:spTree>
    <p:extLst>
      <p:ext uri="{BB962C8B-B14F-4D97-AF65-F5344CB8AC3E}">
        <p14:creationId xmlns:p14="http://schemas.microsoft.com/office/powerpoint/2010/main" val="30450146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709EC-D342-5349-BB62-FE18AE6E116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EB2281AB-4C5E-154A-A64F-A59E2B66ECFD}"/>
              </a:ext>
            </a:extLst>
          </p:cNvPr>
          <p:cNvPicPr>
            <a:picLocks noGrp="1" noChangeAspect="1"/>
          </p:cNvPicPr>
          <p:nvPr>
            <p:ph idx="1"/>
          </p:nvPr>
        </p:nvPicPr>
        <p:blipFill>
          <a:blip r:embed="rId3"/>
          <a:stretch>
            <a:fillRect/>
          </a:stretch>
        </p:blipFill>
        <p:spPr>
          <a:xfrm>
            <a:off x="-32687" y="846138"/>
            <a:ext cx="9209373" cy="4545106"/>
          </a:xfrm>
        </p:spPr>
      </p:pic>
    </p:spTree>
    <p:extLst>
      <p:ext uri="{BB962C8B-B14F-4D97-AF65-F5344CB8AC3E}">
        <p14:creationId xmlns:p14="http://schemas.microsoft.com/office/powerpoint/2010/main" val="849360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3BE8D-5A2D-DC40-BD86-FEB74645A4F7}"/>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C1E7797E-7090-DC49-9949-F3E1C8107C6B}"/>
              </a:ext>
            </a:extLst>
          </p:cNvPr>
          <p:cNvPicPr>
            <a:picLocks noGrp="1" noChangeAspect="1"/>
          </p:cNvPicPr>
          <p:nvPr>
            <p:ph idx="1"/>
          </p:nvPr>
        </p:nvPicPr>
        <p:blipFill>
          <a:blip r:embed="rId3"/>
          <a:stretch>
            <a:fillRect/>
          </a:stretch>
        </p:blipFill>
        <p:spPr>
          <a:xfrm>
            <a:off x="0" y="274638"/>
            <a:ext cx="9481073" cy="5925671"/>
          </a:xfrm>
        </p:spPr>
      </p:pic>
    </p:spTree>
    <p:extLst>
      <p:ext uri="{BB962C8B-B14F-4D97-AF65-F5344CB8AC3E}">
        <p14:creationId xmlns:p14="http://schemas.microsoft.com/office/powerpoint/2010/main" val="25217201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858CF-798C-8244-BEEB-D53A4EEC513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102BF1BA-EE81-914B-B4DA-F7F084822148}"/>
              </a:ext>
            </a:extLst>
          </p:cNvPr>
          <p:cNvPicPr>
            <a:picLocks noGrp="1" noChangeAspect="1"/>
          </p:cNvPicPr>
          <p:nvPr>
            <p:ph idx="1"/>
          </p:nvPr>
        </p:nvPicPr>
        <p:blipFill>
          <a:blip r:embed="rId3"/>
          <a:stretch>
            <a:fillRect/>
          </a:stretch>
        </p:blipFill>
        <p:spPr>
          <a:xfrm>
            <a:off x="0" y="466165"/>
            <a:ext cx="9165514" cy="5728447"/>
          </a:xfrm>
        </p:spPr>
      </p:pic>
    </p:spTree>
    <p:extLst>
      <p:ext uri="{BB962C8B-B14F-4D97-AF65-F5344CB8AC3E}">
        <p14:creationId xmlns:p14="http://schemas.microsoft.com/office/powerpoint/2010/main" val="29937949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08F6F-B8D7-244F-809F-594BE36A3085}"/>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4C813032-3DBF-9148-97E3-A68F34412187}"/>
              </a:ext>
            </a:extLst>
          </p:cNvPr>
          <p:cNvPicPr>
            <a:picLocks noGrp="1" noChangeAspect="1"/>
          </p:cNvPicPr>
          <p:nvPr>
            <p:ph idx="1"/>
          </p:nvPr>
        </p:nvPicPr>
        <p:blipFill>
          <a:blip r:embed="rId3"/>
          <a:stretch>
            <a:fillRect/>
          </a:stretch>
        </p:blipFill>
        <p:spPr>
          <a:xfrm>
            <a:off x="0" y="1330593"/>
            <a:ext cx="9144000" cy="3877901"/>
          </a:xfrm>
        </p:spPr>
      </p:pic>
    </p:spTree>
    <p:extLst>
      <p:ext uri="{BB962C8B-B14F-4D97-AF65-F5344CB8AC3E}">
        <p14:creationId xmlns:p14="http://schemas.microsoft.com/office/powerpoint/2010/main" val="7322108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8DFF2-A9AE-EE4F-AFE0-3637BF870C80}"/>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2A4B2FC2-6E9E-F047-81FD-AE4746C7E65D}"/>
              </a:ext>
            </a:extLst>
          </p:cNvPr>
          <p:cNvPicPr>
            <a:picLocks noGrp="1" noChangeAspect="1"/>
          </p:cNvPicPr>
          <p:nvPr>
            <p:ph idx="1"/>
          </p:nvPr>
        </p:nvPicPr>
        <p:blipFill>
          <a:blip r:embed="rId3"/>
          <a:stretch>
            <a:fillRect/>
          </a:stretch>
        </p:blipFill>
        <p:spPr>
          <a:xfrm>
            <a:off x="0" y="565898"/>
            <a:ext cx="9184290" cy="5108762"/>
          </a:xfrm>
        </p:spPr>
      </p:pic>
    </p:spTree>
    <p:extLst>
      <p:ext uri="{BB962C8B-B14F-4D97-AF65-F5344CB8AC3E}">
        <p14:creationId xmlns:p14="http://schemas.microsoft.com/office/powerpoint/2010/main" val="26574104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308D6-7304-AE4F-A61C-CB763891F63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C62F7EA5-8225-5A4C-8D92-6E2BE11FD25C}"/>
              </a:ext>
            </a:extLst>
          </p:cNvPr>
          <p:cNvPicPr>
            <a:picLocks noGrp="1" noChangeAspect="1"/>
          </p:cNvPicPr>
          <p:nvPr>
            <p:ph idx="1"/>
          </p:nvPr>
        </p:nvPicPr>
        <p:blipFill>
          <a:blip r:embed="rId2"/>
          <a:stretch>
            <a:fillRect/>
          </a:stretch>
        </p:blipFill>
        <p:spPr>
          <a:xfrm>
            <a:off x="618565" y="-48899"/>
            <a:ext cx="8068235" cy="6906899"/>
          </a:xfrm>
        </p:spPr>
      </p:pic>
    </p:spTree>
    <p:extLst>
      <p:ext uri="{BB962C8B-B14F-4D97-AF65-F5344CB8AC3E}">
        <p14:creationId xmlns:p14="http://schemas.microsoft.com/office/powerpoint/2010/main" val="786076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A132F-DB3F-974E-8275-82BE18794BFE}"/>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89BD6CE8-8F7D-804A-AB83-6EBAC14DB049}"/>
              </a:ext>
            </a:extLst>
          </p:cNvPr>
          <p:cNvPicPr>
            <a:picLocks noGrp="1" noChangeAspect="1"/>
          </p:cNvPicPr>
          <p:nvPr>
            <p:ph idx="1"/>
          </p:nvPr>
        </p:nvPicPr>
        <p:blipFill>
          <a:blip r:embed="rId3"/>
          <a:stretch>
            <a:fillRect/>
          </a:stretch>
        </p:blipFill>
        <p:spPr>
          <a:xfrm>
            <a:off x="708212" y="0"/>
            <a:ext cx="7727576" cy="6868957"/>
          </a:xfrm>
        </p:spPr>
      </p:pic>
    </p:spTree>
    <p:extLst>
      <p:ext uri="{BB962C8B-B14F-4D97-AF65-F5344CB8AC3E}">
        <p14:creationId xmlns:p14="http://schemas.microsoft.com/office/powerpoint/2010/main" val="14543031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A403F-EB10-084F-96B0-2F0DF49DE181}"/>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DAB84FF6-34FB-BB4C-AE63-5C0372AFDB32}"/>
              </a:ext>
            </a:extLst>
          </p:cNvPr>
          <p:cNvPicPr>
            <a:picLocks noGrp="1" noChangeAspect="1"/>
          </p:cNvPicPr>
          <p:nvPr>
            <p:ph idx="1"/>
          </p:nvPr>
        </p:nvPicPr>
        <p:blipFill>
          <a:blip r:embed="rId3"/>
          <a:stretch>
            <a:fillRect/>
          </a:stretch>
        </p:blipFill>
        <p:spPr>
          <a:xfrm>
            <a:off x="753035" y="-54153"/>
            <a:ext cx="7637929" cy="6912153"/>
          </a:xfrm>
        </p:spPr>
      </p:pic>
    </p:spTree>
    <p:extLst>
      <p:ext uri="{BB962C8B-B14F-4D97-AF65-F5344CB8AC3E}">
        <p14:creationId xmlns:p14="http://schemas.microsoft.com/office/powerpoint/2010/main" val="1389511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5A01E-2524-DA49-B3EB-D3AEF5765118}"/>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4536A608-1DDC-594B-A67A-B92FE75A34E1}"/>
              </a:ext>
            </a:extLst>
          </p:cNvPr>
          <p:cNvPicPr>
            <a:picLocks noGrp="1" noChangeAspect="1"/>
          </p:cNvPicPr>
          <p:nvPr>
            <p:ph idx="1"/>
          </p:nvPr>
        </p:nvPicPr>
        <p:blipFill>
          <a:blip r:embed="rId3"/>
          <a:stretch>
            <a:fillRect/>
          </a:stretch>
        </p:blipFill>
        <p:spPr>
          <a:xfrm>
            <a:off x="779929" y="0"/>
            <a:ext cx="7584141" cy="6868819"/>
          </a:xfrm>
        </p:spPr>
      </p:pic>
    </p:spTree>
    <p:extLst>
      <p:ext uri="{BB962C8B-B14F-4D97-AF65-F5344CB8AC3E}">
        <p14:creationId xmlns:p14="http://schemas.microsoft.com/office/powerpoint/2010/main" val="39853509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24D1B-C1FA-ED49-8FEC-4880CC42F82C}"/>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BB150E45-4278-F943-9DD1-A2870ADF25DC}"/>
              </a:ext>
            </a:extLst>
          </p:cNvPr>
          <p:cNvPicPr>
            <a:picLocks noGrp="1" noChangeAspect="1"/>
          </p:cNvPicPr>
          <p:nvPr>
            <p:ph idx="1"/>
          </p:nvPr>
        </p:nvPicPr>
        <p:blipFill>
          <a:blip r:embed="rId3"/>
          <a:stretch>
            <a:fillRect/>
          </a:stretch>
        </p:blipFill>
        <p:spPr>
          <a:xfrm>
            <a:off x="-161365" y="0"/>
            <a:ext cx="9305365" cy="6854151"/>
          </a:xfrm>
        </p:spPr>
      </p:pic>
    </p:spTree>
    <p:extLst>
      <p:ext uri="{BB962C8B-B14F-4D97-AF65-F5344CB8AC3E}">
        <p14:creationId xmlns:p14="http://schemas.microsoft.com/office/powerpoint/2010/main" val="20804568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536AB-791F-934E-BDF5-9DCD7EA4F106}"/>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FCC72C7B-6685-6B47-A896-A9AD7009B55C}"/>
              </a:ext>
            </a:extLst>
          </p:cNvPr>
          <p:cNvPicPr>
            <a:picLocks noGrp="1" noChangeAspect="1"/>
          </p:cNvPicPr>
          <p:nvPr>
            <p:ph idx="1"/>
          </p:nvPr>
        </p:nvPicPr>
        <p:blipFill>
          <a:blip r:embed="rId3"/>
          <a:stretch>
            <a:fillRect/>
          </a:stretch>
        </p:blipFill>
        <p:spPr>
          <a:xfrm>
            <a:off x="0" y="1"/>
            <a:ext cx="9301335" cy="6858000"/>
          </a:xfrm>
        </p:spPr>
      </p:pic>
    </p:spTree>
    <p:extLst>
      <p:ext uri="{BB962C8B-B14F-4D97-AF65-F5344CB8AC3E}">
        <p14:creationId xmlns:p14="http://schemas.microsoft.com/office/powerpoint/2010/main" val="35197837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F1CAF-4787-5741-988C-C37ADD904E8B}"/>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40FFF3ED-FF77-AC4A-A13A-FE901E1E99AE}"/>
              </a:ext>
            </a:extLst>
          </p:cNvPr>
          <p:cNvPicPr>
            <a:picLocks noGrp="1" noChangeAspect="1"/>
          </p:cNvPicPr>
          <p:nvPr>
            <p:ph idx="1"/>
          </p:nvPr>
        </p:nvPicPr>
        <p:blipFill>
          <a:blip r:embed="rId3"/>
          <a:stretch>
            <a:fillRect/>
          </a:stretch>
        </p:blipFill>
        <p:spPr>
          <a:xfrm>
            <a:off x="1030941" y="-185992"/>
            <a:ext cx="7082118" cy="7043992"/>
          </a:xfrm>
        </p:spPr>
      </p:pic>
    </p:spTree>
    <p:extLst>
      <p:ext uri="{BB962C8B-B14F-4D97-AF65-F5344CB8AC3E}">
        <p14:creationId xmlns:p14="http://schemas.microsoft.com/office/powerpoint/2010/main" val="55983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4A352-8649-3744-9863-F1F18F1FC870}"/>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1B7F5664-ACEA-CE4F-AA3F-35DC02D7A6BB}"/>
              </a:ext>
            </a:extLst>
          </p:cNvPr>
          <p:cNvPicPr>
            <a:picLocks noGrp="1" noChangeAspect="1"/>
          </p:cNvPicPr>
          <p:nvPr>
            <p:ph idx="1"/>
          </p:nvPr>
        </p:nvPicPr>
        <p:blipFill>
          <a:blip r:embed="rId3"/>
          <a:stretch>
            <a:fillRect/>
          </a:stretch>
        </p:blipFill>
        <p:spPr>
          <a:xfrm>
            <a:off x="1918447" y="-48766"/>
            <a:ext cx="5307106" cy="6906766"/>
          </a:xfrm>
        </p:spPr>
      </p:pic>
    </p:spTree>
    <p:extLst>
      <p:ext uri="{BB962C8B-B14F-4D97-AF65-F5344CB8AC3E}">
        <p14:creationId xmlns:p14="http://schemas.microsoft.com/office/powerpoint/2010/main" val="32921328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159DE-E395-3548-AE81-CAB1703FC41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9CB26C07-68BD-0F46-AEE9-44CF09827BF3}"/>
              </a:ext>
            </a:extLst>
          </p:cNvPr>
          <p:cNvPicPr>
            <a:picLocks noGrp="1" noChangeAspect="1"/>
          </p:cNvPicPr>
          <p:nvPr>
            <p:ph idx="1"/>
          </p:nvPr>
        </p:nvPicPr>
        <p:blipFill>
          <a:blip r:embed="rId3"/>
          <a:stretch>
            <a:fillRect/>
          </a:stretch>
        </p:blipFill>
        <p:spPr>
          <a:xfrm>
            <a:off x="-12551" y="274638"/>
            <a:ext cx="9169102" cy="5730689"/>
          </a:xfrm>
        </p:spPr>
      </p:pic>
    </p:spTree>
    <p:extLst>
      <p:ext uri="{BB962C8B-B14F-4D97-AF65-F5344CB8AC3E}">
        <p14:creationId xmlns:p14="http://schemas.microsoft.com/office/powerpoint/2010/main" val="41566099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8D69D-9BE4-794E-BAD1-ED25AE14C31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CD3E9FF1-A8A8-D54A-BA1F-662171021088}"/>
              </a:ext>
            </a:extLst>
          </p:cNvPr>
          <p:cNvPicPr>
            <a:picLocks noGrp="1" noChangeAspect="1"/>
          </p:cNvPicPr>
          <p:nvPr>
            <p:ph idx="1"/>
          </p:nvPr>
        </p:nvPicPr>
        <p:blipFill>
          <a:blip r:embed="rId3"/>
          <a:stretch>
            <a:fillRect/>
          </a:stretch>
        </p:blipFill>
        <p:spPr>
          <a:xfrm>
            <a:off x="0" y="274638"/>
            <a:ext cx="9165514" cy="5728447"/>
          </a:xfrm>
        </p:spPr>
      </p:pic>
    </p:spTree>
    <p:extLst>
      <p:ext uri="{BB962C8B-B14F-4D97-AF65-F5344CB8AC3E}">
        <p14:creationId xmlns:p14="http://schemas.microsoft.com/office/powerpoint/2010/main" val="4432966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DD161-1BB6-3D46-BBF4-FAEC527E9FC6}"/>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700BEB64-89F1-8847-BE7D-C090DB42A3D4}"/>
              </a:ext>
            </a:extLst>
          </p:cNvPr>
          <p:cNvPicPr>
            <a:picLocks noGrp="1" noChangeAspect="1"/>
          </p:cNvPicPr>
          <p:nvPr>
            <p:ph idx="1"/>
          </p:nvPr>
        </p:nvPicPr>
        <p:blipFill>
          <a:blip r:embed="rId3"/>
          <a:stretch>
            <a:fillRect/>
          </a:stretch>
        </p:blipFill>
        <p:spPr>
          <a:xfrm>
            <a:off x="0" y="274638"/>
            <a:ext cx="9165514" cy="5728447"/>
          </a:xfrm>
        </p:spPr>
      </p:pic>
    </p:spTree>
    <p:extLst>
      <p:ext uri="{BB962C8B-B14F-4D97-AF65-F5344CB8AC3E}">
        <p14:creationId xmlns:p14="http://schemas.microsoft.com/office/powerpoint/2010/main" val="96935539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04D3B-FC9F-3449-87F4-2E679787E41C}"/>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AA6DBFB5-1662-4149-A1C7-33CBEB8AA318}"/>
              </a:ext>
            </a:extLst>
          </p:cNvPr>
          <p:cNvPicPr>
            <a:picLocks noGrp="1" noChangeAspect="1"/>
          </p:cNvPicPr>
          <p:nvPr>
            <p:ph idx="1"/>
          </p:nvPr>
        </p:nvPicPr>
        <p:blipFill>
          <a:blip r:embed="rId3"/>
          <a:stretch>
            <a:fillRect/>
          </a:stretch>
        </p:blipFill>
        <p:spPr>
          <a:xfrm>
            <a:off x="7172" y="274638"/>
            <a:ext cx="9136828" cy="5710518"/>
          </a:xfrm>
        </p:spPr>
      </p:pic>
    </p:spTree>
    <p:extLst>
      <p:ext uri="{BB962C8B-B14F-4D97-AF65-F5344CB8AC3E}">
        <p14:creationId xmlns:p14="http://schemas.microsoft.com/office/powerpoint/2010/main" val="385208055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5800D-2C79-A84A-95E9-F58EF33F9BDC}"/>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1BBAE690-8DDA-8E40-A355-AEF820922682}"/>
              </a:ext>
            </a:extLst>
          </p:cNvPr>
          <p:cNvPicPr>
            <a:picLocks noGrp="1" noChangeAspect="1"/>
          </p:cNvPicPr>
          <p:nvPr>
            <p:ph idx="1"/>
          </p:nvPr>
        </p:nvPicPr>
        <p:blipFill>
          <a:blip r:embed="rId3"/>
          <a:stretch>
            <a:fillRect/>
          </a:stretch>
        </p:blipFill>
        <p:spPr>
          <a:xfrm>
            <a:off x="7172" y="274638"/>
            <a:ext cx="9136828" cy="5710518"/>
          </a:xfrm>
        </p:spPr>
      </p:pic>
    </p:spTree>
    <p:extLst>
      <p:ext uri="{BB962C8B-B14F-4D97-AF65-F5344CB8AC3E}">
        <p14:creationId xmlns:p14="http://schemas.microsoft.com/office/powerpoint/2010/main" val="34025465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4B56E-E088-F147-94F1-4EE745CAFC99}"/>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69F4625-5B2A-B04E-B20A-8D44A046A4BA}"/>
              </a:ext>
            </a:extLst>
          </p:cNvPr>
          <p:cNvPicPr>
            <a:picLocks noGrp="1" noChangeAspect="1"/>
          </p:cNvPicPr>
          <p:nvPr>
            <p:ph idx="1"/>
          </p:nvPr>
        </p:nvPicPr>
        <p:blipFill>
          <a:blip r:embed="rId3"/>
          <a:stretch>
            <a:fillRect/>
          </a:stretch>
        </p:blipFill>
        <p:spPr>
          <a:xfrm>
            <a:off x="0" y="274638"/>
            <a:ext cx="9165514" cy="5728447"/>
          </a:xfrm>
        </p:spPr>
      </p:pic>
    </p:spTree>
    <p:extLst>
      <p:ext uri="{BB962C8B-B14F-4D97-AF65-F5344CB8AC3E}">
        <p14:creationId xmlns:p14="http://schemas.microsoft.com/office/powerpoint/2010/main" val="13062122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6CFE8-30FB-7E43-8902-B38262900471}"/>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9261980C-D36B-0E45-A527-0D8C5683AECC}"/>
              </a:ext>
            </a:extLst>
          </p:cNvPr>
          <p:cNvPicPr>
            <a:picLocks noGrp="1" noChangeAspect="1"/>
          </p:cNvPicPr>
          <p:nvPr>
            <p:ph idx="1"/>
          </p:nvPr>
        </p:nvPicPr>
        <p:blipFill rotWithShape="1">
          <a:blip r:embed="rId3"/>
          <a:srcRect b="16580"/>
          <a:stretch/>
        </p:blipFill>
        <p:spPr>
          <a:xfrm>
            <a:off x="0" y="511358"/>
            <a:ext cx="9144000" cy="5728077"/>
          </a:xfrm>
        </p:spPr>
      </p:pic>
    </p:spTree>
    <p:extLst>
      <p:ext uri="{BB962C8B-B14F-4D97-AF65-F5344CB8AC3E}">
        <p14:creationId xmlns:p14="http://schemas.microsoft.com/office/powerpoint/2010/main" val="246516224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5798C-1A9F-8A40-BA3C-B43B5DB1C81F}"/>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F4E8AE0C-B0AA-8847-8A0F-96E735EF7634}"/>
              </a:ext>
            </a:extLst>
          </p:cNvPr>
          <p:cNvPicPr>
            <a:picLocks noGrp="1" noChangeAspect="1"/>
          </p:cNvPicPr>
          <p:nvPr>
            <p:ph idx="1"/>
          </p:nvPr>
        </p:nvPicPr>
        <p:blipFill>
          <a:blip r:embed="rId3"/>
          <a:stretch>
            <a:fillRect/>
          </a:stretch>
        </p:blipFill>
        <p:spPr>
          <a:xfrm>
            <a:off x="0" y="1"/>
            <a:ext cx="9144000" cy="6858000"/>
          </a:xfrm>
        </p:spPr>
      </p:pic>
    </p:spTree>
    <p:extLst>
      <p:ext uri="{BB962C8B-B14F-4D97-AF65-F5344CB8AC3E}">
        <p14:creationId xmlns:p14="http://schemas.microsoft.com/office/powerpoint/2010/main" val="408533405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43AE5-3247-A442-AD8F-D283F1FD19D6}"/>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F93AF6F6-CA8C-9549-884F-0005C47FE0AA}"/>
              </a:ext>
            </a:extLst>
          </p:cNvPr>
          <p:cNvPicPr>
            <a:picLocks noGrp="1" noChangeAspect="1"/>
          </p:cNvPicPr>
          <p:nvPr>
            <p:ph idx="1"/>
          </p:nvPr>
        </p:nvPicPr>
        <p:blipFill>
          <a:blip r:embed="rId3"/>
          <a:stretch>
            <a:fillRect/>
          </a:stretch>
        </p:blipFill>
        <p:spPr>
          <a:xfrm>
            <a:off x="0" y="-143233"/>
            <a:ext cx="9144000" cy="7001234"/>
          </a:xfrm>
        </p:spPr>
      </p:pic>
    </p:spTree>
    <p:extLst>
      <p:ext uri="{BB962C8B-B14F-4D97-AF65-F5344CB8AC3E}">
        <p14:creationId xmlns:p14="http://schemas.microsoft.com/office/powerpoint/2010/main" val="106551460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58136" y="0"/>
            <a:ext cx="5385864" cy="6858000"/>
          </a:xfrm>
          <a:prstGeom prst="rect">
            <a:avLst/>
          </a:prstGeom>
        </p:spPr>
      </p:pic>
      <p:sp>
        <p:nvSpPr>
          <p:cNvPr id="3" name="TextBox 2"/>
          <p:cNvSpPr txBox="1"/>
          <p:nvPr/>
        </p:nvSpPr>
        <p:spPr>
          <a:xfrm>
            <a:off x="-185738" y="185738"/>
            <a:ext cx="4100513" cy="2492990"/>
          </a:xfrm>
          <a:prstGeom prst="rect">
            <a:avLst/>
          </a:prstGeom>
          <a:noFill/>
        </p:spPr>
        <p:txBody>
          <a:bodyPr wrap="square" rtlCol="0">
            <a:spAutoFit/>
          </a:bodyPr>
          <a:lstStyle/>
          <a:p>
            <a:pPr algn="ctr"/>
            <a:r>
              <a:rPr lang="en-US" sz="3200" dirty="0" err="1">
                <a:latin typeface="Arial" charset="0"/>
                <a:ea typeface="Arial" charset="0"/>
                <a:cs typeface="Arial" charset="0"/>
              </a:rPr>
              <a:t>Dr</a:t>
            </a:r>
            <a:r>
              <a:rPr lang="en-US" sz="3200" dirty="0">
                <a:latin typeface="Arial" charset="0"/>
                <a:ea typeface="Arial" charset="0"/>
                <a:cs typeface="Arial" charset="0"/>
              </a:rPr>
              <a:t> Haim </a:t>
            </a:r>
            <a:r>
              <a:rPr lang="en-US" sz="3200" dirty="0" err="1">
                <a:latin typeface="Arial" charset="0"/>
                <a:ea typeface="Arial" charset="0"/>
                <a:cs typeface="Arial" charset="0"/>
              </a:rPr>
              <a:t>Ginnot</a:t>
            </a:r>
            <a:r>
              <a:rPr lang="en-US" sz="3200" dirty="0">
                <a:latin typeface="Arial" charset="0"/>
                <a:ea typeface="Arial" charset="0"/>
                <a:cs typeface="Arial" charset="0"/>
              </a:rPr>
              <a:t> </a:t>
            </a:r>
          </a:p>
          <a:p>
            <a:pPr algn="ctr"/>
            <a:r>
              <a:rPr lang="en-US" sz="3200" dirty="0">
                <a:latin typeface="Arial" charset="0"/>
                <a:ea typeface="Arial" charset="0"/>
                <a:cs typeface="Arial" charset="0"/>
              </a:rPr>
              <a:t>(1922-1973)</a:t>
            </a:r>
          </a:p>
          <a:p>
            <a:pPr algn="ctr"/>
            <a:endParaRPr lang="en-US" sz="3200" dirty="0">
              <a:latin typeface="Arial" charset="0"/>
              <a:ea typeface="Arial" charset="0"/>
              <a:cs typeface="Arial" charset="0"/>
            </a:endParaRPr>
          </a:p>
          <a:p>
            <a:pPr algn="ctr"/>
            <a:r>
              <a:rPr lang="en-US" sz="2000" dirty="0">
                <a:latin typeface="Arial" charset="0"/>
                <a:ea typeface="Arial" charset="0"/>
                <a:cs typeface="Arial" charset="0"/>
              </a:rPr>
              <a:t>Clinical Psychologist, child therapist, parent, educator and author. </a:t>
            </a:r>
          </a:p>
        </p:txBody>
      </p:sp>
      <p:sp>
        <p:nvSpPr>
          <p:cNvPr id="5" name="TextBox 4"/>
          <p:cNvSpPr txBox="1"/>
          <p:nvPr/>
        </p:nvSpPr>
        <p:spPr>
          <a:xfrm>
            <a:off x="528637" y="3644979"/>
            <a:ext cx="2900887" cy="2246769"/>
          </a:xfrm>
          <a:prstGeom prst="rect">
            <a:avLst/>
          </a:prstGeom>
          <a:noFill/>
        </p:spPr>
        <p:txBody>
          <a:bodyPr wrap="square" rtlCol="0">
            <a:spAutoFit/>
          </a:bodyPr>
          <a:lstStyle/>
          <a:p>
            <a:pPr algn="ctr"/>
            <a:r>
              <a:rPr lang="en-US" sz="2800" i="1" dirty="0">
                <a:latin typeface="Arial" charset="0"/>
                <a:ea typeface="Arial" charset="0"/>
                <a:cs typeface="Arial" charset="0"/>
              </a:rPr>
              <a:t>”Children are like wet cement, whatever falls on them makes an impression”</a:t>
            </a:r>
          </a:p>
        </p:txBody>
      </p:sp>
    </p:spTree>
    <p:extLst>
      <p:ext uri="{BB962C8B-B14F-4D97-AF65-F5344CB8AC3E}">
        <p14:creationId xmlns:p14="http://schemas.microsoft.com/office/powerpoint/2010/main" val="244645009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672388" cy="5947292"/>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40412">
            <a:off x="7139928" y="3855335"/>
            <a:ext cx="2012051" cy="2999446"/>
          </a:xfrm>
          <a:prstGeom prst="rect">
            <a:avLst/>
          </a:prstGeom>
        </p:spPr>
      </p:pic>
    </p:spTree>
    <p:extLst>
      <p:ext uri="{BB962C8B-B14F-4D97-AF65-F5344CB8AC3E}">
        <p14:creationId xmlns:p14="http://schemas.microsoft.com/office/powerpoint/2010/main" val="370857277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1040887"/>
            <a:ext cx="8862646" cy="1846659"/>
          </a:xfrm>
          <a:prstGeom prst="rect">
            <a:avLst/>
          </a:prstGeom>
          <a:noFill/>
        </p:spPr>
        <p:txBody>
          <a:bodyPr wrap="square" rtlCol="0">
            <a:spAutoFit/>
          </a:bodyPr>
          <a:lstStyle/>
          <a:p>
            <a:pPr algn="ctr"/>
            <a:r>
              <a:rPr lang="en-US" sz="3200" dirty="0" err="1">
                <a:latin typeface="Arial" charset="0"/>
                <a:ea typeface="Arial" charset="0"/>
                <a:cs typeface="Arial" charset="0"/>
              </a:rPr>
              <a:t>Behaviour</a:t>
            </a:r>
            <a:r>
              <a:rPr lang="en-US" sz="3200" dirty="0">
                <a:latin typeface="Arial" charset="0"/>
                <a:ea typeface="Arial" charset="0"/>
                <a:cs typeface="Arial" charset="0"/>
              </a:rPr>
              <a:t> improves with positive teacher interaction + communication </a:t>
            </a:r>
          </a:p>
          <a:p>
            <a:pPr algn="ctr"/>
            <a:r>
              <a:rPr lang="en-US" sz="3200" dirty="0">
                <a:latin typeface="Arial" charset="0"/>
                <a:ea typeface="Arial" charset="0"/>
                <a:cs typeface="Arial" charset="0"/>
              </a:rPr>
              <a:t>(understanding / kindness)</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a:latin typeface="Arial" charset="0"/>
                <a:ea typeface="Arial" charset="0"/>
                <a:cs typeface="Arial" charset="0"/>
              </a:rPr>
              <a:t>Ginnot</a:t>
            </a:r>
            <a:r>
              <a:rPr lang="en-US" sz="3600" dirty="0">
                <a:latin typeface="Arial" charset="0"/>
                <a:ea typeface="Arial" charset="0"/>
                <a:cs typeface="Arial" charset="0"/>
              </a:rPr>
              <a:t> Model (1971)</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67075" y="2887546"/>
            <a:ext cx="5576888" cy="3725187"/>
          </a:xfrm>
          <a:prstGeom prst="rect">
            <a:avLst/>
          </a:prstGeom>
        </p:spPr>
      </p:pic>
    </p:spTree>
    <p:extLst>
      <p:ext uri="{BB962C8B-B14F-4D97-AF65-F5344CB8AC3E}">
        <p14:creationId xmlns:p14="http://schemas.microsoft.com/office/powerpoint/2010/main" val="23411573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38579" y="982126"/>
            <a:ext cx="7791084" cy="1138773"/>
          </a:xfrm>
          <a:prstGeom prst="rect">
            <a:avLst/>
          </a:prstGeom>
          <a:noFill/>
        </p:spPr>
        <p:txBody>
          <a:bodyPr wrap="square" rtlCol="0">
            <a:spAutoFit/>
          </a:bodyPr>
          <a:lstStyle/>
          <a:p>
            <a:endParaRPr lang="en-US" dirty="0">
              <a:latin typeface="Arial" charset="0"/>
              <a:ea typeface="Arial" charset="0"/>
              <a:cs typeface="Arial" charset="0"/>
            </a:endParaRPr>
          </a:p>
          <a:p>
            <a:r>
              <a:rPr lang="en-US" sz="3200" dirty="0">
                <a:latin typeface="Arial" charset="0"/>
                <a:ea typeface="Arial" charset="0"/>
                <a:cs typeface="Arial" charset="0"/>
              </a:rPr>
              <a:t>Improve self concept = better </a:t>
            </a:r>
            <a:r>
              <a:rPr lang="en-US" sz="3200" dirty="0" err="1">
                <a:latin typeface="Arial" charset="0"/>
                <a:ea typeface="Arial" charset="0"/>
                <a:cs typeface="Arial" charset="0"/>
              </a:rPr>
              <a:t>behaviour</a:t>
            </a:r>
            <a:r>
              <a:rPr lang="en-US" sz="3200" dirty="0">
                <a:latin typeface="Arial" charset="0"/>
                <a:ea typeface="Arial" charset="0"/>
                <a:cs typeface="Arial" charset="0"/>
              </a:rPr>
              <a:t> </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a:latin typeface="Arial" charset="0"/>
                <a:ea typeface="Arial" charset="0"/>
                <a:cs typeface="Arial" charset="0"/>
              </a:rPr>
              <a:t>Ginnot</a:t>
            </a:r>
            <a:r>
              <a:rPr lang="en-US" sz="3600" dirty="0">
                <a:latin typeface="Arial" charset="0"/>
                <a:ea typeface="Arial" charset="0"/>
                <a:cs typeface="Arial" charset="0"/>
              </a:rPr>
              <a:t> Model (1971)</a:t>
            </a:r>
          </a:p>
        </p:txBody>
      </p:sp>
      <p:pic>
        <p:nvPicPr>
          <p:cNvPr id="6" name="Picture 5"/>
          <p:cNvPicPr>
            <a:picLocks noChangeAspect="1"/>
          </p:cNvPicPr>
          <p:nvPr/>
        </p:nvPicPr>
        <p:blipFill>
          <a:blip r:embed="rId4"/>
          <a:stretch>
            <a:fillRect/>
          </a:stretch>
        </p:blipFill>
        <p:spPr>
          <a:xfrm>
            <a:off x="3063875" y="3087116"/>
            <a:ext cx="5465601" cy="3074400"/>
          </a:xfrm>
          <a:prstGeom prst="rect">
            <a:avLst/>
          </a:prstGeom>
        </p:spPr>
      </p:pic>
    </p:spTree>
    <p:extLst>
      <p:ext uri="{BB962C8B-B14F-4D97-AF65-F5344CB8AC3E}">
        <p14:creationId xmlns:p14="http://schemas.microsoft.com/office/powerpoint/2010/main" val="180304388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898012"/>
            <a:ext cx="8862646" cy="1631216"/>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a:latin typeface="Arial" charset="0"/>
                <a:ea typeface="Arial" charset="0"/>
                <a:cs typeface="Arial" charset="0"/>
              </a:rPr>
              <a:t>Address the situations rather than the students personality</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a:latin typeface="Arial" charset="0"/>
                <a:ea typeface="Arial" charset="0"/>
                <a:cs typeface="Arial" charset="0"/>
              </a:rPr>
              <a:t>Ginnot</a:t>
            </a:r>
            <a:r>
              <a:rPr lang="en-US" sz="3600" dirty="0">
                <a:latin typeface="Arial" charset="0"/>
                <a:ea typeface="Arial" charset="0"/>
                <a:cs typeface="Arial" charset="0"/>
              </a:rPr>
              <a:t> Model (1971)</a:t>
            </a: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86100" y="2657816"/>
            <a:ext cx="5786438" cy="3857625"/>
          </a:xfrm>
          <a:prstGeom prst="rect">
            <a:avLst/>
          </a:prstGeom>
        </p:spPr>
      </p:pic>
    </p:spTree>
    <p:extLst>
      <p:ext uri="{BB962C8B-B14F-4D97-AF65-F5344CB8AC3E}">
        <p14:creationId xmlns:p14="http://schemas.microsoft.com/office/powerpoint/2010/main" val="62737492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8382" y="1112324"/>
            <a:ext cx="8862646" cy="1138773"/>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a:latin typeface="Arial" charset="0"/>
                <a:ea typeface="Arial" charset="0"/>
                <a:cs typeface="Arial" charset="0"/>
              </a:rPr>
              <a:t>Accept and clarify feelings of children </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a:latin typeface="Arial" charset="0"/>
                <a:ea typeface="Arial" charset="0"/>
                <a:cs typeface="Arial" charset="0"/>
              </a:rPr>
              <a:t>Ginnot</a:t>
            </a:r>
            <a:r>
              <a:rPr lang="en-US" sz="3600" dirty="0">
                <a:latin typeface="Arial" charset="0"/>
                <a:ea typeface="Arial" charset="0"/>
                <a:cs typeface="Arial" charset="0"/>
              </a:rPr>
              <a:t> Model (1971)</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14638" y="2593997"/>
            <a:ext cx="6096390" cy="3434585"/>
          </a:xfrm>
          <a:prstGeom prst="rect">
            <a:avLst/>
          </a:prstGeom>
        </p:spPr>
      </p:pic>
      <p:pic>
        <p:nvPicPr>
          <p:cNvPr id="7" name="Picture 6">
            <a:extLst>
              <a:ext uri="{FF2B5EF4-FFF2-40B4-BE49-F238E27FC236}">
                <a16:creationId xmlns:a16="http://schemas.microsoft.com/office/drawing/2014/main" id="{15D63521-4FAD-A241-90DC-D5142C9CD750}"/>
              </a:ext>
            </a:extLst>
          </p:cNvPr>
          <p:cNvPicPr>
            <a:picLocks noChangeAspect="1"/>
          </p:cNvPicPr>
          <p:nvPr/>
        </p:nvPicPr>
        <p:blipFill rotWithShape="1">
          <a:blip r:embed="rId5">
            <a:extLst>
              <a:ext uri="{28A0092B-C50C-407E-A947-70E740481C1C}">
                <a14:useLocalDpi xmlns:a14="http://schemas.microsoft.com/office/drawing/2010/main" val="0"/>
              </a:ext>
            </a:extLst>
          </a:blip>
          <a:srcRect l="1042" t="8125" r="2292" b="28125"/>
          <a:stretch/>
        </p:blipFill>
        <p:spPr>
          <a:xfrm>
            <a:off x="2814638" y="2366720"/>
            <a:ext cx="6096390" cy="4020465"/>
          </a:xfrm>
          <a:prstGeom prst="rect">
            <a:avLst/>
          </a:prstGeom>
        </p:spPr>
      </p:pic>
    </p:spTree>
    <p:extLst>
      <p:ext uri="{BB962C8B-B14F-4D97-AF65-F5344CB8AC3E}">
        <p14:creationId xmlns:p14="http://schemas.microsoft.com/office/powerpoint/2010/main" val="426569289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769424"/>
            <a:ext cx="8091121" cy="1631216"/>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a:latin typeface="Arial" charset="0"/>
                <a:ea typeface="Arial" charset="0"/>
                <a:cs typeface="Arial" charset="0"/>
              </a:rPr>
              <a:t>Improper use of praise fosters a dependency on the teacher</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a:latin typeface="Arial" charset="0"/>
                <a:ea typeface="Arial" charset="0"/>
                <a:cs typeface="Arial" charset="0"/>
              </a:rPr>
              <a:t>Ginnot</a:t>
            </a:r>
            <a:r>
              <a:rPr lang="en-US" sz="3600" dirty="0">
                <a:latin typeface="Arial" charset="0"/>
                <a:ea typeface="Arial" charset="0"/>
                <a:cs typeface="Arial" charset="0"/>
              </a:rPr>
              <a:t> Model (1971)</a:t>
            </a: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09874" y="2486877"/>
            <a:ext cx="6068048" cy="4050422"/>
          </a:xfrm>
          <a:prstGeom prst="rect">
            <a:avLst/>
          </a:prstGeom>
        </p:spPr>
      </p:pic>
    </p:spTree>
    <p:extLst>
      <p:ext uri="{BB962C8B-B14F-4D97-AF65-F5344CB8AC3E}">
        <p14:creationId xmlns:p14="http://schemas.microsoft.com/office/powerpoint/2010/main" val="114582260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9904" y="1093172"/>
            <a:ext cx="8862646" cy="1138773"/>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a:latin typeface="Arial" charset="0"/>
                <a:ea typeface="Arial" charset="0"/>
                <a:cs typeface="Arial" charset="0"/>
              </a:rPr>
              <a:t>Punishment encourages misconduct</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a:latin typeface="Arial" charset="0"/>
                <a:ea typeface="Arial" charset="0"/>
                <a:cs typeface="Arial" charset="0"/>
              </a:rPr>
              <a:t>Ginnot</a:t>
            </a:r>
            <a:r>
              <a:rPr lang="en-US" sz="3600" dirty="0">
                <a:latin typeface="Arial" charset="0"/>
                <a:ea typeface="Arial" charset="0"/>
                <a:cs typeface="Arial" charset="0"/>
              </a:rPr>
              <a:t> Model (1971)</a:t>
            </a:r>
          </a:p>
        </p:txBody>
      </p:sp>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b="26786"/>
          <a:stretch/>
        </p:blipFill>
        <p:spPr>
          <a:xfrm>
            <a:off x="2843212" y="3001848"/>
            <a:ext cx="6129338" cy="2355964"/>
          </a:xfrm>
          <a:prstGeom prst="rect">
            <a:avLst/>
          </a:prstGeom>
        </p:spPr>
      </p:pic>
    </p:spTree>
    <p:extLst>
      <p:ext uri="{BB962C8B-B14F-4D97-AF65-F5344CB8AC3E}">
        <p14:creationId xmlns:p14="http://schemas.microsoft.com/office/powerpoint/2010/main" val="111979576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1090488"/>
            <a:ext cx="8862646" cy="1138773"/>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a:latin typeface="Arial" charset="0"/>
                <a:ea typeface="Arial" charset="0"/>
                <a:cs typeface="Arial" charset="0"/>
              </a:rPr>
              <a:t>Insulting children causes rebellion </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a:latin typeface="Arial" charset="0"/>
                <a:ea typeface="Arial" charset="0"/>
                <a:cs typeface="Arial" charset="0"/>
              </a:rPr>
              <a:t>Ginnot</a:t>
            </a:r>
            <a:r>
              <a:rPr lang="en-US" sz="3600" dirty="0">
                <a:latin typeface="Arial" charset="0"/>
                <a:ea typeface="Arial" charset="0"/>
                <a:cs typeface="Arial" charset="0"/>
              </a:rPr>
              <a:t> Model (1971)</a:t>
            </a:r>
          </a:p>
        </p:txBody>
      </p:sp>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l="1042" t="8125" r="2292" b="28125"/>
          <a:stretch/>
        </p:blipFill>
        <p:spPr>
          <a:xfrm>
            <a:off x="2901462" y="2554528"/>
            <a:ext cx="5897251" cy="3889136"/>
          </a:xfrm>
          <a:prstGeom prst="rect">
            <a:avLst/>
          </a:prstGeom>
        </p:spPr>
      </p:pic>
      <p:pic>
        <p:nvPicPr>
          <p:cNvPr id="7" name="Picture 6">
            <a:extLst>
              <a:ext uri="{FF2B5EF4-FFF2-40B4-BE49-F238E27FC236}">
                <a16:creationId xmlns:a16="http://schemas.microsoft.com/office/drawing/2014/main" id="{17C2DA54-10AD-234E-A58C-5850C859620B}"/>
              </a:ext>
            </a:extLst>
          </p:cNvPr>
          <p:cNvPicPr>
            <a:picLocks noChangeAspect="1"/>
          </p:cNvPicPr>
          <p:nvPr/>
        </p:nvPicPr>
        <p:blipFill>
          <a:blip r:embed="rId5"/>
          <a:stretch>
            <a:fillRect/>
          </a:stretch>
        </p:blipFill>
        <p:spPr>
          <a:xfrm>
            <a:off x="2672862" y="2552426"/>
            <a:ext cx="6125851" cy="4069915"/>
          </a:xfrm>
          <a:prstGeom prst="rect">
            <a:avLst/>
          </a:prstGeom>
        </p:spPr>
      </p:pic>
    </p:spTree>
    <p:extLst>
      <p:ext uri="{BB962C8B-B14F-4D97-AF65-F5344CB8AC3E}">
        <p14:creationId xmlns:p14="http://schemas.microsoft.com/office/powerpoint/2010/main" val="36995062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769424"/>
            <a:ext cx="8862646" cy="2123658"/>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a:latin typeface="Arial" charset="0"/>
                <a:ea typeface="Arial" charset="0"/>
                <a:cs typeface="Arial" charset="0"/>
              </a:rPr>
              <a:t>Use language of acceptance not rejection - inviting children to cooperate rather than demand</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a:latin typeface="Arial" charset="0"/>
                <a:ea typeface="Arial" charset="0"/>
                <a:cs typeface="Arial" charset="0"/>
              </a:rPr>
              <a:t>Ginnot</a:t>
            </a:r>
            <a:r>
              <a:rPr lang="en-US" sz="3600" dirty="0">
                <a:latin typeface="Arial" charset="0"/>
                <a:ea typeface="Arial" charset="0"/>
                <a:cs typeface="Arial" charset="0"/>
              </a:rPr>
              <a:t> Model (1971)</a:t>
            </a:r>
          </a:p>
        </p:txBody>
      </p:sp>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t="-100" r="12901"/>
          <a:stretch/>
        </p:blipFill>
        <p:spPr>
          <a:xfrm>
            <a:off x="3045842" y="3042281"/>
            <a:ext cx="5726684" cy="3471560"/>
          </a:xfrm>
          <a:prstGeom prst="rect">
            <a:avLst/>
          </a:prstGeom>
        </p:spPr>
      </p:pic>
    </p:spTree>
    <p:extLst>
      <p:ext uri="{BB962C8B-B14F-4D97-AF65-F5344CB8AC3E}">
        <p14:creationId xmlns:p14="http://schemas.microsoft.com/office/powerpoint/2010/main" val="373015890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8479" y="769424"/>
            <a:ext cx="8862646" cy="1631216"/>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a:latin typeface="Arial" charset="0"/>
                <a:ea typeface="Arial" charset="0"/>
                <a:cs typeface="Arial" charset="0"/>
              </a:rPr>
              <a:t>Teachers must model self discipline </a:t>
            </a:r>
          </a:p>
          <a:p>
            <a:pPr algn="ctr"/>
            <a:r>
              <a:rPr lang="en-US" sz="3200" dirty="0">
                <a:latin typeface="Arial" charset="0"/>
                <a:ea typeface="Arial" charset="0"/>
                <a:cs typeface="Arial" charset="0"/>
              </a:rPr>
              <a:t>(not get angry) </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a:latin typeface="Arial" charset="0"/>
                <a:ea typeface="Arial" charset="0"/>
                <a:cs typeface="Arial" charset="0"/>
              </a:rPr>
              <a:t>Ginnot</a:t>
            </a:r>
            <a:r>
              <a:rPr lang="en-US" sz="3600" dirty="0">
                <a:latin typeface="Arial" charset="0"/>
                <a:ea typeface="Arial" charset="0"/>
                <a:cs typeface="Arial" charset="0"/>
              </a:rPr>
              <a:t> Model (1971)</a:t>
            </a: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87130" y="2799781"/>
            <a:ext cx="6085407" cy="3374635"/>
          </a:xfrm>
          <a:prstGeom prst="rect">
            <a:avLst/>
          </a:prstGeom>
        </p:spPr>
      </p:pic>
    </p:spTree>
    <p:extLst>
      <p:ext uri="{BB962C8B-B14F-4D97-AF65-F5344CB8AC3E}">
        <p14:creationId xmlns:p14="http://schemas.microsoft.com/office/powerpoint/2010/main" val="269076777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24329" y="868999"/>
            <a:ext cx="6605221" cy="861774"/>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a:latin typeface="Arial" charset="0"/>
                <a:ea typeface="Arial" charset="0"/>
                <a:cs typeface="Arial" charset="0"/>
              </a:rPr>
              <a:t>Praise </a:t>
            </a:r>
            <a:r>
              <a:rPr lang="en-US" sz="3200" dirty="0" err="1">
                <a:latin typeface="Arial" charset="0"/>
                <a:ea typeface="Arial" charset="0"/>
                <a:cs typeface="Arial" charset="0"/>
              </a:rPr>
              <a:t>behaviour</a:t>
            </a:r>
            <a:r>
              <a:rPr lang="en-US" sz="3200" dirty="0">
                <a:latin typeface="Arial" charset="0"/>
                <a:ea typeface="Arial" charset="0"/>
                <a:cs typeface="Arial" charset="0"/>
              </a:rPr>
              <a:t> rather than ability</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a:latin typeface="Arial" charset="0"/>
                <a:ea typeface="Arial" charset="0"/>
                <a:cs typeface="Arial" charset="0"/>
              </a:rPr>
              <a:t>Ginnot</a:t>
            </a:r>
            <a:r>
              <a:rPr lang="en-US" sz="3600" dirty="0">
                <a:latin typeface="Arial" charset="0"/>
                <a:ea typeface="Arial" charset="0"/>
                <a:cs typeface="Arial" charset="0"/>
              </a:rPr>
              <a:t> Model (1971)</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4325" y="2504550"/>
            <a:ext cx="6046788" cy="4036014"/>
          </a:xfrm>
          <a:prstGeom prst="rect">
            <a:avLst/>
          </a:prstGeom>
        </p:spPr>
      </p:pic>
    </p:spTree>
    <p:extLst>
      <p:ext uri="{BB962C8B-B14F-4D97-AF65-F5344CB8AC3E}">
        <p14:creationId xmlns:p14="http://schemas.microsoft.com/office/powerpoint/2010/main" val="22643591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769424"/>
            <a:ext cx="8862646" cy="5909310"/>
          </a:xfrm>
          <a:prstGeom prst="rect">
            <a:avLst/>
          </a:prstGeom>
          <a:noFill/>
        </p:spPr>
        <p:txBody>
          <a:bodyPr wrap="square" rtlCol="0">
            <a:spAutoFit/>
          </a:bodyPr>
          <a:lstStyle/>
          <a:p>
            <a:r>
              <a:rPr lang="en-US" dirty="0" err="1">
                <a:latin typeface="Arial" charset="0"/>
                <a:ea typeface="Arial" charset="0"/>
                <a:cs typeface="Arial" charset="0"/>
              </a:rPr>
              <a:t>Behaviour</a:t>
            </a:r>
            <a:r>
              <a:rPr lang="en-US" dirty="0">
                <a:latin typeface="Arial" charset="0"/>
                <a:ea typeface="Arial" charset="0"/>
                <a:cs typeface="Arial" charset="0"/>
              </a:rPr>
              <a:t> improves with positive teacher interaction + communication </a:t>
            </a:r>
          </a:p>
          <a:p>
            <a:r>
              <a:rPr lang="en-US" dirty="0">
                <a:latin typeface="Arial" charset="0"/>
                <a:ea typeface="Arial" charset="0"/>
                <a:cs typeface="Arial" charset="0"/>
              </a:rPr>
              <a:t>(understanding / kindness)</a:t>
            </a:r>
          </a:p>
          <a:p>
            <a:endParaRPr lang="en-US" dirty="0">
              <a:latin typeface="Arial" charset="0"/>
              <a:ea typeface="Arial" charset="0"/>
              <a:cs typeface="Arial" charset="0"/>
            </a:endParaRPr>
          </a:p>
          <a:p>
            <a:r>
              <a:rPr lang="en-US" dirty="0">
                <a:latin typeface="Arial" charset="0"/>
                <a:ea typeface="Arial" charset="0"/>
                <a:cs typeface="Arial" charset="0"/>
              </a:rPr>
              <a:t>Improve self concept = better </a:t>
            </a:r>
            <a:r>
              <a:rPr lang="en-US" dirty="0" err="1">
                <a:latin typeface="Arial" charset="0"/>
                <a:ea typeface="Arial" charset="0"/>
                <a:cs typeface="Arial" charset="0"/>
              </a:rPr>
              <a:t>behaviour</a:t>
            </a:r>
            <a:r>
              <a:rPr lang="en-US" dirty="0">
                <a:latin typeface="Arial" charset="0"/>
                <a:ea typeface="Arial" charset="0"/>
                <a:cs typeface="Arial" charset="0"/>
              </a:rPr>
              <a:t> </a:t>
            </a:r>
          </a:p>
          <a:p>
            <a:endParaRPr lang="en-US" dirty="0">
              <a:latin typeface="Arial" charset="0"/>
              <a:ea typeface="Arial" charset="0"/>
              <a:cs typeface="Arial" charset="0"/>
            </a:endParaRPr>
          </a:p>
          <a:p>
            <a:r>
              <a:rPr lang="en-US" dirty="0">
                <a:latin typeface="Arial" charset="0"/>
                <a:ea typeface="Arial" charset="0"/>
                <a:cs typeface="Arial" charset="0"/>
              </a:rPr>
              <a:t>Use congruent communication (verbal/non verbal agree)</a:t>
            </a:r>
          </a:p>
          <a:p>
            <a:endParaRPr lang="en-US" dirty="0">
              <a:latin typeface="Arial" charset="0"/>
              <a:ea typeface="Arial" charset="0"/>
              <a:cs typeface="Arial" charset="0"/>
            </a:endParaRPr>
          </a:p>
          <a:p>
            <a:r>
              <a:rPr lang="en-US" dirty="0">
                <a:latin typeface="Arial" charset="0"/>
                <a:ea typeface="Arial" charset="0"/>
                <a:cs typeface="Arial" charset="0"/>
              </a:rPr>
              <a:t>Accept and clarify feelings of children </a:t>
            </a:r>
          </a:p>
          <a:p>
            <a:endParaRPr lang="en-US" dirty="0">
              <a:latin typeface="Arial" charset="0"/>
              <a:ea typeface="Arial" charset="0"/>
              <a:cs typeface="Arial" charset="0"/>
            </a:endParaRPr>
          </a:p>
          <a:p>
            <a:r>
              <a:rPr lang="en-US" dirty="0">
                <a:latin typeface="Arial" charset="0"/>
                <a:ea typeface="Arial" charset="0"/>
                <a:cs typeface="Arial" charset="0"/>
              </a:rPr>
              <a:t>Improper use of praise fosters a dependency on the teacher</a:t>
            </a:r>
          </a:p>
          <a:p>
            <a:endParaRPr lang="en-US" dirty="0">
              <a:latin typeface="Arial" charset="0"/>
              <a:ea typeface="Arial" charset="0"/>
              <a:cs typeface="Arial" charset="0"/>
            </a:endParaRPr>
          </a:p>
          <a:p>
            <a:r>
              <a:rPr lang="en-US" dirty="0">
                <a:latin typeface="Arial" charset="0"/>
                <a:ea typeface="Arial" charset="0"/>
                <a:cs typeface="Arial" charset="0"/>
              </a:rPr>
              <a:t>Punishment encourages misconduct</a:t>
            </a:r>
          </a:p>
          <a:p>
            <a:endParaRPr lang="en-US" dirty="0">
              <a:latin typeface="Arial" charset="0"/>
              <a:ea typeface="Arial" charset="0"/>
              <a:cs typeface="Arial" charset="0"/>
            </a:endParaRPr>
          </a:p>
          <a:p>
            <a:r>
              <a:rPr lang="en-US" dirty="0">
                <a:latin typeface="Arial" charset="0"/>
                <a:ea typeface="Arial" charset="0"/>
                <a:cs typeface="Arial" charset="0"/>
              </a:rPr>
              <a:t>Insulting children causes rebellion </a:t>
            </a:r>
          </a:p>
          <a:p>
            <a:endParaRPr lang="en-US" dirty="0">
              <a:latin typeface="Arial" charset="0"/>
              <a:ea typeface="Arial" charset="0"/>
              <a:cs typeface="Arial" charset="0"/>
            </a:endParaRPr>
          </a:p>
          <a:p>
            <a:r>
              <a:rPr lang="en-US" dirty="0">
                <a:latin typeface="Arial" charset="0"/>
                <a:ea typeface="Arial" charset="0"/>
                <a:cs typeface="Arial" charset="0"/>
              </a:rPr>
              <a:t>Use language of acceptance not rejection - inviting children to cooperate rather than demand</a:t>
            </a:r>
          </a:p>
          <a:p>
            <a:endParaRPr lang="en-US" dirty="0">
              <a:latin typeface="Arial" charset="0"/>
              <a:ea typeface="Arial" charset="0"/>
              <a:cs typeface="Arial" charset="0"/>
            </a:endParaRPr>
          </a:p>
          <a:p>
            <a:r>
              <a:rPr lang="en-US" dirty="0">
                <a:latin typeface="Arial" charset="0"/>
                <a:ea typeface="Arial" charset="0"/>
                <a:cs typeface="Arial" charset="0"/>
              </a:rPr>
              <a:t>Teachers must model self discipline (not get angry) </a:t>
            </a:r>
          </a:p>
          <a:p>
            <a:endParaRPr lang="en-US" dirty="0">
              <a:latin typeface="Arial" charset="0"/>
              <a:ea typeface="Arial" charset="0"/>
              <a:cs typeface="Arial" charset="0"/>
            </a:endParaRPr>
          </a:p>
          <a:p>
            <a:r>
              <a:rPr lang="en-US" dirty="0">
                <a:latin typeface="Arial" charset="0"/>
                <a:ea typeface="Arial" charset="0"/>
                <a:cs typeface="Arial" charset="0"/>
              </a:rPr>
              <a:t>Praise </a:t>
            </a:r>
            <a:r>
              <a:rPr lang="en-US" dirty="0" err="1">
                <a:latin typeface="Arial" charset="0"/>
                <a:ea typeface="Arial" charset="0"/>
                <a:cs typeface="Arial" charset="0"/>
              </a:rPr>
              <a:t>behaviour</a:t>
            </a:r>
            <a:r>
              <a:rPr lang="en-US" dirty="0">
                <a:latin typeface="Arial" charset="0"/>
                <a:ea typeface="Arial" charset="0"/>
                <a:cs typeface="Arial" charset="0"/>
              </a:rPr>
              <a:t> rather than ability</a:t>
            </a:r>
          </a:p>
        </p:txBody>
      </p:sp>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a:latin typeface="Arial" charset="0"/>
                <a:ea typeface="Arial" charset="0"/>
                <a:cs typeface="Arial" charset="0"/>
              </a:rPr>
              <a:t>Ginnot</a:t>
            </a:r>
            <a:r>
              <a:rPr lang="en-US" sz="3600" dirty="0">
                <a:latin typeface="Arial" charset="0"/>
                <a:ea typeface="Arial" charset="0"/>
                <a:cs typeface="Arial" charset="0"/>
              </a:rPr>
              <a:t> Model (1971)</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5612" y="1600200"/>
            <a:ext cx="2025762" cy="2500311"/>
          </a:xfrm>
          <a:prstGeom prst="rect">
            <a:avLst/>
          </a:prstGeom>
        </p:spPr>
      </p:pic>
    </p:spTree>
    <p:extLst>
      <p:ext uri="{BB962C8B-B14F-4D97-AF65-F5344CB8AC3E}">
        <p14:creationId xmlns:p14="http://schemas.microsoft.com/office/powerpoint/2010/main" val="92439600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43AE5-3247-A442-AD8F-D283F1FD19D6}"/>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F93AF6F6-CA8C-9549-884F-0005C47FE0AA}"/>
              </a:ext>
            </a:extLst>
          </p:cNvPr>
          <p:cNvPicPr>
            <a:picLocks noGrp="1" noChangeAspect="1"/>
          </p:cNvPicPr>
          <p:nvPr>
            <p:ph idx="1"/>
          </p:nvPr>
        </p:nvPicPr>
        <p:blipFill>
          <a:blip r:embed="rId3"/>
          <a:stretch>
            <a:fillRect/>
          </a:stretch>
        </p:blipFill>
        <p:spPr>
          <a:xfrm>
            <a:off x="0" y="-143233"/>
            <a:ext cx="9144000" cy="7001234"/>
          </a:xfrm>
        </p:spPr>
      </p:pic>
    </p:spTree>
    <p:extLst>
      <p:ext uri="{BB962C8B-B14F-4D97-AF65-F5344CB8AC3E}">
        <p14:creationId xmlns:p14="http://schemas.microsoft.com/office/powerpoint/2010/main" val="78402560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93A9A-99D3-5847-9443-4DC28CD1504B}"/>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E68A400B-85BE-4547-97CB-51E93EBBB538}"/>
              </a:ext>
            </a:extLst>
          </p:cNvPr>
          <p:cNvPicPr>
            <a:picLocks noGrp="1" noChangeAspect="1"/>
          </p:cNvPicPr>
          <p:nvPr>
            <p:ph idx="1"/>
          </p:nvPr>
        </p:nvPicPr>
        <p:blipFill>
          <a:blip r:embed="rId3"/>
          <a:stretch>
            <a:fillRect/>
          </a:stretch>
        </p:blipFill>
        <p:spPr>
          <a:xfrm>
            <a:off x="31318" y="2151530"/>
            <a:ext cx="9081363" cy="2113454"/>
          </a:xfrm>
        </p:spPr>
      </p:pic>
    </p:spTree>
    <p:extLst>
      <p:ext uri="{BB962C8B-B14F-4D97-AF65-F5344CB8AC3E}">
        <p14:creationId xmlns:p14="http://schemas.microsoft.com/office/powerpoint/2010/main" val="401385309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6289" y="-225159"/>
            <a:ext cx="6420389" cy="7276440"/>
          </a:xfrm>
          <a:prstGeom prst="rect">
            <a:avLst/>
          </a:prstGeom>
        </p:spPr>
      </p:pic>
      <p:sp>
        <p:nvSpPr>
          <p:cNvPr id="3" name="TextBox 2"/>
          <p:cNvSpPr txBox="1"/>
          <p:nvPr/>
        </p:nvSpPr>
        <p:spPr>
          <a:xfrm>
            <a:off x="3146156" y="1150903"/>
            <a:ext cx="2944678" cy="4524315"/>
          </a:xfrm>
          <a:prstGeom prst="rect">
            <a:avLst/>
          </a:prstGeom>
          <a:noFill/>
        </p:spPr>
        <p:txBody>
          <a:bodyPr wrap="square" rtlCol="0">
            <a:spAutoFit/>
          </a:bodyPr>
          <a:lstStyle/>
          <a:p>
            <a:pPr algn="ctr"/>
            <a:r>
              <a:rPr lang="en-US" sz="3200" dirty="0">
                <a:latin typeface="Arial" charset="0"/>
                <a:ea typeface="Arial" charset="0"/>
                <a:cs typeface="Arial" charset="0"/>
              </a:rPr>
              <a:t>What is the most dangerous part of a lesson?</a:t>
            </a:r>
          </a:p>
          <a:p>
            <a:pPr algn="ctr"/>
            <a:endParaRPr lang="en-US" sz="3200" dirty="0">
              <a:latin typeface="Arial" charset="0"/>
              <a:ea typeface="Arial" charset="0"/>
              <a:cs typeface="Arial" charset="0"/>
            </a:endParaRPr>
          </a:p>
          <a:p>
            <a:pPr algn="ctr"/>
            <a:r>
              <a:rPr lang="en-US" sz="3200" dirty="0">
                <a:latin typeface="Arial" charset="0"/>
                <a:ea typeface="Arial" charset="0"/>
                <a:cs typeface="Arial" charset="0"/>
              </a:rPr>
              <a:t>At what point are </a:t>
            </a:r>
            <a:r>
              <a:rPr lang="en-US" sz="3200" dirty="0" err="1">
                <a:latin typeface="Arial" charset="0"/>
                <a:ea typeface="Arial" charset="0"/>
                <a:cs typeface="Arial" charset="0"/>
              </a:rPr>
              <a:t>behaviour</a:t>
            </a:r>
            <a:r>
              <a:rPr lang="en-US" sz="3200" dirty="0">
                <a:latin typeface="Arial" charset="0"/>
                <a:ea typeface="Arial" charset="0"/>
                <a:cs typeface="Arial" charset="0"/>
              </a:rPr>
              <a:t> issues likely to arise?</a:t>
            </a:r>
          </a:p>
        </p:txBody>
      </p:sp>
    </p:spTree>
    <p:extLst>
      <p:ext uri="{BB962C8B-B14F-4D97-AF65-F5344CB8AC3E}">
        <p14:creationId xmlns:p14="http://schemas.microsoft.com/office/powerpoint/2010/main" val="325467456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1254930"/>
            <a:ext cx="8141677" cy="3108543"/>
          </a:xfrm>
          <a:prstGeom prst="rect">
            <a:avLst/>
          </a:prstGeom>
        </p:spPr>
        <p:txBody>
          <a:bodyPr wrap="square">
            <a:spAutoFit/>
          </a:bodyPr>
          <a:lstStyle/>
          <a:p>
            <a:r>
              <a:rPr lang="en-GB" sz="2800" dirty="0" err="1">
                <a:latin typeface="Arial" charset="0"/>
                <a:ea typeface="Arial" charset="0"/>
                <a:cs typeface="Arial" charset="0"/>
              </a:rPr>
              <a:t>Parsonson</a:t>
            </a:r>
            <a:r>
              <a:rPr lang="en-GB" sz="2800" dirty="0">
                <a:latin typeface="Arial" charset="0"/>
                <a:ea typeface="Arial" charset="0"/>
                <a:cs typeface="Arial" charset="0"/>
              </a:rPr>
              <a:t> (2012) states that a classroom with little disruption requires planning and consistency which links to factors such as clear rules, routines, recurring praise, constancy, suitable tasks for ability to be challenging but not easy and for children to have the opportunity to participate in discussions within the classroom decisions. </a:t>
            </a:r>
            <a:endParaRPr lang="en-US" sz="2800" dirty="0">
              <a:latin typeface="Arial" charset="0"/>
              <a:ea typeface="Arial" charset="0"/>
              <a:cs typeface="Arial" charset="0"/>
            </a:endParaRPr>
          </a:p>
        </p:txBody>
      </p:sp>
      <p:sp>
        <p:nvSpPr>
          <p:cNvPr id="3" name="Rectangle 2"/>
          <p:cNvSpPr/>
          <p:nvPr/>
        </p:nvSpPr>
        <p:spPr>
          <a:xfrm>
            <a:off x="457200" y="5814661"/>
            <a:ext cx="8528539" cy="685059"/>
          </a:xfrm>
          <a:prstGeom prst="rect">
            <a:avLst/>
          </a:prstGeom>
        </p:spPr>
        <p:txBody>
          <a:bodyPr wrap="square">
            <a:spAutoFit/>
          </a:bodyPr>
          <a:lstStyle/>
          <a:p>
            <a:pPr>
              <a:lnSpc>
                <a:spcPct val="107000"/>
              </a:lnSpc>
              <a:spcAft>
                <a:spcPts val="800"/>
              </a:spcAft>
            </a:pPr>
            <a:r>
              <a:rPr lang="en-GB" dirty="0" err="1">
                <a:latin typeface="Calibri" charset="0"/>
                <a:ea typeface="Calibri" charset="0"/>
                <a:cs typeface="Times New Roman" charset="0"/>
              </a:rPr>
              <a:t>Parsonson</a:t>
            </a:r>
            <a:r>
              <a:rPr lang="en-GB" dirty="0">
                <a:latin typeface="Calibri" charset="0"/>
                <a:ea typeface="Calibri" charset="0"/>
                <a:cs typeface="Times New Roman" charset="0"/>
              </a:rPr>
              <a:t>, S. (2012). Evidence-based Classroom Behaviour Management Strategies. Ministry of Education: Special Education, Hawkes Bay Region.</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168907556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52852-AFCB-954F-91D9-7417A2A4A740}"/>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A5D64724-22A7-1842-88AC-EFE78E36DEF3}"/>
              </a:ext>
            </a:extLst>
          </p:cNvPr>
          <p:cNvPicPr>
            <a:picLocks noGrp="1" noChangeAspect="1"/>
          </p:cNvPicPr>
          <p:nvPr>
            <p:ph idx="1"/>
          </p:nvPr>
        </p:nvPicPr>
        <p:blipFill>
          <a:blip r:embed="rId3"/>
          <a:stretch>
            <a:fillRect/>
          </a:stretch>
        </p:blipFill>
        <p:spPr>
          <a:xfrm>
            <a:off x="-21514" y="412376"/>
            <a:ext cx="9165514" cy="5728447"/>
          </a:xfrm>
        </p:spPr>
      </p:pic>
    </p:spTree>
    <p:extLst>
      <p:ext uri="{BB962C8B-B14F-4D97-AF65-F5344CB8AC3E}">
        <p14:creationId xmlns:p14="http://schemas.microsoft.com/office/powerpoint/2010/main" val="202911727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828FF-E037-154E-83D5-33AC17939A5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4AD84A5A-6AE3-9040-BBEB-C75249B4FFDC}"/>
              </a:ext>
            </a:extLst>
          </p:cNvPr>
          <p:cNvPicPr>
            <a:picLocks noGrp="1" noChangeAspect="1"/>
          </p:cNvPicPr>
          <p:nvPr>
            <p:ph idx="1"/>
          </p:nvPr>
        </p:nvPicPr>
        <p:blipFill>
          <a:blip r:embed="rId3"/>
          <a:stretch>
            <a:fillRect/>
          </a:stretch>
        </p:blipFill>
        <p:spPr>
          <a:xfrm>
            <a:off x="457200" y="-29136"/>
            <a:ext cx="7871012" cy="6887136"/>
          </a:xfrm>
        </p:spPr>
      </p:pic>
    </p:spTree>
    <p:extLst>
      <p:ext uri="{BB962C8B-B14F-4D97-AF65-F5344CB8AC3E}">
        <p14:creationId xmlns:p14="http://schemas.microsoft.com/office/powerpoint/2010/main" val="339606279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4700" y="0"/>
            <a:ext cx="7571446" cy="6858000"/>
          </a:xfrm>
          <a:prstGeom prst="rect">
            <a:avLst/>
          </a:prstGeom>
        </p:spPr>
      </p:pic>
    </p:spTree>
    <p:extLst>
      <p:ext uri="{BB962C8B-B14F-4D97-AF65-F5344CB8AC3E}">
        <p14:creationId xmlns:p14="http://schemas.microsoft.com/office/powerpoint/2010/main" val="76474945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4EDBE4-CBEE-4A49-88E1-B7621F230B9A}"/>
              </a:ext>
            </a:extLst>
          </p:cNvPr>
          <p:cNvPicPr>
            <a:picLocks noChangeAspect="1"/>
          </p:cNvPicPr>
          <p:nvPr/>
        </p:nvPicPr>
        <p:blipFill>
          <a:blip r:embed="rId2"/>
          <a:stretch>
            <a:fillRect/>
          </a:stretch>
        </p:blipFill>
        <p:spPr>
          <a:xfrm>
            <a:off x="1606615" y="857250"/>
            <a:ext cx="5930771" cy="5143500"/>
          </a:xfrm>
          <a:prstGeom prst="rect">
            <a:avLst/>
          </a:prstGeom>
        </p:spPr>
      </p:pic>
    </p:spTree>
    <p:extLst>
      <p:ext uri="{BB962C8B-B14F-4D97-AF65-F5344CB8AC3E}">
        <p14:creationId xmlns:p14="http://schemas.microsoft.com/office/powerpoint/2010/main" val="175039407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391B5AC-ABF9-9D4A-AE87-16831AFC83E0}"/>
              </a:ext>
            </a:extLst>
          </p:cNvPr>
          <p:cNvPicPr>
            <a:picLocks noChangeAspect="1"/>
          </p:cNvPicPr>
          <p:nvPr/>
        </p:nvPicPr>
        <p:blipFill>
          <a:blip r:embed="rId2"/>
          <a:stretch>
            <a:fillRect/>
          </a:stretch>
        </p:blipFill>
        <p:spPr>
          <a:xfrm>
            <a:off x="1610989" y="857250"/>
            <a:ext cx="5922023" cy="5143500"/>
          </a:xfrm>
          <a:prstGeom prst="rect">
            <a:avLst/>
          </a:prstGeom>
        </p:spPr>
      </p:pic>
    </p:spTree>
    <p:extLst>
      <p:ext uri="{BB962C8B-B14F-4D97-AF65-F5344CB8AC3E}">
        <p14:creationId xmlns:p14="http://schemas.microsoft.com/office/powerpoint/2010/main" val="39305820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B5721D7-B801-F94F-8F59-10D082BE9C59}"/>
              </a:ext>
            </a:extLst>
          </p:cNvPr>
          <p:cNvPicPr>
            <a:picLocks noChangeAspect="1"/>
          </p:cNvPicPr>
          <p:nvPr/>
        </p:nvPicPr>
        <p:blipFill>
          <a:blip r:embed="rId2"/>
          <a:stretch>
            <a:fillRect/>
          </a:stretch>
        </p:blipFill>
        <p:spPr>
          <a:xfrm>
            <a:off x="0" y="1166130"/>
            <a:ext cx="9144000" cy="4525740"/>
          </a:xfrm>
          <a:prstGeom prst="rect">
            <a:avLst/>
          </a:prstGeom>
        </p:spPr>
      </p:pic>
    </p:spTree>
    <p:extLst>
      <p:ext uri="{BB962C8B-B14F-4D97-AF65-F5344CB8AC3E}">
        <p14:creationId xmlns:p14="http://schemas.microsoft.com/office/powerpoint/2010/main" val="27821788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DAF1274-3570-ED47-BFA8-E9FB05B7F124}"/>
              </a:ext>
            </a:extLst>
          </p:cNvPr>
          <p:cNvPicPr>
            <a:picLocks noChangeAspect="1"/>
          </p:cNvPicPr>
          <p:nvPr/>
        </p:nvPicPr>
        <p:blipFill>
          <a:blip r:embed="rId2"/>
          <a:stretch>
            <a:fillRect/>
          </a:stretch>
        </p:blipFill>
        <p:spPr>
          <a:xfrm>
            <a:off x="457200" y="857250"/>
            <a:ext cx="8229600" cy="5143500"/>
          </a:xfrm>
          <a:prstGeom prst="rect">
            <a:avLst/>
          </a:prstGeom>
        </p:spPr>
      </p:pic>
    </p:spTree>
    <p:extLst>
      <p:ext uri="{BB962C8B-B14F-4D97-AF65-F5344CB8AC3E}">
        <p14:creationId xmlns:p14="http://schemas.microsoft.com/office/powerpoint/2010/main" val="316946707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D0F1020-B2E4-1743-9610-84DB5C703EAC}"/>
              </a:ext>
            </a:extLst>
          </p:cNvPr>
          <p:cNvPicPr>
            <a:picLocks noChangeAspect="1"/>
          </p:cNvPicPr>
          <p:nvPr/>
        </p:nvPicPr>
        <p:blipFill>
          <a:blip r:embed="rId2"/>
          <a:stretch>
            <a:fillRect/>
          </a:stretch>
        </p:blipFill>
        <p:spPr>
          <a:xfrm>
            <a:off x="457200" y="857250"/>
            <a:ext cx="8229600" cy="5143500"/>
          </a:xfrm>
          <a:prstGeom prst="rect">
            <a:avLst/>
          </a:prstGeom>
        </p:spPr>
      </p:pic>
    </p:spTree>
    <p:extLst>
      <p:ext uri="{BB962C8B-B14F-4D97-AF65-F5344CB8AC3E}">
        <p14:creationId xmlns:p14="http://schemas.microsoft.com/office/powerpoint/2010/main" val="157962954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F2A87-0B7C-064E-B705-0E8E5CB84B5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7620DCEB-67AD-934F-B3A8-5251D726FE7E}"/>
              </a:ext>
            </a:extLst>
          </p:cNvPr>
          <p:cNvPicPr>
            <a:picLocks noGrp="1" noChangeAspect="1"/>
          </p:cNvPicPr>
          <p:nvPr>
            <p:ph idx="1"/>
          </p:nvPr>
        </p:nvPicPr>
        <p:blipFill>
          <a:blip r:embed="rId2"/>
          <a:stretch>
            <a:fillRect/>
          </a:stretch>
        </p:blipFill>
        <p:spPr>
          <a:xfrm>
            <a:off x="0" y="274638"/>
            <a:ext cx="9033137" cy="6248400"/>
          </a:xfrm>
        </p:spPr>
      </p:pic>
    </p:spTree>
    <p:extLst>
      <p:ext uri="{BB962C8B-B14F-4D97-AF65-F5344CB8AC3E}">
        <p14:creationId xmlns:p14="http://schemas.microsoft.com/office/powerpoint/2010/main" val="39221726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f1bc82c582138ca17d09b4f298b9119e">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8936674ad5558b69b6b0944aebebfa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49E9D0-2B29-40DF-AA89-D92F20E2EAD6}">
  <ds:schemaRefs>
    <ds:schemaRef ds:uri="http://schemas.microsoft.com/sharepoint/v3/contenttype/forms"/>
  </ds:schemaRefs>
</ds:datastoreItem>
</file>

<file path=customXml/itemProps2.xml><?xml version="1.0" encoding="utf-8"?>
<ds:datastoreItem xmlns:ds="http://schemas.openxmlformats.org/officeDocument/2006/customXml" ds:itemID="{797B5AA3-CE84-43E0-B1E7-4DE81C970904}">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3.xml><?xml version="1.0" encoding="utf-8"?>
<ds:datastoreItem xmlns:ds="http://schemas.openxmlformats.org/officeDocument/2006/customXml" ds:itemID="{7F139CCB-9409-4152-A1EF-3CCD8678E6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10252</TotalTime>
  <Words>3891</Words>
  <Application>Microsoft Macintosh PowerPoint</Application>
  <PresentationFormat>On-screen Show (4:3)</PresentationFormat>
  <Paragraphs>300</Paragraphs>
  <Slides>78</Slides>
  <Notes>63</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78</vt:i4>
      </vt:variant>
    </vt:vector>
  </HeadingPairs>
  <TitlesOfParts>
    <vt:vector size="84" baseType="lpstr">
      <vt:lpstr>American Typewriter</vt:lpstr>
      <vt:lpstr>Arial</vt:lpstr>
      <vt:lpstr>Calibri</vt:lpstr>
      <vt:lpstr>Mangal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Tom Cox</cp:lastModifiedBy>
  <cp:revision>328</cp:revision>
  <cp:lastPrinted>2017-08-03T13:56:24Z</cp:lastPrinted>
  <dcterms:created xsi:type="dcterms:W3CDTF">2018-05-24T13:58:06Z</dcterms:created>
  <dcterms:modified xsi:type="dcterms:W3CDTF">2025-12-03T08:18:55Z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