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4"/>
  </p:sldMasterIdLst>
  <p:notesMasterIdLst>
    <p:notesMasterId r:id="rId21"/>
  </p:notesMasterIdLst>
  <p:sldIdLst>
    <p:sldId id="256" r:id="rId5"/>
    <p:sldId id="258" r:id="rId6"/>
    <p:sldId id="257" r:id="rId7"/>
    <p:sldId id="260" r:id="rId8"/>
    <p:sldId id="265" r:id="rId9"/>
    <p:sldId id="266" r:id="rId10"/>
    <p:sldId id="272" r:id="rId11"/>
    <p:sldId id="261" r:id="rId12"/>
    <p:sldId id="259" r:id="rId13"/>
    <p:sldId id="267" r:id="rId14"/>
    <p:sldId id="268" r:id="rId15"/>
    <p:sldId id="270" r:id="rId16"/>
    <p:sldId id="271" r:id="rId17"/>
    <p:sldId id="262" r:id="rId18"/>
    <p:sldId id="264" r:id="rId19"/>
    <p:sldId id="273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1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0A51E0-A1F3-4A3A-BEE0-9A0955114B89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03B758-0EAA-4539-8044-B598275DA2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15846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Reps from 155 countries met in Thailand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CB8D0B-56AF-46DF-85F2-0664E096E24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20450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Goals not met so international community met again 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CB8D0B-56AF-46DF-85F2-0664E096E24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0978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257275-3C8A-4BC5-B817-A3923E3DE76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2560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Meeting of world leaders where they adopted the UN Millennium Declaration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CB8D0B-56AF-46DF-85F2-0664E096E24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7778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600" dirty="0"/>
              <a:t>Many seen as unrealistic and the resources needed to do so. </a:t>
            </a:r>
          </a:p>
          <a:p>
            <a:endParaRPr lang="en-GB" sz="1600" dirty="0"/>
          </a:p>
          <a:p>
            <a:r>
              <a:rPr lang="en-GB" sz="1600" dirty="0"/>
              <a:t>Also many of the high income countries failed to fulfil their promise to increase aid to countries.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257275-3C8A-4BC5-B817-A3923E3DE76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1112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CB8D0B-56AF-46DF-85F2-0664E096E24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9288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CEB93EBA-1194-425C-8ACC-F1CDD03D28C2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4A461DE3-6FDC-4514-AB76-F995E429DD5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77582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93EBA-1194-425C-8ACC-F1CDD03D28C2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61DE3-6FDC-4514-AB76-F995E429DD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466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93EBA-1194-425C-8ACC-F1CDD03D28C2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61DE3-6FDC-4514-AB76-F995E429DD52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91005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93EBA-1194-425C-8ACC-F1CDD03D28C2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61DE3-6FDC-4514-AB76-F995E429DD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5606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93EBA-1194-425C-8ACC-F1CDD03D28C2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61DE3-6FDC-4514-AB76-F995E429DD52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98259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93EBA-1194-425C-8ACC-F1CDD03D28C2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61DE3-6FDC-4514-AB76-F995E429DD52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71531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93EBA-1194-425C-8ACC-F1CDD03D28C2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61DE3-6FDC-4514-AB76-F995E429DD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85357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93EBA-1194-425C-8ACC-F1CDD03D28C2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61DE3-6FDC-4514-AB76-F995E429DD52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30574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93EBA-1194-425C-8ACC-F1CDD03D28C2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61DE3-6FDC-4514-AB76-F995E429DD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9655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93EBA-1194-425C-8ACC-F1CDD03D28C2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61DE3-6FDC-4514-AB76-F995E429DD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72080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93EBA-1194-425C-8ACC-F1CDD03D28C2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61DE3-6FDC-4514-AB76-F995E429DD5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67815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93EBA-1194-425C-8ACC-F1CDD03D28C2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61DE3-6FDC-4514-AB76-F995E429DD52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31224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93EBA-1194-425C-8ACC-F1CDD03D28C2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61DE3-6FDC-4514-AB76-F995E429DD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7295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93EBA-1194-425C-8ACC-F1CDD03D28C2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61DE3-6FDC-4514-AB76-F995E429DD52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81374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93EBA-1194-425C-8ACC-F1CDD03D28C2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61DE3-6FDC-4514-AB76-F995E429DD5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855112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93EBA-1194-425C-8ACC-F1CDD03D28C2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61DE3-6FDC-4514-AB76-F995E429DD52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707510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93EBA-1194-425C-8ACC-F1CDD03D28C2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61DE3-6FDC-4514-AB76-F995E429DD52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07678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EB93EBA-1194-425C-8ACC-F1CDD03D28C2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A461DE3-6FDC-4514-AB76-F995E429DD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734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ZjNlKjm9mCo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aam2015.org/sites/default/files/incheon_declaration_en.pdf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UrCrxEiQDL8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sustainabledevelopment.un.org/post2015/transformingourworld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o08ykAqLOxk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Session 2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MDGs, SDGs, EFA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283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Refresh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2"/>
            <a:ext cx="6629399" cy="3318936"/>
          </a:xfrm>
        </p:spPr>
        <p:txBody>
          <a:bodyPr/>
          <a:lstStyle/>
          <a:p>
            <a:r>
              <a:rPr lang="en-GB" dirty="0" smtClean="0"/>
              <a:t>What did you find particularly interesting from the asynchronous learning?</a:t>
            </a:r>
          </a:p>
          <a:p>
            <a:r>
              <a:rPr lang="en-GB" dirty="0" smtClean="0"/>
              <a:t>Did you discover anything new?</a:t>
            </a:r>
          </a:p>
          <a:p>
            <a:r>
              <a:rPr lang="en-GB" dirty="0" smtClean="0"/>
              <a:t>Have you read or watched anything in addition to the set material that you found useful?</a:t>
            </a:r>
            <a:endParaRPr lang="en-GB" dirty="0"/>
          </a:p>
        </p:txBody>
      </p:sp>
      <p:pic>
        <p:nvPicPr>
          <p:cNvPr id="4" name="Picture 3" descr="Download Thinking Photography Question Mark Man Stock HQ ...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63840" y="2285999"/>
            <a:ext cx="3602182" cy="3602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9375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By the end of this session you will be able to</a:t>
            </a:r>
          </a:p>
          <a:p>
            <a:pPr lvl="1"/>
            <a:r>
              <a:rPr lang="en-GB" dirty="0" smtClean="0"/>
              <a:t>Recall the main conferences on education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Critically evaluate global progress on education goals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0134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Education for all</a:t>
            </a:r>
            <a:endParaRPr lang="en-GB" dirty="0"/>
          </a:p>
        </p:txBody>
      </p:sp>
      <p:pic>
        <p:nvPicPr>
          <p:cNvPr id="4" name="ZjNlKjm9mCo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314424" y="1939636"/>
            <a:ext cx="7563152" cy="4254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5342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0BECD8-297B-4AE0-A40C-F1F7CF05C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2139" y="868506"/>
            <a:ext cx="10434637" cy="1590675"/>
          </a:xfrm>
        </p:spPr>
        <p:txBody>
          <a:bodyPr/>
          <a:lstStyle/>
          <a:p>
            <a:r>
              <a:rPr lang="en-GB" dirty="0"/>
              <a:t>Education for All (the </a:t>
            </a:r>
            <a:r>
              <a:rPr lang="en-GB" dirty="0" err="1"/>
              <a:t>Jomtien</a:t>
            </a:r>
            <a:r>
              <a:rPr lang="en-GB" dirty="0"/>
              <a:t> Declaration)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53DB5-A922-443E-B3BF-904B4EE510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08314" y="2532611"/>
            <a:ext cx="10002289" cy="3613265"/>
          </a:xfrm>
        </p:spPr>
        <p:txBody>
          <a:bodyPr>
            <a:normAutofit/>
          </a:bodyPr>
          <a:lstStyle/>
          <a:p>
            <a:r>
              <a:rPr lang="en-GB" sz="2000" dirty="0"/>
              <a:t>1990 World Conference on Education for </a:t>
            </a:r>
            <a:r>
              <a:rPr lang="en-GB" sz="2000" dirty="0" smtClean="0"/>
              <a:t>All</a:t>
            </a:r>
            <a:endParaRPr lang="en-GB" sz="2000" dirty="0"/>
          </a:p>
          <a:p>
            <a:r>
              <a:rPr lang="en-GB" sz="2000" dirty="0"/>
              <a:t>Aim was to reduce illiteracy before 2000 and make primary education accessible for all. </a:t>
            </a:r>
          </a:p>
          <a:p>
            <a:r>
              <a:rPr lang="en-GB" sz="2000" dirty="0"/>
              <a:t>EFA Goals</a:t>
            </a:r>
          </a:p>
          <a:p>
            <a:pPr lvl="1">
              <a:buAutoNum type="arabicPeriod"/>
            </a:pPr>
            <a:r>
              <a:rPr lang="en-GB" sz="1600" dirty="0"/>
              <a:t>Universal access to learning</a:t>
            </a:r>
          </a:p>
          <a:p>
            <a:pPr lvl="1">
              <a:buAutoNum type="arabicPeriod"/>
            </a:pPr>
            <a:r>
              <a:rPr lang="en-GB" sz="1600" dirty="0"/>
              <a:t>A focus on equity</a:t>
            </a:r>
          </a:p>
          <a:p>
            <a:pPr lvl="1">
              <a:buAutoNum type="arabicPeriod"/>
            </a:pPr>
            <a:r>
              <a:rPr lang="en-GB" sz="1600" dirty="0"/>
              <a:t>Emphasis on learning outcomes</a:t>
            </a:r>
          </a:p>
          <a:p>
            <a:pPr lvl="1">
              <a:buAutoNum type="arabicPeriod"/>
            </a:pPr>
            <a:r>
              <a:rPr lang="en-GB" sz="1600" dirty="0"/>
              <a:t>Broadening means and scope of basic education</a:t>
            </a:r>
          </a:p>
          <a:p>
            <a:pPr lvl="1">
              <a:buAutoNum type="arabicPeriod"/>
            </a:pPr>
            <a:r>
              <a:rPr lang="en-GB" sz="1600" dirty="0"/>
              <a:t>Enhancing the environment for learning</a:t>
            </a:r>
          </a:p>
          <a:p>
            <a:pPr lvl="1">
              <a:buAutoNum type="arabicPeriod"/>
            </a:pPr>
            <a:r>
              <a:rPr lang="en-GB" sz="1600" dirty="0"/>
              <a:t>Strengthening partnerships by 2000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7423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2E7271-AA87-4D9C-B47A-B0E619E60D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8402" y="1201883"/>
            <a:ext cx="8911687" cy="971550"/>
          </a:xfrm>
        </p:spPr>
        <p:txBody>
          <a:bodyPr/>
          <a:lstStyle/>
          <a:p>
            <a:r>
              <a:rPr lang="en-GB" dirty="0"/>
              <a:t>Dakar Framework for Action (2000)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0DCB14-0776-4F03-BE36-FE4E6D72B7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8026" y="2565863"/>
            <a:ext cx="9686924" cy="3435926"/>
          </a:xfrm>
        </p:spPr>
        <p:txBody>
          <a:bodyPr>
            <a:normAutofit/>
          </a:bodyPr>
          <a:lstStyle/>
          <a:p>
            <a:r>
              <a:rPr lang="en-GB" sz="2000" dirty="0"/>
              <a:t>Reaffirmed commitment to education for all by 2015</a:t>
            </a:r>
          </a:p>
          <a:p>
            <a:r>
              <a:rPr lang="en-GB" sz="2000" dirty="0" smtClean="0"/>
              <a:t>6 </a:t>
            </a:r>
            <a:r>
              <a:rPr lang="en-GB" sz="2000" dirty="0"/>
              <a:t>key education goals (these have contributed to the Millennium Development Goals)</a:t>
            </a:r>
          </a:p>
          <a:p>
            <a:pPr marL="914400" lvl="1" indent="-457200">
              <a:buAutoNum type="arabicPeriod"/>
            </a:pPr>
            <a:r>
              <a:rPr lang="en-GB" sz="1600" dirty="0" smtClean="0"/>
              <a:t>Expanding </a:t>
            </a:r>
            <a:r>
              <a:rPr lang="en-GB" sz="1600" dirty="0"/>
              <a:t>and improving comprehensive early childhood care and education</a:t>
            </a:r>
          </a:p>
          <a:p>
            <a:pPr marL="914400" lvl="1" indent="-457200">
              <a:buAutoNum type="arabicPeriod"/>
            </a:pPr>
            <a:r>
              <a:rPr lang="en-GB" sz="1600" dirty="0"/>
              <a:t>By 2015 all children to have access to and complete, free and compulsory primary education of good quality</a:t>
            </a:r>
          </a:p>
          <a:p>
            <a:pPr marL="914400" lvl="1" indent="-457200">
              <a:buAutoNum type="arabicPeriod"/>
            </a:pPr>
            <a:r>
              <a:rPr lang="en-GB" sz="1600" dirty="0"/>
              <a:t>Learning needs for all young people and adults are met through equitable access to suitable programmes</a:t>
            </a:r>
          </a:p>
          <a:p>
            <a:pPr marL="914400" lvl="1" indent="-457200">
              <a:buAutoNum type="arabicPeriod"/>
            </a:pPr>
            <a:r>
              <a:rPr lang="en-GB" sz="1600" dirty="0"/>
              <a:t>Achieve a 50% improvement in levels of adult literacy</a:t>
            </a:r>
          </a:p>
          <a:p>
            <a:pPr marL="914400" lvl="1" indent="-457200">
              <a:buAutoNum type="arabicPeriod"/>
            </a:pPr>
            <a:r>
              <a:rPr lang="en-GB" sz="1600" dirty="0"/>
              <a:t>Eliminate gender disparity in primary and secondary education by 2005 and achieving gender equality by 2015</a:t>
            </a:r>
          </a:p>
          <a:p>
            <a:pPr marL="914400" lvl="1" indent="-457200">
              <a:buAutoNum type="arabicPeriod"/>
            </a:pPr>
            <a:r>
              <a:rPr lang="en-GB" sz="1600" dirty="0"/>
              <a:t>Improving all aspects of the quality of education and outcomes for all</a:t>
            </a:r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339604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INCHEON, Republic of Korea, 21 May 2015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The </a:t>
            </a:r>
            <a:r>
              <a:rPr lang="en-GB" sz="2000" dirty="0">
                <a:hlinkClick r:id="rId3"/>
              </a:rPr>
              <a:t>Incheon Declaration </a:t>
            </a:r>
            <a:r>
              <a:rPr lang="en-GB" sz="2000" dirty="0"/>
              <a:t>builds on the Global Education for All (EFA) movement that was initiated in </a:t>
            </a:r>
            <a:r>
              <a:rPr lang="en-GB" sz="2000" dirty="0" err="1"/>
              <a:t>Jomtien</a:t>
            </a:r>
            <a:r>
              <a:rPr lang="en-GB" sz="2000" dirty="0"/>
              <a:t>, Thailand in 1990 and reiterated in Dakar, Senegal in 2000</a:t>
            </a:r>
          </a:p>
          <a:p>
            <a:endParaRPr lang="en-GB" sz="2000" dirty="0"/>
          </a:p>
          <a:p>
            <a:r>
              <a:rPr lang="en-GB" sz="2000" dirty="0"/>
              <a:t>The Incheon Declaration will be implemented through the Education 2030 Framework for Action, a roadmap for governments to work towards</a:t>
            </a:r>
          </a:p>
        </p:txBody>
      </p:sp>
    </p:spTree>
    <p:extLst>
      <p:ext uri="{BB962C8B-B14F-4D97-AF65-F5344CB8AC3E}">
        <p14:creationId xmlns:p14="http://schemas.microsoft.com/office/powerpoint/2010/main" val="1892106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UrCrxEiQDL8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003665" y="2476963"/>
            <a:ext cx="6184670" cy="3478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19616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EFA Monitoring report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2"/>
            <a:ext cx="6490854" cy="3318936"/>
          </a:xfrm>
        </p:spPr>
        <p:txBody>
          <a:bodyPr>
            <a:normAutofit/>
          </a:bodyPr>
          <a:lstStyle/>
          <a:p>
            <a:r>
              <a:rPr lang="en-GB" dirty="0" smtClean="0"/>
              <a:t>Using the link below or the QR code investigate the GEM reports from 2018, 2019 and 2020.</a:t>
            </a:r>
          </a:p>
          <a:p>
            <a:r>
              <a:rPr lang="en-GB" dirty="0" smtClean="0"/>
              <a:t>Consider </a:t>
            </a:r>
          </a:p>
          <a:p>
            <a:pPr lvl="1"/>
            <a:r>
              <a:rPr lang="en-GB" dirty="0" smtClean="0"/>
              <a:t>what were the key areas investigated?</a:t>
            </a:r>
          </a:p>
          <a:p>
            <a:pPr lvl="1"/>
            <a:r>
              <a:rPr lang="en-GB" dirty="0" smtClean="0"/>
              <a:t>What were the key findings?</a:t>
            </a:r>
          </a:p>
          <a:p>
            <a:pPr lvl="1"/>
            <a:r>
              <a:rPr lang="en-GB" dirty="0" smtClean="0"/>
              <a:t>How do these relate to the SDGs?</a:t>
            </a:r>
            <a:endParaRPr lang="en-GB" dirty="0"/>
          </a:p>
          <a:p>
            <a:r>
              <a:rPr lang="en-GB" dirty="0" smtClean="0"/>
              <a:t>https</a:t>
            </a:r>
            <a:r>
              <a:rPr lang="en-GB" dirty="0"/>
              <a:t>://en.unesco.org/gem-report/allreports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4632" y="278765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66547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93B219-55B4-4CD2-8F01-5121C9200F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Millennium Development Goals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2160A7-D1C4-4FA6-A478-978A389C5D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2000 Millennium Summit</a:t>
            </a:r>
          </a:p>
          <a:p>
            <a:endParaRPr lang="en-GB" sz="2000" dirty="0"/>
          </a:p>
          <a:p>
            <a:r>
              <a:rPr lang="en-GB" sz="2000" dirty="0"/>
              <a:t>Demonstrated a commitment to reducing extreme poverty and guarantee basic human rights </a:t>
            </a:r>
          </a:p>
          <a:p>
            <a:endParaRPr lang="en-GB" sz="2000" dirty="0"/>
          </a:p>
          <a:p>
            <a:r>
              <a:rPr lang="en-GB" sz="2000" dirty="0"/>
              <a:t>8 goals set to be achieved by 2015 </a:t>
            </a:r>
          </a:p>
        </p:txBody>
      </p:sp>
    </p:spTree>
    <p:extLst>
      <p:ext uri="{BB962C8B-B14F-4D97-AF65-F5344CB8AC3E}">
        <p14:creationId xmlns:p14="http://schemas.microsoft.com/office/powerpoint/2010/main" val="17293767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1447" y="1218248"/>
            <a:ext cx="9661524" cy="1662112"/>
          </a:xfrm>
        </p:spPr>
        <p:txBody>
          <a:bodyPr>
            <a:normAutofit fontScale="90000"/>
          </a:bodyPr>
          <a:lstStyle/>
          <a:p>
            <a:r>
              <a:rPr lang="en-GB" sz="3100" dirty="0"/>
              <a:t>Which MDGs relate specifically to education?</a:t>
            </a:r>
            <a:br>
              <a:rPr lang="en-GB" sz="3100" dirty="0"/>
            </a:br>
            <a:r>
              <a:rPr lang="en-GB" sz="3100" dirty="0"/>
              <a:t>Why must the rest go hand in hand with this?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032" y="2551307"/>
            <a:ext cx="7088354" cy="3611900"/>
          </a:xfrm>
        </p:spPr>
      </p:pic>
    </p:spTree>
    <p:extLst>
      <p:ext uri="{BB962C8B-B14F-4D97-AF65-F5344CB8AC3E}">
        <p14:creationId xmlns:p14="http://schemas.microsoft.com/office/powerpoint/2010/main" val="10110227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Sustainable Development Goals: 2015-2030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In September 2015, at the United Nations Sustainable Development Summit, Member States formally adopted the </a:t>
            </a:r>
            <a:r>
              <a:rPr lang="en-GB" sz="2000" dirty="0">
                <a:hlinkClick r:id="rId2"/>
              </a:rPr>
              <a:t>2030 Agenda for Sustainable Development</a:t>
            </a:r>
            <a:r>
              <a:rPr lang="en-GB" sz="2000" dirty="0"/>
              <a:t> in New York. The agenda contains 17 goals including a new global education goal (SDG 4). 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SDG 4 is to</a:t>
            </a:r>
            <a:r>
              <a:rPr lang="en-GB" sz="2000" i="1" dirty="0"/>
              <a:t> </a:t>
            </a:r>
            <a:r>
              <a:rPr lang="en-GB" sz="2000" b="1" i="1" dirty="0"/>
              <a:t>ensure inclusive and equitable quality education and promote lifelong learning opportunities for all</a:t>
            </a:r>
            <a:r>
              <a:rPr lang="en-GB" sz="2000" dirty="0"/>
              <a:t>’ and has seven targets and three means of implementation.</a:t>
            </a:r>
          </a:p>
          <a:p>
            <a:pPr marL="118872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25100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400051"/>
            <a:ext cx="12192000" cy="8272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01801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Sustainable Development Goals </a:t>
            </a:r>
          </a:p>
        </p:txBody>
      </p:sp>
      <p:pic>
        <p:nvPicPr>
          <p:cNvPr id="4" name="o08ykAqLOxk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981498" y="2464494"/>
            <a:ext cx="6229004" cy="3503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75313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are we doing?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2"/>
            <a:ext cx="6208221" cy="331893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Using the QR code select 2 countries in Africa. </a:t>
            </a:r>
          </a:p>
          <a:p>
            <a:r>
              <a:rPr lang="en-GB" dirty="0" smtClean="0"/>
              <a:t>Consider</a:t>
            </a:r>
          </a:p>
          <a:p>
            <a:pPr lvl="1"/>
            <a:r>
              <a:rPr lang="en-GB" dirty="0" smtClean="0"/>
              <a:t>How do they appear to be performing?</a:t>
            </a:r>
          </a:p>
          <a:p>
            <a:pPr lvl="1"/>
            <a:r>
              <a:rPr lang="en-GB" dirty="0" smtClean="0"/>
              <a:t>Are they over performing in any areas?</a:t>
            </a:r>
          </a:p>
          <a:p>
            <a:pPr lvl="1"/>
            <a:r>
              <a:rPr lang="en-GB" dirty="0" smtClean="0"/>
              <a:t>Are there any areas they are underperforming in? </a:t>
            </a:r>
          </a:p>
          <a:p>
            <a:endParaRPr lang="en-GB" dirty="0"/>
          </a:p>
          <a:p>
            <a:r>
              <a:rPr lang="en-GB" dirty="0" smtClean="0"/>
              <a:t>https</a:t>
            </a:r>
            <a:r>
              <a:rPr lang="en-GB" dirty="0"/>
              <a:t>://www.socialprogress.org/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2757" y="2715145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20090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D1374D-93EC-4266-9260-5E326D486E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References/Further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19C5BA-3D04-45F5-817F-36C537908D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Dolan J (2011) International Education in </a:t>
            </a:r>
            <a:r>
              <a:rPr lang="en-GB" dirty="0" err="1"/>
              <a:t>Walkup</a:t>
            </a:r>
            <a:r>
              <a:rPr lang="en-GB" dirty="0"/>
              <a:t>, V (</a:t>
            </a:r>
            <a:r>
              <a:rPr lang="en-GB" dirty="0" err="1"/>
              <a:t>ed</a:t>
            </a:r>
            <a:r>
              <a:rPr lang="en-GB" dirty="0"/>
              <a:t>)(2011) </a:t>
            </a:r>
            <a:r>
              <a:rPr lang="en-GB" i="1" dirty="0"/>
              <a:t>Exploring Education Studies.</a:t>
            </a:r>
            <a:r>
              <a:rPr lang="en-GB" dirty="0"/>
              <a:t> Harlow: Pearson</a:t>
            </a:r>
          </a:p>
          <a:p>
            <a:r>
              <a:rPr lang="en-GB" dirty="0" err="1"/>
              <a:t>Gearon</a:t>
            </a:r>
            <a:r>
              <a:rPr lang="en-GB" dirty="0"/>
              <a:t>, L. (2003)</a:t>
            </a:r>
            <a:r>
              <a:rPr lang="en-GB" i="1" dirty="0"/>
              <a:t> The Human Rights Handbook: a global perspective for education</a:t>
            </a:r>
            <a:r>
              <a:rPr lang="en-GB" dirty="0"/>
              <a:t>, Stoke-on-Trent: Trentham Books.</a:t>
            </a:r>
          </a:p>
          <a:p>
            <a:r>
              <a:rPr lang="en-GB" dirty="0"/>
              <a:t>Marshall, J. (2015) </a:t>
            </a:r>
            <a:r>
              <a:rPr lang="en-GB" i="1" dirty="0"/>
              <a:t>Introduction to Comparative and International Education.</a:t>
            </a:r>
            <a:r>
              <a:rPr lang="en-GB" dirty="0"/>
              <a:t> Sage: London.</a:t>
            </a:r>
          </a:p>
          <a:p>
            <a:r>
              <a:rPr lang="en-GB" dirty="0"/>
              <a:t>Smith R.K.M (2010) </a:t>
            </a:r>
            <a:r>
              <a:rPr lang="en-GB" i="1" dirty="0"/>
              <a:t>Textbook on International Human Rights</a:t>
            </a:r>
            <a:r>
              <a:rPr lang="en-GB" dirty="0"/>
              <a:t> (4</a:t>
            </a:r>
            <a:r>
              <a:rPr lang="en-GB" baseline="30000" dirty="0"/>
              <a:t>th</a:t>
            </a:r>
            <a:r>
              <a:rPr lang="en-GB" dirty="0"/>
              <a:t> </a:t>
            </a:r>
            <a:r>
              <a:rPr lang="en-GB" dirty="0" err="1"/>
              <a:t>edn</a:t>
            </a:r>
            <a:r>
              <a:rPr lang="en-GB" dirty="0"/>
              <a:t>). Oxford: Oxford University Press</a:t>
            </a:r>
          </a:p>
          <a:p>
            <a:r>
              <a:rPr lang="en-GB" dirty="0"/>
              <a:t>http://www.unicef.org/crc/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506028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AB946B"/>
      </a:accent1>
      <a:accent2>
        <a:srgbClr val="C04F32"/>
      </a:accent2>
      <a:accent3>
        <a:srgbClr val="DD8C3C"/>
      </a:accent3>
      <a:accent4>
        <a:srgbClr val="8E684C"/>
      </a:accent4>
      <a:accent5>
        <a:srgbClr val="CBAF62"/>
      </a:accent5>
      <a:accent6>
        <a:srgbClr val="803348"/>
      </a:accent6>
      <a:hlink>
        <a:srgbClr val="86724D"/>
      </a:hlink>
      <a:folHlink>
        <a:srgbClr val="B99E84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A2BEDC8B-F191-493B-BA33-0F4F800A89D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7978D6BD23DF9499B100DF67025C4A4" ma:contentTypeVersion="8" ma:contentTypeDescription="Create a new document." ma:contentTypeScope="" ma:versionID="ac34d2014a6e290f639fbefb4cf572c3">
  <xsd:schema xmlns:xsd="http://www.w3.org/2001/XMLSchema" xmlns:xs="http://www.w3.org/2001/XMLSchema" xmlns:p="http://schemas.microsoft.com/office/2006/metadata/properties" xmlns:ns3="86807d6d-212c-47c2-9ccb-06e47adbafa4" xmlns:ns4="b0eec7eb-90c5-4dfa-b4c7-29fb51310a23" targetNamespace="http://schemas.microsoft.com/office/2006/metadata/properties" ma:root="true" ma:fieldsID="422ee9468e56f3bb1e33b24e227d18c5" ns3:_="" ns4:_="">
    <xsd:import namespace="86807d6d-212c-47c2-9ccb-06e47adbafa4"/>
    <xsd:import namespace="b0eec7eb-90c5-4dfa-b4c7-29fb51310a2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6807d6d-212c-47c2-9ccb-06e47adbafa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0eec7eb-90c5-4dfa-b4c7-29fb51310a23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239F5A9-E78D-49D2-92B5-62601780326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6807d6d-212c-47c2-9ccb-06e47adbafa4"/>
    <ds:schemaRef ds:uri="b0eec7eb-90c5-4dfa-b4c7-29fb51310a2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57EB59F-98F7-4865-9817-25379AB5C4C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1C6B9FC-0685-4F12-BE16-A52B39B92278}">
  <ds:schemaRefs>
    <ds:schemaRef ds:uri="http://schemas.openxmlformats.org/package/2006/metadata/core-properties"/>
    <ds:schemaRef ds:uri="http://purl.org/dc/terms/"/>
    <ds:schemaRef ds:uri="http://schemas.microsoft.com/office/infopath/2007/PartnerControls"/>
    <ds:schemaRef ds:uri="http://schemas.microsoft.com/office/2006/documentManagement/types"/>
    <ds:schemaRef ds:uri="86807d6d-212c-47c2-9ccb-06e47adbafa4"/>
    <ds:schemaRef ds:uri="http://purl.org/dc/elements/1.1/"/>
    <ds:schemaRef ds:uri="b0eec7eb-90c5-4dfa-b4c7-29fb51310a23"/>
    <ds:schemaRef ds:uri="http://schemas.microsoft.com/office/2006/metadata/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124</TotalTime>
  <Words>672</Words>
  <Application>Microsoft Office PowerPoint</Application>
  <PresentationFormat>Widescreen</PresentationFormat>
  <Paragraphs>80</Paragraphs>
  <Slides>16</Slides>
  <Notes>6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Garamond</vt:lpstr>
      <vt:lpstr>Organic</vt:lpstr>
      <vt:lpstr>Session 2</vt:lpstr>
      <vt:lpstr>Refresh </vt:lpstr>
      <vt:lpstr>Objectives</vt:lpstr>
      <vt:lpstr>Education for all</vt:lpstr>
      <vt:lpstr>Education for All (the Jomtien Declaration) </vt:lpstr>
      <vt:lpstr>Dakar Framework for Action (2000)</vt:lpstr>
      <vt:lpstr>INCHEON, Republic of Korea, 21 May 2015</vt:lpstr>
      <vt:lpstr>PowerPoint Presentation</vt:lpstr>
      <vt:lpstr>EFA Monitoring report </vt:lpstr>
      <vt:lpstr>Millennium Development Goals</vt:lpstr>
      <vt:lpstr>Which MDGs relate specifically to education? Why must the rest go hand in hand with this? </vt:lpstr>
      <vt:lpstr>The Sustainable Development Goals: 2015-2030 </vt:lpstr>
      <vt:lpstr>PowerPoint Presentation</vt:lpstr>
      <vt:lpstr>Sustainable Development Goals </vt:lpstr>
      <vt:lpstr>How are we doing?</vt:lpstr>
      <vt:lpstr>References/Further Reading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Ross Phillips</dc:creator>
  <cp:lastModifiedBy>Ross Phillips</cp:lastModifiedBy>
  <cp:revision>9</cp:revision>
  <dcterms:created xsi:type="dcterms:W3CDTF">2021-02-16T08:40:07Z</dcterms:created>
  <dcterms:modified xsi:type="dcterms:W3CDTF">2021-02-16T10:44:23Z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0x01010097978D6BD23DF9499B100DF67025C4A4</vt:lpwstr>
  </property>
</Properties>
</file>