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4"/>
  </p:notesMasterIdLst>
  <p:sldIdLst>
    <p:sldId id="256" r:id="rId2"/>
    <p:sldId id="257" r:id="rId3"/>
    <p:sldId id="261" r:id="rId4"/>
    <p:sldId id="262" r:id="rId5"/>
    <p:sldId id="263" r:id="rId6"/>
    <p:sldId id="279" r:id="rId7"/>
    <p:sldId id="280" r:id="rId8"/>
    <p:sldId id="281" r:id="rId9"/>
    <p:sldId id="284" r:id="rId10"/>
    <p:sldId id="264" r:id="rId11"/>
    <p:sldId id="265" r:id="rId12"/>
    <p:sldId id="282" r:id="rId13"/>
    <p:sldId id="283" r:id="rId14"/>
    <p:sldId id="267" r:id="rId15"/>
    <p:sldId id="268" r:id="rId16"/>
    <p:sldId id="269" r:id="rId17"/>
    <p:sldId id="270" r:id="rId18"/>
    <p:sldId id="271" r:id="rId19"/>
    <p:sldId id="272" r:id="rId20"/>
    <p:sldId id="273" r:id="rId21"/>
    <p:sldId id="274" r:id="rId22"/>
    <p:sldId id="275" r:id="rId23"/>
    <p:sldId id="276" r:id="rId24"/>
    <p:sldId id="278" r:id="rId25"/>
    <p:sldId id="285" r:id="rId26"/>
    <p:sldId id="286" r:id="rId27"/>
    <p:sldId id="287" r:id="rId28"/>
    <p:sldId id="288" r:id="rId29"/>
    <p:sldId id="289" r:id="rId30"/>
    <p:sldId id="290" r:id="rId31"/>
    <p:sldId id="291" r:id="rId32"/>
    <p:sldId id="292" r:id="rId33"/>
    <p:sldId id="293" r:id="rId34"/>
    <p:sldId id="294" r:id="rId35"/>
    <p:sldId id="295" r:id="rId36"/>
    <p:sldId id="296" r:id="rId37"/>
    <p:sldId id="297" r:id="rId38"/>
    <p:sldId id="300" r:id="rId39"/>
    <p:sldId id="301" r:id="rId40"/>
    <p:sldId id="302" r:id="rId41"/>
    <p:sldId id="298" r:id="rId42"/>
    <p:sldId id="299" r:id="rId43"/>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1pPr>
    <a:lvl2pPr marL="4572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2pPr>
    <a:lvl3pPr marL="9144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3pPr>
    <a:lvl4pPr marL="13716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4pPr>
    <a:lvl5pPr marL="1828800" algn="l" defTabSz="457200" rtl="0" fontAlgn="base">
      <a:spcBef>
        <a:spcPct val="0"/>
      </a:spcBef>
      <a:spcAft>
        <a:spcPct val="0"/>
      </a:spcAft>
      <a:defRPr kern="1200">
        <a:solidFill>
          <a:schemeClr val="tx1"/>
        </a:solidFill>
        <a:latin typeface="Goudy Old Style" charset="0"/>
        <a:ea typeface="ＭＳ Ｐゴシック" charset="0"/>
        <a:cs typeface="ＭＳ Ｐゴシック" charset="0"/>
      </a:defRPr>
    </a:lvl5pPr>
    <a:lvl6pPr marL="2286000" algn="l" defTabSz="457200" rtl="0" eaLnBrk="1" latinLnBrk="0" hangingPunct="1">
      <a:defRPr kern="1200">
        <a:solidFill>
          <a:schemeClr val="tx1"/>
        </a:solidFill>
        <a:latin typeface="Goudy Old Style" charset="0"/>
        <a:ea typeface="ＭＳ Ｐゴシック" charset="0"/>
        <a:cs typeface="ＭＳ Ｐゴシック" charset="0"/>
      </a:defRPr>
    </a:lvl6pPr>
    <a:lvl7pPr marL="2743200" algn="l" defTabSz="457200" rtl="0" eaLnBrk="1" latinLnBrk="0" hangingPunct="1">
      <a:defRPr kern="1200">
        <a:solidFill>
          <a:schemeClr val="tx1"/>
        </a:solidFill>
        <a:latin typeface="Goudy Old Style" charset="0"/>
        <a:ea typeface="ＭＳ Ｐゴシック" charset="0"/>
        <a:cs typeface="ＭＳ Ｐゴシック" charset="0"/>
      </a:defRPr>
    </a:lvl7pPr>
    <a:lvl8pPr marL="3200400" algn="l" defTabSz="457200" rtl="0" eaLnBrk="1" latinLnBrk="0" hangingPunct="1">
      <a:defRPr kern="1200">
        <a:solidFill>
          <a:schemeClr val="tx1"/>
        </a:solidFill>
        <a:latin typeface="Goudy Old Style" charset="0"/>
        <a:ea typeface="ＭＳ Ｐゴシック" charset="0"/>
        <a:cs typeface="ＭＳ Ｐゴシック" charset="0"/>
      </a:defRPr>
    </a:lvl8pPr>
    <a:lvl9pPr marL="3657600" algn="l" defTabSz="457200" rtl="0" eaLnBrk="1" latinLnBrk="0" hangingPunct="1">
      <a:defRPr kern="1200">
        <a:solidFill>
          <a:schemeClr val="tx1"/>
        </a:solidFill>
        <a:latin typeface="Goudy Old Style" charset="0"/>
        <a:ea typeface="ＭＳ Ｐゴシック" charset="0"/>
        <a:cs typeface="ＭＳ Ｐゴシック"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5" autoAdjust="0"/>
    <p:restoredTop sz="94623" autoAdjust="0"/>
  </p:normalViewPr>
  <p:slideViewPr>
    <p:cSldViewPr snapToGrid="0" snapToObjects="1">
      <p:cViewPr>
        <p:scale>
          <a:sx n="116" d="100"/>
          <a:sy n="116" d="100"/>
        </p:scale>
        <p:origin x="-2696" y="-1224"/>
      </p:cViewPr>
      <p:guideLst>
        <p:guide orient="horz" pos="2160"/>
        <p:guide pos="2880"/>
      </p:guideLst>
    </p:cSldViewPr>
  </p:slideViewPr>
  <p:outlineViewPr>
    <p:cViewPr>
      <p:scale>
        <a:sx n="33" d="100"/>
        <a:sy n="33" d="100"/>
      </p:scale>
      <p:origin x="0" y="22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printerSettings" Target="printerSettings/printerSettings1.bin"/></Relationships>
</file>

<file path=ppt/diagrams/_rels/drawing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031AD8-ECFA-3B45-AF73-A508EE100B88}" type="doc">
      <dgm:prSet loTypeId="urn:microsoft.com/office/officeart/2005/8/layout/cycle2" loCatId="" qsTypeId="urn:microsoft.com/office/officeart/2005/8/quickstyle/simple5" qsCatId="simple" csTypeId="urn:microsoft.com/office/officeart/2005/8/colors/accent3_4" csCatId="accent3" phldr="1"/>
      <dgm:spPr/>
      <dgm:t>
        <a:bodyPr/>
        <a:lstStyle/>
        <a:p>
          <a:endParaRPr lang="en-GB"/>
        </a:p>
      </dgm:t>
    </dgm:pt>
    <dgm:pt modelId="{0195CC74-25B8-C44A-AC3E-74DE58F45A73}">
      <dgm:prSet phldrT="[Text]"/>
      <dgm:spPr/>
      <dgm:t>
        <a:bodyPr/>
        <a:lstStyle/>
        <a:p>
          <a:r>
            <a:rPr lang="en-GB" dirty="0" err="1" smtClean="0"/>
            <a:t>Twelvers</a:t>
          </a:r>
          <a:endParaRPr lang="en-GB" dirty="0"/>
        </a:p>
      </dgm:t>
    </dgm:pt>
    <dgm:pt modelId="{4A880079-CEFB-CC45-B755-7E8B67AB2D4B}" type="parTrans" cxnId="{18AEAEAF-61A1-B54C-83C7-65EC3EDD4A1E}">
      <dgm:prSet/>
      <dgm:spPr/>
      <dgm:t>
        <a:bodyPr/>
        <a:lstStyle/>
        <a:p>
          <a:endParaRPr lang="en-GB"/>
        </a:p>
      </dgm:t>
    </dgm:pt>
    <dgm:pt modelId="{9355B033-BBAA-A341-8305-12F6C669C6D2}" type="sibTrans" cxnId="{18AEAEAF-61A1-B54C-83C7-65EC3EDD4A1E}">
      <dgm:prSet/>
      <dgm:spPr/>
      <dgm:t>
        <a:bodyPr/>
        <a:lstStyle/>
        <a:p>
          <a:endParaRPr lang="en-GB"/>
        </a:p>
      </dgm:t>
    </dgm:pt>
    <dgm:pt modelId="{095229B3-AFE9-2A4E-9FBC-9C6BA1356FA9}">
      <dgm:prSet phldrT="[Text]"/>
      <dgm:spPr/>
      <dgm:t>
        <a:bodyPr/>
        <a:lstStyle/>
        <a:p>
          <a:r>
            <a:rPr lang="en-GB" dirty="0" err="1" smtClean="0"/>
            <a:t>Ismailis</a:t>
          </a:r>
          <a:r>
            <a:rPr lang="en-GB" dirty="0" smtClean="0"/>
            <a:t> (</a:t>
          </a:r>
          <a:r>
            <a:rPr lang="en-GB" dirty="0" err="1" smtClean="0"/>
            <a:t>Seveners</a:t>
          </a:r>
          <a:r>
            <a:rPr lang="en-GB" dirty="0" smtClean="0"/>
            <a:t>)</a:t>
          </a:r>
          <a:endParaRPr lang="en-GB" dirty="0"/>
        </a:p>
      </dgm:t>
    </dgm:pt>
    <dgm:pt modelId="{B7E3168D-F1AD-2B42-9C55-2F9229F121E4}" type="parTrans" cxnId="{30146065-A901-DE4E-8325-40D09B2247D6}">
      <dgm:prSet/>
      <dgm:spPr/>
      <dgm:t>
        <a:bodyPr/>
        <a:lstStyle/>
        <a:p>
          <a:endParaRPr lang="en-GB"/>
        </a:p>
      </dgm:t>
    </dgm:pt>
    <dgm:pt modelId="{15F1AECE-31BB-4143-ABA2-09C6CAEBCC78}" type="sibTrans" cxnId="{30146065-A901-DE4E-8325-40D09B2247D6}">
      <dgm:prSet/>
      <dgm:spPr/>
      <dgm:t>
        <a:bodyPr/>
        <a:lstStyle/>
        <a:p>
          <a:endParaRPr lang="en-GB"/>
        </a:p>
      </dgm:t>
    </dgm:pt>
    <dgm:pt modelId="{E545EE8A-DA65-3047-8EF8-B7B0947DA414}">
      <dgm:prSet phldrT="[Text]"/>
      <dgm:spPr/>
      <dgm:t>
        <a:bodyPr/>
        <a:lstStyle/>
        <a:p>
          <a:r>
            <a:rPr lang="en-GB" dirty="0" err="1" smtClean="0"/>
            <a:t>Zaidis</a:t>
          </a:r>
          <a:r>
            <a:rPr lang="en-GB" dirty="0" smtClean="0"/>
            <a:t> (Fivers)</a:t>
          </a:r>
          <a:endParaRPr lang="en-GB" dirty="0"/>
        </a:p>
      </dgm:t>
    </dgm:pt>
    <dgm:pt modelId="{1DE1BCD3-14E4-D642-8357-8E269E945297}" type="parTrans" cxnId="{08E126BF-9394-DB4D-A14D-7ACD509BEB0D}">
      <dgm:prSet/>
      <dgm:spPr/>
      <dgm:t>
        <a:bodyPr/>
        <a:lstStyle/>
        <a:p>
          <a:endParaRPr lang="en-GB"/>
        </a:p>
      </dgm:t>
    </dgm:pt>
    <dgm:pt modelId="{C6067A52-5155-BD4A-9D7C-DF076A17FC61}" type="sibTrans" cxnId="{08E126BF-9394-DB4D-A14D-7ACD509BEB0D}">
      <dgm:prSet/>
      <dgm:spPr/>
      <dgm:t>
        <a:bodyPr/>
        <a:lstStyle/>
        <a:p>
          <a:endParaRPr lang="en-GB"/>
        </a:p>
      </dgm:t>
    </dgm:pt>
    <dgm:pt modelId="{8C7AB497-0B8A-A444-887A-27D9629A4805}">
      <dgm:prSet phldrT="[Text]"/>
      <dgm:spPr/>
      <dgm:t>
        <a:bodyPr/>
        <a:lstStyle/>
        <a:p>
          <a:r>
            <a:rPr lang="en-GB" dirty="0" smtClean="0"/>
            <a:t>‘</a:t>
          </a:r>
          <a:r>
            <a:rPr lang="en-GB" dirty="0" err="1" smtClean="0"/>
            <a:t>Alawis</a:t>
          </a:r>
          <a:r>
            <a:rPr lang="en-GB" dirty="0" smtClean="0"/>
            <a:t> (</a:t>
          </a:r>
          <a:r>
            <a:rPr lang="en-GB" dirty="0" err="1" smtClean="0"/>
            <a:t>Nusayris</a:t>
          </a:r>
          <a:r>
            <a:rPr lang="en-GB" dirty="0" smtClean="0"/>
            <a:t>)</a:t>
          </a:r>
          <a:endParaRPr lang="en-GB" dirty="0"/>
        </a:p>
      </dgm:t>
    </dgm:pt>
    <dgm:pt modelId="{74825330-A8F4-4042-A364-B842DB995D4F}" type="parTrans" cxnId="{69BDAE3A-6CA7-E74F-BBE1-D764B421D7B6}">
      <dgm:prSet/>
      <dgm:spPr/>
      <dgm:t>
        <a:bodyPr/>
        <a:lstStyle/>
        <a:p>
          <a:endParaRPr lang="en-GB"/>
        </a:p>
      </dgm:t>
    </dgm:pt>
    <dgm:pt modelId="{250CB0E6-4D79-8848-8774-5FAFCD432473}" type="sibTrans" cxnId="{69BDAE3A-6CA7-E74F-BBE1-D764B421D7B6}">
      <dgm:prSet/>
      <dgm:spPr/>
      <dgm:t>
        <a:bodyPr/>
        <a:lstStyle/>
        <a:p>
          <a:endParaRPr lang="en-GB"/>
        </a:p>
      </dgm:t>
    </dgm:pt>
    <dgm:pt modelId="{CF22A8AB-5357-4E42-93C1-BC009F142BAE}">
      <dgm:prSet phldrT="[Text]"/>
      <dgm:spPr/>
      <dgm:t>
        <a:bodyPr/>
        <a:lstStyle/>
        <a:p>
          <a:r>
            <a:rPr lang="en-GB" dirty="0" err="1" smtClean="0"/>
            <a:t>Alevis</a:t>
          </a:r>
          <a:endParaRPr lang="en-GB" dirty="0"/>
        </a:p>
      </dgm:t>
    </dgm:pt>
    <dgm:pt modelId="{394C76DB-F6AA-BC41-83C5-A39FC0626BE7}" type="parTrans" cxnId="{DABC3CD5-B3D7-6E48-A412-0CAC14B56AA6}">
      <dgm:prSet/>
      <dgm:spPr/>
      <dgm:t>
        <a:bodyPr/>
        <a:lstStyle/>
        <a:p>
          <a:endParaRPr lang="en-GB"/>
        </a:p>
      </dgm:t>
    </dgm:pt>
    <dgm:pt modelId="{B33AB8F2-1627-4F49-82A1-1C08194CF20F}" type="sibTrans" cxnId="{DABC3CD5-B3D7-6E48-A412-0CAC14B56AA6}">
      <dgm:prSet/>
      <dgm:spPr/>
      <dgm:t>
        <a:bodyPr/>
        <a:lstStyle/>
        <a:p>
          <a:endParaRPr lang="en-GB"/>
        </a:p>
      </dgm:t>
    </dgm:pt>
    <dgm:pt modelId="{95A5994B-8F79-0049-BD65-EA5FDA666D60}" type="pres">
      <dgm:prSet presAssocID="{FE031AD8-ECFA-3B45-AF73-A508EE100B88}" presName="cycle" presStyleCnt="0">
        <dgm:presLayoutVars>
          <dgm:dir/>
          <dgm:resizeHandles val="exact"/>
        </dgm:presLayoutVars>
      </dgm:prSet>
      <dgm:spPr/>
      <dgm:t>
        <a:bodyPr/>
        <a:lstStyle/>
        <a:p>
          <a:endParaRPr lang="en-GB"/>
        </a:p>
      </dgm:t>
    </dgm:pt>
    <dgm:pt modelId="{2FCE5C91-D597-4145-9A0A-82F059E7CAE8}" type="pres">
      <dgm:prSet presAssocID="{0195CC74-25B8-C44A-AC3E-74DE58F45A73}" presName="node" presStyleLbl="node1" presStyleIdx="0" presStyleCnt="5">
        <dgm:presLayoutVars>
          <dgm:bulletEnabled val="1"/>
        </dgm:presLayoutVars>
      </dgm:prSet>
      <dgm:spPr/>
      <dgm:t>
        <a:bodyPr/>
        <a:lstStyle/>
        <a:p>
          <a:endParaRPr lang="en-GB"/>
        </a:p>
      </dgm:t>
    </dgm:pt>
    <dgm:pt modelId="{29200D62-8080-BC41-9979-D5B3688680BD}" type="pres">
      <dgm:prSet presAssocID="{9355B033-BBAA-A341-8305-12F6C669C6D2}" presName="sibTrans" presStyleLbl="sibTrans2D1" presStyleIdx="0" presStyleCnt="5"/>
      <dgm:spPr/>
      <dgm:t>
        <a:bodyPr/>
        <a:lstStyle/>
        <a:p>
          <a:endParaRPr lang="en-GB"/>
        </a:p>
      </dgm:t>
    </dgm:pt>
    <dgm:pt modelId="{118D90DE-C370-2640-AAF4-51833C845913}" type="pres">
      <dgm:prSet presAssocID="{9355B033-BBAA-A341-8305-12F6C669C6D2}" presName="connectorText" presStyleLbl="sibTrans2D1" presStyleIdx="0" presStyleCnt="5"/>
      <dgm:spPr/>
      <dgm:t>
        <a:bodyPr/>
        <a:lstStyle/>
        <a:p>
          <a:endParaRPr lang="en-GB"/>
        </a:p>
      </dgm:t>
    </dgm:pt>
    <dgm:pt modelId="{C72EC723-C3D1-0844-A573-15A23361D9AF}" type="pres">
      <dgm:prSet presAssocID="{095229B3-AFE9-2A4E-9FBC-9C6BA1356FA9}" presName="node" presStyleLbl="node1" presStyleIdx="1" presStyleCnt="5">
        <dgm:presLayoutVars>
          <dgm:bulletEnabled val="1"/>
        </dgm:presLayoutVars>
      </dgm:prSet>
      <dgm:spPr/>
      <dgm:t>
        <a:bodyPr/>
        <a:lstStyle/>
        <a:p>
          <a:endParaRPr lang="en-GB"/>
        </a:p>
      </dgm:t>
    </dgm:pt>
    <dgm:pt modelId="{D0E5B1EF-232E-3A48-B918-9FA65D2C3AF5}" type="pres">
      <dgm:prSet presAssocID="{15F1AECE-31BB-4143-ABA2-09C6CAEBCC78}" presName="sibTrans" presStyleLbl="sibTrans2D1" presStyleIdx="1" presStyleCnt="5"/>
      <dgm:spPr/>
      <dgm:t>
        <a:bodyPr/>
        <a:lstStyle/>
        <a:p>
          <a:endParaRPr lang="en-GB"/>
        </a:p>
      </dgm:t>
    </dgm:pt>
    <dgm:pt modelId="{3736E8CF-6A57-DF41-92B7-C8ABE1078254}" type="pres">
      <dgm:prSet presAssocID="{15F1AECE-31BB-4143-ABA2-09C6CAEBCC78}" presName="connectorText" presStyleLbl="sibTrans2D1" presStyleIdx="1" presStyleCnt="5"/>
      <dgm:spPr/>
      <dgm:t>
        <a:bodyPr/>
        <a:lstStyle/>
        <a:p>
          <a:endParaRPr lang="en-GB"/>
        </a:p>
      </dgm:t>
    </dgm:pt>
    <dgm:pt modelId="{6AD4299D-5D81-1842-B9B1-1134B2F21A63}" type="pres">
      <dgm:prSet presAssocID="{E545EE8A-DA65-3047-8EF8-B7B0947DA414}" presName="node" presStyleLbl="node1" presStyleIdx="2" presStyleCnt="5">
        <dgm:presLayoutVars>
          <dgm:bulletEnabled val="1"/>
        </dgm:presLayoutVars>
      </dgm:prSet>
      <dgm:spPr/>
      <dgm:t>
        <a:bodyPr/>
        <a:lstStyle/>
        <a:p>
          <a:endParaRPr lang="en-GB"/>
        </a:p>
      </dgm:t>
    </dgm:pt>
    <dgm:pt modelId="{CF8FD0AA-717B-B04C-BF7B-74ED5470C92C}" type="pres">
      <dgm:prSet presAssocID="{C6067A52-5155-BD4A-9D7C-DF076A17FC61}" presName="sibTrans" presStyleLbl="sibTrans2D1" presStyleIdx="2" presStyleCnt="5"/>
      <dgm:spPr/>
      <dgm:t>
        <a:bodyPr/>
        <a:lstStyle/>
        <a:p>
          <a:endParaRPr lang="en-GB"/>
        </a:p>
      </dgm:t>
    </dgm:pt>
    <dgm:pt modelId="{A3E26453-EDC1-0644-8C8A-442D017C6E05}" type="pres">
      <dgm:prSet presAssocID="{C6067A52-5155-BD4A-9D7C-DF076A17FC61}" presName="connectorText" presStyleLbl="sibTrans2D1" presStyleIdx="2" presStyleCnt="5"/>
      <dgm:spPr/>
      <dgm:t>
        <a:bodyPr/>
        <a:lstStyle/>
        <a:p>
          <a:endParaRPr lang="en-GB"/>
        </a:p>
      </dgm:t>
    </dgm:pt>
    <dgm:pt modelId="{B7A601C8-2B3A-4449-A3BA-5D531D91366C}" type="pres">
      <dgm:prSet presAssocID="{8C7AB497-0B8A-A444-887A-27D9629A4805}" presName="node" presStyleLbl="node1" presStyleIdx="3" presStyleCnt="5">
        <dgm:presLayoutVars>
          <dgm:bulletEnabled val="1"/>
        </dgm:presLayoutVars>
      </dgm:prSet>
      <dgm:spPr/>
      <dgm:t>
        <a:bodyPr/>
        <a:lstStyle/>
        <a:p>
          <a:endParaRPr lang="en-GB"/>
        </a:p>
      </dgm:t>
    </dgm:pt>
    <dgm:pt modelId="{84E7966E-DAFA-9B4C-985B-4AC2C316D764}" type="pres">
      <dgm:prSet presAssocID="{250CB0E6-4D79-8848-8774-5FAFCD432473}" presName="sibTrans" presStyleLbl="sibTrans2D1" presStyleIdx="3" presStyleCnt="5"/>
      <dgm:spPr/>
      <dgm:t>
        <a:bodyPr/>
        <a:lstStyle/>
        <a:p>
          <a:endParaRPr lang="en-GB"/>
        </a:p>
      </dgm:t>
    </dgm:pt>
    <dgm:pt modelId="{59605592-A261-1E4F-9F38-99CA2593FB96}" type="pres">
      <dgm:prSet presAssocID="{250CB0E6-4D79-8848-8774-5FAFCD432473}" presName="connectorText" presStyleLbl="sibTrans2D1" presStyleIdx="3" presStyleCnt="5"/>
      <dgm:spPr/>
      <dgm:t>
        <a:bodyPr/>
        <a:lstStyle/>
        <a:p>
          <a:endParaRPr lang="en-GB"/>
        </a:p>
      </dgm:t>
    </dgm:pt>
    <dgm:pt modelId="{E38F7839-0E55-F649-A29B-E0F0173FEA20}" type="pres">
      <dgm:prSet presAssocID="{CF22A8AB-5357-4E42-93C1-BC009F142BAE}" presName="node" presStyleLbl="node1" presStyleIdx="4" presStyleCnt="5">
        <dgm:presLayoutVars>
          <dgm:bulletEnabled val="1"/>
        </dgm:presLayoutVars>
      </dgm:prSet>
      <dgm:spPr/>
      <dgm:t>
        <a:bodyPr/>
        <a:lstStyle/>
        <a:p>
          <a:endParaRPr lang="en-GB"/>
        </a:p>
      </dgm:t>
    </dgm:pt>
    <dgm:pt modelId="{5AF28CB4-842F-344E-B6C0-291B64DB31BB}" type="pres">
      <dgm:prSet presAssocID="{B33AB8F2-1627-4F49-82A1-1C08194CF20F}" presName="sibTrans" presStyleLbl="sibTrans2D1" presStyleIdx="4" presStyleCnt="5"/>
      <dgm:spPr/>
      <dgm:t>
        <a:bodyPr/>
        <a:lstStyle/>
        <a:p>
          <a:endParaRPr lang="en-GB"/>
        </a:p>
      </dgm:t>
    </dgm:pt>
    <dgm:pt modelId="{A05A19CE-B2AA-B14C-9CC4-2B939BF0444F}" type="pres">
      <dgm:prSet presAssocID="{B33AB8F2-1627-4F49-82A1-1C08194CF20F}" presName="connectorText" presStyleLbl="sibTrans2D1" presStyleIdx="4" presStyleCnt="5"/>
      <dgm:spPr/>
      <dgm:t>
        <a:bodyPr/>
        <a:lstStyle/>
        <a:p>
          <a:endParaRPr lang="en-GB"/>
        </a:p>
      </dgm:t>
    </dgm:pt>
  </dgm:ptLst>
  <dgm:cxnLst>
    <dgm:cxn modelId="{DCB622F0-0E46-0245-ABCF-544DB341F0E3}" type="presOf" srcId="{B33AB8F2-1627-4F49-82A1-1C08194CF20F}" destId="{A05A19CE-B2AA-B14C-9CC4-2B939BF0444F}" srcOrd="1" destOrd="0" presId="urn:microsoft.com/office/officeart/2005/8/layout/cycle2"/>
    <dgm:cxn modelId="{83C447BF-A0F3-3748-9D80-59E3EA734379}" type="presOf" srcId="{C6067A52-5155-BD4A-9D7C-DF076A17FC61}" destId="{CF8FD0AA-717B-B04C-BF7B-74ED5470C92C}" srcOrd="0" destOrd="0" presId="urn:microsoft.com/office/officeart/2005/8/layout/cycle2"/>
    <dgm:cxn modelId="{194D08D2-45F3-A74F-89DC-FF8425A64954}" type="presOf" srcId="{FE031AD8-ECFA-3B45-AF73-A508EE100B88}" destId="{95A5994B-8F79-0049-BD65-EA5FDA666D60}" srcOrd="0" destOrd="0" presId="urn:microsoft.com/office/officeart/2005/8/layout/cycle2"/>
    <dgm:cxn modelId="{E85FB3CB-BF6F-E74C-92D3-532EFF9CD56F}" type="presOf" srcId="{15F1AECE-31BB-4143-ABA2-09C6CAEBCC78}" destId="{D0E5B1EF-232E-3A48-B918-9FA65D2C3AF5}" srcOrd="0" destOrd="0" presId="urn:microsoft.com/office/officeart/2005/8/layout/cycle2"/>
    <dgm:cxn modelId="{26DA1D34-CB6F-6143-8E59-00DD79C72CB1}" type="presOf" srcId="{9355B033-BBAA-A341-8305-12F6C669C6D2}" destId="{29200D62-8080-BC41-9979-D5B3688680BD}" srcOrd="0" destOrd="0" presId="urn:microsoft.com/office/officeart/2005/8/layout/cycle2"/>
    <dgm:cxn modelId="{766EC988-C716-6E4A-AF5D-6FD25B6E86FE}" type="presOf" srcId="{CF22A8AB-5357-4E42-93C1-BC009F142BAE}" destId="{E38F7839-0E55-F649-A29B-E0F0173FEA20}" srcOrd="0" destOrd="0" presId="urn:microsoft.com/office/officeart/2005/8/layout/cycle2"/>
    <dgm:cxn modelId="{DABC3CD5-B3D7-6E48-A412-0CAC14B56AA6}" srcId="{FE031AD8-ECFA-3B45-AF73-A508EE100B88}" destId="{CF22A8AB-5357-4E42-93C1-BC009F142BAE}" srcOrd="4" destOrd="0" parTransId="{394C76DB-F6AA-BC41-83C5-A39FC0626BE7}" sibTransId="{B33AB8F2-1627-4F49-82A1-1C08194CF20F}"/>
    <dgm:cxn modelId="{08E126BF-9394-DB4D-A14D-7ACD509BEB0D}" srcId="{FE031AD8-ECFA-3B45-AF73-A508EE100B88}" destId="{E545EE8A-DA65-3047-8EF8-B7B0947DA414}" srcOrd="2" destOrd="0" parTransId="{1DE1BCD3-14E4-D642-8357-8E269E945297}" sibTransId="{C6067A52-5155-BD4A-9D7C-DF076A17FC61}"/>
    <dgm:cxn modelId="{8AC4D3E7-F07E-CD46-9825-4D2CB7CD90B2}" type="presOf" srcId="{8C7AB497-0B8A-A444-887A-27D9629A4805}" destId="{B7A601C8-2B3A-4449-A3BA-5D531D91366C}" srcOrd="0" destOrd="0" presId="urn:microsoft.com/office/officeart/2005/8/layout/cycle2"/>
    <dgm:cxn modelId="{9DF65A47-79FA-4944-9FA9-C1C481233646}" type="presOf" srcId="{B33AB8F2-1627-4F49-82A1-1C08194CF20F}" destId="{5AF28CB4-842F-344E-B6C0-291B64DB31BB}" srcOrd="0" destOrd="0" presId="urn:microsoft.com/office/officeart/2005/8/layout/cycle2"/>
    <dgm:cxn modelId="{69BDAE3A-6CA7-E74F-BBE1-D764B421D7B6}" srcId="{FE031AD8-ECFA-3B45-AF73-A508EE100B88}" destId="{8C7AB497-0B8A-A444-887A-27D9629A4805}" srcOrd="3" destOrd="0" parTransId="{74825330-A8F4-4042-A364-B842DB995D4F}" sibTransId="{250CB0E6-4D79-8848-8774-5FAFCD432473}"/>
    <dgm:cxn modelId="{53385CD0-9E21-C046-B6E9-91212D23DC24}" type="presOf" srcId="{250CB0E6-4D79-8848-8774-5FAFCD432473}" destId="{59605592-A261-1E4F-9F38-99CA2593FB96}" srcOrd="1" destOrd="0" presId="urn:microsoft.com/office/officeart/2005/8/layout/cycle2"/>
    <dgm:cxn modelId="{8D56BD11-A3A6-F04F-843C-0F986811AB64}" type="presOf" srcId="{C6067A52-5155-BD4A-9D7C-DF076A17FC61}" destId="{A3E26453-EDC1-0644-8C8A-442D017C6E05}" srcOrd="1" destOrd="0" presId="urn:microsoft.com/office/officeart/2005/8/layout/cycle2"/>
    <dgm:cxn modelId="{80F8496E-1FD1-2441-A50A-A4F8259AECE6}" type="presOf" srcId="{095229B3-AFE9-2A4E-9FBC-9C6BA1356FA9}" destId="{C72EC723-C3D1-0844-A573-15A23361D9AF}" srcOrd="0" destOrd="0" presId="urn:microsoft.com/office/officeart/2005/8/layout/cycle2"/>
    <dgm:cxn modelId="{A7203C90-93C6-CC46-AFE0-EC93D84D36E1}" type="presOf" srcId="{0195CC74-25B8-C44A-AC3E-74DE58F45A73}" destId="{2FCE5C91-D597-4145-9A0A-82F059E7CAE8}" srcOrd="0" destOrd="0" presId="urn:microsoft.com/office/officeart/2005/8/layout/cycle2"/>
    <dgm:cxn modelId="{BACDE51D-C754-7747-8E45-7AFE25C79B9C}" type="presOf" srcId="{250CB0E6-4D79-8848-8774-5FAFCD432473}" destId="{84E7966E-DAFA-9B4C-985B-4AC2C316D764}" srcOrd="0" destOrd="0" presId="urn:microsoft.com/office/officeart/2005/8/layout/cycle2"/>
    <dgm:cxn modelId="{11557B16-92EC-6D4C-BC91-75D51B2CAD81}" type="presOf" srcId="{15F1AECE-31BB-4143-ABA2-09C6CAEBCC78}" destId="{3736E8CF-6A57-DF41-92B7-C8ABE1078254}" srcOrd="1" destOrd="0" presId="urn:microsoft.com/office/officeart/2005/8/layout/cycle2"/>
    <dgm:cxn modelId="{832A2F61-6FF4-EB4E-950A-2DC5BA7C20C3}" type="presOf" srcId="{9355B033-BBAA-A341-8305-12F6C669C6D2}" destId="{118D90DE-C370-2640-AAF4-51833C845913}" srcOrd="1" destOrd="0" presId="urn:microsoft.com/office/officeart/2005/8/layout/cycle2"/>
    <dgm:cxn modelId="{18AEAEAF-61A1-B54C-83C7-65EC3EDD4A1E}" srcId="{FE031AD8-ECFA-3B45-AF73-A508EE100B88}" destId="{0195CC74-25B8-C44A-AC3E-74DE58F45A73}" srcOrd="0" destOrd="0" parTransId="{4A880079-CEFB-CC45-B755-7E8B67AB2D4B}" sibTransId="{9355B033-BBAA-A341-8305-12F6C669C6D2}"/>
    <dgm:cxn modelId="{30146065-A901-DE4E-8325-40D09B2247D6}" srcId="{FE031AD8-ECFA-3B45-AF73-A508EE100B88}" destId="{095229B3-AFE9-2A4E-9FBC-9C6BA1356FA9}" srcOrd="1" destOrd="0" parTransId="{B7E3168D-F1AD-2B42-9C55-2F9229F121E4}" sibTransId="{15F1AECE-31BB-4143-ABA2-09C6CAEBCC78}"/>
    <dgm:cxn modelId="{CF9C5222-7E81-8F4C-8490-893065907101}" type="presOf" srcId="{E545EE8A-DA65-3047-8EF8-B7B0947DA414}" destId="{6AD4299D-5D81-1842-B9B1-1134B2F21A63}" srcOrd="0" destOrd="0" presId="urn:microsoft.com/office/officeart/2005/8/layout/cycle2"/>
    <dgm:cxn modelId="{C6556252-9343-B04B-AB7E-B431D126212D}" type="presParOf" srcId="{95A5994B-8F79-0049-BD65-EA5FDA666D60}" destId="{2FCE5C91-D597-4145-9A0A-82F059E7CAE8}" srcOrd="0" destOrd="0" presId="urn:microsoft.com/office/officeart/2005/8/layout/cycle2"/>
    <dgm:cxn modelId="{BAA577D0-95BD-7E41-BD78-48FDDDBF9241}" type="presParOf" srcId="{95A5994B-8F79-0049-BD65-EA5FDA666D60}" destId="{29200D62-8080-BC41-9979-D5B3688680BD}" srcOrd="1" destOrd="0" presId="urn:microsoft.com/office/officeart/2005/8/layout/cycle2"/>
    <dgm:cxn modelId="{FA2178C8-E148-FD46-ABDD-F3FC85E112A1}" type="presParOf" srcId="{29200D62-8080-BC41-9979-D5B3688680BD}" destId="{118D90DE-C370-2640-AAF4-51833C845913}" srcOrd="0" destOrd="0" presId="urn:microsoft.com/office/officeart/2005/8/layout/cycle2"/>
    <dgm:cxn modelId="{5188B50E-0D4F-214C-8BC8-725264AF5C21}" type="presParOf" srcId="{95A5994B-8F79-0049-BD65-EA5FDA666D60}" destId="{C72EC723-C3D1-0844-A573-15A23361D9AF}" srcOrd="2" destOrd="0" presId="urn:microsoft.com/office/officeart/2005/8/layout/cycle2"/>
    <dgm:cxn modelId="{D8589FE4-9889-9242-A520-75DC4524B0B4}" type="presParOf" srcId="{95A5994B-8F79-0049-BD65-EA5FDA666D60}" destId="{D0E5B1EF-232E-3A48-B918-9FA65D2C3AF5}" srcOrd="3" destOrd="0" presId="urn:microsoft.com/office/officeart/2005/8/layout/cycle2"/>
    <dgm:cxn modelId="{87E8E017-465F-9240-A2B8-63C9DB4EEEE6}" type="presParOf" srcId="{D0E5B1EF-232E-3A48-B918-9FA65D2C3AF5}" destId="{3736E8CF-6A57-DF41-92B7-C8ABE1078254}" srcOrd="0" destOrd="0" presId="urn:microsoft.com/office/officeart/2005/8/layout/cycle2"/>
    <dgm:cxn modelId="{38ADA284-DF85-5C41-8880-07C52F230E4D}" type="presParOf" srcId="{95A5994B-8F79-0049-BD65-EA5FDA666D60}" destId="{6AD4299D-5D81-1842-B9B1-1134B2F21A63}" srcOrd="4" destOrd="0" presId="urn:microsoft.com/office/officeart/2005/8/layout/cycle2"/>
    <dgm:cxn modelId="{D78EAD4A-FB11-C84D-9E7B-3183BF731501}" type="presParOf" srcId="{95A5994B-8F79-0049-BD65-EA5FDA666D60}" destId="{CF8FD0AA-717B-B04C-BF7B-74ED5470C92C}" srcOrd="5" destOrd="0" presId="urn:microsoft.com/office/officeart/2005/8/layout/cycle2"/>
    <dgm:cxn modelId="{EB74DDA2-4E68-1D48-A7DC-8014222A0924}" type="presParOf" srcId="{CF8FD0AA-717B-B04C-BF7B-74ED5470C92C}" destId="{A3E26453-EDC1-0644-8C8A-442D017C6E05}" srcOrd="0" destOrd="0" presId="urn:microsoft.com/office/officeart/2005/8/layout/cycle2"/>
    <dgm:cxn modelId="{9838E8A8-71C1-CB48-87BA-73B70675990F}" type="presParOf" srcId="{95A5994B-8F79-0049-BD65-EA5FDA666D60}" destId="{B7A601C8-2B3A-4449-A3BA-5D531D91366C}" srcOrd="6" destOrd="0" presId="urn:microsoft.com/office/officeart/2005/8/layout/cycle2"/>
    <dgm:cxn modelId="{6D6B788B-1AB6-7D4B-8DFB-5E38EBFB66F3}" type="presParOf" srcId="{95A5994B-8F79-0049-BD65-EA5FDA666D60}" destId="{84E7966E-DAFA-9B4C-985B-4AC2C316D764}" srcOrd="7" destOrd="0" presId="urn:microsoft.com/office/officeart/2005/8/layout/cycle2"/>
    <dgm:cxn modelId="{16A1FE24-626D-A841-AAA0-FFDC47CA617A}" type="presParOf" srcId="{84E7966E-DAFA-9B4C-985B-4AC2C316D764}" destId="{59605592-A261-1E4F-9F38-99CA2593FB96}" srcOrd="0" destOrd="0" presId="urn:microsoft.com/office/officeart/2005/8/layout/cycle2"/>
    <dgm:cxn modelId="{28EDCD0B-D7DA-A043-9C9E-D821AE15E673}" type="presParOf" srcId="{95A5994B-8F79-0049-BD65-EA5FDA666D60}" destId="{E38F7839-0E55-F649-A29B-E0F0173FEA20}" srcOrd="8" destOrd="0" presId="urn:microsoft.com/office/officeart/2005/8/layout/cycle2"/>
    <dgm:cxn modelId="{867486E3-F567-1244-ACCB-E0B8531E9ECE}" type="presParOf" srcId="{95A5994B-8F79-0049-BD65-EA5FDA666D60}" destId="{5AF28CB4-842F-344E-B6C0-291B64DB31BB}" srcOrd="9" destOrd="0" presId="urn:microsoft.com/office/officeart/2005/8/layout/cycle2"/>
    <dgm:cxn modelId="{1CF8E0CD-6320-7F41-B1CB-DA972584DD0D}" type="presParOf" srcId="{5AF28CB4-842F-344E-B6C0-291B64DB31BB}" destId="{A05A19CE-B2AA-B14C-9CC4-2B939BF0444F}"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E5C91-D597-4145-9A0A-82F059E7CAE8}">
      <dsp:nvSpPr>
        <dsp:cNvPr id="0" name=""/>
        <dsp:cNvSpPr/>
      </dsp:nvSpPr>
      <dsp:spPr>
        <a:xfrm>
          <a:off x="3324744" y="1996"/>
          <a:ext cx="1991471" cy="1991471"/>
        </a:xfrm>
        <a:prstGeom prst="ellipse">
          <a:avLst/>
        </a:prstGeom>
        <a:blipFill rotWithShape="0">
          <a:blip xmlns:r="http://schemas.openxmlformats.org/officeDocument/2006/relationships" r:embed="rId1">
            <a:duotone>
              <a:schemeClr val="accent3">
                <a:shade val="50000"/>
                <a:hueOff val="0"/>
                <a:satOff val="0"/>
                <a:lumOff val="0"/>
                <a:alphaOff val="0"/>
                <a:shade val="30000"/>
                <a:satMod val="150000"/>
              </a:schemeClr>
              <a:schemeClr val="accent3">
                <a:shade val="50000"/>
                <a:hueOff val="0"/>
                <a:satOff val="0"/>
                <a:lumOff val="0"/>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err="1" smtClean="0"/>
            <a:t>Twelvers</a:t>
          </a:r>
          <a:endParaRPr lang="en-GB" sz="2600" kern="1200" dirty="0"/>
        </a:p>
      </dsp:txBody>
      <dsp:txXfrm>
        <a:off x="3616388" y="293640"/>
        <a:ext cx="1408183" cy="1408183"/>
      </dsp:txXfrm>
    </dsp:sp>
    <dsp:sp modelId="{29200D62-8080-BC41-9979-D5B3688680BD}">
      <dsp:nvSpPr>
        <dsp:cNvPr id="0" name=""/>
        <dsp:cNvSpPr/>
      </dsp:nvSpPr>
      <dsp:spPr>
        <a:xfrm rot="2160000">
          <a:off x="5253295" y="1531745"/>
          <a:ext cx="529479" cy="672121"/>
        </a:xfrm>
        <a:prstGeom prst="rightArrow">
          <a:avLst>
            <a:gd name="adj1" fmla="val 60000"/>
            <a:gd name="adj2" fmla="val 50000"/>
          </a:avLst>
        </a:prstGeom>
        <a:blipFill rotWithShape="0">
          <a:blip xmlns:r="http://schemas.openxmlformats.org/officeDocument/2006/relationships" r:embed="rId1">
            <a:duotone>
              <a:schemeClr val="accent3">
                <a:shade val="90000"/>
                <a:hueOff val="0"/>
                <a:satOff val="0"/>
                <a:lumOff val="0"/>
                <a:alphaOff val="0"/>
                <a:shade val="30000"/>
                <a:satMod val="150000"/>
              </a:schemeClr>
              <a:schemeClr val="accent3">
                <a:shade val="90000"/>
                <a:hueOff val="0"/>
                <a:satOff val="0"/>
                <a:lumOff val="0"/>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5268463" y="1619486"/>
        <a:ext cx="370635" cy="403273"/>
      </dsp:txXfrm>
    </dsp:sp>
    <dsp:sp modelId="{C72EC723-C3D1-0844-A573-15A23361D9AF}">
      <dsp:nvSpPr>
        <dsp:cNvPr id="0" name=""/>
        <dsp:cNvSpPr/>
      </dsp:nvSpPr>
      <dsp:spPr>
        <a:xfrm>
          <a:off x="5744100" y="1759761"/>
          <a:ext cx="1991471" cy="1991471"/>
        </a:xfrm>
        <a:prstGeom prst="ellipse">
          <a:avLst/>
        </a:prstGeom>
        <a:blipFill rotWithShape="0">
          <a:blip xmlns:r="http://schemas.openxmlformats.org/officeDocument/2006/relationships" r:embed="rId1">
            <a:duotone>
              <a:schemeClr val="accent3">
                <a:shade val="50000"/>
                <a:hueOff val="-291747"/>
                <a:satOff val="-30424"/>
                <a:lumOff val="22201"/>
                <a:alphaOff val="0"/>
                <a:shade val="30000"/>
                <a:satMod val="150000"/>
              </a:schemeClr>
              <a:schemeClr val="accent3">
                <a:shade val="50000"/>
                <a:hueOff val="-291747"/>
                <a:satOff val="-30424"/>
                <a:lumOff val="22201"/>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err="1" smtClean="0"/>
            <a:t>Ismailis</a:t>
          </a:r>
          <a:r>
            <a:rPr lang="en-GB" sz="2600" kern="1200" dirty="0" smtClean="0"/>
            <a:t> (</a:t>
          </a:r>
          <a:r>
            <a:rPr lang="en-GB" sz="2600" kern="1200" dirty="0" err="1" smtClean="0"/>
            <a:t>Seveners</a:t>
          </a:r>
          <a:r>
            <a:rPr lang="en-GB" sz="2600" kern="1200" dirty="0" smtClean="0"/>
            <a:t>)</a:t>
          </a:r>
          <a:endParaRPr lang="en-GB" sz="2600" kern="1200" dirty="0"/>
        </a:p>
      </dsp:txBody>
      <dsp:txXfrm>
        <a:off x="6035744" y="2051405"/>
        <a:ext cx="1408183" cy="1408183"/>
      </dsp:txXfrm>
    </dsp:sp>
    <dsp:sp modelId="{D0E5B1EF-232E-3A48-B918-9FA65D2C3AF5}">
      <dsp:nvSpPr>
        <dsp:cNvPr id="0" name=""/>
        <dsp:cNvSpPr/>
      </dsp:nvSpPr>
      <dsp:spPr>
        <a:xfrm rot="6480000">
          <a:off x="6017671" y="3827245"/>
          <a:ext cx="529479" cy="672121"/>
        </a:xfrm>
        <a:prstGeom prst="rightArrow">
          <a:avLst>
            <a:gd name="adj1" fmla="val 60000"/>
            <a:gd name="adj2" fmla="val 50000"/>
          </a:avLst>
        </a:prstGeom>
        <a:blipFill rotWithShape="0">
          <a:blip xmlns:r="http://schemas.openxmlformats.org/officeDocument/2006/relationships" r:embed="rId1">
            <a:duotone>
              <a:schemeClr val="accent3">
                <a:shade val="90000"/>
                <a:hueOff val="-301787"/>
                <a:satOff val="-29116"/>
                <a:lumOff val="20832"/>
                <a:alphaOff val="0"/>
                <a:shade val="30000"/>
                <a:satMod val="150000"/>
              </a:schemeClr>
              <a:schemeClr val="accent3">
                <a:shade val="90000"/>
                <a:hueOff val="-301787"/>
                <a:satOff val="-29116"/>
                <a:lumOff val="20832"/>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6121636" y="3886134"/>
        <a:ext cx="370635" cy="403273"/>
      </dsp:txXfrm>
    </dsp:sp>
    <dsp:sp modelId="{6AD4299D-5D81-1842-B9B1-1134B2F21A63}">
      <dsp:nvSpPr>
        <dsp:cNvPr id="0" name=""/>
        <dsp:cNvSpPr/>
      </dsp:nvSpPr>
      <dsp:spPr>
        <a:xfrm>
          <a:off x="4819988" y="4603884"/>
          <a:ext cx="1991471" cy="1991471"/>
        </a:xfrm>
        <a:prstGeom prst="ellipse">
          <a:avLst/>
        </a:prstGeom>
        <a:blipFill rotWithShape="0">
          <a:blip xmlns:r="http://schemas.openxmlformats.org/officeDocument/2006/relationships" r:embed="rId1">
            <a:duotone>
              <a:schemeClr val="accent3">
                <a:shade val="50000"/>
                <a:hueOff val="-583495"/>
                <a:satOff val="-60847"/>
                <a:lumOff val="44402"/>
                <a:alphaOff val="0"/>
                <a:shade val="30000"/>
                <a:satMod val="150000"/>
              </a:schemeClr>
              <a:schemeClr val="accent3">
                <a:shade val="50000"/>
                <a:hueOff val="-583495"/>
                <a:satOff val="-60847"/>
                <a:lumOff val="44402"/>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err="1" smtClean="0"/>
            <a:t>Zaidis</a:t>
          </a:r>
          <a:r>
            <a:rPr lang="en-GB" sz="2600" kern="1200" dirty="0" smtClean="0"/>
            <a:t> (Fivers)</a:t>
          </a:r>
          <a:endParaRPr lang="en-GB" sz="2600" kern="1200" dirty="0"/>
        </a:p>
      </dsp:txBody>
      <dsp:txXfrm>
        <a:off x="5111632" y="4895528"/>
        <a:ext cx="1408183" cy="1408183"/>
      </dsp:txXfrm>
    </dsp:sp>
    <dsp:sp modelId="{CF8FD0AA-717B-B04C-BF7B-74ED5470C92C}">
      <dsp:nvSpPr>
        <dsp:cNvPr id="0" name=""/>
        <dsp:cNvSpPr/>
      </dsp:nvSpPr>
      <dsp:spPr>
        <a:xfrm rot="10800000">
          <a:off x="4070725" y="5263559"/>
          <a:ext cx="529479" cy="672121"/>
        </a:xfrm>
        <a:prstGeom prst="rightArrow">
          <a:avLst>
            <a:gd name="adj1" fmla="val 60000"/>
            <a:gd name="adj2" fmla="val 50000"/>
          </a:avLst>
        </a:prstGeom>
        <a:blipFill rotWithShape="0">
          <a:blip xmlns:r="http://schemas.openxmlformats.org/officeDocument/2006/relationships" r:embed="rId1">
            <a:duotone>
              <a:schemeClr val="accent3">
                <a:shade val="90000"/>
                <a:hueOff val="-603574"/>
                <a:satOff val="-58232"/>
                <a:lumOff val="41663"/>
                <a:alphaOff val="0"/>
                <a:shade val="30000"/>
                <a:satMod val="150000"/>
              </a:schemeClr>
              <a:schemeClr val="accent3">
                <a:shade val="90000"/>
                <a:hueOff val="-603574"/>
                <a:satOff val="-58232"/>
                <a:lumOff val="41663"/>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4229569" y="5397983"/>
        <a:ext cx="370635" cy="403273"/>
      </dsp:txXfrm>
    </dsp:sp>
    <dsp:sp modelId="{B7A601C8-2B3A-4449-A3BA-5D531D91366C}">
      <dsp:nvSpPr>
        <dsp:cNvPr id="0" name=""/>
        <dsp:cNvSpPr/>
      </dsp:nvSpPr>
      <dsp:spPr>
        <a:xfrm>
          <a:off x="1829500" y="4603884"/>
          <a:ext cx="1991471" cy="1991471"/>
        </a:xfrm>
        <a:prstGeom prst="ellipse">
          <a:avLst/>
        </a:prstGeom>
        <a:blipFill rotWithShape="0">
          <a:blip xmlns:r="http://schemas.openxmlformats.org/officeDocument/2006/relationships" r:embed="rId1">
            <a:duotone>
              <a:schemeClr val="accent3">
                <a:shade val="50000"/>
                <a:hueOff val="-583495"/>
                <a:satOff val="-60847"/>
                <a:lumOff val="44402"/>
                <a:alphaOff val="0"/>
                <a:shade val="30000"/>
                <a:satMod val="150000"/>
              </a:schemeClr>
              <a:schemeClr val="accent3">
                <a:shade val="50000"/>
                <a:hueOff val="-583495"/>
                <a:satOff val="-60847"/>
                <a:lumOff val="44402"/>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smtClean="0"/>
            <a:t>‘</a:t>
          </a:r>
          <a:r>
            <a:rPr lang="en-GB" sz="2600" kern="1200" dirty="0" err="1" smtClean="0"/>
            <a:t>Alawis</a:t>
          </a:r>
          <a:r>
            <a:rPr lang="en-GB" sz="2600" kern="1200" dirty="0" smtClean="0"/>
            <a:t> (</a:t>
          </a:r>
          <a:r>
            <a:rPr lang="en-GB" sz="2600" kern="1200" dirty="0" err="1" smtClean="0"/>
            <a:t>Nusayris</a:t>
          </a:r>
          <a:r>
            <a:rPr lang="en-GB" sz="2600" kern="1200" dirty="0" smtClean="0"/>
            <a:t>)</a:t>
          </a:r>
          <a:endParaRPr lang="en-GB" sz="2600" kern="1200" dirty="0"/>
        </a:p>
      </dsp:txBody>
      <dsp:txXfrm>
        <a:off x="2121144" y="4895528"/>
        <a:ext cx="1408183" cy="1408183"/>
      </dsp:txXfrm>
    </dsp:sp>
    <dsp:sp modelId="{84E7966E-DAFA-9B4C-985B-4AC2C316D764}">
      <dsp:nvSpPr>
        <dsp:cNvPr id="0" name=""/>
        <dsp:cNvSpPr/>
      </dsp:nvSpPr>
      <dsp:spPr>
        <a:xfrm rot="15120000">
          <a:off x="2103071" y="3855749"/>
          <a:ext cx="529479" cy="672121"/>
        </a:xfrm>
        <a:prstGeom prst="rightArrow">
          <a:avLst>
            <a:gd name="adj1" fmla="val 60000"/>
            <a:gd name="adj2" fmla="val 50000"/>
          </a:avLst>
        </a:prstGeom>
        <a:blipFill rotWithShape="0">
          <a:blip xmlns:r="http://schemas.openxmlformats.org/officeDocument/2006/relationships" r:embed="rId1">
            <a:duotone>
              <a:schemeClr val="accent3">
                <a:shade val="90000"/>
                <a:hueOff val="-603574"/>
                <a:satOff val="-58232"/>
                <a:lumOff val="41663"/>
                <a:alphaOff val="0"/>
                <a:shade val="30000"/>
                <a:satMod val="150000"/>
              </a:schemeClr>
              <a:schemeClr val="accent3">
                <a:shade val="90000"/>
                <a:hueOff val="-603574"/>
                <a:satOff val="-58232"/>
                <a:lumOff val="41663"/>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rot="10800000">
        <a:off x="2207036" y="4065708"/>
        <a:ext cx="370635" cy="403273"/>
      </dsp:txXfrm>
    </dsp:sp>
    <dsp:sp modelId="{E38F7839-0E55-F649-A29B-E0F0173FEA20}">
      <dsp:nvSpPr>
        <dsp:cNvPr id="0" name=""/>
        <dsp:cNvSpPr/>
      </dsp:nvSpPr>
      <dsp:spPr>
        <a:xfrm>
          <a:off x="905388" y="1759761"/>
          <a:ext cx="1991471" cy="1991471"/>
        </a:xfrm>
        <a:prstGeom prst="ellipse">
          <a:avLst/>
        </a:prstGeom>
        <a:blipFill rotWithShape="0">
          <a:blip xmlns:r="http://schemas.openxmlformats.org/officeDocument/2006/relationships" r:embed="rId1">
            <a:duotone>
              <a:schemeClr val="accent3">
                <a:shade val="50000"/>
                <a:hueOff val="-291747"/>
                <a:satOff val="-30424"/>
                <a:lumOff val="22201"/>
                <a:alphaOff val="0"/>
                <a:shade val="30000"/>
                <a:satMod val="150000"/>
              </a:schemeClr>
              <a:schemeClr val="accent3">
                <a:shade val="50000"/>
                <a:hueOff val="-291747"/>
                <a:satOff val="-30424"/>
                <a:lumOff val="22201"/>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33020" tIns="33020" rIns="33020" bIns="33020" numCol="1" spcCol="1270" anchor="ctr" anchorCtr="0">
          <a:noAutofit/>
        </a:bodyPr>
        <a:lstStyle/>
        <a:p>
          <a:pPr lvl="0" algn="ctr" defTabSz="1155700">
            <a:lnSpc>
              <a:spcPct val="90000"/>
            </a:lnSpc>
            <a:spcBef>
              <a:spcPct val="0"/>
            </a:spcBef>
            <a:spcAft>
              <a:spcPct val="35000"/>
            </a:spcAft>
          </a:pPr>
          <a:r>
            <a:rPr lang="en-GB" sz="2600" kern="1200" dirty="0" err="1" smtClean="0"/>
            <a:t>Alevis</a:t>
          </a:r>
          <a:endParaRPr lang="en-GB" sz="2600" kern="1200" dirty="0"/>
        </a:p>
      </dsp:txBody>
      <dsp:txXfrm>
        <a:off x="1197032" y="2051405"/>
        <a:ext cx="1408183" cy="1408183"/>
      </dsp:txXfrm>
    </dsp:sp>
    <dsp:sp modelId="{5AF28CB4-842F-344E-B6C0-291B64DB31BB}">
      <dsp:nvSpPr>
        <dsp:cNvPr id="0" name=""/>
        <dsp:cNvSpPr/>
      </dsp:nvSpPr>
      <dsp:spPr>
        <a:xfrm rot="19440000">
          <a:off x="2833939" y="1549361"/>
          <a:ext cx="529479" cy="672121"/>
        </a:xfrm>
        <a:prstGeom prst="rightArrow">
          <a:avLst>
            <a:gd name="adj1" fmla="val 60000"/>
            <a:gd name="adj2" fmla="val 50000"/>
          </a:avLst>
        </a:prstGeom>
        <a:blipFill rotWithShape="0">
          <a:blip xmlns:r="http://schemas.openxmlformats.org/officeDocument/2006/relationships" r:embed="rId1">
            <a:duotone>
              <a:schemeClr val="accent3">
                <a:shade val="90000"/>
                <a:hueOff val="-301787"/>
                <a:satOff val="-29116"/>
                <a:lumOff val="20832"/>
                <a:alphaOff val="0"/>
                <a:shade val="30000"/>
                <a:satMod val="150000"/>
              </a:schemeClr>
              <a:schemeClr val="accent3">
                <a:shade val="90000"/>
                <a:hueOff val="-301787"/>
                <a:satOff val="-29116"/>
                <a:lumOff val="20832"/>
                <a:alphaOff val="0"/>
                <a:alpha val="10000"/>
                <a:satMod val="120000"/>
              </a:schemeClr>
            </a:duotone>
          </a:blip>
          <a:stretch/>
        </a:blipFill>
        <a:ln>
          <a:noFill/>
        </a:ln>
        <a:effectLst>
          <a:outerShdw blurRad="38100" dist="25400" dir="5400000" rotWithShape="0">
            <a:srgbClr val="000000">
              <a:alpha val="75000"/>
            </a:srgbClr>
          </a:outerShdw>
          <a:softEdge rad="25400"/>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933450">
            <a:lnSpc>
              <a:spcPct val="90000"/>
            </a:lnSpc>
            <a:spcBef>
              <a:spcPct val="0"/>
            </a:spcBef>
            <a:spcAft>
              <a:spcPct val="35000"/>
            </a:spcAft>
          </a:pPr>
          <a:endParaRPr lang="en-GB" sz="2100" kern="1200"/>
        </a:p>
      </dsp:txBody>
      <dsp:txXfrm>
        <a:off x="2849107" y="1730468"/>
        <a:ext cx="370635" cy="40327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31E72C9-A25B-F942-B9E8-AF011DCBD422}" type="datetimeFigureOut">
              <a:rPr lang="en-US" smtClean="0"/>
              <a:t>01/12/15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BFC50E2-D759-B440-ADD1-6606C5CEEC98}" type="slidenum">
              <a:rPr lang="en-GB" smtClean="0"/>
              <a:t>‹#›</a:t>
            </a:fld>
            <a:endParaRPr lang="en-GB"/>
          </a:p>
        </p:txBody>
      </p:sp>
    </p:spTree>
    <p:extLst>
      <p:ext uri="{BB962C8B-B14F-4D97-AF65-F5344CB8AC3E}">
        <p14:creationId xmlns:p14="http://schemas.microsoft.com/office/powerpoint/2010/main" val="25024411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ashingtoninstitute.org/uploads/Documents/opeds/Cagaptay20140507-Janes.pdf" TargetMode="External"/><Relationship Id="rId4" Type="http://schemas.openxmlformats.org/officeDocument/2006/relationships/hyperlink" Target="https://en.wikipedia.org/wiki/Jane's_Information_Group" TargetMode="External"/><Relationship Id="rId5" Type="http://schemas.openxmlformats.org/officeDocument/2006/relationships/hyperlink" Target="https://en.wikipedia.org/w/index.php?title=Jane's_Islamic_Affairs_Analyst&amp;action=edit&amp;redlink=1" TargetMode="External"/><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err="1" smtClean="0"/>
              <a:t>Çagaptay</a:t>
            </a:r>
            <a:r>
              <a:rPr lang="en-US" i="1" dirty="0" smtClean="0"/>
              <a:t>, </a:t>
            </a:r>
            <a:r>
              <a:rPr lang="en-US" i="1" dirty="0" err="1" smtClean="0"/>
              <a:t>Soner</a:t>
            </a:r>
            <a:r>
              <a:rPr lang="en-US" i="1" dirty="0" smtClean="0"/>
              <a:t> </a:t>
            </a:r>
            <a:r>
              <a:rPr lang="en-US" i="1" dirty="0" smtClean="0">
                <a:hlinkClick r:id="rId3"/>
              </a:rPr>
              <a:t>"Popularity contest – the implications of Turkey's local elections"</a:t>
            </a:r>
            <a:r>
              <a:rPr lang="en-US" i="1" dirty="0" smtClean="0"/>
              <a:t> </a:t>
            </a:r>
            <a:r>
              <a:rPr lang="en-US" i="1" dirty="0" smtClean="0">
                <a:effectLst/>
              </a:rPr>
              <a:t>(PDF)</a:t>
            </a:r>
            <a:r>
              <a:rPr lang="en-US" i="1" dirty="0" smtClean="0"/>
              <a:t>. </a:t>
            </a:r>
            <a:r>
              <a:rPr lang="en-US" i="1" dirty="0" smtClean="0">
                <a:hlinkClick r:id="rId4" tooltip="Jane's Information Group"/>
              </a:rPr>
              <a:t>Jane's</a:t>
            </a:r>
            <a:r>
              <a:rPr lang="en-US" i="1" dirty="0" smtClean="0"/>
              <a:t> </a:t>
            </a:r>
            <a:r>
              <a:rPr lang="en-US" i="1" dirty="0" smtClean="0">
                <a:hlinkClick r:id="rId5" tooltip="Jane's Islamic Affairs Analyst (page does not exist)"/>
              </a:rPr>
              <a:t>Islamic Affairs Analyst</a:t>
            </a:r>
            <a:r>
              <a:rPr lang="en-US" i="1" dirty="0" smtClean="0"/>
              <a:t>. </a:t>
            </a:r>
            <a:endParaRPr lang="en-GB" dirty="0"/>
          </a:p>
        </p:txBody>
      </p:sp>
      <p:sp>
        <p:nvSpPr>
          <p:cNvPr id="4" name="Slide Number Placeholder 3"/>
          <p:cNvSpPr>
            <a:spLocks noGrp="1"/>
          </p:cNvSpPr>
          <p:nvPr>
            <p:ph type="sldNum" sz="quarter" idx="10"/>
          </p:nvPr>
        </p:nvSpPr>
        <p:spPr/>
        <p:txBody>
          <a:bodyPr/>
          <a:lstStyle/>
          <a:p>
            <a:fld id="{4BFC50E2-D759-B440-ADD1-6606C5CEEC98}" type="slidenum">
              <a:rPr lang="en-GB" smtClean="0"/>
              <a:t>29</a:t>
            </a:fld>
            <a:endParaRPr lang="en-GB"/>
          </a:p>
        </p:txBody>
      </p:sp>
    </p:spTree>
    <p:extLst>
      <p:ext uri="{BB962C8B-B14F-4D97-AF65-F5344CB8AC3E}">
        <p14:creationId xmlns:p14="http://schemas.microsoft.com/office/powerpoint/2010/main" val="4134315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a:t>
            </a:r>
            <a:r>
              <a:rPr lang="en-GB" dirty="0" err="1" smtClean="0"/>
              <a:t>play.google.com</a:t>
            </a:r>
            <a:r>
              <a:rPr lang="en-GB" dirty="0" smtClean="0"/>
              <a:t>/store/apps/</a:t>
            </a:r>
            <a:r>
              <a:rPr lang="en-GB" dirty="0" err="1" smtClean="0"/>
              <a:t>details?id</a:t>
            </a:r>
            <a:r>
              <a:rPr lang="en-GB" dirty="0" smtClean="0"/>
              <a:t>=</a:t>
            </a:r>
            <a:r>
              <a:rPr lang="en-GB" dirty="0" err="1" smtClean="0"/>
              <a:t>org.feyyaz.qurandroid</a:t>
            </a:r>
            <a:endParaRPr lang="en-GB" dirty="0"/>
          </a:p>
        </p:txBody>
      </p:sp>
      <p:sp>
        <p:nvSpPr>
          <p:cNvPr id="4" name="Slide Number Placeholder 3"/>
          <p:cNvSpPr>
            <a:spLocks noGrp="1"/>
          </p:cNvSpPr>
          <p:nvPr>
            <p:ph type="sldNum" sz="quarter" idx="10"/>
          </p:nvPr>
        </p:nvSpPr>
        <p:spPr/>
        <p:txBody>
          <a:bodyPr/>
          <a:lstStyle/>
          <a:p>
            <a:fld id="{4BFC50E2-D759-B440-ADD1-6606C5CEEC98}" type="slidenum">
              <a:rPr lang="en-GB" smtClean="0"/>
              <a:t>35</a:t>
            </a:fld>
            <a:endParaRPr lang="en-GB"/>
          </a:p>
        </p:txBody>
      </p:sp>
    </p:spTree>
    <p:extLst>
      <p:ext uri="{BB962C8B-B14F-4D97-AF65-F5344CB8AC3E}">
        <p14:creationId xmlns:p14="http://schemas.microsoft.com/office/powerpoint/2010/main" val="752559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a:t>
            </a:r>
            <a:r>
              <a:rPr lang="en-GB" dirty="0" err="1" smtClean="0"/>
              <a:t>www.diyanet.gov.tr</a:t>
            </a:r>
            <a:r>
              <a:rPr lang="en-GB" dirty="0" smtClean="0"/>
              <a:t>/ </a:t>
            </a:r>
            <a:endParaRPr lang="en-GB" dirty="0"/>
          </a:p>
        </p:txBody>
      </p:sp>
      <p:sp>
        <p:nvSpPr>
          <p:cNvPr id="4" name="Slide Number Placeholder 3"/>
          <p:cNvSpPr>
            <a:spLocks noGrp="1"/>
          </p:cNvSpPr>
          <p:nvPr>
            <p:ph type="sldNum" sz="quarter" idx="10"/>
          </p:nvPr>
        </p:nvSpPr>
        <p:spPr/>
        <p:txBody>
          <a:bodyPr/>
          <a:lstStyle/>
          <a:p>
            <a:fld id="{4BFC50E2-D759-B440-ADD1-6606C5CEEC98}" type="slidenum">
              <a:rPr lang="en-GB" smtClean="0"/>
              <a:t>36</a:t>
            </a:fld>
            <a:endParaRPr lang="en-GB"/>
          </a:p>
        </p:txBody>
      </p:sp>
    </p:spTree>
    <p:extLst>
      <p:ext uri="{BB962C8B-B14F-4D97-AF65-F5344CB8AC3E}">
        <p14:creationId xmlns:p14="http://schemas.microsoft.com/office/powerpoint/2010/main" val="1709542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lIns="45720" tIns="0" rIns="45720" bIns="0" rtlCol="0" anchor="b">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57200" y="6300788"/>
            <a:ext cx="1984375" cy="273050"/>
          </a:xfrm>
        </p:spPr>
        <p:txBody>
          <a:bodyPr/>
          <a:lstStyle>
            <a:lvl1pPr marL="0" algn="l" defTabSz="914400" rtl="0" eaLnBrk="1" latinLnBrk="0" hangingPunct="1">
              <a:defRPr sz="1100" kern="1200" smtClean="0">
                <a:solidFill>
                  <a:schemeClr val="tx1"/>
                </a:solidFill>
                <a:latin typeface="Rockwell" pitchFamily="18" charset="0"/>
                <a:ea typeface="+mn-ea"/>
                <a:cs typeface="+mn-cs"/>
              </a:defRPr>
            </a:lvl1pPr>
          </a:lstStyle>
          <a:p>
            <a:pPr>
              <a:defRPr/>
            </a:pPr>
            <a:fld id="{0DFF2BF1-597D-C74C-BD1F-791DCFA8797E}" type="datetimeFigureOut">
              <a:rPr lang="en-US"/>
              <a:pPr>
                <a:defRPr/>
              </a:pPr>
              <a:t>01/12/15</a:t>
            </a:fld>
            <a:endParaRPr lang="en-US"/>
          </a:p>
        </p:txBody>
      </p:sp>
      <p:sp>
        <p:nvSpPr>
          <p:cNvPr id="5" name="Footer Placeholder 4"/>
          <p:cNvSpPr>
            <a:spLocks noGrp="1"/>
          </p:cNvSpPr>
          <p:nvPr>
            <p:ph type="ftr" sz="quarter" idx="11"/>
          </p:nvPr>
        </p:nvSpPr>
        <p:spPr>
          <a:xfrm>
            <a:off x="3959225" y="6300788"/>
            <a:ext cx="3813175" cy="273050"/>
          </a:xfrm>
        </p:spPr>
        <p:txBody>
          <a:bodyPr/>
          <a:lstStyle>
            <a:lvl1pPr marL="0" algn="l" defTabSz="914400" rtl="0" eaLnBrk="1" latinLnBrk="0" hangingPunct="1">
              <a:defRPr sz="1100" kern="12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12"/>
          </p:nvPr>
        </p:nvSpPr>
        <p:spPr>
          <a:xfrm>
            <a:off x="8275638" y="6300788"/>
            <a:ext cx="685800" cy="273050"/>
          </a:xfrm>
        </p:spPr>
        <p:txBody>
          <a:bodyPr/>
          <a:lstStyle>
            <a:lvl1pPr marL="0" algn="r" defTabSz="914400" rtl="0" eaLnBrk="1" latinLnBrk="0" hangingPunct="1">
              <a:defRPr sz="1100" kern="1200" smtClean="0">
                <a:solidFill>
                  <a:schemeClr val="tx1"/>
                </a:solidFill>
                <a:latin typeface="Rockwell" pitchFamily="18" charset="0"/>
                <a:ea typeface="+mn-ea"/>
                <a:cs typeface="+mn-cs"/>
              </a:defRPr>
            </a:lvl1pPr>
          </a:lstStyle>
          <a:p>
            <a:pPr>
              <a:defRPr/>
            </a:pPr>
            <a:fld id="{85B044F9-99A5-0440-92DC-8B3341BDF58A}" type="slidenum">
              <a:rPr lang="en-US"/>
              <a:pPr>
                <a:defRPr/>
              </a:pPr>
              <a:t>‹#›</a:t>
            </a:fld>
            <a:endParaRPr lang="en-US"/>
          </a:p>
        </p:txBody>
      </p:sp>
    </p:spTree>
    <p:extLst>
      <p:ext uri="{BB962C8B-B14F-4D97-AF65-F5344CB8AC3E}">
        <p14:creationId xmlns:p14="http://schemas.microsoft.com/office/powerpoint/2010/main" val="171321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DDB35CBD-919E-FC4F-B818-635EFF10208F}" type="datetimeFigureOut">
              <a:rPr lang="en-US"/>
              <a:pPr>
                <a:defRPr/>
              </a:pPr>
              <a:t>01/12/15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D6D7877-568D-144D-B531-7BEDC99296A1}" type="slidenum">
              <a:rPr lang="en-US"/>
              <a:pPr>
                <a:defRPr/>
              </a:pPr>
              <a:t>‹#›</a:t>
            </a:fld>
            <a:endParaRPr lang="en-US"/>
          </a:p>
        </p:txBody>
      </p:sp>
    </p:spTree>
    <p:extLst>
      <p:ext uri="{BB962C8B-B14F-4D97-AF65-F5344CB8AC3E}">
        <p14:creationId xmlns:p14="http://schemas.microsoft.com/office/powerpoint/2010/main" val="1911657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oAutofit/>
          </a:bodyPr>
          <a:lstStyle>
            <a:lvl1pPr algn="l">
              <a:lnSpc>
                <a:spcPts val="5000"/>
              </a:lnSpc>
              <a:defRPr sz="4600"/>
            </a:lvl1pPr>
          </a:lstStyle>
          <a:p>
            <a:r>
              <a:rPr lang="en-GB"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5" name="Date Placeholder 3"/>
          <p:cNvSpPr>
            <a:spLocks noGrp="1"/>
          </p:cNvSpPr>
          <p:nvPr>
            <p:ph type="dt" sz="half" idx="14"/>
          </p:nvPr>
        </p:nvSpPr>
        <p:spPr>
          <a:xfrm>
            <a:off x="457200" y="6299200"/>
            <a:ext cx="1981200" cy="273050"/>
          </a:xfrm>
        </p:spPr>
        <p:txBody>
          <a:bodyPr/>
          <a:lstStyle>
            <a:lvl1pPr algn="l">
              <a:defRPr sz="1100" smtClean="0">
                <a:latin typeface="Rockwell" pitchFamily="18" charset="0"/>
              </a:defRPr>
            </a:lvl1pPr>
          </a:lstStyle>
          <a:p>
            <a:pPr>
              <a:defRPr/>
            </a:pPr>
            <a:fld id="{F9D12E42-32D6-EE48-B5B6-F6185F8F04E1}" type="datetimeFigureOut">
              <a:rPr lang="en-US"/>
              <a:pPr>
                <a:defRPr/>
              </a:pPr>
              <a:t>01/12/15</a:t>
            </a:fld>
            <a:endParaRPr lang="en-US"/>
          </a:p>
        </p:txBody>
      </p:sp>
      <p:sp>
        <p:nvSpPr>
          <p:cNvPr id="6" name="Footer Placeholder 4"/>
          <p:cNvSpPr>
            <a:spLocks noGrp="1"/>
          </p:cNvSpPr>
          <p:nvPr>
            <p:ph type="ftr" sz="quarter" idx="15"/>
          </p:nvPr>
        </p:nvSpPr>
        <p:spPr>
          <a:xfrm>
            <a:off x="3962400" y="6299200"/>
            <a:ext cx="3810000" cy="273050"/>
          </a:xfrm>
        </p:spPr>
        <p:txBody>
          <a:bodyPr/>
          <a:lstStyle>
            <a:lvl1pPr algn="l">
              <a:defRPr/>
            </a:lvl1pPr>
          </a:lstStyle>
          <a:p>
            <a:pPr>
              <a:defRPr/>
            </a:pPr>
            <a:endParaRPr lang="en-US"/>
          </a:p>
        </p:txBody>
      </p:sp>
      <p:sp>
        <p:nvSpPr>
          <p:cNvPr id="7" name="Slide Number Placeholder 5"/>
          <p:cNvSpPr>
            <a:spLocks noGrp="1"/>
          </p:cNvSpPr>
          <p:nvPr>
            <p:ph type="sldNum" sz="quarter" idx="16"/>
          </p:nvPr>
        </p:nvSpPr>
        <p:spPr>
          <a:xfrm>
            <a:off x="8264525" y="6311900"/>
            <a:ext cx="685800" cy="265113"/>
          </a:xfrm>
        </p:spPr>
        <p:txBody>
          <a:bodyPr/>
          <a:lstStyle>
            <a:lvl1pPr>
              <a:defRPr sz="1100" smtClean="0">
                <a:solidFill>
                  <a:schemeClr val="tx1"/>
                </a:solidFill>
                <a:latin typeface="Rockwell" pitchFamily="18" charset="0"/>
              </a:defRPr>
            </a:lvl1pPr>
          </a:lstStyle>
          <a:p>
            <a:pPr>
              <a:defRPr/>
            </a:pPr>
            <a:fld id="{356F0B6E-63F5-0A41-9940-C49AA8BC6897}" type="slidenum">
              <a:rPr lang="en-US"/>
              <a:pPr>
                <a:defRPr/>
              </a:pPr>
              <a:t>‹#›</a:t>
            </a:fld>
            <a:endParaRPr lang="en-US"/>
          </a:p>
        </p:txBody>
      </p:sp>
    </p:spTree>
    <p:extLst>
      <p:ext uri="{BB962C8B-B14F-4D97-AF65-F5344CB8AC3E}">
        <p14:creationId xmlns:p14="http://schemas.microsoft.com/office/powerpoint/2010/main" val="1636829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lIns="45720" tIns="0" rIns="45720" bIns="0" rtlCol="0" anchor="b">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tIns="0" rIns="45720" bIns="0" rtlCol="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B776E7C-02A5-0147-B194-33F1088F4AAF}" type="datetimeFigureOut">
              <a:rPr lang="en-US"/>
              <a:pPr>
                <a:defRPr/>
              </a:pPr>
              <a:t>01/12/15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5724806-045A-7F4C-888D-E663BF405E55}" type="slidenum">
              <a:rPr lang="en-US"/>
              <a:pPr>
                <a:defRPr/>
              </a:pPr>
              <a:t>‹#›</a:t>
            </a:fld>
            <a:endParaRPr lang="en-US"/>
          </a:p>
        </p:txBody>
      </p:sp>
    </p:spTree>
    <p:extLst>
      <p:ext uri="{BB962C8B-B14F-4D97-AF65-F5344CB8AC3E}">
        <p14:creationId xmlns:p14="http://schemas.microsoft.com/office/powerpoint/2010/main" val="116725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lstStyle>
            <a:lvl1pPr algn="l">
              <a:lnSpc>
                <a:spcPts val="5000"/>
              </a:lnSpc>
              <a:defRPr sz="4600" b="1" cap="none" baseline="0"/>
            </a:lvl1pPr>
          </a:lstStyle>
          <a:p>
            <a:r>
              <a:rPr lang="en-GB"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5" name="Date Placeholder 3"/>
          <p:cNvSpPr>
            <a:spLocks noGrp="1"/>
          </p:cNvSpPr>
          <p:nvPr>
            <p:ph type="dt" sz="half" idx="14"/>
          </p:nvPr>
        </p:nvSpPr>
        <p:spPr/>
        <p:txBody>
          <a:bodyPr/>
          <a:lstStyle>
            <a:lvl1pPr>
              <a:defRPr/>
            </a:lvl1pPr>
          </a:lstStyle>
          <a:p>
            <a:pPr>
              <a:defRPr/>
            </a:pPr>
            <a:fld id="{88CD06DE-BE70-F04D-9F66-5E8D9010F40B}" type="datetimeFigureOut">
              <a:rPr lang="en-US"/>
              <a:pPr>
                <a:defRPr/>
              </a:pPr>
              <a:t>01/12/15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8" name="Slide Number Placeholder 5"/>
          <p:cNvSpPr>
            <a:spLocks noGrp="1"/>
          </p:cNvSpPr>
          <p:nvPr>
            <p:ph type="sldNum" sz="quarter" idx="16"/>
          </p:nvPr>
        </p:nvSpPr>
        <p:spPr/>
        <p:txBody>
          <a:bodyPr/>
          <a:lstStyle>
            <a:lvl1pPr>
              <a:defRPr/>
            </a:lvl1pPr>
          </a:lstStyle>
          <a:p>
            <a:pPr>
              <a:defRPr/>
            </a:pPr>
            <a:fld id="{7F88030A-05D1-AB47-B761-8F9E986533E9}" type="slidenum">
              <a:rPr lang="en-US"/>
              <a:pPr>
                <a:defRPr/>
              </a:pPr>
              <a:t>‹#›</a:t>
            </a:fld>
            <a:endParaRPr lang="en-US"/>
          </a:p>
        </p:txBody>
      </p:sp>
    </p:spTree>
    <p:extLst>
      <p:ext uri="{BB962C8B-B14F-4D97-AF65-F5344CB8AC3E}">
        <p14:creationId xmlns:p14="http://schemas.microsoft.com/office/powerpoint/2010/main" val="1606812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grpSp>
        <p:nvGrpSpPr>
          <p:cNvPr id="5" name="Group 8"/>
          <p:cNvGrpSpPr>
            <a:grpSpLocks/>
          </p:cNvGrpSpPr>
          <p:nvPr/>
        </p:nvGrpSpPr>
        <p:grpSpPr bwMode="auto">
          <a:xfrm rot="-360000">
            <a:off x="654050" y="444500"/>
            <a:ext cx="5416550" cy="3630613"/>
            <a:chOff x="1524000" y="381000"/>
            <a:chExt cx="3657600" cy="4737978"/>
          </a:xfrm>
        </p:grpSpPr>
        <p:sp>
          <p:nvSpPr>
            <p:cNvPr id="6" name="Rectangle 5"/>
            <p:cNvSpPr/>
            <p:nvPr userDrawn="1"/>
          </p:nvSpPr>
          <p:spPr>
            <a:xfrm>
              <a:off x="1523326" y="380823"/>
              <a:ext cx="3657600" cy="4723475"/>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GB" smtClean="0"/>
              <a:t>Click to edit Master title style</a:t>
            </a:r>
            <a:endParaRPr/>
          </a:p>
        </p:txBody>
      </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4"/>
          <p:cNvSpPr>
            <a:spLocks noGrp="1"/>
          </p:cNvSpPr>
          <p:nvPr>
            <p:ph type="dt" sz="half" idx="16"/>
          </p:nvPr>
        </p:nvSpPr>
        <p:spPr/>
        <p:txBody>
          <a:bodyPr/>
          <a:lstStyle>
            <a:lvl1pPr>
              <a:defRPr/>
            </a:lvl1pPr>
          </a:lstStyle>
          <a:p>
            <a:pPr>
              <a:defRPr/>
            </a:pPr>
            <a:fld id="{F3BAAFC7-22F5-524F-8BDD-605EB1E88698}" type="datetimeFigureOut">
              <a:rPr lang="en-US"/>
              <a:pPr>
                <a:defRPr/>
              </a:pPr>
              <a:t>01/12/15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7A2B3007-DB82-D74A-B228-79A48CEC9895}" type="slidenum">
              <a:rPr lang="en-US"/>
              <a:pPr>
                <a:defRPr/>
              </a:pPr>
              <a:t>‹#›</a:t>
            </a:fld>
            <a:endParaRPr lang="en-US"/>
          </a:p>
        </p:txBody>
      </p:sp>
    </p:spTree>
    <p:extLst>
      <p:ext uri="{BB962C8B-B14F-4D97-AF65-F5344CB8AC3E}">
        <p14:creationId xmlns:p14="http://schemas.microsoft.com/office/powerpoint/2010/main" val="198699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0"/>
          </p:nvPr>
        </p:nvSpPr>
        <p:spPr/>
        <p:txBody>
          <a:bodyPr/>
          <a:lstStyle>
            <a:lvl1pPr>
              <a:defRPr/>
            </a:lvl1pPr>
          </a:lstStyle>
          <a:p>
            <a:pPr>
              <a:defRPr/>
            </a:pPr>
            <a:fld id="{58D7CE83-0AEA-C24F-B9A0-74EDC56F845E}" type="datetimeFigureOut">
              <a:rPr lang="en-US"/>
              <a:pPr>
                <a:defRPr/>
              </a:pPr>
              <a:t>01/12/15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E64D19D7-D5B1-BA42-BC80-5320084CB5B5}" type="slidenum">
              <a:rPr lang="en-US"/>
              <a:pPr>
                <a:defRPr/>
              </a:pPr>
              <a:t>‹#›</a:t>
            </a:fld>
            <a:endParaRPr lang="en-US"/>
          </a:p>
        </p:txBody>
      </p:sp>
    </p:spTree>
    <p:extLst>
      <p:ext uri="{BB962C8B-B14F-4D97-AF65-F5344CB8AC3E}">
        <p14:creationId xmlns:p14="http://schemas.microsoft.com/office/powerpoint/2010/main" val="3793644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6"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7263" y="1897063"/>
            <a:ext cx="322897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Comparison-Underline.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16488" y="1897063"/>
            <a:ext cx="3228975" cy="14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Date Placeholder 6"/>
          <p:cNvSpPr>
            <a:spLocks noGrp="1"/>
          </p:cNvSpPr>
          <p:nvPr>
            <p:ph type="dt" sz="half" idx="10"/>
          </p:nvPr>
        </p:nvSpPr>
        <p:spPr/>
        <p:txBody>
          <a:bodyPr/>
          <a:lstStyle>
            <a:lvl1pPr>
              <a:defRPr/>
            </a:lvl1pPr>
          </a:lstStyle>
          <a:p>
            <a:pPr>
              <a:defRPr/>
            </a:pPr>
            <a:fld id="{0912130E-99F1-6843-9F90-417ACD51BB36}" type="datetimeFigureOut">
              <a:rPr lang="en-US"/>
              <a:pPr>
                <a:defRPr/>
              </a:pPr>
              <a:t>01/12/15</a:t>
            </a:fld>
            <a:endParaRPr lang="en-US"/>
          </a:p>
        </p:txBody>
      </p:sp>
      <p:sp>
        <p:nvSpPr>
          <p:cNvPr id="12" name="Footer Placeholder 7"/>
          <p:cNvSpPr>
            <a:spLocks noGrp="1"/>
          </p:cNvSpPr>
          <p:nvPr>
            <p:ph type="ftr" sz="quarter" idx="11"/>
          </p:nvPr>
        </p:nvSpPr>
        <p:spPr/>
        <p:txBody>
          <a:bodyPr/>
          <a:lstStyle>
            <a:lvl1pPr>
              <a:defRPr/>
            </a:lvl1pPr>
          </a:lstStyle>
          <a:p>
            <a:pPr>
              <a:defRPr/>
            </a:pPr>
            <a:endParaRPr lang="en-US"/>
          </a:p>
        </p:txBody>
      </p:sp>
      <p:sp>
        <p:nvSpPr>
          <p:cNvPr id="13" name="Slide Number Placeholder 8"/>
          <p:cNvSpPr>
            <a:spLocks noGrp="1"/>
          </p:cNvSpPr>
          <p:nvPr>
            <p:ph type="sldNum" sz="quarter" idx="12"/>
          </p:nvPr>
        </p:nvSpPr>
        <p:spPr/>
        <p:txBody>
          <a:bodyPr/>
          <a:lstStyle>
            <a:lvl1pPr>
              <a:defRPr/>
            </a:lvl1pPr>
          </a:lstStyle>
          <a:p>
            <a:pPr>
              <a:defRPr/>
            </a:pPr>
            <a:fld id="{8D83258D-D5D3-304B-8B25-69DCECE9108B}" type="slidenum">
              <a:rPr lang="en-US"/>
              <a:pPr>
                <a:defRPr/>
              </a:pPr>
              <a:t>‹#›</a:t>
            </a:fld>
            <a:endParaRPr lang="en-US"/>
          </a:p>
        </p:txBody>
      </p:sp>
    </p:spTree>
    <p:extLst>
      <p:ext uri="{BB962C8B-B14F-4D97-AF65-F5344CB8AC3E}">
        <p14:creationId xmlns:p14="http://schemas.microsoft.com/office/powerpoint/2010/main" val="768166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3"/>
          <p:cNvSpPr>
            <a:spLocks noGrp="1"/>
          </p:cNvSpPr>
          <p:nvPr>
            <p:ph type="dt" sz="half" idx="14"/>
          </p:nvPr>
        </p:nvSpPr>
        <p:spPr/>
        <p:txBody>
          <a:bodyPr/>
          <a:lstStyle>
            <a:lvl1pPr>
              <a:defRPr/>
            </a:lvl1pPr>
          </a:lstStyle>
          <a:p>
            <a:pPr>
              <a:defRPr/>
            </a:pPr>
            <a:fld id="{0191050A-47BE-D94D-B8C9-FC2D437A1288}" type="datetimeFigureOut">
              <a:rPr lang="en-US"/>
              <a:pPr>
                <a:defRPr/>
              </a:pPr>
              <a:t>01/12/15</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Slide Number Placeholder 5"/>
          <p:cNvSpPr>
            <a:spLocks noGrp="1"/>
          </p:cNvSpPr>
          <p:nvPr>
            <p:ph type="sldNum" sz="quarter" idx="16"/>
          </p:nvPr>
        </p:nvSpPr>
        <p:spPr/>
        <p:txBody>
          <a:bodyPr/>
          <a:lstStyle>
            <a:lvl1pPr>
              <a:defRPr/>
            </a:lvl1pPr>
          </a:lstStyle>
          <a:p>
            <a:pPr>
              <a:defRPr/>
            </a:pPr>
            <a:fld id="{1499CD9F-0424-BD4F-98CB-6BBEE4477C0E}" type="slidenum">
              <a:rPr lang="en-US"/>
              <a:pPr>
                <a:defRPr/>
              </a:pPr>
              <a:t>‹#›</a:t>
            </a:fld>
            <a:endParaRPr lang="en-US"/>
          </a:p>
        </p:txBody>
      </p:sp>
    </p:spTree>
    <p:extLst>
      <p:ext uri="{BB962C8B-B14F-4D97-AF65-F5344CB8AC3E}">
        <p14:creationId xmlns:p14="http://schemas.microsoft.com/office/powerpoint/2010/main" val="3446232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Date Placeholder 3"/>
          <p:cNvSpPr>
            <a:spLocks noGrp="1"/>
          </p:cNvSpPr>
          <p:nvPr>
            <p:ph type="dt" sz="half" idx="16"/>
          </p:nvPr>
        </p:nvSpPr>
        <p:spPr/>
        <p:txBody>
          <a:bodyPr/>
          <a:lstStyle>
            <a:lvl1pPr>
              <a:defRPr/>
            </a:lvl1pPr>
          </a:lstStyle>
          <a:p>
            <a:pPr>
              <a:defRPr/>
            </a:pPr>
            <a:fld id="{715299DD-69D6-B247-9FFC-BC436FB6E717}" type="datetimeFigureOut">
              <a:rPr lang="en-US"/>
              <a:pPr>
                <a:defRPr/>
              </a:pPr>
              <a:t>01/12/15</a:t>
            </a:fld>
            <a:endParaRPr lang="en-US"/>
          </a:p>
        </p:txBody>
      </p:sp>
      <p:sp>
        <p:nvSpPr>
          <p:cNvPr id="7" name="Footer Placeholder 4"/>
          <p:cNvSpPr>
            <a:spLocks noGrp="1"/>
          </p:cNvSpPr>
          <p:nvPr>
            <p:ph type="ftr" sz="quarter" idx="17"/>
          </p:nvPr>
        </p:nvSpPr>
        <p:spPr/>
        <p:txBody>
          <a:bodyPr/>
          <a:lstStyle>
            <a:lvl1pPr>
              <a:defRPr/>
            </a:lvl1pPr>
          </a:lstStyle>
          <a:p>
            <a:pPr>
              <a:defRPr/>
            </a:pPr>
            <a:endParaRPr lang="en-US"/>
          </a:p>
        </p:txBody>
      </p:sp>
      <p:sp>
        <p:nvSpPr>
          <p:cNvPr id="8" name="Slide Number Placeholder 5"/>
          <p:cNvSpPr>
            <a:spLocks noGrp="1"/>
          </p:cNvSpPr>
          <p:nvPr>
            <p:ph type="sldNum" sz="quarter" idx="18"/>
          </p:nvPr>
        </p:nvSpPr>
        <p:spPr/>
        <p:txBody>
          <a:bodyPr/>
          <a:lstStyle>
            <a:lvl1pPr>
              <a:defRPr/>
            </a:lvl1pPr>
          </a:lstStyle>
          <a:p>
            <a:pPr>
              <a:defRPr/>
            </a:pPr>
            <a:fld id="{041BE096-8E14-E340-BA39-9F5D10327DD7}" type="slidenum">
              <a:rPr lang="en-US"/>
              <a:pPr>
                <a:defRPr/>
              </a:pPr>
              <a:t>‹#›</a:t>
            </a:fld>
            <a:endParaRPr lang="en-US"/>
          </a:p>
        </p:txBody>
      </p:sp>
    </p:spTree>
    <p:extLst>
      <p:ext uri="{BB962C8B-B14F-4D97-AF65-F5344CB8AC3E}">
        <p14:creationId xmlns:p14="http://schemas.microsoft.com/office/powerpoint/2010/main" val="1387271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3"/>
          <p:cNvSpPr>
            <a:spLocks noGrp="1"/>
          </p:cNvSpPr>
          <p:nvPr>
            <p:ph type="dt" sz="half" idx="16"/>
          </p:nvPr>
        </p:nvSpPr>
        <p:spPr/>
        <p:txBody>
          <a:bodyPr/>
          <a:lstStyle>
            <a:lvl1pPr>
              <a:defRPr/>
            </a:lvl1pPr>
          </a:lstStyle>
          <a:p>
            <a:pPr>
              <a:defRPr/>
            </a:pPr>
            <a:fld id="{7FF8DD1B-89DB-224E-BBBC-BEBACD43DABE}" type="datetimeFigureOut">
              <a:rPr lang="en-US"/>
              <a:pPr>
                <a:defRPr/>
              </a:pPr>
              <a:t>01/12/15</a:t>
            </a:fld>
            <a:endParaRPr lang="en-US"/>
          </a:p>
        </p:txBody>
      </p:sp>
      <p:sp>
        <p:nvSpPr>
          <p:cNvPr id="9" name="Footer Placeholder 4"/>
          <p:cNvSpPr>
            <a:spLocks noGrp="1"/>
          </p:cNvSpPr>
          <p:nvPr>
            <p:ph type="ftr" sz="quarter" idx="17"/>
          </p:nvPr>
        </p:nvSpPr>
        <p:spPr/>
        <p:txBody>
          <a:bodyPr/>
          <a:lstStyle>
            <a:lvl1pPr>
              <a:defRPr/>
            </a:lvl1pPr>
          </a:lstStyle>
          <a:p>
            <a:pPr>
              <a:defRPr/>
            </a:pPr>
            <a:endParaRPr lang="en-US"/>
          </a:p>
        </p:txBody>
      </p:sp>
      <p:sp>
        <p:nvSpPr>
          <p:cNvPr id="10" name="Slide Number Placeholder 5"/>
          <p:cNvSpPr>
            <a:spLocks noGrp="1"/>
          </p:cNvSpPr>
          <p:nvPr>
            <p:ph type="sldNum" sz="quarter" idx="18"/>
          </p:nvPr>
        </p:nvSpPr>
        <p:spPr/>
        <p:txBody>
          <a:bodyPr/>
          <a:lstStyle>
            <a:lvl1pPr>
              <a:defRPr/>
            </a:lvl1pPr>
          </a:lstStyle>
          <a:p>
            <a:pPr>
              <a:defRPr/>
            </a:pPr>
            <a:fld id="{9E41FE4A-F592-C547-8A52-E000510A476D}" type="slidenum">
              <a:rPr lang="en-US"/>
              <a:pPr>
                <a:defRPr/>
              </a:pPr>
              <a:t>‹#›</a:t>
            </a:fld>
            <a:endParaRPr lang="en-US"/>
          </a:p>
        </p:txBody>
      </p:sp>
    </p:spTree>
    <p:extLst>
      <p:ext uri="{BB962C8B-B14F-4D97-AF65-F5344CB8AC3E}">
        <p14:creationId xmlns:p14="http://schemas.microsoft.com/office/powerpoint/2010/main" val="936308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3"/>
          <p:cNvSpPr>
            <a:spLocks noGrp="1"/>
          </p:cNvSpPr>
          <p:nvPr>
            <p:ph type="dt" sz="half" idx="10"/>
          </p:nvPr>
        </p:nvSpPr>
        <p:spPr/>
        <p:txBody>
          <a:bodyPr/>
          <a:lstStyle>
            <a:lvl1pPr>
              <a:defRPr/>
            </a:lvl1pPr>
          </a:lstStyle>
          <a:p>
            <a:pPr>
              <a:defRPr/>
            </a:pPr>
            <a:fld id="{491ED0E7-C436-8F4F-9956-B87BAF842652}" type="datetimeFigureOut">
              <a:rPr lang="en-US"/>
              <a:pPr>
                <a:defRPr/>
              </a:pPr>
              <a:t>01/12/15</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830693B3-FBE4-1446-BC2C-36ACF25B279A}" type="slidenum">
              <a:rPr lang="en-US"/>
              <a:pPr>
                <a:defRPr/>
              </a:pPr>
              <a:t>‹#›</a:t>
            </a:fld>
            <a:endParaRPr lang="en-US"/>
          </a:p>
        </p:txBody>
      </p:sp>
    </p:spTree>
    <p:extLst>
      <p:ext uri="{BB962C8B-B14F-4D97-AF65-F5344CB8AC3E}">
        <p14:creationId xmlns:p14="http://schemas.microsoft.com/office/powerpoint/2010/main" val="2608905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58480B-8433-2642-B2AB-E2F42F2CA2B1}" type="datetimeFigureOut">
              <a:rPr lang="en-US"/>
              <a:pPr>
                <a:defRPr/>
              </a:pPr>
              <a:t>01/12/15</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ECC1EB3-6525-D44B-BA84-EA4A87E75AFA}" type="slidenum">
              <a:rPr lang="en-US"/>
              <a:pPr>
                <a:defRPr/>
              </a:pPr>
              <a:t>‹#›</a:t>
            </a:fld>
            <a:endParaRPr lang="en-US"/>
          </a:p>
        </p:txBody>
      </p:sp>
    </p:spTree>
    <p:extLst>
      <p:ext uri="{BB962C8B-B14F-4D97-AF65-F5344CB8AC3E}">
        <p14:creationId xmlns:p14="http://schemas.microsoft.com/office/powerpoint/2010/main" val="898818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GB"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A5E261D-E300-C242-88EA-C03C0B058ECF}" type="datetimeFigureOut">
              <a:rPr lang="en-US"/>
              <a:pPr>
                <a:defRPr/>
              </a:pPr>
              <a:t>01/12/15</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A4B2B360-9C4C-4347-9AF6-69BE4DD23343}" type="slidenum">
              <a:rPr lang="en-US"/>
              <a:pPr>
                <a:defRPr/>
              </a:pPr>
              <a:t>‹#›</a:t>
            </a:fld>
            <a:endParaRPr lang="en-US"/>
          </a:p>
        </p:txBody>
      </p:sp>
    </p:spTree>
    <p:extLst>
      <p:ext uri="{BB962C8B-B14F-4D97-AF65-F5344CB8AC3E}">
        <p14:creationId xmlns:p14="http://schemas.microsoft.com/office/powerpoint/2010/main" val="4234378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5" name="Group 7"/>
          <p:cNvGrpSpPr>
            <a:grpSpLocks/>
          </p:cNvGrpSpPr>
          <p:nvPr/>
        </p:nvGrpSpPr>
        <p:grpSpPr bwMode="auto">
          <a:xfrm rot="-178369">
            <a:off x="628650" y="506413"/>
            <a:ext cx="3851275" cy="5514975"/>
            <a:chOff x="1524000" y="381000"/>
            <a:chExt cx="3657600" cy="4737978"/>
          </a:xfrm>
        </p:grpSpPr>
        <p:sp>
          <p:nvSpPr>
            <p:cNvPr id="6" name="Rectangle 5"/>
            <p:cNvSpPr/>
            <p:nvPr userDrawn="1"/>
          </p:nvSpPr>
          <p:spPr>
            <a:xfrm>
              <a:off x="1522886" y="380938"/>
              <a:ext cx="3657600" cy="472434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5"/>
          </p:nvPr>
        </p:nvSpPr>
        <p:spPr/>
        <p:txBody>
          <a:bodyPr/>
          <a:lstStyle>
            <a:lvl1pPr>
              <a:defRPr/>
            </a:lvl1pPr>
          </a:lstStyle>
          <a:p>
            <a:pPr>
              <a:defRPr/>
            </a:pPr>
            <a:fld id="{874BE3BC-C2D6-D242-BA88-AC8904216DAC}" type="datetimeFigureOut">
              <a:rPr lang="en-US"/>
              <a:pPr>
                <a:defRPr/>
              </a:pPr>
              <a:t>01/12/15</a:t>
            </a:fld>
            <a:endParaRPr lang="en-US"/>
          </a:p>
        </p:txBody>
      </p:sp>
      <p:sp>
        <p:nvSpPr>
          <p:cNvPr id="9" name="Footer Placeholder 5"/>
          <p:cNvSpPr>
            <a:spLocks noGrp="1"/>
          </p:cNvSpPr>
          <p:nvPr>
            <p:ph type="ftr" sz="quarter" idx="16"/>
          </p:nvPr>
        </p:nvSpPr>
        <p:spPr/>
        <p:txBody>
          <a:bodyPr/>
          <a:lstStyle>
            <a:lvl1pPr>
              <a:defRPr/>
            </a:lvl1pPr>
          </a:lstStyle>
          <a:p>
            <a:pPr>
              <a:defRPr/>
            </a:pPr>
            <a:endParaRPr lang="en-US"/>
          </a:p>
        </p:txBody>
      </p:sp>
      <p:sp>
        <p:nvSpPr>
          <p:cNvPr id="10" name="Slide Number Placeholder 6"/>
          <p:cNvSpPr>
            <a:spLocks noGrp="1"/>
          </p:cNvSpPr>
          <p:nvPr>
            <p:ph type="sldNum" sz="quarter" idx="17"/>
          </p:nvPr>
        </p:nvSpPr>
        <p:spPr/>
        <p:txBody>
          <a:bodyPr/>
          <a:lstStyle>
            <a:lvl1pPr>
              <a:defRPr/>
            </a:lvl1pPr>
          </a:lstStyle>
          <a:p>
            <a:pPr>
              <a:defRPr/>
            </a:pPr>
            <a:fld id="{1681EC73-3F82-A942-8EFA-9C2A189BA798}" type="slidenum">
              <a:rPr lang="en-US"/>
              <a:pPr>
                <a:defRPr/>
              </a:pPr>
              <a:t>‹#›</a:t>
            </a:fld>
            <a:endParaRPr lang="en-US"/>
          </a:p>
        </p:txBody>
      </p:sp>
    </p:spTree>
    <p:extLst>
      <p:ext uri="{BB962C8B-B14F-4D97-AF65-F5344CB8AC3E}">
        <p14:creationId xmlns:p14="http://schemas.microsoft.com/office/powerpoint/2010/main" val="1941594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6" name="Group 13"/>
          <p:cNvGrpSpPr>
            <a:grpSpLocks/>
          </p:cNvGrpSpPr>
          <p:nvPr/>
        </p:nvGrpSpPr>
        <p:grpSpPr bwMode="auto">
          <a:xfrm rot="-385649">
            <a:off x="312738" y="3521075"/>
            <a:ext cx="4089400" cy="3025775"/>
            <a:chOff x="1524000" y="381000"/>
            <a:chExt cx="3657600" cy="4737978"/>
          </a:xfrm>
        </p:grpSpPr>
        <p:sp>
          <p:nvSpPr>
            <p:cNvPr id="7" name="Rectangle 6"/>
            <p:cNvSpPr/>
            <p:nvPr userDrawn="1"/>
          </p:nvSpPr>
          <p:spPr>
            <a:xfrm>
              <a:off x="1522986" y="380761"/>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232774">
            <a:off x="169863" y="241300"/>
            <a:ext cx="4087812" cy="3025775"/>
            <a:chOff x="1524000" y="381000"/>
            <a:chExt cx="3657600" cy="4737978"/>
          </a:xfrm>
        </p:grpSpPr>
        <p:sp>
          <p:nvSpPr>
            <p:cNvPr id="10" name="Rectangle 9"/>
            <p:cNvSpPr/>
            <p:nvPr userDrawn="1"/>
          </p:nvSpPr>
          <p:spPr>
            <a:xfrm>
              <a:off x="1523760" y="381014"/>
              <a:ext cx="3657600" cy="4725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GB"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7"/>
          </p:nvPr>
        </p:nvSpPr>
        <p:spPr/>
        <p:txBody>
          <a:bodyPr/>
          <a:lstStyle>
            <a:lvl1pPr>
              <a:defRPr/>
            </a:lvl1pPr>
          </a:lstStyle>
          <a:p>
            <a:pPr>
              <a:defRPr/>
            </a:pPr>
            <a:fld id="{690AA4F8-69F7-134D-B66A-DE40CA7413A6}" type="datetimeFigureOut">
              <a:rPr lang="en-US"/>
              <a:pPr>
                <a:defRPr/>
              </a:pPr>
              <a:t>01/12/15</a:t>
            </a:fld>
            <a:endParaRPr lang="en-US"/>
          </a:p>
        </p:txBody>
      </p:sp>
      <p:sp>
        <p:nvSpPr>
          <p:cNvPr id="14" name="Footer Placeholder 5"/>
          <p:cNvSpPr>
            <a:spLocks noGrp="1"/>
          </p:cNvSpPr>
          <p:nvPr>
            <p:ph type="ftr" sz="quarter" idx="18"/>
          </p:nvPr>
        </p:nvSpPr>
        <p:spPr/>
        <p:txBody>
          <a:bodyPr/>
          <a:lstStyle>
            <a:lvl1pPr>
              <a:defRPr/>
            </a:lvl1pPr>
          </a:lstStyle>
          <a:p>
            <a:pPr>
              <a:defRPr/>
            </a:pPr>
            <a:endParaRPr lang="en-US"/>
          </a:p>
        </p:txBody>
      </p:sp>
      <p:sp>
        <p:nvSpPr>
          <p:cNvPr id="15" name="Slide Number Placeholder 6"/>
          <p:cNvSpPr>
            <a:spLocks noGrp="1"/>
          </p:cNvSpPr>
          <p:nvPr>
            <p:ph type="sldNum" sz="quarter" idx="19"/>
          </p:nvPr>
        </p:nvSpPr>
        <p:spPr/>
        <p:txBody>
          <a:bodyPr/>
          <a:lstStyle>
            <a:lvl1pPr>
              <a:defRPr/>
            </a:lvl1pPr>
          </a:lstStyle>
          <a:p>
            <a:pPr>
              <a:defRPr/>
            </a:pPr>
            <a:fld id="{8C928F22-2136-6B49-A05E-BAD174D4BF45}" type="slidenum">
              <a:rPr lang="en-US"/>
              <a:pPr>
                <a:defRPr/>
              </a:pPr>
              <a:t>‹#›</a:t>
            </a:fld>
            <a:endParaRPr lang="en-US"/>
          </a:p>
        </p:txBody>
      </p:sp>
    </p:spTree>
    <p:extLst>
      <p:ext uri="{BB962C8B-B14F-4D97-AF65-F5344CB8AC3E}">
        <p14:creationId xmlns:p14="http://schemas.microsoft.com/office/powerpoint/2010/main" val="1384159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grpSp>
        <p:nvGrpSpPr>
          <p:cNvPr id="5" name="Group 8"/>
          <p:cNvGrpSpPr>
            <a:grpSpLocks/>
          </p:cNvGrpSpPr>
          <p:nvPr/>
        </p:nvGrpSpPr>
        <p:grpSpPr bwMode="auto">
          <a:xfrm rot="232774">
            <a:off x="2058988" y="379413"/>
            <a:ext cx="5032375" cy="3443287"/>
            <a:chOff x="1524000" y="381000"/>
            <a:chExt cx="3657600" cy="4737978"/>
          </a:xfrm>
        </p:grpSpPr>
        <p:sp>
          <p:nvSpPr>
            <p:cNvPr id="6" name="Rectangle 5"/>
            <p:cNvSpPr/>
            <p:nvPr userDrawn="1"/>
          </p:nvSpPr>
          <p:spPr>
            <a:xfrm>
              <a:off x="1523766" y="381015"/>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7" name="Rectangle 6"/>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8" name="Date Placeholder 4"/>
          <p:cNvSpPr>
            <a:spLocks noGrp="1"/>
          </p:cNvSpPr>
          <p:nvPr>
            <p:ph type="dt" sz="half" idx="16"/>
          </p:nvPr>
        </p:nvSpPr>
        <p:spPr/>
        <p:txBody>
          <a:bodyPr/>
          <a:lstStyle>
            <a:lvl1pPr>
              <a:defRPr/>
            </a:lvl1pPr>
          </a:lstStyle>
          <a:p>
            <a:pPr>
              <a:defRPr/>
            </a:pPr>
            <a:fld id="{7DA4E85D-AE26-F147-873A-0C5960041883}" type="datetimeFigureOut">
              <a:rPr lang="en-US"/>
              <a:pPr>
                <a:defRPr/>
              </a:pPr>
              <a:t>01/12/15</a:t>
            </a:fld>
            <a:endParaRPr lang="en-US"/>
          </a:p>
        </p:txBody>
      </p:sp>
      <p:sp>
        <p:nvSpPr>
          <p:cNvPr id="9" name="Footer Placeholder 5"/>
          <p:cNvSpPr>
            <a:spLocks noGrp="1"/>
          </p:cNvSpPr>
          <p:nvPr>
            <p:ph type="ftr" sz="quarter" idx="17"/>
          </p:nvPr>
        </p:nvSpPr>
        <p:spPr/>
        <p:txBody>
          <a:bodyPr/>
          <a:lstStyle>
            <a:lvl1pPr>
              <a:defRPr/>
            </a:lvl1pPr>
          </a:lstStyle>
          <a:p>
            <a:pPr>
              <a:defRPr/>
            </a:pPr>
            <a:endParaRPr lang="en-US"/>
          </a:p>
        </p:txBody>
      </p:sp>
      <p:sp>
        <p:nvSpPr>
          <p:cNvPr id="10" name="Slide Number Placeholder 6"/>
          <p:cNvSpPr>
            <a:spLocks noGrp="1"/>
          </p:cNvSpPr>
          <p:nvPr>
            <p:ph type="sldNum" sz="quarter" idx="18"/>
          </p:nvPr>
        </p:nvSpPr>
        <p:spPr/>
        <p:txBody>
          <a:bodyPr/>
          <a:lstStyle>
            <a:lvl1pPr>
              <a:defRPr/>
            </a:lvl1pPr>
          </a:lstStyle>
          <a:p>
            <a:pPr>
              <a:defRPr/>
            </a:pPr>
            <a:fld id="{3088A785-A709-C34D-AABD-4D2D919249D7}" type="slidenum">
              <a:rPr lang="en-US"/>
              <a:pPr>
                <a:defRPr/>
              </a:pPr>
              <a:t>‹#›</a:t>
            </a:fld>
            <a:endParaRPr lang="en-US"/>
          </a:p>
        </p:txBody>
      </p:sp>
    </p:spTree>
    <p:extLst>
      <p:ext uri="{BB962C8B-B14F-4D97-AF65-F5344CB8AC3E}">
        <p14:creationId xmlns:p14="http://schemas.microsoft.com/office/powerpoint/2010/main" val="35812456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grpSp>
        <p:nvGrpSpPr>
          <p:cNvPr id="6" name="Group 13"/>
          <p:cNvGrpSpPr>
            <a:grpSpLocks/>
          </p:cNvGrpSpPr>
          <p:nvPr/>
        </p:nvGrpSpPr>
        <p:grpSpPr bwMode="auto">
          <a:xfrm rot="-180000">
            <a:off x="114300" y="115888"/>
            <a:ext cx="3968750" cy="3705225"/>
            <a:chOff x="1524000" y="381000"/>
            <a:chExt cx="3657600" cy="4737978"/>
          </a:xfrm>
        </p:grpSpPr>
        <p:sp>
          <p:nvSpPr>
            <p:cNvPr id="7" name="Rectangle 6"/>
            <p:cNvSpPr/>
            <p:nvPr userDrawn="1"/>
          </p:nvSpPr>
          <p:spPr>
            <a:xfrm>
              <a:off x="1522807" y="380904"/>
              <a:ext cx="3657600" cy="4723767"/>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8" name="Rectangle 7"/>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grpSp>
        <p:nvGrpSpPr>
          <p:cNvPr id="9" name="Group 9"/>
          <p:cNvGrpSpPr>
            <a:grpSpLocks/>
          </p:cNvGrpSpPr>
          <p:nvPr/>
        </p:nvGrpSpPr>
        <p:grpSpPr bwMode="auto">
          <a:xfrm rot="360000">
            <a:off x="4165600" y="323850"/>
            <a:ext cx="4792663" cy="3443288"/>
            <a:chOff x="1524000" y="381000"/>
            <a:chExt cx="3657600" cy="4737978"/>
          </a:xfrm>
        </p:grpSpPr>
        <p:sp>
          <p:nvSpPr>
            <p:cNvPr id="10" name="Rectangle 9"/>
            <p:cNvSpPr/>
            <p:nvPr userDrawn="1"/>
          </p:nvSpPr>
          <p:spPr>
            <a:xfrm>
              <a:off x="1523620" y="381036"/>
              <a:ext cx="3657600" cy="4724872"/>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a:p>
          </p:txBody>
        </p:sp>
      </p:grpSp>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smtClean="0"/>
              <a:t>Click to edit Master title style</a:t>
            </a:r>
            <a:endParaRPr/>
          </a:p>
        </p:txBody>
      </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rtlCol="0">
            <a:normAutofit/>
          </a:bodyPr>
          <a:lstStyle>
            <a:lvl1pPr>
              <a:buNone/>
              <a:defRPr/>
            </a:lvl1pPr>
          </a:lstStyle>
          <a:p>
            <a:pPr lvl="0"/>
            <a:r>
              <a:rPr lang="en-GB" noProof="0" smtClean="0"/>
              <a:t>Drag picture to placeholder or click icon to add</a:t>
            </a:r>
            <a:endParaRPr noProof="0"/>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2" name="Date Placeholder 4"/>
          <p:cNvSpPr>
            <a:spLocks noGrp="1"/>
          </p:cNvSpPr>
          <p:nvPr>
            <p:ph type="dt" sz="half" idx="18"/>
          </p:nvPr>
        </p:nvSpPr>
        <p:spPr/>
        <p:txBody>
          <a:bodyPr/>
          <a:lstStyle>
            <a:lvl1pPr>
              <a:defRPr/>
            </a:lvl1pPr>
          </a:lstStyle>
          <a:p>
            <a:pPr>
              <a:defRPr/>
            </a:pPr>
            <a:fld id="{1A14AE8D-8EA9-9047-9DCA-68D4C267A57B}" type="datetimeFigureOut">
              <a:rPr lang="en-US"/>
              <a:pPr>
                <a:defRPr/>
              </a:pPr>
              <a:t>01/12/15</a:t>
            </a:fld>
            <a:endParaRPr lang="en-US"/>
          </a:p>
        </p:txBody>
      </p:sp>
      <p:sp>
        <p:nvSpPr>
          <p:cNvPr id="14" name="Footer Placeholder 5"/>
          <p:cNvSpPr>
            <a:spLocks noGrp="1"/>
          </p:cNvSpPr>
          <p:nvPr>
            <p:ph type="ftr" sz="quarter" idx="19"/>
          </p:nvPr>
        </p:nvSpPr>
        <p:spPr/>
        <p:txBody>
          <a:bodyPr/>
          <a:lstStyle>
            <a:lvl1pPr>
              <a:defRPr/>
            </a:lvl1pPr>
          </a:lstStyle>
          <a:p>
            <a:pPr>
              <a:defRPr/>
            </a:pPr>
            <a:endParaRPr lang="en-US"/>
          </a:p>
        </p:txBody>
      </p:sp>
      <p:sp>
        <p:nvSpPr>
          <p:cNvPr id="15" name="Slide Number Placeholder 6"/>
          <p:cNvSpPr>
            <a:spLocks noGrp="1"/>
          </p:cNvSpPr>
          <p:nvPr>
            <p:ph type="sldNum" sz="quarter" idx="20"/>
          </p:nvPr>
        </p:nvSpPr>
        <p:spPr/>
        <p:txBody>
          <a:bodyPr/>
          <a:lstStyle>
            <a:lvl1pPr>
              <a:defRPr/>
            </a:lvl1pPr>
          </a:lstStyle>
          <a:p>
            <a:pPr>
              <a:defRPr/>
            </a:pPr>
            <a:fld id="{C4E8B78D-4B64-A547-AB6B-5D5E0190680F}" type="slidenum">
              <a:rPr lang="en-US"/>
              <a:pPr>
                <a:defRPr/>
              </a:pPr>
              <a:t>‹#›</a:t>
            </a:fld>
            <a:endParaRPr lang="en-US"/>
          </a:p>
        </p:txBody>
      </p:sp>
    </p:spTree>
    <p:extLst>
      <p:ext uri="{BB962C8B-B14F-4D97-AF65-F5344CB8AC3E}">
        <p14:creationId xmlns:p14="http://schemas.microsoft.com/office/powerpoint/2010/main" val="31903829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E4660EB7-FF25-0B46-A59E-37A99D28CB51}" type="datetimeFigureOut">
              <a:rPr lang="en-US"/>
              <a:pPr>
                <a:defRPr/>
              </a:pPr>
              <a:t>01/12/15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D80E38F6-6065-A446-89B1-54E44BA47170}" type="slidenum">
              <a:rPr lang="en-US"/>
              <a:pPr>
                <a:defRPr/>
              </a:pPr>
              <a:t>‹#›</a:t>
            </a:fld>
            <a:endParaRPr lang="en-US"/>
          </a:p>
        </p:txBody>
      </p:sp>
    </p:spTree>
    <p:extLst>
      <p:ext uri="{BB962C8B-B14F-4D97-AF65-F5344CB8AC3E}">
        <p14:creationId xmlns:p14="http://schemas.microsoft.com/office/powerpoint/2010/main" val="3331750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lstStyle/>
          <a:p>
            <a:r>
              <a:rPr lang="en-GB"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lvl1pPr>
              <a:defRPr/>
            </a:lvl1pPr>
          </a:lstStyle>
          <a:p>
            <a:pPr>
              <a:defRPr/>
            </a:pPr>
            <a:fld id="{03382FEF-B3A7-374D-B55E-B430CD08078E}" type="datetimeFigureOut">
              <a:rPr lang="en-US"/>
              <a:pPr>
                <a:defRPr/>
              </a:pPr>
              <a:t>01/12/15</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F948FAB-3A9C-7E47-9897-322F9275E9D2}" type="slidenum">
              <a:rPr lang="en-US"/>
              <a:pPr>
                <a:defRPr/>
              </a:pPr>
              <a:t>‹#›</a:t>
            </a:fld>
            <a:endParaRPr lang="en-US"/>
          </a:p>
        </p:txBody>
      </p:sp>
    </p:spTree>
    <p:extLst>
      <p:ext uri="{BB962C8B-B14F-4D97-AF65-F5344CB8AC3E}">
        <p14:creationId xmlns:p14="http://schemas.microsoft.com/office/powerpoint/2010/main" val="339168321"/>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22" Type="http://schemas.openxmlformats.org/officeDocument/2006/relationships/image" Target="../media/image6.png"/><Relationship Id="rId23" Type="http://schemas.openxmlformats.org/officeDocument/2006/relationships/image" Target="../media/image7.png"/><Relationship Id="rId24" Type="http://schemas.openxmlformats.org/officeDocument/2006/relationships/image" Target="../media/image8.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0226" name="Title Placeholder 1"/>
          <p:cNvSpPr>
            <a:spLocks noGrp="1"/>
          </p:cNvSpPr>
          <p:nvPr>
            <p:ph type="title"/>
          </p:nvPr>
        </p:nvSpPr>
        <p:spPr bwMode="auto">
          <a:xfrm>
            <a:off x="914400" y="503238"/>
            <a:ext cx="7313613"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endParaRPr lang="en-US"/>
          </a:p>
        </p:txBody>
      </p:sp>
      <p:sp>
        <p:nvSpPr>
          <p:cNvPr id="180227" name="Text Placeholder 2"/>
          <p:cNvSpPr>
            <a:spLocks noGrp="1"/>
          </p:cNvSpPr>
          <p:nvPr>
            <p:ph type="body" idx="1"/>
          </p:nvPr>
        </p:nvSpPr>
        <p:spPr bwMode="auto">
          <a:xfrm>
            <a:off x="914400" y="1735138"/>
            <a:ext cx="7313613" cy="405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7662863" y="6315075"/>
            <a:ext cx="1295400" cy="265113"/>
          </a:xfrm>
          <a:prstGeom prst="rect">
            <a:avLst/>
          </a:prstGeom>
        </p:spPr>
        <p:txBody>
          <a:bodyPr vert="horz" lIns="91440" tIns="45720" rIns="91440" bIns="45720" rtlCol="0" anchor="ctr"/>
          <a:lstStyle>
            <a:lvl1pPr algn="r" fontAlgn="auto">
              <a:spcBef>
                <a:spcPts val="0"/>
              </a:spcBef>
              <a:spcAft>
                <a:spcPts val="0"/>
              </a:spcAft>
              <a:defRPr sz="1100" smtClean="0">
                <a:solidFill>
                  <a:schemeClr val="tx1"/>
                </a:solidFill>
                <a:latin typeface="Rockwell" pitchFamily="18" charset="0"/>
                <a:ea typeface="+mn-ea"/>
                <a:cs typeface="+mn-cs"/>
              </a:defRPr>
            </a:lvl1pPr>
          </a:lstStyle>
          <a:p>
            <a:pPr>
              <a:defRPr/>
            </a:pPr>
            <a:fld id="{6F10039B-C039-414C-BAB2-4B7C5FF491D2}" type="datetimeFigureOut">
              <a:rPr lang="en-US"/>
              <a:pPr>
                <a:defRPr/>
              </a:pPr>
              <a:t>01/12/15</a:t>
            </a:fld>
            <a:endParaRPr lang="en-US"/>
          </a:p>
        </p:txBody>
      </p:sp>
      <p:sp>
        <p:nvSpPr>
          <p:cNvPr id="5" name="Footer Placeholder 4"/>
          <p:cNvSpPr>
            <a:spLocks noGrp="1"/>
          </p:cNvSpPr>
          <p:nvPr>
            <p:ph type="ftr" sz="quarter" idx="3"/>
          </p:nvPr>
        </p:nvSpPr>
        <p:spPr>
          <a:xfrm>
            <a:off x="3943350" y="6305550"/>
            <a:ext cx="3717925" cy="258763"/>
          </a:xfrm>
          <a:prstGeom prst="rect">
            <a:avLst/>
          </a:prstGeom>
        </p:spPr>
        <p:txBody>
          <a:bodyPr vert="horz" lIns="91440" tIns="45720" rIns="91440" bIns="45720" rtlCol="0" anchor="ctr"/>
          <a:lstStyle>
            <a:lvl1pPr algn="r" fontAlgn="auto">
              <a:spcBef>
                <a:spcPts val="0"/>
              </a:spcBef>
              <a:spcAft>
                <a:spcPts val="0"/>
              </a:spcAft>
              <a:defRPr sz="1100">
                <a:solidFill>
                  <a:schemeClr val="tx1"/>
                </a:solidFill>
                <a:latin typeface="Rockwell" pitchFamily="18"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7521575" y="5476875"/>
            <a:ext cx="1482725" cy="850900"/>
          </a:xfrm>
          <a:prstGeom prst="rect">
            <a:avLst/>
          </a:prstGeom>
        </p:spPr>
        <p:txBody>
          <a:bodyPr vert="horz" lIns="91440" tIns="45720" rIns="91440" bIns="45720" rtlCol="0" anchor="ctr"/>
          <a:lstStyle>
            <a:lvl1pPr algn="r" fontAlgn="auto">
              <a:spcBef>
                <a:spcPts val="0"/>
              </a:spcBef>
              <a:spcAft>
                <a:spcPts val="0"/>
              </a:spcAft>
              <a:defRPr sz="8200" smtClean="0">
                <a:gradFill>
                  <a:gsLst>
                    <a:gs pos="0">
                      <a:schemeClr val="tx1">
                        <a:alpha val="10000"/>
                      </a:schemeClr>
                    </a:gs>
                    <a:gs pos="100000">
                      <a:schemeClr val="tx1">
                        <a:alpha val="10000"/>
                      </a:schemeClr>
                    </a:gs>
                  </a:gsLst>
                  <a:lin ang="5400000" scaled="0"/>
                </a:gradFill>
                <a:latin typeface="Impact" pitchFamily="34" charset="0"/>
                <a:ea typeface="+mn-ea"/>
                <a:cs typeface="+mn-cs"/>
              </a:defRPr>
            </a:lvl1pPr>
          </a:lstStyle>
          <a:p>
            <a:pPr>
              <a:defRPr/>
            </a:pPr>
            <a:fld id="{A799A2A2-9069-B240-AB39-371CCDFEC36B}"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701" r:id="rId1"/>
    <p:sldLayoutId id="2147483693" r:id="rId2"/>
    <p:sldLayoutId id="2147483702" r:id="rId3"/>
    <p:sldLayoutId id="2147483703" r:id="rId4"/>
    <p:sldLayoutId id="2147483704" r:id="rId5"/>
    <p:sldLayoutId id="2147483705" r:id="rId6"/>
    <p:sldLayoutId id="2147483694" r:id="rId7"/>
    <p:sldLayoutId id="2147483706" r:id="rId8"/>
    <p:sldLayoutId id="2147483695" r:id="rId9"/>
    <p:sldLayoutId id="2147483696" r:id="rId10"/>
    <p:sldLayoutId id="2147483697" r:id="rId11"/>
    <p:sldLayoutId id="2147483698" r:id="rId12"/>
    <p:sldLayoutId id="2147483699" r:id="rId13"/>
    <p:sldLayoutId id="2147483700" r:id="rId14"/>
    <p:sldLayoutId id="2147483707" r:id="rId15"/>
    <p:sldLayoutId id="2147483708" r:id="rId16"/>
    <p:sldLayoutId id="2147483709" r:id="rId17"/>
    <p:sldLayoutId id="2147483710" r:id="rId18"/>
    <p:sldLayoutId id="2147483711" r:id="rId19"/>
    <p:sldLayoutId id="2147483712" r:id="rId20"/>
  </p:sldLayoutIdLst>
  <p:txStyles>
    <p:titleStyle>
      <a:lvl1pPr algn="ctr" rtl="0" eaLnBrk="1" fontAlgn="base" hangingPunct="1">
        <a:spcBef>
          <a:spcPct val="0"/>
        </a:spcBef>
        <a:spcAft>
          <a:spcPct val="0"/>
        </a:spcAft>
        <a:defRPr sz="4600" kern="1200">
          <a:solidFill>
            <a:schemeClr val="tx1"/>
          </a:solidFill>
          <a:latin typeface="+mj-lt"/>
          <a:ea typeface="ＭＳ Ｐゴシック" charset="0"/>
          <a:cs typeface="ＭＳ Ｐゴシック" charset="0"/>
        </a:defRPr>
      </a:lvl1pPr>
      <a:lvl2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2pPr>
      <a:lvl3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3pPr>
      <a:lvl4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4pPr>
      <a:lvl5pPr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5pPr>
      <a:lvl6pPr marL="4572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6pPr>
      <a:lvl7pPr marL="9144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7pPr>
      <a:lvl8pPr marL="13716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8pPr>
      <a:lvl9pPr marL="1828800" algn="ctr" rtl="0" eaLnBrk="1" fontAlgn="base" hangingPunct="1">
        <a:spcBef>
          <a:spcPct val="0"/>
        </a:spcBef>
        <a:spcAft>
          <a:spcPct val="0"/>
        </a:spcAft>
        <a:defRPr sz="4600">
          <a:solidFill>
            <a:schemeClr val="tx1"/>
          </a:solidFill>
          <a:latin typeface="Goudy Old Style" charset="0"/>
          <a:ea typeface="ＭＳ Ｐゴシック" charset="0"/>
          <a:cs typeface="ＭＳ Ｐゴシック" charset="0"/>
        </a:defRPr>
      </a:lvl9pPr>
    </p:titleStyle>
    <p:bodyStyle>
      <a:lvl1pPr marL="463550" indent="-463550" algn="l" rtl="0" eaLnBrk="1" fontAlgn="base" hangingPunct="1">
        <a:spcBef>
          <a:spcPts val="2000"/>
        </a:spcBef>
        <a:spcAft>
          <a:spcPct val="0"/>
        </a:spcAft>
        <a:buSzPct val="90000"/>
        <a:buBlip>
          <a:blip r:embed="rId22"/>
        </a:buBlip>
        <a:defRPr sz="2400" kern="1200">
          <a:solidFill>
            <a:schemeClr val="tx1"/>
          </a:solidFill>
          <a:latin typeface="+mn-lt"/>
          <a:ea typeface="ＭＳ Ｐゴシック" charset="0"/>
          <a:cs typeface="ＭＳ Ｐゴシック" charset="0"/>
        </a:defRPr>
      </a:lvl1pPr>
      <a:lvl2pPr marL="914400" indent="-457200" algn="l" rtl="0" eaLnBrk="1" fontAlgn="base" hangingPunct="1">
        <a:spcBef>
          <a:spcPts val="600"/>
        </a:spcBef>
        <a:spcAft>
          <a:spcPct val="0"/>
        </a:spcAft>
        <a:buSzPct val="90000"/>
        <a:buBlip>
          <a:blip r:embed="rId23"/>
        </a:buBlip>
        <a:defRPr sz="2200" kern="1200">
          <a:solidFill>
            <a:schemeClr val="tx1"/>
          </a:solidFill>
          <a:latin typeface="+mn-lt"/>
          <a:ea typeface="ＭＳ Ｐゴシック" charset="0"/>
          <a:cs typeface="+mn-cs"/>
        </a:defRPr>
      </a:lvl2pPr>
      <a:lvl3pPr marL="1255713" indent="-341313" algn="l" rtl="0" eaLnBrk="1" fontAlgn="base" hangingPunct="1">
        <a:spcBef>
          <a:spcPts val="600"/>
        </a:spcBef>
        <a:spcAft>
          <a:spcPct val="0"/>
        </a:spcAft>
        <a:buSzPct val="90000"/>
        <a:buBlip>
          <a:blip r:embed="rId24"/>
        </a:buBlip>
        <a:defRPr sz="2000" kern="1200">
          <a:solidFill>
            <a:schemeClr val="tx1"/>
          </a:solidFill>
          <a:latin typeface="+mn-lt"/>
          <a:ea typeface="ＭＳ Ｐゴシック" charset="0"/>
          <a:cs typeface="+mn-cs"/>
        </a:defRPr>
      </a:lvl3pPr>
      <a:lvl4pPr marL="1597025"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4pPr>
      <a:lvl5pPr marL="1938338" indent="-341313" algn="l" rtl="0" eaLnBrk="1" fontAlgn="base" hangingPunct="1">
        <a:spcBef>
          <a:spcPts val="600"/>
        </a:spcBef>
        <a:spcAft>
          <a:spcPct val="0"/>
        </a:spcAft>
        <a:buSzPct val="90000"/>
        <a:buBlip>
          <a:blip r:embed="rId24"/>
        </a:buBlip>
        <a:defRPr kern="1200">
          <a:solidFill>
            <a:schemeClr val="tx1"/>
          </a:solidFill>
          <a:latin typeface="+mn-lt"/>
          <a:ea typeface="ＭＳ Ｐゴシック" charset="0"/>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2.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3.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islam.wikia.com/wiki/Zazas?action=edit&amp;redlink=1"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13.xml"/><Relationship Id="rId2" Type="http://schemas.openxmlformats.org/officeDocument/2006/relationships/diagramData" Target="../diagrams/data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islam.wikia.com/wiki/Alevi"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7.tif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8.tif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2.png"/><Relationship Id="rId3" Type="http://schemas.openxmlformats.org/officeDocument/2006/relationships/hyperlink" Target="http://en.fgulen.com/"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hyperlink" Target="http://www.bediuzzamansaidnursi.org/en"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3.tif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4.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25.tif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26.tif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7.tif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8.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9.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0.tif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31.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Case study: Turkey</a:t>
            </a:r>
            <a:endParaRPr lang="en-GB" dirty="0"/>
          </a:p>
        </p:txBody>
      </p:sp>
      <p:sp>
        <p:nvSpPr>
          <p:cNvPr id="3" name="Subtitle 2"/>
          <p:cNvSpPr>
            <a:spLocks noGrp="1"/>
          </p:cNvSpPr>
          <p:nvPr>
            <p:ph type="subTitle" idx="1"/>
          </p:nvPr>
        </p:nvSpPr>
        <p:spPr/>
        <p:txBody>
          <a:bodyPr/>
          <a:lstStyle/>
          <a:p>
            <a:r>
              <a:rPr lang="en-GB" dirty="0" smtClean="0"/>
              <a:t>Exploring Muslim Societies in the Modern World</a:t>
            </a:r>
            <a:endParaRPr lang="en-GB" dirty="0"/>
          </a:p>
        </p:txBody>
      </p:sp>
    </p:spTree>
    <p:extLst>
      <p:ext uri="{BB962C8B-B14F-4D97-AF65-F5344CB8AC3E}">
        <p14:creationId xmlns:p14="http://schemas.microsoft.com/office/powerpoint/2010/main" val="289852639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p:cNvPicPr>
            <a:picLocks noChangeAspect="1"/>
          </p:cNvPicPr>
          <p:nvPr/>
        </p:nvPicPr>
        <p:blipFill>
          <a:blip r:embed="rId2"/>
          <a:stretch>
            <a:fillRect/>
          </a:stretch>
        </p:blipFill>
        <p:spPr>
          <a:xfrm>
            <a:off x="717476" y="545300"/>
            <a:ext cx="7447288" cy="5517199"/>
          </a:xfrm>
          <a:prstGeom prst="rect">
            <a:avLst/>
          </a:prstGeom>
        </p:spPr>
      </p:pic>
    </p:spTree>
    <p:extLst>
      <p:ext uri="{BB962C8B-B14F-4D97-AF65-F5344CB8AC3E}">
        <p14:creationId xmlns:p14="http://schemas.microsoft.com/office/powerpoint/2010/main" val="357306105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urkeypop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000754"/>
            <a:ext cx="9144000" cy="3113750"/>
          </a:xfrm>
          <a:prstGeom prst="rect">
            <a:avLst/>
          </a:prstGeom>
        </p:spPr>
      </p:pic>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urkeypop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740083" cy="6858000"/>
          </a:xfrm>
          <a:prstGeom prst="rect">
            <a:avLst/>
          </a:prstGeom>
        </p:spPr>
      </p:pic>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urkeypop3.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82790"/>
            <a:ext cx="9144000" cy="4948600"/>
          </a:xfrm>
          <a:prstGeom prst="rect">
            <a:avLst/>
          </a:prstGeom>
        </p:spPr>
      </p:pic>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6790891" cy="1477328"/>
          </a:xfrm>
          <a:prstGeom prst="rect">
            <a:avLst/>
          </a:prstGeom>
          <a:noFill/>
        </p:spPr>
        <p:txBody>
          <a:bodyPr wrap="none" rtlCol="0">
            <a:spAutoFit/>
          </a:bodyPr>
          <a:lstStyle/>
          <a:p>
            <a:r>
              <a:rPr lang="en-GB" dirty="0" smtClean="0"/>
              <a:t>No specific religious question is contained in the Census data for Turkey</a:t>
            </a:r>
          </a:p>
          <a:p>
            <a:endParaRPr lang="en-GB" dirty="0"/>
          </a:p>
          <a:p>
            <a:r>
              <a:rPr lang="en-GB" dirty="0" smtClean="0"/>
              <a:t>99% have ‘Sunni’ identity</a:t>
            </a:r>
          </a:p>
          <a:p>
            <a:endParaRPr lang="en-GB" dirty="0"/>
          </a:p>
          <a:p>
            <a:r>
              <a:rPr lang="en-GB" dirty="0" smtClean="0"/>
              <a:t>Other minorities</a:t>
            </a:r>
            <a:endParaRPr lang="en-GB" dirty="0"/>
          </a:p>
        </p:txBody>
      </p:sp>
    </p:spTree>
    <p:extLst>
      <p:ext uri="{BB962C8B-B14F-4D97-AF65-F5344CB8AC3E}">
        <p14:creationId xmlns:p14="http://schemas.microsoft.com/office/powerpoint/2010/main" val="316187450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p:cNvPicPr>
            <a:picLocks noChangeAspect="1"/>
          </p:cNvPicPr>
          <p:nvPr/>
        </p:nvPicPr>
        <p:blipFill>
          <a:blip r:embed="rId2"/>
          <a:stretch>
            <a:fillRect/>
          </a:stretch>
        </p:blipFill>
        <p:spPr>
          <a:xfrm>
            <a:off x="0" y="292100"/>
            <a:ext cx="9144000" cy="6265718"/>
          </a:xfrm>
          <a:prstGeom prst="rect">
            <a:avLst/>
          </a:prstGeom>
        </p:spPr>
      </p:pic>
    </p:spTree>
    <p:extLst>
      <p:ext uri="{BB962C8B-B14F-4D97-AF65-F5344CB8AC3E}">
        <p14:creationId xmlns:p14="http://schemas.microsoft.com/office/powerpoint/2010/main" val="261059024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p:cNvPicPr>
            <a:picLocks noChangeAspect="1"/>
          </p:cNvPicPr>
          <p:nvPr/>
        </p:nvPicPr>
        <p:blipFill>
          <a:blip r:embed="rId2"/>
          <a:stretch>
            <a:fillRect/>
          </a:stretch>
        </p:blipFill>
        <p:spPr>
          <a:xfrm>
            <a:off x="0" y="1257300"/>
            <a:ext cx="9144000" cy="4325677"/>
          </a:xfrm>
          <a:prstGeom prst="rect">
            <a:avLst/>
          </a:prstGeom>
        </p:spPr>
      </p:pic>
    </p:spTree>
    <p:extLst>
      <p:ext uri="{BB962C8B-B14F-4D97-AF65-F5344CB8AC3E}">
        <p14:creationId xmlns:p14="http://schemas.microsoft.com/office/powerpoint/2010/main" val="235874145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854200" y="1397000"/>
            <a:ext cx="5435600" cy="4064000"/>
          </a:xfrm>
          <a:prstGeom prst="rect">
            <a:avLst/>
          </a:prstGeom>
        </p:spPr>
      </p:pic>
    </p:spTree>
    <p:extLst>
      <p:ext uri="{BB962C8B-B14F-4D97-AF65-F5344CB8AC3E}">
        <p14:creationId xmlns:p14="http://schemas.microsoft.com/office/powerpoint/2010/main" val="405820366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9061" y="520256"/>
            <a:ext cx="6758952" cy="3693319"/>
          </a:xfrm>
          <a:prstGeom prst="rect">
            <a:avLst/>
          </a:prstGeom>
          <a:noFill/>
        </p:spPr>
        <p:txBody>
          <a:bodyPr wrap="square" rtlCol="0">
            <a:spAutoFit/>
          </a:bodyPr>
          <a:lstStyle/>
          <a:p>
            <a:r>
              <a:rPr lang="en-US" dirty="0"/>
              <a:t>The </a:t>
            </a:r>
            <a:r>
              <a:rPr lang="en-US" dirty="0" err="1"/>
              <a:t>Alevi</a:t>
            </a:r>
            <a:r>
              <a:rPr lang="en-US" dirty="0"/>
              <a:t> population has been estimated as follows: </a:t>
            </a:r>
            <a:endParaRPr lang="en-US" dirty="0" smtClean="0"/>
          </a:p>
          <a:p>
            <a:endParaRPr lang="en-US" dirty="0"/>
          </a:p>
          <a:p>
            <a:r>
              <a:rPr lang="en-US" dirty="0"/>
              <a:t>"approx. 15 million..." —</a:t>
            </a:r>
            <a:r>
              <a:rPr lang="en-US" dirty="0" err="1"/>
              <a:t>Krisztina</a:t>
            </a:r>
            <a:r>
              <a:rPr lang="en-US" dirty="0"/>
              <a:t> </a:t>
            </a:r>
            <a:r>
              <a:rPr lang="en-US" dirty="0" err="1"/>
              <a:t>Kehl-Bodrogi</a:t>
            </a:r>
            <a:r>
              <a:rPr lang="en-US" dirty="0"/>
              <a:t>. </a:t>
            </a:r>
            <a:endParaRPr lang="en-US" dirty="0" smtClean="0"/>
          </a:p>
          <a:p>
            <a:endParaRPr lang="en-US" dirty="0"/>
          </a:p>
          <a:p>
            <a:r>
              <a:rPr lang="en-US" dirty="0"/>
              <a:t>In Turkey, 15 percent of Turkey's population (approx. 10.6 million) —David </a:t>
            </a:r>
            <a:r>
              <a:rPr lang="en-US" dirty="0" err="1"/>
              <a:t>Shankland</a:t>
            </a:r>
            <a:r>
              <a:rPr lang="en-US" dirty="0"/>
              <a:t> </a:t>
            </a:r>
            <a:endParaRPr lang="en-US" dirty="0" smtClean="0"/>
          </a:p>
          <a:p>
            <a:endParaRPr lang="en-US" dirty="0"/>
          </a:p>
          <a:p>
            <a:r>
              <a:rPr lang="en-US" dirty="0"/>
              <a:t>"Most </a:t>
            </a:r>
            <a:r>
              <a:rPr lang="en-US" dirty="0" err="1"/>
              <a:t>Alevi</a:t>
            </a:r>
            <a:r>
              <a:rPr lang="en-US" dirty="0"/>
              <a:t> writers and spokespersons claim that Turkey's population today is one-third </a:t>
            </a:r>
            <a:r>
              <a:rPr lang="en-US" dirty="0" err="1"/>
              <a:t>Alevi-Bektashi</a:t>
            </a:r>
            <a:r>
              <a:rPr lang="en-US" dirty="0"/>
              <a:t>, or more than 20 million. Lower estimates range from 10 to 12 million."—John </a:t>
            </a:r>
            <a:r>
              <a:rPr lang="en-US" dirty="0" err="1"/>
              <a:t>Schindeldecker</a:t>
            </a:r>
            <a:r>
              <a:rPr lang="en-US" dirty="0"/>
              <a:t>. </a:t>
            </a:r>
            <a:endParaRPr lang="en-US" dirty="0" smtClean="0"/>
          </a:p>
          <a:p>
            <a:endParaRPr lang="en-US" dirty="0"/>
          </a:p>
          <a:p>
            <a:r>
              <a:rPr lang="en-US" dirty="0" smtClean="0"/>
              <a:t>Source: http</a:t>
            </a:r>
            <a:r>
              <a:rPr lang="en-US" dirty="0"/>
              <a:t>://</a:t>
            </a:r>
            <a:r>
              <a:rPr lang="en-US" dirty="0" err="1"/>
              <a:t>islam.wikia.com</a:t>
            </a:r>
            <a:r>
              <a:rPr lang="en-US" dirty="0"/>
              <a:t>/wiki/</a:t>
            </a:r>
            <a:r>
              <a:rPr lang="en-US" dirty="0" err="1"/>
              <a:t>Alevi</a:t>
            </a:r>
            <a:endParaRPr lang="en-US" dirty="0"/>
          </a:p>
          <a:p>
            <a:endParaRPr lang="en-GB"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0337" y="421078"/>
            <a:ext cx="7756657" cy="5632312"/>
          </a:xfrm>
          <a:prstGeom prst="rect">
            <a:avLst/>
          </a:prstGeom>
          <a:noFill/>
        </p:spPr>
        <p:txBody>
          <a:bodyPr wrap="square" rtlCol="0">
            <a:spAutoFit/>
          </a:bodyPr>
          <a:lstStyle/>
          <a:p>
            <a:r>
              <a:rPr lang="en-US" dirty="0"/>
              <a:t>"The </a:t>
            </a:r>
            <a:r>
              <a:rPr lang="en-US" dirty="0" err="1"/>
              <a:t>Alevi</a:t>
            </a:r>
            <a:r>
              <a:rPr lang="en-US" dirty="0"/>
              <a:t> constitute the second-largest religious community in Turkey (following the Sunnis), and number some 25% (15 million) of the total population (</a:t>
            </a:r>
            <a:r>
              <a:rPr lang="en-US" dirty="0" err="1"/>
              <a:t>Alevis</a:t>
            </a:r>
            <a:r>
              <a:rPr lang="en-US" dirty="0"/>
              <a:t> claim 30%–40%). </a:t>
            </a:r>
            <a:endParaRPr lang="en-US" dirty="0" smtClean="0"/>
          </a:p>
          <a:p>
            <a:endParaRPr lang="en-US" dirty="0"/>
          </a:p>
          <a:p>
            <a:r>
              <a:rPr lang="en-US" dirty="0" smtClean="0"/>
              <a:t>Most </a:t>
            </a:r>
            <a:r>
              <a:rPr lang="en-US" dirty="0"/>
              <a:t>(?) </a:t>
            </a:r>
            <a:r>
              <a:rPr lang="en-US" dirty="0" err="1"/>
              <a:t>Alevis</a:t>
            </a:r>
            <a:r>
              <a:rPr lang="en-US" dirty="0"/>
              <a:t> are ethnic and linguistic Turks, mainly of Turkmen descent from Central and Eastern Anatolia. Some 40% of </a:t>
            </a:r>
            <a:r>
              <a:rPr lang="en-US" dirty="0" err="1"/>
              <a:t>Alevis</a:t>
            </a:r>
            <a:r>
              <a:rPr lang="en-US" dirty="0"/>
              <a:t> are </a:t>
            </a:r>
            <a:r>
              <a:rPr lang="en-US" dirty="0">
                <a:hlinkClick r:id="rId2" tooltip="Zazas (page does not exist)"/>
              </a:rPr>
              <a:t>Zazas</a:t>
            </a:r>
            <a:r>
              <a:rPr lang="en-US" dirty="0"/>
              <a:t> and Kurds (though most Kurds are Sunnis), and some 25% of Kurds and </a:t>
            </a:r>
            <a:r>
              <a:rPr lang="en-US" dirty="0" err="1"/>
              <a:t>Zazas</a:t>
            </a:r>
            <a:r>
              <a:rPr lang="en-US" dirty="0"/>
              <a:t> in Turkey are </a:t>
            </a:r>
            <a:r>
              <a:rPr lang="en-US" dirty="0" err="1"/>
              <a:t>Alevi</a:t>
            </a:r>
            <a:r>
              <a:rPr lang="en-US" dirty="0"/>
              <a:t> (</a:t>
            </a:r>
            <a:r>
              <a:rPr lang="en-US" dirty="0" err="1"/>
              <a:t>Kurmanji</a:t>
            </a:r>
            <a:r>
              <a:rPr lang="en-US" dirty="0"/>
              <a:t> and </a:t>
            </a:r>
            <a:r>
              <a:rPr lang="en-US" dirty="0" err="1"/>
              <a:t>Zaza</a:t>
            </a:r>
            <a:r>
              <a:rPr lang="en-US" dirty="0"/>
              <a:t> speakers)." —David </a:t>
            </a:r>
            <a:r>
              <a:rPr lang="en-US" dirty="0" err="1"/>
              <a:t>Zeidan</a:t>
            </a:r>
            <a:r>
              <a:rPr lang="en-US" dirty="0"/>
              <a:t>. </a:t>
            </a:r>
            <a:endParaRPr lang="en-US" dirty="0" smtClean="0"/>
          </a:p>
          <a:p>
            <a:endParaRPr lang="en-US" dirty="0"/>
          </a:p>
          <a:p>
            <a:endParaRPr lang="en-US" dirty="0"/>
          </a:p>
          <a:p>
            <a:r>
              <a:rPr lang="en-US" dirty="0"/>
              <a:t>"15 to 20 million..." —Olli </a:t>
            </a:r>
            <a:r>
              <a:rPr lang="en-US" dirty="0" err="1"/>
              <a:t>Rehn</a:t>
            </a:r>
            <a:r>
              <a:rPr lang="en-US" dirty="0"/>
              <a:t>, from the 1996 (</a:t>
            </a:r>
            <a:r>
              <a:rPr lang="en-US" dirty="0" err="1"/>
              <a:t>Camiel</a:t>
            </a:r>
            <a:r>
              <a:rPr lang="en-US" dirty="0"/>
              <a:t>) "</a:t>
            </a:r>
            <a:r>
              <a:rPr lang="en-US" dirty="0" err="1"/>
              <a:t>Eurlings</a:t>
            </a:r>
            <a:r>
              <a:rPr lang="en-US" dirty="0"/>
              <a:t> Report" to the European Commission (on the suitability of Turkish accession to the EU). </a:t>
            </a:r>
            <a:endParaRPr lang="en-US" dirty="0" smtClean="0"/>
          </a:p>
          <a:p>
            <a:endParaRPr lang="en-US" dirty="0"/>
          </a:p>
          <a:p>
            <a:endParaRPr lang="en-US" dirty="0"/>
          </a:p>
          <a:p>
            <a:r>
              <a:rPr lang="en-US" dirty="0"/>
              <a:t>"...a world total of between 15 and 25 million adherents. There is no independent data for their numbers, so these statistics are estimates or conjectures." —"</a:t>
            </a:r>
            <a:r>
              <a:rPr lang="en-US" dirty="0" err="1"/>
              <a:t>Alevism</a:t>
            </a:r>
            <a:r>
              <a:rPr lang="en-US" dirty="0"/>
              <a:t>," from </a:t>
            </a:r>
            <a:r>
              <a:rPr lang="en-US" i="1" dirty="0"/>
              <a:t>The Encyclopedia of the Orient.</a:t>
            </a:r>
            <a:r>
              <a:rPr lang="en-US" dirty="0"/>
              <a:t> </a:t>
            </a:r>
            <a:endParaRPr lang="en-US" dirty="0" smtClean="0"/>
          </a:p>
          <a:p>
            <a:endParaRPr lang="en-US" dirty="0"/>
          </a:p>
          <a:p>
            <a:r>
              <a:rPr lang="en-US" dirty="0"/>
              <a:t>Source: http://</a:t>
            </a:r>
            <a:r>
              <a:rPr lang="en-US" dirty="0" err="1"/>
              <a:t>islam.wikia.com</a:t>
            </a:r>
            <a:r>
              <a:rPr lang="en-US" dirty="0"/>
              <a:t>/wiki/</a:t>
            </a:r>
            <a:r>
              <a:rPr lang="en-US" dirty="0" err="1"/>
              <a:t>Alevi</a:t>
            </a:r>
            <a:endParaRPr lang="en-US" dirty="0"/>
          </a:p>
          <a:p>
            <a:endParaRPr lang="en-GB"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323528" y="0"/>
          <a:ext cx="8640960" cy="6597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707594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1"/>
          <p:cNvSpPr>
            <a:spLocks noChangeArrowheads="1"/>
          </p:cNvSpPr>
          <p:nvPr/>
        </p:nvSpPr>
        <p:spPr bwMode="auto">
          <a:xfrm>
            <a:off x="1692275" y="908050"/>
            <a:ext cx="4653750"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b="1" dirty="0" err="1"/>
              <a:t>Alevis</a:t>
            </a:r>
            <a:endParaRPr lang="en-GB" b="1" dirty="0"/>
          </a:p>
          <a:p>
            <a:endParaRPr lang="en-GB" dirty="0"/>
          </a:p>
          <a:p>
            <a:r>
              <a:rPr lang="en-GB" dirty="0"/>
              <a:t>Mystical branch of </a:t>
            </a:r>
            <a:r>
              <a:rPr lang="en-GB" dirty="0" err="1"/>
              <a:t>Shi’ism</a:t>
            </a:r>
            <a:r>
              <a:rPr lang="en-GB" dirty="0"/>
              <a:t>, influenced by Sufism</a:t>
            </a:r>
          </a:p>
          <a:p>
            <a:endParaRPr lang="en-GB" dirty="0"/>
          </a:p>
          <a:p>
            <a:r>
              <a:rPr lang="en-GB" dirty="0"/>
              <a:t>Strong link to Kurdish identity</a:t>
            </a:r>
          </a:p>
          <a:p>
            <a:endParaRPr lang="en-GB" dirty="0"/>
          </a:p>
          <a:p>
            <a:r>
              <a:rPr lang="en-GB" dirty="0"/>
              <a:t>Turkish </a:t>
            </a:r>
            <a:r>
              <a:rPr lang="en-GB" dirty="0" err="1"/>
              <a:t>Alevi-Bektash</a:t>
            </a:r>
            <a:endParaRPr lang="en-GB" dirty="0"/>
          </a:p>
          <a:p>
            <a:endParaRPr lang="en-GB" dirty="0"/>
          </a:p>
          <a:p>
            <a:endParaRPr lang="en-GB" dirty="0"/>
          </a:p>
        </p:txBody>
      </p:sp>
    </p:spTree>
    <p:extLst>
      <p:ext uri="{BB962C8B-B14F-4D97-AF65-F5344CB8AC3E}">
        <p14:creationId xmlns:p14="http://schemas.microsoft.com/office/powerpoint/2010/main" val="129591107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6108085" cy="4801315"/>
          </a:xfrm>
          <a:prstGeom prst="rect">
            <a:avLst/>
          </a:prstGeom>
          <a:noFill/>
        </p:spPr>
        <p:txBody>
          <a:bodyPr wrap="square" rtlCol="0">
            <a:spAutoFit/>
          </a:bodyPr>
          <a:lstStyle/>
          <a:p>
            <a:r>
              <a:rPr lang="en-US" dirty="0"/>
              <a:t>The </a:t>
            </a:r>
            <a:r>
              <a:rPr lang="en-US" dirty="0" err="1"/>
              <a:t>Alevis</a:t>
            </a:r>
            <a:r>
              <a:rPr lang="en-US" dirty="0"/>
              <a:t> are mainly from Turkish, </a:t>
            </a:r>
            <a:r>
              <a:rPr lang="en-US" dirty="0" err="1"/>
              <a:t>Zaza</a:t>
            </a:r>
            <a:r>
              <a:rPr lang="en-US" dirty="0"/>
              <a:t> or Kurdish origin. </a:t>
            </a:r>
          </a:p>
          <a:p>
            <a:endParaRPr lang="en-US" dirty="0"/>
          </a:p>
          <a:p>
            <a:r>
              <a:rPr lang="en-US" dirty="0"/>
              <a:t>Despite universalist rhetoric (and in contrast with Islam in general, or the </a:t>
            </a:r>
            <a:r>
              <a:rPr lang="en-US" dirty="0" err="1"/>
              <a:t>Bektashi</a:t>
            </a:r>
            <a:r>
              <a:rPr lang="en-US" dirty="0"/>
              <a:t> order), </a:t>
            </a:r>
            <a:r>
              <a:rPr lang="en-US" dirty="0" err="1"/>
              <a:t>Alevi</a:t>
            </a:r>
            <a:r>
              <a:rPr lang="en-US" dirty="0"/>
              <a:t> communities do not generally acknowledge the possibility of conversion to </a:t>
            </a:r>
            <a:r>
              <a:rPr lang="en-US" dirty="0" err="1"/>
              <a:t>Alevism</a:t>
            </a:r>
            <a:r>
              <a:rPr lang="en-US" dirty="0"/>
              <a:t>. </a:t>
            </a:r>
          </a:p>
          <a:p>
            <a:endParaRPr lang="en-US" dirty="0"/>
          </a:p>
          <a:p>
            <a:r>
              <a:rPr lang="en-US" dirty="0" err="1"/>
              <a:t>Alevi</a:t>
            </a:r>
            <a:r>
              <a:rPr lang="en-US" dirty="0"/>
              <a:t> communities are concentrated in central Anatolia, in a belt from </a:t>
            </a:r>
            <a:r>
              <a:rPr lang="en-US" dirty="0" err="1"/>
              <a:t>Chorum</a:t>
            </a:r>
            <a:r>
              <a:rPr lang="en-US" dirty="0"/>
              <a:t> in the west to Mush in the east. </a:t>
            </a:r>
          </a:p>
          <a:p>
            <a:endParaRPr lang="en-US" dirty="0"/>
          </a:p>
          <a:p>
            <a:r>
              <a:rPr lang="en-US" dirty="0"/>
              <a:t>The only province within Turkey with an </a:t>
            </a:r>
            <a:r>
              <a:rPr lang="en-US" dirty="0" err="1"/>
              <a:t>Alevi</a:t>
            </a:r>
            <a:r>
              <a:rPr lang="en-US" dirty="0"/>
              <a:t> majority is </a:t>
            </a:r>
            <a:r>
              <a:rPr lang="en-US" dirty="0" err="1"/>
              <a:t>Tunceli</a:t>
            </a:r>
            <a:r>
              <a:rPr lang="en-US" dirty="0"/>
              <a:t>, formerly known as </a:t>
            </a:r>
            <a:r>
              <a:rPr lang="en-US" dirty="0" err="1"/>
              <a:t>Dersim</a:t>
            </a:r>
            <a:r>
              <a:rPr lang="en-US" dirty="0"/>
              <a:t>. Beginning in the 1960s, many </a:t>
            </a:r>
            <a:r>
              <a:rPr lang="en-US" dirty="0" err="1"/>
              <a:t>Alevis</a:t>
            </a:r>
            <a:r>
              <a:rPr lang="en-US" dirty="0"/>
              <a:t> have migrated to the large cities of western and southern Turkey—and to western Europe, especially Germany—and are now heavily urbanized. </a:t>
            </a:r>
          </a:p>
          <a:p>
            <a:endParaRPr lang="en-US" dirty="0"/>
          </a:p>
          <a:p>
            <a:r>
              <a:rPr lang="en-US" dirty="0"/>
              <a:t>Source: http://</a:t>
            </a:r>
            <a:r>
              <a:rPr lang="en-US" dirty="0" err="1"/>
              <a:t>islam.wikia.com</a:t>
            </a:r>
            <a:r>
              <a:rPr lang="en-US" dirty="0"/>
              <a:t>/wiki/</a:t>
            </a:r>
            <a:r>
              <a:rPr lang="en-US" dirty="0" err="1"/>
              <a:t>Alevi</a:t>
            </a:r>
            <a:endParaRPr lang="en-US" dirty="0"/>
          </a:p>
          <a:p>
            <a:endParaRPr lang="en-US"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057" y="1059101"/>
            <a:ext cx="8703358" cy="5632312"/>
          </a:xfrm>
          <a:prstGeom prst="rect">
            <a:avLst/>
          </a:prstGeom>
          <a:noFill/>
        </p:spPr>
        <p:txBody>
          <a:bodyPr wrap="square" rtlCol="0">
            <a:spAutoFit/>
          </a:bodyPr>
          <a:lstStyle/>
          <a:p>
            <a:r>
              <a:rPr lang="en-US" dirty="0"/>
              <a:t>The first is mainly represented by the urban population and emerged during the Republic. It has for decades belonged to the political left and regards </a:t>
            </a:r>
            <a:r>
              <a:rPr lang="en-US" dirty="0" err="1"/>
              <a:t>Alevism</a:t>
            </a:r>
            <a:r>
              <a:rPr lang="en-US" dirty="0"/>
              <a:t> as an outlook on life more than a religion. The followers hold ritual unions of a religious character and have also established cultural associations named after </a:t>
            </a:r>
            <a:r>
              <a:rPr lang="en-US" dirty="0" err="1"/>
              <a:t>Pir</a:t>
            </a:r>
            <a:r>
              <a:rPr lang="en-US" dirty="0"/>
              <a:t> Sultan </a:t>
            </a:r>
            <a:r>
              <a:rPr lang="en-US" dirty="0" err="1"/>
              <a:t>Abdal</a:t>
            </a:r>
            <a:r>
              <a:rPr lang="en-US" dirty="0"/>
              <a:t>. Man enjoys a central role, as illustrated by the phrase "God is Man" quoted above in the context of the Trinity. </a:t>
            </a:r>
          </a:p>
          <a:p>
            <a:endParaRPr lang="en-US" dirty="0"/>
          </a:p>
          <a:p>
            <a:r>
              <a:rPr lang="en-US" dirty="0"/>
              <a:t>The second group is more directed towards heterodox mysticism and stands closer to the </a:t>
            </a:r>
            <a:r>
              <a:rPr lang="en-US" dirty="0" err="1"/>
              <a:t>Haci</a:t>
            </a:r>
            <a:r>
              <a:rPr lang="en-US" dirty="0"/>
              <a:t> </a:t>
            </a:r>
            <a:r>
              <a:rPr lang="en-US" dirty="0" err="1"/>
              <a:t>Bektashi</a:t>
            </a:r>
            <a:r>
              <a:rPr lang="en-US" dirty="0"/>
              <a:t> Brotherhood. St Francis of Assisi and Mahatma Gandhi are considered better believers than many a Muslim. </a:t>
            </a:r>
          </a:p>
          <a:p>
            <a:endParaRPr lang="en-US" dirty="0"/>
          </a:p>
          <a:p>
            <a:r>
              <a:rPr lang="en-US" dirty="0"/>
              <a:t>The third group regards themselves as true Muslims and are prepared to cooperate with the state. It adheres to the way of </a:t>
            </a:r>
            <a:r>
              <a:rPr lang="en-US" b="1" dirty="0" err="1"/>
              <a:t>Jafar</a:t>
            </a:r>
            <a:r>
              <a:rPr lang="en-US" b="1" dirty="0"/>
              <a:t> as-</a:t>
            </a:r>
            <a:r>
              <a:rPr lang="en-US" b="1" dirty="0" err="1"/>
              <a:t>Sadiq</a:t>
            </a:r>
            <a:r>
              <a:rPr lang="en-US" dirty="0"/>
              <a:t>, the sixth Imam. Its concept of God is closer to orthodox Islam, but like the two groups already mentioned it considers the Qur'an to have been manipulated by the early Sunni Caliphs in order to eliminate Ali. </a:t>
            </a:r>
          </a:p>
          <a:p>
            <a:endParaRPr lang="en-US" dirty="0"/>
          </a:p>
          <a:p>
            <a:r>
              <a:rPr lang="en-US" dirty="0"/>
              <a:t>The fourth is said to be under active influence from official Iranian Shi'a to be confirmed adherents to </a:t>
            </a:r>
            <a:r>
              <a:rPr lang="en-US" dirty="0" err="1"/>
              <a:t>Twelver</a:t>
            </a:r>
            <a:r>
              <a:rPr lang="en-US" dirty="0"/>
              <a:t> Shia and to reject </a:t>
            </a:r>
            <a:r>
              <a:rPr lang="en-US" dirty="0" err="1"/>
              <a:t>Bektashism</a:t>
            </a:r>
            <a:r>
              <a:rPr lang="en-US" dirty="0"/>
              <a:t>. It follows Sharia and opposes secular state power. Information on strength and location is not available.</a:t>
            </a:r>
          </a:p>
          <a:p>
            <a:endParaRPr lang="en-US" dirty="0"/>
          </a:p>
          <a:p>
            <a:r>
              <a:rPr lang="en-US" dirty="0"/>
              <a:t>Source: </a:t>
            </a:r>
            <a:r>
              <a:rPr lang="en-US" dirty="0">
                <a:hlinkClick r:id="rId2"/>
              </a:rPr>
              <a:t>http://islam.wikia.com/wiki/</a:t>
            </a:r>
            <a:r>
              <a:rPr lang="en-US" dirty="0" smtClean="0">
                <a:hlinkClick r:id="rId2"/>
              </a:rPr>
              <a:t>Alevi</a:t>
            </a:r>
            <a:r>
              <a:rPr lang="en-US" dirty="0" smtClean="0"/>
              <a:t>  </a:t>
            </a:r>
            <a:endParaRPr lang="en-GB" dirty="0"/>
          </a:p>
        </p:txBody>
      </p:sp>
      <p:sp>
        <p:nvSpPr>
          <p:cNvPr id="3" name="TextBox 2"/>
          <p:cNvSpPr txBox="1"/>
          <p:nvPr/>
        </p:nvSpPr>
        <p:spPr>
          <a:xfrm>
            <a:off x="3393762" y="689769"/>
            <a:ext cx="2398876" cy="369332"/>
          </a:xfrm>
          <a:prstGeom prst="rect">
            <a:avLst/>
          </a:prstGeom>
          <a:noFill/>
        </p:spPr>
        <p:txBody>
          <a:bodyPr wrap="none" rtlCol="0">
            <a:spAutoFit/>
          </a:bodyPr>
          <a:lstStyle/>
          <a:p>
            <a:r>
              <a:rPr lang="en-GB" b="1" dirty="0" smtClean="0"/>
              <a:t>Concepts of </a:t>
            </a:r>
            <a:r>
              <a:rPr lang="en-GB" b="1" dirty="0" err="1" smtClean="0"/>
              <a:t>Alevi</a:t>
            </a:r>
            <a:r>
              <a:rPr lang="en-GB" b="1" dirty="0" smtClean="0"/>
              <a:t> Islam</a:t>
            </a:r>
            <a:endParaRPr lang="en-GB" b="1"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5900081" cy="3139321"/>
          </a:xfrm>
          <a:prstGeom prst="rect">
            <a:avLst/>
          </a:prstGeom>
          <a:noFill/>
        </p:spPr>
        <p:txBody>
          <a:bodyPr wrap="square" rtlCol="0">
            <a:spAutoFit/>
          </a:bodyPr>
          <a:lstStyle/>
          <a:p>
            <a:r>
              <a:rPr lang="en-US" dirty="0"/>
              <a:t>Various opinions exist as to the nature of 'Ali. Most would credit him with supernatural strength and wisdom (surpassed only by the prophets), as well as a uniquely intimate connection with the Prophet Muhammad: </a:t>
            </a:r>
          </a:p>
          <a:p>
            <a:endParaRPr lang="en-GB" dirty="0" smtClean="0"/>
          </a:p>
          <a:p>
            <a:r>
              <a:rPr lang="en-GB" dirty="0"/>
              <a:t>Many </a:t>
            </a:r>
            <a:r>
              <a:rPr lang="en-GB" dirty="0" err="1"/>
              <a:t>Alevi</a:t>
            </a:r>
            <a:r>
              <a:rPr lang="en-GB" dirty="0"/>
              <a:t> perceive a mystical unity between Ali and </a:t>
            </a:r>
            <a:r>
              <a:rPr lang="en-GB" dirty="0" smtClean="0"/>
              <a:t>Muhammad, </a:t>
            </a:r>
            <a:r>
              <a:rPr lang="en-GB" dirty="0"/>
              <a:t>and liken their relationship to the two sides of a coin, or two halves of an </a:t>
            </a:r>
            <a:r>
              <a:rPr lang="en-GB" dirty="0" smtClean="0"/>
              <a:t>apple</a:t>
            </a:r>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5849" y="855040"/>
            <a:ext cx="8330452" cy="3139321"/>
          </a:xfrm>
          <a:prstGeom prst="rect">
            <a:avLst/>
          </a:prstGeom>
          <a:noFill/>
        </p:spPr>
        <p:txBody>
          <a:bodyPr wrap="square" rtlCol="0">
            <a:spAutoFit/>
          </a:bodyPr>
          <a:lstStyle/>
          <a:p>
            <a:r>
              <a:rPr lang="en-US" dirty="0"/>
              <a:t>Despite this essentially </a:t>
            </a:r>
            <a:r>
              <a:rPr lang="en-US" dirty="0" err="1"/>
              <a:t>Shi‘i</a:t>
            </a:r>
            <a:r>
              <a:rPr lang="en-US" dirty="0"/>
              <a:t> orientation, much of </a:t>
            </a:r>
            <a:r>
              <a:rPr lang="en-US" dirty="0" err="1"/>
              <a:t>Alevism's</a:t>
            </a:r>
            <a:r>
              <a:rPr lang="en-US" dirty="0"/>
              <a:t> mystical language is inspired by Sunni traditions. For example, the </a:t>
            </a:r>
            <a:r>
              <a:rPr lang="en-US" dirty="0" err="1"/>
              <a:t>Alevi</a:t>
            </a:r>
            <a:r>
              <a:rPr lang="en-US" dirty="0"/>
              <a:t> concept of God is derived from the philosophy of </a:t>
            </a:r>
            <a:r>
              <a:rPr lang="en-US" dirty="0" err="1"/>
              <a:t>Ibn</a:t>
            </a:r>
            <a:r>
              <a:rPr lang="en-US" dirty="0"/>
              <a:t> al-'</a:t>
            </a:r>
            <a:r>
              <a:rPr lang="en-US" dirty="0" err="1"/>
              <a:t>Arabi</a:t>
            </a:r>
            <a:r>
              <a:rPr lang="en-US" dirty="0"/>
              <a:t> and involves a chain of emanation from God, to spiritual man, earthly man, animals, plants, and minerals. </a:t>
            </a:r>
          </a:p>
          <a:p>
            <a:endParaRPr lang="en-US" dirty="0"/>
          </a:p>
          <a:p>
            <a:r>
              <a:rPr lang="en-US" dirty="0"/>
              <a:t>The goal of spiritual life is to follow this path in the reverse direction, to unity with God, or </a:t>
            </a:r>
            <a:r>
              <a:rPr lang="en-US" dirty="0" err="1"/>
              <a:t>Haqq</a:t>
            </a:r>
            <a:r>
              <a:rPr lang="en-US" dirty="0"/>
              <a:t> (Reality, Truth). From the highest perspective, all is God (see </a:t>
            </a:r>
            <a:r>
              <a:rPr lang="en-US" dirty="0" err="1"/>
              <a:t>Wahdat-ul-Wujood</a:t>
            </a:r>
            <a:r>
              <a:rPr lang="en-US" dirty="0"/>
              <a:t>). </a:t>
            </a:r>
          </a:p>
          <a:p>
            <a:endParaRPr lang="en-US" dirty="0"/>
          </a:p>
          <a:p>
            <a:r>
              <a:rPr lang="en-US" dirty="0" err="1"/>
              <a:t>Alevis</a:t>
            </a:r>
            <a:r>
              <a:rPr lang="en-US" dirty="0"/>
              <a:t> often admire Mansur Al-</a:t>
            </a:r>
            <a:r>
              <a:rPr lang="en-US" dirty="0" err="1"/>
              <a:t>Hallaj</a:t>
            </a:r>
            <a:r>
              <a:rPr lang="en-US" dirty="0"/>
              <a:t>, a 10th century Sufi executed in Baghdad for blasphemy for saying “I am Truth” (Ana al-</a:t>
            </a:r>
            <a:r>
              <a:rPr lang="en-US" dirty="0" err="1"/>
              <a:t>Haqq</a:t>
            </a:r>
            <a:r>
              <a:rPr lang="en-US" dirty="0"/>
              <a:t>). </a:t>
            </a:r>
          </a:p>
          <a:p>
            <a:endParaRPr lang="en-US"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6217562" cy="3139321"/>
          </a:xfrm>
          <a:prstGeom prst="rect">
            <a:avLst/>
          </a:prstGeom>
          <a:noFill/>
        </p:spPr>
        <p:txBody>
          <a:bodyPr wrap="square" rtlCol="0">
            <a:spAutoFit/>
          </a:bodyPr>
          <a:lstStyle/>
          <a:p>
            <a:r>
              <a:rPr lang="en-US" dirty="0"/>
              <a:t>The </a:t>
            </a:r>
            <a:r>
              <a:rPr lang="en-US" dirty="0" err="1"/>
              <a:t>Alevi</a:t>
            </a:r>
            <a:r>
              <a:rPr lang="en-US" dirty="0"/>
              <a:t> spiritual path </a:t>
            </a:r>
            <a:r>
              <a:rPr lang="en-US" i="1" dirty="0"/>
              <a:t>(</a:t>
            </a:r>
            <a:r>
              <a:rPr lang="en-US" i="1" dirty="0" err="1"/>
              <a:t>yol</a:t>
            </a:r>
            <a:r>
              <a:rPr lang="en-US" i="1" dirty="0"/>
              <a:t>)</a:t>
            </a:r>
            <a:r>
              <a:rPr lang="en-US" dirty="0"/>
              <a:t> is commonly understood to take place through four major life-stages, or "gates": </a:t>
            </a:r>
            <a:endParaRPr lang="en-US" dirty="0" smtClean="0"/>
          </a:p>
          <a:p>
            <a:endParaRPr lang="en-US" dirty="0"/>
          </a:p>
          <a:p>
            <a:pPr marL="342900" indent="-342900">
              <a:buFont typeface="+mj-lt"/>
              <a:buAutoNum type="arabicPeriod"/>
            </a:pPr>
            <a:r>
              <a:rPr lang="en-US" dirty="0" err="1"/>
              <a:t>Sheriat</a:t>
            </a:r>
            <a:r>
              <a:rPr lang="en-US" dirty="0"/>
              <a:t> (Sharia) ("religious law") </a:t>
            </a:r>
          </a:p>
          <a:p>
            <a:pPr marL="342900" indent="-342900">
              <a:buFont typeface="+mj-lt"/>
              <a:buAutoNum type="arabicPeriod"/>
            </a:pPr>
            <a:endParaRPr lang="en-US" dirty="0"/>
          </a:p>
          <a:p>
            <a:pPr marL="342900" indent="-342900">
              <a:buFont typeface="+mj-lt"/>
              <a:buAutoNum type="arabicPeriod"/>
            </a:pPr>
            <a:r>
              <a:rPr lang="en-US" dirty="0" err="1"/>
              <a:t>Tarikat</a:t>
            </a:r>
            <a:r>
              <a:rPr lang="en-US" dirty="0"/>
              <a:t> ("spiritual brotherhood") </a:t>
            </a:r>
          </a:p>
          <a:p>
            <a:endParaRPr lang="en-US" dirty="0"/>
          </a:p>
          <a:p>
            <a:r>
              <a:rPr lang="en-US" dirty="0"/>
              <a:t>3. </a:t>
            </a:r>
            <a:r>
              <a:rPr lang="en-US" dirty="0" err="1"/>
              <a:t>Marifat</a:t>
            </a:r>
            <a:r>
              <a:rPr lang="en-US" dirty="0"/>
              <a:t> ("spiritual knowledge") </a:t>
            </a:r>
          </a:p>
          <a:p>
            <a:endParaRPr lang="en-US" dirty="0"/>
          </a:p>
          <a:p>
            <a:r>
              <a:rPr lang="en-US" dirty="0"/>
              <a:t>4. </a:t>
            </a:r>
            <a:r>
              <a:rPr lang="en-US" dirty="0" err="1"/>
              <a:t>Hakikat</a:t>
            </a:r>
            <a:r>
              <a:rPr lang="en-US" dirty="0"/>
              <a:t> ("Reality" or "Truth", i.e., God) </a:t>
            </a:r>
          </a:p>
          <a:p>
            <a:endParaRPr lang="en-US"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7432748" cy="4247317"/>
          </a:xfrm>
          <a:prstGeom prst="rect">
            <a:avLst/>
          </a:prstGeom>
          <a:noFill/>
        </p:spPr>
        <p:txBody>
          <a:bodyPr wrap="square" rtlCol="0">
            <a:spAutoFit/>
          </a:bodyPr>
          <a:lstStyle/>
          <a:p>
            <a:r>
              <a:rPr lang="en-GB" dirty="0"/>
              <a:t>The central </a:t>
            </a:r>
            <a:r>
              <a:rPr lang="en-GB" dirty="0" err="1"/>
              <a:t>Alevi</a:t>
            </a:r>
            <a:r>
              <a:rPr lang="en-GB" dirty="0"/>
              <a:t> corporate worship service is the </a:t>
            </a:r>
            <a:r>
              <a:rPr lang="en-GB" dirty="0" err="1"/>
              <a:t>cem</a:t>
            </a:r>
            <a:r>
              <a:rPr lang="en-GB" dirty="0"/>
              <a:t> . </a:t>
            </a:r>
          </a:p>
          <a:p>
            <a:endParaRPr lang="en-GB" dirty="0"/>
          </a:p>
          <a:p>
            <a:r>
              <a:rPr lang="en-GB" dirty="0"/>
              <a:t>The ceremony's prototype is the:</a:t>
            </a:r>
          </a:p>
          <a:p>
            <a:endParaRPr lang="en-GB" dirty="0"/>
          </a:p>
          <a:p>
            <a:r>
              <a:rPr lang="en-GB" dirty="0" smtClean="0"/>
              <a:t>Prophet </a:t>
            </a:r>
            <a:r>
              <a:rPr lang="en-GB" dirty="0"/>
              <a:t>Muhammad's nocturnal ascent into heaven</a:t>
            </a:r>
          </a:p>
          <a:p>
            <a:endParaRPr lang="en-GB" dirty="0"/>
          </a:p>
          <a:p>
            <a:r>
              <a:rPr lang="en-GB" dirty="0"/>
              <a:t>where he beheld a gathering of forty saints (</a:t>
            </a:r>
            <a:r>
              <a:rPr lang="en-GB" dirty="0" err="1"/>
              <a:t>Kırklar</a:t>
            </a:r>
            <a:r>
              <a:rPr lang="en-GB" dirty="0"/>
              <a:t> </a:t>
            </a:r>
            <a:r>
              <a:rPr lang="en-GB" dirty="0" err="1"/>
              <a:t>Meclisi</a:t>
            </a:r>
            <a:r>
              <a:rPr lang="en-GB" dirty="0"/>
              <a:t>), and the Divine Reality made manifest in their leader, Ali. </a:t>
            </a:r>
          </a:p>
          <a:p>
            <a:endParaRPr lang="en-GB" dirty="0"/>
          </a:p>
          <a:p>
            <a:r>
              <a:rPr lang="en-GB" dirty="0" err="1"/>
              <a:t>Semah</a:t>
            </a:r>
            <a:r>
              <a:rPr lang="en-GB" dirty="0"/>
              <a:t>, a family of ritual dances characterized by turning and swirling, is an inseparable part of any </a:t>
            </a:r>
            <a:r>
              <a:rPr lang="en-GB" dirty="0" err="1"/>
              <a:t>cem</a:t>
            </a:r>
            <a:r>
              <a:rPr lang="en-GB" dirty="0"/>
              <a:t>. It is performed by men and women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1271" y="1292988"/>
            <a:ext cx="8582935" cy="4524316"/>
          </a:xfrm>
          <a:prstGeom prst="rect">
            <a:avLst/>
          </a:prstGeom>
          <a:noFill/>
        </p:spPr>
        <p:txBody>
          <a:bodyPr wrap="square" rtlCol="0">
            <a:spAutoFit/>
          </a:bodyPr>
          <a:lstStyle/>
          <a:p>
            <a:r>
              <a:rPr lang="en-GB" b="1" dirty="0" err="1"/>
              <a:t>Newroz</a:t>
            </a:r>
            <a:r>
              <a:rPr lang="en-GB" dirty="0"/>
              <a:t> (Persian: </a:t>
            </a:r>
            <a:r>
              <a:rPr lang="en-GB" dirty="0" err="1"/>
              <a:t>Nowroz</a:t>
            </a:r>
            <a:r>
              <a:rPr lang="en-GB" dirty="0"/>
              <a:t>, literally "New Day") is the ancient Iranian New Year, observed and practiced by Iranians and many ethnic groups(</a:t>
            </a:r>
            <a:r>
              <a:rPr lang="en-GB" dirty="0" err="1"/>
              <a:t>Ulghurs</a:t>
            </a:r>
            <a:r>
              <a:rPr lang="en-GB" dirty="0"/>
              <a:t>, Kurds, Uzbeks...) on 21 March (the Spring equinox) as a celebration of newness and reconciliation. Apart from the original beliefs of the </a:t>
            </a:r>
            <a:r>
              <a:rPr lang="en-GB" dirty="0" err="1"/>
              <a:t>Zorastrian</a:t>
            </a:r>
            <a:r>
              <a:rPr lang="en-GB" dirty="0"/>
              <a:t> founders of </a:t>
            </a:r>
            <a:r>
              <a:rPr lang="en-GB" dirty="0" err="1"/>
              <a:t>Nowruz</a:t>
            </a:r>
            <a:r>
              <a:rPr lang="en-GB" dirty="0"/>
              <a:t>, </a:t>
            </a:r>
            <a:r>
              <a:rPr lang="en-GB" dirty="0" err="1"/>
              <a:t>Alevi</a:t>
            </a:r>
            <a:r>
              <a:rPr lang="en-GB" dirty="0"/>
              <a:t> also celebrate and commemorate the birth of Ali; the wedding of Ali and Fatima; the rescue of the prophet Joseph from the well; and / or the creation of the world on this day. Various </a:t>
            </a:r>
            <a:r>
              <a:rPr lang="en-GB" dirty="0" err="1"/>
              <a:t>cems</a:t>
            </a:r>
            <a:r>
              <a:rPr lang="en-GB" dirty="0"/>
              <a:t> and special programs are held. </a:t>
            </a:r>
          </a:p>
          <a:p>
            <a:endParaRPr lang="en-GB" dirty="0"/>
          </a:p>
          <a:p>
            <a:endParaRPr lang="en-GB" dirty="0"/>
          </a:p>
          <a:p>
            <a:r>
              <a:rPr lang="en-GB" b="1" dirty="0" err="1"/>
              <a:t>Hidrellez</a:t>
            </a:r>
            <a:r>
              <a:rPr lang="en-GB" dirty="0"/>
              <a:t> </a:t>
            </a:r>
            <a:r>
              <a:rPr lang="en-GB" dirty="0" err="1"/>
              <a:t>honors</a:t>
            </a:r>
            <a:r>
              <a:rPr lang="en-GB" dirty="0"/>
              <a:t> the mysterious figure </a:t>
            </a:r>
            <a:r>
              <a:rPr lang="en-GB" dirty="0" err="1"/>
              <a:t>Khidr</a:t>
            </a:r>
            <a:r>
              <a:rPr lang="en-GB" dirty="0"/>
              <a:t> (Turkish </a:t>
            </a:r>
            <a:r>
              <a:rPr lang="en-GB" dirty="0" err="1"/>
              <a:t>Hizir</a:t>
            </a:r>
            <a:r>
              <a:rPr lang="en-GB" dirty="0"/>
              <a:t>) who is sometimes identified with the prophet Elijah (</a:t>
            </a:r>
            <a:r>
              <a:rPr lang="en-GB" dirty="0" err="1"/>
              <a:t>Ilyas</a:t>
            </a:r>
            <a:r>
              <a:rPr lang="en-GB" dirty="0"/>
              <a:t>), and is said to have drunk of the water of life. Some hold that </a:t>
            </a:r>
            <a:r>
              <a:rPr lang="en-GB" dirty="0" err="1"/>
              <a:t>Khidr</a:t>
            </a:r>
            <a:r>
              <a:rPr lang="en-GB" dirty="0"/>
              <a:t> comes to the rescue of those in distress on land, while Elijah helps those at sea; and that they meet at a rose tree in the evening of every 6th of May. The festival is also celebrated in parts of the Balkans by the name of "</a:t>
            </a:r>
            <a:r>
              <a:rPr lang="en-GB" dirty="0" err="1"/>
              <a:t>Erdelez</a:t>
            </a:r>
            <a:r>
              <a:rPr lang="en-GB" dirty="0"/>
              <a:t>," where it falls on the same day as </a:t>
            </a:r>
            <a:r>
              <a:rPr lang="en-GB" dirty="0" err="1"/>
              <a:t>Djurdjevdan</a:t>
            </a:r>
            <a:r>
              <a:rPr lang="en-GB" dirty="0"/>
              <a:t> or St. George's Day. </a:t>
            </a:r>
          </a:p>
          <a:p>
            <a:endParaRPr lang="en-GB" dirty="0"/>
          </a:p>
          <a:p>
            <a:endParaRPr lang="en-GB" dirty="0"/>
          </a:p>
        </p:txBody>
      </p:sp>
    </p:spTree>
    <p:extLst>
      <p:ext uri="{BB962C8B-B14F-4D97-AF65-F5344CB8AC3E}">
        <p14:creationId xmlns:p14="http://schemas.microsoft.com/office/powerpoint/2010/main" val="549340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2743" y="1292988"/>
            <a:ext cx="8779991" cy="3693319"/>
          </a:xfrm>
          <a:prstGeom prst="rect">
            <a:avLst/>
          </a:prstGeom>
          <a:noFill/>
        </p:spPr>
        <p:txBody>
          <a:bodyPr wrap="square" rtlCol="0">
            <a:spAutoFit/>
          </a:bodyPr>
          <a:lstStyle/>
          <a:p>
            <a:r>
              <a:rPr lang="en-GB" dirty="0"/>
              <a:t>In contrast to the </a:t>
            </a:r>
            <a:r>
              <a:rPr lang="en-GB" dirty="0" err="1"/>
              <a:t>Bektashi</a:t>
            </a:r>
            <a:r>
              <a:rPr lang="en-GB" dirty="0"/>
              <a:t> </a:t>
            </a:r>
            <a:r>
              <a:rPr lang="en-GB" dirty="0" err="1"/>
              <a:t>tariqa</a:t>
            </a:r>
            <a:r>
              <a:rPr lang="en-GB" dirty="0"/>
              <a:t>, which like other Sufi orders is based on a </a:t>
            </a:r>
            <a:r>
              <a:rPr lang="en-GB" dirty="0" err="1"/>
              <a:t>silsila</a:t>
            </a:r>
            <a:r>
              <a:rPr lang="en-GB" dirty="0"/>
              <a:t> "initiatory chain or lineage" of teachers and their students, </a:t>
            </a:r>
            <a:r>
              <a:rPr lang="en-GB" dirty="0" err="1"/>
              <a:t>Alevi</a:t>
            </a:r>
            <a:r>
              <a:rPr lang="en-GB" dirty="0"/>
              <a:t> leaders succeed to their role on the basis of family descent. Perhaps ten </a:t>
            </a:r>
            <a:r>
              <a:rPr lang="en-GB" dirty="0" err="1"/>
              <a:t>percent</a:t>
            </a:r>
            <a:r>
              <a:rPr lang="en-GB" dirty="0"/>
              <a:t> of </a:t>
            </a:r>
            <a:r>
              <a:rPr lang="en-GB" dirty="0" err="1"/>
              <a:t>Alevis</a:t>
            </a:r>
            <a:r>
              <a:rPr lang="en-GB" dirty="0"/>
              <a:t> belong to a religious elite called </a:t>
            </a:r>
            <a:r>
              <a:rPr lang="en-GB" dirty="0" err="1"/>
              <a:t>ocak</a:t>
            </a:r>
            <a:r>
              <a:rPr lang="en-GB" dirty="0"/>
              <a:t> "hearth", indicating descent from </a:t>
            </a:r>
            <a:r>
              <a:rPr lang="en-GB" dirty="0" err="1"/>
              <a:t>ˤAlī</a:t>
            </a:r>
            <a:r>
              <a:rPr lang="en-GB" dirty="0"/>
              <a:t> and/or various other saints and heroes. </a:t>
            </a:r>
            <a:r>
              <a:rPr lang="en-GB" dirty="0" err="1"/>
              <a:t>Ocak</a:t>
            </a:r>
            <a:r>
              <a:rPr lang="en-GB" dirty="0"/>
              <a:t> members are called </a:t>
            </a:r>
            <a:r>
              <a:rPr lang="en-GB" dirty="0" err="1"/>
              <a:t>ocakzades</a:t>
            </a:r>
            <a:r>
              <a:rPr lang="en-GB" dirty="0"/>
              <a:t> or "sons of the hearth". This system apparently originated with </a:t>
            </a:r>
            <a:r>
              <a:rPr lang="en-GB" dirty="0" err="1"/>
              <a:t>Safavid</a:t>
            </a:r>
            <a:r>
              <a:rPr lang="en-GB" dirty="0"/>
              <a:t> Persia. </a:t>
            </a:r>
          </a:p>
          <a:p>
            <a:endParaRPr lang="en-GB" dirty="0"/>
          </a:p>
          <a:p>
            <a:r>
              <a:rPr lang="en-GB" dirty="0" err="1"/>
              <a:t>Alevi</a:t>
            </a:r>
            <a:r>
              <a:rPr lang="en-GB" dirty="0"/>
              <a:t> leaders are variously called </a:t>
            </a:r>
            <a:r>
              <a:rPr lang="en-GB" dirty="0" err="1"/>
              <a:t>murshid</a:t>
            </a:r>
            <a:r>
              <a:rPr lang="en-GB" dirty="0"/>
              <a:t>, </a:t>
            </a:r>
            <a:r>
              <a:rPr lang="en-GB" dirty="0" err="1"/>
              <a:t>pir</a:t>
            </a:r>
            <a:r>
              <a:rPr lang="en-GB" dirty="0"/>
              <a:t>, </a:t>
            </a:r>
            <a:r>
              <a:rPr lang="en-GB" dirty="0" err="1"/>
              <a:t>rehber</a:t>
            </a:r>
            <a:r>
              <a:rPr lang="en-GB" dirty="0"/>
              <a:t> or </a:t>
            </a:r>
            <a:r>
              <a:rPr lang="en-GB" dirty="0" err="1"/>
              <a:t>dede</a:t>
            </a:r>
            <a:r>
              <a:rPr lang="en-GB" dirty="0"/>
              <a:t>. Groups that conceive of these as ranks of a hierarchy (as in the </a:t>
            </a:r>
            <a:r>
              <a:rPr lang="en-GB" dirty="0" err="1"/>
              <a:t>Bektashi</a:t>
            </a:r>
            <a:r>
              <a:rPr lang="en-GB" dirty="0"/>
              <a:t> </a:t>
            </a:r>
            <a:r>
              <a:rPr lang="en-GB" dirty="0" err="1"/>
              <a:t>tariqa</a:t>
            </a:r>
            <a:r>
              <a:rPr lang="en-GB" dirty="0"/>
              <a:t>) disagree as to the order. The last of these, </a:t>
            </a:r>
            <a:r>
              <a:rPr lang="en-GB" dirty="0" err="1"/>
              <a:t>dede</a:t>
            </a:r>
            <a:r>
              <a:rPr lang="en-GB" dirty="0"/>
              <a:t> "grandfather", is the term preferred by the scholarly literature. </a:t>
            </a:r>
            <a:r>
              <a:rPr lang="en-GB" dirty="0" err="1"/>
              <a:t>Ocakzades</a:t>
            </a:r>
            <a:r>
              <a:rPr lang="en-GB" dirty="0"/>
              <a:t> may attain to the position of </a:t>
            </a:r>
            <a:r>
              <a:rPr lang="en-GB" dirty="0" err="1"/>
              <a:t>dede</a:t>
            </a:r>
            <a:r>
              <a:rPr lang="en-GB" dirty="0"/>
              <a:t> on the basis of selection (by a father from among several sons), character, and learning. In contrast to </a:t>
            </a:r>
            <a:r>
              <a:rPr lang="en-GB" dirty="0" err="1"/>
              <a:t>Alevi</a:t>
            </a:r>
            <a:r>
              <a:rPr lang="en-GB" dirty="0"/>
              <a:t> rhetoric on the equality of the sexes, it is generally assumed that only males may fill such leadership roles. </a:t>
            </a:r>
          </a:p>
          <a:p>
            <a:endParaRPr lang="en-GB" dirty="0"/>
          </a:p>
        </p:txBody>
      </p:sp>
    </p:spTree>
    <p:extLst>
      <p:ext uri="{BB962C8B-B14F-4D97-AF65-F5344CB8AC3E}">
        <p14:creationId xmlns:p14="http://schemas.microsoft.com/office/powerpoint/2010/main" val="549340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levireport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28326"/>
            <a:ext cx="9144000" cy="6243961"/>
          </a:xfrm>
          <a:prstGeom prst="rect">
            <a:avLst/>
          </a:prstGeom>
        </p:spPr>
      </p:pic>
    </p:spTree>
    <p:extLst>
      <p:ext uri="{BB962C8B-B14F-4D97-AF65-F5344CB8AC3E}">
        <p14:creationId xmlns:p14="http://schemas.microsoft.com/office/powerpoint/2010/main" val="549340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alevi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33" y="0"/>
            <a:ext cx="8037204" cy="6858000"/>
          </a:xfrm>
          <a:prstGeom prst="rect">
            <a:avLst/>
          </a:prstGeom>
        </p:spPr>
      </p:pic>
    </p:spTree>
    <p:extLst>
      <p:ext uri="{BB962C8B-B14F-4D97-AF65-F5344CB8AC3E}">
        <p14:creationId xmlns:p14="http://schemas.microsoft.com/office/powerpoint/2010/main" val="549340081"/>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68491" y="723654"/>
            <a:ext cx="7323271" cy="3693319"/>
          </a:xfrm>
          <a:prstGeom prst="rect">
            <a:avLst/>
          </a:prstGeom>
          <a:noFill/>
        </p:spPr>
        <p:txBody>
          <a:bodyPr wrap="square" rtlCol="0">
            <a:spAutoFit/>
          </a:bodyPr>
          <a:lstStyle/>
          <a:p>
            <a:r>
              <a:rPr lang="en-GB" dirty="0"/>
              <a:t> </a:t>
            </a:r>
            <a:r>
              <a:rPr lang="en-GB" b="1" dirty="0" smtClean="0"/>
              <a:t>Turkey</a:t>
            </a:r>
          </a:p>
          <a:p>
            <a:endParaRPr lang="en-GB" dirty="0"/>
          </a:p>
          <a:p>
            <a:r>
              <a:rPr lang="en-GB" dirty="0" smtClean="0"/>
              <a:t>In the aftermath of World War I,  Mustafa Kemal Ataturk (1881-1938) consciously sought to remove Islam from Turkish public life.</a:t>
            </a:r>
          </a:p>
          <a:p>
            <a:endParaRPr lang="en-GB" dirty="0"/>
          </a:p>
          <a:p>
            <a:r>
              <a:rPr lang="en-GB" dirty="0"/>
              <a:t>Ataturk </a:t>
            </a:r>
            <a:r>
              <a:rPr lang="en-GB" dirty="0" smtClean="0"/>
              <a:t>sought to:</a:t>
            </a:r>
          </a:p>
          <a:p>
            <a:endParaRPr lang="en-GB" dirty="0"/>
          </a:p>
          <a:p>
            <a:pPr marL="285750" indent="-285750">
              <a:buFont typeface="Arial"/>
              <a:buChar char="•"/>
            </a:pPr>
            <a:r>
              <a:rPr lang="en-GB" dirty="0" smtClean="0"/>
              <a:t>construct a secular state on the remnants of the Ottoman Empire</a:t>
            </a:r>
          </a:p>
          <a:p>
            <a:pPr marL="285750" indent="-285750">
              <a:buFont typeface="Arial"/>
              <a:buChar char="•"/>
            </a:pPr>
            <a:endParaRPr lang="en-GB" dirty="0"/>
          </a:p>
          <a:p>
            <a:pPr marL="285750" indent="-285750">
              <a:buFont typeface="Arial"/>
              <a:buChar char="•"/>
            </a:pPr>
            <a:r>
              <a:rPr lang="en-GB" dirty="0" smtClean="0"/>
              <a:t>reorient Turkish society towards Europe</a:t>
            </a:r>
          </a:p>
          <a:p>
            <a:pPr marL="285750" indent="-285750">
              <a:buFont typeface="Arial"/>
              <a:buChar char="•"/>
            </a:pPr>
            <a:endParaRPr lang="en-GB" dirty="0"/>
          </a:p>
          <a:p>
            <a:pPr marL="285750" indent="-285750">
              <a:buFont typeface="Arial"/>
              <a:buChar char="•"/>
            </a:pPr>
            <a:r>
              <a:rPr lang="en-GB" dirty="0" smtClean="0"/>
              <a:t>reorganise both state </a:t>
            </a:r>
            <a:r>
              <a:rPr lang="en-GB" dirty="0"/>
              <a:t>and society</a:t>
            </a:r>
          </a:p>
          <a:p>
            <a:pPr marL="285750" indent="-285750">
              <a:buFont typeface="Arial"/>
              <a:buChar char="•"/>
            </a:pPr>
            <a:endParaRPr lang="en-GB" dirty="0"/>
          </a:p>
        </p:txBody>
      </p:sp>
      <p:sp>
        <p:nvSpPr>
          <p:cNvPr id="3" name="TextBox 2"/>
          <p:cNvSpPr txBox="1"/>
          <p:nvPr/>
        </p:nvSpPr>
        <p:spPr>
          <a:xfrm>
            <a:off x="591172" y="4926920"/>
            <a:ext cx="6407523" cy="369332"/>
          </a:xfrm>
          <a:prstGeom prst="rect">
            <a:avLst/>
          </a:prstGeom>
          <a:noFill/>
        </p:spPr>
        <p:txBody>
          <a:bodyPr wrap="none" rtlCol="0">
            <a:spAutoFit/>
          </a:bodyPr>
          <a:lstStyle/>
          <a:p>
            <a:r>
              <a:rPr lang="en-GB" dirty="0" smtClean="0"/>
              <a:t>Source: Hibbard in </a:t>
            </a:r>
            <a:r>
              <a:rPr lang="en-GB" i="1" dirty="0" smtClean="0"/>
              <a:t>An Introduction to </a:t>
            </a:r>
            <a:r>
              <a:rPr lang="en-GB" i="1" dirty="0"/>
              <a:t>I</a:t>
            </a:r>
            <a:r>
              <a:rPr lang="en-GB" i="1" dirty="0" smtClean="0"/>
              <a:t>slam in the 21</a:t>
            </a:r>
            <a:r>
              <a:rPr lang="en-GB" i="1" baseline="30000" dirty="0" smtClean="0"/>
              <a:t>st</a:t>
            </a:r>
            <a:r>
              <a:rPr lang="en-GB" i="1" dirty="0" smtClean="0"/>
              <a:t> Century, 117-121</a:t>
            </a:r>
            <a:endParaRPr lang="en-GB" dirty="0"/>
          </a:p>
        </p:txBody>
      </p:sp>
      <p:pic>
        <p:nvPicPr>
          <p:cNvPr id="4" name="Picture 3"/>
          <p:cNvPicPr>
            <a:picLocks noChangeAspect="1"/>
          </p:cNvPicPr>
          <p:nvPr/>
        </p:nvPicPr>
        <p:blipFill>
          <a:blip r:embed="rId2"/>
          <a:stretch>
            <a:fillRect/>
          </a:stretch>
        </p:blipFill>
        <p:spPr>
          <a:xfrm>
            <a:off x="7302064" y="4619803"/>
            <a:ext cx="1694680" cy="1694680"/>
          </a:xfrm>
          <a:prstGeom prst="rect">
            <a:avLst/>
          </a:prstGeom>
        </p:spPr>
      </p:pic>
    </p:spTree>
    <p:extLst>
      <p:ext uri="{BB962C8B-B14F-4D97-AF65-F5344CB8AC3E}">
        <p14:creationId xmlns:p14="http://schemas.microsoft.com/office/powerpoint/2010/main" val="5493400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7482" y="1160564"/>
            <a:ext cx="8320192" cy="3970318"/>
          </a:xfrm>
          <a:prstGeom prst="rect">
            <a:avLst/>
          </a:prstGeom>
          <a:noFill/>
        </p:spPr>
        <p:txBody>
          <a:bodyPr wrap="square" rtlCol="0">
            <a:spAutoFit/>
          </a:bodyPr>
          <a:lstStyle/>
          <a:p>
            <a:r>
              <a:rPr lang="en-GB" dirty="0"/>
              <a:t>T</a:t>
            </a:r>
            <a:r>
              <a:rPr lang="en-GB" dirty="0" smtClean="0"/>
              <a:t>he assumption, at the time, was that secularisation was associated with modernity and progress whereas religion was tied to backward tradition</a:t>
            </a:r>
          </a:p>
          <a:p>
            <a:endParaRPr lang="en-GB" dirty="0"/>
          </a:p>
          <a:p>
            <a:r>
              <a:rPr lang="en-GB" dirty="0" smtClean="0"/>
              <a:t>Westernisation and modernity was seen as the same thing</a:t>
            </a:r>
          </a:p>
          <a:p>
            <a:endParaRPr lang="en-GB" dirty="0"/>
          </a:p>
          <a:p>
            <a:r>
              <a:rPr lang="en-GB" dirty="0" smtClean="0"/>
              <a:t>Ataturk sought to replicate a modern economic military and political structure similar to that of Europe</a:t>
            </a:r>
          </a:p>
          <a:p>
            <a:endParaRPr lang="en-GB" dirty="0"/>
          </a:p>
          <a:p>
            <a:r>
              <a:rPr lang="en-GB" dirty="0" smtClean="0"/>
              <a:t>There was a distinct separation between religion and government</a:t>
            </a:r>
          </a:p>
          <a:p>
            <a:endParaRPr lang="en-GB" dirty="0"/>
          </a:p>
          <a:p>
            <a:r>
              <a:rPr lang="en-GB" dirty="0" smtClean="0"/>
              <a:t>There was an attempt to diminish the influence of Islam upon society is a whole</a:t>
            </a:r>
          </a:p>
          <a:p>
            <a:endParaRPr lang="en-GB" dirty="0"/>
          </a:p>
          <a:p>
            <a:r>
              <a:rPr lang="en-GB" dirty="0" smtClean="0"/>
              <a:t>This was in order for Turkey to be competitive in all areas, promoting a new nationalist vision</a:t>
            </a:r>
            <a:endParaRPr lang="en-GB" dirty="0"/>
          </a:p>
        </p:txBody>
      </p:sp>
      <p:sp>
        <p:nvSpPr>
          <p:cNvPr id="3" name="TextBox 2"/>
          <p:cNvSpPr txBox="1"/>
          <p:nvPr/>
        </p:nvSpPr>
        <p:spPr>
          <a:xfrm>
            <a:off x="985286" y="5945151"/>
            <a:ext cx="6407523" cy="369332"/>
          </a:xfrm>
          <a:prstGeom prst="rect">
            <a:avLst/>
          </a:prstGeom>
          <a:noFill/>
        </p:spPr>
        <p:txBody>
          <a:bodyPr wrap="none" rtlCol="0">
            <a:spAutoFit/>
          </a:bodyPr>
          <a:lstStyle/>
          <a:p>
            <a:r>
              <a:rPr lang="en-GB" dirty="0" smtClean="0"/>
              <a:t>Source: Hibbard in </a:t>
            </a:r>
            <a:r>
              <a:rPr lang="en-GB" i="1" dirty="0" smtClean="0"/>
              <a:t>An Introduction to </a:t>
            </a:r>
            <a:r>
              <a:rPr lang="en-GB" i="1" dirty="0"/>
              <a:t>I</a:t>
            </a:r>
            <a:r>
              <a:rPr lang="en-GB" i="1" dirty="0" smtClean="0"/>
              <a:t>slam in the 21</a:t>
            </a:r>
            <a:r>
              <a:rPr lang="en-GB" i="1" baseline="30000" dirty="0" smtClean="0"/>
              <a:t>st</a:t>
            </a:r>
            <a:r>
              <a:rPr lang="en-GB" i="1" dirty="0" smtClean="0"/>
              <a:t> Century, 117-121</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4114" y="1292988"/>
            <a:ext cx="8123135" cy="5078314"/>
          </a:xfrm>
          <a:prstGeom prst="rect">
            <a:avLst/>
          </a:prstGeom>
          <a:noFill/>
        </p:spPr>
        <p:txBody>
          <a:bodyPr wrap="square" rtlCol="0">
            <a:spAutoFit/>
          </a:bodyPr>
          <a:lstStyle/>
          <a:p>
            <a:r>
              <a:rPr lang="en-GB" b="1" dirty="0"/>
              <a:t>R</a:t>
            </a:r>
            <a:r>
              <a:rPr lang="en-GB" b="1" dirty="0" smtClean="0"/>
              <a:t>eforms in Turkey</a:t>
            </a:r>
          </a:p>
          <a:p>
            <a:endParaRPr lang="en-GB" dirty="0"/>
          </a:p>
          <a:p>
            <a:pPr marL="285750" indent="-285750">
              <a:buFont typeface="Arial"/>
              <a:buChar char="•"/>
            </a:pPr>
            <a:r>
              <a:rPr lang="en-GB" dirty="0" smtClean="0"/>
              <a:t>Ban on traditional dress such as the fez and the headscarf</a:t>
            </a:r>
          </a:p>
          <a:p>
            <a:pPr marL="285750" indent="-285750">
              <a:buFont typeface="Arial"/>
              <a:buChar char="•"/>
            </a:pPr>
            <a:endParaRPr lang="en-GB" dirty="0"/>
          </a:p>
          <a:p>
            <a:pPr marL="285750" indent="-285750">
              <a:buFont typeface="Arial"/>
              <a:buChar char="•"/>
            </a:pPr>
            <a:r>
              <a:rPr lang="en-GB" dirty="0" smtClean="0"/>
              <a:t>Replacement of Islamic law and law courts with Western legal codes modelled on Switzerland and Italy</a:t>
            </a:r>
          </a:p>
          <a:p>
            <a:pPr marL="285750" indent="-285750">
              <a:buFont typeface="Arial"/>
              <a:buChar char="•"/>
            </a:pPr>
            <a:endParaRPr lang="en-GB" dirty="0"/>
          </a:p>
          <a:p>
            <a:pPr marL="285750" indent="-285750">
              <a:buFont typeface="Arial"/>
              <a:buChar char="•"/>
            </a:pPr>
            <a:r>
              <a:rPr lang="en-GB" dirty="0" smtClean="0"/>
              <a:t>Creation of a secular education system</a:t>
            </a:r>
          </a:p>
          <a:p>
            <a:pPr marL="285750" indent="-285750">
              <a:buFont typeface="Arial"/>
              <a:buChar char="•"/>
            </a:pPr>
            <a:endParaRPr lang="en-GB" dirty="0"/>
          </a:p>
          <a:p>
            <a:pPr marL="285750" indent="-285750">
              <a:buFont typeface="Arial"/>
              <a:buChar char="•"/>
            </a:pPr>
            <a:r>
              <a:rPr lang="en-GB" dirty="0" smtClean="0"/>
              <a:t>Imposition of Latin script instead of Arabic</a:t>
            </a:r>
          </a:p>
          <a:p>
            <a:pPr marL="285750" indent="-285750">
              <a:buFont typeface="Arial"/>
              <a:buChar char="•"/>
            </a:pPr>
            <a:endParaRPr lang="en-GB" dirty="0"/>
          </a:p>
          <a:p>
            <a:pPr marL="285750" indent="-285750">
              <a:buFont typeface="Arial"/>
              <a:buChar char="•"/>
            </a:pPr>
            <a:r>
              <a:rPr lang="en-GB" dirty="0" smtClean="0"/>
              <a:t>Elimination of the caliphate in 1924, which had previously (under the Ottomans) claim to leadership in the Islamic world</a:t>
            </a:r>
          </a:p>
          <a:p>
            <a:pPr marL="285750" indent="-285750">
              <a:buFont typeface="Arial"/>
              <a:buChar char="•"/>
            </a:pPr>
            <a:endParaRPr lang="en-GB" dirty="0"/>
          </a:p>
          <a:p>
            <a:pPr marL="285750" indent="-285750">
              <a:buFont typeface="Arial"/>
              <a:buChar char="•"/>
            </a:pPr>
            <a:r>
              <a:rPr lang="en-GB" dirty="0" smtClean="0"/>
              <a:t>Ataturk sought to break the hold of religion on a stagnant, traditional society, and exert control on the new state, which had been dominated by Ottoman systems</a:t>
            </a:r>
          </a:p>
          <a:p>
            <a:endParaRPr lang="en-GB" dirty="0"/>
          </a:p>
          <a:p>
            <a:endParaRPr lang="en-GB" dirty="0"/>
          </a:p>
        </p:txBody>
      </p:sp>
      <p:sp>
        <p:nvSpPr>
          <p:cNvPr id="3" name="TextBox 2"/>
          <p:cNvSpPr txBox="1"/>
          <p:nvPr/>
        </p:nvSpPr>
        <p:spPr>
          <a:xfrm>
            <a:off x="985286" y="5945151"/>
            <a:ext cx="6407523" cy="369332"/>
          </a:xfrm>
          <a:prstGeom prst="rect">
            <a:avLst/>
          </a:prstGeom>
          <a:noFill/>
        </p:spPr>
        <p:txBody>
          <a:bodyPr wrap="none" rtlCol="0">
            <a:spAutoFit/>
          </a:bodyPr>
          <a:lstStyle/>
          <a:p>
            <a:r>
              <a:rPr lang="en-GB" dirty="0" smtClean="0"/>
              <a:t>Source: Hibbard in </a:t>
            </a:r>
            <a:r>
              <a:rPr lang="en-GB" i="1" dirty="0" smtClean="0"/>
              <a:t>An Introduction to </a:t>
            </a:r>
            <a:r>
              <a:rPr lang="en-GB" i="1" dirty="0"/>
              <a:t>I</a:t>
            </a:r>
            <a:r>
              <a:rPr lang="en-GB" i="1" dirty="0" smtClean="0"/>
              <a:t>slam in the 21</a:t>
            </a:r>
            <a:r>
              <a:rPr lang="en-GB" i="1" baseline="30000" dirty="0" smtClean="0"/>
              <a:t>st</a:t>
            </a:r>
            <a:r>
              <a:rPr lang="en-GB" i="1" dirty="0" smtClean="0"/>
              <a:t> Century, 117-121</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1696" y="1292988"/>
            <a:ext cx="8155978" cy="3970318"/>
          </a:xfrm>
          <a:prstGeom prst="rect">
            <a:avLst/>
          </a:prstGeom>
          <a:noFill/>
        </p:spPr>
        <p:txBody>
          <a:bodyPr wrap="square" rtlCol="0">
            <a:spAutoFit/>
          </a:bodyPr>
          <a:lstStyle/>
          <a:p>
            <a:r>
              <a:rPr lang="en-GB" b="1" dirty="0" err="1" smtClean="0"/>
              <a:t>Kemalism</a:t>
            </a:r>
            <a:endParaRPr lang="en-GB" b="1" dirty="0" smtClean="0"/>
          </a:p>
          <a:p>
            <a:endParaRPr lang="en-GB" dirty="0"/>
          </a:p>
          <a:p>
            <a:r>
              <a:rPr lang="en-GB" dirty="0" smtClean="0"/>
              <a:t>This consisted of six principles:</a:t>
            </a:r>
          </a:p>
          <a:p>
            <a:endParaRPr lang="en-GB" dirty="0"/>
          </a:p>
          <a:p>
            <a:pPr marL="285750" indent="-285750">
              <a:buFont typeface="Arial"/>
              <a:buChar char="•"/>
            </a:pPr>
            <a:r>
              <a:rPr lang="en-GB" dirty="0" smtClean="0"/>
              <a:t>Populism</a:t>
            </a:r>
          </a:p>
          <a:p>
            <a:pPr marL="285750" indent="-285750">
              <a:buFont typeface="Arial"/>
              <a:buChar char="•"/>
            </a:pPr>
            <a:r>
              <a:rPr lang="en-GB" dirty="0" smtClean="0"/>
              <a:t>Nationalism</a:t>
            </a:r>
          </a:p>
          <a:p>
            <a:pPr marL="285750" indent="-285750">
              <a:buFont typeface="Arial"/>
              <a:buChar char="•"/>
            </a:pPr>
            <a:r>
              <a:rPr lang="en-GB" dirty="0" err="1" smtClean="0"/>
              <a:t>Statism</a:t>
            </a:r>
            <a:r>
              <a:rPr lang="en-GB" dirty="0" smtClean="0"/>
              <a:t>  ( central state control over social affairs)</a:t>
            </a:r>
          </a:p>
          <a:p>
            <a:pPr marL="285750" indent="-285750">
              <a:buFont typeface="Arial"/>
              <a:buChar char="•"/>
            </a:pPr>
            <a:r>
              <a:rPr lang="en-GB" dirty="0" smtClean="0"/>
              <a:t>Secularism</a:t>
            </a:r>
          </a:p>
          <a:p>
            <a:pPr marL="285750" indent="-285750">
              <a:buFont typeface="Arial"/>
              <a:buChar char="•"/>
            </a:pPr>
            <a:r>
              <a:rPr lang="en-GB" dirty="0" smtClean="0"/>
              <a:t>Revolutionising</a:t>
            </a:r>
          </a:p>
          <a:p>
            <a:pPr marL="285750" indent="-285750">
              <a:buFont typeface="Arial"/>
              <a:buChar char="•"/>
            </a:pPr>
            <a:r>
              <a:rPr lang="en-GB" dirty="0" smtClean="0"/>
              <a:t>Republicanism</a:t>
            </a:r>
          </a:p>
          <a:p>
            <a:pPr marL="285750" indent="-285750">
              <a:buFont typeface="Arial"/>
              <a:buChar char="•"/>
            </a:pPr>
            <a:endParaRPr lang="en-GB" dirty="0"/>
          </a:p>
          <a:p>
            <a:pPr marL="285750" indent="-285750">
              <a:buFont typeface="Arial"/>
              <a:buChar char="•"/>
            </a:pPr>
            <a:endParaRPr lang="en-GB" dirty="0" smtClean="0"/>
          </a:p>
          <a:p>
            <a:r>
              <a:rPr lang="en-GB" dirty="0" smtClean="0"/>
              <a:t> ethnic differences are suppressed +  fundamental rights of religious expression  were infringed upon</a:t>
            </a:r>
            <a:endParaRPr lang="en-GB" dirty="0"/>
          </a:p>
        </p:txBody>
      </p:sp>
      <p:sp>
        <p:nvSpPr>
          <p:cNvPr id="3" name="TextBox 2"/>
          <p:cNvSpPr txBox="1"/>
          <p:nvPr/>
        </p:nvSpPr>
        <p:spPr>
          <a:xfrm>
            <a:off x="985286" y="5945151"/>
            <a:ext cx="6407523" cy="369332"/>
          </a:xfrm>
          <a:prstGeom prst="rect">
            <a:avLst/>
          </a:prstGeom>
          <a:noFill/>
        </p:spPr>
        <p:txBody>
          <a:bodyPr wrap="none" rtlCol="0">
            <a:spAutoFit/>
          </a:bodyPr>
          <a:lstStyle/>
          <a:p>
            <a:r>
              <a:rPr lang="en-GB" dirty="0" smtClean="0"/>
              <a:t>Source: Hibbard in </a:t>
            </a:r>
            <a:r>
              <a:rPr lang="en-GB" i="1" dirty="0" smtClean="0"/>
              <a:t>An Introduction to </a:t>
            </a:r>
            <a:r>
              <a:rPr lang="en-GB" i="1" dirty="0"/>
              <a:t>I</a:t>
            </a:r>
            <a:r>
              <a:rPr lang="en-GB" i="1" dirty="0" smtClean="0"/>
              <a:t>slam in the 21</a:t>
            </a:r>
            <a:r>
              <a:rPr lang="en-GB" i="1" baseline="30000" dirty="0" smtClean="0"/>
              <a:t>st</a:t>
            </a:r>
            <a:r>
              <a:rPr lang="en-GB" i="1" dirty="0" smtClean="0"/>
              <a:t> Century, 117-121</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7" y="1292988"/>
            <a:ext cx="7421800" cy="3139321"/>
          </a:xfrm>
          <a:prstGeom prst="rect">
            <a:avLst/>
          </a:prstGeom>
          <a:noFill/>
        </p:spPr>
        <p:txBody>
          <a:bodyPr wrap="square" rtlCol="0">
            <a:spAutoFit/>
          </a:bodyPr>
          <a:lstStyle/>
          <a:p>
            <a:r>
              <a:rPr lang="en-GB" dirty="0" smtClean="0"/>
              <a:t> religion has been used during different periods in  relation to political ideas, and leadership</a:t>
            </a:r>
          </a:p>
          <a:p>
            <a:endParaRPr lang="en-GB" dirty="0"/>
          </a:p>
          <a:p>
            <a:r>
              <a:rPr lang="en-GB" dirty="0" smtClean="0"/>
              <a:t>Despite efforts to remove religion from Turkish society in the past, Islam remains a significant elements</a:t>
            </a:r>
          </a:p>
          <a:p>
            <a:endParaRPr lang="en-GB" dirty="0"/>
          </a:p>
          <a:p>
            <a:r>
              <a:rPr lang="en-GB" dirty="0" smtClean="0"/>
              <a:t>The Justice and Development Party (AKP) came to power in 2007, presenting a more overtly Islamic identity whilst retaining aspects of secular tradition.</a:t>
            </a:r>
          </a:p>
          <a:p>
            <a:endParaRPr lang="en-GB" dirty="0"/>
          </a:p>
          <a:p>
            <a:r>
              <a:rPr lang="en-GB" dirty="0" smtClean="0"/>
              <a:t>The Turkish military views any form of religious expression with suspicion and trepidation</a:t>
            </a:r>
            <a:endParaRPr lang="en-GB" dirty="0"/>
          </a:p>
        </p:txBody>
      </p:sp>
      <p:sp>
        <p:nvSpPr>
          <p:cNvPr id="3" name="TextBox 2"/>
          <p:cNvSpPr txBox="1"/>
          <p:nvPr/>
        </p:nvSpPr>
        <p:spPr>
          <a:xfrm>
            <a:off x="985286" y="5945151"/>
            <a:ext cx="6407523" cy="369332"/>
          </a:xfrm>
          <a:prstGeom prst="rect">
            <a:avLst/>
          </a:prstGeom>
          <a:noFill/>
        </p:spPr>
        <p:txBody>
          <a:bodyPr wrap="none" rtlCol="0">
            <a:spAutoFit/>
          </a:bodyPr>
          <a:lstStyle/>
          <a:p>
            <a:r>
              <a:rPr lang="en-GB" dirty="0" smtClean="0"/>
              <a:t>Source: Hibbard in </a:t>
            </a:r>
            <a:r>
              <a:rPr lang="en-GB" i="1" dirty="0" smtClean="0"/>
              <a:t>An Introduction to </a:t>
            </a:r>
            <a:r>
              <a:rPr lang="en-GB" i="1" dirty="0"/>
              <a:t>I</a:t>
            </a:r>
            <a:r>
              <a:rPr lang="en-GB" i="1" dirty="0" smtClean="0"/>
              <a:t>slam in the 21</a:t>
            </a:r>
            <a:r>
              <a:rPr lang="en-GB" i="1" baseline="30000" dirty="0" smtClean="0"/>
              <a:t>st</a:t>
            </a:r>
            <a:r>
              <a:rPr lang="en-GB" i="1" dirty="0" smtClean="0"/>
              <a:t> Century, 117-121</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1191" y="406144"/>
            <a:ext cx="5987662" cy="6186310"/>
          </a:xfrm>
          <a:prstGeom prst="rect">
            <a:avLst/>
          </a:prstGeom>
          <a:noFill/>
        </p:spPr>
        <p:txBody>
          <a:bodyPr wrap="square" rtlCol="0">
            <a:spAutoFit/>
          </a:bodyPr>
          <a:lstStyle/>
          <a:p>
            <a:r>
              <a:rPr lang="en-GB" b="1" dirty="0" smtClean="0"/>
              <a:t>AKP (</a:t>
            </a:r>
            <a:r>
              <a:rPr lang="tr-TR" b="1" i="1" dirty="0"/>
              <a:t>Adalet ve Kalkınma </a:t>
            </a:r>
            <a:r>
              <a:rPr lang="tr-TR" b="1" i="1" dirty="0" smtClean="0"/>
              <a:t>Partisi)</a:t>
            </a:r>
          </a:p>
          <a:p>
            <a:endParaRPr lang="tr-TR" i="1" dirty="0"/>
          </a:p>
          <a:p>
            <a:r>
              <a:rPr lang="tr-TR" dirty="0" err="1"/>
              <a:t>The</a:t>
            </a:r>
            <a:r>
              <a:rPr lang="tr-TR" dirty="0"/>
              <a:t> </a:t>
            </a:r>
            <a:r>
              <a:rPr lang="tr-TR" dirty="0" err="1"/>
              <a:t>party</a:t>
            </a:r>
            <a:r>
              <a:rPr lang="tr-TR" dirty="0"/>
              <a:t> has </a:t>
            </a:r>
            <a:r>
              <a:rPr lang="tr-TR" dirty="0" err="1"/>
              <a:t>been</a:t>
            </a:r>
            <a:r>
              <a:rPr lang="tr-TR" dirty="0"/>
              <a:t> </a:t>
            </a:r>
            <a:r>
              <a:rPr lang="tr-TR" dirty="0" err="1"/>
              <a:t>described</a:t>
            </a:r>
            <a:r>
              <a:rPr lang="tr-TR" dirty="0"/>
              <a:t> as a "</a:t>
            </a:r>
            <a:r>
              <a:rPr lang="tr-TR" dirty="0" err="1"/>
              <a:t>broad</a:t>
            </a:r>
            <a:r>
              <a:rPr lang="tr-TR" dirty="0"/>
              <a:t> </a:t>
            </a:r>
            <a:r>
              <a:rPr lang="tr-TR" dirty="0" err="1"/>
              <a:t>right-wing</a:t>
            </a:r>
            <a:r>
              <a:rPr lang="tr-TR" dirty="0"/>
              <a:t> </a:t>
            </a:r>
            <a:r>
              <a:rPr lang="tr-TR" dirty="0" err="1"/>
              <a:t>coalition</a:t>
            </a:r>
            <a:r>
              <a:rPr lang="tr-TR" dirty="0"/>
              <a:t> of </a:t>
            </a:r>
            <a:r>
              <a:rPr lang="tr-TR" dirty="0" err="1"/>
              <a:t>Islamists</a:t>
            </a:r>
            <a:r>
              <a:rPr lang="tr-TR" dirty="0"/>
              <a:t>, reformist </a:t>
            </a:r>
            <a:r>
              <a:rPr lang="tr-TR" dirty="0" err="1"/>
              <a:t>Islamists</a:t>
            </a:r>
            <a:r>
              <a:rPr lang="tr-TR" dirty="0"/>
              <a:t>, </a:t>
            </a:r>
            <a:r>
              <a:rPr lang="tr-TR" dirty="0" err="1"/>
              <a:t>conservatives</a:t>
            </a:r>
            <a:r>
              <a:rPr lang="tr-TR" dirty="0"/>
              <a:t>, </a:t>
            </a:r>
            <a:r>
              <a:rPr lang="tr-TR" dirty="0" err="1"/>
              <a:t>nationalists</a:t>
            </a:r>
            <a:r>
              <a:rPr lang="tr-TR" dirty="0"/>
              <a:t>, </a:t>
            </a:r>
            <a:r>
              <a:rPr lang="tr-TR" dirty="0" err="1"/>
              <a:t>centre-right</a:t>
            </a:r>
            <a:r>
              <a:rPr lang="tr-TR" dirty="0"/>
              <a:t>, </a:t>
            </a:r>
            <a:r>
              <a:rPr lang="tr-TR" dirty="0" err="1"/>
              <a:t>and</a:t>
            </a:r>
            <a:r>
              <a:rPr lang="tr-TR" dirty="0"/>
              <a:t> </a:t>
            </a:r>
            <a:r>
              <a:rPr lang="tr-TR" dirty="0" err="1"/>
              <a:t>pro-business</a:t>
            </a:r>
            <a:r>
              <a:rPr lang="tr-TR" dirty="0"/>
              <a:t> </a:t>
            </a:r>
            <a:r>
              <a:rPr lang="tr-TR" dirty="0" err="1"/>
              <a:t>groups</a:t>
            </a:r>
            <a:r>
              <a:rPr lang="tr-TR" dirty="0"/>
              <a:t>.</a:t>
            </a:r>
            <a:r>
              <a:rPr lang="tr-TR" dirty="0" smtClean="0"/>
              <a:t>”</a:t>
            </a:r>
          </a:p>
          <a:p>
            <a:endParaRPr lang="tr-TR" dirty="0"/>
          </a:p>
          <a:p>
            <a:r>
              <a:rPr lang="tr-TR" dirty="0" err="1" smtClean="0"/>
              <a:t>Seen</a:t>
            </a:r>
            <a:r>
              <a:rPr lang="tr-TR" dirty="0" smtClean="0"/>
              <a:t> as </a:t>
            </a:r>
            <a:r>
              <a:rPr lang="tr-TR" dirty="0" err="1" smtClean="0"/>
              <a:t>pro</a:t>
            </a:r>
            <a:r>
              <a:rPr lang="tr-TR" dirty="0" smtClean="0"/>
              <a:t>-western</a:t>
            </a:r>
          </a:p>
          <a:p>
            <a:endParaRPr lang="tr-TR" dirty="0"/>
          </a:p>
          <a:p>
            <a:r>
              <a:rPr lang="tr-TR" dirty="0" err="1" smtClean="0"/>
              <a:t>Seen</a:t>
            </a:r>
            <a:r>
              <a:rPr lang="tr-TR" dirty="0" smtClean="0"/>
              <a:t> as </a:t>
            </a:r>
            <a:r>
              <a:rPr lang="tr-TR" dirty="0" err="1" smtClean="0"/>
              <a:t>having</a:t>
            </a:r>
            <a:r>
              <a:rPr lang="tr-TR" dirty="0" smtClean="0"/>
              <a:t> </a:t>
            </a:r>
            <a:r>
              <a:rPr lang="tr-TR" dirty="0" err="1" smtClean="0"/>
              <a:t>links</a:t>
            </a:r>
            <a:r>
              <a:rPr lang="tr-TR" dirty="0" smtClean="0"/>
              <a:t> </a:t>
            </a:r>
            <a:r>
              <a:rPr lang="tr-TR" dirty="0" err="1" smtClean="0"/>
              <a:t>to</a:t>
            </a:r>
            <a:r>
              <a:rPr lang="tr-TR" dirty="0" smtClean="0"/>
              <a:t> </a:t>
            </a:r>
            <a:r>
              <a:rPr lang="tr-TR" dirty="0" err="1" smtClean="0"/>
              <a:t>Muslim</a:t>
            </a:r>
            <a:r>
              <a:rPr lang="tr-TR" dirty="0" smtClean="0"/>
              <a:t> </a:t>
            </a:r>
            <a:r>
              <a:rPr lang="tr-TR" dirty="0" err="1" smtClean="0"/>
              <a:t>Brotherhood</a:t>
            </a:r>
            <a:endParaRPr lang="tr-TR" dirty="0" smtClean="0"/>
          </a:p>
          <a:p>
            <a:endParaRPr lang="tr-TR" dirty="0"/>
          </a:p>
          <a:p>
            <a:r>
              <a:rPr lang="tr-TR" dirty="0" err="1" smtClean="0"/>
              <a:t>Four</a:t>
            </a:r>
            <a:r>
              <a:rPr lang="tr-TR" dirty="0" smtClean="0"/>
              <a:t> </a:t>
            </a:r>
            <a:r>
              <a:rPr lang="tr-TR" dirty="0"/>
              <a:t>general </a:t>
            </a:r>
            <a:r>
              <a:rPr lang="tr-TR" dirty="0" err="1"/>
              <a:t>election</a:t>
            </a:r>
            <a:r>
              <a:rPr lang="tr-TR" dirty="0"/>
              <a:t> </a:t>
            </a:r>
            <a:r>
              <a:rPr lang="tr-TR" dirty="0" err="1" smtClean="0"/>
              <a:t>victories</a:t>
            </a:r>
            <a:r>
              <a:rPr lang="tr-TR" dirty="0" smtClean="0"/>
              <a:t>:</a:t>
            </a:r>
          </a:p>
          <a:p>
            <a:endParaRPr lang="tr-TR" dirty="0"/>
          </a:p>
          <a:p>
            <a:r>
              <a:rPr lang="tr-TR" b="1" dirty="0"/>
              <a:t>2002, </a:t>
            </a:r>
          </a:p>
          <a:p>
            <a:r>
              <a:rPr lang="tr-TR" b="1" dirty="0"/>
              <a:t>2007, </a:t>
            </a:r>
          </a:p>
          <a:p>
            <a:r>
              <a:rPr lang="tr-TR" b="1" dirty="0"/>
              <a:t>2011 </a:t>
            </a:r>
          </a:p>
          <a:p>
            <a:r>
              <a:rPr lang="tr-TR" b="1" dirty="0" err="1"/>
              <a:t>June</a:t>
            </a:r>
            <a:r>
              <a:rPr lang="tr-TR" b="1" dirty="0"/>
              <a:t> 2015</a:t>
            </a:r>
            <a:r>
              <a:rPr lang="tr-TR" dirty="0"/>
              <a:t> (LOST MAJORITY</a:t>
            </a:r>
            <a:r>
              <a:rPr lang="tr-TR" dirty="0" smtClean="0"/>
              <a:t>)</a:t>
            </a:r>
          </a:p>
          <a:p>
            <a:endParaRPr lang="tr-TR" dirty="0"/>
          </a:p>
          <a:p>
            <a:r>
              <a:rPr lang="tr-TR" dirty="0" err="1"/>
              <a:t>This</a:t>
            </a:r>
            <a:r>
              <a:rPr lang="tr-TR" dirty="0"/>
              <a:t> </a:t>
            </a:r>
            <a:r>
              <a:rPr lang="tr-TR" dirty="0" err="1"/>
              <a:t>necessitated</a:t>
            </a:r>
            <a:r>
              <a:rPr lang="tr-TR" dirty="0"/>
              <a:t> </a:t>
            </a:r>
            <a:r>
              <a:rPr lang="tr-TR" b="1" dirty="0" err="1"/>
              <a:t>November</a:t>
            </a:r>
            <a:r>
              <a:rPr lang="tr-TR" b="1" dirty="0"/>
              <a:t> 2015 </a:t>
            </a:r>
            <a:r>
              <a:rPr lang="tr-TR" dirty="0" err="1"/>
              <a:t>snap</a:t>
            </a:r>
            <a:r>
              <a:rPr lang="tr-TR" dirty="0"/>
              <a:t> </a:t>
            </a:r>
            <a:r>
              <a:rPr lang="tr-TR" dirty="0" err="1"/>
              <a:t>elections</a:t>
            </a:r>
            <a:r>
              <a:rPr lang="tr-TR" dirty="0"/>
              <a:t>, </a:t>
            </a:r>
            <a:r>
              <a:rPr lang="tr-TR" dirty="0" err="1"/>
              <a:t>which</a:t>
            </a:r>
            <a:r>
              <a:rPr lang="tr-TR" dirty="0"/>
              <a:t> it </a:t>
            </a:r>
            <a:r>
              <a:rPr lang="tr-TR" dirty="0" err="1"/>
              <a:t>won</a:t>
            </a:r>
            <a:endParaRPr lang="tr-TR" dirty="0"/>
          </a:p>
          <a:p>
            <a:endParaRPr lang="tr-TR" dirty="0"/>
          </a:p>
          <a:p>
            <a:r>
              <a:rPr lang="tr-TR" dirty="0" smtClean="0"/>
              <a:t> </a:t>
            </a:r>
            <a:endParaRPr lang="tr-TR" dirty="0"/>
          </a:p>
          <a:p>
            <a:endParaRPr lang="en-GB" dirty="0"/>
          </a:p>
          <a:p>
            <a:endParaRPr lang="en-GB" dirty="0"/>
          </a:p>
        </p:txBody>
      </p:sp>
      <p:pic>
        <p:nvPicPr>
          <p:cNvPr id="3" name="Picture 2"/>
          <p:cNvPicPr>
            <a:picLocks noChangeAspect="1"/>
          </p:cNvPicPr>
          <p:nvPr/>
        </p:nvPicPr>
        <p:blipFill>
          <a:blip r:embed="rId3"/>
          <a:stretch>
            <a:fillRect/>
          </a:stretch>
        </p:blipFill>
        <p:spPr>
          <a:xfrm>
            <a:off x="7098853" y="930639"/>
            <a:ext cx="1841361" cy="1841361"/>
          </a:xfrm>
          <a:prstGeom prst="rect">
            <a:avLst/>
          </a:prstGeom>
        </p:spPr>
      </p:pic>
      <p:pic>
        <p:nvPicPr>
          <p:cNvPr id="4" name="Picture 3"/>
          <p:cNvPicPr>
            <a:picLocks noChangeAspect="1"/>
          </p:cNvPicPr>
          <p:nvPr/>
        </p:nvPicPr>
        <p:blipFill>
          <a:blip r:embed="rId4"/>
          <a:stretch>
            <a:fillRect/>
          </a:stretch>
        </p:blipFill>
        <p:spPr>
          <a:xfrm>
            <a:off x="7492414" y="4562451"/>
            <a:ext cx="1447800" cy="1968500"/>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17816" y="1315925"/>
            <a:ext cx="2969645" cy="369332"/>
          </a:xfrm>
          <a:prstGeom prst="rect">
            <a:avLst/>
          </a:prstGeom>
          <a:noFill/>
        </p:spPr>
        <p:txBody>
          <a:bodyPr wrap="none" rtlCol="0">
            <a:spAutoFit/>
          </a:bodyPr>
          <a:lstStyle/>
          <a:p>
            <a:r>
              <a:rPr lang="en-GB" b="1" dirty="0" err="1"/>
              <a:t>Recep</a:t>
            </a:r>
            <a:r>
              <a:rPr lang="en-GB" b="1" dirty="0"/>
              <a:t> </a:t>
            </a:r>
            <a:r>
              <a:rPr lang="en-GB" b="1" dirty="0" err="1"/>
              <a:t>Tayyip</a:t>
            </a:r>
            <a:r>
              <a:rPr lang="en-GB" b="1" dirty="0"/>
              <a:t> </a:t>
            </a:r>
            <a:r>
              <a:rPr lang="en-GB" b="1" dirty="0" err="1" smtClean="0"/>
              <a:t>Erdoğan</a:t>
            </a:r>
            <a:r>
              <a:rPr lang="en-GB" b="1" dirty="0" smtClean="0"/>
              <a:t> (1954-) </a:t>
            </a:r>
            <a:endParaRPr lang="en-GB" b="1" dirty="0"/>
          </a:p>
        </p:txBody>
      </p:sp>
      <p:pic>
        <p:nvPicPr>
          <p:cNvPr id="3" name="Picture 2"/>
          <p:cNvPicPr>
            <a:picLocks noChangeAspect="1"/>
          </p:cNvPicPr>
          <p:nvPr/>
        </p:nvPicPr>
        <p:blipFill>
          <a:blip r:embed="rId2"/>
          <a:stretch>
            <a:fillRect/>
          </a:stretch>
        </p:blipFill>
        <p:spPr>
          <a:xfrm>
            <a:off x="7492414" y="4562451"/>
            <a:ext cx="1447800" cy="1968500"/>
          </a:xfrm>
          <a:prstGeom prst="rect">
            <a:avLst/>
          </a:prstGeom>
        </p:spPr>
      </p:pic>
      <p:sp>
        <p:nvSpPr>
          <p:cNvPr id="4" name="TextBox 3"/>
          <p:cNvSpPr txBox="1"/>
          <p:nvPr/>
        </p:nvSpPr>
        <p:spPr>
          <a:xfrm>
            <a:off x="832019" y="2343025"/>
            <a:ext cx="7269220" cy="2031325"/>
          </a:xfrm>
          <a:prstGeom prst="rect">
            <a:avLst/>
          </a:prstGeom>
          <a:noFill/>
        </p:spPr>
        <p:txBody>
          <a:bodyPr wrap="square" rtlCol="0">
            <a:spAutoFit/>
          </a:bodyPr>
          <a:lstStyle/>
          <a:p>
            <a:r>
              <a:rPr lang="en-GB" dirty="0" smtClean="0"/>
              <a:t>President of Turkey 2015-</a:t>
            </a:r>
          </a:p>
          <a:p>
            <a:endParaRPr lang="en-GB" dirty="0"/>
          </a:p>
          <a:p>
            <a:r>
              <a:rPr lang="en-GB" dirty="0"/>
              <a:t>Prime Minister of Turkey 2003</a:t>
            </a:r>
            <a:r>
              <a:rPr lang="en-GB" dirty="0" smtClean="0"/>
              <a:t>-2014</a:t>
            </a:r>
          </a:p>
          <a:p>
            <a:endParaRPr lang="en-GB" dirty="0"/>
          </a:p>
          <a:p>
            <a:r>
              <a:rPr lang="en-GB" dirty="0" smtClean="0"/>
              <a:t>‘Islamist’ agenda</a:t>
            </a:r>
            <a:r>
              <a:rPr lang="en-GB" dirty="0"/>
              <a:t>? Links to </a:t>
            </a:r>
            <a:r>
              <a:rPr lang="en-GB" dirty="0" err="1"/>
              <a:t>Fethullah</a:t>
            </a:r>
            <a:r>
              <a:rPr lang="en-GB" dirty="0"/>
              <a:t> </a:t>
            </a:r>
            <a:r>
              <a:rPr lang="en-GB" dirty="0" err="1"/>
              <a:t>Gülen's</a:t>
            </a:r>
            <a:r>
              <a:rPr lang="en-GB" dirty="0"/>
              <a:t> </a:t>
            </a:r>
            <a:r>
              <a:rPr lang="en-GB" dirty="0" err="1"/>
              <a:t>Cemaat</a:t>
            </a:r>
            <a:r>
              <a:rPr lang="en-GB" dirty="0"/>
              <a:t> Movement, until an alleged attempted coup by some of  </a:t>
            </a:r>
            <a:r>
              <a:rPr lang="en-GB" dirty="0" err="1"/>
              <a:t>Fethullah</a:t>
            </a:r>
            <a:r>
              <a:rPr lang="en-GB" dirty="0"/>
              <a:t> </a:t>
            </a:r>
            <a:r>
              <a:rPr lang="en-GB" dirty="0" err="1"/>
              <a:t>Gülen's</a:t>
            </a:r>
            <a:r>
              <a:rPr lang="en-GB" dirty="0"/>
              <a:t> supporters in 2013</a:t>
            </a:r>
          </a:p>
          <a:p>
            <a:endParaRPr lang="en-GB" dirty="0"/>
          </a:p>
        </p:txBody>
      </p:sp>
    </p:spTree>
    <p:extLst>
      <p:ext uri="{BB962C8B-B14F-4D97-AF65-F5344CB8AC3E}">
        <p14:creationId xmlns:p14="http://schemas.microsoft.com/office/powerpoint/2010/main" val="1229345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64725" y="701758"/>
            <a:ext cx="2389296" cy="369332"/>
          </a:xfrm>
          <a:prstGeom prst="rect">
            <a:avLst/>
          </a:prstGeom>
          <a:noFill/>
        </p:spPr>
        <p:txBody>
          <a:bodyPr wrap="none" rtlCol="0">
            <a:spAutoFit/>
          </a:bodyPr>
          <a:lstStyle/>
          <a:p>
            <a:r>
              <a:rPr lang="en-GB" b="1" dirty="0" err="1"/>
              <a:t>Fethullah</a:t>
            </a:r>
            <a:r>
              <a:rPr lang="en-GB" b="1" dirty="0"/>
              <a:t> </a:t>
            </a:r>
            <a:r>
              <a:rPr lang="en-GB" b="1" dirty="0" err="1" smtClean="0"/>
              <a:t>Gülen</a:t>
            </a:r>
            <a:r>
              <a:rPr lang="en-GB" b="1" dirty="0" smtClean="0"/>
              <a:t> (1941-)</a:t>
            </a:r>
            <a:endParaRPr lang="en-GB" b="1" dirty="0"/>
          </a:p>
        </p:txBody>
      </p:sp>
      <p:sp>
        <p:nvSpPr>
          <p:cNvPr id="3" name="TextBox 2"/>
          <p:cNvSpPr txBox="1"/>
          <p:nvPr/>
        </p:nvSpPr>
        <p:spPr>
          <a:xfrm>
            <a:off x="175162" y="1576614"/>
            <a:ext cx="6831315" cy="5355313"/>
          </a:xfrm>
          <a:prstGeom prst="rect">
            <a:avLst/>
          </a:prstGeom>
          <a:noFill/>
        </p:spPr>
        <p:txBody>
          <a:bodyPr wrap="square" rtlCol="0">
            <a:spAutoFit/>
          </a:bodyPr>
          <a:lstStyle/>
          <a:p>
            <a:pPr marL="285750" indent="-285750">
              <a:buFont typeface="Arial"/>
              <a:buChar char="•"/>
            </a:pPr>
            <a:r>
              <a:rPr lang="en-GB" dirty="0" smtClean="0"/>
              <a:t>‘moderate’, ‘mainstream’, focus on classical theology with support of Sufism</a:t>
            </a:r>
          </a:p>
          <a:p>
            <a:pPr marL="285750" indent="-285750">
              <a:buFont typeface="Arial"/>
              <a:buChar char="•"/>
            </a:pPr>
            <a:endParaRPr lang="en-GB" dirty="0"/>
          </a:p>
          <a:p>
            <a:pPr marL="285750" indent="-285750">
              <a:buFont typeface="Arial"/>
              <a:buChar char="•"/>
            </a:pPr>
            <a:r>
              <a:rPr lang="en-GB" dirty="0" smtClean="0"/>
              <a:t>Advocates inter-faith dialogues, </a:t>
            </a:r>
            <a:r>
              <a:rPr lang="en-GB" i="1" dirty="0" err="1" smtClean="0"/>
              <a:t>hizmet</a:t>
            </a:r>
            <a:r>
              <a:rPr lang="en-GB" i="1" dirty="0" smtClean="0"/>
              <a:t> </a:t>
            </a:r>
            <a:r>
              <a:rPr lang="en-GB" dirty="0" smtClean="0"/>
              <a:t>(duty of service to common good) </a:t>
            </a:r>
          </a:p>
          <a:p>
            <a:pPr marL="285750" indent="-285750">
              <a:buFont typeface="Arial"/>
              <a:buChar char="•"/>
            </a:pPr>
            <a:endParaRPr lang="en-GB" dirty="0"/>
          </a:p>
          <a:p>
            <a:pPr marL="285750" indent="-285750">
              <a:buFont typeface="Arial"/>
              <a:buChar char="•"/>
            </a:pPr>
            <a:r>
              <a:rPr lang="en-GB" dirty="0" smtClean="0"/>
              <a:t>Promotes modernity in terms of curriculum + peace and human rights</a:t>
            </a:r>
          </a:p>
          <a:p>
            <a:pPr marL="285750" indent="-285750">
              <a:buFont typeface="Arial"/>
              <a:buChar char="•"/>
            </a:pPr>
            <a:endParaRPr lang="en-GB" dirty="0"/>
          </a:p>
          <a:p>
            <a:pPr marL="285750" indent="-285750">
              <a:buFont typeface="Arial"/>
              <a:buChar char="•"/>
            </a:pPr>
            <a:r>
              <a:rPr lang="en-GB" dirty="0" smtClean="0"/>
              <a:t>Influential in Turkish society higher echelons</a:t>
            </a:r>
          </a:p>
          <a:p>
            <a:pPr marL="285750" indent="-285750">
              <a:buFont typeface="Arial"/>
              <a:buChar char="•"/>
            </a:pPr>
            <a:endParaRPr lang="en-GB" dirty="0"/>
          </a:p>
          <a:p>
            <a:pPr marL="285750" indent="-285750">
              <a:buFont typeface="Arial"/>
              <a:buChar char="•"/>
            </a:pPr>
            <a:r>
              <a:rPr lang="en-GB" dirty="0" smtClean="0"/>
              <a:t>Controls </a:t>
            </a:r>
            <a:r>
              <a:rPr lang="en-GB" i="1" dirty="0" err="1" smtClean="0"/>
              <a:t>Zaman</a:t>
            </a:r>
            <a:r>
              <a:rPr lang="en-GB" dirty="0" smtClean="0"/>
              <a:t> newspaper, bank, media outlets, educational institutions (some shut after 2013 corruption scandal in Turkey)</a:t>
            </a:r>
          </a:p>
          <a:p>
            <a:pPr marL="285750" indent="-285750">
              <a:buFont typeface="Arial"/>
              <a:buChar char="•"/>
            </a:pPr>
            <a:endParaRPr lang="en-GB" dirty="0"/>
          </a:p>
          <a:p>
            <a:pPr marL="285750" indent="-285750">
              <a:buFont typeface="Arial"/>
              <a:buChar char="•"/>
            </a:pPr>
            <a:r>
              <a:rPr lang="en-GB" dirty="0" smtClean="0"/>
              <a:t>International impact (he is resident in USA)</a:t>
            </a:r>
          </a:p>
          <a:p>
            <a:pPr marL="285750" indent="-285750">
              <a:buFont typeface="Arial"/>
              <a:buChar char="•"/>
            </a:pPr>
            <a:endParaRPr lang="en-GB" dirty="0"/>
          </a:p>
          <a:p>
            <a:pPr marL="285750" indent="-285750">
              <a:buFont typeface="Arial"/>
              <a:buChar char="•"/>
            </a:pPr>
            <a:r>
              <a:rPr lang="en-GB" dirty="0" smtClean="0"/>
              <a:t>Dec 2014 arrest warrant issued after accusations that supporters (journalists) founded an armed group</a:t>
            </a:r>
          </a:p>
          <a:p>
            <a:endParaRPr lang="en-GB" dirty="0"/>
          </a:p>
          <a:p>
            <a:endParaRPr lang="en-GB" dirty="0"/>
          </a:p>
        </p:txBody>
      </p:sp>
      <p:pic>
        <p:nvPicPr>
          <p:cNvPr id="4" name="Picture 3"/>
          <p:cNvPicPr>
            <a:picLocks noChangeAspect="1"/>
          </p:cNvPicPr>
          <p:nvPr/>
        </p:nvPicPr>
        <p:blipFill>
          <a:blip r:embed="rId2"/>
          <a:stretch>
            <a:fillRect/>
          </a:stretch>
        </p:blipFill>
        <p:spPr>
          <a:xfrm>
            <a:off x="6732786" y="302130"/>
            <a:ext cx="2076057" cy="1162592"/>
          </a:xfrm>
          <a:prstGeom prst="rect">
            <a:avLst/>
          </a:prstGeom>
        </p:spPr>
      </p:pic>
      <p:sp>
        <p:nvSpPr>
          <p:cNvPr id="5" name="TextBox 4"/>
          <p:cNvSpPr txBox="1"/>
          <p:nvPr/>
        </p:nvSpPr>
        <p:spPr>
          <a:xfrm>
            <a:off x="7433434" y="5627638"/>
            <a:ext cx="1480055" cy="369332"/>
          </a:xfrm>
          <a:prstGeom prst="rect">
            <a:avLst/>
          </a:prstGeom>
          <a:noFill/>
        </p:spPr>
        <p:txBody>
          <a:bodyPr wrap="none" rtlCol="0">
            <a:spAutoFit/>
          </a:bodyPr>
          <a:lstStyle/>
          <a:p>
            <a:r>
              <a:rPr lang="en-GB" dirty="0" smtClean="0">
                <a:hlinkClick r:id="rId3"/>
              </a:rPr>
              <a:t>Gulen website</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2288307" cy="369332"/>
          </a:xfrm>
          <a:prstGeom prst="rect">
            <a:avLst/>
          </a:prstGeom>
          <a:noFill/>
        </p:spPr>
        <p:txBody>
          <a:bodyPr wrap="none" rtlCol="0">
            <a:spAutoFit/>
          </a:bodyPr>
          <a:lstStyle/>
          <a:p>
            <a:r>
              <a:rPr lang="en-US" b="1" dirty="0"/>
              <a:t>Said </a:t>
            </a:r>
            <a:r>
              <a:rPr lang="en-US" b="1" dirty="0" err="1" smtClean="0"/>
              <a:t>Nursî</a:t>
            </a:r>
            <a:r>
              <a:rPr lang="en-US" b="1" dirty="0" smtClean="0"/>
              <a:t> (1877-1960)</a:t>
            </a:r>
            <a:endParaRPr lang="en-US" b="1" dirty="0"/>
          </a:p>
        </p:txBody>
      </p:sp>
      <p:sp>
        <p:nvSpPr>
          <p:cNvPr id="3" name="TextBox 2"/>
          <p:cNvSpPr txBox="1"/>
          <p:nvPr/>
        </p:nvSpPr>
        <p:spPr>
          <a:xfrm>
            <a:off x="1543613" y="2266384"/>
            <a:ext cx="6864159" cy="3416320"/>
          </a:xfrm>
          <a:prstGeom prst="rect">
            <a:avLst/>
          </a:prstGeom>
          <a:noFill/>
        </p:spPr>
        <p:txBody>
          <a:bodyPr wrap="square" rtlCol="0">
            <a:spAutoFit/>
          </a:bodyPr>
          <a:lstStyle/>
          <a:p>
            <a:r>
              <a:rPr lang="en-GB" dirty="0"/>
              <a:t>a Kurdish Sunni Muslim theologian. </a:t>
            </a:r>
            <a:endParaRPr lang="en-GB" dirty="0" smtClean="0"/>
          </a:p>
          <a:p>
            <a:endParaRPr lang="en-GB" dirty="0"/>
          </a:p>
          <a:p>
            <a:r>
              <a:rPr lang="en-GB" dirty="0" smtClean="0"/>
              <a:t>wrote </a:t>
            </a:r>
            <a:r>
              <a:rPr lang="en-GB" dirty="0"/>
              <a:t>the </a:t>
            </a:r>
            <a:r>
              <a:rPr lang="en-GB" dirty="0" err="1"/>
              <a:t>Risale-i</a:t>
            </a:r>
            <a:r>
              <a:rPr lang="en-GB" dirty="0"/>
              <a:t> </a:t>
            </a:r>
            <a:r>
              <a:rPr lang="en-GB" dirty="0" err="1"/>
              <a:t>Nur</a:t>
            </a:r>
            <a:r>
              <a:rPr lang="en-GB" dirty="0"/>
              <a:t> Collection, a body of </a:t>
            </a:r>
            <a:r>
              <a:rPr lang="en-GB" dirty="0" err="1"/>
              <a:t>Qur'anic</a:t>
            </a:r>
            <a:r>
              <a:rPr lang="en-GB" dirty="0"/>
              <a:t> commentary exceeding six thousand pages</a:t>
            </a:r>
            <a:r>
              <a:rPr lang="en-GB" dirty="0" smtClean="0"/>
              <a:t>.</a:t>
            </a:r>
          </a:p>
          <a:p>
            <a:endParaRPr lang="en-GB" dirty="0"/>
          </a:p>
          <a:p>
            <a:r>
              <a:rPr lang="en-GB" dirty="0" smtClean="0"/>
              <a:t>modern </a:t>
            </a:r>
            <a:r>
              <a:rPr lang="en-GB" dirty="0"/>
              <a:t>science and logic was the way of the future, </a:t>
            </a:r>
            <a:endParaRPr lang="en-GB" dirty="0" smtClean="0"/>
          </a:p>
          <a:p>
            <a:endParaRPr lang="en-GB" dirty="0"/>
          </a:p>
          <a:p>
            <a:r>
              <a:rPr lang="en-GB" dirty="0" smtClean="0"/>
              <a:t>advocated </a:t>
            </a:r>
            <a:r>
              <a:rPr lang="en-GB" dirty="0"/>
              <a:t>teaching religious sciences in secular schools </a:t>
            </a:r>
            <a:endParaRPr lang="en-GB" dirty="0" smtClean="0"/>
          </a:p>
          <a:p>
            <a:endParaRPr lang="en-GB" dirty="0"/>
          </a:p>
          <a:p>
            <a:r>
              <a:rPr lang="en-GB" dirty="0" smtClean="0"/>
              <a:t>modern </a:t>
            </a:r>
            <a:r>
              <a:rPr lang="en-GB" dirty="0"/>
              <a:t>sciences in religious schools</a:t>
            </a:r>
            <a:r>
              <a:rPr lang="en-GB" dirty="0" smtClean="0"/>
              <a:t>.</a:t>
            </a:r>
          </a:p>
          <a:p>
            <a:endParaRPr lang="en-GB" dirty="0"/>
          </a:p>
          <a:p>
            <a:r>
              <a:rPr lang="en-GB" dirty="0"/>
              <a:t>Website: </a:t>
            </a:r>
            <a:r>
              <a:rPr lang="en-GB" dirty="0">
                <a:hlinkClick r:id="rId2"/>
              </a:rPr>
              <a:t>http://www.bediuzzamansaidnursi.org/</a:t>
            </a:r>
            <a:r>
              <a:rPr lang="en-GB" dirty="0" smtClean="0">
                <a:hlinkClick r:id="rId2"/>
              </a:rPr>
              <a:t>en</a:t>
            </a:r>
            <a:r>
              <a:rPr lang="en-GB" dirty="0" smtClean="0"/>
              <a:t> </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nursi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581" y="547436"/>
            <a:ext cx="7640927" cy="5677138"/>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nursi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4762" y="-10949"/>
            <a:ext cx="6642873" cy="6858000"/>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qurandroi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168355" cy="6858000"/>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diyanet1.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020" y="0"/>
            <a:ext cx="7770243" cy="6858000"/>
          </a:xfrm>
          <a:prstGeom prst="rect">
            <a:avLst/>
          </a:prstGeom>
        </p:spPr>
      </p:pic>
      <p:sp>
        <p:nvSpPr>
          <p:cNvPr id="4" name="TextBox 3"/>
          <p:cNvSpPr txBox="1"/>
          <p:nvPr/>
        </p:nvSpPr>
        <p:spPr>
          <a:xfrm rot="16200000">
            <a:off x="-1291816" y="4783126"/>
            <a:ext cx="2952964" cy="369332"/>
          </a:xfrm>
          <a:prstGeom prst="rect">
            <a:avLst/>
          </a:prstGeom>
          <a:noFill/>
        </p:spPr>
        <p:txBody>
          <a:bodyPr wrap="none" rtlCol="0">
            <a:spAutoFit/>
          </a:bodyPr>
          <a:lstStyle/>
          <a:p>
            <a:r>
              <a:rPr lang="en-GB" dirty="0" smtClean="0"/>
              <a:t>Presidency of Religious Affairs</a:t>
            </a:r>
            <a:endParaRPr lang="en-GB" dirty="0"/>
          </a:p>
        </p:txBody>
      </p:sp>
    </p:spTree>
    <p:extLst>
      <p:ext uri="{BB962C8B-B14F-4D97-AF65-F5344CB8AC3E}">
        <p14:creationId xmlns:p14="http://schemas.microsoft.com/office/powerpoint/2010/main" val="12293454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diyanet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4761" y="613885"/>
            <a:ext cx="7501857" cy="5605398"/>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6841576" cy="4247317"/>
          </a:xfrm>
          <a:prstGeom prst="rect">
            <a:avLst/>
          </a:prstGeom>
          <a:noFill/>
        </p:spPr>
        <p:txBody>
          <a:bodyPr wrap="square" rtlCol="0">
            <a:spAutoFit/>
          </a:bodyPr>
          <a:lstStyle/>
          <a:p>
            <a:r>
              <a:rPr lang="en-GB" b="1" dirty="0" smtClean="0"/>
              <a:t>Turkey and IS</a:t>
            </a:r>
          </a:p>
          <a:p>
            <a:r>
              <a:rPr lang="en-GB" dirty="0"/>
              <a:t>Recruits to IS accessing Syria via Turkish border</a:t>
            </a:r>
          </a:p>
          <a:p>
            <a:endParaRPr lang="en-GB" dirty="0"/>
          </a:p>
          <a:p>
            <a:r>
              <a:rPr lang="en-GB" dirty="0"/>
              <a:t>Border control concerns (IS attacks from Turkey??)</a:t>
            </a:r>
          </a:p>
          <a:p>
            <a:endParaRPr lang="en-GB" dirty="0"/>
          </a:p>
          <a:p>
            <a:r>
              <a:rPr lang="en-GB" dirty="0"/>
              <a:t>5 June 2015 Diyarbakır rally bombing </a:t>
            </a:r>
          </a:p>
          <a:p>
            <a:endParaRPr lang="en-GB" dirty="0"/>
          </a:p>
          <a:p>
            <a:r>
              <a:rPr lang="en-GB" dirty="0"/>
              <a:t>20 July 2015 </a:t>
            </a:r>
            <a:r>
              <a:rPr lang="en-GB" dirty="0" err="1"/>
              <a:t>Suruç</a:t>
            </a:r>
            <a:r>
              <a:rPr lang="en-GB" dirty="0"/>
              <a:t> bombing killing 32</a:t>
            </a:r>
          </a:p>
          <a:p>
            <a:endParaRPr lang="en-GB" dirty="0"/>
          </a:p>
          <a:p>
            <a:r>
              <a:rPr lang="en-GB" dirty="0"/>
              <a:t>23 July 2015, Turkey allowed the United States Air Force to air bases in southern Turkey for their airstrikes on ISIL. </a:t>
            </a:r>
          </a:p>
          <a:p>
            <a:endParaRPr lang="en-GB" dirty="0"/>
          </a:p>
          <a:p>
            <a:r>
              <a:rPr lang="en-GB" dirty="0"/>
              <a:t>23 July, the Turkish army with tanks shelled ISIL militants in Syria killing one militant and destroying several ISIL vehicles.</a:t>
            </a:r>
          </a:p>
          <a:p>
            <a:endParaRPr lang="en-GB" dirty="0" smtClean="0"/>
          </a:p>
        </p:txBody>
      </p:sp>
    </p:spTree>
    <p:extLst>
      <p:ext uri="{BB962C8B-B14F-4D97-AF65-F5344CB8AC3E}">
        <p14:creationId xmlns:p14="http://schemas.microsoft.com/office/powerpoint/2010/main" val="1229345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7050127" cy="646331"/>
          </a:xfrm>
          <a:prstGeom prst="rect">
            <a:avLst/>
          </a:prstGeom>
          <a:noFill/>
        </p:spPr>
        <p:txBody>
          <a:bodyPr wrap="none" rtlCol="0">
            <a:spAutoFit/>
          </a:bodyPr>
          <a:lstStyle/>
          <a:p>
            <a:r>
              <a:rPr lang="en-GB" dirty="0"/>
              <a:t>Diyarbakır rally bombing </a:t>
            </a:r>
            <a:r>
              <a:rPr lang="en-GB" dirty="0" smtClean="0"/>
              <a:t> (2 killed, from rally of Peoples’ Democratic Party) </a:t>
            </a:r>
          </a:p>
          <a:p>
            <a:r>
              <a:rPr lang="en-GB" dirty="0" smtClean="0"/>
              <a:t>Mainly Kurdish party</a:t>
            </a:r>
            <a:endParaRPr lang="en-GB" dirty="0"/>
          </a:p>
        </p:txBody>
      </p:sp>
      <p:pic>
        <p:nvPicPr>
          <p:cNvPr id="3" name="Picture 2"/>
          <p:cNvPicPr>
            <a:picLocks noChangeAspect="1"/>
          </p:cNvPicPr>
          <p:nvPr/>
        </p:nvPicPr>
        <p:blipFill>
          <a:blip r:embed="rId2"/>
          <a:stretch>
            <a:fillRect/>
          </a:stretch>
        </p:blipFill>
        <p:spPr>
          <a:xfrm>
            <a:off x="1522406" y="2882826"/>
            <a:ext cx="5613571" cy="2806786"/>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7443695" cy="2585323"/>
          </a:xfrm>
          <a:prstGeom prst="rect">
            <a:avLst/>
          </a:prstGeom>
          <a:noFill/>
        </p:spPr>
        <p:txBody>
          <a:bodyPr wrap="square" rtlCol="0">
            <a:spAutoFit/>
          </a:bodyPr>
          <a:lstStyle/>
          <a:p>
            <a:r>
              <a:rPr lang="en-GB" b="1" dirty="0" err="1"/>
              <a:t>Suruç</a:t>
            </a:r>
            <a:r>
              <a:rPr lang="en-GB" b="1" dirty="0"/>
              <a:t> bombing</a:t>
            </a:r>
          </a:p>
          <a:p>
            <a:endParaRPr lang="en-GB" b="1" dirty="0"/>
          </a:p>
          <a:p>
            <a:r>
              <a:rPr lang="en-GB" dirty="0"/>
              <a:t>10 miles from </a:t>
            </a:r>
            <a:r>
              <a:rPr lang="en-GB" dirty="0" err="1"/>
              <a:t>Kobani</a:t>
            </a:r>
            <a:r>
              <a:rPr lang="en-GB" dirty="0"/>
              <a:t>, people </a:t>
            </a:r>
            <a:r>
              <a:rPr lang="en-GB" dirty="0" err="1"/>
              <a:t>ssking</a:t>
            </a:r>
            <a:r>
              <a:rPr lang="en-GB" dirty="0"/>
              <a:t> to rebuild the Syrian town</a:t>
            </a:r>
          </a:p>
          <a:p>
            <a:endParaRPr lang="en-GB" dirty="0"/>
          </a:p>
          <a:p>
            <a:r>
              <a:rPr lang="en-GB" dirty="0"/>
              <a:t>Socialist Party of the Oppressed (ESP) Youth Wing and the Socialist Youth Associations Federation (SGDF) members (university students</a:t>
            </a:r>
            <a:r>
              <a:rPr lang="en-GB" dirty="0" smtClean="0"/>
              <a:t>)</a:t>
            </a:r>
          </a:p>
          <a:p>
            <a:endParaRPr lang="en-GB" dirty="0"/>
          </a:p>
          <a:p>
            <a:r>
              <a:rPr lang="en-GB" dirty="0" smtClean="0"/>
              <a:t>33 killed by suicide attack</a:t>
            </a:r>
            <a:endParaRPr lang="en-GB" dirty="0"/>
          </a:p>
          <a:p>
            <a:endParaRPr lang="en-GB" b="1" dirty="0"/>
          </a:p>
        </p:txBody>
      </p:sp>
      <p:pic>
        <p:nvPicPr>
          <p:cNvPr id="4" name="Picture 3"/>
          <p:cNvPicPr>
            <a:picLocks noChangeAspect="1"/>
          </p:cNvPicPr>
          <p:nvPr/>
        </p:nvPicPr>
        <p:blipFill>
          <a:blip r:embed="rId2"/>
          <a:stretch>
            <a:fillRect/>
          </a:stretch>
        </p:blipFill>
        <p:spPr>
          <a:xfrm>
            <a:off x="2655408" y="4116716"/>
            <a:ext cx="3588752" cy="2230234"/>
          </a:xfrm>
          <a:prstGeom prst="rect">
            <a:avLst/>
          </a:prstGeom>
        </p:spPr>
      </p:pic>
    </p:spTree>
    <p:extLst>
      <p:ext uri="{BB962C8B-B14F-4D97-AF65-F5344CB8AC3E}">
        <p14:creationId xmlns:p14="http://schemas.microsoft.com/office/powerpoint/2010/main" val="12293454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rusturk1.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435271" cy="6858000"/>
          </a:xfrm>
          <a:prstGeom prst="rect">
            <a:avLst/>
          </a:prstGeom>
        </p:spPr>
      </p:pic>
    </p:spTree>
    <p:extLst>
      <p:ext uri="{BB962C8B-B14F-4D97-AF65-F5344CB8AC3E}">
        <p14:creationId xmlns:p14="http://schemas.microsoft.com/office/powerpoint/2010/main" val="1229345433"/>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2406" y="1292988"/>
            <a:ext cx="800219" cy="369332"/>
          </a:xfrm>
          <a:prstGeom prst="rect">
            <a:avLst/>
          </a:prstGeom>
          <a:noFill/>
        </p:spPr>
        <p:txBody>
          <a:bodyPr wrap="none" rtlCol="0">
            <a:spAutoFit/>
          </a:bodyPr>
          <a:lstStyle/>
          <a:p>
            <a:r>
              <a:rPr lang="en-GB" dirty="0" err="1" smtClean="0"/>
              <a:t>abcdef</a:t>
            </a:r>
            <a:endParaRPr lang="en-GB" dirty="0"/>
          </a:p>
        </p:txBody>
      </p:sp>
      <p:pic>
        <p:nvPicPr>
          <p:cNvPr id="3" name="Picture 2" descr="rusturk2.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66360"/>
            <a:ext cx="9144000" cy="5467175"/>
          </a:xfrm>
          <a:prstGeom prst="rect">
            <a:avLst/>
          </a:prstGeom>
        </p:spPr>
      </p:pic>
    </p:spTree>
    <p:extLst>
      <p:ext uri="{BB962C8B-B14F-4D97-AF65-F5344CB8AC3E}">
        <p14:creationId xmlns:p14="http://schemas.microsoft.com/office/powerpoint/2010/main" val="122934543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Default Theme">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majorFont>
      <a:minorFont>
        <a:latin typeface="Goudy Old Style"/>
        <a:ea typeface=""/>
        <a:cs typeface=""/>
        <a:font script="Jpan" typeface="ＭＳ 明朝"/>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Theme.thmx</Template>
  <TotalTime>265</TotalTime>
  <Words>2402</Words>
  <Application>Microsoft Macintosh PowerPoint</Application>
  <PresentationFormat>On-screen Show (4:3)</PresentationFormat>
  <Paragraphs>244</Paragraphs>
  <Slides>42</Slides>
  <Notes>3</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Default Theme</vt:lpstr>
      <vt:lpstr>Case study: Turkey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Turkey</dc:title>
  <dc:creator>Gary Bunt</dc:creator>
  <cp:lastModifiedBy>Gary Bunt</cp:lastModifiedBy>
  <cp:revision>24</cp:revision>
  <dcterms:created xsi:type="dcterms:W3CDTF">2015-11-27T12:44:17Z</dcterms:created>
  <dcterms:modified xsi:type="dcterms:W3CDTF">2015-12-01T19:50:41Z</dcterms:modified>
</cp:coreProperties>
</file>