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3" r:id="rId5"/>
    <p:sldId id="261" r:id="rId6"/>
    <p:sldId id="260" r:id="rId7"/>
    <p:sldId id="264" r:id="rId8"/>
    <p:sldId id="266" r:id="rId9"/>
    <p:sldId id="267" r:id="rId10"/>
    <p:sldId id="269" r:id="rId11"/>
    <p:sldId id="268" r:id="rId12"/>
    <p:sldId id="259" r:id="rId13"/>
    <p:sldId id="265" r:id="rId14"/>
    <p:sldId id="272" r:id="rId15"/>
    <p:sldId id="270" r:id="rId16"/>
    <p:sldId id="271" r:id="rId17"/>
    <p:sldId id="262" r:id="rId18"/>
    <p:sldId id="279" r:id="rId19"/>
    <p:sldId id="282" r:id="rId20"/>
    <p:sldId id="277" r:id="rId21"/>
    <p:sldId id="276" r:id="rId22"/>
    <p:sldId id="273" r:id="rId23"/>
    <p:sldId id="274" r:id="rId24"/>
    <p:sldId id="280" r:id="rId25"/>
    <p:sldId id="275" r:id="rId26"/>
    <p:sldId id="283" r:id="rId27"/>
    <p:sldId id="284" r:id="rId28"/>
    <p:sldId id="285" r:id="rId29"/>
    <p:sldId id="286" r:id="rId30"/>
    <p:sldId id="281" r:id="rId31"/>
    <p:sldId id="287"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6"/>
    <p:restoredTop sz="94643"/>
  </p:normalViewPr>
  <p:slideViewPr>
    <p:cSldViewPr snapToGrid="0">
      <p:cViewPr varScale="1">
        <p:scale>
          <a:sx n="105" d="100"/>
          <a:sy n="105" d="100"/>
        </p:scale>
        <p:origin x="60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FD02D-0BA7-AFEA-D44A-E2F1619E0B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4F4A2F8-DCE4-AF8B-970A-B2BBABC395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0C25E9-B26E-4AAA-D857-E16D70E3BAD6}"/>
              </a:ext>
            </a:extLst>
          </p:cNvPr>
          <p:cNvSpPr>
            <a:spLocks noGrp="1"/>
          </p:cNvSpPr>
          <p:nvPr>
            <p:ph type="dt" sz="half" idx="10"/>
          </p:nvPr>
        </p:nvSpPr>
        <p:spPr/>
        <p:txBody>
          <a:bodyPr/>
          <a:lstStyle/>
          <a:p>
            <a:fld id="{427CDFB5-495A-485F-B487-CDFD204185F9}" type="datetimeFigureOut">
              <a:rPr lang="en-GB" smtClean="0"/>
              <a:t>04/07/2023</a:t>
            </a:fld>
            <a:endParaRPr lang="en-GB" dirty="0"/>
          </a:p>
        </p:txBody>
      </p:sp>
      <p:sp>
        <p:nvSpPr>
          <p:cNvPr id="5" name="Footer Placeholder 4">
            <a:extLst>
              <a:ext uri="{FF2B5EF4-FFF2-40B4-BE49-F238E27FC236}">
                <a16:creationId xmlns:a16="http://schemas.microsoft.com/office/drawing/2014/main" id="{0304D52F-681E-50B4-5F19-75B5AC3833F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F5DB8E-38B3-2542-A6F8-AEB64FA8FF36}"/>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1676721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BD27A-DDCF-94DE-697F-F9014EE9AA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F0A36A-7256-2228-EF6A-4247FCFF4F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621DC2-E2C5-161F-7852-A520135CF5BB}"/>
              </a:ext>
            </a:extLst>
          </p:cNvPr>
          <p:cNvSpPr>
            <a:spLocks noGrp="1"/>
          </p:cNvSpPr>
          <p:nvPr>
            <p:ph type="dt" sz="half" idx="10"/>
          </p:nvPr>
        </p:nvSpPr>
        <p:spPr/>
        <p:txBody>
          <a:bodyPr/>
          <a:lstStyle/>
          <a:p>
            <a:fld id="{427CDFB5-495A-485F-B487-CDFD204185F9}" type="datetimeFigureOut">
              <a:rPr lang="en-GB" smtClean="0"/>
              <a:t>04/07/2023</a:t>
            </a:fld>
            <a:endParaRPr lang="en-GB" dirty="0"/>
          </a:p>
        </p:txBody>
      </p:sp>
      <p:sp>
        <p:nvSpPr>
          <p:cNvPr id="5" name="Footer Placeholder 4">
            <a:extLst>
              <a:ext uri="{FF2B5EF4-FFF2-40B4-BE49-F238E27FC236}">
                <a16:creationId xmlns:a16="http://schemas.microsoft.com/office/drawing/2014/main" id="{536477F1-F63B-BF98-0866-FD6E0EC9BA1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87C2051-FBB0-D708-BFD2-5C560EA5BF8B}"/>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33654250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87BC1-D9E9-E368-2EAE-15A2CF449D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A025DC9-6D5E-D6FB-1176-2EE69A0D67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DD69D3-DA2F-7B28-C8C0-2DE1017031D3}"/>
              </a:ext>
            </a:extLst>
          </p:cNvPr>
          <p:cNvSpPr>
            <a:spLocks noGrp="1"/>
          </p:cNvSpPr>
          <p:nvPr>
            <p:ph type="dt" sz="half" idx="10"/>
          </p:nvPr>
        </p:nvSpPr>
        <p:spPr/>
        <p:txBody>
          <a:bodyPr/>
          <a:lstStyle/>
          <a:p>
            <a:fld id="{427CDFB5-495A-485F-B487-CDFD204185F9}" type="datetimeFigureOut">
              <a:rPr lang="en-GB" smtClean="0"/>
              <a:t>04/07/2023</a:t>
            </a:fld>
            <a:endParaRPr lang="en-GB" dirty="0"/>
          </a:p>
        </p:txBody>
      </p:sp>
      <p:sp>
        <p:nvSpPr>
          <p:cNvPr id="5" name="Footer Placeholder 4">
            <a:extLst>
              <a:ext uri="{FF2B5EF4-FFF2-40B4-BE49-F238E27FC236}">
                <a16:creationId xmlns:a16="http://schemas.microsoft.com/office/drawing/2014/main" id="{AD0BC18E-F735-F3CE-D7A4-979BA8A566B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F2C5709-5BEB-6E44-F509-1FD6AF2FEBCC}"/>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152204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B3616-42E6-809E-1FAE-EBDA0978EC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857990-1A84-88C8-4534-1E2503C931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6AA28F-1747-98AB-14AE-281DABE1EB3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FA7046-C74C-88CA-A1B8-B0FD89BE0B45}"/>
              </a:ext>
            </a:extLst>
          </p:cNvPr>
          <p:cNvSpPr>
            <a:spLocks noGrp="1"/>
          </p:cNvSpPr>
          <p:nvPr>
            <p:ph type="dt" sz="half" idx="10"/>
          </p:nvPr>
        </p:nvSpPr>
        <p:spPr/>
        <p:txBody>
          <a:bodyPr/>
          <a:lstStyle/>
          <a:p>
            <a:fld id="{427CDFB5-495A-485F-B487-CDFD204185F9}" type="datetimeFigureOut">
              <a:rPr lang="en-GB" smtClean="0"/>
              <a:t>04/07/2023</a:t>
            </a:fld>
            <a:endParaRPr lang="en-GB" dirty="0"/>
          </a:p>
        </p:txBody>
      </p:sp>
      <p:sp>
        <p:nvSpPr>
          <p:cNvPr id="6" name="Footer Placeholder 5">
            <a:extLst>
              <a:ext uri="{FF2B5EF4-FFF2-40B4-BE49-F238E27FC236}">
                <a16:creationId xmlns:a16="http://schemas.microsoft.com/office/drawing/2014/main" id="{48F80B30-D5A6-835A-2BAB-83DC8EFFDA8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D228C8A-9BC3-7A44-898E-4BA3D0CB5E21}"/>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2141075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DE32B-D60A-CD83-54ED-07EE55BEA33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5A9136-1C1F-E0D7-3B43-D9B3BFF656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5656DF-4D01-DCA8-F6FC-67DA9D40F57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1E6A6B3-A157-E9CA-4222-56684B6724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5DAA22-D167-F85B-E934-E346AB17D0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2A89CB6-0E2B-470E-89D3-0A9EA6FDF560}"/>
              </a:ext>
            </a:extLst>
          </p:cNvPr>
          <p:cNvSpPr>
            <a:spLocks noGrp="1"/>
          </p:cNvSpPr>
          <p:nvPr>
            <p:ph type="dt" sz="half" idx="10"/>
          </p:nvPr>
        </p:nvSpPr>
        <p:spPr/>
        <p:txBody>
          <a:bodyPr/>
          <a:lstStyle/>
          <a:p>
            <a:fld id="{427CDFB5-495A-485F-B487-CDFD204185F9}" type="datetimeFigureOut">
              <a:rPr lang="en-GB" smtClean="0"/>
              <a:t>04/07/2023</a:t>
            </a:fld>
            <a:endParaRPr lang="en-GB" dirty="0"/>
          </a:p>
        </p:txBody>
      </p:sp>
      <p:sp>
        <p:nvSpPr>
          <p:cNvPr id="8" name="Footer Placeholder 7">
            <a:extLst>
              <a:ext uri="{FF2B5EF4-FFF2-40B4-BE49-F238E27FC236}">
                <a16:creationId xmlns:a16="http://schemas.microsoft.com/office/drawing/2014/main" id="{50B15C02-27A0-E5DC-406D-FEF010D01934}"/>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894EF2C-9A80-595A-E9D8-1BE1A3AF7AE8}"/>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3093746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D2FAC-8ECF-11C6-2F68-5507C255F8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47E199-54FE-29E3-07D2-BA7AE7036D2A}"/>
              </a:ext>
            </a:extLst>
          </p:cNvPr>
          <p:cNvSpPr>
            <a:spLocks noGrp="1"/>
          </p:cNvSpPr>
          <p:nvPr>
            <p:ph type="dt" sz="half" idx="10"/>
          </p:nvPr>
        </p:nvSpPr>
        <p:spPr/>
        <p:txBody>
          <a:bodyPr/>
          <a:lstStyle/>
          <a:p>
            <a:fld id="{427CDFB5-495A-485F-B487-CDFD204185F9}" type="datetimeFigureOut">
              <a:rPr lang="en-GB" smtClean="0"/>
              <a:t>04/07/2023</a:t>
            </a:fld>
            <a:endParaRPr lang="en-GB" dirty="0"/>
          </a:p>
        </p:txBody>
      </p:sp>
      <p:sp>
        <p:nvSpPr>
          <p:cNvPr id="4" name="Footer Placeholder 3">
            <a:extLst>
              <a:ext uri="{FF2B5EF4-FFF2-40B4-BE49-F238E27FC236}">
                <a16:creationId xmlns:a16="http://schemas.microsoft.com/office/drawing/2014/main" id="{61754D18-21AD-71FC-8FC0-B1617C844253}"/>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314EE3F-9AC8-716B-3C02-B027BD1AA55E}"/>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2202209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110DBD-5BFD-0498-BD26-F2577020BFBF}"/>
              </a:ext>
            </a:extLst>
          </p:cNvPr>
          <p:cNvSpPr>
            <a:spLocks noGrp="1"/>
          </p:cNvSpPr>
          <p:nvPr>
            <p:ph type="dt" sz="half" idx="10"/>
          </p:nvPr>
        </p:nvSpPr>
        <p:spPr/>
        <p:txBody>
          <a:bodyPr/>
          <a:lstStyle/>
          <a:p>
            <a:fld id="{427CDFB5-495A-485F-B487-CDFD204185F9}" type="datetimeFigureOut">
              <a:rPr lang="en-GB" smtClean="0"/>
              <a:t>04/07/2023</a:t>
            </a:fld>
            <a:endParaRPr lang="en-GB" dirty="0"/>
          </a:p>
        </p:txBody>
      </p:sp>
      <p:sp>
        <p:nvSpPr>
          <p:cNvPr id="3" name="Footer Placeholder 2">
            <a:extLst>
              <a:ext uri="{FF2B5EF4-FFF2-40B4-BE49-F238E27FC236}">
                <a16:creationId xmlns:a16="http://schemas.microsoft.com/office/drawing/2014/main" id="{BB681D9F-E8EF-B95A-5D22-88A70295412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E6FDE22-B0AF-04F5-5793-BBEC83A242D7}"/>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1692611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7E97F-0182-AEC2-127B-516B7B16B9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2698D41-82E5-4A19-AFB0-5EBFD414C4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013ABC-88AB-9EAF-6E5F-38FB88C11A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8B69A7-2EDA-D10F-37D8-0ACCC5C0A5A1}"/>
              </a:ext>
            </a:extLst>
          </p:cNvPr>
          <p:cNvSpPr>
            <a:spLocks noGrp="1"/>
          </p:cNvSpPr>
          <p:nvPr>
            <p:ph type="dt" sz="half" idx="10"/>
          </p:nvPr>
        </p:nvSpPr>
        <p:spPr/>
        <p:txBody>
          <a:bodyPr/>
          <a:lstStyle/>
          <a:p>
            <a:fld id="{427CDFB5-495A-485F-B487-CDFD204185F9}" type="datetimeFigureOut">
              <a:rPr lang="en-GB" smtClean="0"/>
              <a:t>04/07/2023</a:t>
            </a:fld>
            <a:endParaRPr lang="en-GB" dirty="0"/>
          </a:p>
        </p:txBody>
      </p:sp>
      <p:sp>
        <p:nvSpPr>
          <p:cNvPr id="6" name="Footer Placeholder 5">
            <a:extLst>
              <a:ext uri="{FF2B5EF4-FFF2-40B4-BE49-F238E27FC236}">
                <a16:creationId xmlns:a16="http://schemas.microsoft.com/office/drawing/2014/main" id="{BBF81677-023D-9057-B78F-431D3C3CFB6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354FE19-8536-FB4F-660F-5BAF3623E03B}"/>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1513476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1A8CF-BC6A-7E97-409E-2DE475817F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02F27B-A636-BCCD-510F-BD4B8056E1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8087F5F-4081-740E-58A5-6097E5CF83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B20A8F-CA82-4ED8-07C5-A276C6B5639A}"/>
              </a:ext>
            </a:extLst>
          </p:cNvPr>
          <p:cNvSpPr>
            <a:spLocks noGrp="1"/>
          </p:cNvSpPr>
          <p:nvPr>
            <p:ph type="dt" sz="half" idx="10"/>
          </p:nvPr>
        </p:nvSpPr>
        <p:spPr/>
        <p:txBody>
          <a:bodyPr/>
          <a:lstStyle/>
          <a:p>
            <a:fld id="{427CDFB5-495A-485F-B487-CDFD204185F9}" type="datetimeFigureOut">
              <a:rPr lang="en-GB" smtClean="0"/>
              <a:t>04/07/2023</a:t>
            </a:fld>
            <a:endParaRPr lang="en-GB" dirty="0"/>
          </a:p>
        </p:txBody>
      </p:sp>
      <p:sp>
        <p:nvSpPr>
          <p:cNvPr id="6" name="Footer Placeholder 5">
            <a:extLst>
              <a:ext uri="{FF2B5EF4-FFF2-40B4-BE49-F238E27FC236}">
                <a16:creationId xmlns:a16="http://schemas.microsoft.com/office/drawing/2014/main" id="{7468C918-0181-FDF8-5407-CCF93DF31E4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D121522-9808-B207-03ED-46BD04CDCBED}"/>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2804956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FD307-2AB4-A53D-B04F-E2E8F0D907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60E70A-476D-66F5-C9BD-996364CE00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851542-9FFC-126D-6F93-F77AABAB129A}"/>
              </a:ext>
            </a:extLst>
          </p:cNvPr>
          <p:cNvSpPr>
            <a:spLocks noGrp="1"/>
          </p:cNvSpPr>
          <p:nvPr>
            <p:ph type="dt" sz="half" idx="10"/>
          </p:nvPr>
        </p:nvSpPr>
        <p:spPr/>
        <p:txBody>
          <a:bodyPr/>
          <a:lstStyle/>
          <a:p>
            <a:fld id="{427CDFB5-495A-485F-B487-CDFD204185F9}" type="datetimeFigureOut">
              <a:rPr lang="en-GB" smtClean="0"/>
              <a:t>04/07/2023</a:t>
            </a:fld>
            <a:endParaRPr lang="en-GB" dirty="0"/>
          </a:p>
        </p:txBody>
      </p:sp>
      <p:sp>
        <p:nvSpPr>
          <p:cNvPr id="5" name="Footer Placeholder 4">
            <a:extLst>
              <a:ext uri="{FF2B5EF4-FFF2-40B4-BE49-F238E27FC236}">
                <a16:creationId xmlns:a16="http://schemas.microsoft.com/office/drawing/2014/main" id="{45AC81E8-36F9-4F85-24BE-25E0BD81C8C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8850154-7096-B0BC-CC74-88119F6BCB0A}"/>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2745861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850A37-F938-F1B5-32D7-A652694F1CC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28CC6D-C25D-98F9-2C59-5B2B625DDC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FB75BD-1A5F-BD25-A6F5-80C2DAA85053}"/>
              </a:ext>
            </a:extLst>
          </p:cNvPr>
          <p:cNvSpPr>
            <a:spLocks noGrp="1"/>
          </p:cNvSpPr>
          <p:nvPr>
            <p:ph type="dt" sz="half" idx="10"/>
          </p:nvPr>
        </p:nvSpPr>
        <p:spPr/>
        <p:txBody>
          <a:bodyPr/>
          <a:lstStyle/>
          <a:p>
            <a:fld id="{427CDFB5-495A-485F-B487-CDFD204185F9}" type="datetimeFigureOut">
              <a:rPr lang="en-GB" smtClean="0"/>
              <a:t>04/07/2023</a:t>
            </a:fld>
            <a:endParaRPr lang="en-GB" dirty="0"/>
          </a:p>
        </p:txBody>
      </p:sp>
      <p:sp>
        <p:nvSpPr>
          <p:cNvPr id="5" name="Footer Placeholder 4">
            <a:extLst>
              <a:ext uri="{FF2B5EF4-FFF2-40B4-BE49-F238E27FC236}">
                <a16:creationId xmlns:a16="http://schemas.microsoft.com/office/drawing/2014/main" id="{3F515A29-85FE-3D56-9B8E-ADC0848F8F5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AF6C4E0-301D-0F76-46EE-AC207F792CE5}"/>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2006648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6FE06A-5A22-0002-2A4D-3FFEE8A624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26764E-FC9D-BD6F-9228-2EBABBEBF4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4C3771-E1C1-0222-C0A2-9FB7AD28DC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7CDFB5-495A-485F-B487-CDFD204185F9}" type="datetimeFigureOut">
              <a:rPr lang="en-GB" smtClean="0"/>
              <a:t>04/07/2023</a:t>
            </a:fld>
            <a:endParaRPr lang="en-GB" dirty="0"/>
          </a:p>
        </p:txBody>
      </p:sp>
      <p:sp>
        <p:nvSpPr>
          <p:cNvPr id="5" name="Footer Placeholder 4">
            <a:extLst>
              <a:ext uri="{FF2B5EF4-FFF2-40B4-BE49-F238E27FC236}">
                <a16:creationId xmlns:a16="http://schemas.microsoft.com/office/drawing/2014/main" id="{95B2E9C4-0AB6-3949-76D9-D4BF339E30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7F40B6F1-5283-D42B-03A9-F32BFC9F09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68222C-0279-4CAE-838B-6D4737E1303B}" type="slidenum">
              <a:rPr lang="en-GB" smtClean="0"/>
              <a:t>‹#›</a:t>
            </a:fld>
            <a:endParaRPr lang="en-GB" dirty="0"/>
          </a:p>
        </p:txBody>
      </p:sp>
    </p:spTree>
    <p:extLst>
      <p:ext uri="{BB962C8B-B14F-4D97-AF65-F5344CB8AC3E}">
        <p14:creationId xmlns:p14="http://schemas.microsoft.com/office/powerpoint/2010/main" val="21556480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jpe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4.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4.pn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11.jpe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4.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4.png"/><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4.png"/><Relationship Id="rId4" Type="http://schemas.openxmlformats.org/officeDocument/2006/relationships/image" Target="../media/image20.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4.png"/><Relationship Id="rId4" Type="http://schemas.openxmlformats.org/officeDocument/2006/relationships/image" Target="../media/image21.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4.png"/><Relationship Id="rId4" Type="http://schemas.openxmlformats.org/officeDocument/2006/relationships/image" Target="../media/image22.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4.png"/><Relationship Id="rId4" Type="http://schemas.openxmlformats.org/officeDocument/2006/relationships/image" Target="../media/image23.jpe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FABB624F-BF77-4AE1-B71D-2D681D473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1036" name="Picture 12" descr="Free Blue Light Siren illustration and picture">
            <a:extLst>
              <a:ext uri="{FF2B5EF4-FFF2-40B4-BE49-F238E27FC236}">
                <a16:creationId xmlns:a16="http://schemas.microsoft.com/office/drawing/2014/main" id="{F111D841-44C3-F346-B241-B7F70A7E5ED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101" r="3" b="3"/>
          <a:stretch/>
        </p:blipFill>
        <p:spPr bwMode="auto">
          <a:xfrm>
            <a:off x="0" y="-1"/>
            <a:ext cx="7533130" cy="6857990"/>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919CF411-313D-394C-A47E-6E2EA2E622FB}"/>
              </a:ext>
            </a:extLst>
          </p:cNvPr>
          <p:cNvSpPr txBox="1"/>
          <p:nvPr/>
        </p:nvSpPr>
        <p:spPr>
          <a:xfrm>
            <a:off x="149304" y="4737783"/>
            <a:ext cx="6807655" cy="1938992"/>
          </a:xfrm>
          <a:prstGeom prst="rect">
            <a:avLst/>
          </a:prstGeom>
          <a:noFill/>
        </p:spPr>
        <p:txBody>
          <a:bodyPr wrap="square" rtlCol="0">
            <a:spAutoFit/>
          </a:bodyPr>
          <a:lstStyle/>
          <a:p>
            <a:r>
              <a:rPr lang="en-GB" sz="2400" dirty="0">
                <a:solidFill>
                  <a:schemeClr val="bg1"/>
                </a:solidFill>
              </a:rPr>
              <a:t>by Andrew Hayes, 2117217</a:t>
            </a:r>
          </a:p>
          <a:p>
            <a:r>
              <a:rPr lang="en-GB" sz="2400" dirty="0">
                <a:solidFill>
                  <a:schemeClr val="bg1"/>
                </a:solidFill>
              </a:rPr>
              <a:t>BMPO 7003 Policing and the Political Landscape</a:t>
            </a:r>
          </a:p>
          <a:p>
            <a:r>
              <a:rPr lang="en-GB" sz="2400" dirty="0">
                <a:solidFill>
                  <a:schemeClr val="bg1"/>
                </a:solidFill>
              </a:rPr>
              <a:t>Lecturer: Mike Durke</a:t>
            </a:r>
          </a:p>
          <a:p>
            <a:r>
              <a:rPr lang="en-GB" sz="2400" dirty="0">
                <a:solidFill>
                  <a:schemeClr val="bg1"/>
                </a:solidFill>
              </a:rPr>
              <a:t>Total Presentation Audio Time –  14 min, 47 seconds</a:t>
            </a:r>
          </a:p>
          <a:p>
            <a:r>
              <a:rPr lang="en-GB" sz="2400" dirty="0">
                <a:solidFill>
                  <a:schemeClr val="bg1"/>
                </a:solidFill>
              </a:rPr>
              <a:t>Audio Automatically Enabled in Presentation Mode </a:t>
            </a:r>
          </a:p>
        </p:txBody>
      </p:sp>
      <p:sp>
        <p:nvSpPr>
          <p:cNvPr id="16" name="TextBox 15">
            <a:extLst>
              <a:ext uri="{FF2B5EF4-FFF2-40B4-BE49-F238E27FC236}">
                <a16:creationId xmlns:a16="http://schemas.microsoft.com/office/drawing/2014/main" id="{B5A68F09-9DEC-B04A-96D4-4725CDA59BFA}"/>
              </a:ext>
            </a:extLst>
          </p:cNvPr>
          <p:cNvSpPr txBox="1"/>
          <p:nvPr/>
        </p:nvSpPr>
        <p:spPr>
          <a:xfrm>
            <a:off x="-1" y="-16907"/>
            <a:ext cx="6807655" cy="2185214"/>
          </a:xfrm>
          <a:prstGeom prst="rect">
            <a:avLst/>
          </a:prstGeom>
          <a:noFill/>
        </p:spPr>
        <p:txBody>
          <a:bodyPr wrap="square">
            <a:spAutoFit/>
          </a:bodyPr>
          <a:lstStyle/>
          <a:p>
            <a:r>
              <a:rPr lang="en-US" sz="3200" dirty="0">
                <a:solidFill>
                  <a:schemeClr val="bg1"/>
                </a:solidFill>
              </a:rPr>
              <a:t>The impact of politics on the police and their partners in UK.</a:t>
            </a:r>
          </a:p>
          <a:p>
            <a:r>
              <a:rPr lang="en-US" sz="2400" dirty="0">
                <a:solidFill>
                  <a:schemeClr val="bg1"/>
                </a:solidFill>
              </a:rPr>
              <a:t>The evolution of contemporary policing; a macro and micro analysis. Will policing ever be devolved in Wales?</a:t>
            </a:r>
          </a:p>
        </p:txBody>
      </p:sp>
      <p:pic>
        <p:nvPicPr>
          <p:cNvPr id="1038" name="Picture 14" descr="Visit">
            <a:extLst>
              <a:ext uri="{FF2B5EF4-FFF2-40B4-BE49-F238E27FC236}">
                <a16:creationId xmlns:a16="http://schemas.microsoft.com/office/drawing/2014/main" id="{2A88E4EA-11DA-4E4B-ACB4-BE655B50BF6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77877" y="0"/>
            <a:ext cx="5254436" cy="3428989"/>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Palace of Westminster - Wikipedia">
            <a:extLst>
              <a:ext uri="{FF2B5EF4-FFF2-40B4-BE49-F238E27FC236}">
                <a16:creationId xmlns:a16="http://schemas.microsoft.com/office/drawing/2014/main" id="{D8228FDE-BAD1-DA4E-8FFC-24AF1F09112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77877" y="3428988"/>
            <a:ext cx="5254436" cy="3428989"/>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Recording 6 Jul 2023 at 16:19:43" descr="Audio Recording 6 Jul 2023 at 16:19:43">
            <a:hlinkClick r:id="" action="ppaction://media"/>
            <a:extLst>
              <a:ext uri="{FF2B5EF4-FFF2-40B4-BE49-F238E27FC236}">
                <a16:creationId xmlns:a16="http://schemas.microsoft.com/office/drawing/2014/main" id="{7D08053B-0059-CA42-9C5D-6BD04B8D716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79400" y="3022588"/>
            <a:ext cx="812800" cy="812800"/>
          </a:xfrm>
          <a:prstGeom prst="rect">
            <a:avLst/>
          </a:prstGeom>
        </p:spPr>
      </p:pic>
    </p:spTree>
    <p:extLst>
      <p:ext uri="{BB962C8B-B14F-4D97-AF65-F5344CB8AC3E}">
        <p14:creationId xmlns:p14="http://schemas.microsoft.com/office/powerpoint/2010/main" val="1915072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2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50" name="Rectangle 514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Free Texture Blue photo and picture">
            <a:extLst>
              <a:ext uri="{FF2B5EF4-FFF2-40B4-BE49-F238E27FC236}">
                <a16:creationId xmlns:a16="http://schemas.microsoft.com/office/drawing/2014/main" id="{E50C9094-9851-5243-A577-988E09719E0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021" b="16979"/>
          <a:stretch/>
        </p:blipFill>
        <p:spPr bwMode="auto">
          <a:xfrm>
            <a:off x="-3047"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5152" name="Rectangle 515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6ABC541E-7ACE-DF4E-9596-60C8B6DD5CA6}"/>
              </a:ext>
            </a:extLst>
          </p:cNvPr>
          <p:cNvSpPr>
            <a:spLocks noGrp="1"/>
          </p:cNvSpPr>
          <p:nvPr>
            <p:ph type="title"/>
          </p:nvPr>
        </p:nvSpPr>
        <p:spPr>
          <a:xfrm>
            <a:off x="1063752" y="1488252"/>
            <a:ext cx="10058400" cy="3574778"/>
          </a:xfrm>
          <a:effectLst>
            <a:outerShdw blurRad="50800" dist="38100" dir="2700000" algn="tl" rotWithShape="0">
              <a:prstClr val="black">
                <a:alpha val="40000"/>
              </a:prstClr>
            </a:outerShdw>
          </a:effectLst>
        </p:spPr>
        <p:txBody>
          <a:bodyPr vert="horz" lIns="91440" tIns="45720" rIns="91440" bIns="45720" rtlCol="0" anchor="b">
            <a:normAutofit fontScale="90000"/>
          </a:bodyPr>
          <a:lstStyle/>
          <a:p>
            <a:pPr algn="ctr"/>
            <a:r>
              <a:rPr lang="en-US" sz="5200" b="1" dirty="0">
                <a:solidFill>
                  <a:srgbClr val="FFFFFF"/>
                </a:solidFill>
              </a:rPr>
              <a:t>Contents</a:t>
            </a:r>
            <a:br>
              <a:rPr lang="en-US" sz="5200" b="1" dirty="0">
                <a:solidFill>
                  <a:srgbClr val="FFFFFF"/>
                </a:solidFill>
              </a:rPr>
            </a:br>
            <a:br>
              <a:rPr lang="en-US" sz="5200" dirty="0">
                <a:solidFill>
                  <a:srgbClr val="FFFFFF"/>
                </a:solidFill>
              </a:rPr>
            </a:br>
            <a:r>
              <a:rPr lang="en-US" sz="5200" dirty="0">
                <a:solidFill>
                  <a:srgbClr val="FFFFFF"/>
                </a:solidFill>
              </a:rPr>
              <a:t>Definition of politics and Policing</a:t>
            </a:r>
            <a:br>
              <a:rPr lang="en-US" sz="5200" dirty="0">
                <a:solidFill>
                  <a:srgbClr val="FFFFFF"/>
                </a:solidFill>
              </a:rPr>
            </a:br>
            <a:r>
              <a:rPr lang="en-US" sz="5200" dirty="0">
                <a:solidFill>
                  <a:srgbClr val="FFFFFF"/>
                </a:solidFill>
              </a:rPr>
              <a:t>Evolution of contemporary policing</a:t>
            </a:r>
            <a:br>
              <a:rPr lang="en-US" sz="5200" dirty="0">
                <a:solidFill>
                  <a:srgbClr val="FFFFFF"/>
                </a:solidFill>
              </a:rPr>
            </a:br>
            <a:r>
              <a:rPr lang="en-US" sz="5200" dirty="0">
                <a:solidFill>
                  <a:srgbClr val="FFFFFF"/>
                </a:solidFill>
              </a:rPr>
              <a:t>Politics and policing at a micro level</a:t>
            </a:r>
            <a:br>
              <a:rPr lang="en-US" sz="5200" dirty="0">
                <a:solidFill>
                  <a:srgbClr val="FFFFFF"/>
                </a:solidFill>
              </a:rPr>
            </a:br>
            <a:r>
              <a:rPr lang="en-US" sz="5200" dirty="0">
                <a:solidFill>
                  <a:srgbClr val="FFFFFF"/>
                </a:solidFill>
              </a:rPr>
              <a:t>Analysis of policing being devolved</a:t>
            </a:r>
            <a:br>
              <a:rPr lang="en-US" sz="5200" dirty="0">
                <a:solidFill>
                  <a:srgbClr val="FFFFFF"/>
                </a:solidFill>
              </a:rPr>
            </a:br>
            <a:r>
              <a:rPr lang="en-US" sz="5200" dirty="0">
                <a:solidFill>
                  <a:srgbClr val="FFFFFF"/>
                </a:solidFill>
              </a:rPr>
              <a:t>Conclusion </a:t>
            </a:r>
          </a:p>
        </p:txBody>
      </p:sp>
    </p:spTree>
    <p:extLst>
      <p:ext uri="{BB962C8B-B14F-4D97-AF65-F5344CB8AC3E}">
        <p14:creationId xmlns:p14="http://schemas.microsoft.com/office/powerpoint/2010/main" val="2096319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7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6" name="Rectangle 308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82BD7A-5674-3118-A2BE-E404AD473F2E}"/>
              </a:ext>
            </a:extLst>
          </p:cNvPr>
          <p:cNvSpPr>
            <a:spLocks noGrp="1"/>
          </p:cNvSpPr>
          <p:nvPr>
            <p:ph type="title"/>
          </p:nvPr>
        </p:nvSpPr>
        <p:spPr>
          <a:xfrm>
            <a:off x="5255099" y="122067"/>
            <a:ext cx="5248221" cy="1067209"/>
          </a:xfrm>
        </p:spPr>
        <p:txBody>
          <a:bodyPr vert="horz" lIns="91440" tIns="45720" rIns="91440" bIns="45720" rtlCol="0" anchor="ctr">
            <a:normAutofit/>
          </a:bodyPr>
          <a:lstStyle/>
          <a:p>
            <a:r>
              <a:rPr lang="en-US" dirty="0">
                <a:solidFill>
                  <a:schemeClr val="bg1"/>
                </a:solidFill>
              </a:rPr>
              <a:t>Politics and Policing </a:t>
            </a:r>
          </a:p>
        </p:txBody>
      </p:sp>
      <p:pic>
        <p:nvPicPr>
          <p:cNvPr id="3074" name="Picture 2" descr="Free Hand Puppet photo and picture">
            <a:extLst>
              <a:ext uri="{FF2B5EF4-FFF2-40B4-BE49-F238E27FC236}">
                <a16:creationId xmlns:a16="http://schemas.microsoft.com/office/drawing/2014/main" id="{3D7F2EB0-062A-A84B-BA1D-2B3EB820D09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986" r="-1" b="19763"/>
          <a:stretch/>
        </p:blipFill>
        <p:spPr bwMode="auto">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grpSp>
        <p:nvGrpSpPr>
          <p:cNvPr id="3088" name="Group 3087">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3089" name="Freeform: Shape 3088">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dirty="0"/>
            </a:p>
          </p:txBody>
        </p:sp>
        <p:sp>
          <p:nvSpPr>
            <p:cNvPr id="3090" name="Freeform: Shape 3089">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4" name="TextBox 3">
            <a:extLst>
              <a:ext uri="{FF2B5EF4-FFF2-40B4-BE49-F238E27FC236}">
                <a16:creationId xmlns:a16="http://schemas.microsoft.com/office/drawing/2014/main" id="{95323AFF-56B2-7148-B11D-8E5E5A3398C7}"/>
              </a:ext>
            </a:extLst>
          </p:cNvPr>
          <p:cNvSpPr txBox="1"/>
          <p:nvPr/>
        </p:nvSpPr>
        <p:spPr>
          <a:xfrm>
            <a:off x="5255099" y="1102223"/>
            <a:ext cx="6815138" cy="5361346"/>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3200" dirty="0">
                <a:solidFill>
                  <a:schemeClr val="bg1"/>
                </a:solidFill>
                <a:effectLst/>
              </a:rPr>
              <a:t>Narrow politics occurs within government and state departments, but as a broader concept, politics is not confined to a particular sphere but occurs in all aspects of human life Modebadze (2010). </a:t>
            </a:r>
          </a:p>
          <a:p>
            <a:pPr indent="-228600">
              <a:lnSpc>
                <a:spcPct val="90000"/>
              </a:lnSpc>
              <a:spcAft>
                <a:spcPts val="600"/>
              </a:spcAft>
              <a:buFont typeface="Arial" panose="020B0604020202020204" pitchFamily="34" charset="0"/>
              <a:buChar char="•"/>
            </a:pPr>
            <a:endParaRPr lang="en-US" sz="3200" dirty="0">
              <a:solidFill>
                <a:schemeClr val="bg1"/>
              </a:solidFill>
            </a:endParaRPr>
          </a:p>
          <a:p>
            <a:pPr indent="-228600">
              <a:lnSpc>
                <a:spcPct val="90000"/>
              </a:lnSpc>
              <a:spcAft>
                <a:spcPts val="600"/>
              </a:spcAft>
              <a:buFont typeface="Arial" panose="020B0604020202020204" pitchFamily="34" charset="0"/>
              <a:buChar char="•"/>
            </a:pPr>
            <a:r>
              <a:rPr lang="en-US" sz="3200" dirty="0">
                <a:solidFill>
                  <a:schemeClr val="bg1"/>
                </a:solidFill>
              </a:rPr>
              <a:t>P</a:t>
            </a:r>
            <a:r>
              <a:rPr lang="en-US" sz="3200" dirty="0">
                <a:solidFill>
                  <a:schemeClr val="bg1"/>
                </a:solidFill>
                <a:effectLst/>
              </a:rPr>
              <a:t>olitics is the collective decision-making or policy-making common to the whole society. Society must cooperate, resolve problems and make decisions (Mitchell and Mitchell, 1969).</a:t>
            </a:r>
            <a:endParaRPr lang="en-US" sz="3200" dirty="0">
              <a:solidFill>
                <a:schemeClr val="bg1"/>
              </a:solidFill>
            </a:endParaRPr>
          </a:p>
        </p:txBody>
      </p:sp>
      <p:grpSp>
        <p:nvGrpSpPr>
          <p:cNvPr id="309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3093" name="Freeform: Shape 309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094" name="Freeform: Shape 309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095" name="Freeform: Shape 309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096" name="Freeform: Shape 309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097" name="Freeform: Shape 309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pic>
        <p:nvPicPr>
          <p:cNvPr id="3" name="Audio Recording 5 Jul 2023 at 21:31:42" descr="Audio Recording 5 Jul 2023 at 21:31:42">
            <a:hlinkClick r:id="" action="ppaction://media"/>
            <a:extLst>
              <a:ext uri="{FF2B5EF4-FFF2-40B4-BE49-F238E27FC236}">
                <a16:creationId xmlns:a16="http://schemas.microsoft.com/office/drawing/2014/main" id="{45179C9F-57B9-5C4A-998C-CE2A34A58CD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875382" y="516782"/>
            <a:ext cx="812800" cy="812800"/>
          </a:xfrm>
          <a:prstGeom prst="rect">
            <a:avLst/>
          </a:prstGeom>
        </p:spPr>
      </p:pic>
    </p:spTree>
    <p:extLst>
      <p:ext uri="{BB962C8B-B14F-4D97-AF65-F5344CB8AC3E}">
        <p14:creationId xmlns:p14="http://schemas.microsoft.com/office/powerpoint/2010/main" val="223005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4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Free Blue Light Siren photo and picture">
            <a:extLst>
              <a:ext uri="{FF2B5EF4-FFF2-40B4-BE49-F238E27FC236}">
                <a16:creationId xmlns:a16="http://schemas.microsoft.com/office/drawing/2014/main" id="{34707A9F-185A-0744-8149-505EC05754DA}"/>
              </a:ext>
            </a:extLst>
          </p:cNvPr>
          <p:cNvPicPr>
            <a:picLocks noChangeAspect="1" noChangeArrowheads="1"/>
          </p:cNvPicPr>
          <p:nvPr/>
        </p:nvPicPr>
        <p:blipFill rotWithShape="1">
          <a:blip r:embed="rId4">
            <a:alphaModFix amt="40000"/>
            <a:extLst>
              <a:ext uri="{28A0092B-C50C-407E-A947-70E740481C1C}">
                <a14:useLocalDpi xmlns:a14="http://schemas.microsoft.com/office/drawing/2010/main" val="0"/>
              </a:ext>
            </a:extLst>
          </a:blip>
          <a:srcRect t="15730"/>
          <a:stretch/>
        </p:blipFill>
        <p:spPr bwMode="auto">
          <a:xfrm>
            <a:off x="20" y="1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D82BD7A-5674-3118-A2BE-E404AD473F2E}"/>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algn="ctr"/>
            <a:r>
              <a:rPr lang="en-US" sz="5400" dirty="0">
                <a:solidFill>
                  <a:schemeClr val="bg1"/>
                </a:solidFill>
              </a:rPr>
              <a:t>Politics and Policing </a:t>
            </a:r>
          </a:p>
        </p:txBody>
      </p:sp>
      <p:sp>
        <p:nvSpPr>
          <p:cNvPr id="1033"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95323AFF-56B2-7148-B11D-8E5E5A3398C7}"/>
              </a:ext>
            </a:extLst>
          </p:cNvPr>
          <p:cNvSpPr txBox="1"/>
          <p:nvPr/>
        </p:nvSpPr>
        <p:spPr>
          <a:xfrm>
            <a:off x="176784" y="1908048"/>
            <a:ext cx="11835384" cy="460311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800" dirty="0">
                <a:solidFill>
                  <a:schemeClr val="bg1"/>
                </a:solidFill>
              </a:rPr>
              <a:t>“P</a:t>
            </a:r>
            <a:r>
              <a:rPr lang="en-US" sz="2800" dirty="0">
                <a:solidFill>
                  <a:schemeClr val="bg1"/>
                </a:solidFill>
                <a:effectLst/>
              </a:rPr>
              <a:t>olice refers to a particular kind of social institution, while policing implies a set of processes with specific social functions. Police are not found in every society, and police organisations and personnel can have a variety of shifting forms. Policing, however, is arguably a necessity in any social order” (Bowling et al. (p.4, 2019)</a:t>
            </a:r>
          </a:p>
          <a:p>
            <a:pPr indent="-228600">
              <a:lnSpc>
                <a:spcPct val="90000"/>
              </a:lnSpc>
              <a:spcAft>
                <a:spcPts val="600"/>
              </a:spcAft>
              <a:buFont typeface="Arial" panose="020B0604020202020204" pitchFamily="34" charset="0"/>
              <a:buChar char="•"/>
            </a:pPr>
            <a:endParaRPr lang="en-US" sz="2800" dirty="0">
              <a:solidFill>
                <a:schemeClr val="bg1"/>
              </a:solidFill>
            </a:endParaRPr>
          </a:p>
          <a:p>
            <a:pPr indent="-228600">
              <a:lnSpc>
                <a:spcPct val="90000"/>
              </a:lnSpc>
              <a:spcAft>
                <a:spcPts val="600"/>
              </a:spcAft>
              <a:buFont typeface="Arial" panose="020B0604020202020204" pitchFamily="34" charset="0"/>
              <a:buChar char="•"/>
            </a:pPr>
            <a:r>
              <a:rPr lang="en-US" sz="2800" dirty="0">
                <a:solidFill>
                  <a:schemeClr val="bg1"/>
                </a:solidFill>
              </a:rPr>
              <a:t>T</a:t>
            </a:r>
            <a:r>
              <a:rPr lang="en-US" sz="2800" dirty="0">
                <a:solidFill>
                  <a:schemeClr val="bg1"/>
                </a:solidFill>
                <a:effectLst/>
              </a:rPr>
              <a:t>hree concepts: policing by consent, office of the constable, and operational independence (Tudor, 2021). </a:t>
            </a:r>
          </a:p>
          <a:p>
            <a:pPr indent="-228600">
              <a:lnSpc>
                <a:spcPct val="90000"/>
              </a:lnSpc>
              <a:spcAft>
                <a:spcPts val="600"/>
              </a:spcAft>
              <a:buFont typeface="Arial" panose="020B0604020202020204" pitchFamily="34" charset="0"/>
              <a:buChar char="•"/>
            </a:pPr>
            <a:endParaRPr lang="en-US" sz="2800" dirty="0">
              <a:solidFill>
                <a:schemeClr val="bg1"/>
              </a:solidFill>
            </a:endParaRPr>
          </a:p>
          <a:p>
            <a:pPr indent="-228600">
              <a:lnSpc>
                <a:spcPct val="90000"/>
              </a:lnSpc>
              <a:spcAft>
                <a:spcPts val="600"/>
              </a:spcAft>
              <a:buFont typeface="Arial" panose="020B0604020202020204" pitchFamily="34" charset="0"/>
              <a:buChar char="•"/>
            </a:pPr>
            <a:r>
              <a:rPr lang="en-US" sz="2800" dirty="0">
                <a:solidFill>
                  <a:schemeClr val="bg1"/>
                </a:solidFill>
              </a:rPr>
              <a:t>P</a:t>
            </a:r>
            <a:r>
              <a:rPr lang="en-US" sz="2800" dirty="0">
                <a:solidFill>
                  <a:schemeClr val="bg1"/>
                </a:solidFill>
                <a:effectLst/>
              </a:rPr>
              <a:t>olicing does not exist in a social, political or economic void (Dolling, 1993). </a:t>
            </a:r>
            <a:endParaRPr lang="en-US" sz="2800" dirty="0">
              <a:solidFill>
                <a:schemeClr val="bg1"/>
              </a:solidFill>
            </a:endParaRPr>
          </a:p>
        </p:txBody>
      </p:sp>
      <p:pic>
        <p:nvPicPr>
          <p:cNvPr id="3" name="Audio Recording 5 Jul 2023 at 21:38:18" descr="Audio Recording 5 Jul 2023 at 21:38:18">
            <a:hlinkClick r:id="" action="ppaction://media"/>
            <a:extLst>
              <a:ext uri="{FF2B5EF4-FFF2-40B4-BE49-F238E27FC236}">
                <a16:creationId xmlns:a16="http://schemas.microsoft.com/office/drawing/2014/main" id="{02CC1EE4-444D-7C41-AA4D-0A929DCF324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794239" y="462339"/>
            <a:ext cx="812800" cy="812800"/>
          </a:xfrm>
          <a:prstGeom prst="rect">
            <a:avLst/>
          </a:prstGeom>
        </p:spPr>
      </p:pic>
    </p:spTree>
    <p:extLst>
      <p:ext uri="{BB962C8B-B14F-4D97-AF65-F5344CB8AC3E}">
        <p14:creationId xmlns:p14="http://schemas.microsoft.com/office/powerpoint/2010/main" val="2150118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7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Statue on top of building">
            <a:extLst>
              <a:ext uri="{FF2B5EF4-FFF2-40B4-BE49-F238E27FC236}">
                <a16:creationId xmlns:a16="http://schemas.microsoft.com/office/drawing/2014/main" id="{EC810489-611E-7171-24AD-CCC2799CA0E1}"/>
              </a:ext>
            </a:extLst>
          </p:cNvPr>
          <p:cNvPicPr>
            <a:picLocks noChangeAspect="1"/>
          </p:cNvPicPr>
          <p:nvPr/>
        </p:nvPicPr>
        <p:blipFill rotWithShape="1">
          <a:blip r:embed="rId2"/>
          <a:srcRect t="15730"/>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F5231B-32CC-9CB7-4F02-DC8A23F8C51D}"/>
              </a:ext>
            </a:extLst>
          </p:cNvPr>
          <p:cNvSpPr>
            <a:spLocks noGrp="1"/>
          </p:cNvSpPr>
          <p:nvPr>
            <p:ph type="title"/>
          </p:nvPr>
        </p:nvSpPr>
        <p:spPr>
          <a:xfrm>
            <a:off x="1038013" y="265285"/>
            <a:ext cx="10656891" cy="999635"/>
          </a:xfrm>
        </p:spPr>
        <p:txBody>
          <a:bodyPr vert="horz" lIns="91440" tIns="45720" rIns="91440" bIns="45720" rtlCol="0" anchor="t">
            <a:normAutofit/>
          </a:bodyPr>
          <a:lstStyle/>
          <a:p>
            <a:pPr algn="r"/>
            <a:r>
              <a:rPr lang="en-US" sz="5200" dirty="0">
                <a:solidFill>
                  <a:srgbClr val="FFFFFF"/>
                </a:solidFill>
              </a:rPr>
              <a:t>History of Politics and Policing</a:t>
            </a:r>
          </a:p>
        </p:txBody>
      </p:sp>
      <p:sp>
        <p:nvSpPr>
          <p:cNvPr id="12" name="Rectangle 11">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65111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CB0CB-2551-BDC5-9147-99AA76FD0B15}"/>
              </a:ext>
            </a:extLst>
          </p:cNvPr>
          <p:cNvSpPr>
            <a:spLocks noGrp="1"/>
          </p:cNvSpPr>
          <p:nvPr>
            <p:ph type="title"/>
          </p:nvPr>
        </p:nvSpPr>
        <p:spPr>
          <a:xfrm>
            <a:off x="373380" y="212109"/>
            <a:ext cx="10515600" cy="1325563"/>
          </a:xfrm>
        </p:spPr>
        <p:txBody>
          <a:bodyPr/>
          <a:lstStyle/>
          <a:p>
            <a:r>
              <a:rPr lang="en-GB" dirty="0"/>
              <a:t>The Early Years Continued</a:t>
            </a:r>
          </a:p>
        </p:txBody>
      </p:sp>
      <p:pic>
        <p:nvPicPr>
          <p:cNvPr id="4" name="Picture 3">
            <a:extLst>
              <a:ext uri="{FF2B5EF4-FFF2-40B4-BE49-F238E27FC236}">
                <a16:creationId xmlns:a16="http://schemas.microsoft.com/office/drawing/2014/main" id="{0E804C4F-F549-9447-81A1-D7D1C70AE48F}"/>
              </a:ext>
            </a:extLst>
          </p:cNvPr>
          <p:cNvPicPr>
            <a:picLocks noChangeAspect="1"/>
          </p:cNvPicPr>
          <p:nvPr/>
        </p:nvPicPr>
        <p:blipFill>
          <a:blip r:embed="rId4"/>
          <a:stretch>
            <a:fillRect/>
          </a:stretch>
        </p:blipFill>
        <p:spPr>
          <a:xfrm>
            <a:off x="9585960" y="0"/>
            <a:ext cx="2606040" cy="3748853"/>
          </a:xfrm>
          <a:prstGeom prst="rect">
            <a:avLst/>
          </a:prstGeom>
        </p:spPr>
      </p:pic>
      <p:sp>
        <p:nvSpPr>
          <p:cNvPr id="5" name="TextBox 4">
            <a:extLst>
              <a:ext uri="{FF2B5EF4-FFF2-40B4-BE49-F238E27FC236}">
                <a16:creationId xmlns:a16="http://schemas.microsoft.com/office/drawing/2014/main" id="{F7AFAF16-820A-574A-9EF2-B2D152FEC54A}"/>
              </a:ext>
            </a:extLst>
          </p:cNvPr>
          <p:cNvSpPr txBox="1"/>
          <p:nvPr/>
        </p:nvSpPr>
        <p:spPr>
          <a:xfrm>
            <a:off x="268224" y="1537672"/>
            <a:ext cx="9171432" cy="4955203"/>
          </a:xfrm>
          <a:prstGeom prst="rect">
            <a:avLst/>
          </a:prstGeom>
          <a:noFill/>
        </p:spPr>
        <p:txBody>
          <a:bodyPr wrap="square" rtlCol="0">
            <a:spAutoFit/>
          </a:bodyPr>
          <a:lstStyle/>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From 1974 policing in England and Wales had a turbulent journey, but great progress was made (Brain, 2010). </a:t>
            </a:r>
          </a:p>
          <a:p>
            <a:pPr marL="457200" indent="-457200">
              <a:buFont typeface="Arial" panose="020B0604020202020204" pitchFamily="34" charset="0"/>
              <a:buChar char="•"/>
            </a:pPr>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Emsley (2012) argues the reduction in the number of forces diminished their power and increased that of the Home Office. </a:t>
            </a:r>
          </a:p>
          <a:p>
            <a:pPr marL="914400" lvl="1" indent="-457200">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do people connect with large geographical forces </a:t>
            </a:r>
          </a:p>
          <a:p>
            <a:pPr marL="914400" lvl="1" indent="-457200">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how politicians often look for inspiration from the United States of America? </a:t>
            </a:r>
          </a:p>
          <a:p>
            <a:endParaRPr lang="en-GB" sz="1800" dirty="0">
              <a:effectLst/>
              <a:latin typeface="Times New Roman" panose="02020603050405020304" pitchFamily="18" charset="0"/>
              <a:ea typeface="Times New Roman" panose="02020603050405020304" pitchFamily="18" charset="0"/>
            </a:endParaRPr>
          </a:p>
          <a:p>
            <a:endParaRPr lang="en-US" dirty="0"/>
          </a:p>
        </p:txBody>
      </p:sp>
      <p:pic>
        <p:nvPicPr>
          <p:cNvPr id="6" name="Audio Recording 5 Jul 2023 at 21:43:03" descr="Audio Recording 5 Jul 2023 at 21:43:03">
            <a:hlinkClick r:id="" action="ppaction://media"/>
            <a:extLst>
              <a:ext uri="{FF2B5EF4-FFF2-40B4-BE49-F238E27FC236}">
                <a16:creationId xmlns:a16="http://schemas.microsoft.com/office/drawing/2014/main" id="{37835E1F-F5AE-EB4B-B988-494842C6AE4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268720" y="365125"/>
            <a:ext cx="812800" cy="812800"/>
          </a:xfrm>
          <a:prstGeom prst="rect">
            <a:avLst/>
          </a:prstGeom>
        </p:spPr>
      </p:pic>
    </p:spTree>
    <p:extLst>
      <p:ext uri="{BB962C8B-B14F-4D97-AF65-F5344CB8AC3E}">
        <p14:creationId xmlns:p14="http://schemas.microsoft.com/office/powerpoint/2010/main" val="713272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49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9" name="Rectangle 2058">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John Major Fast Facts | CNN">
            <a:extLst>
              <a:ext uri="{FF2B5EF4-FFF2-40B4-BE49-F238E27FC236}">
                <a16:creationId xmlns:a16="http://schemas.microsoft.com/office/drawing/2014/main" id="{E20D6042-2303-C440-932F-42F8F8F7303A}"/>
              </a:ext>
            </a:extLst>
          </p:cNvPr>
          <p:cNvPicPr>
            <a:picLocks noChangeAspect="1" noChangeArrowheads="1"/>
          </p:cNvPicPr>
          <p:nvPr/>
        </p:nvPicPr>
        <p:blipFill rotWithShape="1">
          <a:blip r:embed="rId4">
            <a:alphaModFix amt="35000"/>
            <a:extLst>
              <a:ext uri="{28A0092B-C50C-407E-A947-70E740481C1C}">
                <a14:useLocalDpi xmlns:a14="http://schemas.microsoft.com/office/drawing/2010/main" val="0"/>
              </a:ext>
            </a:extLst>
          </a:blip>
          <a:srcRect l="10359"/>
          <a:stretch/>
        </p:blipFill>
        <p:spPr bwMode="auto">
          <a:xfrm>
            <a:off x="20" y="10"/>
            <a:ext cx="8450297" cy="6857990"/>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pic>
        <p:nvPicPr>
          <p:cNvPr id="2052" name="Picture 4" descr="Margaret Thatcher - IMDb">
            <a:extLst>
              <a:ext uri="{FF2B5EF4-FFF2-40B4-BE49-F238E27FC236}">
                <a16:creationId xmlns:a16="http://schemas.microsoft.com/office/drawing/2014/main" id="{EAFC02E2-FCDC-394B-AE66-9168D86249DE}"/>
              </a:ext>
            </a:extLst>
          </p:cNvPr>
          <p:cNvPicPr>
            <a:picLocks noChangeAspect="1" noChangeArrowheads="1"/>
          </p:cNvPicPr>
          <p:nvPr/>
        </p:nvPicPr>
        <p:blipFill rotWithShape="1">
          <a:blip r:embed="rId5">
            <a:alphaModFix amt="50000"/>
            <a:extLst>
              <a:ext uri="{28A0092B-C50C-407E-A947-70E740481C1C}">
                <a14:useLocalDpi xmlns:a14="http://schemas.microsoft.com/office/drawing/2010/main" val="0"/>
              </a:ext>
            </a:extLst>
          </a:blip>
          <a:srcRect l="9647" r="2306"/>
          <a:stretch/>
        </p:blipFill>
        <p:spPr bwMode="auto">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ffectLst>
            <a:softEdge rad="127000"/>
          </a:effectLst>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D5B3551B-C16A-4A4C-90E9-37771998439F}"/>
              </a:ext>
            </a:extLst>
          </p:cNvPr>
          <p:cNvSpPr txBox="1"/>
          <p:nvPr/>
        </p:nvSpPr>
        <p:spPr>
          <a:xfrm>
            <a:off x="271272" y="451104"/>
            <a:ext cx="11335512" cy="6169151"/>
          </a:xfrm>
          <a:prstGeom prst="rect">
            <a:avLst/>
          </a:prstGeom>
        </p:spPr>
        <p:txBody>
          <a:bodyPr vert="horz" lIns="91440" tIns="45720" rIns="91440" bIns="45720" rtlCol="0">
            <a:normAutofit fontScale="92500" lnSpcReduction="20000"/>
          </a:bodyPr>
          <a:lstStyle/>
          <a:p>
            <a:pPr indent="-228600">
              <a:lnSpc>
                <a:spcPct val="90000"/>
              </a:lnSpc>
              <a:spcAft>
                <a:spcPts val="600"/>
              </a:spcAft>
              <a:buFont typeface="Arial" panose="020B0604020202020204" pitchFamily="34" charset="0"/>
              <a:buChar char="•"/>
            </a:pPr>
            <a:r>
              <a:rPr lang="en-US" sz="4300" dirty="0">
                <a:solidFill>
                  <a:schemeClr val="bg1"/>
                </a:solidFill>
                <a:effectLst/>
                <a:latin typeface="Arial" panose="020B0604020202020204" pitchFamily="34" charset="0"/>
                <a:cs typeface="Arial" panose="020B0604020202020204" pitchFamily="34" charset="0"/>
              </a:rPr>
              <a:t>Between 1979 and 1997, British policing was guided by political ideology and a combination of de jure and de facto Home Office practices</a:t>
            </a:r>
            <a:r>
              <a:rPr lang="en-US" sz="4300" dirty="0">
                <a:solidFill>
                  <a:schemeClr val="bg1"/>
                </a:solidFill>
                <a:latin typeface="Arial" panose="020B0604020202020204" pitchFamily="34" charset="0"/>
                <a:cs typeface="Arial" panose="020B0604020202020204" pitchFamily="34" charset="0"/>
              </a:rPr>
              <a:t> (</a:t>
            </a:r>
            <a:r>
              <a:rPr lang="en-US" sz="4300" dirty="0">
                <a:solidFill>
                  <a:schemeClr val="bg1"/>
                </a:solidFill>
                <a:effectLst/>
                <a:latin typeface="Arial" panose="020B0604020202020204" pitchFamily="34" charset="0"/>
                <a:cs typeface="Arial" panose="020B0604020202020204" pitchFamily="34" charset="0"/>
              </a:rPr>
              <a:t>Sullivan, 2002).</a:t>
            </a:r>
          </a:p>
          <a:p>
            <a:pPr indent="-228600">
              <a:lnSpc>
                <a:spcPct val="90000"/>
              </a:lnSpc>
              <a:spcAft>
                <a:spcPts val="600"/>
              </a:spcAft>
              <a:buFont typeface="Arial" panose="020B0604020202020204" pitchFamily="34" charset="0"/>
              <a:buChar char="•"/>
            </a:pPr>
            <a:endParaRPr lang="en-US" sz="4300" dirty="0">
              <a:solidFill>
                <a:schemeClr val="bg1"/>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4300" dirty="0">
                <a:solidFill>
                  <a:schemeClr val="bg1"/>
                </a:solidFill>
                <a:latin typeface="Arial" panose="020B0604020202020204" pitchFamily="34" charset="0"/>
                <a:ea typeface="Times New Roman" panose="02020603050405020304" pitchFamily="18" charset="0"/>
                <a:cs typeface="Arial" panose="020B0604020202020204" pitchFamily="34" charset="0"/>
              </a:rPr>
              <a:t>P</a:t>
            </a:r>
            <a:r>
              <a:rPr lang="en-GB" sz="43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olice were marginalised for Conservative Policy, particularly as a show of strength during the miners’ strike, which galvanised Thatcher and laid to rest who held power in Britain</a:t>
            </a:r>
            <a:r>
              <a:rPr lang="en-GB" sz="4300" dirty="0">
                <a:solidFill>
                  <a:schemeClr val="bg1"/>
                </a:solidFill>
                <a:effectLst/>
                <a:latin typeface="Arial" panose="020B0604020202020204" pitchFamily="34" charset="0"/>
                <a:cs typeface="Arial" panose="020B0604020202020204" pitchFamily="34" charset="0"/>
              </a:rPr>
              <a:t> </a:t>
            </a:r>
          </a:p>
          <a:p>
            <a:pPr indent="-228600">
              <a:lnSpc>
                <a:spcPct val="90000"/>
              </a:lnSpc>
              <a:spcAft>
                <a:spcPts val="600"/>
              </a:spcAft>
              <a:buFont typeface="Arial" panose="020B0604020202020204" pitchFamily="34" charset="0"/>
              <a:buChar char="•"/>
            </a:pPr>
            <a:endParaRPr lang="en-GB" sz="4300" dirty="0">
              <a:solidFill>
                <a:schemeClr val="bg1"/>
              </a:solidFill>
              <a:latin typeface="Arial" panose="020B0604020202020204" pitchFamily="34" charset="0"/>
              <a:ea typeface="Times New Roman" panose="02020603050405020304" pitchFamily="18"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4300" dirty="0">
                <a:solidFill>
                  <a:schemeClr val="bg1"/>
                </a:solidFill>
                <a:latin typeface="Arial" panose="020B0604020202020204" pitchFamily="34" charset="0"/>
                <a:ea typeface="Times New Roman" panose="02020603050405020304" pitchFamily="18" charset="0"/>
                <a:cs typeface="Arial" panose="020B0604020202020204" pitchFamily="34" charset="0"/>
              </a:rPr>
              <a:t>Police</a:t>
            </a:r>
            <a:r>
              <a:rPr lang="en-GB" sz="43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often castigated for political votes, (Sheehy Report, 1993). </a:t>
            </a:r>
          </a:p>
          <a:p>
            <a:pPr>
              <a:lnSpc>
                <a:spcPct val="90000"/>
              </a:lnSpc>
              <a:spcAft>
                <a:spcPts val="600"/>
              </a:spcAft>
            </a:pPr>
            <a:endParaRPr lang="en-US" sz="2000" dirty="0">
              <a:solidFill>
                <a:srgbClr val="FFFFFF"/>
              </a:solidFill>
            </a:endParaRPr>
          </a:p>
        </p:txBody>
      </p:sp>
      <p:pic>
        <p:nvPicPr>
          <p:cNvPr id="8" name="Audio Recording 5 Jul 2023 at 21:49:09" descr="Audio Recording 5 Jul 2023 at 21:49:09">
            <a:hlinkClick r:id="" action="ppaction://media"/>
            <a:extLst>
              <a:ext uri="{FF2B5EF4-FFF2-40B4-BE49-F238E27FC236}">
                <a16:creationId xmlns:a16="http://schemas.microsoft.com/office/drawing/2014/main" id="{F6292F55-F9C9-3E44-B25D-8AD608AD14C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231120" y="2016760"/>
            <a:ext cx="812800" cy="812800"/>
          </a:xfrm>
          <a:prstGeom prst="rect">
            <a:avLst/>
          </a:prstGeom>
        </p:spPr>
      </p:pic>
    </p:spTree>
    <p:extLst>
      <p:ext uri="{BB962C8B-B14F-4D97-AF65-F5344CB8AC3E}">
        <p14:creationId xmlns:p14="http://schemas.microsoft.com/office/powerpoint/2010/main" val="3852647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81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ome Office | artification">
            <a:extLst>
              <a:ext uri="{FF2B5EF4-FFF2-40B4-BE49-F238E27FC236}">
                <a16:creationId xmlns:a16="http://schemas.microsoft.com/office/drawing/2014/main" id="{21B76502-FD0E-834E-97B1-B15DC75279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91571" y="0"/>
            <a:ext cx="3800429" cy="162705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2 Marsham Street - Wikipedia">
            <a:extLst>
              <a:ext uri="{FF2B5EF4-FFF2-40B4-BE49-F238E27FC236}">
                <a16:creationId xmlns:a16="http://schemas.microsoft.com/office/drawing/2014/main" id="{F0C07C2F-FBD3-704D-B321-F29FF59937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91570" y="1627058"/>
            <a:ext cx="3800429" cy="260573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30C18E3-8759-234E-824C-38E83EC5DF57}"/>
              </a:ext>
            </a:extLst>
          </p:cNvPr>
          <p:cNvSpPr txBox="1"/>
          <p:nvPr/>
        </p:nvSpPr>
        <p:spPr>
          <a:xfrm>
            <a:off x="173309" y="289679"/>
            <a:ext cx="8096339" cy="6278642"/>
          </a:xfrm>
          <a:prstGeom prst="rect">
            <a:avLst/>
          </a:prstGeom>
          <a:noFill/>
        </p:spPr>
        <p:txBody>
          <a:bodyPr wrap="square" rtlCol="0">
            <a:spAutoFit/>
          </a:bodyPr>
          <a:lstStyle/>
          <a:p>
            <a:pPr marL="285750" indent="-285750">
              <a:buFont typeface="Arial" panose="020B0604020202020204" pitchFamily="34" charset="0"/>
              <a:buChar char="•"/>
            </a:pPr>
            <a:r>
              <a:rPr lang="en-US" sz="3200" dirty="0">
                <a:latin typeface="Arial" panose="020B0604020202020204" pitchFamily="34" charset="0"/>
                <a:cs typeface="Arial" panose="020B0604020202020204" pitchFamily="34" charset="0"/>
              </a:rPr>
              <a:t>Home Office de facto political control over policing</a:t>
            </a:r>
          </a:p>
          <a:p>
            <a:pPr marL="742950" lvl="1" indent="-285750">
              <a:buFont typeface="Arial" panose="020B0604020202020204" pitchFamily="34" charset="0"/>
              <a:buChar char="•"/>
            </a:pPr>
            <a:r>
              <a:rPr lang="en-US" sz="3200" dirty="0">
                <a:latin typeface="Arial" panose="020B0604020202020204" pitchFamily="34" charset="0"/>
                <a:cs typeface="Arial" panose="020B0604020202020204" pitchFamily="34" charset="0"/>
              </a:rPr>
              <a:t>Association of Chief Police Officers</a:t>
            </a:r>
          </a:p>
          <a:p>
            <a:pPr marL="742950" lvl="1" indent="-285750">
              <a:buFont typeface="Arial" panose="020B0604020202020204" pitchFamily="34" charset="0"/>
              <a:buChar char="•"/>
            </a:pPr>
            <a:r>
              <a:rPr lang="en-US" sz="3200" dirty="0">
                <a:latin typeface="Arial" panose="020B0604020202020204" pitchFamily="34" charset="0"/>
                <a:cs typeface="Arial" panose="020B0604020202020204" pitchFamily="34" charset="0"/>
              </a:rPr>
              <a:t>Her Majesty’s Inspectorate </a:t>
            </a:r>
          </a:p>
          <a:p>
            <a:pPr marL="742950" lvl="1" indent="-285750">
              <a:buFont typeface="Arial" panose="020B0604020202020204" pitchFamily="34" charset="0"/>
              <a:buChar char="•"/>
            </a:pPr>
            <a:r>
              <a:rPr lang="en-US" sz="3200" dirty="0">
                <a:latin typeface="Arial" panose="020B0604020202020204" pitchFamily="34" charset="0"/>
                <a:cs typeface="Arial" panose="020B0604020202020204" pitchFamily="34" charset="0"/>
              </a:rPr>
              <a:t>Home Office Circulars </a:t>
            </a:r>
          </a:p>
          <a:p>
            <a:pPr marL="742950" lvl="1" indent="-285750">
              <a:buFont typeface="Arial" panose="020B0604020202020204" pitchFamily="34" charset="0"/>
              <a:buChar char="•"/>
            </a:pPr>
            <a:endParaRPr lang="en-US" sz="32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3200" i="1" dirty="0">
                <a:effectLst/>
                <a:latin typeface="Arial" panose="020B0604020202020204" pitchFamily="34" charset="0"/>
                <a:ea typeface="Times New Roman" panose="02020603050405020304" pitchFamily="18" charset="0"/>
                <a:cs typeface="Arial" panose="020B0604020202020204" pitchFamily="34" charset="0"/>
              </a:rPr>
              <a:t>R </a:t>
            </a:r>
            <a:r>
              <a:rPr lang="en-GB" sz="3200" dirty="0">
                <a:effectLst/>
                <a:latin typeface="Arial" panose="020B0604020202020204" pitchFamily="34" charset="0"/>
                <a:ea typeface="Times New Roman" panose="02020603050405020304" pitchFamily="18" charset="0"/>
                <a:cs typeface="Arial" panose="020B0604020202020204" pitchFamily="34" charset="0"/>
              </a:rPr>
              <a:t>v. </a:t>
            </a:r>
            <a:r>
              <a:rPr lang="en-GB" sz="3200" i="1" dirty="0">
                <a:effectLst/>
                <a:latin typeface="Arial" panose="020B0604020202020204" pitchFamily="34" charset="0"/>
                <a:ea typeface="Times New Roman" panose="02020603050405020304" pitchFamily="18" charset="0"/>
                <a:cs typeface="Arial" panose="020B0604020202020204" pitchFamily="34" charset="0"/>
              </a:rPr>
              <a:t>Secretary of State for the Home Dept., ex p. Northumbria Police Authority </a:t>
            </a:r>
            <a:r>
              <a:rPr lang="en-GB" sz="3200" dirty="0">
                <a:effectLst/>
                <a:latin typeface="Arial" panose="020B0604020202020204" pitchFamily="34" charset="0"/>
                <a:ea typeface="Times New Roman" panose="02020603050405020304" pitchFamily="18" charset="0"/>
                <a:cs typeface="Arial" panose="020B0604020202020204" pitchFamily="34" charset="0"/>
              </a:rPr>
              <a:t>[1988], Home Office Circular 40/1986</a:t>
            </a:r>
          </a:p>
          <a:p>
            <a:pPr marL="742950" lvl="1" indent="-285750">
              <a:buFont typeface="Arial" panose="020B0604020202020204" pitchFamily="34" charset="0"/>
              <a:buChar char="•"/>
            </a:pPr>
            <a:endParaRPr lang="en-US" sz="3200" dirty="0">
              <a:latin typeface="Arial" panose="020B0604020202020204" pitchFamily="34" charset="0"/>
              <a:cs typeface="Arial" panose="020B0604020202020204" pitchFamily="34" charset="0"/>
            </a:endParaRPr>
          </a:p>
          <a:p>
            <a:pPr lvl="1"/>
            <a:r>
              <a:rPr lang="en-GB" sz="3200" dirty="0">
                <a:effectLst/>
                <a:latin typeface="Arial" panose="020B0604020202020204" pitchFamily="34" charset="0"/>
                <a:ea typeface="Times New Roman" panose="02020603050405020304" pitchFamily="18" charset="0"/>
                <a:cs typeface="Arial" panose="020B0604020202020204" pitchFamily="34" charset="0"/>
              </a:rPr>
              <a:t>(Weatheritt, 1986; Sullivan 2002). </a:t>
            </a:r>
            <a:endParaRPr lang="en-US" sz="3200" dirty="0">
              <a:latin typeface="Arial" panose="020B0604020202020204" pitchFamily="34" charset="0"/>
              <a:cs typeface="Arial" panose="020B0604020202020204" pitchFamily="34" charset="0"/>
            </a:endParaRPr>
          </a:p>
          <a:p>
            <a:r>
              <a:rPr lang="en-US" dirty="0"/>
              <a:t> </a:t>
            </a:r>
          </a:p>
        </p:txBody>
      </p:sp>
      <p:pic>
        <p:nvPicPr>
          <p:cNvPr id="3078" name="Picture 6" descr="The police's independence from political interference is open to question |  Letters | The Guardian">
            <a:extLst>
              <a:ext uri="{FF2B5EF4-FFF2-40B4-BE49-F238E27FC236}">
                <a16:creationId xmlns:a16="http://schemas.microsoft.com/office/drawing/2014/main" id="{B90064E6-7568-204E-914D-A182C681CB5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91570" y="4232790"/>
            <a:ext cx="3800430" cy="2593657"/>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Recording 5 Jul 2023 at 22:04:42" descr="Audio Recording 5 Jul 2023 at 22:04:42">
            <a:hlinkClick r:id="" action="ppaction://media"/>
            <a:extLst>
              <a:ext uri="{FF2B5EF4-FFF2-40B4-BE49-F238E27FC236}">
                <a16:creationId xmlns:a16="http://schemas.microsoft.com/office/drawing/2014/main" id="{C9B08D91-FD90-5447-9047-3FD1ABAFC37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773920" y="407858"/>
            <a:ext cx="812800" cy="812800"/>
          </a:xfrm>
          <a:prstGeom prst="rect">
            <a:avLst/>
          </a:prstGeom>
        </p:spPr>
      </p:pic>
    </p:spTree>
    <p:extLst>
      <p:ext uri="{BB962C8B-B14F-4D97-AF65-F5344CB8AC3E}">
        <p14:creationId xmlns:p14="http://schemas.microsoft.com/office/powerpoint/2010/main" val="3099214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90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F98C9C45-6700-674E-BE48-ACD11BF30DE0}"/>
              </a:ext>
            </a:extLst>
          </p:cNvPr>
          <p:cNvSpPr txBox="1"/>
          <p:nvPr/>
        </p:nvSpPr>
        <p:spPr>
          <a:xfrm>
            <a:off x="426720" y="374168"/>
            <a:ext cx="6080760" cy="6109664"/>
          </a:xfrm>
          <a:prstGeom prst="rect">
            <a:avLst/>
          </a:prstGeom>
        </p:spPr>
        <p:txBody>
          <a:bodyPr vert="horz" lIns="91440" tIns="45720" rIns="91440" bIns="45720" rtlCol="0">
            <a:normAutofit lnSpcReduction="10000"/>
          </a:bodyPr>
          <a:lstStyle/>
          <a:p>
            <a:pPr marL="285750" indent="-228600">
              <a:lnSpc>
                <a:spcPct val="90000"/>
              </a:lnSpc>
              <a:spcAft>
                <a:spcPts val="600"/>
              </a:spcAft>
              <a:buFont typeface="Arial" panose="020B0604020202020204" pitchFamily="34" charset="0"/>
              <a:buChar char="•"/>
            </a:pPr>
            <a:r>
              <a:rPr lang="en-US" sz="3200" dirty="0">
                <a:effectLst/>
              </a:rPr>
              <a:t>Prime Minister Tony Blair's premiership promised to be tough on crime and the causes of crime. </a:t>
            </a:r>
          </a:p>
          <a:p>
            <a:pPr marL="57150">
              <a:lnSpc>
                <a:spcPct val="90000"/>
              </a:lnSpc>
              <a:spcAft>
                <a:spcPts val="600"/>
              </a:spcAft>
            </a:pPr>
            <a:endParaRPr lang="en-US" sz="3200" dirty="0">
              <a:effectLst/>
            </a:endParaRPr>
          </a:p>
          <a:p>
            <a:pPr marL="285750" indent="-228600">
              <a:lnSpc>
                <a:spcPct val="90000"/>
              </a:lnSpc>
              <a:spcAft>
                <a:spcPts val="600"/>
              </a:spcAft>
              <a:buFont typeface="Arial" panose="020B0604020202020204" pitchFamily="34" charset="0"/>
              <a:buChar char="•"/>
            </a:pPr>
            <a:r>
              <a:rPr lang="en-US" sz="3200" dirty="0">
                <a:effectLst/>
              </a:rPr>
              <a:t>However, opinions differed regarding Blair’s effectiveness and impact on policing.</a:t>
            </a:r>
          </a:p>
          <a:p>
            <a:pPr marL="57150">
              <a:lnSpc>
                <a:spcPct val="90000"/>
              </a:lnSpc>
              <a:spcAft>
                <a:spcPts val="600"/>
              </a:spcAft>
            </a:pPr>
            <a:r>
              <a:rPr lang="en-US" sz="3200" dirty="0">
                <a:effectLst/>
              </a:rPr>
              <a:t> </a:t>
            </a:r>
            <a:endParaRPr lang="en-US" sz="3200" dirty="0"/>
          </a:p>
          <a:p>
            <a:pPr marL="285750" indent="-228600">
              <a:lnSpc>
                <a:spcPct val="90000"/>
              </a:lnSpc>
              <a:spcAft>
                <a:spcPts val="600"/>
              </a:spcAft>
              <a:buFont typeface="Arial" panose="020B0604020202020204" pitchFamily="34" charset="0"/>
              <a:buChar char="•"/>
            </a:pPr>
            <a:r>
              <a:rPr lang="en-US" sz="3200" dirty="0">
                <a:effectLst/>
              </a:rPr>
              <a:t>Positive funding statements, but questions about PCSOs</a:t>
            </a:r>
          </a:p>
          <a:p>
            <a:pPr>
              <a:lnSpc>
                <a:spcPct val="90000"/>
              </a:lnSpc>
              <a:spcAft>
                <a:spcPts val="600"/>
              </a:spcAft>
            </a:pPr>
            <a:endParaRPr lang="en-US" sz="3200" dirty="0"/>
          </a:p>
          <a:p>
            <a:pPr>
              <a:lnSpc>
                <a:spcPct val="90000"/>
              </a:lnSpc>
              <a:spcAft>
                <a:spcPts val="600"/>
              </a:spcAft>
            </a:pPr>
            <a:r>
              <a:rPr lang="en-US" sz="2800" dirty="0">
                <a:effectLst/>
              </a:rPr>
              <a:t>DeVeris (2007); Solomon, et al</a:t>
            </a:r>
            <a:r>
              <a:rPr lang="en-US" sz="2800" dirty="0"/>
              <a:t>,</a:t>
            </a:r>
            <a:r>
              <a:rPr lang="en-US" sz="2800" dirty="0">
                <a:effectLst/>
              </a:rPr>
              <a:t> (2007)</a:t>
            </a:r>
            <a:endParaRPr lang="en-US" sz="2800" dirty="0"/>
          </a:p>
        </p:txBody>
      </p:sp>
      <p:pic>
        <p:nvPicPr>
          <p:cNvPr id="4098" name="Picture 2" descr="Tony Blair: I would have voted for Boris Johnson's post-Brexit trade deal | Tony  Blair | The Guardian">
            <a:extLst>
              <a:ext uri="{FF2B5EF4-FFF2-40B4-BE49-F238E27FC236}">
                <a16:creationId xmlns:a16="http://schemas.microsoft.com/office/drawing/2014/main" id="{E1CF6F6F-389C-224E-A87F-612B5C29F7C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053"/>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pic>
        <p:nvPicPr>
          <p:cNvPr id="8" name="Audio Recording 6 Jul 2023 at 19:03:16" descr="Audio Recording 6 Jul 2023 at 19:03:16">
            <a:hlinkClick r:id="" action="ppaction://media"/>
            <a:extLst>
              <a:ext uri="{FF2B5EF4-FFF2-40B4-BE49-F238E27FC236}">
                <a16:creationId xmlns:a16="http://schemas.microsoft.com/office/drawing/2014/main" id="{6F2BC8FB-15B0-7341-98DF-045D0D74FA0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1407352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152"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3" name="Rectangle 615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146" name="Picture 2" descr="Exclusive: 'New Labour' consigned to the dustbin of history as Progress  drops the label | The Independent | The Independent">
            <a:extLst>
              <a:ext uri="{FF2B5EF4-FFF2-40B4-BE49-F238E27FC236}">
                <a16:creationId xmlns:a16="http://schemas.microsoft.com/office/drawing/2014/main" id="{6B5FF0A4-2722-7049-9BE8-54DDFD7CF0B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201" r="10321"/>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98C9C45-6700-674E-BE48-ACD11BF30DE0}"/>
              </a:ext>
            </a:extLst>
          </p:cNvPr>
          <p:cNvSpPr txBox="1"/>
          <p:nvPr/>
        </p:nvSpPr>
        <p:spPr>
          <a:xfrm>
            <a:off x="6659881" y="537675"/>
            <a:ext cx="5151118" cy="5782648"/>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3200" dirty="0">
                <a:effectLst/>
              </a:rPr>
              <a:t>Ten years of persistent centralised targets and performance management within the service</a:t>
            </a:r>
            <a:r>
              <a:rPr lang="en-US" sz="3200" dirty="0"/>
              <a:t>. </a:t>
            </a:r>
          </a:p>
          <a:p>
            <a:pPr marL="57150" indent="-228600">
              <a:lnSpc>
                <a:spcPct val="90000"/>
              </a:lnSpc>
              <a:spcAft>
                <a:spcPts val="600"/>
              </a:spcAft>
              <a:buFont typeface="Arial" panose="020B0604020202020204" pitchFamily="34" charset="0"/>
              <a:buChar char="•"/>
            </a:pPr>
            <a:endParaRPr lang="en-US" sz="3200" dirty="0"/>
          </a:p>
          <a:p>
            <a:pPr marL="285750" indent="-228600">
              <a:lnSpc>
                <a:spcPct val="90000"/>
              </a:lnSpc>
              <a:spcAft>
                <a:spcPts val="600"/>
              </a:spcAft>
              <a:buFont typeface="Arial" panose="020B0604020202020204" pitchFamily="34" charset="0"/>
              <a:buChar char="•"/>
            </a:pPr>
            <a:r>
              <a:rPr lang="en-US" sz="3200" dirty="0"/>
              <a:t>S</a:t>
            </a:r>
            <a:r>
              <a:rPr lang="en-US" sz="3200" dirty="0">
                <a:effectLst/>
              </a:rPr>
              <a:t>everal far-reaching and powerful laws eroded the civil rights of many citizens and placed power without scrutiny in the hands of the police (Law Teacher, 2019). </a:t>
            </a:r>
          </a:p>
        </p:txBody>
      </p:sp>
      <p:pic>
        <p:nvPicPr>
          <p:cNvPr id="2" name="Audio Recording 6 Jul 2023 at 19:05:20" descr="Audio Recording 6 Jul 2023 at 19:05:20">
            <a:hlinkClick r:id="" action="ppaction://media"/>
            <a:extLst>
              <a:ext uri="{FF2B5EF4-FFF2-40B4-BE49-F238E27FC236}">
                <a16:creationId xmlns:a16="http://schemas.microsoft.com/office/drawing/2014/main" id="{D577E5EC-5BB1-6447-978E-2F93E123813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58732" y="527515"/>
            <a:ext cx="812800" cy="812800"/>
          </a:xfrm>
          <a:prstGeom prst="rect">
            <a:avLst/>
          </a:prstGeom>
        </p:spPr>
      </p:pic>
    </p:spTree>
    <p:extLst>
      <p:ext uri="{BB962C8B-B14F-4D97-AF65-F5344CB8AC3E}">
        <p14:creationId xmlns:p14="http://schemas.microsoft.com/office/powerpoint/2010/main" val="348987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8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FE6C8DBE-D15E-8844-8B59-40505BE5D860}"/>
              </a:ext>
            </a:extLst>
          </p:cNvPr>
          <p:cNvSpPr txBox="1"/>
          <p:nvPr/>
        </p:nvSpPr>
        <p:spPr>
          <a:xfrm>
            <a:off x="0" y="119538"/>
            <a:ext cx="6667770" cy="6586062"/>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2800" dirty="0">
                <a:effectLst/>
                <a:latin typeface="Arial" panose="020B0604020202020204" pitchFamily="34" charset="0"/>
                <a:cs typeface="Arial" panose="020B0604020202020204" pitchFamily="34" charset="0"/>
              </a:rPr>
              <a:t>Theresa May, both as Home Secretary and Prime Minister</a:t>
            </a:r>
            <a:r>
              <a:rPr lang="en-US" sz="2800" dirty="0">
                <a:latin typeface="Arial" panose="020B0604020202020204" pitchFamily="34" charset="0"/>
                <a:cs typeface="Arial" panose="020B0604020202020204" pitchFamily="34" charset="0"/>
              </a:rPr>
              <a:t> </a:t>
            </a:r>
            <a:r>
              <a:rPr lang="en-US" sz="2800" dirty="0">
                <a:effectLst/>
                <a:latin typeface="Arial" panose="020B0604020202020204" pitchFamily="34" charset="0"/>
                <a:cs typeface="Arial" panose="020B0604020202020204" pitchFamily="34" charset="0"/>
              </a:rPr>
              <a:t>- disastrous and destructive to policing. </a:t>
            </a:r>
          </a:p>
          <a:p>
            <a:pPr>
              <a:lnSpc>
                <a:spcPct val="90000"/>
              </a:lnSpc>
              <a:spcAft>
                <a:spcPts val="600"/>
              </a:spcAft>
            </a:pPr>
            <a:endParaRPr lang="en-US" sz="2800" dirty="0">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800" dirty="0">
                <a:effectLst/>
                <a:latin typeface="Arial" panose="020B0604020202020204" pitchFamily="34" charset="0"/>
                <a:cs typeface="Arial" panose="020B0604020202020204" pitchFamily="34" charset="0"/>
              </a:rPr>
              <a:t>Number of budget cuts, reduction in police numbers, the perception of lawlessness, personal onslaught and targeted attacks on policing. </a:t>
            </a:r>
          </a:p>
          <a:p>
            <a:pPr>
              <a:lnSpc>
                <a:spcPct val="90000"/>
              </a:lnSpc>
              <a:spcAft>
                <a:spcPts val="600"/>
              </a:spcAft>
            </a:pPr>
            <a:endParaRPr lang="en-US" sz="2800" dirty="0">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800" dirty="0">
                <a:latin typeface="Arial" panose="020B0604020202020204" pitchFamily="34" charset="0"/>
                <a:cs typeface="Arial" panose="020B0604020202020204" pitchFamily="34" charset="0"/>
              </a:rPr>
              <a:t>T</a:t>
            </a:r>
            <a:r>
              <a:rPr lang="en-US" sz="2800" dirty="0">
                <a:effectLst/>
                <a:latin typeface="Arial" panose="020B0604020202020204" pitchFamily="34" charset="0"/>
                <a:cs typeface="Arial" panose="020B0604020202020204" pitchFamily="34" charset="0"/>
              </a:rPr>
              <a:t>he new governments recruitment of 20,000 police officers is repealing the cuts made by May, but it is unclear if this rapid onboarding of young inexperienced officers can restore the reputation of the government and increase public confidence or reduce the fear of crime (Acheson, 2019)</a:t>
            </a:r>
          </a:p>
        </p:txBody>
      </p:sp>
      <p:pic>
        <p:nvPicPr>
          <p:cNvPr id="7" name="Picture 2" descr="Home Secretary's Police Federation Conference 2016 speech - GOV.UK">
            <a:extLst>
              <a:ext uri="{FF2B5EF4-FFF2-40B4-BE49-F238E27FC236}">
                <a16:creationId xmlns:a16="http://schemas.microsoft.com/office/drawing/2014/main" id="{55E7AE0E-E092-E341-99BD-4434DC9ADF7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857" r="23106" b="-1"/>
          <a:stretch/>
        </p:blipFill>
        <p:spPr bwMode="auto">
          <a:xfrm>
            <a:off x="6507480" y="10"/>
            <a:ext cx="5684520"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pic>
        <p:nvPicPr>
          <p:cNvPr id="5" name="Audio Recording 6 Jul 2023 at 19:08:53" descr="Audio Recording 6 Jul 2023 at 19:08:53">
            <a:hlinkClick r:id="" action="ppaction://media"/>
            <a:extLst>
              <a:ext uri="{FF2B5EF4-FFF2-40B4-BE49-F238E27FC236}">
                <a16:creationId xmlns:a16="http://schemas.microsoft.com/office/drawing/2014/main" id="{110A1435-68EB-184D-8213-35970E005BF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731760" y="325120"/>
            <a:ext cx="812800" cy="812800"/>
          </a:xfrm>
          <a:prstGeom prst="rect">
            <a:avLst/>
          </a:prstGeom>
        </p:spPr>
      </p:pic>
    </p:spTree>
    <p:extLst>
      <p:ext uri="{BB962C8B-B14F-4D97-AF65-F5344CB8AC3E}">
        <p14:creationId xmlns:p14="http://schemas.microsoft.com/office/powerpoint/2010/main" val="2145697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70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Free Analysis Biochemistry photo and picture">
            <a:extLst>
              <a:ext uri="{FF2B5EF4-FFF2-40B4-BE49-F238E27FC236}">
                <a16:creationId xmlns:a16="http://schemas.microsoft.com/office/drawing/2014/main" id="{1209ED48-706D-CA4C-A778-2C4CA13ACD12}"/>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1446" b="14284"/>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D5CA92D-2411-8175-E3F0-95D52E19C12C}"/>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b="1" dirty="0">
                <a:solidFill>
                  <a:srgbClr val="FFFFFF"/>
                </a:solidFill>
                <a:effectLst/>
              </a:rPr>
              <a:t>Politics and policing at a micro level </a:t>
            </a:r>
            <a:endParaRPr lang="en-US" sz="6000" dirty="0">
              <a:solidFill>
                <a:srgbClr val="FFFFFF"/>
              </a:solidFill>
            </a:endParaRPr>
          </a:p>
        </p:txBody>
      </p:sp>
    </p:spTree>
    <p:extLst>
      <p:ext uri="{BB962C8B-B14F-4D97-AF65-F5344CB8AC3E}">
        <p14:creationId xmlns:p14="http://schemas.microsoft.com/office/powerpoint/2010/main" val="2366589672"/>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01" name="Rectangle 819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194" name="Picture 2" descr="Flag Of Wales Stock Photo - Download Image Now - Welsh Flag, Backgrounds,  Close-up - iStock">
            <a:extLst>
              <a:ext uri="{FF2B5EF4-FFF2-40B4-BE49-F238E27FC236}">
                <a16:creationId xmlns:a16="http://schemas.microsoft.com/office/drawing/2014/main" id="{3A47429D-AF13-F342-98C0-8B6B3A2EE15A}"/>
              </a:ext>
            </a:extLst>
          </p:cNvPr>
          <p:cNvPicPr>
            <a:picLocks noChangeAspect="1" noChangeArrowheads="1"/>
          </p:cNvPicPr>
          <p:nvPr/>
        </p:nvPicPr>
        <p:blipFill rotWithShape="1">
          <a:blip r:embed="rId4">
            <a:alphaModFix amt="35000"/>
            <a:extLst>
              <a:ext uri="{28A0092B-C50C-407E-A947-70E740481C1C}">
                <a14:useLocalDpi xmlns:a14="http://schemas.microsoft.com/office/drawing/2010/main" val="0"/>
              </a:ext>
            </a:extLst>
          </a:blip>
          <a:srcRect t="3809" b="9984"/>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EAF9716-8F1D-B04D-9372-3A6BBE817630}"/>
              </a:ext>
            </a:extLst>
          </p:cNvPr>
          <p:cNvSpPr txBox="1"/>
          <p:nvPr/>
        </p:nvSpPr>
        <p:spPr>
          <a:xfrm>
            <a:off x="563880" y="789304"/>
            <a:ext cx="11049000" cy="5184775"/>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3200" dirty="0">
                <a:solidFill>
                  <a:srgbClr val="FFFFFF"/>
                </a:solidFill>
                <a:effectLst/>
                <a:latin typeface="Arial" panose="020B0604020202020204" pitchFamily="34" charset="0"/>
                <a:cs typeface="Arial" panose="020B0604020202020204" pitchFamily="34" charset="0"/>
              </a:rPr>
              <a:t>Wales has been part of the English legal system since 1542 and has no criminal justice system in place. </a:t>
            </a:r>
          </a:p>
          <a:p>
            <a:pPr>
              <a:lnSpc>
                <a:spcPct val="90000"/>
              </a:lnSpc>
              <a:spcAft>
                <a:spcPts val="600"/>
              </a:spcAft>
            </a:pPr>
            <a:endParaRPr lang="en-US" sz="3200" dirty="0">
              <a:solidFill>
                <a:srgbClr val="FFFFFF"/>
              </a:solidFill>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3200" dirty="0">
                <a:solidFill>
                  <a:srgbClr val="FFFFFF"/>
                </a:solidFill>
                <a:effectLst/>
                <a:latin typeface="Arial" panose="020B0604020202020204" pitchFamily="34" charset="0"/>
                <a:cs typeface="Arial" panose="020B0604020202020204" pitchFamily="34" charset="0"/>
              </a:rPr>
              <a:t>National Assembly of Wales (Senedd Cymru) was created in 1999, and the expansion of powers in 2006, 2014 and 2017 brought an emergent and maturation of specific Welsh laws. </a:t>
            </a:r>
          </a:p>
          <a:p>
            <a:pPr indent="-228600">
              <a:lnSpc>
                <a:spcPct val="90000"/>
              </a:lnSpc>
              <a:spcAft>
                <a:spcPts val="600"/>
              </a:spcAft>
              <a:buFont typeface="Arial" panose="020B0604020202020204" pitchFamily="34" charset="0"/>
              <a:buChar char="•"/>
            </a:pPr>
            <a:endParaRPr lang="en-US" sz="3200" dirty="0">
              <a:solidFill>
                <a:srgbClr val="FFFFFF"/>
              </a:solidFill>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3200" dirty="0">
                <a:solidFill>
                  <a:srgbClr val="FFFFFF"/>
                </a:solidFill>
                <a:effectLst/>
                <a:latin typeface="Arial" panose="020B0604020202020204" pitchFamily="34" charset="0"/>
                <a:cs typeface="Arial" panose="020B0604020202020204" pitchFamily="34" charset="0"/>
              </a:rPr>
              <a:t>The debate and exploration of the criminal justice functions being devolved to Wales have raged for several years (Paun and Shuttleworth, 2020). </a:t>
            </a:r>
          </a:p>
          <a:p>
            <a:pPr indent="-228600">
              <a:lnSpc>
                <a:spcPct val="90000"/>
              </a:lnSpc>
              <a:spcAft>
                <a:spcPts val="600"/>
              </a:spcAft>
              <a:buFont typeface="Arial" panose="020B0604020202020204" pitchFamily="34" charset="0"/>
              <a:buChar char="•"/>
            </a:pPr>
            <a:endParaRPr lang="en-US" dirty="0">
              <a:solidFill>
                <a:srgbClr val="FFFFFF"/>
              </a:solidFill>
              <a:effectLst/>
            </a:endParaRPr>
          </a:p>
          <a:p>
            <a:pPr indent="-228600">
              <a:lnSpc>
                <a:spcPct val="90000"/>
              </a:lnSpc>
              <a:spcAft>
                <a:spcPts val="600"/>
              </a:spcAft>
              <a:buFont typeface="Arial" panose="020B0604020202020204" pitchFamily="34" charset="0"/>
              <a:buChar char="•"/>
            </a:pPr>
            <a:endParaRPr lang="en-US" dirty="0">
              <a:solidFill>
                <a:srgbClr val="FFFFFF"/>
              </a:solidFill>
              <a:effectLst/>
            </a:endParaRPr>
          </a:p>
        </p:txBody>
      </p:sp>
      <p:pic>
        <p:nvPicPr>
          <p:cNvPr id="8" name="Audio Recording 6 Jul 2023 at 19:15:15" descr="Audio Recording 6 Jul 2023 at 19:15:15">
            <a:hlinkClick r:id="" action="ppaction://media"/>
            <a:extLst>
              <a:ext uri="{FF2B5EF4-FFF2-40B4-BE49-F238E27FC236}">
                <a16:creationId xmlns:a16="http://schemas.microsoft.com/office/drawing/2014/main" id="{8FA6A4C3-59D5-E342-8FA4-8EA595D0D2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621520" y="5130799"/>
            <a:ext cx="812800" cy="812800"/>
          </a:xfrm>
          <a:prstGeom prst="rect">
            <a:avLst/>
          </a:prstGeom>
        </p:spPr>
      </p:pic>
    </p:spTree>
    <p:extLst>
      <p:ext uri="{BB962C8B-B14F-4D97-AF65-F5344CB8AC3E}">
        <p14:creationId xmlns:p14="http://schemas.microsoft.com/office/powerpoint/2010/main" val="43254114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352"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14" name="Rectangle 8205">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2" descr="UK Government welcomes report on the future of devolution in Wales - GOV.UK">
            <a:extLst>
              <a:ext uri="{FF2B5EF4-FFF2-40B4-BE49-F238E27FC236}">
                <a16:creationId xmlns:a16="http://schemas.microsoft.com/office/drawing/2014/main" id="{A0EF5D83-77F5-F047-B084-68235D5BD3D6}"/>
              </a:ext>
            </a:extLst>
          </p:cNvPr>
          <p:cNvPicPr>
            <a:picLocks noChangeAspect="1" noChangeArrowheads="1"/>
          </p:cNvPicPr>
          <p:nvPr/>
        </p:nvPicPr>
        <p:blipFill rotWithShape="1">
          <a:blip r:embed="rId4">
            <a:alphaModFix amt="35000"/>
            <a:extLst>
              <a:ext uri="{28A0092B-C50C-407E-A947-70E740481C1C}">
                <a14:useLocalDpi xmlns:a14="http://schemas.microsoft.com/office/drawing/2010/main" val="0"/>
              </a:ext>
            </a:extLst>
          </a:blip>
          <a:srcRect b="1573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F56CE1D-A8F2-7D4B-8241-00F55ECA10B8}"/>
              </a:ext>
            </a:extLst>
          </p:cNvPr>
          <p:cNvSpPr txBox="1"/>
          <p:nvPr/>
        </p:nvSpPr>
        <p:spPr>
          <a:xfrm>
            <a:off x="297180" y="469264"/>
            <a:ext cx="11597640" cy="6175376"/>
          </a:xfrm>
          <a:prstGeom prst="rect">
            <a:avLst/>
          </a:prstGeom>
        </p:spPr>
        <p:txBody>
          <a:bodyPr vert="horz" lIns="91440" tIns="45720" rIns="91440" bIns="45720" rtlCol="0">
            <a:normAutofit fontScale="92500" lnSpcReduction="10000"/>
          </a:bodyPr>
          <a:lstStyle/>
          <a:p>
            <a:pPr marL="342900" indent="-228600">
              <a:lnSpc>
                <a:spcPct val="90000"/>
              </a:lnSpc>
              <a:spcAft>
                <a:spcPts val="600"/>
              </a:spcAft>
              <a:buFont typeface="Arial" panose="020B0604020202020204" pitchFamily="34" charset="0"/>
              <a:buChar char="•"/>
            </a:pPr>
            <a:r>
              <a:rPr lang="en-US" sz="3200" dirty="0">
                <a:solidFill>
                  <a:srgbClr val="FFFFFF"/>
                </a:solidFill>
                <a:effectLst/>
                <a:latin typeface="Arial" panose="020B0604020202020204" pitchFamily="34" charset="0"/>
                <a:cs typeface="Arial" panose="020B0604020202020204" pitchFamily="34" charset="0"/>
              </a:rPr>
              <a:t>Silk Commission was tasked to consider how devolution would better serve the communities of Wales. </a:t>
            </a:r>
          </a:p>
          <a:p>
            <a:pPr marL="114300">
              <a:lnSpc>
                <a:spcPct val="90000"/>
              </a:lnSpc>
              <a:spcAft>
                <a:spcPts val="600"/>
              </a:spcAft>
            </a:pPr>
            <a:endParaRPr lang="en-US" sz="3200" dirty="0">
              <a:solidFill>
                <a:srgbClr val="FFFFFF"/>
              </a:solidFill>
              <a:effectLst/>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3200" dirty="0">
                <a:solidFill>
                  <a:srgbClr val="FFFFFF"/>
                </a:solidFill>
                <a:effectLst/>
                <a:latin typeface="Arial" panose="020B0604020202020204" pitchFamily="34" charset="0"/>
                <a:cs typeface="Arial" panose="020B0604020202020204" pitchFamily="34" charset="0"/>
              </a:rPr>
              <a:t>In March 2014, the second report was published, recommending the devolution of youth justice to the assembly. </a:t>
            </a:r>
          </a:p>
          <a:p>
            <a:pPr marL="114300">
              <a:lnSpc>
                <a:spcPct val="90000"/>
              </a:lnSpc>
              <a:spcAft>
                <a:spcPts val="600"/>
              </a:spcAft>
            </a:pPr>
            <a:endParaRPr lang="en-US" sz="3200" dirty="0">
              <a:solidFill>
                <a:srgbClr val="FFFFFF"/>
              </a:solidFill>
              <a:effectLst/>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3200" dirty="0">
                <a:solidFill>
                  <a:srgbClr val="FFFFFF"/>
                </a:solidFill>
                <a:effectLst/>
                <a:latin typeface="Arial" panose="020B0604020202020204" pitchFamily="34" charset="0"/>
                <a:cs typeface="Arial" panose="020B0604020202020204" pitchFamily="34" charset="0"/>
              </a:rPr>
              <a:t>However, Silk rejected the case for devolution of the criminal justice system immediately and believed it could be achievable in a decade </a:t>
            </a:r>
          </a:p>
          <a:p>
            <a:pPr marL="114300">
              <a:lnSpc>
                <a:spcPct val="90000"/>
              </a:lnSpc>
              <a:spcAft>
                <a:spcPts val="600"/>
              </a:spcAft>
            </a:pPr>
            <a:r>
              <a:rPr lang="en-US" sz="3200" dirty="0">
                <a:solidFill>
                  <a:srgbClr val="FFFFFF"/>
                </a:solidFill>
                <a:latin typeface="Arial" panose="020B0604020202020204" pitchFamily="34" charset="0"/>
                <a:cs typeface="Arial" panose="020B0604020202020204" pitchFamily="34" charset="0"/>
              </a:rPr>
              <a:t>	</a:t>
            </a:r>
            <a:r>
              <a:rPr lang="en-US" sz="3200" dirty="0">
                <a:solidFill>
                  <a:srgbClr val="FFFFFF"/>
                </a:solidFill>
                <a:effectLst/>
                <a:latin typeface="Arial" panose="020B0604020202020204" pitchFamily="34" charset="0"/>
                <a:cs typeface="Arial" panose="020B0604020202020204" pitchFamily="34" charset="0"/>
              </a:rPr>
              <a:t>(National Archives, 2014; Henry, 2014). </a:t>
            </a:r>
          </a:p>
          <a:p>
            <a:pPr marL="114300">
              <a:lnSpc>
                <a:spcPct val="90000"/>
              </a:lnSpc>
              <a:spcAft>
                <a:spcPts val="600"/>
              </a:spcAft>
            </a:pPr>
            <a:endParaRPr lang="en-US" sz="3200" dirty="0">
              <a:solidFill>
                <a:srgbClr val="FFFFFF"/>
              </a:solidFill>
              <a:effectLst/>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3200" dirty="0">
                <a:solidFill>
                  <a:srgbClr val="FFFFFF"/>
                </a:solidFill>
                <a:effectLst/>
                <a:latin typeface="Arial" panose="020B0604020202020204" pitchFamily="34" charset="0"/>
                <a:cs typeface="Arial" panose="020B0604020202020204" pitchFamily="34" charset="0"/>
              </a:rPr>
              <a:t>Whilst several of the recommendations in both Silk reports were agreed upon within the St David’s Day Agreement, it has been nearly a decade since the publication of the report. </a:t>
            </a:r>
          </a:p>
        </p:txBody>
      </p:sp>
      <p:sp>
        <p:nvSpPr>
          <p:cNvPr id="7" name="TextBox 6">
            <a:extLst>
              <a:ext uri="{FF2B5EF4-FFF2-40B4-BE49-F238E27FC236}">
                <a16:creationId xmlns:a16="http://schemas.microsoft.com/office/drawing/2014/main" id="{AEAF9716-8F1D-B04D-9372-3A6BBE817630}"/>
              </a:ext>
            </a:extLst>
          </p:cNvPr>
          <p:cNvSpPr txBox="1"/>
          <p:nvPr/>
        </p:nvSpPr>
        <p:spPr>
          <a:xfrm>
            <a:off x="563880" y="789304"/>
            <a:ext cx="11049000" cy="518477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dirty="0">
              <a:solidFill>
                <a:srgbClr val="FFFFFF"/>
              </a:solidFill>
              <a:effectLst/>
            </a:endParaRPr>
          </a:p>
          <a:p>
            <a:pPr indent="-228600">
              <a:lnSpc>
                <a:spcPct val="90000"/>
              </a:lnSpc>
              <a:spcAft>
                <a:spcPts val="600"/>
              </a:spcAft>
              <a:buFont typeface="Arial" panose="020B0604020202020204" pitchFamily="34" charset="0"/>
              <a:buChar char="•"/>
            </a:pPr>
            <a:endParaRPr lang="en-US" dirty="0">
              <a:solidFill>
                <a:srgbClr val="FFFFFF"/>
              </a:solidFill>
              <a:effectLst/>
            </a:endParaRPr>
          </a:p>
        </p:txBody>
      </p:sp>
      <p:pic>
        <p:nvPicPr>
          <p:cNvPr id="3" name="Audio Recording 6 Jul 2023 at 19:19:21" descr="Audio Recording 6 Jul 2023 at 19:19:21">
            <a:hlinkClick r:id="" action="ppaction://media"/>
            <a:extLst>
              <a:ext uri="{FF2B5EF4-FFF2-40B4-BE49-F238E27FC236}">
                <a16:creationId xmlns:a16="http://schemas.microsoft.com/office/drawing/2014/main" id="{639C7EF5-DF9D-6844-81C4-F537DDB4024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185400" y="3921760"/>
            <a:ext cx="812800" cy="812800"/>
          </a:xfrm>
          <a:prstGeom prst="rect">
            <a:avLst/>
          </a:prstGeom>
        </p:spPr>
      </p:pic>
    </p:spTree>
    <p:extLst>
      <p:ext uri="{BB962C8B-B14F-4D97-AF65-F5344CB8AC3E}">
        <p14:creationId xmlns:p14="http://schemas.microsoft.com/office/powerpoint/2010/main" val="208829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46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2" descr="Lord Thomas of Cwmgiedd: Wales needs its own courts">
            <a:extLst>
              <a:ext uri="{FF2B5EF4-FFF2-40B4-BE49-F238E27FC236}">
                <a16:creationId xmlns:a16="http://schemas.microsoft.com/office/drawing/2014/main" id="{B232206A-5923-9042-BEA0-A022EAB0FEF3}"/>
              </a:ext>
            </a:extLst>
          </p:cNvPr>
          <p:cNvPicPr>
            <a:picLocks noChangeAspect="1" noChangeArrowheads="1"/>
          </p:cNvPicPr>
          <p:nvPr/>
        </p:nvPicPr>
        <p:blipFill rotWithShape="1">
          <a:blip r:embed="rId4">
            <a:alphaModFix amt="35000"/>
            <a:extLst>
              <a:ext uri="{28A0092B-C50C-407E-A947-70E740481C1C}">
                <a14:useLocalDpi xmlns:a14="http://schemas.microsoft.com/office/drawing/2010/main" val="0"/>
              </a:ext>
            </a:extLst>
          </a:blip>
          <a:srcRect t="14607" b="1124"/>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5E7C8AA-4304-5444-8D19-552CED6E52F1}"/>
              </a:ext>
            </a:extLst>
          </p:cNvPr>
          <p:cNvSpPr txBox="1"/>
          <p:nvPr/>
        </p:nvSpPr>
        <p:spPr>
          <a:xfrm>
            <a:off x="0" y="153680"/>
            <a:ext cx="12024360" cy="6484610"/>
          </a:xfrm>
          <a:prstGeom prst="rect">
            <a:avLst/>
          </a:prstGeom>
        </p:spPr>
        <p:txBody>
          <a:bodyPr vert="horz" lIns="91440" tIns="45720" rIns="91440" bIns="45720" rtlCol="0">
            <a:normAutofit fontScale="85000" lnSpcReduction="10000"/>
          </a:bodyPr>
          <a:lstStyle/>
          <a:p>
            <a:pPr marL="457200" indent="-457200">
              <a:lnSpc>
                <a:spcPct val="90000"/>
              </a:lnSpc>
              <a:spcAft>
                <a:spcPts val="600"/>
              </a:spcAft>
              <a:buFont typeface="Arial" panose="020B0604020202020204" pitchFamily="34" charset="0"/>
              <a:buChar char="•"/>
            </a:pPr>
            <a:r>
              <a:rPr lang="en-US" sz="3200" dirty="0">
                <a:solidFill>
                  <a:srgbClr val="FFFFFF"/>
                </a:solidFill>
                <a:effectLst/>
                <a:latin typeface="Arial" panose="020B0604020202020204" pitchFamily="34" charset="0"/>
                <a:cs typeface="Arial" panose="020B0604020202020204" pitchFamily="34" charset="0"/>
              </a:rPr>
              <a:t>Review of the Welsh justice system was published in 2019 by Lord Thomas of Cwmgiedd. </a:t>
            </a:r>
          </a:p>
          <a:p>
            <a:pPr>
              <a:lnSpc>
                <a:spcPct val="90000"/>
              </a:lnSpc>
              <a:spcAft>
                <a:spcPts val="600"/>
              </a:spcAft>
            </a:pPr>
            <a:endParaRPr lang="en-US" sz="3200" dirty="0">
              <a:solidFill>
                <a:srgbClr val="FFFFFF"/>
              </a:solidFill>
              <a:latin typeface="Arial" panose="020B0604020202020204" pitchFamily="34" charset="0"/>
              <a:cs typeface="Arial" panose="020B0604020202020204" pitchFamily="34" charset="0"/>
            </a:endParaRPr>
          </a:p>
          <a:p>
            <a:pPr marL="457200" indent="-457200">
              <a:lnSpc>
                <a:spcPct val="90000"/>
              </a:lnSpc>
              <a:spcAft>
                <a:spcPts val="600"/>
              </a:spcAft>
              <a:buFont typeface="Arial" panose="020B0604020202020204" pitchFamily="34" charset="0"/>
              <a:buChar char="•"/>
            </a:pPr>
            <a:r>
              <a:rPr lang="en-US" sz="3200" dirty="0">
                <a:solidFill>
                  <a:srgbClr val="FFFFFF"/>
                </a:solidFill>
                <a:latin typeface="Arial" panose="020B0604020202020204" pitchFamily="34" charset="0"/>
                <a:cs typeface="Arial" panose="020B0604020202020204" pitchFamily="34" charset="0"/>
              </a:rPr>
              <a:t>R</a:t>
            </a:r>
            <a:r>
              <a:rPr lang="en-US" sz="3200" dirty="0">
                <a:solidFill>
                  <a:srgbClr val="FFFFFF"/>
                </a:solidFill>
                <a:effectLst/>
                <a:latin typeface="Arial" panose="020B0604020202020204" pitchFamily="34" charset="0"/>
                <a:cs typeface="Arial" panose="020B0604020202020204" pitchFamily="34" charset="0"/>
              </a:rPr>
              <a:t>ecommended policing and justice should be devolved in Wales. </a:t>
            </a:r>
          </a:p>
          <a:p>
            <a:pPr marL="457200" indent="-457200">
              <a:lnSpc>
                <a:spcPct val="90000"/>
              </a:lnSpc>
              <a:spcAft>
                <a:spcPts val="600"/>
              </a:spcAft>
              <a:buFont typeface="Arial" panose="020B0604020202020204" pitchFamily="34" charset="0"/>
              <a:buChar char="•"/>
            </a:pPr>
            <a:endParaRPr lang="en-US" sz="3200" dirty="0">
              <a:solidFill>
                <a:srgbClr val="FFFFFF"/>
              </a:solidFill>
              <a:latin typeface="Arial" panose="020B0604020202020204" pitchFamily="34" charset="0"/>
              <a:cs typeface="Arial" panose="020B0604020202020204" pitchFamily="34" charset="0"/>
            </a:endParaRPr>
          </a:p>
          <a:p>
            <a:pPr marL="457200" indent="-457200">
              <a:lnSpc>
                <a:spcPct val="90000"/>
              </a:lnSpc>
              <a:spcAft>
                <a:spcPts val="600"/>
              </a:spcAft>
              <a:buFont typeface="Arial" panose="020B0604020202020204" pitchFamily="34" charset="0"/>
              <a:buChar char="•"/>
            </a:pPr>
            <a:r>
              <a:rPr lang="en-US" sz="3200" dirty="0">
                <a:solidFill>
                  <a:srgbClr val="FFFFFF"/>
                </a:solidFill>
                <a:latin typeface="Arial" panose="020B0604020202020204" pitchFamily="34" charset="0"/>
                <a:cs typeface="Arial" panose="020B0604020202020204" pitchFamily="34" charset="0"/>
              </a:rPr>
              <a:t>U</a:t>
            </a:r>
            <a:r>
              <a:rPr lang="en-US" sz="3200" dirty="0">
                <a:solidFill>
                  <a:srgbClr val="FFFFFF"/>
                </a:solidFill>
                <a:effectLst/>
                <a:latin typeface="Arial" panose="020B0604020202020204" pitchFamily="34" charset="0"/>
                <a:cs typeface="Arial" panose="020B0604020202020204" pitchFamily="34" charset="0"/>
              </a:rPr>
              <a:t>nder-secretary of state for justice highlighted how the central government had not commissioned the report and estimated separate jurisdictions could cost up to £100m a year (Paun and Shuttleworth, 2020). </a:t>
            </a:r>
          </a:p>
          <a:p>
            <a:pPr>
              <a:lnSpc>
                <a:spcPct val="90000"/>
              </a:lnSpc>
              <a:spcAft>
                <a:spcPts val="600"/>
              </a:spcAft>
            </a:pPr>
            <a:endParaRPr lang="en-US" sz="3200" dirty="0">
              <a:solidFill>
                <a:srgbClr val="FFFFFF"/>
              </a:solidFill>
              <a:latin typeface="Arial" panose="020B0604020202020204" pitchFamily="34" charset="0"/>
              <a:cs typeface="Arial" panose="020B0604020202020204" pitchFamily="34" charset="0"/>
            </a:endParaRPr>
          </a:p>
          <a:p>
            <a:pPr marL="457200" indent="-457200">
              <a:lnSpc>
                <a:spcPct val="90000"/>
              </a:lnSpc>
              <a:spcAft>
                <a:spcPts val="600"/>
              </a:spcAft>
              <a:buFont typeface="Arial" panose="020B0604020202020204" pitchFamily="34" charset="0"/>
              <a:buChar char="•"/>
            </a:pPr>
            <a:r>
              <a:rPr lang="en-US" sz="3200" dirty="0">
                <a:solidFill>
                  <a:srgbClr val="FFFFFF"/>
                </a:solidFill>
                <a:effectLst/>
                <a:latin typeface="Arial" panose="020B0604020202020204" pitchFamily="34" charset="0"/>
                <a:cs typeface="Arial" panose="020B0604020202020204" pitchFamily="34" charset="0"/>
              </a:rPr>
              <a:t>Hayman (2022) suggested the four police and crime commissioners and several Welsh ministers </a:t>
            </a:r>
            <a:r>
              <a:rPr lang="en-US" sz="3200" dirty="0" err="1">
                <a:solidFill>
                  <a:srgbClr val="FFFFFF"/>
                </a:solidFill>
                <a:effectLst/>
                <a:latin typeface="Arial" panose="020B0604020202020204" pitchFamily="34" charset="0"/>
                <a:cs typeface="Arial" panose="020B0604020202020204" pitchFamily="34" charset="0"/>
              </a:rPr>
              <a:t>favour</a:t>
            </a:r>
            <a:r>
              <a:rPr lang="en-US" sz="3200" dirty="0">
                <a:solidFill>
                  <a:srgbClr val="FFFFFF"/>
                </a:solidFill>
                <a:effectLst/>
                <a:latin typeface="Arial" panose="020B0604020202020204" pitchFamily="34" charset="0"/>
                <a:cs typeface="Arial" panose="020B0604020202020204" pitchFamily="34" charset="0"/>
              </a:rPr>
              <a:t> devolved justice. </a:t>
            </a:r>
          </a:p>
          <a:p>
            <a:pPr>
              <a:lnSpc>
                <a:spcPct val="90000"/>
              </a:lnSpc>
              <a:spcAft>
                <a:spcPts val="600"/>
              </a:spcAft>
            </a:pPr>
            <a:endParaRPr lang="en-US" sz="3200" dirty="0">
              <a:solidFill>
                <a:srgbClr val="FFFFFF"/>
              </a:solidFill>
              <a:latin typeface="Arial" panose="020B0604020202020204" pitchFamily="34" charset="0"/>
              <a:cs typeface="Arial" panose="020B0604020202020204" pitchFamily="34" charset="0"/>
            </a:endParaRPr>
          </a:p>
          <a:p>
            <a:pPr marL="457200" indent="-457200">
              <a:lnSpc>
                <a:spcPct val="90000"/>
              </a:lnSpc>
              <a:spcAft>
                <a:spcPts val="600"/>
              </a:spcAft>
              <a:buFont typeface="Arial" panose="020B0604020202020204" pitchFamily="34" charset="0"/>
              <a:buChar char="•"/>
            </a:pPr>
            <a:r>
              <a:rPr lang="en-US" sz="3200" dirty="0">
                <a:solidFill>
                  <a:srgbClr val="FFFFFF"/>
                </a:solidFill>
                <a:effectLst/>
                <a:latin typeface="Arial" panose="020B0604020202020204" pitchFamily="34" charset="0"/>
                <a:cs typeface="Arial" panose="020B0604020202020204" pitchFamily="34" charset="0"/>
              </a:rPr>
              <a:t>Ministry of Justice and the UK government remain opposed</a:t>
            </a:r>
          </a:p>
          <a:p>
            <a:pPr marL="457200" indent="-457200">
              <a:lnSpc>
                <a:spcPct val="90000"/>
              </a:lnSpc>
              <a:spcAft>
                <a:spcPts val="600"/>
              </a:spcAft>
              <a:buFont typeface="Arial" panose="020B0604020202020204" pitchFamily="34" charset="0"/>
              <a:buChar char="•"/>
            </a:pPr>
            <a:endParaRPr lang="en-US" sz="3200" dirty="0">
              <a:solidFill>
                <a:srgbClr val="FFFFFF"/>
              </a:solidFill>
              <a:effectLst/>
              <a:latin typeface="Arial" panose="020B0604020202020204" pitchFamily="34" charset="0"/>
              <a:cs typeface="Arial" panose="020B0604020202020204" pitchFamily="34" charset="0"/>
            </a:endParaRPr>
          </a:p>
          <a:p>
            <a:pPr marL="457200" indent="-457200">
              <a:lnSpc>
                <a:spcPct val="90000"/>
              </a:lnSpc>
              <a:spcAft>
                <a:spcPts val="600"/>
              </a:spcAft>
              <a:buFont typeface="Arial" panose="020B0604020202020204" pitchFamily="34" charset="0"/>
              <a:buChar char="•"/>
            </a:pPr>
            <a:r>
              <a:rPr lang="en-US" sz="3200" dirty="0">
                <a:solidFill>
                  <a:srgbClr val="FFFFFF"/>
                </a:solidFill>
                <a:effectLst/>
                <a:latin typeface="Arial" panose="020B0604020202020204" pitchFamily="34" charset="0"/>
                <a:cs typeface="Arial" panose="020B0604020202020204" pitchFamily="34" charset="0"/>
              </a:rPr>
              <a:t>Senedd to take a proactive role in scrutinising the operation of justice in Wales </a:t>
            </a:r>
          </a:p>
          <a:p>
            <a:pPr indent="-228600">
              <a:lnSpc>
                <a:spcPct val="90000"/>
              </a:lnSpc>
              <a:spcAft>
                <a:spcPts val="600"/>
              </a:spcAft>
              <a:buFont typeface="Arial" panose="020B0604020202020204" pitchFamily="34" charset="0"/>
              <a:buChar char="•"/>
            </a:pPr>
            <a:endParaRPr lang="en-US" dirty="0">
              <a:solidFill>
                <a:srgbClr val="FFFFFF"/>
              </a:solidFill>
              <a:effectLst/>
            </a:endParaRPr>
          </a:p>
        </p:txBody>
      </p:sp>
      <p:pic>
        <p:nvPicPr>
          <p:cNvPr id="7" name="Audio Recording 6 Jul 2023 at 19:23:32" descr="Audio Recording 6 Jul 2023 at 19:23:32">
            <a:hlinkClick r:id="" action="ppaction://media"/>
            <a:extLst>
              <a:ext uri="{FF2B5EF4-FFF2-40B4-BE49-F238E27FC236}">
                <a16:creationId xmlns:a16="http://schemas.microsoft.com/office/drawing/2014/main" id="{8459294F-641D-DB45-8E13-3AF0614B2FE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697720" y="5825490"/>
            <a:ext cx="812800" cy="812800"/>
          </a:xfrm>
          <a:prstGeom prst="rect">
            <a:avLst/>
          </a:prstGeom>
        </p:spPr>
      </p:pic>
    </p:spTree>
    <p:extLst>
      <p:ext uri="{BB962C8B-B14F-4D97-AF65-F5344CB8AC3E}">
        <p14:creationId xmlns:p14="http://schemas.microsoft.com/office/powerpoint/2010/main" val="243269081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64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1D0EE19-ED81-2947-AB94-92FF1D0EF6AA}"/>
              </a:ext>
            </a:extLst>
          </p:cNvPr>
          <p:cNvSpPr txBox="1"/>
          <p:nvPr/>
        </p:nvSpPr>
        <p:spPr>
          <a:xfrm>
            <a:off x="0" y="151179"/>
            <a:ext cx="12192000" cy="6370975"/>
          </a:xfrm>
          <a:prstGeom prst="rect">
            <a:avLst/>
          </a:prstGeom>
          <a:noFill/>
        </p:spPr>
        <p:txBody>
          <a:bodyPr wrap="square">
            <a:spAutoFit/>
          </a:bodyPr>
          <a:lstStyle/>
          <a:p>
            <a:pPr marL="285750" indent="-285750" algn="just">
              <a:buFont typeface="Arial" panose="020B0604020202020204" pitchFamily="34" charset="0"/>
              <a:buChar char="•"/>
            </a:pPr>
            <a:r>
              <a:rPr lang="en-GB" sz="2400" dirty="0">
                <a:solidFill>
                  <a:schemeClr val="bg1"/>
                </a:solidFill>
                <a:latin typeface="Arial" panose="020B0604020202020204" pitchFamily="34" charset="0"/>
                <a:ea typeface="Times New Roman" panose="02020603050405020304" pitchFamily="18" charset="0"/>
                <a:cs typeface="Arial" panose="020B0604020202020204" pitchFamily="34" charset="0"/>
              </a:rPr>
              <a:t>E</a:t>
            </a: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ach party’s position on Senedd expansion follows their supporters</a:t>
            </a:r>
            <a:r>
              <a:rPr lang="en-GB" sz="2400" dirty="0">
                <a:solidFill>
                  <a:schemeClr val="bg1"/>
                </a:solidFill>
                <a:latin typeface="Arial" panose="020B0604020202020204" pitchFamily="34" charset="0"/>
                <a:ea typeface="Times New Roman" panose="02020603050405020304" pitchFamily="18" charset="0"/>
                <a:cs typeface="Arial" panose="020B0604020202020204" pitchFamily="34" charset="0"/>
              </a:rPr>
              <a:t> (</a:t>
            </a: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Griffiths et al, 2023) </a:t>
            </a:r>
          </a:p>
          <a:p>
            <a:pPr algn="just"/>
            <a:endPar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Increasing the number of politicians is a harder sell but support largely emanates from their core base. </a:t>
            </a:r>
          </a:p>
          <a:p>
            <a:pPr algn="just"/>
            <a:endParaRPr lang="en-GB" sz="2400" dirty="0">
              <a:solidFill>
                <a:schemeClr val="bg1"/>
              </a:solidFill>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Hatherley (2023) recognised how devolution of justice is only being discussed, with little prospect of it happening in the short to medium term</a:t>
            </a:r>
            <a:r>
              <a:rPr lang="en-GB" sz="2400" dirty="0">
                <a:solidFill>
                  <a:schemeClr val="bg1"/>
                </a:solidFill>
                <a:latin typeface="Arial" panose="020B0604020202020204" pitchFamily="34" charset="0"/>
                <a:ea typeface="Times New Roman" panose="02020603050405020304" pitchFamily="18" charset="0"/>
                <a:cs typeface="Arial" panose="020B0604020202020204" pitchFamily="34" charset="0"/>
              </a:rPr>
              <a:t>. </a:t>
            </a: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 key focus for the Welsh Government and the ruling party in Wales was the devolution of youth justice, probation services and women offenders. </a:t>
            </a:r>
          </a:p>
          <a:p>
            <a:pPr marL="742950" lvl="1" indent="-285750" algn="just">
              <a:buFont typeface="Arial" panose="020B0604020202020204" pitchFamily="34" charset="0"/>
              <a:buChar char="•"/>
            </a:pP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women’s pathfinder programme, and 18-25 programme (Watt, 2013; Mann, 2018). </a:t>
            </a:r>
          </a:p>
          <a:p>
            <a:pPr marL="742950" lvl="1" indent="-285750" algn="just">
              <a:buFont typeface="Arial" panose="020B0604020202020204" pitchFamily="34" charset="0"/>
              <a:buChar char="•"/>
            </a:pPr>
            <a:endPar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First Minister Mark Drakeford has publicly stated his intention to stand down as first minister in 2024 </a:t>
            </a:r>
          </a:p>
          <a:p>
            <a:pPr algn="just"/>
            <a:endPar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GB" sz="2400" dirty="0">
                <a:solidFill>
                  <a:schemeClr val="bg1"/>
                </a:solidFill>
                <a:latin typeface="Arial" panose="020B0604020202020204" pitchFamily="34" charset="0"/>
                <a:ea typeface="Times New Roman" panose="02020603050405020304" pitchFamily="18" charset="0"/>
                <a:cs typeface="Arial" panose="020B0604020202020204" pitchFamily="34" charset="0"/>
              </a:rPr>
              <a:t>D</a:t>
            </a: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isappointing end to his premiership if the first minister cannot realise his early pledge to the citizens of Wales (Hatherley, 2023). </a:t>
            </a:r>
          </a:p>
        </p:txBody>
      </p:sp>
      <p:pic>
        <p:nvPicPr>
          <p:cNvPr id="10" name="Audio Recording 6 Jul 2023 at 19:29:52" descr="Audio Recording 6 Jul 2023 at 19:29:52">
            <a:hlinkClick r:id="" action="ppaction://media"/>
            <a:extLst>
              <a:ext uri="{FF2B5EF4-FFF2-40B4-BE49-F238E27FC236}">
                <a16:creationId xmlns:a16="http://schemas.microsoft.com/office/drawing/2014/main" id="{6850FD61-0CEC-2C49-B558-FB9323FC0A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164320" y="4881880"/>
            <a:ext cx="812800" cy="812800"/>
          </a:xfrm>
          <a:prstGeom prst="rect">
            <a:avLst/>
          </a:prstGeom>
        </p:spPr>
      </p:pic>
    </p:spTree>
    <p:extLst>
      <p:ext uri="{BB962C8B-B14F-4D97-AF65-F5344CB8AC3E}">
        <p14:creationId xmlns:p14="http://schemas.microsoft.com/office/powerpoint/2010/main" val="3190366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66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5" name="Rectangle 1229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290" name="Picture 2" descr="Free Board Result photo and picture">
            <a:extLst>
              <a:ext uri="{FF2B5EF4-FFF2-40B4-BE49-F238E27FC236}">
                <a16:creationId xmlns:a16="http://schemas.microsoft.com/office/drawing/2014/main" id="{0A7A72F0-1C5D-A047-88CB-715A45467E6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493" r="3157"/>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pic>
        <p:nvPicPr>
          <p:cNvPr id="10" name="Audio Recording 6 Jul 2023 at 20:51:01" descr="Audio Recording 6 Jul 2023 at 20:51:01">
            <a:hlinkClick r:id="" action="ppaction://media"/>
            <a:extLst>
              <a:ext uri="{FF2B5EF4-FFF2-40B4-BE49-F238E27FC236}">
                <a16:creationId xmlns:a16="http://schemas.microsoft.com/office/drawing/2014/main" id="{22FA9932-240B-E943-8A27-DE22E30253B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21320" y="645160"/>
            <a:ext cx="812800" cy="812800"/>
          </a:xfrm>
          <a:prstGeom prst="rect">
            <a:avLst/>
          </a:prstGeom>
        </p:spPr>
      </p:pic>
    </p:spTree>
    <p:extLst>
      <p:ext uri="{BB962C8B-B14F-4D97-AF65-F5344CB8AC3E}">
        <p14:creationId xmlns:p14="http://schemas.microsoft.com/office/powerpoint/2010/main" val="1401815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37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3313E1E-9325-4D48-86D0-D410A32CC8E4}"/>
              </a:ext>
            </a:extLst>
          </p:cNvPr>
          <p:cNvSpPr txBox="1"/>
          <p:nvPr/>
        </p:nvSpPr>
        <p:spPr>
          <a:xfrm>
            <a:off x="0" y="113110"/>
            <a:ext cx="12054840" cy="6001643"/>
          </a:xfrm>
          <a:prstGeom prst="rect">
            <a:avLst/>
          </a:prstGeom>
          <a:noFill/>
        </p:spPr>
        <p:txBody>
          <a:bodyPr wrap="square">
            <a:spAutoFit/>
          </a:bodyPr>
          <a:lstStyle/>
          <a:p>
            <a:pPr marL="285750" indent="-285750">
              <a:buFont typeface="Arial" panose="020B0604020202020204" pitchFamily="34" charset="0"/>
              <a:buChar char="•"/>
            </a:pP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Nine out of ten calls for police service will relate to public safety and welfare calls and not a crime.</a:t>
            </a:r>
          </a:p>
          <a:p>
            <a:pPr marL="285750" indent="-285750">
              <a:buFont typeface="Arial" panose="020B0604020202020204" pitchFamily="34" charset="0"/>
              <a:buChar char="•"/>
            </a:pPr>
            <a:endParaRPr lang="en-GB" sz="2400" dirty="0">
              <a:solidFill>
                <a:schemeClr val="bg1"/>
              </a:solidFill>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Police across the UK are assessed (HMIC) in a silo. Still, in many cases involving various partners (vulnerability, DV), it is rare to see a whole systems approach taken to HMICFRS inspections on key thematic areas</a:t>
            </a:r>
          </a:p>
          <a:p>
            <a:pPr marL="285750" indent="-285750">
              <a:buFont typeface="Arial" panose="020B0604020202020204" pitchFamily="34" charset="0"/>
              <a:buChar char="•"/>
            </a:pPr>
            <a:endParaRPr lang="en-GB" sz="2400" dirty="0">
              <a:solidFill>
                <a:schemeClr val="bg1"/>
              </a:solidFill>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Therefore, the framework that has been set does not take into account the wider partnership delivery. </a:t>
            </a:r>
          </a:p>
          <a:p>
            <a:endParaRPr lang="en-GB" sz="2400" dirty="0">
              <a:solidFill>
                <a:schemeClr val="bg1"/>
              </a:solidFill>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2400" dirty="0">
                <a:solidFill>
                  <a:schemeClr val="bg1"/>
                </a:solidFill>
                <a:latin typeface="Arial" panose="020B0604020202020204" pitchFamily="34" charset="0"/>
                <a:ea typeface="Times New Roman" panose="02020603050405020304" pitchFamily="18" charset="0"/>
                <a:cs typeface="Arial" panose="020B0604020202020204" pitchFamily="34" charset="0"/>
              </a:rPr>
              <a:t>Role of the </a:t>
            </a: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PCCs </a:t>
            </a:r>
            <a:r>
              <a:rPr lang="en-GB" sz="2400" dirty="0">
                <a:solidFill>
                  <a:schemeClr val="bg1"/>
                </a:solidFill>
                <a:latin typeface="Arial" panose="020B0604020202020204" pitchFamily="34" charset="0"/>
                <a:ea typeface="Times New Roman" panose="02020603050405020304" pitchFamily="18" charset="0"/>
                <a:cs typeface="Arial" panose="020B0604020202020204" pitchFamily="34" charset="0"/>
              </a:rPr>
              <a:t>results in </a:t>
            </a: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Welsh policing aligning local partnerships without securing Home Office directives (Michael et al. 2019)</a:t>
            </a:r>
          </a:p>
          <a:p>
            <a:pPr marL="285750" indent="-285750">
              <a:buFont typeface="Arial" panose="020B0604020202020204" pitchFamily="34" charset="0"/>
              <a:buChar char="•"/>
            </a:pPr>
            <a:endParaRPr lang="en-GB" sz="2400" dirty="0">
              <a:solidFill>
                <a:schemeClr val="bg1"/>
              </a:solidFill>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2400" dirty="0">
                <a:solidFill>
                  <a:schemeClr val="bg1"/>
                </a:solidFill>
                <a:latin typeface="Arial" panose="020B0604020202020204" pitchFamily="34" charset="0"/>
                <a:ea typeface="Times New Roman" panose="02020603050405020304" pitchFamily="18" charset="0"/>
                <a:cs typeface="Arial" panose="020B0604020202020204" pitchFamily="34" charset="0"/>
              </a:rPr>
              <a:t>G</a:t>
            </a: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overnance arrangements in Wales, such as the Regional Partnership Boards and the more formalised Public Service Boards, where policing is classed as a non-statutory member (Jukes</a:t>
            </a:r>
            <a:r>
              <a:rPr lang="en-GB" sz="2400" dirty="0">
                <a:solidFill>
                  <a:schemeClr val="bg1"/>
                </a:solidFill>
                <a:latin typeface="Arial" panose="020B0604020202020204" pitchFamily="34" charset="0"/>
                <a:ea typeface="Times New Roman" panose="02020603050405020304" pitchFamily="18" charset="0"/>
                <a:cs typeface="Arial" panose="020B0604020202020204" pitchFamily="34" charset="0"/>
              </a:rPr>
              <a:t> and </a:t>
            </a: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Folks, 2019) </a:t>
            </a:r>
          </a:p>
        </p:txBody>
      </p:sp>
      <p:pic>
        <p:nvPicPr>
          <p:cNvPr id="3" name="Audio Recording 6 Jul 2023 at 20:27:33" descr="Audio Recording 6 Jul 2023 at 20:27:33">
            <a:hlinkClick r:id="" action="ppaction://media"/>
            <a:extLst>
              <a:ext uri="{FF2B5EF4-FFF2-40B4-BE49-F238E27FC236}">
                <a16:creationId xmlns:a16="http://schemas.microsoft.com/office/drawing/2014/main" id="{A7E6F64D-48DF-E34F-9859-B1C100AFE10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08160" y="5708353"/>
            <a:ext cx="812800" cy="812800"/>
          </a:xfrm>
          <a:prstGeom prst="rect">
            <a:avLst/>
          </a:prstGeom>
        </p:spPr>
      </p:pic>
    </p:spTree>
    <p:extLst>
      <p:ext uri="{BB962C8B-B14F-4D97-AF65-F5344CB8AC3E}">
        <p14:creationId xmlns:p14="http://schemas.microsoft.com/office/powerpoint/2010/main" val="1184022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70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31EB45-5AEE-254B-AE51-4D22F3B2966F}"/>
              </a:ext>
            </a:extLst>
          </p:cNvPr>
          <p:cNvSpPr txBox="1"/>
          <p:nvPr/>
        </p:nvSpPr>
        <p:spPr>
          <a:xfrm>
            <a:off x="0" y="760779"/>
            <a:ext cx="12009120" cy="3970318"/>
          </a:xfrm>
          <a:prstGeom prst="rect">
            <a:avLst/>
          </a:prstGeom>
          <a:noFill/>
        </p:spPr>
        <p:txBody>
          <a:bodyPr wrap="square">
            <a:spAutoFit/>
          </a:bodyPr>
          <a:lstStyle/>
          <a:p>
            <a:pPr algn="just"/>
            <a:endParaRPr lang="en-GB" sz="2800" dirty="0">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The issue of devolved policing and one Welsh police force are two opposing issues. It is widely recognised that it would be impossible to duplicate the many essential police functions and collaborations in Wales. </a:t>
            </a:r>
          </a:p>
          <a:p>
            <a:pPr algn="just"/>
            <a:endParaRPr lang="en-GB" sz="2800" dirty="0">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One may argue these arrangements and national bodies could remain, but it will be complicated to disentangle them and find an agreement that would suit all parties. </a:t>
            </a:r>
          </a:p>
        </p:txBody>
      </p:sp>
      <p:pic>
        <p:nvPicPr>
          <p:cNvPr id="2" name="Audio Recording 6 Jul 2023 at 20:36:11" descr="Audio Recording 6 Jul 2023 at 20:36:11">
            <a:hlinkClick r:id="" action="ppaction://media"/>
            <a:extLst>
              <a:ext uri="{FF2B5EF4-FFF2-40B4-BE49-F238E27FC236}">
                <a16:creationId xmlns:a16="http://schemas.microsoft.com/office/drawing/2014/main" id="{F258CC63-5CE6-7F46-B1CA-B5C418C6DF2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238240" y="5284421"/>
            <a:ext cx="812800" cy="812800"/>
          </a:xfrm>
          <a:prstGeom prst="rect">
            <a:avLst/>
          </a:prstGeom>
        </p:spPr>
      </p:pic>
    </p:spTree>
    <p:extLst>
      <p:ext uri="{BB962C8B-B14F-4D97-AF65-F5344CB8AC3E}">
        <p14:creationId xmlns:p14="http://schemas.microsoft.com/office/powerpoint/2010/main" val="808061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1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B5F54B9-3C85-DC40-937D-0A3277E3C385}"/>
              </a:ext>
            </a:extLst>
          </p:cNvPr>
          <p:cNvSpPr txBox="1"/>
          <p:nvPr/>
        </p:nvSpPr>
        <p:spPr>
          <a:xfrm>
            <a:off x="0" y="117693"/>
            <a:ext cx="12039600" cy="6740307"/>
          </a:xfrm>
          <a:prstGeom prst="rect">
            <a:avLst/>
          </a:prstGeom>
          <a:noFill/>
        </p:spPr>
        <p:txBody>
          <a:bodyPr wrap="square">
            <a:spAutoFit/>
          </a:bodyPr>
          <a:lstStyle/>
          <a:p>
            <a:pPr marL="285750" indent="-285750" algn="just">
              <a:buFont typeface="Arial" panose="020B0604020202020204" pitchFamily="34" charset="0"/>
              <a:buChar char="•"/>
            </a:pP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 tension between government and policing emerges, particularly around financial settlement.</a:t>
            </a:r>
          </a:p>
          <a:p>
            <a:pPr algn="just"/>
            <a:endPar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That is where politics impact policing and even the wider partnership but is probably more pronounced in a devolved setting (Jukes, 2019).</a:t>
            </a:r>
          </a:p>
          <a:p>
            <a:pPr algn="just"/>
            <a:endPar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Any shortfall in grant funding must be managed locally, and the PCC will set the precept to bolster the force's income. This highlights the politics of policing and subsequent public perception, which could also be connected to an election cycle. </a:t>
            </a:r>
          </a:p>
          <a:p>
            <a:pPr algn="just"/>
            <a:endParaRPr lang="en-GB" sz="2400" dirty="0">
              <a:solidFill>
                <a:schemeClr val="bg1"/>
              </a:solidFill>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Political mandate/Political tension? - Interestingly, recently Mr </a:t>
            </a:r>
            <a:r>
              <a:rPr lang="en-GB" sz="24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Antoniw</a:t>
            </a: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MS confirmed the First Minister and minister for social justice held meetings with senior representatives from Gwent Police and the Police and Crime Commissioner following concerns raised about the conduct of officers in force. </a:t>
            </a:r>
          </a:p>
          <a:p>
            <a:pPr algn="just"/>
            <a:endPar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Mr </a:t>
            </a:r>
            <a:r>
              <a:rPr lang="en-GB" sz="24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Antoniw</a:t>
            </a: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called for policing to be devolved because of clear weaknesses in the system and how policies within Welsh Government align on a range of topics for Welsh police forces (Police Federation, 2023).</a:t>
            </a:r>
          </a:p>
        </p:txBody>
      </p:sp>
      <p:pic>
        <p:nvPicPr>
          <p:cNvPr id="3" name="Audio Recording 6 Jul 2023 at 20:44:11" descr="Audio Recording 6 Jul 2023 at 20:44:11">
            <a:hlinkClick r:id="" action="ppaction://media"/>
            <a:extLst>
              <a:ext uri="{FF2B5EF4-FFF2-40B4-BE49-F238E27FC236}">
                <a16:creationId xmlns:a16="http://schemas.microsoft.com/office/drawing/2014/main" id="{A11F7C65-5E01-3B45-83EE-0641F4AA238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271000" y="568960"/>
            <a:ext cx="812800" cy="812800"/>
          </a:xfrm>
          <a:prstGeom prst="rect">
            <a:avLst/>
          </a:prstGeom>
        </p:spPr>
      </p:pic>
    </p:spTree>
    <p:extLst>
      <p:ext uri="{BB962C8B-B14F-4D97-AF65-F5344CB8AC3E}">
        <p14:creationId xmlns:p14="http://schemas.microsoft.com/office/powerpoint/2010/main" val="545042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76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31EB45-5AEE-254B-AE51-4D22F3B2966F}"/>
              </a:ext>
            </a:extLst>
          </p:cNvPr>
          <p:cNvSpPr txBox="1"/>
          <p:nvPr/>
        </p:nvSpPr>
        <p:spPr>
          <a:xfrm>
            <a:off x="0" y="151179"/>
            <a:ext cx="12009120" cy="6124754"/>
          </a:xfrm>
          <a:prstGeom prst="rect">
            <a:avLst/>
          </a:prstGeom>
          <a:noFill/>
        </p:spPr>
        <p:txBody>
          <a:bodyPr wrap="square">
            <a:spAutoFit/>
          </a:bodyPr>
          <a:lstStyle/>
          <a:p>
            <a:pPr marL="285750" indent="-285750">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The introduction of right care, right person (RCRP), (College of Policing, 2023). Will this potentially create friction between Welsh police chiefs?</a:t>
            </a:r>
          </a:p>
          <a:p>
            <a:pPr marL="285750" indent="-285750">
              <a:buFont typeface="Arial" panose="020B0604020202020204" pitchFamily="34" charset="0"/>
              <a:buChar char="•"/>
            </a:pP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Metropolitan Police Commissioner publicly notified key partners that the police would no longer attend social welfare calls unless there was an immediate threat to life (Metropolitan Police, 2023). </a:t>
            </a:r>
          </a:p>
          <a:p>
            <a:pPr marL="285750" indent="-285750">
              <a:buFont typeface="Arial" panose="020B0604020202020204" pitchFamily="34" charset="0"/>
              <a:buChar char="•"/>
            </a:pPr>
            <a:endParaRPr lang="en-GB" sz="2800" dirty="0">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The Home Secretary will expect change and progress against a nationally recognised practice, whilst the ministers in the Senedd will need to address the potential care gap if the police fail to fill the void.  </a:t>
            </a:r>
          </a:p>
          <a:p>
            <a:pPr marL="285750" indent="-285750">
              <a:buFont typeface="Arial" panose="020B0604020202020204" pitchFamily="34" charset="0"/>
              <a:buChar char="•"/>
            </a:pPr>
            <a:endParaRPr lang="en-GB" sz="2800" dirty="0">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Furthermore, it is likely the impact will be felt across the wider partnership landscape as demand increases. </a:t>
            </a:r>
          </a:p>
          <a:p>
            <a:pPr algn="just"/>
            <a:endParaRPr lang="en-GB" sz="280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5" name="Audio Recording 6 Jul 2023 at 20:32:57" descr="Audio Recording 6 Jul 2023 at 20:32:57">
            <a:hlinkClick r:id="" action="ppaction://media"/>
            <a:extLst>
              <a:ext uri="{FF2B5EF4-FFF2-40B4-BE49-F238E27FC236}">
                <a16:creationId xmlns:a16="http://schemas.microsoft.com/office/drawing/2014/main" id="{4E265206-8EE1-CF45-A8D9-2A499F537DC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728200" y="4561840"/>
            <a:ext cx="812800" cy="812800"/>
          </a:xfrm>
          <a:prstGeom prst="rect">
            <a:avLst/>
          </a:prstGeom>
        </p:spPr>
      </p:pic>
    </p:spTree>
    <p:extLst>
      <p:ext uri="{BB962C8B-B14F-4D97-AF65-F5344CB8AC3E}">
        <p14:creationId xmlns:p14="http://schemas.microsoft.com/office/powerpoint/2010/main" val="582462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EED467D-5A56-D641-91D8-2432ED8D2728}"/>
              </a:ext>
            </a:extLst>
          </p:cNvPr>
          <p:cNvSpPr txBox="1"/>
          <p:nvPr/>
        </p:nvSpPr>
        <p:spPr>
          <a:xfrm>
            <a:off x="0" y="167640"/>
            <a:ext cx="12070080" cy="6124754"/>
          </a:xfrm>
          <a:prstGeom prst="rect">
            <a:avLst/>
          </a:prstGeom>
          <a:noFill/>
        </p:spPr>
        <p:txBody>
          <a:bodyPr wrap="square">
            <a:spAutoFit/>
          </a:bodyPr>
          <a:lstStyle/>
          <a:p>
            <a:pPr marL="285750" indent="-285750" algn="just">
              <a:buFont typeface="Arial" panose="020B0604020202020204" pitchFamily="34" charset="0"/>
              <a:buChar char="•"/>
            </a:pPr>
            <a:r>
              <a:rPr lang="en-GB" sz="2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According to Scott (2011), the impact of devolution in Scotland, particularly on policing has been significant. </a:t>
            </a:r>
          </a:p>
          <a:p>
            <a:pPr marL="285750" indent="-285750" algn="just">
              <a:buFont typeface="Arial" panose="020B0604020202020204" pitchFamily="34" charset="0"/>
              <a:buChar char="•"/>
            </a:pPr>
            <a:endParaRPr lang="en-GB" sz="2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GB" sz="2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There is a growing influence and involvement of the Scottish government on police independence, accountability and police resources, ultimately concluding that policing in Scotland is very politicised. </a:t>
            </a:r>
          </a:p>
          <a:p>
            <a:pPr marL="285750" indent="-285750" algn="just">
              <a:buFont typeface="Arial" panose="020B0604020202020204" pitchFamily="34" charset="0"/>
              <a:buChar char="•"/>
            </a:pPr>
            <a:endParaRPr lang="en-GB" sz="2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GB" sz="2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Scholars have concluded that continued research on this topic in Wales should be explored. </a:t>
            </a:r>
          </a:p>
          <a:p>
            <a:pPr marL="285750" indent="-285750" algn="just">
              <a:buFont typeface="Arial" panose="020B0604020202020204" pitchFamily="34" charset="0"/>
              <a:buChar char="•"/>
            </a:pPr>
            <a:endParaRPr lang="en-GB" sz="2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GB" sz="2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Firstly, a focus on policy and the challenges and implications that devolution would have on policing in Wales. Secondly, the divergence between English and Welsh police forces and associated governance nationally and with local institutions (Jones, Harrison and Jones, 2022). </a:t>
            </a:r>
          </a:p>
        </p:txBody>
      </p:sp>
      <p:pic>
        <p:nvPicPr>
          <p:cNvPr id="8" name="Audio Recording 6 Jul 2023 at 19:42:18" descr="Audio Recording 6 Jul 2023 at 19:42:18">
            <a:hlinkClick r:id="" action="ppaction://media"/>
            <a:extLst>
              <a:ext uri="{FF2B5EF4-FFF2-40B4-BE49-F238E27FC236}">
                <a16:creationId xmlns:a16="http://schemas.microsoft.com/office/drawing/2014/main" id="{3AE0F56C-BF4E-5D42-ABCB-18AC5612D5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240520" y="3708400"/>
            <a:ext cx="812800" cy="812800"/>
          </a:xfrm>
          <a:prstGeom prst="rect">
            <a:avLst/>
          </a:prstGeom>
        </p:spPr>
      </p:pic>
    </p:spTree>
    <p:extLst>
      <p:ext uri="{BB962C8B-B14F-4D97-AF65-F5344CB8AC3E}">
        <p14:creationId xmlns:p14="http://schemas.microsoft.com/office/powerpoint/2010/main" val="41318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13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9" name="Rectangle 1331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3314" name="Picture 2" descr="Free Club Auction photo and picture">
            <a:extLst>
              <a:ext uri="{FF2B5EF4-FFF2-40B4-BE49-F238E27FC236}">
                <a16:creationId xmlns:a16="http://schemas.microsoft.com/office/drawing/2014/main" id="{DDD8436D-DC2C-044B-A08B-D37A4F5A9B1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872" b="1"/>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9B93022-AD10-B743-91C0-2B0342798AED}"/>
              </a:ext>
            </a:extLst>
          </p:cNvPr>
          <p:cNvSpPr txBox="1"/>
          <p:nvPr/>
        </p:nvSpPr>
        <p:spPr>
          <a:xfrm>
            <a:off x="243840" y="274320"/>
            <a:ext cx="4465320" cy="769441"/>
          </a:xfrm>
          <a:prstGeom prst="rect">
            <a:avLst/>
          </a:prstGeom>
          <a:noFill/>
        </p:spPr>
        <p:txBody>
          <a:bodyPr wrap="square" rtlCol="0">
            <a:spAutoFit/>
          </a:bodyPr>
          <a:lstStyle/>
          <a:p>
            <a:r>
              <a:rPr lang="en-US" sz="4400" dirty="0">
                <a:latin typeface="Arial" panose="020B0604020202020204" pitchFamily="34" charset="0"/>
                <a:cs typeface="Arial" panose="020B0604020202020204" pitchFamily="34" charset="0"/>
              </a:rPr>
              <a:t>Final thoughts</a:t>
            </a:r>
          </a:p>
        </p:txBody>
      </p:sp>
      <p:pic>
        <p:nvPicPr>
          <p:cNvPr id="8" name="Audio Recording 6 Jul 2023 at 19:38:40" descr="Audio Recording 6 Jul 2023 at 19:38:40">
            <a:hlinkClick r:id="" action="ppaction://media"/>
            <a:extLst>
              <a:ext uri="{FF2B5EF4-FFF2-40B4-BE49-F238E27FC236}">
                <a16:creationId xmlns:a16="http://schemas.microsoft.com/office/drawing/2014/main" id="{97B78B62-9FCA-D24C-A28F-A5ABD7D469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448040" y="4897120"/>
            <a:ext cx="812800" cy="812800"/>
          </a:xfrm>
          <a:prstGeom prst="rect">
            <a:avLst/>
          </a:prstGeom>
        </p:spPr>
      </p:pic>
    </p:spTree>
    <p:extLst>
      <p:ext uri="{BB962C8B-B14F-4D97-AF65-F5344CB8AC3E}">
        <p14:creationId xmlns:p14="http://schemas.microsoft.com/office/powerpoint/2010/main" val="744665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0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12D93E3-C999-C844-96CE-AB6815D58F65}"/>
              </a:ext>
            </a:extLst>
          </p:cNvPr>
          <p:cNvSpPr txBox="1"/>
          <p:nvPr/>
        </p:nvSpPr>
        <p:spPr>
          <a:xfrm>
            <a:off x="0" y="151179"/>
            <a:ext cx="12054840" cy="6740307"/>
          </a:xfrm>
          <a:prstGeom prst="rect">
            <a:avLst/>
          </a:prstGeom>
          <a:noFill/>
        </p:spPr>
        <p:txBody>
          <a:bodyPr wrap="square">
            <a:spAutoFit/>
          </a:bodyPr>
          <a:lstStyle/>
          <a:p>
            <a:pPr marL="285750" indent="-285750" algn="just">
              <a:buFont typeface="Arial" panose="020B0604020202020204" pitchFamily="34" charset="0"/>
              <a:buChar char="•"/>
            </a:pPr>
            <a:r>
              <a:rPr lang="en-GB" sz="2400" dirty="0">
                <a:effectLst/>
                <a:latin typeface="Arial" panose="020B0604020202020204" pitchFamily="34" charset="0"/>
                <a:ea typeface="Times New Roman" panose="02020603050405020304" pitchFamily="18" charset="0"/>
                <a:cs typeface="Arial" panose="020B0604020202020204" pitchFamily="34" charset="0"/>
              </a:rPr>
              <a:t>In </a:t>
            </a:r>
            <a:r>
              <a:rPr lang="en-GB" sz="2400" dirty="0">
                <a:latin typeface="Arial" panose="020B0604020202020204" pitchFamily="34" charset="0"/>
                <a:ea typeface="Times New Roman" panose="02020603050405020304" pitchFamily="18" charset="0"/>
                <a:cs typeface="Arial" panose="020B0604020202020204" pitchFamily="34" charset="0"/>
              </a:rPr>
              <a:t>conclusion,</a:t>
            </a:r>
            <a:r>
              <a:rPr lang="en-GB" sz="2400" dirty="0">
                <a:effectLst/>
                <a:latin typeface="Arial" panose="020B0604020202020204" pitchFamily="34" charset="0"/>
                <a:ea typeface="Times New Roman" panose="02020603050405020304" pitchFamily="18" charset="0"/>
                <a:cs typeface="Arial" panose="020B0604020202020204" pitchFamily="34" charset="0"/>
              </a:rPr>
              <a:t> devolution of policing presents some benefits because many of the issues faced in Wales crosscut across several public services. </a:t>
            </a:r>
          </a:p>
          <a:p>
            <a:pPr marL="285750" indent="-285750" algn="just">
              <a:buFont typeface="Arial" panose="020B0604020202020204" pitchFamily="34" charset="0"/>
              <a:buChar char="•"/>
            </a:pP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GB" sz="2400" dirty="0">
                <a:effectLst/>
                <a:latin typeface="Arial" panose="020B0604020202020204" pitchFamily="34" charset="0"/>
                <a:ea typeface="Times New Roman" panose="02020603050405020304" pitchFamily="18" charset="0"/>
              </a:rPr>
              <a:t>Devolution and a single welsh police force are two separate and very different issues. However, would one welsh police force be a dagger to localism and how would the national bodies and functions replicated in Wales?</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GB" sz="2400" dirty="0">
                <a:effectLst/>
                <a:latin typeface="Arial" panose="020B0604020202020204" pitchFamily="34" charset="0"/>
                <a:ea typeface="Times New Roman" panose="02020603050405020304" pitchFamily="18" charset="0"/>
                <a:cs typeface="Arial" panose="020B0604020202020204" pitchFamily="34" charset="0"/>
              </a:rPr>
              <a:t>That said, policing in Wales has an excellent reputation and attitude towards collaboration. Therefore, would a devolved justice system advance the approach and add value to Welsh citizens? </a:t>
            </a:r>
          </a:p>
          <a:p>
            <a:pPr marL="285750" indent="-285750" algn="just">
              <a:buFont typeface="Arial" panose="020B0604020202020204" pitchFamily="34" charset="0"/>
              <a:buChar char="•"/>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GB" sz="2400" dirty="0">
                <a:effectLst/>
                <a:latin typeface="Arial" panose="020B0604020202020204" pitchFamily="34" charset="0"/>
                <a:ea typeface="Times New Roman" panose="02020603050405020304" pitchFamily="18" charset="0"/>
                <a:cs typeface="Arial" panose="020B0604020202020204" pitchFamily="34" charset="0"/>
              </a:rPr>
              <a:t>The complexities seem endless and associated costs would likely cause some concern across the communities of Wales, because at a time when families are struggling financially, making unnecessary changes seems extremely misguided. </a:t>
            </a:r>
          </a:p>
          <a:p>
            <a:pPr marL="285750" indent="-285750" algn="just">
              <a:buFont typeface="Arial" panose="020B0604020202020204" pitchFamily="34" charset="0"/>
              <a:buChar char="•"/>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GB" sz="2400" dirty="0">
                <a:effectLst/>
                <a:latin typeface="Arial" panose="020B0604020202020204" pitchFamily="34" charset="0"/>
                <a:ea typeface="Times New Roman" panose="02020603050405020304" pitchFamily="18" charset="0"/>
                <a:cs typeface="Arial" panose="020B0604020202020204" pitchFamily="34" charset="0"/>
              </a:rPr>
              <a:t>Finally, the research suggests the topic of justice or policing being devolved is debated and documented far more in Wales than at any other level across the wider UK. </a:t>
            </a:r>
          </a:p>
        </p:txBody>
      </p:sp>
      <p:pic>
        <p:nvPicPr>
          <p:cNvPr id="9" name="Audio Recording 6 Jul 2023 at 20:53:38" descr="Audio Recording 6 Jul 2023 at 20:53:38">
            <a:hlinkClick r:id="" action="ppaction://media"/>
            <a:extLst>
              <a:ext uri="{FF2B5EF4-FFF2-40B4-BE49-F238E27FC236}">
                <a16:creationId xmlns:a16="http://schemas.microsoft.com/office/drawing/2014/main" id="{74F69E5F-70E7-694F-AFA1-E072C5500C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935720" y="584200"/>
            <a:ext cx="812800" cy="812800"/>
          </a:xfrm>
          <a:prstGeom prst="rect">
            <a:avLst/>
          </a:prstGeom>
        </p:spPr>
      </p:pic>
    </p:spTree>
    <p:extLst>
      <p:ext uri="{BB962C8B-B14F-4D97-AF65-F5344CB8AC3E}">
        <p14:creationId xmlns:p14="http://schemas.microsoft.com/office/powerpoint/2010/main" val="1885093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52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2A399-A6A2-AE68-9365-2196B59D3C12}"/>
              </a:ext>
            </a:extLst>
          </p:cNvPr>
          <p:cNvSpPr>
            <a:spLocks noGrp="1"/>
          </p:cNvSpPr>
          <p:nvPr>
            <p:ph type="title"/>
          </p:nvPr>
        </p:nvSpPr>
        <p:spPr>
          <a:xfrm>
            <a:off x="388620" y="380365"/>
            <a:ext cx="10515600" cy="1325563"/>
          </a:xfrm>
        </p:spPr>
        <p:txBody>
          <a:bodyPr/>
          <a:lstStyle/>
          <a:p>
            <a:r>
              <a:rPr lang="en-GB" b="1" dirty="0"/>
              <a:t>References</a:t>
            </a:r>
          </a:p>
        </p:txBody>
      </p:sp>
      <p:sp>
        <p:nvSpPr>
          <p:cNvPr id="5" name="TextBox 4">
            <a:extLst>
              <a:ext uri="{FF2B5EF4-FFF2-40B4-BE49-F238E27FC236}">
                <a16:creationId xmlns:a16="http://schemas.microsoft.com/office/drawing/2014/main" id="{FA44B3CA-558D-A047-BB10-A9D5AC8CDF87}"/>
              </a:ext>
            </a:extLst>
          </p:cNvPr>
          <p:cNvSpPr txBox="1"/>
          <p:nvPr/>
        </p:nvSpPr>
        <p:spPr>
          <a:xfrm>
            <a:off x="388620" y="1818978"/>
            <a:ext cx="11414760" cy="5078313"/>
          </a:xfrm>
          <a:prstGeom prst="rect">
            <a:avLst/>
          </a:prstGeom>
          <a:noFill/>
        </p:spPr>
        <p:txBody>
          <a:bodyPr wrap="square">
            <a:spAutoFit/>
          </a:bodyPr>
          <a:lstStyle/>
          <a:p>
            <a:r>
              <a:rPr lang="en-GB" sz="1800" dirty="0">
                <a:solidFill>
                  <a:srgbClr val="000000"/>
                </a:solidFill>
                <a:effectLst/>
                <a:latin typeface="Arial" panose="020B0604020202020204" pitchFamily="34" charset="0"/>
                <a:ea typeface="Times New Roman" panose="02020603050405020304" pitchFamily="18" charset="0"/>
              </a:rPr>
              <a:t>Acheson, I. (2019) </a:t>
            </a:r>
            <a:r>
              <a:rPr lang="en-GB" sz="1800" i="1" dirty="0">
                <a:solidFill>
                  <a:srgbClr val="000000"/>
                </a:solidFill>
                <a:effectLst/>
                <a:latin typeface="Arial" panose="020B0604020202020204" pitchFamily="34" charset="0"/>
                <a:ea typeface="Times New Roman" panose="02020603050405020304" pitchFamily="18" charset="0"/>
              </a:rPr>
              <a:t>How Theresa May’s war on the police backfired</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The Spectator</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www.spectator.co.uk</a:t>
            </a:r>
            <a:r>
              <a:rPr lang="en-GB" sz="1800" dirty="0">
                <a:solidFill>
                  <a:srgbClr val="000000"/>
                </a:solidFill>
                <a:effectLst/>
                <a:latin typeface="Arial" panose="020B0604020202020204" pitchFamily="34" charset="0"/>
                <a:ea typeface="Times New Roman" panose="02020603050405020304" pitchFamily="18" charset="0"/>
              </a:rPr>
              <a:t>/article/how-</a:t>
            </a:r>
            <a:r>
              <a:rPr lang="en-GB" sz="1800" dirty="0" err="1">
                <a:solidFill>
                  <a:srgbClr val="000000"/>
                </a:solidFill>
                <a:effectLst/>
                <a:latin typeface="Arial" panose="020B0604020202020204" pitchFamily="34" charset="0"/>
                <a:ea typeface="Times New Roman" panose="02020603050405020304" pitchFamily="18" charset="0"/>
              </a:rPr>
              <a:t>theresa</a:t>
            </a:r>
            <a:r>
              <a:rPr lang="en-GB" sz="1800" dirty="0">
                <a:solidFill>
                  <a:srgbClr val="000000"/>
                </a:solidFill>
                <a:effectLst/>
                <a:latin typeface="Arial" panose="020B0604020202020204" pitchFamily="34" charset="0"/>
                <a:ea typeface="Times New Roman" panose="02020603050405020304" pitchFamily="18" charset="0"/>
              </a:rPr>
              <a:t>-may-s-war-on-the-police-backfired/ (Accessed: 28 June 2023). </a:t>
            </a:r>
          </a:p>
          <a:p>
            <a:endParaRPr lang="en-GB" sz="1800" dirty="0">
              <a:effectLst/>
              <a:latin typeface="Times New Roman" panose="02020603050405020304" pitchFamily="18" charset="0"/>
              <a:ea typeface="Times New Roman" panose="02020603050405020304" pitchFamily="18" charset="0"/>
            </a:endParaRPr>
          </a:p>
          <a:p>
            <a:pPr algn="l"/>
            <a:r>
              <a:rPr lang="en-GB" sz="1800" dirty="0">
                <a:solidFill>
                  <a:srgbClr val="000000"/>
                </a:solidFill>
                <a:effectLst/>
                <a:latin typeface="Arial" panose="020B0604020202020204" pitchFamily="34" charset="0"/>
                <a:ea typeface="Times New Roman" panose="02020603050405020304" pitchFamily="18" charset="0"/>
              </a:rPr>
              <a:t>Alexander, J. (2014) ‘Notes towards a definition of politics’, </a:t>
            </a:r>
            <a:r>
              <a:rPr lang="en-GB" sz="1800" i="1" dirty="0">
                <a:solidFill>
                  <a:srgbClr val="000000"/>
                </a:solidFill>
                <a:effectLst/>
                <a:latin typeface="Arial" panose="020B0604020202020204" pitchFamily="34" charset="0"/>
                <a:ea typeface="Times New Roman" panose="02020603050405020304" pitchFamily="18" charset="0"/>
              </a:rPr>
              <a:t>Philosophy</a:t>
            </a:r>
            <a:r>
              <a:rPr lang="en-GB" sz="1800" dirty="0">
                <a:solidFill>
                  <a:srgbClr val="000000"/>
                </a:solidFill>
                <a:effectLst/>
                <a:latin typeface="Arial" panose="020B0604020202020204" pitchFamily="34" charset="0"/>
                <a:ea typeface="Times New Roman" panose="02020603050405020304" pitchFamily="18" charset="0"/>
              </a:rPr>
              <a:t>, 89(2), pp. 273–300. doi:10.1017/s0031819113000855. </a:t>
            </a:r>
          </a:p>
          <a:p>
            <a:pPr algn="l"/>
            <a:endParaRPr lang="en-GB" dirty="0">
              <a:solidFill>
                <a:srgbClr val="000000"/>
              </a:solidFill>
              <a:latin typeface="Arial" panose="020B0604020202020204" pitchFamily="34"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Bowling, B., Reiner, R. and E., S.J.W. (2019) </a:t>
            </a:r>
            <a:r>
              <a:rPr lang="en-GB" sz="1800" i="1" dirty="0">
                <a:solidFill>
                  <a:srgbClr val="000000"/>
                </a:solidFill>
                <a:effectLst/>
                <a:latin typeface="Arial" panose="020B0604020202020204" pitchFamily="34" charset="0"/>
                <a:ea typeface="Times New Roman" panose="02020603050405020304" pitchFamily="18" charset="0"/>
              </a:rPr>
              <a:t>The politics of the police</a:t>
            </a:r>
            <a:r>
              <a:rPr lang="en-GB" sz="1800" dirty="0">
                <a:solidFill>
                  <a:srgbClr val="000000"/>
                </a:solidFill>
                <a:effectLst/>
                <a:latin typeface="Arial" panose="020B0604020202020204" pitchFamily="34" charset="0"/>
                <a:ea typeface="Times New Roman" panose="02020603050405020304" pitchFamily="18" charset="0"/>
              </a:rPr>
              <a:t>. 5th </a:t>
            </a:r>
            <a:r>
              <a:rPr lang="en-GB" sz="1800" dirty="0" err="1">
                <a:solidFill>
                  <a:srgbClr val="000000"/>
                </a:solidFill>
                <a:effectLst/>
                <a:latin typeface="Arial" panose="020B0604020202020204" pitchFamily="34" charset="0"/>
                <a:ea typeface="Times New Roman" panose="02020603050405020304" pitchFamily="18" charset="0"/>
              </a:rPr>
              <a:t>edn</a:t>
            </a:r>
            <a:r>
              <a:rPr lang="en-GB" sz="1800" dirty="0">
                <a:solidFill>
                  <a:srgbClr val="000000"/>
                </a:solidFill>
                <a:effectLst/>
                <a:latin typeface="Arial" panose="020B0604020202020204" pitchFamily="34" charset="0"/>
                <a:ea typeface="Times New Roman" panose="02020603050405020304" pitchFamily="18" charset="0"/>
              </a:rPr>
              <a:t>. Oxford, UK: Oxford University Press. </a:t>
            </a:r>
          </a:p>
          <a:p>
            <a:endParaRPr lang="en-GB" dirty="0">
              <a:solidFill>
                <a:srgbClr val="000000"/>
              </a:solidFill>
              <a:latin typeface="Arial" panose="020B0604020202020204" pitchFamily="34"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Brain, T. (2010) </a:t>
            </a:r>
            <a:r>
              <a:rPr lang="en-GB" sz="1800" i="1" dirty="0">
                <a:solidFill>
                  <a:srgbClr val="000000"/>
                </a:solidFill>
                <a:effectLst/>
                <a:latin typeface="Arial" panose="020B0604020202020204" pitchFamily="34" charset="0"/>
                <a:ea typeface="Times New Roman" panose="02020603050405020304" pitchFamily="18" charset="0"/>
              </a:rPr>
              <a:t>A history of policing in England and Wales from 1974: A turbulent journey</a:t>
            </a:r>
            <a:r>
              <a:rPr lang="en-GB" sz="1800" dirty="0">
                <a:solidFill>
                  <a:srgbClr val="000000"/>
                </a:solidFill>
                <a:effectLst/>
                <a:latin typeface="Arial" panose="020B0604020202020204" pitchFamily="34" charset="0"/>
                <a:ea typeface="Times New Roman" panose="02020603050405020304" pitchFamily="18" charset="0"/>
              </a:rPr>
              <a:t>. Oxford England, UK: Oxford University Press. </a:t>
            </a:r>
          </a:p>
          <a:p>
            <a:endParaRPr lang="en-GB" dirty="0">
              <a:solidFill>
                <a:srgbClr val="000000"/>
              </a:solidFill>
              <a:latin typeface="Arial" panose="020B0604020202020204" pitchFamily="34"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College of Policing (2023) </a:t>
            </a:r>
            <a:r>
              <a:rPr lang="en-GB" sz="1800" i="1" dirty="0">
                <a:solidFill>
                  <a:srgbClr val="000000"/>
                </a:solidFill>
                <a:effectLst/>
                <a:latin typeface="Arial" panose="020B0604020202020204" pitchFamily="34" charset="0"/>
                <a:ea typeface="Times New Roman" panose="02020603050405020304" pitchFamily="18" charset="0"/>
              </a:rPr>
              <a:t>Right care right person – </a:t>
            </a:r>
            <a:r>
              <a:rPr lang="en-GB" sz="1800" i="1" dirty="0" err="1">
                <a:solidFill>
                  <a:srgbClr val="000000"/>
                </a:solidFill>
                <a:effectLst/>
                <a:latin typeface="Arial" panose="020B0604020202020204" pitchFamily="34" charset="0"/>
                <a:ea typeface="Times New Roman" panose="02020603050405020304" pitchFamily="18" charset="0"/>
              </a:rPr>
              <a:t>humberside</a:t>
            </a:r>
            <a:r>
              <a:rPr lang="en-GB" sz="1800" i="1" dirty="0">
                <a:solidFill>
                  <a:srgbClr val="000000"/>
                </a:solidFill>
                <a:effectLst/>
                <a:latin typeface="Arial" panose="020B0604020202020204" pitchFamily="34" charset="0"/>
                <a:ea typeface="Times New Roman" panose="02020603050405020304" pitchFamily="18" charset="0"/>
              </a:rPr>
              <a:t> police</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College of Policing</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www.college.police.uk</a:t>
            </a:r>
            <a:r>
              <a:rPr lang="en-GB" sz="1800" dirty="0">
                <a:solidFill>
                  <a:srgbClr val="000000"/>
                </a:solidFill>
                <a:effectLst/>
                <a:latin typeface="Arial" panose="020B0604020202020204" pitchFamily="34" charset="0"/>
                <a:ea typeface="Times New Roman" panose="02020603050405020304" pitchFamily="18" charset="0"/>
              </a:rPr>
              <a:t>/support-forces/practices/smarter-practice/right-care-right-person-</a:t>
            </a:r>
            <a:r>
              <a:rPr lang="en-GB" sz="1800" dirty="0" err="1">
                <a:solidFill>
                  <a:srgbClr val="000000"/>
                </a:solidFill>
                <a:effectLst/>
                <a:latin typeface="Arial" panose="020B0604020202020204" pitchFamily="34" charset="0"/>
                <a:ea typeface="Times New Roman" panose="02020603050405020304" pitchFamily="18" charset="0"/>
              </a:rPr>
              <a:t>humberside</a:t>
            </a:r>
            <a:r>
              <a:rPr lang="en-GB" sz="1800" dirty="0">
                <a:solidFill>
                  <a:srgbClr val="000000"/>
                </a:solidFill>
                <a:effectLst/>
                <a:latin typeface="Arial" panose="020B0604020202020204" pitchFamily="34" charset="0"/>
                <a:ea typeface="Times New Roman" panose="02020603050405020304" pitchFamily="18" charset="0"/>
              </a:rPr>
              <a:t>-police (Accessed: 28 June 2023). </a:t>
            </a: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pPr algn="l"/>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1277577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63CD8BA-8706-D34D-B827-706F7566CFEF}"/>
              </a:ext>
            </a:extLst>
          </p:cNvPr>
          <p:cNvSpPr txBox="1"/>
          <p:nvPr/>
        </p:nvSpPr>
        <p:spPr>
          <a:xfrm>
            <a:off x="274320" y="1443841"/>
            <a:ext cx="11521440" cy="4801314"/>
          </a:xfrm>
          <a:prstGeom prst="rect">
            <a:avLst/>
          </a:prstGeom>
          <a:noFill/>
        </p:spPr>
        <p:txBody>
          <a:bodyPr wrap="square">
            <a:spAutoFit/>
          </a:bodyPr>
          <a:lstStyle/>
          <a:p>
            <a:r>
              <a:rPr lang="en-GB" sz="1800" dirty="0">
                <a:solidFill>
                  <a:srgbClr val="000000"/>
                </a:solidFill>
                <a:effectLst/>
                <a:latin typeface="Arial" panose="020B0604020202020204" pitchFamily="34" charset="0"/>
                <a:ea typeface="Times New Roman" panose="02020603050405020304" pitchFamily="18" charset="0"/>
              </a:rPr>
              <a:t>DeVries, S. (2007) </a:t>
            </a:r>
            <a:r>
              <a:rPr lang="en-GB" sz="1800" i="1" dirty="0">
                <a:solidFill>
                  <a:srgbClr val="000000"/>
                </a:solidFill>
                <a:effectLst/>
                <a:latin typeface="Arial" panose="020B0604020202020204" pitchFamily="34" charset="0"/>
                <a:ea typeface="Times New Roman" panose="02020603050405020304" pitchFamily="18" charset="0"/>
              </a:rPr>
              <a:t>Ten years of Blair: good or bad for policing?</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Police Professional</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www.policeprofessional.com</a:t>
            </a:r>
            <a:r>
              <a:rPr lang="en-GB" sz="1800" dirty="0">
                <a:solidFill>
                  <a:srgbClr val="000000"/>
                </a:solidFill>
                <a:effectLst/>
                <a:latin typeface="Arial" panose="020B0604020202020204" pitchFamily="34" charset="0"/>
                <a:ea typeface="Times New Roman" panose="02020603050405020304" pitchFamily="18" charset="0"/>
              </a:rPr>
              <a:t>/news/ten-years-of-</a:t>
            </a:r>
            <a:r>
              <a:rPr lang="en-GB" sz="1800" dirty="0" err="1">
                <a:solidFill>
                  <a:srgbClr val="000000"/>
                </a:solidFill>
                <a:effectLst/>
                <a:latin typeface="Arial" panose="020B0604020202020204" pitchFamily="34" charset="0"/>
                <a:ea typeface="Times New Roman" panose="02020603050405020304" pitchFamily="18" charset="0"/>
              </a:rPr>
              <a:t>blair</a:t>
            </a:r>
            <a:r>
              <a:rPr lang="en-GB" sz="1800" dirty="0">
                <a:solidFill>
                  <a:srgbClr val="000000"/>
                </a:solidFill>
                <a:effectLst/>
                <a:latin typeface="Arial" panose="020B0604020202020204" pitchFamily="34" charset="0"/>
                <a:ea typeface="Times New Roman" panose="02020603050405020304" pitchFamily="18" charset="0"/>
              </a:rPr>
              <a:t>-good-or-bad-for-policing/ (Accessed: 28 June 2023). </a:t>
            </a:r>
          </a:p>
          <a:p>
            <a:endParaRPr lang="en-GB" sz="1800" dirty="0">
              <a:effectLst/>
              <a:latin typeface="Times New Roman" panose="02020603050405020304" pitchFamily="18" charset="0"/>
              <a:ea typeface="Times New Roman" panose="02020603050405020304" pitchFamily="18" charset="0"/>
            </a:endParaRPr>
          </a:p>
          <a:p>
            <a:pPr algn="l"/>
            <a:r>
              <a:rPr lang="en-GB" sz="1800" dirty="0" err="1">
                <a:solidFill>
                  <a:srgbClr val="000000"/>
                </a:solidFill>
                <a:effectLst/>
                <a:latin typeface="Arial" panose="020B0604020202020204" pitchFamily="34" charset="0"/>
                <a:ea typeface="Times New Roman" panose="02020603050405020304" pitchFamily="18" charset="0"/>
              </a:rPr>
              <a:t>Dölling</a:t>
            </a:r>
            <a:r>
              <a:rPr lang="en-GB" sz="1800" dirty="0">
                <a:solidFill>
                  <a:srgbClr val="000000"/>
                </a:solidFill>
                <a:effectLst/>
                <a:latin typeface="Arial" panose="020B0604020202020204" pitchFamily="34" charset="0"/>
                <a:ea typeface="Times New Roman" panose="02020603050405020304" pitchFamily="18" charset="0"/>
              </a:rPr>
              <a:t>, D. and </a:t>
            </a:r>
            <a:r>
              <a:rPr lang="en-GB" sz="1800" dirty="0" err="1">
                <a:solidFill>
                  <a:srgbClr val="000000"/>
                </a:solidFill>
                <a:effectLst/>
                <a:latin typeface="Arial" panose="020B0604020202020204" pitchFamily="34" charset="0"/>
                <a:ea typeface="Times New Roman" panose="02020603050405020304" pitchFamily="18" charset="0"/>
              </a:rPr>
              <a:t>Feltes</a:t>
            </a:r>
            <a:r>
              <a:rPr lang="en-GB" sz="1800" dirty="0">
                <a:solidFill>
                  <a:srgbClr val="000000"/>
                </a:solidFill>
                <a:effectLst/>
                <a:latin typeface="Arial" panose="020B0604020202020204" pitchFamily="34" charset="0"/>
                <a:ea typeface="Times New Roman" panose="02020603050405020304" pitchFamily="18" charset="0"/>
              </a:rPr>
              <a:t>, T. (1993) </a:t>
            </a:r>
            <a:r>
              <a:rPr lang="en-GB" sz="1800" i="1" dirty="0">
                <a:solidFill>
                  <a:srgbClr val="000000"/>
                </a:solidFill>
                <a:effectLst/>
                <a:latin typeface="Arial" panose="020B0604020202020204" pitchFamily="34" charset="0"/>
                <a:ea typeface="Times New Roman" panose="02020603050405020304" pitchFamily="18" charset="0"/>
              </a:rPr>
              <a:t>COMMUNITY POLICING Comparative Aspects of Community Oriented Police Work</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http://</a:t>
            </a:r>
            <a:r>
              <a:rPr lang="en-GB" sz="1800" i="1" dirty="0" err="1">
                <a:solidFill>
                  <a:srgbClr val="000000"/>
                </a:solidFill>
                <a:effectLst/>
                <a:latin typeface="Arial" panose="020B0604020202020204" pitchFamily="34" charset="0"/>
                <a:ea typeface="Times New Roman" panose="02020603050405020304" pitchFamily="18" charset="0"/>
              </a:rPr>
              <a:t>www.felix-verlag.de</a:t>
            </a:r>
            <a:r>
              <a:rPr lang="en-GB" sz="1800" dirty="0">
                <a:solidFill>
                  <a:srgbClr val="000000"/>
                </a:solidFill>
                <a:effectLst/>
                <a:latin typeface="Arial" panose="020B0604020202020204" pitchFamily="34" charset="0"/>
                <a:ea typeface="Times New Roman" panose="02020603050405020304" pitchFamily="18" charset="0"/>
              </a:rPr>
              <a:t>. Available at: http://</a:t>
            </a:r>
            <a:r>
              <a:rPr lang="en-GB" sz="1800" dirty="0" err="1">
                <a:solidFill>
                  <a:srgbClr val="000000"/>
                </a:solidFill>
                <a:effectLst/>
                <a:latin typeface="Arial" panose="020B0604020202020204" pitchFamily="34" charset="0"/>
                <a:ea typeface="Times New Roman" panose="02020603050405020304" pitchFamily="18" charset="0"/>
              </a:rPr>
              <a:t>www.felix-verlag.de</a:t>
            </a:r>
            <a:r>
              <a:rPr lang="en-GB" sz="1800" dirty="0">
                <a:solidFill>
                  <a:srgbClr val="000000"/>
                </a:solidFill>
                <a:effectLst/>
                <a:latin typeface="Arial" panose="020B0604020202020204" pitchFamily="34" charset="0"/>
                <a:ea typeface="Times New Roman" panose="02020603050405020304" pitchFamily="18" charset="0"/>
              </a:rPr>
              <a:t>/images/pdf/</a:t>
            </a:r>
            <a:r>
              <a:rPr lang="en-GB" sz="1800" dirty="0" err="1">
                <a:solidFill>
                  <a:srgbClr val="000000"/>
                </a:solidFill>
                <a:effectLst/>
                <a:latin typeface="Arial" panose="020B0604020202020204" pitchFamily="34" charset="0"/>
                <a:ea typeface="Times New Roman" panose="02020603050405020304" pitchFamily="18" charset="0"/>
              </a:rPr>
              <a:t>Polizeiforschung</a:t>
            </a:r>
            <a:r>
              <a:rPr lang="en-GB" sz="1800" dirty="0">
                <a:solidFill>
                  <a:srgbClr val="000000"/>
                </a:solidFill>
                <a:effectLst/>
                <a:latin typeface="Arial" panose="020B0604020202020204" pitchFamily="34" charset="0"/>
                <a:ea typeface="Times New Roman" panose="02020603050405020304" pitchFamily="18" charset="0"/>
              </a:rPr>
              <a:t>/Band_5.pdf (Accessed: 10 June 2023). </a:t>
            </a:r>
          </a:p>
          <a:p>
            <a:pPr algn="l"/>
            <a:endParaRPr lang="en-GB" sz="1800" dirty="0">
              <a:effectLst/>
              <a:latin typeface="Times New Roman" panose="02020603050405020304" pitchFamily="18" charset="0"/>
              <a:ea typeface="Times New Roman" panose="02020603050405020304" pitchFamily="18" charset="0"/>
            </a:endParaRPr>
          </a:p>
          <a:p>
            <a:pPr algn="l"/>
            <a:r>
              <a:rPr lang="en-GB" sz="1800" dirty="0">
                <a:solidFill>
                  <a:srgbClr val="000000"/>
                </a:solidFill>
                <a:effectLst/>
                <a:latin typeface="Arial" panose="020B0604020202020204" pitchFamily="34" charset="0"/>
                <a:ea typeface="Times New Roman" panose="02020603050405020304" pitchFamily="18" charset="0"/>
              </a:rPr>
              <a:t>Emsley, C. (2012) ‘</a:t>
            </a:r>
            <a:r>
              <a:rPr lang="en-GB" sz="1800" i="1" dirty="0">
                <a:solidFill>
                  <a:srgbClr val="000000"/>
                </a:solidFill>
                <a:effectLst/>
                <a:latin typeface="Arial" panose="020B0604020202020204" pitchFamily="34" charset="0"/>
                <a:ea typeface="Times New Roman" panose="02020603050405020304" pitchFamily="18" charset="0"/>
              </a:rPr>
              <a:t>a history of policing in England and Wales from 1974: A turbulent journey</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Policing and Society</a:t>
            </a:r>
            <a:r>
              <a:rPr lang="en-GB" sz="1800" dirty="0">
                <a:solidFill>
                  <a:srgbClr val="000000"/>
                </a:solidFill>
                <a:effectLst/>
                <a:latin typeface="Arial" panose="020B0604020202020204" pitchFamily="34" charset="0"/>
                <a:ea typeface="Times New Roman" panose="02020603050405020304" pitchFamily="18" charset="0"/>
              </a:rPr>
              <a:t>, 22(2), pp. 255–257. doi:10.1080/10439463.2012.657194. </a:t>
            </a:r>
          </a:p>
          <a:p>
            <a:pPr algn="l"/>
            <a:endParaRPr lang="en-GB" dirty="0">
              <a:solidFill>
                <a:srgbClr val="000000"/>
              </a:solidFill>
              <a:latin typeface="Arial" panose="020B0604020202020204" pitchFamily="34"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Griffiths, J.D. </a:t>
            </a:r>
            <a:r>
              <a:rPr lang="en-GB" sz="1800" i="1" dirty="0">
                <a:solidFill>
                  <a:srgbClr val="000000"/>
                </a:solidFill>
                <a:effectLst/>
                <a:latin typeface="Arial" panose="020B0604020202020204" pitchFamily="34" charset="0"/>
                <a:ea typeface="Times New Roman" panose="02020603050405020304" pitchFamily="18" charset="0"/>
              </a:rPr>
              <a:t>et al.</a:t>
            </a:r>
            <a:r>
              <a:rPr lang="en-GB" sz="1800" dirty="0">
                <a:solidFill>
                  <a:srgbClr val="000000"/>
                </a:solidFill>
                <a:effectLst/>
                <a:latin typeface="Arial" panose="020B0604020202020204" pitchFamily="34" charset="0"/>
                <a:ea typeface="Times New Roman" panose="02020603050405020304" pitchFamily="18" charset="0"/>
              </a:rPr>
              <a:t> (2023) ‘Making the case for more politicians: A survey experiment to investigate public attitudes to an expanded welsh parliament’, </a:t>
            </a:r>
            <a:r>
              <a:rPr lang="en-GB" sz="1800" i="1" dirty="0">
                <a:solidFill>
                  <a:srgbClr val="000000"/>
                </a:solidFill>
                <a:effectLst/>
                <a:latin typeface="Arial" panose="020B0604020202020204" pitchFamily="34" charset="0"/>
                <a:ea typeface="Times New Roman" panose="02020603050405020304" pitchFamily="18" charset="0"/>
              </a:rPr>
              <a:t>Parliamentary Affairs</a:t>
            </a:r>
            <a:r>
              <a:rPr lang="en-GB" sz="1800" dirty="0">
                <a:solidFill>
                  <a:srgbClr val="000000"/>
                </a:solidFill>
                <a:effectLst/>
                <a:latin typeface="Arial" panose="020B0604020202020204" pitchFamily="34" charset="0"/>
                <a:ea typeface="Times New Roman" panose="02020603050405020304" pitchFamily="18" charset="0"/>
              </a:rPr>
              <a:t> [Preprint]. doi:10.1093/pa/gsad004. </a:t>
            </a:r>
          </a:p>
          <a:p>
            <a:endParaRPr lang="en-GB" dirty="0">
              <a:solidFill>
                <a:srgbClr val="000000"/>
              </a:solidFill>
              <a:latin typeface="Arial" panose="020B0604020202020204" pitchFamily="34"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Hatherley , S. (2023) </a:t>
            </a:r>
            <a:r>
              <a:rPr lang="en-GB" sz="1800" i="1" dirty="0">
                <a:solidFill>
                  <a:srgbClr val="000000"/>
                </a:solidFill>
                <a:effectLst/>
                <a:latin typeface="Arial" panose="020B0604020202020204" pitchFamily="34" charset="0"/>
                <a:ea typeface="Times New Roman" panose="02020603050405020304" pitchFamily="18" charset="0"/>
              </a:rPr>
              <a:t>Devolution of criminal justice to Wales – will it actually happen?</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err="1">
                <a:solidFill>
                  <a:srgbClr val="000000"/>
                </a:solidFill>
                <a:effectLst/>
                <a:latin typeface="Arial" panose="020B0604020202020204" pitchFamily="34" charset="0"/>
                <a:ea typeface="Times New Roman" panose="02020603050405020304" pitchFamily="18" charset="0"/>
              </a:rPr>
              <a:t>Ymwchil</a:t>
            </a:r>
            <a:r>
              <a:rPr lang="en-GB" sz="1800" i="1" dirty="0">
                <a:solidFill>
                  <a:srgbClr val="000000"/>
                </a:solidFill>
                <a:effectLst/>
                <a:latin typeface="Arial" panose="020B0604020202020204" pitchFamily="34" charset="0"/>
                <a:ea typeface="Times New Roman" panose="02020603050405020304" pitchFamily="18" charset="0"/>
              </a:rPr>
              <a:t> y Senedd | Senedd Research</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research.senedd.wales</a:t>
            </a:r>
            <a:r>
              <a:rPr lang="en-GB" sz="1800" dirty="0">
                <a:solidFill>
                  <a:srgbClr val="000000"/>
                </a:solidFill>
                <a:effectLst/>
                <a:latin typeface="Arial" panose="020B0604020202020204" pitchFamily="34" charset="0"/>
                <a:ea typeface="Times New Roman" panose="02020603050405020304" pitchFamily="18" charset="0"/>
              </a:rPr>
              <a:t>/research-articles/devolution-of-criminal-justice-to-wales-will-it-actually-happen/ (Accessed: 25 June 2023). </a:t>
            </a:r>
            <a:endParaRPr lang="en-GB" sz="1800" dirty="0">
              <a:effectLst/>
              <a:latin typeface="Times New Roman" panose="02020603050405020304" pitchFamily="18" charset="0"/>
              <a:ea typeface="Times New Roman" panose="02020603050405020304" pitchFamily="18" charset="0"/>
            </a:endParaRPr>
          </a:p>
        </p:txBody>
      </p:sp>
      <p:sp>
        <p:nvSpPr>
          <p:cNvPr id="12" name="Title 1">
            <a:extLst>
              <a:ext uri="{FF2B5EF4-FFF2-40B4-BE49-F238E27FC236}">
                <a16:creationId xmlns:a16="http://schemas.microsoft.com/office/drawing/2014/main" id="{5F0A0D69-1F1B-7D44-915F-DA0A88182EDB}"/>
              </a:ext>
            </a:extLst>
          </p:cNvPr>
          <p:cNvSpPr>
            <a:spLocks noGrp="1"/>
          </p:cNvSpPr>
          <p:nvPr>
            <p:ph type="title"/>
          </p:nvPr>
        </p:nvSpPr>
        <p:spPr>
          <a:xfrm>
            <a:off x="388620" y="380365"/>
            <a:ext cx="10515600" cy="1325563"/>
          </a:xfrm>
        </p:spPr>
        <p:txBody>
          <a:bodyPr/>
          <a:lstStyle/>
          <a:p>
            <a:r>
              <a:rPr lang="en-GB" b="1" dirty="0"/>
              <a:t>References</a:t>
            </a:r>
          </a:p>
        </p:txBody>
      </p:sp>
    </p:spTree>
    <p:extLst>
      <p:ext uri="{BB962C8B-B14F-4D97-AF65-F5344CB8AC3E}">
        <p14:creationId xmlns:p14="http://schemas.microsoft.com/office/powerpoint/2010/main" val="25195236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D37D82E-DBD4-5342-8A9D-E3813CD32647}"/>
              </a:ext>
            </a:extLst>
          </p:cNvPr>
          <p:cNvSpPr txBox="1"/>
          <p:nvPr/>
        </p:nvSpPr>
        <p:spPr>
          <a:xfrm>
            <a:off x="243840" y="1690688"/>
            <a:ext cx="11460480" cy="5355312"/>
          </a:xfrm>
          <a:prstGeom prst="rect">
            <a:avLst/>
          </a:prstGeom>
          <a:noFill/>
        </p:spPr>
        <p:txBody>
          <a:bodyPr wrap="square">
            <a:spAutoFit/>
          </a:bodyPr>
          <a:lstStyle/>
          <a:p>
            <a:pPr algn="l"/>
            <a:r>
              <a:rPr lang="en-GB" sz="1800" dirty="0">
                <a:solidFill>
                  <a:srgbClr val="000000"/>
                </a:solidFill>
                <a:effectLst/>
                <a:latin typeface="Arial" panose="020B0604020202020204" pitchFamily="34" charset="0"/>
                <a:ea typeface="Times New Roman" panose="02020603050405020304" pitchFamily="18" charset="0"/>
              </a:rPr>
              <a:t>Hayman, J. (2022) </a:t>
            </a:r>
            <a:r>
              <a:rPr lang="en-GB" sz="1800" i="1" dirty="0">
                <a:solidFill>
                  <a:srgbClr val="000000"/>
                </a:solidFill>
                <a:effectLst/>
                <a:latin typeface="Arial" panose="020B0604020202020204" pitchFamily="34" charset="0"/>
                <a:ea typeface="Times New Roman" panose="02020603050405020304" pitchFamily="18" charset="0"/>
              </a:rPr>
              <a:t>The Thomas Commission: Three Years on</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err="1">
                <a:solidFill>
                  <a:srgbClr val="000000"/>
                </a:solidFill>
                <a:effectLst/>
                <a:latin typeface="Arial" panose="020B0604020202020204" pitchFamily="34" charset="0"/>
                <a:ea typeface="Times New Roman" panose="02020603050405020304" pitchFamily="18" charset="0"/>
              </a:rPr>
              <a:t>Ymwchil</a:t>
            </a:r>
            <a:r>
              <a:rPr lang="en-GB" sz="1800" i="1" dirty="0">
                <a:solidFill>
                  <a:srgbClr val="000000"/>
                </a:solidFill>
                <a:effectLst/>
                <a:latin typeface="Arial" panose="020B0604020202020204" pitchFamily="34" charset="0"/>
                <a:ea typeface="Times New Roman" panose="02020603050405020304" pitchFamily="18" charset="0"/>
              </a:rPr>
              <a:t> y Senedd | Senedd Research</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research.senedd.wales</a:t>
            </a:r>
            <a:r>
              <a:rPr lang="en-GB" sz="1800" dirty="0">
                <a:solidFill>
                  <a:srgbClr val="000000"/>
                </a:solidFill>
                <a:effectLst/>
                <a:latin typeface="Arial" panose="020B0604020202020204" pitchFamily="34" charset="0"/>
                <a:ea typeface="Times New Roman" panose="02020603050405020304" pitchFamily="18" charset="0"/>
              </a:rPr>
              <a:t>/research-articles/the-</a:t>
            </a:r>
            <a:r>
              <a:rPr lang="en-GB" sz="1800" dirty="0" err="1">
                <a:solidFill>
                  <a:srgbClr val="000000"/>
                </a:solidFill>
                <a:effectLst/>
                <a:latin typeface="Arial" panose="020B0604020202020204" pitchFamily="34" charset="0"/>
                <a:ea typeface="Times New Roman" panose="02020603050405020304" pitchFamily="18" charset="0"/>
              </a:rPr>
              <a:t>thomas</a:t>
            </a:r>
            <a:r>
              <a:rPr lang="en-GB" sz="1800" dirty="0">
                <a:solidFill>
                  <a:srgbClr val="000000"/>
                </a:solidFill>
                <a:effectLst/>
                <a:latin typeface="Arial" panose="020B0604020202020204" pitchFamily="34" charset="0"/>
                <a:ea typeface="Times New Roman" panose="02020603050405020304" pitchFamily="18" charset="0"/>
              </a:rPr>
              <a:t>-commission-three-years-on/ (Accessed: 25 June 2023). </a:t>
            </a:r>
          </a:p>
          <a:p>
            <a:pPr algn="l"/>
            <a:endParaRPr lang="en-GB" sz="1800" dirty="0">
              <a:effectLst/>
              <a:latin typeface="Times New Roman" panose="02020603050405020304" pitchFamily="18" charset="0"/>
              <a:ea typeface="Times New Roman" panose="02020603050405020304" pitchFamily="18" charset="0"/>
            </a:endParaRPr>
          </a:p>
          <a:p>
            <a:pPr algn="l"/>
            <a:r>
              <a:rPr lang="en-GB" sz="1800" dirty="0">
                <a:solidFill>
                  <a:srgbClr val="000000"/>
                </a:solidFill>
                <a:effectLst/>
                <a:latin typeface="Arial" panose="020B0604020202020204" pitchFamily="34" charset="0"/>
                <a:ea typeface="Times New Roman" panose="02020603050405020304" pitchFamily="18" charset="0"/>
              </a:rPr>
              <a:t>Henry, G. (2014) </a:t>
            </a:r>
            <a:r>
              <a:rPr lang="en-GB" sz="1800" i="1" dirty="0">
                <a:solidFill>
                  <a:srgbClr val="000000"/>
                </a:solidFill>
                <a:effectLst/>
                <a:latin typeface="Arial" panose="020B0604020202020204" pitchFamily="34" charset="0"/>
                <a:ea typeface="Times New Roman" panose="02020603050405020304" pitchFamily="18" charset="0"/>
              </a:rPr>
              <a:t>‘devolve policing to Wales’ call by Landmark Silk Commission Report</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err="1">
                <a:solidFill>
                  <a:srgbClr val="000000"/>
                </a:solidFill>
                <a:effectLst/>
                <a:latin typeface="Arial" panose="020B0604020202020204" pitchFamily="34" charset="0"/>
                <a:ea typeface="Times New Roman" panose="02020603050405020304" pitchFamily="18" charset="0"/>
              </a:rPr>
              <a:t>WalesOnline</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www.walesonline.co.uk</a:t>
            </a:r>
            <a:r>
              <a:rPr lang="en-GB" sz="1800" dirty="0">
                <a:solidFill>
                  <a:srgbClr val="000000"/>
                </a:solidFill>
                <a:effectLst/>
                <a:latin typeface="Arial" panose="020B0604020202020204" pitchFamily="34" charset="0"/>
                <a:ea typeface="Times New Roman" panose="02020603050405020304" pitchFamily="18" charset="0"/>
              </a:rPr>
              <a:t>/news/wales-news/devolve-policing-wales-call-landmark-6764634 (Accessed: 25 June 2023). </a:t>
            </a:r>
          </a:p>
          <a:p>
            <a:pPr algn="l"/>
            <a:endParaRPr lang="en-GB" dirty="0">
              <a:solidFill>
                <a:srgbClr val="000000"/>
              </a:solidFill>
              <a:latin typeface="Arial" panose="020B0604020202020204" pitchFamily="34"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Jones, R., Harrison, M. and Jones, T. (2022) ‘Policing and devolution in the UK: The “special” case of Wales’, </a:t>
            </a:r>
            <a:r>
              <a:rPr lang="en-GB" sz="1800" i="1" dirty="0">
                <a:solidFill>
                  <a:srgbClr val="000000"/>
                </a:solidFill>
                <a:effectLst/>
                <a:latin typeface="Arial" panose="020B0604020202020204" pitchFamily="34" charset="0"/>
                <a:ea typeface="Times New Roman" panose="02020603050405020304" pitchFamily="18" charset="0"/>
              </a:rPr>
              <a:t>Policing: A Journal of Policy and Practice</a:t>
            </a:r>
            <a:r>
              <a:rPr lang="en-GB" sz="1800" dirty="0">
                <a:solidFill>
                  <a:srgbClr val="000000"/>
                </a:solidFill>
                <a:effectLst/>
                <a:latin typeface="Arial" panose="020B0604020202020204" pitchFamily="34" charset="0"/>
                <a:ea typeface="Times New Roman" panose="02020603050405020304" pitchFamily="18" charset="0"/>
              </a:rPr>
              <a:t> [Preprint]. doi:10.1093/police/paac063. </a:t>
            </a:r>
            <a:endParaRPr lang="en-GB" sz="1800" dirty="0">
              <a:effectLst/>
              <a:latin typeface="Times New Roman" panose="02020603050405020304" pitchFamily="18" charset="0"/>
              <a:ea typeface="Times New Roman" panose="02020603050405020304" pitchFamily="18" charset="0"/>
            </a:endParaRPr>
          </a:p>
          <a:p>
            <a:pPr algn="l"/>
            <a:endParaRPr lang="en-GB" sz="1800" dirty="0">
              <a:solidFill>
                <a:srgbClr val="000000"/>
              </a:solidFill>
              <a:effectLst/>
              <a:latin typeface="Arial" panose="020B0604020202020204" pitchFamily="34"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Jukes, M. and </a:t>
            </a:r>
            <a:r>
              <a:rPr lang="en-GB" sz="1800" dirty="0" err="1">
                <a:solidFill>
                  <a:srgbClr val="000000"/>
                </a:solidFill>
                <a:effectLst/>
                <a:latin typeface="Arial" panose="020B0604020202020204" pitchFamily="34" charset="0"/>
                <a:ea typeface="Times New Roman" panose="02020603050405020304" pitchFamily="18" charset="0"/>
              </a:rPr>
              <a:t>Folkes</a:t>
            </a:r>
            <a:r>
              <a:rPr lang="en-GB" sz="1800" dirty="0">
                <a:solidFill>
                  <a:srgbClr val="000000"/>
                </a:solidFill>
                <a:effectLst/>
                <a:latin typeface="Arial" panose="020B0604020202020204" pitchFamily="34" charset="0"/>
                <a:ea typeface="Times New Roman" panose="02020603050405020304" pitchFamily="18" charset="0"/>
              </a:rPr>
              <a:t>, C. (2019) </a:t>
            </a:r>
            <a:r>
              <a:rPr lang="en-GB" sz="1800" i="1" dirty="0">
                <a:solidFill>
                  <a:srgbClr val="000000"/>
                </a:solidFill>
                <a:effectLst/>
                <a:latin typeface="Arial" panose="020B0604020202020204" pitchFamily="34" charset="0"/>
                <a:ea typeface="Times New Roman" panose="02020603050405020304" pitchFamily="18" charset="0"/>
              </a:rPr>
              <a:t>Commission on Justice in wales oral evidence session 15 February 2019 </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err="1">
                <a:solidFill>
                  <a:srgbClr val="000000"/>
                </a:solidFill>
                <a:effectLst/>
                <a:latin typeface="Arial" panose="020B0604020202020204" pitchFamily="34" charset="0"/>
                <a:ea typeface="Times New Roman" panose="02020603050405020304" pitchFamily="18" charset="0"/>
              </a:rPr>
              <a:t>www.gov.wale</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www.gov.wales</a:t>
            </a:r>
            <a:r>
              <a:rPr lang="en-GB" sz="1800" dirty="0">
                <a:solidFill>
                  <a:srgbClr val="000000"/>
                </a:solidFill>
                <a:effectLst/>
                <a:latin typeface="Arial" panose="020B0604020202020204" pitchFamily="34" charset="0"/>
                <a:ea typeface="Times New Roman" panose="02020603050405020304" pitchFamily="18" charset="0"/>
              </a:rPr>
              <a:t>/sites/default/files/publications/2019-03/Oral%20evidence%20to%20the%20Commission%20from%20the%20Crown%20Prosecution%20Service.pdf (Accessed: 25 June 2023). </a:t>
            </a:r>
          </a:p>
          <a:p>
            <a:endParaRPr lang="en-GB" sz="1800" dirty="0">
              <a:effectLst/>
              <a:latin typeface="Times New Roman" panose="02020603050405020304" pitchFamily="18" charset="0"/>
              <a:ea typeface="Times New Roman" panose="02020603050405020304" pitchFamily="18" charset="0"/>
            </a:endParaRPr>
          </a:p>
          <a:p>
            <a:pPr algn="l"/>
            <a:r>
              <a:rPr lang="en-GB" sz="1800" dirty="0">
                <a:solidFill>
                  <a:srgbClr val="000000"/>
                </a:solidFill>
                <a:effectLst/>
                <a:latin typeface="Arial" panose="020B0604020202020204" pitchFamily="34" charset="0"/>
                <a:ea typeface="Times New Roman" panose="02020603050405020304" pitchFamily="18" charset="0"/>
              </a:rPr>
              <a:t>Law Teacher (2019) </a:t>
            </a:r>
            <a:r>
              <a:rPr lang="en-GB" sz="1800" i="1" dirty="0">
                <a:solidFill>
                  <a:srgbClr val="000000"/>
                </a:solidFill>
                <a:effectLst/>
                <a:latin typeface="Arial" panose="020B0604020202020204" pitchFamily="34" charset="0"/>
                <a:ea typeface="Times New Roman" panose="02020603050405020304" pitchFamily="18" charset="0"/>
              </a:rPr>
              <a:t>The erosion of civil liberties under Tony Blair</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Law Teacher</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www.lawteacher.net</a:t>
            </a:r>
            <a:r>
              <a:rPr lang="en-GB" sz="1800" dirty="0">
                <a:solidFill>
                  <a:srgbClr val="000000"/>
                </a:solidFill>
                <a:effectLst/>
                <a:latin typeface="Arial" panose="020B0604020202020204" pitchFamily="34" charset="0"/>
                <a:ea typeface="Times New Roman" panose="02020603050405020304" pitchFamily="18" charset="0"/>
              </a:rPr>
              <a:t>/free-law-essays/civil-law/civil-liberties-tony-</a:t>
            </a:r>
            <a:r>
              <a:rPr lang="en-GB" sz="1800" dirty="0" err="1">
                <a:solidFill>
                  <a:srgbClr val="000000"/>
                </a:solidFill>
                <a:effectLst/>
                <a:latin typeface="Arial" panose="020B0604020202020204" pitchFamily="34" charset="0"/>
                <a:ea typeface="Times New Roman" panose="02020603050405020304" pitchFamily="18" charset="0"/>
              </a:rPr>
              <a:t>blair.php</a:t>
            </a:r>
            <a:r>
              <a:rPr lang="en-GB" sz="1800" dirty="0">
                <a:solidFill>
                  <a:srgbClr val="000000"/>
                </a:solidFill>
                <a:effectLst/>
                <a:latin typeface="Arial" panose="020B0604020202020204" pitchFamily="34" charset="0"/>
                <a:ea typeface="Times New Roman" panose="02020603050405020304" pitchFamily="18" charset="0"/>
              </a:rPr>
              <a:t> (Accessed: 28 June 2023). </a:t>
            </a:r>
            <a:endParaRPr lang="en-GB" sz="1800" dirty="0">
              <a:effectLst/>
              <a:latin typeface="Times New Roman" panose="02020603050405020304" pitchFamily="18" charset="0"/>
              <a:ea typeface="Times New Roman" panose="02020603050405020304" pitchFamily="18" charset="0"/>
            </a:endParaRPr>
          </a:p>
          <a:p>
            <a:pPr algn="l"/>
            <a:endParaRPr lang="en-GB" sz="1800" dirty="0">
              <a:effectLst/>
              <a:latin typeface="Times New Roman" panose="02020603050405020304" pitchFamily="18" charset="0"/>
              <a:ea typeface="Times New Roman" panose="02020603050405020304" pitchFamily="18" charset="0"/>
            </a:endParaRPr>
          </a:p>
        </p:txBody>
      </p:sp>
      <p:sp>
        <p:nvSpPr>
          <p:cNvPr id="8" name="Title 1">
            <a:extLst>
              <a:ext uri="{FF2B5EF4-FFF2-40B4-BE49-F238E27FC236}">
                <a16:creationId xmlns:a16="http://schemas.microsoft.com/office/drawing/2014/main" id="{40796A6F-1675-D14C-A88C-519B1528B310}"/>
              </a:ext>
            </a:extLst>
          </p:cNvPr>
          <p:cNvSpPr>
            <a:spLocks noGrp="1"/>
          </p:cNvSpPr>
          <p:nvPr>
            <p:ph type="title"/>
          </p:nvPr>
        </p:nvSpPr>
        <p:spPr>
          <a:xfrm>
            <a:off x="388620" y="380365"/>
            <a:ext cx="10515600" cy="1325563"/>
          </a:xfrm>
        </p:spPr>
        <p:txBody>
          <a:bodyPr/>
          <a:lstStyle/>
          <a:p>
            <a:r>
              <a:rPr lang="en-GB" b="1" dirty="0"/>
              <a:t>References</a:t>
            </a:r>
          </a:p>
        </p:txBody>
      </p:sp>
    </p:spTree>
    <p:extLst>
      <p:ext uri="{BB962C8B-B14F-4D97-AF65-F5344CB8AC3E}">
        <p14:creationId xmlns:p14="http://schemas.microsoft.com/office/powerpoint/2010/main" val="10187708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DB9217E-E0C5-2347-A318-FDF59B050935}"/>
              </a:ext>
            </a:extLst>
          </p:cNvPr>
          <p:cNvSpPr txBox="1"/>
          <p:nvPr/>
        </p:nvSpPr>
        <p:spPr>
          <a:xfrm>
            <a:off x="259080" y="1502688"/>
            <a:ext cx="11430000" cy="5355312"/>
          </a:xfrm>
          <a:prstGeom prst="rect">
            <a:avLst/>
          </a:prstGeom>
          <a:noFill/>
        </p:spPr>
        <p:txBody>
          <a:bodyPr wrap="square">
            <a:spAutoFit/>
          </a:bodyPr>
          <a:lstStyle/>
          <a:p>
            <a:r>
              <a:rPr lang="en-GB" sz="1800" dirty="0">
                <a:solidFill>
                  <a:srgbClr val="000000"/>
                </a:solidFill>
                <a:effectLst/>
                <a:latin typeface="Arial" panose="020B0604020202020204" pitchFamily="34" charset="0"/>
                <a:ea typeface="Times New Roman" panose="02020603050405020304" pitchFamily="18" charset="0"/>
              </a:rPr>
              <a:t>Lord Thomas (2019) </a:t>
            </a:r>
            <a:r>
              <a:rPr lang="en-GB" sz="1800" i="1" dirty="0">
                <a:solidFill>
                  <a:srgbClr val="000000"/>
                </a:solidFill>
                <a:effectLst/>
                <a:latin typeface="Arial" panose="020B0604020202020204" pitchFamily="34" charset="0"/>
                <a:ea typeface="Times New Roman" panose="02020603050405020304" pitchFamily="18" charset="0"/>
              </a:rPr>
              <a:t>Commission on Justice in Wales Report</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GOV.WALES</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www.gov.wales</a:t>
            </a:r>
            <a:r>
              <a:rPr lang="en-GB" sz="1800" dirty="0">
                <a:solidFill>
                  <a:srgbClr val="000000"/>
                </a:solidFill>
                <a:effectLst/>
                <a:latin typeface="Arial" panose="020B0604020202020204" pitchFamily="34" charset="0"/>
                <a:ea typeface="Times New Roman" panose="02020603050405020304" pitchFamily="18" charset="0"/>
              </a:rPr>
              <a:t>/commission-justice-wales-report (Accessed: 25 June 2023). </a:t>
            </a:r>
          </a:p>
          <a:p>
            <a:endParaRPr lang="en-GB" dirty="0">
              <a:solidFill>
                <a:srgbClr val="000000"/>
              </a:solidFill>
              <a:latin typeface="Arial" panose="020B0604020202020204" pitchFamily="34"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Loveday, B. (2015) </a:t>
            </a:r>
            <a:r>
              <a:rPr lang="en-GB" sz="1800" i="1" dirty="0">
                <a:solidFill>
                  <a:srgbClr val="000000"/>
                </a:solidFill>
                <a:effectLst/>
                <a:latin typeface="Arial" panose="020B0604020202020204" pitchFamily="34" charset="0"/>
                <a:ea typeface="Times New Roman" panose="02020603050405020304" pitchFamily="18" charset="0"/>
              </a:rPr>
              <a:t>Evidence to the Committee on Standards in Public Life: concerning public accountability structures of the police in England and Wales</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https://</a:t>
            </a:r>
            <a:r>
              <a:rPr lang="en-GB" sz="1800" i="1" dirty="0" err="1">
                <a:solidFill>
                  <a:srgbClr val="000000"/>
                </a:solidFill>
                <a:effectLst/>
                <a:latin typeface="Arial" panose="020B0604020202020204" pitchFamily="34" charset="0"/>
                <a:ea typeface="Times New Roman" panose="02020603050405020304" pitchFamily="18" charset="0"/>
              </a:rPr>
              <a:t>assets.publishing.service.gov.uk</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assets.publishing.service.gov.uk</a:t>
            </a:r>
            <a:r>
              <a:rPr lang="en-GB" sz="1800" dirty="0">
                <a:solidFill>
                  <a:srgbClr val="000000"/>
                </a:solidFill>
                <a:effectLst/>
                <a:latin typeface="Arial" panose="020B0604020202020204" pitchFamily="34" charset="0"/>
                <a:ea typeface="Times New Roman" panose="02020603050405020304" pitchFamily="18" charset="0"/>
              </a:rPr>
              <a:t>/government/uploads/system/uploads/</a:t>
            </a:r>
            <a:r>
              <a:rPr lang="en-GB" sz="1800" dirty="0" err="1">
                <a:solidFill>
                  <a:srgbClr val="000000"/>
                </a:solidFill>
                <a:effectLst/>
                <a:latin typeface="Arial" panose="020B0604020202020204" pitchFamily="34" charset="0"/>
                <a:ea typeface="Times New Roman" panose="02020603050405020304" pitchFamily="18" charset="0"/>
              </a:rPr>
              <a:t>attachment_data</a:t>
            </a:r>
            <a:r>
              <a:rPr lang="en-GB" sz="1800" dirty="0">
                <a:solidFill>
                  <a:srgbClr val="000000"/>
                </a:solidFill>
                <a:effectLst/>
                <a:latin typeface="Arial" panose="020B0604020202020204" pitchFamily="34" charset="0"/>
                <a:ea typeface="Times New Roman" panose="02020603050405020304" pitchFamily="18" charset="0"/>
              </a:rPr>
              <a:t>/file/414822/Police_</a:t>
            </a:r>
            <a:r>
              <a:rPr lang="en-GB" sz="1800" dirty="0" err="1">
                <a:solidFill>
                  <a:srgbClr val="000000"/>
                </a:solidFill>
                <a:effectLst/>
                <a:latin typeface="Arial" panose="020B0604020202020204" pitchFamily="34" charset="0"/>
                <a:ea typeface="Times New Roman" panose="02020603050405020304" pitchFamily="18" charset="0"/>
              </a:rPr>
              <a:t>Accountabillity</a:t>
            </a:r>
            <a:r>
              <a:rPr lang="en-GB" sz="1800" dirty="0">
                <a:solidFill>
                  <a:srgbClr val="000000"/>
                </a:solidFill>
                <a:effectLst/>
                <a:latin typeface="Arial" panose="020B0604020202020204" pitchFamily="34" charset="0"/>
                <a:ea typeface="Times New Roman" panose="02020603050405020304" pitchFamily="18" charset="0"/>
              </a:rPr>
              <a:t>__Evidence_A_-_</a:t>
            </a:r>
            <a:r>
              <a:rPr lang="en-GB" sz="1800" dirty="0" err="1">
                <a:solidFill>
                  <a:srgbClr val="000000"/>
                </a:solidFill>
                <a:effectLst/>
                <a:latin typeface="Arial" panose="020B0604020202020204" pitchFamily="34" charset="0"/>
                <a:ea typeface="Times New Roman" panose="02020603050405020304" pitchFamily="18" charset="0"/>
              </a:rPr>
              <a:t>D.pdf#page</a:t>
            </a:r>
            <a:r>
              <a:rPr lang="en-GB" sz="1800" dirty="0">
                <a:solidFill>
                  <a:srgbClr val="000000"/>
                </a:solidFill>
                <a:effectLst/>
                <a:latin typeface="Arial" panose="020B0604020202020204" pitchFamily="34" charset="0"/>
                <a:ea typeface="Times New Roman" panose="02020603050405020304" pitchFamily="18" charset="0"/>
              </a:rPr>
              <a:t>=61 (Accessed: 11 June 2023). </a:t>
            </a:r>
            <a:endParaRPr lang="en-GB" sz="1800" dirty="0">
              <a:effectLst/>
              <a:latin typeface="Times New Roman" panose="02020603050405020304" pitchFamily="18" charset="0"/>
              <a:ea typeface="Times New Roman" panose="02020603050405020304" pitchFamily="18" charset="0"/>
            </a:endParaRPr>
          </a:p>
          <a:p>
            <a:endParaRPr lang="en-GB" sz="1800" dirty="0">
              <a:solidFill>
                <a:srgbClr val="000000"/>
              </a:solidFill>
              <a:effectLst/>
              <a:latin typeface="Arial" panose="020B0604020202020204" pitchFamily="34"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Mann, J. (2018) </a:t>
            </a:r>
            <a:r>
              <a:rPr lang="en-GB" sz="1800" i="1" dirty="0">
                <a:solidFill>
                  <a:srgbClr val="000000"/>
                </a:solidFill>
                <a:effectLst/>
                <a:latin typeface="Arial" panose="020B0604020202020204" pitchFamily="34" charset="0"/>
                <a:ea typeface="Times New Roman" panose="02020603050405020304" pitchFamily="18" charset="0"/>
              </a:rPr>
              <a:t>18-25 diversion scheme</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18-25 Diversion scheme | Centre for Justice Innovation</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justiceinnovation.org</a:t>
            </a:r>
            <a:r>
              <a:rPr lang="en-GB" sz="1800" dirty="0">
                <a:solidFill>
                  <a:srgbClr val="000000"/>
                </a:solidFill>
                <a:effectLst/>
                <a:latin typeface="Arial" panose="020B0604020202020204" pitchFamily="34" charset="0"/>
                <a:ea typeface="Times New Roman" panose="02020603050405020304" pitchFamily="18" charset="0"/>
              </a:rPr>
              <a:t>/project/18-25-diversion-scheme (Accessed: 25 June 2023). </a:t>
            </a:r>
            <a:endParaRPr lang="en-GB" sz="1800" dirty="0">
              <a:effectLst/>
              <a:latin typeface="Times New Roman" panose="02020603050405020304" pitchFamily="18" charset="0"/>
              <a:ea typeface="Times New Roman" panose="02020603050405020304" pitchFamily="18" charset="0"/>
            </a:endParaRPr>
          </a:p>
          <a:p>
            <a:endParaRPr lang="en-GB" dirty="0">
              <a:solidFill>
                <a:srgbClr val="000000"/>
              </a:solidFill>
              <a:latin typeface="Arial" panose="020B0604020202020204" pitchFamily="34"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Metropolitan Police (2023) </a:t>
            </a:r>
            <a:r>
              <a:rPr lang="en-GB" sz="1800" i="1" dirty="0">
                <a:solidFill>
                  <a:srgbClr val="000000"/>
                </a:solidFill>
                <a:effectLst/>
                <a:latin typeface="Arial" panose="020B0604020202020204" pitchFamily="34" charset="0"/>
                <a:ea typeface="Times New Roman" panose="02020603050405020304" pitchFamily="18" charset="0"/>
              </a:rPr>
              <a:t>Introduction of right care, right person model</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err="1">
                <a:solidFill>
                  <a:srgbClr val="000000"/>
                </a:solidFill>
                <a:effectLst/>
                <a:latin typeface="Arial" panose="020B0604020202020204" pitchFamily="34" charset="0"/>
                <a:ea typeface="Times New Roman" panose="02020603050405020304" pitchFamily="18" charset="0"/>
              </a:rPr>
              <a:t>www.met.police.uk</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www.met.police.uk</a:t>
            </a:r>
            <a:r>
              <a:rPr lang="en-GB" sz="1800" dirty="0">
                <a:solidFill>
                  <a:srgbClr val="000000"/>
                </a:solidFill>
                <a:effectLst/>
                <a:latin typeface="Arial" panose="020B0604020202020204" pitchFamily="34" charset="0"/>
                <a:ea typeface="Times New Roman" panose="02020603050405020304" pitchFamily="18" charset="0"/>
              </a:rPr>
              <a:t>/notices/met/introduction-right-care-right-person-model/ (Accessed: 28 June 2023). </a:t>
            </a:r>
            <a:endParaRPr lang="en-GB" sz="1800" dirty="0">
              <a:effectLst/>
              <a:latin typeface="Times New Roman" panose="02020603050405020304" pitchFamily="18" charset="0"/>
              <a:ea typeface="Times New Roman" panose="02020603050405020304" pitchFamily="18" charset="0"/>
            </a:endParaRPr>
          </a:p>
          <a:p>
            <a:endParaRPr lang="en-GB" dirty="0">
              <a:solidFill>
                <a:srgbClr val="000000"/>
              </a:solidFill>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Michael, A. </a:t>
            </a:r>
            <a:r>
              <a:rPr lang="en-GB" sz="1800" i="1" dirty="0">
                <a:solidFill>
                  <a:srgbClr val="000000"/>
                </a:solidFill>
                <a:effectLst/>
                <a:latin typeface="Arial" panose="020B0604020202020204" pitchFamily="34" charset="0"/>
                <a:ea typeface="Times New Roman" panose="02020603050405020304" pitchFamily="18" charset="0"/>
              </a:rPr>
              <a:t>et al.</a:t>
            </a:r>
            <a:r>
              <a:rPr lang="en-GB" sz="1800" dirty="0">
                <a:solidFill>
                  <a:srgbClr val="000000"/>
                </a:solidFill>
                <a:effectLst/>
                <a:latin typeface="Arial" panose="020B0604020202020204" pitchFamily="34" charset="0"/>
                <a:ea typeface="Times New Roman" panose="02020603050405020304" pitchFamily="18" charset="0"/>
              </a:rPr>
              <a:t> (2019) </a:t>
            </a:r>
            <a:r>
              <a:rPr lang="en-GB" sz="1800" i="1" dirty="0">
                <a:solidFill>
                  <a:srgbClr val="000000"/>
                </a:solidFill>
                <a:effectLst/>
                <a:latin typeface="Arial" panose="020B0604020202020204" pitchFamily="34" charset="0"/>
                <a:ea typeface="Times New Roman" panose="02020603050405020304" pitchFamily="18" charset="0"/>
              </a:rPr>
              <a:t>Commission on Justice in Wales Oral Evidence Session 8 February 2019</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err="1">
                <a:solidFill>
                  <a:srgbClr val="000000"/>
                </a:solidFill>
                <a:effectLst/>
                <a:latin typeface="Arial" panose="020B0604020202020204" pitchFamily="34" charset="0"/>
                <a:ea typeface="Times New Roman" panose="02020603050405020304" pitchFamily="18" charset="0"/>
              </a:rPr>
              <a:t>wee.gov.wales</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www.gov.wales</a:t>
            </a:r>
            <a:r>
              <a:rPr lang="en-GB" sz="1800" dirty="0">
                <a:solidFill>
                  <a:srgbClr val="000000"/>
                </a:solidFill>
                <a:effectLst/>
                <a:latin typeface="Arial" panose="020B0604020202020204" pitchFamily="34" charset="0"/>
                <a:ea typeface="Times New Roman" panose="02020603050405020304" pitchFamily="18" charset="0"/>
              </a:rPr>
              <a:t>/sites/default/files/publications/2019-04/Oral%20evidence%20to%20the%20Justice%20Commission%20from%20the%20Police%20and%20Crime%20Commissioners.pdf (Accessed: 06 July 2023). </a:t>
            </a:r>
            <a:endParaRPr lang="en-GB" sz="1800" dirty="0">
              <a:effectLst/>
              <a:latin typeface="Times New Roman" panose="02020603050405020304" pitchFamily="18" charset="0"/>
              <a:ea typeface="Times New Roman" panose="02020603050405020304" pitchFamily="18" charset="0"/>
            </a:endParaRPr>
          </a:p>
          <a:p>
            <a:endParaRPr lang="en-GB" sz="1800" dirty="0">
              <a:solidFill>
                <a:srgbClr val="000000"/>
              </a:solidFill>
              <a:effectLst/>
              <a:latin typeface="Arial" panose="020B0604020202020204" pitchFamily="34" charset="0"/>
              <a:ea typeface="Times New Roman" panose="02020603050405020304" pitchFamily="18" charset="0"/>
            </a:endParaRPr>
          </a:p>
        </p:txBody>
      </p:sp>
      <p:sp>
        <p:nvSpPr>
          <p:cNvPr id="8" name="Title 1">
            <a:extLst>
              <a:ext uri="{FF2B5EF4-FFF2-40B4-BE49-F238E27FC236}">
                <a16:creationId xmlns:a16="http://schemas.microsoft.com/office/drawing/2014/main" id="{7D6F0D9E-4BCD-3A4F-889C-F298CC51C531}"/>
              </a:ext>
            </a:extLst>
          </p:cNvPr>
          <p:cNvSpPr>
            <a:spLocks noGrp="1"/>
          </p:cNvSpPr>
          <p:nvPr>
            <p:ph type="title"/>
          </p:nvPr>
        </p:nvSpPr>
        <p:spPr>
          <a:xfrm>
            <a:off x="388620" y="380365"/>
            <a:ext cx="10515600" cy="1325563"/>
          </a:xfrm>
        </p:spPr>
        <p:txBody>
          <a:bodyPr/>
          <a:lstStyle/>
          <a:p>
            <a:r>
              <a:rPr lang="en-GB" b="1" dirty="0"/>
              <a:t>References</a:t>
            </a:r>
          </a:p>
        </p:txBody>
      </p:sp>
    </p:spTree>
    <p:extLst>
      <p:ext uri="{BB962C8B-B14F-4D97-AF65-F5344CB8AC3E}">
        <p14:creationId xmlns:p14="http://schemas.microsoft.com/office/powerpoint/2010/main" val="699965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683796E-0BBC-FC49-B735-A90A44C09A79}"/>
              </a:ext>
            </a:extLst>
          </p:cNvPr>
          <p:cNvSpPr txBox="1"/>
          <p:nvPr/>
        </p:nvSpPr>
        <p:spPr>
          <a:xfrm>
            <a:off x="487680" y="1502688"/>
            <a:ext cx="11216640" cy="4524315"/>
          </a:xfrm>
          <a:prstGeom prst="rect">
            <a:avLst/>
          </a:prstGeom>
          <a:noFill/>
        </p:spPr>
        <p:txBody>
          <a:bodyPr wrap="square">
            <a:spAutoFit/>
          </a:bodyPr>
          <a:lstStyle/>
          <a:p>
            <a:r>
              <a:rPr lang="en-GB" sz="1800" dirty="0">
                <a:solidFill>
                  <a:srgbClr val="000000"/>
                </a:solidFill>
                <a:effectLst/>
                <a:latin typeface="Arial" panose="020B0604020202020204" pitchFamily="34" charset="0"/>
                <a:ea typeface="Times New Roman" panose="02020603050405020304" pitchFamily="18" charset="0"/>
              </a:rPr>
              <a:t>Mitchell , J.M. and Mitchell, W.C. (1969) </a:t>
            </a:r>
            <a:r>
              <a:rPr lang="en-GB" sz="1800" i="1" dirty="0">
                <a:solidFill>
                  <a:srgbClr val="000000"/>
                </a:solidFill>
                <a:effectLst/>
                <a:latin typeface="Arial" panose="020B0604020202020204" pitchFamily="34" charset="0"/>
                <a:ea typeface="Times New Roman" panose="02020603050405020304" pitchFamily="18" charset="0"/>
              </a:rPr>
              <a:t>Political Analysis and Public Policy: Introduction to Political Science </a:t>
            </a:r>
            <a:r>
              <a:rPr lang="en-GB" sz="1800" dirty="0">
                <a:solidFill>
                  <a:srgbClr val="000000"/>
                </a:solidFill>
                <a:effectLst/>
                <a:latin typeface="Arial" panose="020B0604020202020204" pitchFamily="34" charset="0"/>
                <a:ea typeface="Times New Roman" panose="02020603050405020304" pitchFamily="18" charset="0"/>
              </a:rPr>
              <a:t>. Chicago, ILL: Rand McNally &amp; Co.</a:t>
            </a:r>
          </a:p>
          <a:p>
            <a:endParaRPr lang="en-GB" dirty="0">
              <a:solidFill>
                <a:srgbClr val="000000"/>
              </a:solidFill>
              <a:latin typeface="Arial" panose="020B0604020202020204" pitchFamily="34" charset="0"/>
              <a:ea typeface="Times New Roman" panose="02020603050405020304" pitchFamily="18" charset="0"/>
            </a:endParaRPr>
          </a:p>
          <a:p>
            <a:r>
              <a:rPr lang="en-GB" sz="1800" dirty="0" err="1">
                <a:effectLst/>
                <a:latin typeface="ArialMT"/>
                <a:ea typeface="Times New Roman" panose="02020603050405020304" pitchFamily="18" charset="0"/>
              </a:rPr>
              <a:t>Modebadze</a:t>
            </a:r>
            <a:r>
              <a:rPr lang="en-GB" sz="1800" dirty="0">
                <a:effectLst/>
                <a:latin typeface="ArialMT"/>
                <a:ea typeface="Times New Roman" panose="02020603050405020304" pitchFamily="18" charset="0"/>
              </a:rPr>
              <a:t>, Valeri (2010) : The term politics reconsidered in the light of recent theoretical developments, IBSU Scientific Journal (IBSUSJ), ISSN 1512-3731, International Black Sea University, Tbilisi, Vol. 4, </a:t>
            </a:r>
            <a:r>
              <a:rPr lang="en-GB" sz="1800" dirty="0" err="1">
                <a:effectLst/>
                <a:latin typeface="ArialMT"/>
                <a:ea typeface="Times New Roman" panose="02020603050405020304" pitchFamily="18" charset="0"/>
              </a:rPr>
              <a:t>Iss</a:t>
            </a:r>
            <a:r>
              <a:rPr lang="en-GB" sz="1800" dirty="0">
                <a:effectLst/>
                <a:latin typeface="ArialMT"/>
                <a:ea typeface="Times New Roman" panose="02020603050405020304" pitchFamily="18" charset="0"/>
              </a:rPr>
              <a:t>. 1, pp. 39-44 </a:t>
            </a:r>
            <a:endParaRPr lang="en-GB" sz="2800" dirty="0">
              <a:effectLst/>
              <a:latin typeface="Times New Roman" panose="02020603050405020304" pitchFamily="18" charset="0"/>
              <a:ea typeface="Times New Roman" panose="02020603050405020304" pitchFamily="18" charset="0"/>
            </a:endParaRPr>
          </a:p>
          <a:p>
            <a:endParaRPr lang="en-GB" sz="1800" dirty="0">
              <a:solidFill>
                <a:srgbClr val="000000"/>
              </a:solidFill>
              <a:effectLst/>
              <a:latin typeface="Arial" panose="020B0604020202020204" pitchFamily="34"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National Archives (2014) </a:t>
            </a:r>
            <a:r>
              <a:rPr lang="en-GB" sz="1800" i="1" dirty="0">
                <a:solidFill>
                  <a:srgbClr val="000000"/>
                </a:solidFill>
                <a:effectLst/>
                <a:latin typeface="Arial" panose="020B0604020202020204" pitchFamily="34" charset="0"/>
                <a:ea typeface="Times New Roman" panose="02020603050405020304" pitchFamily="18" charset="0"/>
              </a:rPr>
              <a:t>Empowerment and Responsibility: Legislative Powers to Strengthen Wales</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The National Archives</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webarchive.nationalarchives.gov.uk</a:t>
            </a:r>
            <a:r>
              <a:rPr lang="en-GB" sz="1800" dirty="0">
                <a:solidFill>
                  <a:srgbClr val="000000"/>
                </a:solidFill>
                <a:effectLst/>
                <a:latin typeface="Arial" panose="020B0604020202020204" pitchFamily="34" charset="0"/>
                <a:ea typeface="Times New Roman" panose="02020603050405020304" pitchFamily="18" charset="0"/>
              </a:rPr>
              <a:t>/</a:t>
            </a:r>
            <a:r>
              <a:rPr lang="en-GB" sz="1800" dirty="0" err="1">
                <a:solidFill>
                  <a:srgbClr val="000000"/>
                </a:solidFill>
                <a:effectLst/>
                <a:latin typeface="Arial" panose="020B0604020202020204" pitchFamily="34" charset="0"/>
                <a:ea typeface="Times New Roman" panose="02020603050405020304" pitchFamily="18" charset="0"/>
              </a:rPr>
              <a:t>ukgwa</a:t>
            </a:r>
            <a:r>
              <a:rPr lang="en-GB" sz="1800" dirty="0">
                <a:solidFill>
                  <a:srgbClr val="000000"/>
                </a:solidFill>
                <a:effectLst/>
                <a:latin typeface="Arial" panose="020B0604020202020204" pitchFamily="34" charset="0"/>
                <a:ea typeface="Times New Roman" panose="02020603050405020304" pitchFamily="18" charset="0"/>
              </a:rPr>
              <a:t>/20140605075122/http:/</a:t>
            </a:r>
            <a:r>
              <a:rPr lang="en-GB" sz="1800" dirty="0" err="1">
                <a:solidFill>
                  <a:srgbClr val="000000"/>
                </a:solidFill>
                <a:effectLst/>
                <a:latin typeface="Arial" panose="020B0604020202020204" pitchFamily="34" charset="0"/>
                <a:ea typeface="Times New Roman" panose="02020603050405020304" pitchFamily="18" charset="0"/>
              </a:rPr>
              <a:t>commissionondevolutioninwales.independent.gov.uk</a:t>
            </a:r>
            <a:r>
              <a:rPr lang="en-GB" sz="1800" dirty="0">
                <a:solidFill>
                  <a:srgbClr val="000000"/>
                </a:solidFill>
                <a:effectLst/>
                <a:latin typeface="Arial" panose="020B0604020202020204" pitchFamily="34" charset="0"/>
                <a:ea typeface="Times New Roman" panose="02020603050405020304" pitchFamily="18" charset="0"/>
              </a:rPr>
              <a:t>/ (Accessed: 25 June 2023). </a:t>
            </a:r>
            <a:endParaRPr lang="en-GB" sz="1800" dirty="0">
              <a:effectLst/>
              <a:latin typeface="Times New Roman" panose="02020603050405020304" pitchFamily="18" charset="0"/>
              <a:ea typeface="Times New Roman" panose="02020603050405020304" pitchFamily="18" charset="0"/>
            </a:endParaRPr>
          </a:p>
          <a:p>
            <a:endParaRPr lang="en-GB" dirty="0">
              <a:solidFill>
                <a:srgbClr val="000000"/>
              </a:solidFill>
              <a:latin typeface="Arial" panose="020B0604020202020204" pitchFamily="34" charset="0"/>
              <a:ea typeface="Times New Roman" panose="02020603050405020304" pitchFamily="18" charset="0"/>
            </a:endParaRPr>
          </a:p>
          <a:p>
            <a:r>
              <a:rPr lang="en-GB" sz="1800" dirty="0" err="1">
                <a:solidFill>
                  <a:srgbClr val="000000"/>
                </a:solidFill>
                <a:effectLst/>
                <a:latin typeface="Arial" panose="020B0604020202020204" pitchFamily="34" charset="0"/>
                <a:ea typeface="Times New Roman" panose="02020603050405020304" pitchFamily="18" charset="0"/>
              </a:rPr>
              <a:t>Paun</a:t>
            </a:r>
            <a:r>
              <a:rPr lang="en-GB" sz="1800" dirty="0">
                <a:solidFill>
                  <a:srgbClr val="000000"/>
                </a:solidFill>
                <a:effectLst/>
                <a:latin typeface="Arial" panose="020B0604020202020204" pitchFamily="34" charset="0"/>
                <a:ea typeface="Times New Roman" panose="02020603050405020304" pitchFamily="18" charset="0"/>
              </a:rPr>
              <a:t> , A. and Shuttleworth, K. (2020) </a:t>
            </a:r>
            <a:r>
              <a:rPr lang="en-GB" sz="1800" i="1" dirty="0">
                <a:solidFill>
                  <a:srgbClr val="000000"/>
                </a:solidFill>
                <a:effectLst/>
                <a:latin typeface="Arial" panose="020B0604020202020204" pitchFamily="34" charset="0"/>
                <a:ea typeface="Times New Roman" panose="02020603050405020304" pitchFamily="18" charset="0"/>
              </a:rPr>
              <a:t>Criminal Justice and devolution</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Institute for Government</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www.instituteforgovernment.org.uk</a:t>
            </a:r>
            <a:r>
              <a:rPr lang="en-GB" sz="1800" dirty="0">
                <a:solidFill>
                  <a:srgbClr val="000000"/>
                </a:solidFill>
                <a:effectLst/>
                <a:latin typeface="Arial" panose="020B0604020202020204" pitchFamily="34" charset="0"/>
                <a:ea typeface="Times New Roman" panose="02020603050405020304" pitchFamily="18" charset="0"/>
              </a:rPr>
              <a:t>/article/explainer/criminal-justice-and-devolution (Accessed: 24 June 2023). </a:t>
            </a:r>
            <a:endParaRPr lang="en-GB" sz="1800" dirty="0">
              <a:effectLst/>
              <a:latin typeface="Times New Roman" panose="02020603050405020304" pitchFamily="18" charset="0"/>
              <a:ea typeface="Times New Roman" panose="02020603050405020304" pitchFamily="18" charset="0"/>
            </a:endParaRPr>
          </a:p>
          <a:p>
            <a:endParaRPr lang="en-GB" sz="1800" dirty="0">
              <a:solidFill>
                <a:srgbClr val="000000"/>
              </a:solidFill>
              <a:effectLst/>
              <a:latin typeface="Arial" panose="020B0604020202020204" pitchFamily="34" charset="0"/>
              <a:ea typeface="Times New Roman" panose="02020603050405020304" pitchFamily="18" charset="0"/>
            </a:endParaRPr>
          </a:p>
        </p:txBody>
      </p:sp>
      <p:sp>
        <p:nvSpPr>
          <p:cNvPr id="9" name="Title 1">
            <a:extLst>
              <a:ext uri="{FF2B5EF4-FFF2-40B4-BE49-F238E27FC236}">
                <a16:creationId xmlns:a16="http://schemas.microsoft.com/office/drawing/2014/main" id="{DC0E32AC-2E61-584B-A9C3-555FFD2769E4}"/>
              </a:ext>
            </a:extLst>
          </p:cNvPr>
          <p:cNvSpPr>
            <a:spLocks noGrp="1"/>
          </p:cNvSpPr>
          <p:nvPr>
            <p:ph type="title"/>
          </p:nvPr>
        </p:nvSpPr>
        <p:spPr>
          <a:xfrm>
            <a:off x="388620" y="380365"/>
            <a:ext cx="10515600" cy="1325563"/>
          </a:xfrm>
        </p:spPr>
        <p:txBody>
          <a:bodyPr/>
          <a:lstStyle/>
          <a:p>
            <a:r>
              <a:rPr lang="en-GB" b="1" dirty="0"/>
              <a:t>References</a:t>
            </a:r>
          </a:p>
        </p:txBody>
      </p:sp>
    </p:spTree>
    <p:extLst>
      <p:ext uri="{BB962C8B-B14F-4D97-AF65-F5344CB8AC3E}">
        <p14:creationId xmlns:p14="http://schemas.microsoft.com/office/powerpoint/2010/main" val="26918308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CCA327B-9E9C-FA4D-9CFF-F93F0D6D2D1F}"/>
              </a:ext>
            </a:extLst>
          </p:cNvPr>
          <p:cNvSpPr txBox="1"/>
          <p:nvPr/>
        </p:nvSpPr>
        <p:spPr>
          <a:xfrm>
            <a:off x="274320" y="1538288"/>
            <a:ext cx="11079480" cy="5078313"/>
          </a:xfrm>
          <a:prstGeom prst="rect">
            <a:avLst/>
          </a:prstGeom>
          <a:noFill/>
        </p:spPr>
        <p:txBody>
          <a:bodyPr wrap="square">
            <a:spAutoFit/>
          </a:bodyPr>
          <a:lstStyle/>
          <a:p>
            <a:r>
              <a:rPr lang="en-GB" sz="1800" dirty="0">
                <a:solidFill>
                  <a:srgbClr val="000000"/>
                </a:solidFill>
                <a:effectLst/>
                <a:latin typeface="Arial" panose="020B0604020202020204" pitchFamily="34" charset="0"/>
                <a:ea typeface="Times New Roman" panose="02020603050405020304" pitchFamily="18" charset="0"/>
              </a:rPr>
              <a:t>Police Federation (2023) </a:t>
            </a:r>
            <a:r>
              <a:rPr lang="en-GB" sz="1800" i="1" dirty="0">
                <a:solidFill>
                  <a:srgbClr val="000000"/>
                </a:solidFill>
                <a:effectLst/>
                <a:latin typeface="Arial" panose="020B0604020202020204" pitchFamily="34" charset="0"/>
                <a:ea typeface="Times New Roman" panose="02020603050405020304" pitchFamily="18" charset="0"/>
              </a:rPr>
              <a:t>Welsh government renews calls for devolution of policing</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Police Federation of England &amp; Wales</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www.polfed.org</a:t>
            </a:r>
            <a:r>
              <a:rPr lang="en-GB" sz="1800" dirty="0">
                <a:solidFill>
                  <a:srgbClr val="000000"/>
                </a:solidFill>
                <a:effectLst/>
                <a:latin typeface="Arial" panose="020B0604020202020204" pitchFamily="34" charset="0"/>
                <a:ea typeface="Times New Roman" panose="02020603050405020304" pitchFamily="18" charset="0"/>
              </a:rPr>
              <a:t>/</a:t>
            </a:r>
            <a:r>
              <a:rPr lang="en-GB" sz="1800" dirty="0" err="1">
                <a:solidFill>
                  <a:srgbClr val="000000"/>
                </a:solidFill>
                <a:effectLst/>
                <a:latin typeface="Arial" panose="020B0604020202020204" pitchFamily="34" charset="0"/>
                <a:ea typeface="Times New Roman" panose="02020603050405020304" pitchFamily="18" charset="0"/>
              </a:rPr>
              <a:t>wasc</a:t>
            </a:r>
            <a:r>
              <a:rPr lang="en-GB" sz="1800" dirty="0">
                <a:solidFill>
                  <a:srgbClr val="000000"/>
                </a:solidFill>
                <a:effectLst/>
                <a:latin typeface="Arial" panose="020B0604020202020204" pitchFamily="34" charset="0"/>
                <a:ea typeface="Times New Roman" panose="02020603050405020304" pitchFamily="18" charset="0"/>
              </a:rPr>
              <a:t>/news/2023/welsh-government-renews-calls-for-devolution-of-policing/ (Accessed: 02 July 2023).  </a:t>
            </a:r>
          </a:p>
          <a:p>
            <a:endParaRPr lang="en-GB" dirty="0">
              <a:solidFill>
                <a:srgbClr val="000000"/>
              </a:solidFill>
              <a:latin typeface="Arial" panose="020B0604020202020204" pitchFamily="34"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Scott, K.B. (2011) ‘Politics and the police in Scotland: The Impact of Devolution’, </a:t>
            </a:r>
            <a:r>
              <a:rPr lang="en-GB" sz="1800" i="1" dirty="0">
                <a:solidFill>
                  <a:srgbClr val="000000"/>
                </a:solidFill>
                <a:effectLst/>
                <a:latin typeface="Arial" panose="020B0604020202020204" pitchFamily="34" charset="0"/>
                <a:ea typeface="Times New Roman" panose="02020603050405020304" pitchFamily="18" charset="0"/>
              </a:rPr>
              <a:t>Crime, Law and Social Change</a:t>
            </a:r>
            <a:r>
              <a:rPr lang="en-GB" sz="1800" dirty="0">
                <a:solidFill>
                  <a:srgbClr val="000000"/>
                </a:solidFill>
                <a:effectLst/>
                <a:latin typeface="Arial" panose="020B0604020202020204" pitchFamily="34" charset="0"/>
                <a:ea typeface="Times New Roman" panose="02020603050405020304" pitchFamily="18" charset="0"/>
              </a:rPr>
              <a:t>, 55(2–3), pp. 121–132. doi:10.1007/s10611-011-9274-9. </a:t>
            </a:r>
          </a:p>
          <a:p>
            <a:endParaRPr lang="en-GB" dirty="0">
              <a:solidFill>
                <a:srgbClr val="000000"/>
              </a:solidFill>
              <a:latin typeface="Arial" panose="020B0604020202020204" pitchFamily="34" charset="0"/>
              <a:ea typeface="Times New Roman" panose="02020603050405020304" pitchFamily="18" charset="0"/>
            </a:endParaRPr>
          </a:p>
          <a:p>
            <a:r>
              <a:rPr lang="en-GB" b="0" i="0" u="none" strike="noStrike" dirty="0">
                <a:solidFill>
                  <a:srgbClr val="000000"/>
                </a:solidFill>
                <a:effectLst/>
                <a:latin typeface="Arial" panose="020B0604020202020204" pitchFamily="34" charset="0"/>
                <a:cs typeface="Arial" panose="020B0604020202020204" pitchFamily="34" charset="0"/>
              </a:rPr>
              <a:t>Sheehy, P. (1993) </a:t>
            </a:r>
            <a:r>
              <a:rPr lang="en-GB" b="0" i="1" u="none" strike="noStrike" dirty="0">
                <a:solidFill>
                  <a:srgbClr val="000000"/>
                </a:solidFill>
                <a:effectLst/>
                <a:latin typeface="Arial" panose="020B0604020202020204" pitchFamily="34" charset="0"/>
                <a:cs typeface="Arial" panose="020B0604020202020204" pitchFamily="34" charset="0"/>
              </a:rPr>
              <a:t>Inquiry into Police Responsibilities and Rewards</a:t>
            </a:r>
            <a:r>
              <a:rPr lang="en-GB" b="0" i="0" u="none" strike="noStrike" dirty="0">
                <a:solidFill>
                  <a:srgbClr val="000000"/>
                </a:solidFill>
                <a:effectLst/>
                <a:latin typeface="Arial" panose="020B0604020202020204" pitchFamily="34" charset="0"/>
                <a:cs typeface="Arial" panose="020B0604020202020204" pitchFamily="34" charset="0"/>
              </a:rPr>
              <a:t>, </a:t>
            </a:r>
            <a:r>
              <a:rPr lang="en-GB" b="0" i="1" u="none" strike="noStrike" dirty="0" err="1">
                <a:solidFill>
                  <a:srgbClr val="000000"/>
                </a:solidFill>
                <a:effectLst/>
                <a:latin typeface="Arial" panose="020B0604020202020204" pitchFamily="34" charset="0"/>
                <a:cs typeface="Arial" panose="020B0604020202020204" pitchFamily="34" charset="0"/>
              </a:rPr>
              <a:t>www.gov.uk</a:t>
            </a:r>
            <a:r>
              <a:rPr lang="en-GB" b="0" i="0" u="none" strike="noStrike" dirty="0">
                <a:solidFill>
                  <a:srgbClr val="000000"/>
                </a:solidFill>
                <a:effectLst/>
                <a:latin typeface="Arial" panose="020B0604020202020204" pitchFamily="34" charset="0"/>
                <a:cs typeface="Arial" panose="020B0604020202020204" pitchFamily="34" charset="0"/>
              </a:rPr>
              <a:t>. Available at: https://</a:t>
            </a:r>
            <a:r>
              <a:rPr lang="en-GB" b="0" i="0" u="none" strike="noStrike" dirty="0" err="1">
                <a:solidFill>
                  <a:srgbClr val="000000"/>
                </a:solidFill>
                <a:effectLst/>
                <a:latin typeface="Arial" panose="020B0604020202020204" pitchFamily="34" charset="0"/>
                <a:cs typeface="Arial" panose="020B0604020202020204" pitchFamily="34" charset="0"/>
              </a:rPr>
              <a:t>assets.publishing.service.gov.uk</a:t>
            </a:r>
            <a:r>
              <a:rPr lang="en-GB" b="0" i="0" u="none" strike="noStrike" dirty="0">
                <a:solidFill>
                  <a:srgbClr val="000000"/>
                </a:solidFill>
                <a:effectLst/>
                <a:latin typeface="Arial" panose="020B0604020202020204" pitchFamily="34" charset="0"/>
                <a:cs typeface="Arial" panose="020B0604020202020204" pitchFamily="34" charset="0"/>
              </a:rPr>
              <a:t>/government/uploads/system/uploads/</a:t>
            </a:r>
            <a:r>
              <a:rPr lang="en-GB" b="0" i="0" u="none" strike="noStrike" dirty="0" err="1">
                <a:solidFill>
                  <a:srgbClr val="000000"/>
                </a:solidFill>
                <a:effectLst/>
                <a:latin typeface="Arial" panose="020B0604020202020204" pitchFamily="34" charset="0"/>
                <a:cs typeface="Arial" panose="020B0604020202020204" pitchFamily="34" charset="0"/>
              </a:rPr>
              <a:t>attachment_data</a:t>
            </a:r>
            <a:r>
              <a:rPr lang="en-GB" b="0" i="0" u="none" strike="noStrike" dirty="0">
                <a:solidFill>
                  <a:srgbClr val="000000"/>
                </a:solidFill>
                <a:effectLst/>
                <a:latin typeface="Arial" panose="020B0604020202020204" pitchFamily="34" charset="0"/>
                <a:cs typeface="Arial" panose="020B0604020202020204" pitchFamily="34" charset="0"/>
              </a:rPr>
              <a:t>/file/273130/2280_i.pdf (Accessed: 08 July 2023). </a:t>
            </a:r>
            <a:endPar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endParaRPr lang="en-GB" sz="1800" dirty="0">
              <a:effectLst/>
              <a:latin typeface="Times New Roman" panose="02020603050405020304" pitchFamily="18" charset="0"/>
              <a:ea typeface="Times New Roman" panose="02020603050405020304" pitchFamily="18" charset="0"/>
            </a:endParaRPr>
          </a:p>
          <a:p>
            <a:pPr algn="l"/>
            <a:r>
              <a:rPr lang="en-GB" sz="1800" dirty="0">
                <a:solidFill>
                  <a:srgbClr val="000000"/>
                </a:solidFill>
                <a:effectLst/>
                <a:latin typeface="Arial" panose="020B0604020202020204" pitchFamily="34" charset="0"/>
                <a:ea typeface="Times New Roman" panose="02020603050405020304" pitchFamily="18" charset="0"/>
              </a:rPr>
              <a:t>Solomon, E. </a:t>
            </a:r>
            <a:r>
              <a:rPr lang="en-GB" sz="1800" i="1" dirty="0">
                <a:solidFill>
                  <a:srgbClr val="000000"/>
                </a:solidFill>
                <a:effectLst/>
                <a:latin typeface="Arial" panose="020B0604020202020204" pitchFamily="34" charset="0"/>
                <a:ea typeface="Times New Roman" panose="02020603050405020304" pitchFamily="18" charset="0"/>
              </a:rPr>
              <a:t>et al.</a:t>
            </a:r>
            <a:r>
              <a:rPr lang="en-GB" sz="1800" dirty="0">
                <a:solidFill>
                  <a:srgbClr val="000000"/>
                </a:solidFill>
                <a:effectLst/>
                <a:latin typeface="Arial" panose="020B0604020202020204" pitchFamily="34" charset="0"/>
                <a:ea typeface="Times New Roman" panose="02020603050405020304" pitchFamily="18" charset="0"/>
              </a:rPr>
              <a:t> (2007) </a:t>
            </a:r>
            <a:r>
              <a:rPr lang="en-GB" sz="1800" i="1" dirty="0">
                <a:solidFill>
                  <a:srgbClr val="000000"/>
                </a:solidFill>
                <a:effectLst/>
                <a:latin typeface="Arial" panose="020B0604020202020204" pitchFamily="34" charset="0"/>
                <a:ea typeface="Times New Roman" panose="02020603050405020304" pitchFamily="18" charset="0"/>
              </a:rPr>
              <a:t>Ten Years of Criminal Justice under Labour </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Centre for Crime and Justice Studies </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www.crimeandjustice.org.uk</a:t>
            </a:r>
            <a:r>
              <a:rPr lang="en-GB" sz="1800" dirty="0">
                <a:solidFill>
                  <a:srgbClr val="000000"/>
                </a:solidFill>
                <a:effectLst/>
                <a:latin typeface="Arial" panose="020B0604020202020204" pitchFamily="34" charset="0"/>
                <a:ea typeface="Times New Roman" panose="02020603050405020304" pitchFamily="18" charset="0"/>
              </a:rPr>
              <a:t>/sites/</a:t>
            </a:r>
            <a:r>
              <a:rPr lang="en-GB" sz="1800" dirty="0" err="1">
                <a:solidFill>
                  <a:srgbClr val="000000"/>
                </a:solidFill>
                <a:effectLst/>
                <a:latin typeface="Arial" panose="020B0604020202020204" pitchFamily="34" charset="0"/>
                <a:ea typeface="Times New Roman" panose="02020603050405020304" pitchFamily="18" charset="0"/>
              </a:rPr>
              <a:t>crimeandjustice.org.uk</a:t>
            </a:r>
            <a:r>
              <a:rPr lang="en-GB" sz="1800" dirty="0">
                <a:solidFill>
                  <a:srgbClr val="000000"/>
                </a:solidFill>
                <a:effectLst/>
                <a:latin typeface="Arial" panose="020B0604020202020204" pitchFamily="34" charset="0"/>
                <a:ea typeface="Times New Roman" panose="02020603050405020304" pitchFamily="18" charset="0"/>
              </a:rPr>
              <a:t>/files/ten-years-of-labour-2007.pdf (Accessed: 28 June 2023). </a:t>
            </a:r>
          </a:p>
          <a:p>
            <a:pPr algn="l"/>
            <a:endParaRPr lang="en-GB" dirty="0">
              <a:solidFill>
                <a:srgbClr val="000000"/>
              </a:solidFill>
              <a:latin typeface="Arial" panose="020B0604020202020204" pitchFamily="34"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Sullivan, R.R. (2002) ‘The politics of British policing in the Thatcher/major state’, </a:t>
            </a:r>
            <a:r>
              <a:rPr lang="en-GB" sz="1800" i="1" dirty="0">
                <a:solidFill>
                  <a:srgbClr val="000000"/>
                </a:solidFill>
                <a:effectLst/>
                <a:latin typeface="Arial" panose="020B0604020202020204" pitchFamily="34" charset="0"/>
                <a:ea typeface="Times New Roman" panose="02020603050405020304" pitchFamily="18" charset="0"/>
              </a:rPr>
              <a:t>The Howard Journal of Criminal Justice</a:t>
            </a:r>
            <a:r>
              <a:rPr lang="en-GB" sz="1800" dirty="0">
                <a:solidFill>
                  <a:srgbClr val="000000"/>
                </a:solidFill>
                <a:effectLst/>
                <a:latin typeface="Arial" panose="020B0604020202020204" pitchFamily="34" charset="0"/>
                <a:ea typeface="Times New Roman" panose="02020603050405020304" pitchFamily="18" charset="0"/>
              </a:rPr>
              <a:t>, 37(3), pp. 306–318. doi:10.1111/1468-2311.00100. </a:t>
            </a:r>
            <a:endParaRPr lang="en-GB" sz="1800" dirty="0">
              <a:effectLst/>
              <a:latin typeface="Times New Roman" panose="02020603050405020304" pitchFamily="18" charset="0"/>
              <a:ea typeface="Times New Roman" panose="02020603050405020304" pitchFamily="18" charset="0"/>
            </a:endParaRPr>
          </a:p>
          <a:p>
            <a:pPr algn="l"/>
            <a:endParaRPr lang="en-GB" sz="1800" dirty="0">
              <a:solidFill>
                <a:srgbClr val="000000"/>
              </a:solidFill>
              <a:effectLst/>
              <a:latin typeface="Arial" panose="020B0604020202020204" pitchFamily="34" charset="0"/>
              <a:ea typeface="Times New Roman" panose="02020603050405020304" pitchFamily="18" charset="0"/>
            </a:endParaRPr>
          </a:p>
        </p:txBody>
      </p:sp>
      <p:sp>
        <p:nvSpPr>
          <p:cNvPr id="12" name="Title 1">
            <a:extLst>
              <a:ext uri="{FF2B5EF4-FFF2-40B4-BE49-F238E27FC236}">
                <a16:creationId xmlns:a16="http://schemas.microsoft.com/office/drawing/2014/main" id="{DFBDF99F-EED8-F542-A93E-3B62C3899FA6}"/>
              </a:ext>
            </a:extLst>
          </p:cNvPr>
          <p:cNvSpPr>
            <a:spLocks noGrp="1"/>
          </p:cNvSpPr>
          <p:nvPr>
            <p:ph type="title"/>
          </p:nvPr>
        </p:nvSpPr>
        <p:spPr>
          <a:xfrm>
            <a:off x="388620" y="380365"/>
            <a:ext cx="10515600" cy="1325563"/>
          </a:xfrm>
        </p:spPr>
        <p:txBody>
          <a:bodyPr/>
          <a:lstStyle/>
          <a:p>
            <a:r>
              <a:rPr lang="en-GB" b="1" dirty="0"/>
              <a:t>References</a:t>
            </a:r>
          </a:p>
        </p:txBody>
      </p:sp>
    </p:spTree>
    <p:extLst>
      <p:ext uri="{BB962C8B-B14F-4D97-AF65-F5344CB8AC3E}">
        <p14:creationId xmlns:p14="http://schemas.microsoft.com/office/powerpoint/2010/main" val="22308731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54E796D-4FE4-C048-8C17-B506FA8E3A54}"/>
              </a:ext>
            </a:extLst>
          </p:cNvPr>
          <p:cNvSpPr txBox="1"/>
          <p:nvPr/>
        </p:nvSpPr>
        <p:spPr>
          <a:xfrm>
            <a:off x="365760" y="1997839"/>
            <a:ext cx="11490960" cy="3693319"/>
          </a:xfrm>
          <a:prstGeom prst="rect">
            <a:avLst/>
          </a:prstGeom>
          <a:noFill/>
        </p:spPr>
        <p:txBody>
          <a:bodyPr wrap="square">
            <a:spAutoFit/>
          </a:bodyPr>
          <a:lstStyle/>
          <a:p>
            <a:r>
              <a:rPr lang="en-GB" sz="1800" dirty="0">
                <a:solidFill>
                  <a:srgbClr val="000000"/>
                </a:solidFill>
                <a:effectLst/>
                <a:latin typeface="Arial" panose="020B0604020202020204" pitchFamily="34" charset="0"/>
                <a:ea typeface="Times New Roman" panose="02020603050405020304" pitchFamily="18" charset="0"/>
              </a:rPr>
              <a:t>Thomas (2019) </a:t>
            </a:r>
            <a:r>
              <a:rPr lang="en-GB" sz="1800" i="1" dirty="0">
                <a:solidFill>
                  <a:srgbClr val="000000"/>
                </a:solidFill>
                <a:effectLst/>
                <a:latin typeface="Arial" panose="020B0604020202020204" pitchFamily="34" charset="0"/>
                <a:ea typeface="Times New Roman" panose="02020603050405020304" pitchFamily="18" charset="0"/>
              </a:rPr>
              <a:t>Justice in Wales for the People of Wales Report</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err="1">
                <a:solidFill>
                  <a:srgbClr val="000000"/>
                </a:solidFill>
                <a:effectLst/>
                <a:latin typeface="Arial" panose="020B0604020202020204" pitchFamily="34" charset="0"/>
                <a:ea typeface="Times New Roman" panose="02020603050405020304" pitchFamily="18" charset="0"/>
              </a:rPr>
              <a:t>www.gov.wales</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www.gov.wales</a:t>
            </a:r>
            <a:r>
              <a:rPr lang="en-GB" sz="1800" dirty="0">
                <a:solidFill>
                  <a:srgbClr val="000000"/>
                </a:solidFill>
                <a:effectLst/>
                <a:latin typeface="Arial" panose="020B0604020202020204" pitchFamily="34" charset="0"/>
                <a:ea typeface="Times New Roman" panose="02020603050405020304" pitchFamily="18" charset="0"/>
              </a:rPr>
              <a:t>/sites/default/files/publications/2019-10/Justice%20Commission%20Summary%20ENG%20DIGITAL_0.pdf (Accessed: 06 July 2023). </a:t>
            </a:r>
          </a:p>
          <a:p>
            <a:endParaRPr lang="en-GB" sz="1800" dirty="0">
              <a:solidFill>
                <a:srgbClr val="000000"/>
              </a:solidFill>
              <a:effectLst/>
              <a:latin typeface="Arial" panose="020B0604020202020204" pitchFamily="34"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Watt, J. (2021) </a:t>
            </a:r>
            <a:r>
              <a:rPr lang="en-GB" sz="1800" i="1" dirty="0">
                <a:solidFill>
                  <a:srgbClr val="000000"/>
                </a:solidFill>
                <a:effectLst/>
                <a:latin typeface="Arial" panose="020B0604020202020204" pitchFamily="34" charset="0"/>
                <a:ea typeface="Times New Roman" panose="02020603050405020304" pitchFamily="18" charset="0"/>
              </a:rPr>
              <a:t>Women’s Pathfinder Whole System Approach &amp; the 18–25 early intervention service</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Women’s Pathfinder Whole System Approach &amp; The 18–25 Early Intervention Service | Centre for Justice Innovation</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justiceinnovation.org</a:t>
            </a:r>
            <a:r>
              <a:rPr lang="en-GB" sz="1800" dirty="0">
                <a:solidFill>
                  <a:srgbClr val="000000"/>
                </a:solidFill>
                <a:effectLst/>
                <a:latin typeface="Arial" panose="020B0604020202020204" pitchFamily="34" charset="0"/>
                <a:ea typeface="Times New Roman" panose="02020603050405020304" pitchFamily="18" charset="0"/>
              </a:rPr>
              <a:t>/project/womens-pathfinder-whole-system-approach-18-25-early-intervention-service#:~:text=The%20Women%27s%20Pathfinder%20was%20an,and%20Crime%20Commissioners%20(PCCs). (Accessed: 25 June 2023). </a:t>
            </a:r>
          </a:p>
          <a:p>
            <a:endParaRPr lang="en-GB" dirty="0">
              <a:solidFill>
                <a:srgbClr val="000000"/>
              </a:solidFill>
              <a:latin typeface="Arial" panose="020B0604020202020204" pitchFamily="34" charset="0"/>
              <a:ea typeface="Times New Roman" panose="02020603050405020304" pitchFamily="18" charset="0"/>
            </a:endParaRPr>
          </a:p>
          <a:p>
            <a:r>
              <a:rPr lang="en-GB" sz="1800" dirty="0" err="1">
                <a:solidFill>
                  <a:srgbClr val="000000"/>
                </a:solidFill>
                <a:effectLst/>
                <a:latin typeface="Arial" panose="020B0604020202020204" pitchFamily="34" charset="0"/>
                <a:ea typeface="Times New Roman" panose="02020603050405020304" pitchFamily="18" charset="0"/>
              </a:rPr>
              <a:t>Weatheritt</a:t>
            </a:r>
            <a:r>
              <a:rPr lang="en-GB" sz="1800" dirty="0">
                <a:solidFill>
                  <a:srgbClr val="000000"/>
                </a:solidFill>
                <a:effectLst/>
                <a:latin typeface="Arial" panose="020B0604020202020204" pitchFamily="34" charset="0"/>
                <a:ea typeface="Times New Roman" panose="02020603050405020304" pitchFamily="18" charset="0"/>
              </a:rPr>
              <a:t>, M. (1986) </a:t>
            </a:r>
            <a:r>
              <a:rPr lang="en-GB" sz="1800" i="1" dirty="0">
                <a:solidFill>
                  <a:srgbClr val="000000"/>
                </a:solidFill>
                <a:effectLst/>
                <a:latin typeface="Arial" panose="020B0604020202020204" pitchFamily="34" charset="0"/>
                <a:ea typeface="Times New Roman" panose="02020603050405020304" pitchFamily="18" charset="0"/>
              </a:rPr>
              <a:t>Innovations in policing</a:t>
            </a:r>
            <a:r>
              <a:rPr lang="en-GB" sz="1800" dirty="0">
                <a:solidFill>
                  <a:srgbClr val="000000"/>
                </a:solidFill>
                <a:effectLst/>
                <a:latin typeface="Arial" panose="020B0604020202020204" pitchFamily="34" charset="0"/>
                <a:ea typeface="Times New Roman" panose="02020603050405020304" pitchFamily="18" charset="0"/>
              </a:rPr>
              <a:t>. </a:t>
            </a:r>
            <a:r>
              <a:rPr lang="en-GB" sz="1800" dirty="0" err="1">
                <a:solidFill>
                  <a:srgbClr val="000000"/>
                </a:solidFill>
                <a:effectLst/>
                <a:latin typeface="Arial" panose="020B0604020202020204" pitchFamily="34" charset="0"/>
                <a:ea typeface="Times New Roman" panose="02020603050405020304" pitchFamily="18" charset="0"/>
              </a:rPr>
              <a:t>S.l.</a:t>
            </a:r>
            <a:r>
              <a:rPr lang="en-GB" sz="1800" dirty="0">
                <a:solidFill>
                  <a:srgbClr val="000000"/>
                </a:solidFill>
                <a:effectLst/>
                <a:latin typeface="Arial" panose="020B0604020202020204" pitchFamily="34" charset="0"/>
                <a:ea typeface="Times New Roman" panose="02020603050405020304" pitchFamily="18" charset="0"/>
              </a:rPr>
              <a:t>, NY: ROUTLEDGE. </a:t>
            </a: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p:txBody>
      </p:sp>
      <p:sp>
        <p:nvSpPr>
          <p:cNvPr id="8" name="Title 1">
            <a:extLst>
              <a:ext uri="{FF2B5EF4-FFF2-40B4-BE49-F238E27FC236}">
                <a16:creationId xmlns:a16="http://schemas.microsoft.com/office/drawing/2014/main" id="{E25A02C7-878A-A04F-A7FE-78BF75F16B5A}"/>
              </a:ext>
            </a:extLst>
          </p:cNvPr>
          <p:cNvSpPr>
            <a:spLocks noGrp="1"/>
          </p:cNvSpPr>
          <p:nvPr>
            <p:ph type="title"/>
          </p:nvPr>
        </p:nvSpPr>
        <p:spPr>
          <a:xfrm>
            <a:off x="388620" y="380365"/>
            <a:ext cx="10515600" cy="1325563"/>
          </a:xfrm>
        </p:spPr>
        <p:txBody>
          <a:bodyPr/>
          <a:lstStyle/>
          <a:p>
            <a:r>
              <a:rPr lang="en-GB" b="1" dirty="0"/>
              <a:t>References</a:t>
            </a:r>
          </a:p>
        </p:txBody>
      </p:sp>
    </p:spTree>
    <p:extLst>
      <p:ext uri="{BB962C8B-B14F-4D97-AF65-F5344CB8AC3E}">
        <p14:creationId xmlns:p14="http://schemas.microsoft.com/office/powerpoint/2010/main" val="35077772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5884</TotalTime>
  <Words>3416</Words>
  <Application>Microsoft Macintosh PowerPoint</Application>
  <PresentationFormat>Widescreen</PresentationFormat>
  <Paragraphs>200</Paragraphs>
  <Slides>31</Slides>
  <Notes>0</Notes>
  <HiddenSlides>0</HiddenSlides>
  <MMClips>21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ArialMT</vt:lpstr>
      <vt:lpstr>Calibri</vt:lpstr>
      <vt:lpstr>Calibri Light</vt:lpstr>
      <vt:lpstr>Times New Roman</vt:lpstr>
      <vt:lpstr>Office Theme</vt:lpstr>
      <vt:lpstr>PowerPoint Presentation</vt:lpstr>
      <vt:lpstr>Contents  Definition of politics and Policing Evolution of contemporary policing Politics and policing at a micro level Analysis of policing being devolved Conclusion </vt:lpstr>
      <vt:lpstr>Politics and Policing </vt:lpstr>
      <vt:lpstr>Politics and Policing </vt:lpstr>
      <vt:lpstr>History of Politics and Policing</vt:lpstr>
      <vt:lpstr>The Early Years Continued</vt:lpstr>
      <vt:lpstr>PowerPoint Presentation</vt:lpstr>
      <vt:lpstr>PowerPoint Presentation</vt:lpstr>
      <vt:lpstr>PowerPoint Presentation</vt:lpstr>
      <vt:lpstr>PowerPoint Presentation</vt:lpstr>
      <vt:lpstr>PowerPoint Presentation</vt:lpstr>
      <vt:lpstr>Politics and policing at a micro level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dc:title>
  <dc:creator>Mike Durke</dc:creator>
  <cp:lastModifiedBy>Andrew Hayes (2117217)</cp:lastModifiedBy>
  <cp:revision>38</cp:revision>
  <dcterms:created xsi:type="dcterms:W3CDTF">2023-05-09T09:47:04Z</dcterms:created>
  <dcterms:modified xsi:type="dcterms:W3CDTF">2023-07-08T19:33:06Z</dcterms:modified>
</cp:coreProperties>
</file>