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09BA43-3E7D-4A03-BC8D-981BFEC2E756}" v="22" dt="2026-07-21T20:04:47.4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70" d="100"/>
          <a:sy n="70" d="100"/>
        </p:scale>
        <p:origin x="1166" y="2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ranklin, Sam" userId="e5c1954c-8459-42e7-954b-d921ed7c52ef" providerId="ADAL" clId="{94FF3C96-102B-4077-B587-7E161C96D9F8}"/>
    <pc:docChg chg="undo custSel addSld delSld modSld">
      <pc:chgData name="Franklin, Sam" userId="e5c1954c-8459-42e7-954b-d921ed7c52ef" providerId="ADAL" clId="{94FF3C96-102B-4077-B587-7E161C96D9F8}" dt="2026-07-21T20:04:59.717" v="67" actId="478"/>
      <pc:docMkLst>
        <pc:docMk/>
      </pc:docMkLst>
      <pc:sldChg chg="addSp modSp mod">
        <pc:chgData name="Franklin, Sam" userId="e5c1954c-8459-42e7-954b-d921ed7c52ef" providerId="ADAL" clId="{94FF3C96-102B-4077-B587-7E161C96D9F8}" dt="2026-07-21T19:55:26.318" v="12" actId="1076"/>
        <pc:sldMkLst>
          <pc:docMk/>
          <pc:sldMk cId="4072443997" sldId="258"/>
        </pc:sldMkLst>
        <pc:picChg chg="add mod">
          <ac:chgData name="Franklin, Sam" userId="e5c1954c-8459-42e7-954b-d921ed7c52ef" providerId="ADAL" clId="{94FF3C96-102B-4077-B587-7E161C96D9F8}" dt="2026-07-21T19:55:26.318" v="12" actId="1076"/>
          <ac:picMkLst>
            <pc:docMk/>
            <pc:sldMk cId="4072443997" sldId="258"/>
            <ac:picMk id="4" creationId="{1FE37D35-08DE-BD1B-31A2-F41E70B85E44}"/>
          </ac:picMkLst>
        </pc:picChg>
      </pc:sldChg>
      <pc:sldChg chg="addSp delSp modSp add del mod">
        <pc:chgData name="Franklin, Sam" userId="e5c1954c-8459-42e7-954b-d921ed7c52ef" providerId="ADAL" clId="{94FF3C96-102B-4077-B587-7E161C96D9F8}" dt="2026-07-21T19:53:49.517" v="4" actId="478"/>
        <pc:sldMkLst>
          <pc:docMk/>
          <pc:sldMk cId="4194899328" sldId="259"/>
        </pc:sldMkLst>
        <pc:graphicFrameChg chg="add del mod modGraphic">
          <ac:chgData name="Franklin, Sam" userId="e5c1954c-8459-42e7-954b-d921ed7c52ef" providerId="ADAL" clId="{94FF3C96-102B-4077-B587-7E161C96D9F8}" dt="2026-07-21T19:53:49.517" v="4" actId="478"/>
          <ac:graphicFrameMkLst>
            <pc:docMk/>
            <pc:sldMk cId="4194899328" sldId="259"/>
            <ac:graphicFrameMk id="15" creationId="{0F82E374-7B64-3EAA-8F1C-18644F2CC323}"/>
          </ac:graphicFrameMkLst>
        </pc:graphicFrameChg>
      </pc:sldChg>
      <pc:sldChg chg="addSp modSp mod">
        <pc:chgData name="Franklin, Sam" userId="e5c1954c-8459-42e7-954b-d921ed7c52ef" providerId="ADAL" clId="{94FF3C96-102B-4077-B587-7E161C96D9F8}" dt="2026-07-21T19:56:35.122" v="16" actId="1076"/>
        <pc:sldMkLst>
          <pc:docMk/>
          <pc:sldMk cId="461091856" sldId="260"/>
        </pc:sldMkLst>
        <pc:picChg chg="add mod">
          <ac:chgData name="Franklin, Sam" userId="e5c1954c-8459-42e7-954b-d921ed7c52ef" providerId="ADAL" clId="{94FF3C96-102B-4077-B587-7E161C96D9F8}" dt="2026-07-21T19:56:35.122" v="16" actId="1076"/>
          <ac:picMkLst>
            <pc:docMk/>
            <pc:sldMk cId="461091856" sldId="260"/>
            <ac:picMk id="4" creationId="{3337BEDD-9803-33D7-D225-E9D5C1268D7A}"/>
          </ac:picMkLst>
        </pc:picChg>
      </pc:sldChg>
      <pc:sldChg chg="addSp delSp modSp mod setBg modAnim">
        <pc:chgData name="Franklin, Sam" userId="e5c1954c-8459-42e7-954b-d921ed7c52ef" providerId="ADAL" clId="{94FF3C96-102B-4077-B587-7E161C96D9F8}" dt="2026-07-21T20:04:59.717" v="67" actId="478"/>
        <pc:sldMkLst>
          <pc:docMk/>
          <pc:sldMk cId="3983942012" sldId="261"/>
        </pc:sldMkLst>
        <pc:spChg chg="mod">
          <ac:chgData name="Franklin, Sam" userId="e5c1954c-8459-42e7-954b-d921ed7c52ef" providerId="ADAL" clId="{94FF3C96-102B-4077-B587-7E161C96D9F8}" dt="2026-07-21T20:01:14.890" v="33" actId="26606"/>
          <ac:spMkLst>
            <pc:docMk/>
            <pc:sldMk cId="3983942012" sldId="261"/>
            <ac:spMk id="2" creationId="{0F39D455-E04D-8023-0CB5-BC370901B5A5}"/>
          </ac:spMkLst>
        </pc:spChg>
        <pc:spChg chg="mod ord">
          <ac:chgData name="Franklin, Sam" userId="e5c1954c-8459-42e7-954b-d921ed7c52ef" providerId="ADAL" clId="{94FF3C96-102B-4077-B587-7E161C96D9F8}" dt="2026-07-21T20:01:14.890" v="33" actId="26606"/>
          <ac:spMkLst>
            <pc:docMk/>
            <pc:sldMk cId="3983942012" sldId="261"/>
            <ac:spMk id="3" creationId="{6808A51B-B029-82C4-7A93-A3B0D291110C}"/>
          </ac:spMkLst>
        </pc:spChg>
        <pc:spChg chg="add mod">
          <ac:chgData name="Franklin, Sam" userId="e5c1954c-8459-42e7-954b-d921ed7c52ef" providerId="ADAL" clId="{94FF3C96-102B-4077-B587-7E161C96D9F8}" dt="2026-07-21T20:04:52.189" v="66" actId="1076"/>
          <ac:spMkLst>
            <pc:docMk/>
            <pc:sldMk cId="3983942012" sldId="261"/>
            <ac:spMk id="7" creationId="{1F33CB23-A366-79D1-B454-1E6EE9D650A7}"/>
          </ac:spMkLst>
        </pc:spChg>
        <pc:spChg chg="add del">
          <ac:chgData name="Franklin, Sam" userId="e5c1954c-8459-42e7-954b-d921ed7c52ef" providerId="ADAL" clId="{94FF3C96-102B-4077-B587-7E161C96D9F8}" dt="2026-07-21T20:00:33.838" v="25" actId="26606"/>
          <ac:spMkLst>
            <pc:docMk/>
            <pc:sldMk cId="3983942012" sldId="261"/>
            <ac:spMk id="17" creationId="{63A60C88-7443-4827-9241-5019758CB4F0}"/>
          </ac:spMkLst>
        </pc:spChg>
        <pc:grpChg chg="add del">
          <ac:chgData name="Franklin, Sam" userId="e5c1954c-8459-42e7-954b-d921ed7c52ef" providerId="ADAL" clId="{94FF3C96-102B-4077-B587-7E161C96D9F8}" dt="2026-07-21T20:00:33.838" v="25" actId="26606"/>
          <ac:grpSpMkLst>
            <pc:docMk/>
            <pc:sldMk cId="3983942012" sldId="261"/>
            <ac:grpSpMk id="9" creationId="{DF8D5C46-63E5-40C5-A208-4B2189FA1032}"/>
          </ac:grpSpMkLst>
        </pc:grpChg>
        <pc:graphicFrameChg chg="add del mod modGraphic">
          <ac:chgData name="Franklin, Sam" userId="e5c1954c-8459-42e7-954b-d921ed7c52ef" providerId="ADAL" clId="{94FF3C96-102B-4077-B587-7E161C96D9F8}" dt="2026-07-21T20:04:59.717" v="67" actId="478"/>
          <ac:graphicFrameMkLst>
            <pc:docMk/>
            <pc:sldMk cId="3983942012" sldId="261"/>
            <ac:graphicFrameMk id="6" creationId="{A9EE96F3-D744-5C0C-C77E-B9462E146304}"/>
          </ac:graphicFrameMkLst>
        </pc:graphicFrameChg>
        <pc:picChg chg="add del mod">
          <ac:chgData name="Franklin, Sam" userId="e5c1954c-8459-42e7-954b-d921ed7c52ef" providerId="ADAL" clId="{94FF3C96-102B-4077-B587-7E161C96D9F8}" dt="2026-07-21T20:00:43.568" v="27" actId="478"/>
          <ac:picMkLst>
            <pc:docMk/>
            <pc:sldMk cId="3983942012" sldId="261"/>
            <ac:picMk id="4" creationId="{2120D93B-AC6A-BA6D-81E8-ACB414A1ECF5}"/>
          </ac:picMkLst>
        </pc:picChg>
        <pc:picChg chg="add mod">
          <ac:chgData name="Franklin, Sam" userId="e5c1954c-8459-42e7-954b-d921ed7c52ef" providerId="ADAL" clId="{94FF3C96-102B-4077-B587-7E161C96D9F8}" dt="2026-07-21T20:01:14.890" v="33" actId="26606"/>
          <ac:picMkLst>
            <pc:docMk/>
            <pc:sldMk cId="3983942012" sldId="261"/>
            <ac:picMk id="5" creationId="{CDC2F99D-052D-1342-5326-31942D03F5A8}"/>
          </ac:picMkLst>
        </pc:picChg>
      </pc:sldChg>
      <pc:sldChg chg="addSp delSp modSp mod setBg">
        <pc:chgData name="Franklin, Sam" userId="e5c1954c-8459-42e7-954b-d921ed7c52ef" providerId="ADAL" clId="{94FF3C96-102B-4077-B587-7E161C96D9F8}" dt="2026-07-21T19:57:58.725" v="21" actId="1076"/>
        <pc:sldMkLst>
          <pc:docMk/>
          <pc:sldMk cId="2711935835" sldId="263"/>
        </pc:sldMkLst>
        <pc:spChg chg="mod">
          <ac:chgData name="Franklin, Sam" userId="e5c1954c-8459-42e7-954b-d921ed7c52ef" providerId="ADAL" clId="{94FF3C96-102B-4077-B587-7E161C96D9F8}" dt="2026-07-21T19:57:54.538" v="20" actId="26606"/>
          <ac:spMkLst>
            <pc:docMk/>
            <pc:sldMk cId="2711935835" sldId="263"/>
            <ac:spMk id="2" creationId="{44072B18-5B00-DDE2-AC81-A945F83E08A8}"/>
          </ac:spMkLst>
        </pc:spChg>
        <pc:spChg chg="mod ord">
          <ac:chgData name="Franklin, Sam" userId="e5c1954c-8459-42e7-954b-d921ed7c52ef" providerId="ADAL" clId="{94FF3C96-102B-4077-B587-7E161C96D9F8}" dt="2026-07-21T19:57:54.538" v="20" actId="26606"/>
          <ac:spMkLst>
            <pc:docMk/>
            <pc:sldMk cId="2711935835" sldId="263"/>
            <ac:spMk id="3" creationId="{1B6BF34F-BC9B-EAF1-FEDC-EE6929A39449}"/>
          </ac:spMkLst>
        </pc:spChg>
        <pc:spChg chg="add del">
          <ac:chgData name="Franklin, Sam" userId="e5c1954c-8459-42e7-954b-d921ed7c52ef" providerId="ADAL" clId="{94FF3C96-102B-4077-B587-7E161C96D9F8}" dt="2026-07-21T19:57:54.538" v="20" actId="26606"/>
          <ac:spMkLst>
            <pc:docMk/>
            <pc:sldMk cId="2711935835" sldId="263"/>
            <ac:spMk id="9" creationId="{85428F22-76B3-4107-AADE-3F9EC95FD325}"/>
          </ac:spMkLst>
        </pc:spChg>
        <pc:grpChg chg="add del">
          <ac:chgData name="Franklin, Sam" userId="e5c1954c-8459-42e7-954b-d921ed7c52ef" providerId="ADAL" clId="{94FF3C96-102B-4077-B587-7E161C96D9F8}" dt="2026-07-21T19:57:54.538" v="20" actId="26606"/>
          <ac:grpSpMkLst>
            <pc:docMk/>
            <pc:sldMk cId="2711935835" sldId="263"/>
            <ac:grpSpMk id="11" creationId="{5346FBCF-5353-4172-96F5-4B7EB07777C4}"/>
          </ac:grpSpMkLst>
        </pc:grpChg>
        <pc:grpChg chg="add del">
          <ac:chgData name="Franklin, Sam" userId="e5c1954c-8459-42e7-954b-d921ed7c52ef" providerId="ADAL" clId="{94FF3C96-102B-4077-B587-7E161C96D9F8}" dt="2026-07-21T19:57:54.538" v="20" actId="26606"/>
          <ac:grpSpMkLst>
            <pc:docMk/>
            <pc:sldMk cId="2711935835" sldId="263"/>
            <ac:grpSpMk id="15" creationId="{78326E10-C8CB-487F-A110-F861268DE619}"/>
          </ac:grpSpMkLst>
        </pc:grpChg>
        <pc:picChg chg="add mod">
          <ac:chgData name="Franklin, Sam" userId="e5c1954c-8459-42e7-954b-d921ed7c52ef" providerId="ADAL" clId="{94FF3C96-102B-4077-B587-7E161C96D9F8}" dt="2026-07-21T19:57:58.725" v="21" actId="1076"/>
          <ac:picMkLst>
            <pc:docMk/>
            <pc:sldMk cId="2711935835" sldId="263"/>
            <ac:picMk id="4" creationId="{EBA33A1E-589B-C93B-FC28-F505D80B95BD}"/>
          </ac:picMkLst>
        </pc:picChg>
      </pc:sldChg>
      <pc:sldChg chg="addSp delSp modSp mod">
        <pc:chgData name="Franklin, Sam" userId="e5c1954c-8459-42e7-954b-d921ed7c52ef" providerId="ADAL" clId="{94FF3C96-102B-4077-B587-7E161C96D9F8}" dt="2026-07-21T20:03:07.328" v="40" actId="26606"/>
        <pc:sldMkLst>
          <pc:docMk/>
          <pc:sldMk cId="1676191961" sldId="264"/>
        </pc:sldMkLst>
        <pc:spChg chg="del mod">
          <ac:chgData name="Franklin, Sam" userId="e5c1954c-8459-42e7-954b-d921ed7c52ef" providerId="ADAL" clId="{94FF3C96-102B-4077-B587-7E161C96D9F8}" dt="2026-07-21T20:03:07.328" v="40" actId="26606"/>
          <ac:spMkLst>
            <pc:docMk/>
            <pc:sldMk cId="1676191961" sldId="264"/>
            <ac:spMk id="3" creationId="{61CA11F5-904E-FCF2-096E-B5260A0555DA}"/>
          </ac:spMkLst>
        </pc:spChg>
        <pc:graphicFrameChg chg="add">
          <ac:chgData name="Franklin, Sam" userId="e5c1954c-8459-42e7-954b-d921ed7c52ef" providerId="ADAL" clId="{94FF3C96-102B-4077-B587-7E161C96D9F8}" dt="2026-07-21T20:03:07.328" v="40" actId="26606"/>
          <ac:graphicFrameMkLst>
            <pc:docMk/>
            <pc:sldMk cId="1676191961" sldId="264"/>
            <ac:graphicFrameMk id="5" creationId="{99497B52-C572-A3FF-CE7D-26DBB01A8991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cwvys.org.uk/wp-content/uploads/2022/10/YOUTH-WORK-IN-WALES-2022-ENGLISH.pdf" TargetMode="Externa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cwvys.org.uk/wp-content/uploads/2022/10/YOUTH-WORK-IN-WALES-2022-ENGLISH.pdf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0D3C3F-1EEA-40BE-ABEF-8DCF0B42FAFD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55CFD35-166A-4407-87DF-B4C785261A71}">
      <dgm:prSet/>
      <dgm:spPr/>
      <dgm:t>
        <a:bodyPr/>
        <a:lstStyle/>
        <a:p>
          <a:r>
            <a:rPr lang="en-US"/>
            <a:t>Youth Work in Wales Review Group (2022) Youth Work in Wales: Principles and Purposes. Available at: </a:t>
          </a:r>
          <a:r>
            <a:rPr lang="en-US" u="sng">
              <a:hlinkClick xmlns:r="http://schemas.openxmlformats.org/officeDocument/2006/relationships" r:id="rId1"/>
            </a:rPr>
            <a:t>https://www.cwvys.org.uk/wp-content/uploads/2022/10/YOUTH-WORK-IN-WALES-2022-ENGLISH.pdf</a:t>
          </a:r>
          <a:r>
            <a:rPr lang="en-US"/>
            <a:t> (Accessed: 21 July 2026).</a:t>
          </a:r>
        </a:p>
      </dgm:t>
    </dgm:pt>
    <dgm:pt modelId="{2027B099-BD40-4FBB-9369-8FF0362377AB}" type="parTrans" cxnId="{B5BD360A-7C23-4DC8-AF82-171A4F973565}">
      <dgm:prSet/>
      <dgm:spPr/>
      <dgm:t>
        <a:bodyPr/>
        <a:lstStyle/>
        <a:p>
          <a:endParaRPr lang="en-US"/>
        </a:p>
      </dgm:t>
    </dgm:pt>
    <dgm:pt modelId="{F69C96AF-4173-4CBD-9768-CB1B6B2D9B48}" type="sibTrans" cxnId="{B5BD360A-7C23-4DC8-AF82-171A4F973565}">
      <dgm:prSet/>
      <dgm:spPr/>
      <dgm:t>
        <a:bodyPr/>
        <a:lstStyle/>
        <a:p>
          <a:endParaRPr lang="en-US"/>
        </a:p>
      </dgm:t>
    </dgm:pt>
    <dgm:pt modelId="{61F643AC-0308-4C70-9805-D080F18FBC1F}">
      <dgm:prSet/>
      <dgm:spPr/>
      <dgm:t>
        <a:bodyPr/>
        <a:lstStyle/>
        <a:p>
          <a:r>
            <a:rPr lang="en-GB"/>
            <a:t>TRVST (2023) </a:t>
          </a:r>
          <a:r>
            <a:rPr lang="en-GB" i="1"/>
            <a:t>Youth quote by Mary McLeod Bethune</a:t>
          </a:r>
          <a:r>
            <a:rPr lang="en-GB"/>
            <a:t> [image]. Available at: https://www.trvst.world/wp-content/uploads/2023/11/youth-quotes-mary-mcleod-bethune-we-have-244-768x512.png (Accessed: 21 July 2026).</a:t>
          </a:r>
          <a:endParaRPr lang="en-US"/>
        </a:p>
      </dgm:t>
    </dgm:pt>
    <dgm:pt modelId="{070D6C1E-E1C5-486E-8EE5-F7C16D70F81C}" type="parTrans" cxnId="{8C0C2848-C17D-4126-9427-1B133B980D41}">
      <dgm:prSet/>
      <dgm:spPr/>
      <dgm:t>
        <a:bodyPr/>
        <a:lstStyle/>
        <a:p>
          <a:endParaRPr lang="en-US"/>
        </a:p>
      </dgm:t>
    </dgm:pt>
    <dgm:pt modelId="{DA02402A-1B3C-46AE-98E2-29047DCC82F8}" type="sibTrans" cxnId="{8C0C2848-C17D-4126-9427-1B133B980D41}">
      <dgm:prSet/>
      <dgm:spPr/>
      <dgm:t>
        <a:bodyPr/>
        <a:lstStyle/>
        <a:p>
          <a:endParaRPr lang="en-US"/>
        </a:p>
      </dgm:t>
    </dgm:pt>
    <dgm:pt modelId="{FE2339A6-B828-4FF3-86E5-E5B767EF0D90}" type="pres">
      <dgm:prSet presAssocID="{FC0D3C3F-1EEA-40BE-ABEF-8DCF0B42FAF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798AA778-A989-463C-9C36-024469AB724D}" type="pres">
      <dgm:prSet presAssocID="{655CFD35-166A-4407-87DF-B4C785261A71}" presName="hierRoot1" presStyleCnt="0">
        <dgm:presLayoutVars>
          <dgm:hierBranch val="init"/>
        </dgm:presLayoutVars>
      </dgm:prSet>
      <dgm:spPr/>
    </dgm:pt>
    <dgm:pt modelId="{E69EAF40-7407-4B5A-811C-DF1E561AE028}" type="pres">
      <dgm:prSet presAssocID="{655CFD35-166A-4407-87DF-B4C785261A71}" presName="rootComposite1" presStyleCnt="0"/>
      <dgm:spPr/>
    </dgm:pt>
    <dgm:pt modelId="{6705E3DB-31EC-4294-9E17-17ABC76BDB87}" type="pres">
      <dgm:prSet presAssocID="{655CFD35-166A-4407-87DF-B4C785261A71}" presName="rootText1" presStyleLbl="node0" presStyleIdx="0" presStyleCnt="2">
        <dgm:presLayoutVars>
          <dgm:chPref val="3"/>
        </dgm:presLayoutVars>
      </dgm:prSet>
      <dgm:spPr/>
    </dgm:pt>
    <dgm:pt modelId="{119058E8-BC2B-4722-B130-BBB86893723D}" type="pres">
      <dgm:prSet presAssocID="{655CFD35-166A-4407-87DF-B4C785261A71}" presName="rootConnector1" presStyleLbl="node1" presStyleIdx="0" presStyleCnt="0"/>
      <dgm:spPr/>
    </dgm:pt>
    <dgm:pt modelId="{7394E886-BAF9-49F4-8E56-FE5DF285E4E7}" type="pres">
      <dgm:prSet presAssocID="{655CFD35-166A-4407-87DF-B4C785261A71}" presName="hierChild2" presStyleCnt="0"/>
      <dgm:spPr/>
    </dgm:pt>
    <dgm:pt modelId="{39E42ED0-A27C-475F-956E-34F347F68FB3}" type="pres">
      <dgm:prSet presAssocID="{655CFD35-166A-4407-87DF-B4C785261A71}" presName="hierChild3" presStyleCnt="0"/>
      <dgm:spPr/>
    </dgm:pt>
    <dgm:pt modelId="{E58BFF12-2161-4C16-96B9-0838F0B8B898}" type="pres">
      <dgm:prSet presAssocID="{61F643AC-0308-4C70-9805-D080F18FBC1F}" presName="hierRoot1" presStyleCnt="0">
        <dgm:presLayoutVars>
          <dgm:hierBranch val="init"/>
        </dgm:presLayoutVars>
      </dgm:prSet>
      <dgm:spPr/>
    </dgm:pt>
    <dgm:pt modelId="{64B53240-DFAA-48B1-A577-EB05EA034891}" type="pres">
      <dgm:prSet presAssocID="{61F643AC-0308-4C70-9805-D080F18FBC1F}" presName="rootComposite1" presStyleCnt="0"/>
      <dgm:spPr/>
    </dgm:pt>
    <dgm:pt modelId="{804E095B-A3BD-40CD-A9A2-70CB00390014}" type="pres">
      <dgm:prSet presAssocID="{61F643AC-0308-4C70-9805-D080F18FBC1F}" presName="rootText1" presStyleLbl="node0" presStyleIdx="1" presStyleCnt="2">
        <dgm:presLayoutVars>
          <dgm:chPref val="3"/>
        </dgm:presLayoutVars>
      </dgm:prSet>
      <dgm:spPr/>
    </dgm:pt>
    <dgm:pt modelId="{EDCC7B67-C570-43A3-BA58-61B344677084}" type="pres">
      <dgm:prSet presAssocID="{61F643AC-0308-4C70-9805-D080F18FBC1F}" presName="rootConnector1" presStyleLbl="node1" presStyleIdx="0" presStyleCnt="0"/>
      <dgm:spPr/>
    </dgm:pt>
    <dgm:pt modelId="{FB1F6430-CA48-45E7-8F04-0A624F7E70F2}" type="pres">
      <dgm:prSet presAssocID="{61F643AC-0308-4C70-9805-D080F18FBC1F}" presName="hierChild2" presStyleCnt="0"/>
      <dgm:spPr/>
    </dgm:pt>
    <dgm:pt modelId="{62A905FF-FA5E-4BC5-82A7-37BADC2217F4}" type="pres">
      <dgm:prSet presAssocID="{61F643AC-0308-4C70-9805-D080F18FBC1F}" presName="hierChild3" presStyleCnt="0"/>
      <dgm:spPr/>
    </dgm:pt>
  </dgm:ptLst>
  <dgm:cxnLst>
    <dgm:cxn modelId="{B5BD360A-7C23-4DC8-AF82-171A4F973565}" srcId="{FC0D3C3F-1EEA-40BE-ABEF-8DCF0B42FAFD}" destId="{655CFD35-166A-4407-87DF-B4C785261A71}" srcOrd="0" destOrd="0" parTransId="{2027B099-BD40-4FBB-9369-8FF0362377AB}" sibTransId="{F69C96AF-4173-4CBD-9768-CB1B6B2D9B48}"/>
    <dgm:cxn modelId="{B54E3B41-6E3C-46FE-AFB5-CC397558491E}" type="presOf" srcId="{61F643AC-0308-4C70-9805-D080F18FBC1F}" destId="{EDCC7B67-C570-43A3-BA58-61B344677084}" srcOrd="1" destOrd="0" presId="urn:microsoft.com/office/officeart/2009/3/layout/HorizontalOrganizationChart"/>
    <dgm:cxn modelId="{8C0C2848-C17D-4126-9427-1B133B980D41}" srcId="{FC0D3C3F-1EEA-40BE-ABEF-8DCF0B42FAFD}" destId="{61F643AC-0308-4C70-9805-D080F18FBC1F}" srcOrd="1" destOrd="0" parTransId="{070D6C1E-E1C5-486E-8EE5-F7C16D70F81C}" sibTransId="{DA02402A-1B3C-46AE-98E2-29047DCC82F8}"/>
    <dgm:cxn modelId="{50332E76-B231-44A2-885E-DA1456B07BF8}" type="presOf" srcId="{655CFD35-166A-4407-87DF-B4C785261A71}" destId="{6705E3DB-31EC-4294-9E17-17ABC76BDB87}" srcOrd="0" destOrd="0" presId="urn:microsoft.com/office/officeart/2009/3/layout/HorizontalOrganizationChart"/>
    <dgm:cxn modelId="{EE96B6A3-AFD8-4584-BE4C-9F138D92ED34}" type="presOf" srcId="{655CFD35-166A-4407-87DF-B4C785261A71}" destId="{119058E8-BC2B-4722-B130-BBB86893723D}" srcOrd="1" destOrd="0" presId="urn:microsoft.com/office/officeart/2009/3/layout/HorizontalOrganizationChart"/>
    <dgm:cxn modelId="{BFDE73B2-1C5F-4478-9098-9FE65AE36DBF}" type="presOf" srcId="{61F643AC-0308-4C70-9805-D080F18FBC1F}" destId="{804E095B-A3BD-40CD-A9A2-70CB00390014}" srcOrd="0" destOrd="0" presId="urn:microsoft.com/office/officeart/2009/3/layout/HorizontalOrganizationChart"/>
    <dgm:cxn modelId="{B47F24F9-8B82-4B67-A198-07C4BACDA901}" type="presOf" srcId="{FC0D3C3F-1EEA-40BE-ABEF-8DCF0B42FAFD}" destId="{FE2339A6-B828-4FF3-86E5-E5B767EF0D90}" srcOrd="0" destOrd="0" presId="urn:microsoft.com/office/officeart/2009/3/layout/HorizontalOrganizationChart"/>
    <dgm:cxn modelId="{5087840C-6257-4B14-B20A-CA602693E5EF}" type="presParOf" srcId="{FE2339A6-B828-4FF3-86E5-E5B767EF0D90}" destId="{798AA778-A989-463C-9C36-024469AB724D}" srcOrd="0" destOrd="0" presId="urn:microsoft.com/office/officeart/2009/3/layout/HorizontalOrganizationChart"/>
    <dgm:cxn modelId="{0CAA5F5C-4F62-4A09-81E6-60514BA11178}" type="presParOf" srcId="{798AA778-A989-463C-9C36-024469AB724D}" destId="{E69EAF40-7407-4B5A-811C-DF1E561AE028}" srcOrd="0" destOrd="0" presId="urn:microsoft.com/office/officeart/2009/3/layout/HorizontalOrganizationChart"/>
    <dgm:cxn modelId="{91922308-14F2-43D3-85A0-A7D369A4B905}" type="presParOf" srcId="{E69EAF40-7407-4B5A-811C-DF1E561AE028}" destId="{6705E3DB-31EC-4294-9E17-17ABC76BDB87}" srcOrd="0" destOrd="0" presId="urn:microsoft.com/office/officeart/2009/3/layout/HorizontalOrganizationChart"/>
    <dgm:cxn modelId="{0BC696DF-377E-4578-B278-D2C198AC0719}" type="presParOf" srcId="{E69EAF40-7407-4B5A-811C-DF1E561AE028}" destId="{119058E8-BC2B-4722-B130-BBB86893723D}" srcOrd="1" destOrd="0" presId="urn:microsoft.com/office/officeart/2009/3/layout/HorizontalOrganizationChart"/>
    <dgm:cxn modelId="{FE8EA46A-CAAA-4D51-BE5B-FE171E42FD7E}" type="presParOf" srcId="{798AA778-A989-463C-9C36-024469AB724D}" destId="{7394E886-BAF9-49F4-8E56-FE5DF285E4E7}" srcOrd="1" destOrd="0" presId="urn:microsoft.com/office/officeart/2009/3/layout/HorizontalOrganizationChart"/>
    <dgm:cxn modelId="{82363588-A8B7-48CA-89F4-3B5764E82C40}" type="presParOf" srcId="{798AA778-A989-463C-9C36-024469AB724D}" destId="{39E42ED0-A27C-475F-956E-34F347F68FB3}" srcOrd="2" destOrd="0" presId="urn:microsoft.com/office/officeart/2009/3/layout/HorizontalOrganizationChart"/>
    <dgm:cxn modelId="{0CC41841-7DD2-46B4-9480-3AC56D1B4114}" type="presParOf" srcId="{FE2339A6-B828-4FF3-86E5-E5B767EF0D90}" destId="{E58BFF12-2161-4C16-96B9-0838F0B8B898}" srcOrd="1" destOrd="0" presId="urn:microsoft.com/office/officeart/2009/3/layout/HorizontalOrganizationChart"/>
    <dgm:cxn modelId="{A3F35316-6ABB-48AF-A813-58406FD15B05}" type="presParOf" srcId="{E58BFF12-2161-4C16-96B9-0838F0B8B898}" destId="{64B53240-DFAA-48B1-A577-EB05EA034891}" srcOrd="0" destOrd="0" presId="urn:microsoft.com/office/officeart/2009/3/layout/HorizontalOrganizationChart"/>
    <dgm:cxn modelId="{FE96B0FF-434B-460C-987E-1FF1555C5F21}" type="presParOf" srcId="{64B53240-DFAA-48B1-A577-EB05EA034891}" destId="{804E095B-A3BD-40CD-A9A2-70CB00390014}" srcOrd="0" destOrd="0" presId="urn:microsoft.com/office/officeart/2009/3/layout/HorizontalOrganizationChart"/>
    <dgm:cxn modelId="{1D6CB703-84BB-4DE9-A826-42868180D994}" type="presParOf" srcId="{64B53240-DFAA-48B1-A577-EB05EA034891}" destId="{EDCC7B67-C570-43A3-BA58-61B344677084}" srcOrd="1" destOrd="0" presId="urn:microsoft.com/office/officeart/2009/3/layout/HorizontalOrganizationChart"/>
    <dgm:cxn modelId="{685F8654-48CB-434E-8A88-3A69455DC5E9}" type="presParOf" srcId="{E58BFF12-2161-4C16-96B9-0838F0B8B898}" destId="{FB1F6430-CA48-45E7-8F04-0A624F7E70F2}" srcOrd="1" destOrd="0" presId="urn:microsoft.com/office/officeart/2009/3/layout/HorizontalOrganizationChart"/>
    <dgm:cxn modelId="{45C0EC57-CEA7-4BD4-ACFA-1A56E58FD4A9}" type="presParOf" srcId="{E58BFF12-2161-4C16-96B9-0838F0B8B898}" destId="{62A905FF-FA5E-4BC5-82A7-37BADC2217F4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05E3DB-31EC-4294-9E17-17ABC76BDB87}">
      <dsp:nvSpPr>
        <dsp:cNvPr id="0" name=""/>
        <dsp:cNvSpPr/>
      </dsp:nvSpPr>
      <dsp:spPr>
        <a:xfrm>
          <a:off x="2884415" y="269"/>
          <a:ext cx="4249881" cy="12962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Youth Work in Wales Review Group (2022) Youth Work in Wales: Principles and Purposes. Available at: </a:t>
          </a:r>
          <a:r>
            <a:rPr lang="en-US" sz="1500" u="sng" kern="1200">
              <a:hlinkClick xmlns:r="http://schemas.openxmlformats.org/officeDocument/2006/relationships" r:id="rId1"/>
            </a:rPr>
            <a:t>https://www.cwvys.org.uk/wp-content/uploads/2022/10/YOUTH-WORK-IN-WALES-2022-ENGLISH.pdf</a:t>
          </a:r>
          <a:r>
            <a:rPr lang="en-US" sz="1500" kern="1200"/>
            <a:t> (Accessed: 21 July 2026).</a:t>
          </a:r>
        </a:p>
      </dsp:txBody>
      <dsp:txXfrm>
        <a:off x="2884415" y="269"/>
        <a:ext cx="4249881" cy="1296213"/>
      </dsp:txXfrm>
    </dsp:sp>
    <dsp:sp modelId="{804E095B-A3BD-40CD-A9A2-70CB00390014}">
      <dsp:nvSpPr>
        <dsp:cNvPr id="0" name=""/>
        <dsp:cNvSpPr/>
      </dsp:nvSpPr>
      <dsp:spPr>
        <a:xfrm>
          <a:off x="2884415" y="1827718"/>
          <a:ext cx="4249881" cy="12962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TRVST (2023) </a:t>
          </a:r>
          <a:r>
            <a:rPr lang="en-GB" sz="1500" i="1" kern="1200"/>
            <a:t>Youth quote by Mary McLeod Bethune</a:t>
          </a:r>
          <a:r>
            <a:rPr lang="en-GB" sz="1500" kern="1200"/>
            <a:t> [image]. Available at: https://www.trvst.world/wp-content/uploads/2023/11/youth-quotes-mary-mcleod-bethune-we-have-244-768x512.png (Accessed: 21 July 2026).</a:t>
          </a:r>
          <a:endParaRPr lang="en-US" sz="1500" kern="1200"/>
        </a:p>
      </dsp:txBody>
      <dsp:txXfrm>
        <a:off x="2884415" y="1827718"/>
        <a:ext cx="4249881" cy="12962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3330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6821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10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270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912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8745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1647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0427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3845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3573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5499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6925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2771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6259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7739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5220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394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516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  <p:sldLayoutId id="2147483761" r:id="rId12"/>
    <p:sldLayoutId id="2147483762" r:id="rId13"/>
    <p:sldLayoutId id="2147483763" r:id="rId14"/>
    <p:sldLayoutId id="2147483764" r:id="rId15"/>
    <p:sldLayoutId id="2147483765" r:id="rId16"/>
    <p:sldLayoutId id="2147483766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CD9ACDE-8038-488C-AB0C-5FD1A373C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16D328-E43A-96D5-4F6C-01F5EBA66F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54450" y="965200"/>
            <a:ext cx="7372350" cy="3404680"/>
          </a:xfrm>
        </p:spPr>
        <p:txBody>
          <a:bodyPr>
            <a:noAutofit/>
          </a:bodyPr>
          <a:lstStyle/>
          <a:p>
            <a:pPr algn="l"/>
            <a:r>
              <a:rPr lang="en-US" sz="4000" b="1" i="1" cap="all" dirty="0"/>
              <a:t>Exploring team sports as a protective factor for young people: Implications for youth work practice in youth justice teams.</a:t>
            </a:r>
            <a:endParaRPr lang="en-GB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5FD336-C711-0206-B7BF-4FCCFB1A23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54450" y="4503906"/>
            <a:ext cx="7372350" cy="1388892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Sam Franklin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A6C2449-5F66-4753-AAA3-4AD81E57A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29F7DAB-18F4-436A-A0D8-61013DEB6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41424" y="1"/>
            <a:ext cx="3258129" cy="6858000"/>
            <a:chOff x="141424" y="1"/>
            <a:chExt cx="3258129" cy="6858000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AA2A446D-5444-4251-A0C1-1C33937BB1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95233" y="1"/>
              <a:ext cx="858884" cy="2780957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7">
              <a:extLst>
                <a:ext uri="{FF2B5EF4-FFF2-40B4-BE49-F238E27FC236}">
                  <a16:creationId xmlns:a16="http://schemas.microsoft.com/office/drawing/2014/main" id="{E013EF53-9F7F-40D2-9E88-917DCF6430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1424" y="1"/>
              <a:ext cx="835810" cy="2671495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>
              <a:extLst>
                <a:ext uri="{FF2B5EF4-FFF2-40B4-BE49-F238E27FC236}">
                  <a16:creationId xmlns:a16="http://schemas.microsoft.com/office/drawing/2014/main" id="{210AE139-2815-4F3D-A56C-2608DB3D7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1424" y="2585830"/>
              <a:ext cx="2175413" cy="4272171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>
              <a:extLst>
                <a:ext uri="{FF2B5EF4-FFF2-40B4-BE49-F238E27FC236}">
                  <a16:creationId xmlns:a16="http://schemas.microsoft.com/office/drawing/2014/main" id="{7C52B438-B53F-4BCB-A9A8-183E8815A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99078" y="2695292"/>
              <a:ext cx="2690743" cy="4162709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: Shape 16">
              <a:extLst>
                <a:ext uri="{FF2B5EF4-FFF2-40B4-BE49-F238E27FC236}">
                  <a16:creationId xmlns:a16="http://schemas.microsoft.com/office/drawing/2014/main" id="{557375C8-AF41-41DF-8F04-72401D4B9E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95233" y="2690532"/>
              <a:ext cx="2904320" cy="4167469"/>
            </a:xfrm>
            <a:custGeom>
              <a:avLst/>
              <a:gdLst>
                <a:gd name="connsiteX0" fmla="*/ 0 w 2904320"/>
                <a:gd name="connsiteY0" fmla="*/ 0 h 4167469"/>
                <a:gd name="connsiteX1" fmla="*/ 288431 w 2904320"/>
                <a:gd name="connsiteY1" fmla="*/ 90425 h 4167469"/>
                <a:gd name="connsiteX2" fmla="*/ 2904320 w 2904320"/>
                <a:gd name="connsiteY2" fmla="*/ 3220465 h 4167469"/>
                <a:gd name="connsiteX3" fmla="*/ 2904320 w 2904320"/>
                <a:gd name="connsiteY3" fmla="*/ 4167469 h 4167469"/>
                <a:gd name="connsiteX4" fmla="*/ 2694589 w 2904320"/>
                <a:gd name="connsiteY4" fmla="*/ 4167469 h 4167469"/>
                <a:gd name="connsiteX5" fmla="*/ 3846 w 2904320"/>
                <a:gd name="connsiteY5" fmla="*/ 4759 h 4167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04320" h="4167469">
                  <a:moveTo>
                    <a:pt x="0" y="0"/>
                  </a:moveTo>
                  <a:lnTo>
                    <a:pt x="288431" y="90425"/>
                  </a:lnTo>
                  <a:lnTo>
                    <a:pt x="2904320" y="3220465"/>
                  </a:lnTo>
                  <a:lnTo>
                    <a:pt x="2904320" y="4167469"/>
                  </a:lnTo>
                  <a:lnTo>
                    <a:pt x="2694589" y="4167469"/>
                  </a:lnTo>
                  <a:lnTo>
                    <a:pt x="3846" y="475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>
              <a:extLst>
                <a:ext uri="{FF2B5EF4-FFF2-40B4-BE49-F238E27FC236}">
                  <a16:creationId xmlns:a16="http://schemas.microsoft.com/office/drawing/2014/main" id="{1B37C1D7-483C-4CD7-85AB-F4EEA6E573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1424" y="2581071"/>
              <a:ext cx="2894568" cy="427693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992591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C0C8F-7ECC-B665-1169-6A935B453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cap="all" dirty="0"/>
              <a:t>Aims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2B264-B182-F0AD-EBC9-C91EB69709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US" dirty="0"/>
              <a:t>Can team sports can support with reducing offending behaviour in young people. ​</a:t>
            </a:r>
          </a:p>
          <a:p>
            <a:pPr fontAlgn="base"/>
            <a:r>
              <a:rPr lang="en-US" dirty="0"/>
              <a:t>Does team sports help promote positive </a:t>
            </a:r>
            <a:r>
              <a:rPr lang="en-US" dirty="0" err="1"/>
              <a:t>behaviours</a:t>
            </a:r>
            <a:r>
              <a:rPr lang="en-US" dirty="0"/>
              <a:t> and engagement, as well as whether team sports can be used as a protective factor for young people. ​</a:t>
            </a:r>
          </a:p>
          <a:p>
            <a:pPr fontAlgn="base"/>
            <a:r>
              <a:rPr lang="en-US" dirty="0"/>
              <a:t>Whether youth justice teams can use sport to create protective factors for young people who are currently showing signs of offending behaviour.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6606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B1244-ACC3-A11F-7D2E-4562036EED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cap="all" dirty="0"/>
              <a:t>Approach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C709B0-85CE-474B-7E8A-0B0E3264B2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US" dirty="0"/>
              <a:t>The project adopted a qualitative methodological framework. ​</a:t>
            </a:r>
          </a:p>
          <a:p>
            <a:pPr fontAlgn="base"/>
            <a:r>
              <a:rPr lang="en-US" dirty="0"/>
              <a:t> Why and how questions. ​</a:t>
            </a:r>
          </a:p>
          <a:p>
            <a:pPr fontAlgn="base"/>
            <a:endParaRPr lang="en-US" dirty="0"/>
          </a:p>
          <a:p>
            <a:pPr fontAlgn="base"/>
            <a:r>
              <a:rPr lang="en-US" dirty="0" err="1"/>
              <a:t>Questionaires</a:t>
            </a:r>
            <a:r>
              <a:rPr lang="en-US" dirty="0"/>
              <a:t> </a:t>
            </a:r>
          </a:p>
          <a:p>
            <a:endParaRPr lang="en-GB" dirty="0"/>
          </a:p>
        </p:txBody>
      </p:sp>
      <p:pic>
        <p:nvPicPr>
          <p:cNvPr id="4" name="Picture 3" descr="Approach Illustration">
            <a:extLst>
              <a:ext uri="{FF2B5EF4-FFF2-40B4-BE49-F238E27FC236}">
                <a16:creationId xmlns:a16="http://schemas.microsoft.com/office/drawing/2014/main" id="{1FE37D35-08DE-BD1B-31A2-F41E70B8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5718" y="378446"/>
            <a:ext cx="2367305" cy="2367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443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0BDF4-A7C5-7388-CA74-29E63D000C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cap="all" dirty="0"/>
              <a:t>Work theory and values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2B08FB-B82C-A315-DEEB-371CD57D96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2101469"/>
            <a:ext cx="10018713" cy="833285"/>
          </a:xfrm>
        </p:spPr>
        <p:txBody>
          <a:bodyPr/>
          <a:lstStyle/>
          <a:p>
            <a:r>
              <a:rPr lang="en-US" dirty="0"/>
              <a:t>(Youth Work in Wales Review, 2022) 5 pillars of youth work</a:t>
            </a:r>
            <a:endParaRPr lang="en-GB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D441BB3C-1F1F-14C7-D576-7B33A1AF4088}"/>
              </a:ext>
            </a:extLst>
          </p:cNvPr>
          <p:cNvSpPr/>
          <p:nvPr/>
        </p:nvSpPr>
        <p:spPr>
          <a:xfrm>
            <a:off x="1139145" y="3149483"/>
            <a:ext cx="2906486" cy="16764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EDUCATIVE</a:t>
            </a:r>
            <a:endParaRPr lang="en-GB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06778E6-3BEB-D6AF-31CC-5355AF452551}"/>
              </a:ext>
            </a:extLst>
          </p:cNvPr>
          <p:cNvSpPr/>
          <p:nvPr/>
        </p:nvSpPr>
        <p:spPr>
          <a:xfrm>
            <a:off x="2890951" y="4825883"/>
            <a:ext cx="2906486" cy="16764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INCLUSIVE</a:t>
            </a:r>
            <a:endParaRPr lang="en-GB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CE80D65-D4E9-C813-93BF-D26BD5D6847B}"/>
              </a:ext>
            </a:extLst>
          </p:cNvPr>
          <p:cNvSpPr/>
          <p:nvPr/>
        </p:nvSpPr>
        <p:spPr>
          <a:xfrm>
            <a:off x="4642757" y="3115465"/>
            <a:ext cx="2906486" cy="16764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EXPRESSIVE</a:t>
            </a:r>
            <a:endParaRPr lang="en-GB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FD05FC6B-6BDD-D1EC-3AD3-54221CA385AC}"/>
              </a:ext>
            </a:extLst>
          </p:cNvPr>
          <p:cNvSpPr/>
          <p:nvPr/>
        </p:nvSpPr>
        <p:spPr>
          <a:xfrm>
            <a:off x="6493667" y="4761447"/>
            <a:ext cx="2906486" cy="16764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EMPOWERING</a:t>
            </a:r>
            <a:endParaRPr lang="en-GB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B032F58-F80D-42A9-9637-36B0AC033C71}"/>
              </a:ext>
            </a:extLst>
          </p:cNvPr>
          <p:cNvSpPr/>
          <p:nvPr/>
        </p:nvSpPr>
        <p:spPr>
          <a:xfrm>
            <a:off x="8146369" y="3085047"/>
            <a:ext cx="2906486" cy="16764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PARTICIPATIVE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4899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2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F3B1B-560E-9D62-EFAA-0B34312CD4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cap="all" dirty="0"/>
              <a:t>implications for practice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48FCCB-85C6-0156-0536-4E22C8772A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fontAlgn="base">
              <a:buNone/>
            </a:pPr>
            <a:r>
              <a:rPr lang="en-US" dirty="0"/>
              <a:t>Team sports </a:t>
            </a:r>
          </a:p>
          <a:p>
            <a:pPr fontAlgn="base"/>
            <a:r>
              <a:rPr lang="en-US" dirty="0"/>
              <a:t>Protective factor​</a:t>
            </a:r>
          </a:p>
          <a:p>
            <a:pPr fontAlgn="base"/>
            <a:r>
              <a:rPr lang="en-US" dirty="0"/>
              <a:t>Prevention </a:t>
            </a:r>
            <a:r>
              <a:rPr lang="en-US" dirty="0" err="1"/>
              <a:t>programmes</a:t>
            </a:r>
            <a:r>
              <a:rPr lang="en-US" dirty="0"/>
              <a:t> ​</a:t>
            </a:r>
          </a:p>
          <a:p>
            <a:pPr fontAlgn="base"/>
            <a:r>
              <a:rPr lang="en-US" dirty="0"/>
              <a:t>Available to all young people ​</a:t>
            </a:r>
          </a:p>
          <a:p>
            <a:pPr fontAlgn="base"/>
            <a:r>
              <a:rPr lang="en-US" dirty="0"/>
              <a:t>Can be involved into any type of work</a:t>
            </a:r>
          </a:p>
          <a:p>
            <a:endParaRPr lang="en-GB" dirty="0"/>
          </a:p>
        </p:txBody>
      </p:sp>
      <p:pic>
        <p:nvPicPr>
          <p:cNvPr id="4" name="Picture 3" descr="Image result for implementation">
            <a:extLst>
              <a:ext uri="{FF2B5EF4-FFF2-40B4-BE49-F238E27FC236}">
                <a16:creationId xmlns:a16="http://schemas.microsoft.com/office/drawing/2014/main" id="{3337BEDD-9803-33D7-D225-E9D5C1268D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6068" y="2666999"/>
            <a:ext cx="3926955" cy="2476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1091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9D455-E04D-8023-0CB5-BC370901B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2934" y="905933"/>
            <a:ext cx="6660090" cy="965200"/>
          </a:xfrm>
        </p:spPr>
        <p:txBody>
          <a:bodyPr>
            <a:normAutofit/>
          </a:bodyPr>
          <a:lstStyle/>
          <a:p>
            <a:r>
              <a:rPr lang="en-US" b="1" cap="all"/>
              <a:t>recommendations</a:t>
            </a:r>
            <a:endParaRPr lang="en-GB" dirty="0"/>
          </a:p>
        </p:txBody>
      </p:sp>
      <p:pic>
        <p:nvPicPr>
          <p:cNvPr id="5" name="Picture 4" descr="50 Youth Quotes About The Joyful Spirit And Memories">
            <a:extLst>
              <a:ext uri="{FF2B5EF4-FFF2-40B4-BE49-F238E27FC236}">
                <a16:creationId xmlns:a16="http://schemas.microsoft.com/office/drawing/2014/main" id="{CDC2F99D-052D-1342-5326-31942D03F5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0" y="2220015"/>
            <a:ext cx="3632789" cy="242488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08A51B-B029-82C4-7A93-A3B0D29111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2933" y="1998133"/>
            <a:ext cx="6660090" cy="3793067"/>
          </a:xfrm>
        </p:spPr>
        <p:txBody>
          <a:bodyPr>
            <a:normAutofit/>
          </a:bodyPr>
          <a:lstStyle/>
          <a:p>
            <a:pPr fontAlgn="base">
              <a:lnSpc>
                <a:spcPct val="90000"/>
              </a:lnSpc>
            </a:pPr>
            <a:r>
              <a:rPr lang="en-US" sz="2200" dirty="0"/>
              <a:t>Youth Justice Teams can create policies to include team sports as activities young people can participate in. ​</a:t>
            </a:r>
          </a:p>
          <a:p>
            <a:pPr fontAlgn="base">
              <a:lnSpc>
                <a:spcPct val="90000"/>
              </a:lnSpc>
            </a:pPr>
            <a:r>
              <a:rPr lang="en-US" sz="2200" dirty="0"/>
              <a:t>Provide information to Youth Justice Boards to show the evidence that team sports should be included into </a:t>
            </a:r>
            <a:r>
              <a:rPr lang="en-US" sz="2200" dirty="0" err="1"/>
              <a:t>programmes</a:t>
            </a:r>
            <a:r>
              <a:rPr lang="en-US" sz="2200" dirty="0"/>
              <a:t> delivered by Youth Justice Teams. ​</a:t>
            </a:r>
          </a:p>
          <a:p>
            <a:pPr fontAlgn="base">
              <a:lnSpc>
                <a:spcPct val="90000"/>
              </a:lnSpc>
            </a:pPr>
            <a:r>
              <a:rPr lang="en-US" sz="2200" dirty="0"/>
              <a:t>Training opportunities for staff to upskill in team sports delivery where needed.​</a:t>
            </a:r>
          </a:p>
          <a:p>
            <a:pPr fontAlgn="base">
              <a:lnSpc>
                <a:spcPct val="90000"/>
              </a:lnSpc>
            </a:pPr>
            <a:r>
              <a:rPr lang="en-US" sz="2200" dirty="0"/>
              <a:t>To provide information to all people involved in team sports. </a:t>
            </a:r>
          </a:p>
          <a:p>
            <a:pPr>
              <a:lnSpc>
                <a:spcPct val="90000"/>
              </a:lnSpc>
            </a:pPr>
            <a:endParaRPr lang="en-GB" sz="220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F33CB23-A366-79D1-B454-1E6EE9D650A7}"/>
              </a:ext>
            </a:extLst>
          </p:cNvPr>
          <p:cNvSpPr txBox="1">
            <a:spLocks/>
          </p:cNvSpPr>
          <p:nvPr/>
        </p:nvSpPr>
        <p:spPr>
          <a:xfrm>
            <a:off x="403755" y="3030275"/>
            <a:ext cx="6660090" cy="37930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90000"/>
              </a:lnSpc>
            </a:pPr>
            <a:r>
              <a:rPr lang="en-US" sz="2200" dirty="0"/>
              <a:t>(TRVST,2023)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983942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6FA0C0-76C0-E195-73F9-139EEF234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816429"/>
          </a:xfrm>
        </p:spPr>
        <p:txBody>
          <a:bodyPr/>
          <a:lstStyle/>
          <a:p>
            <a:r>
              <a:rPr lang="en-US" b="1" dirty="0"/>
              <a:t>LIMITATIONS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DF42A0-DC3C-ECCF-5C17-55E62BB9BB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1415142"/>
            <a:ext cx="10018713" cy="2536373"/>
          </a:xfrm>
        </p:spPr>
        <p:txBody>
          <a:bodyPr/>
          <a:lstStyle/>
          <a:p>
            <a:pPr fontAlgn="base"/>
            <a:r>
              <a:rPr lang="en-US" dirty="0"/>
              <a:t>Timeline ​</a:t>
            </a:r>
          </a:p>
          <a:p>
            <a:pPr fontAlgn="base"/>
            <a:r>
              <a:rPr lang="en-US" dirty="0"/>
              <a:t>Word count ​</a:t>
            </a:r>
          </a:p>
          <a:p>
            <a:pPr fontAlgn="base"/>
            <a:r>
              <a:rPr lang="en-US" dirty="0"/>
              <a:t>Geographical area ​</a:t>
            </a:r>
          </a:p>
          <a:p>
            <a:pPr fontAlgn="base"/>
            <a:r>
              <a:rPr lang="en-US" dirty="0"/>
              <a:t>Number of participants</a:t>
            </a: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AE26897-1119-213B-64E5-0A900EFBAD36}"/>
              </a:ext>
            </a:extLst>
          </p:cNvPr>
          <p:cNvSpPr txBox="1">
            <a:spLocks/>
          </p:cNvSpPr>
          <p:nvPr/>
        </p:nvSpPr>
        <p:spPr>
          <a:xfrm>
            <a:off x="1484311" y="3766456"/>
            <a:ext cx="10018713" cy="81642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b="1" cap="all" dirty="0"/>
              <a:t>further research</a:t>
            </a:r>
            <a:endParaRPr lang="en-GB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5EEA460-FDA9-02D9-39FB-56E67B30BAB1}"/>
              </a:ext>
            </a:extLst>
          </p:cNvPr>
          <p:cNvSpPr txBox="1">
            <a:spLocks/>
          </p:cNvSpPr>
          <p:nvPr/>
        </p:nvSpPr>
        <p:spPr>
          <a:xfrm>
            <a:off x="1484311" y="4174671"/>
            <a:ext cx="10018713" cy="25363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en-US" dirty="0"/>
              <a:t> Further research to be gathered across the whole of Wales, to see if other services do use team sports and to explore its effectiveness.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1062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72B18-5B00-DDE2-AC81-A945F83E0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cap="all" dirty="0"/>
              <a:t>Impact of team sports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6BF34F-BC9B-EAF1-FEDC-EE6929A394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002971"/>
            <a:ext cx="10018713" cy="3788229"/>
          </a:xfrm>
        </p:spPr>
        <p:txBody>
          <a:bodyPr>
            <a:normAutofit/>
          </a:bodyPr>
          <a:lstStyle/>
          <a:p>
            <a:pPr fontAlgn="base"/>
            <a:r>
              <a:rPr lang="en-US" sz="3000"/>
              <a:t>Wellbeing and emotional regulation ​</a:t>
            </a:r>
          </a:p>
          <a:p>
            <a:pPr fontAlgn="base"/>
            <a:r>
              <a:rPr lang="en-US" sz="3000"/>
              <a:t>Social skills ​</a:t>
            </a:r>
          </a:p>
          <a:p>
            <a:pPr fontAlgn="base"/>
            <a:r>
              <a:rPr lang="en-US" sz="3000"/>
              <a:t>Protective factor ​</a:t>
            </a:r>
          </a:p>
          <a:p>
            <a:pPr fontAlgn="base"/>
            <a:r>
              <a:rPr lang="en-US" sz="3000"/>
              <a:t>Reduces offending behaviours ​</a:t>
            </a:r>
          </a:p>
          <a:p>
            <a:pPr fontAlgn="base"/>
            <a:r>
              <a:rPr lang="en-US" sz="3000"/>
              <a:t>Prevention </a:t>
            </a:r>
          </a:p>
          <a:p>
            <a:endParaRPr lang="en-GB" dirty="0"/>
          </a:p>
        </p:txBody>
      </p:sp>
      <p:pic>
        <p:nvPicPr>
          <p:cNvPr id="4" name="Picture 3" descr="Image result for team sports">
            <a:extLst>
              <a:ext uri="{FF2B5EF4-FFF2-40B4-BE49-F238E27FC236}">
                <a16:creationId xmlns:a16="http://schemas.microsoft.com/office/drawing/2014/main" id="{EBA33A1E-589B-C93B-FC28-F505D80B95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5910" y="3429000"/>
            <a:ext cx="4738179" cy="3099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1935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31CC5-261F-6DBC-1C1B-240C66815F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cap="all" dirty="0"/>
              <a:t>References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497B52-C572-A3FF-CE7D-26DBB01A899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84310" y="2666999"/>
          <a:ext cx="10018713" cy="3124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761919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38</TotalTime>
  <Words>379</Words>
  <Application>Microsoft Office PowerPoint</Application>
  <PresentationFormat>Widescreen</PresentationFormat>
  <Paragraphs>46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Corbel</vt:lpstr>
      <vt:lpstr>Parallax</vt:lpstr>
      <vt:lpstr>Exploring team sports as a protective factor for young people: Implications for youth work practice in youth justice teams.</vt:lpstr>
      <vt:lpstr>Aims</vt:lpstr>
      <vt:lpstr>Approach</vt:lpstr>
      <vt:lpstr>Work theory and values</vt:lpstr>
      <vt:lpstr>implications for practice</vt:lpstr>
      <vt:lpstr>recommendations</vt:lpstr>
      <vt:lpstr>LIMITATIONS</vt:lpstr>
      <vt:lpstr>Impact of team sports</vt:lpstr>
      <vt:lpstr>References</vt:lpstr>
    </vt:vector>
  </TitlesOfParts>
  <Company>Pembrokeshire County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Franklin, Sam</dc:creator>
  <cp:lastModifiedBy>Franklin, Sam</cp:lastModifiedBy>
  <cp:revision>1</cp:revision>
  <dcterms:created xsi:type="dcterms:W3CDTF">2026-07-21T19:26:33Z</dcterms:created>
  <dcterms:modified xsi:type="dcterms:W3CDTF">2026-07-21T20:05:07Z</dcterms:modified>
</cp:coreProperties>
</file>