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tkinson's Wellbeing Mentorship" id="{01190960-8092-4EBC-98D0-4AC343F0EFBB}">
          <p14:sldIdLst>
            <p14:sldId id="2561"/>
          </p14:sldIdLst>
        </p14:section>
        <p14:section name="Atkinson's Wellbeing Mentorship Overview" id="{D27F25EF-8A46-4264-AFFC-127CC97739DD}">
          <p14:sldIdLst>
            <p14:sldId id="2562"/>
            <p14:sldId id="2563"/>
          </p14:sldIdLst>
        </p14:section>
        <p14:section name="Core Framework of the Mentorship" id="{D3915125-F23F-439B-A5BE-6203BE97ED9C}">
          <p14:sldIdLst>
            <p14:sldId id="2564"/>
            <p14:sldId id="2565"/>
          </p14:sldIdLst>
        </p14:section>
        <p14:section name="Operational Structure of the Mentorship" id="{0C506655-4382-403B-8729-FFC5519A0B92}">
          <p14:sldIdLst>
            <p14:sldId id="2566"/>
            <p14:sldId id="2567"/>
          </p14:sldIdLst>
        </p14:section>
        <p14:section name="Outcomes and Benefits" id="{B184973B-C195-43B1-B24B-C55CD587B607}">
          <p14:sldIdLst>
            <p14:sldId id="2568"/>
            <p14:sldId id="2569"/>
          </p14:sldIdLst>
        </p14:section>
        <p14:section name="Accessing Support" id="{EF8564EE-941F-4167-8328-426AF52727AC}">
          <p14:sldIdLst>
            <p14:sldId id="2570"/>
            <p14:sldId id="25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623659-161B-4C44-87EA-94440B812BFB}" v="14" dt="2026-03-06T12:53:29.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p:cViewPr varScale="1">
        <p:scale>
          <a:sx n="78" d="100"/>
          <a:sy n="78" d="100"/>
        </p:scale>
        <p:origin x="78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C35610-50D0-4BF0-B5F9-2C9277D145D3}" type="datetimeFigureOut">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BB967-5106-4758-806F-77ACEC0D480B}" type="slidenum">
              <a:t>‹#›</a:t>
            </a:fld>
            <a:endParaRPr lang="en-US"/>
          </a:p>
        </p:txBody>
      </p:sp>
    </p:spTree>
    <p:extLst>
      <p:ext uri="{BB962C8B-B14F-4D97-AF65-F5344CB8AC3E}">
        <p14:creationId xmlns:p14="http://schemas.microsoft.com/office/powerpoint/2010/main" val="3040903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6CCC6A1A-B823-46C3-A227-912E938ED4B6}" type="slidenum">
              <a:t>1</a:t>
            </a:fld>
            <a:endParaRPr lang="en-US"/>
          </a:p>
        </p:txBody>
      </p:sp>
    </p:spTree>
    <p:extLst>
      <p:ext uri="{BB962C8B-B14F-4D97-AF65-F5344CB8AC3E}">
        <p14:creationId xmlns:p14="http://schemas.microsoft.com/office/powerpoint/2010/main" val="4202255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Program Introduction and Purpose</a:t>
            </a:r>
          </a:p>
        </p:txBody>
      </p:sp>
      <p:sp>
        <p:nvSpPr>
          <p:cNvPr id="4" name="Slide Number Placeholder 3"/>
          <p:cNvSpPr>
            <a:spLocks noGrp="1"/>
          </p:cNvSpPr>
          <p:nvPr>
            <p:ph type="sldNum" sz="quarter" idx="5"/>
          </p:nvPr>
        </p:nvSpPr>
        <p:spPr/>
        <p:txBody>
          <a:bodyPr/>
          <a:lstStyle/>
          <a:p>
            <a:fld id="{6CCC6A1A-B823-46C3-A227-912E938ED4B6}" type="slidenum">
              <a:t>2</a:t>
            </a:fld>
            <a:endParaRPr lang="en-US"/>
          </a:p>
        </p:txBody>
      </p:sp>
    </p:spTree>
    <p:extLst>
      <p:ext uri="{BB962C8B-B14F-4D97-AF65-F5344CB8AC3E}">
        <p14:creationId xmlns:p14="http://schemas.microsoft.com/office/powerpoint/2010/main" val="4052794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Atkinson’s Wellbeing Mentorship program is designed to provide holistic, personalized support aimed at enhancing emotional, mental, and personal development among individuals seeking greater balance in their daily lives. The program begins by offering a structured yet flexible approach that helps participants understand their own wellbeing needs while gaining practical skills to navigate challenges more effectively. Central to its mission is fostering self-awareness, which the program achieves through guided reflection activities and ongoing mentor conversations that encourage individuals to evaluate habits, stressors, and coping mechanisms. Additionally, the mentorship is built on the principle that wellbeing is multifaceted, requiring attention not just to mental health but also to physical wellness, emotional resilience, and social connectedness. By recognizing this interconnectedness, the program empowers participants to develop habits that support long-term wellbeing rather than relying solely on short-term solutions. The program also integrates evidence-based approaches common in modern wellbeing practices, such as mindfulness exercises, structured check-ins, and personalized goal-setting frameworks. Mentors within the program serve as supportive guides who offer empathy, accountability, and perspective, helping mentees navigate both academic and personal pressures. They help mentees identify areas for growth, celebrate small wins, and build the confidence needed to sustain healthy routines. Furthermore, this mentorship is designed to be accessible, meaning that individuals at any stage of their wellbeing journey—from those already practicing self-care to those struggling with balance—can benefit from the supportive structure it provides. In addition to individualized mentoring sessions, resources such as digital wellbeing guides, access to support networks, and group workshops are available to reinforce learning and community building. Overall, the introduction and purpose of Atkinson’s Wellbeing Mentorship highlight its role as a compassionate, inclusive, and transformative program that prioritizes long-term personal development and equips participants with lifelong skills essential for maintaining their mental and emotional wellbeing.</a:t>
            </a:r>
          </a:p>
        </p:txBody>
      </p:sp>
      <p:sp>
        <p:nvSpPr>
          <p:cNvPr id="4" name="Slide Number Placeholder 3"/>
          <p:cNvSpPr>
            <a:spLocks noGrp="1"/>
          </p:cNvSpPr>
          <p:nvPr>
            <p:ph type="sldNum" sz="quarter" idx="5"/>
          </p:nvPr>
        </p:nvSpPr>
        <p:spPr/>
        <p:txBody>
          <a:bodyPr/>
          <a:lstStyle/>
          <a:p>
            <a:fld id="{6CCC6A1A-B823-46C3-A227-912E938ED4B6}" type="slidenum">
              <a:t>3</a:t>
            </a:fld>
            <a:endParaRPr lang="en-US"/>
          </a:p>
        </p:txBody>
      </p:sp>
    </p:spTree>
    <p:extLst>
      <p:ext uri="{BB962C8B-B14F-4D97-AF65-F5344CB8AC3E}">
        <p14:creationId xmlns:p14="http://schemas.microsoft.com/office/powerpoint/2010/main" val="2995245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Foundational Principles of Wellbeing Support</a:t>
            </a:r>
          </a:p>
        </p:txBody>
      </p:sp>
      <p:sp>
        <p:nvSpPr>
          <p:cNvPr id="4" name="Slide Number Placeholder 3"/>
          <p:cNvSpPr>
            <a:spLocks noGrp="1"/>
          </p:cNvSpPr>
          <p:nvPr>
            <p:ph type="sldNum" sz="quarter" idx="5"/>
          </p:nvPr>
        </p:nvSpPr>
        <p:spPr/>
        <p:txBody>
          <a:bodyPr/>
          <a:lstStyle/>
          <a:p>
            <a:fld id="{6CCC6A1A-B823-46C3-A227-912E938ED4B6}" type="slidenum">
              <a:t>4</a:t>
            </a:fld>
            <a:endParaRPr lang="en-US"/>
          </a:p>
        </p:txBody>
      </p:sp>
    </p:spTree>
    <p:extLst>
      <p:ext uri="{BB962C8B-B14F-4D97-AF65-F5344CB8AC3E}">
        <p14:creationId xmlns:p14="http://schemas.microsoft.com/office/powerpoint/2010/main" val="417935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core principles of Atkinson’s Wellbeing Mentorship provide a strong foundation for effective personal growth and ongoing emotional support. One of the essential elements is empathy, which mentors consistently demonstrate through active listening, non-judgmental communication, and validating the lived experiences of mentees. Empathy strengthens trust and serves as a gateway for honest conversation, allowing participants to speak openly about stressors, personal goals, and mental health challenges. Another key principle is structured goal-setting, a process in which mentees collaborate with mentors to identify realistic, measurable, and personally meaningful objectives that support improvement in areas such as stress reduction, self-management, and emotional resilience. These goals are revised periodically, ensuring long-term relevance while encouraging steady progress. Habit-building is also a major focus, as mentors help participants develop daily or weekly practices—such as mindfulness routines, balanced scheduling, journaling, or exercise habits—that contribute to overall wellbeing. By introducing psychology-informed strategies, mentors support the cultivation of healthy coping mechanisms that replace patterns of avoidance or overwhelm. Additionally, Atkinson’s framework emphasizes self-reflection to help participants better understand their thoughts, emotional triggers, and behavioral responses. Through guided reflection exercises, mentees gain clarity on how they react to challenges and discover new ways to navigate them more effectively. The program encourages mentees to explore both strengths and areas requiring attention, reinforcing personal agency in wellbeing. Another notable principle is the importance of accountability, achieved through regular check-ins and progress evaluations. Mentors provide encouragement while also helping mentees stay committed to their long-term wellbeing plans. These core principles collectively foster a proactive approach to wellbeing, grounded in awareness, consistency, and supportive human connection. Taken together, they form a comprehensive framework that guides the mentorship toward meaningful and sustained personal transformation.</a:t>
            </a:r>
          </a:p>
        </p:txBody>
      </p:sp>
      <p:sp>
        <p:nvSpPr>
          <p:cNvPr id="4" name="Slide Number Placeholder 3"/>
          <p:cNvSpPr>
            <a:spLocks noGrp="1"/>
          </p:cNvSpPr>
          <p:nvPr>
            <p:ph type="sldNum" sz="quarter" idx="5"/>
          </p:nvPr>
        </p:nvSpPr>
        <p:spPr/>
        <p:txBody>
          <a:bodyPr/>
          <a:lstStyle/>
          <a:p>
            <a:fld id="{6CCC6A1A-B823-46C3-A227-912E938ED4B6}" type="slidenum">
              <a:t>5</a:t>
            </a:fld>
            <a:endParaRPr lang="en-US"/>
          </a:p>
        </p:txBody>
      </p:sp>
    </p:spTree>
    <p:extLst>
      <p:ext uri="{BB962C8B-B14F-4D97-AF65-F5344CB8AC3E}">
        <p14:creationId xmlns:p14="http://schemas.microsoft.com/office/powerpoint/2010/main" val="4196774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 Mentorship Sessions and Support Work</a:t>
            </a:r>
          </a:p>
        </p:txBody>
      </p:sp>
      <p:sp>
        <p:nvSpPr>
          <p:cNvPr id="4" name="Slide Number Placeholder 3"/>
          <p:cNvSpPr>
            <a:spLocks noGrp="1"/>
          </p:cNvSpPr>
          <p:nvPr>
            <p:ph type="sldNum" sz="quarter" idx="5"/>
          </p:nvPr>
        </p:nvSpPr>
        <p:spPr/>
        <p:txBody>
          <a:bodyPr/>
          <a:lstStyle/>
          <a:p>
            <a:fld id="{6CCC6A1A-B823-46C3-A227-912E938ED4B6}" type="slidenum">
              <a:t>6</a:t>
            </a:fld>
            <a:endParaRPr lang="en-US"/>
          </a:p>
        </p:txBody>
      </p:sp>
    </p:spTree>
    <p:extLst>
      <p:ext uri="{BB962C8B-B14F-4D97-AF65-F5344CB8AC3E}">
        <p14:creationId xmlns:p14="http://schemas.microsoft.com/office/powerpoint/2010/main" val="1900727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Atkinson’s Wellbeing Mentorship operates through a structured yet adaptive system designed to meet each participant’s unique needs. The mentorship process typically begins with an introductory session where mentees discuss their wellbeing concerns, personal aspirations, and expectations for the mentoring relationship. This first meeting establishes rapport while allowing mentors to gain insight into the challenges mentees face, whether they relate to stress, time management, emotional burdens, academic pressures, or social factors. One-to-one sessions take place regularly, providing consistent opportunities for reflective conversation and targeted support. Each session includes structured wellbeing check-ins, where participants evaluate their emotional and physical state, review progress on previously set goals, and identify new strategies to overcome recent obstacles. These check-ins help mentees develop self-tracking skills that improve long-term awareness of their wellbeing patterns. Mentors also provide tools such as mindfulness prompts, guided breathing techniques, resource lists, and organizational frameworks tailored to the individual. Beyond individual meetings, the program incorporates access to additional wellbeing resources, including digital guides, mental health tools, and optional workshops that explore topics like stress reduction, emotional regulation, and healthy lifestyle habits. The mentorship prioritizes accessibility, ensuring that mentees can reach out to mentors for support when challenges arise unexpectedly rather than waiting for scheduled sessions. This flexible support model reinforces a sense of security and belonging. Importantly, mentors guide participants through a combination of supportive conversation and actionable steps, helping them maintain balance even during high-pressure periods. Over time, participants often report clearer thinking, improved motivation, and enhanced self-confidence as they integrate wellbeing strategies into their everyday routines. Ultimately, the structure of Atkinson’s mentorship ensures that individuals receive personalized, compassionate, and practical support that empowers them to build long-term resilience and emotional strength.</a:t>
            </a:r>
          </a:p>
        </p:txBody>
      </p:sp>
      <p:sp>
        <p:nvSpPr>
          <p:cNvPr id="4" name="Slide Number Placeholder 3"/>
          <p:cNvSpPr>
            <a:spLocks noGrp="1"/>
          </p:cNvSpPr>
          <p:nvPr>
            <p:ph type="sldNum" sz="quarter" idx="5"/>
          </p:nvPr>
        </p:nvSpPr>
        <p:spPr/>
        <p:txBody>
          <a:bodyPr/>
          <a:lstStyle/>
          <a:p>
            <a:fld id="{6CCC6A1A-B823-46C3-A227-912E938ED4B6}" type="slidenum">
              <a:t>7</a:t>
            </a:fld>
            <a:endParaRPr lang="en-US"/>
          </a:p>
        </p:txBody>
      </p:sp>
    </p:spTree>
    <p:extLst>
      <p:ext uri="{BB962C8B-B14F-4D97-AF65-F5344CB8AC3E}">
        <p14:creationId xmlns:p14="http://schemas.microsoft.com/office/powerpoint/2010/main" val="4291954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Wellbeing Gains for Participants</a:t>
            </a:r>
          </a:p>
        </p:txBody>
      </p:sp>
      <p:sp>
        <p:nvSpPr>
          <p:cNvPr id="4" name="Slide Number Placeholder 3"/>
          <p:cNvSpPr>
            <a:spLocks noGrp="1"/>
          </p:cNvSpPr>
          <p:nvPr>
            <p:ph type="sldNum" sz="quarter" idx="5"/>
          </p:nvPr>
        </p:nvSpPr>
        <p:spPr/>
        <p:txBody>
          <a:bodyPr/>
          <a:lstStyle/>
          <a:p>
            <a:fld id="{6CCC6A1A-B823-46C3-A227-912E938ED4B6}" type="slidenum">
              <a:t>8</a:t>
            </a:fld>
            <a:endParaRPr lang="en-US"/>
          </a:p>
        </p:txBody>
      </p:sp>
    </p:spTree>
    <p:extLst>
      <p:ext uri="{BB962C8B-B14F-4D97-AF65-F5344CB8AC3E}">
        <p14:creationId xmlns:p14="http://schemas.microsoft.com/office/powerpoint/2010/main" val="3479677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Participants in Atkinson’s Wellbeing Mentorship often experience significant positive changes across emotional, psychological, and behavioral dimensions of their lives. A primary benefit reported by many mentees is a noticeable reduction in feelings of stress and anxiety, resulting from having regular, supportive conversations that help reframe challenges and introduce healthier coping mechanisms. Mentors assist individuals in breaking down overwhelming tasks into manageable steps and identifying thinking patterns that may contribute to heightened anxiety. Another important outcome is improved focus, motivation, and academic or work performance, as mentees learn techniques for structured scheduling, task prioritization, and balance between responsibilities and rest. In addition, the program cultivates a strong sense of belonging, which is especially valuable for individuals who may feel isolated or disconnected. Through ongoing mentoring relationships, participants gain a sense of support and encouragement that boosts emotional resilience and self-worth. The mentorship also fosters the development of lifelong wellbeing skills, including emotional literacy, effective stress management, mindful decision-making, and personal accountability. These skills extend far beyond the duration of the program, equipping individuals with tools they can apply in future academic, professional, and personal contexts. Many participants also report stronger interpersonal relationships as they become better communicators and more attuned to both their own needs and the needs of others. Furthermore, the mentorship encourages the formation of sustainable habits such as maintaining regular sleep patterns, engaging in physical activity, practicing mindfulness, and setting boundaries that protect mental health. These habits contribute to holistic wellbeing and enable participants to maintain stability even during periods of high demand. Overall, the benefits of the program reflect both immediate improvements in wellbeing and long-term personal growth that enrich individuals’ lives beyond the mentorship setting.</a:t>
            </a:r>
          </a:p>
        </p:txBody>
      </p:sp>
      <p:sp>
        <p:nvSpPr>
          <p:cNvPr id="4" name="Slide Number Placeholder 3"/>
          <p:cNvSpPr>
            <a:spLocks noGrp="1"/>
          </p:cNvSpPr>
          <p:nvPr>
            <p:ph type="sldNum" sz="quarter" idx="5"/>
          </p:nvPr>
        </p:nvSpPr>
        <p:spPr/>
        <p:txBody>
          <a:bodyPr/>
          <a:lstStyle/>
          <a:p>
            <a:fld id="{6CCC6A1A-B823-46C3-A227-912E938ED4B6}" type="slidenum">
              <a:t>9</a:t>
            </a:fld>
            <a:endParaRPr lang="en-US"/>
          </a:p>
        </p:txBody>
      </p:sp>
    </p:spTree>
    <p:extLst>
      <p:ext uri="{BB962C8B-B14F-4D97-AF65-F5344CB8AC3E}">
        <p14:creationId xmlns:p14="http://schemas.microsoft.com/office/powerpoint/2010/main" val="900672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Contacting Mentors and Available Resources</a:t>
            </a:r>
          </a:p>
        </p:txBody>
      </p:sp>
      <p:sp>
        <p:nvSpPr>
          <p:cNvPr id="4" name="Slide Number Placeholder 3"/>
          <p:cNvSpPr>
            <a:spLocks noGrp="1"/>
          </p:cNvSpPr>
          <p:nvPr>
            <p:ph type="sldNum" sz="quarter" idx="5"/>
          </p:nvPr>
        </p:nvSpPr>
        <p:spPr/>
        <p:txBody>
          <a:bodyPr/>
          <a:lstStyle/>
          <a:p>
            <a:fld id="{6CCC6A1A-B823-46C3-A227-912E938ED4B6}" type="slidenum">
              <a:t>10</a:t>
            </a:fld>
            <a:endParaRPr lang="en-US"/>
          </a:p>
        </p:txBody>
      </p:sp>
    </p:spTree>
    <p:extLst>
      <p:ext uri="{BB962C8B-B14F-4D97-AF65-F5344CB8AC3E}">
        <p14:creationId xmlns:p14="http://schemas.microsoft.com/office/powerpoint/2010/main" val="2440760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Accessing Atkinson’s Wellbeing Mentorship is designed to be simple, supportive, and welcoming for individuals at any stage of their wellbeing journey. Participants typically begin by contacting a mentor through designated wellbeing coordinators, online portals, or campus-based support offices, depending on the institution or organization offering the program. This initial contact allows mentees to express their interest, outline their needs, and schedule their first session. Once paired with a mentor, individuals can arrange regular appointments that fit their schedules, ensuring consistent support without creating additional stress. Beyond scheduled mentoring sessions, participants have access to a wide range of wellbeing resources designed to reinforce the strategies discussed during meetings. These resources may include online self-help materials, mental health toolkits, mindfulness apps, guided exercises, and informational booklets that cover topics such as stress reduction, emotional regulation, self-care routines, and time management. For those who prefer in-person engagement, workshops and group sessions are often available to help build community and provide a shared learning environment focused on wellbeing. Additionally, mentees are encouraged to reach out to mentors between sessions whenever they encounter unexpected challenges or require encouragement, reaffirming that wellbeing support is continuous rather than limited to appointment times. The program emphasizes that no one has to navigate their wellbeing struggles alone, and reaching out for help is viewed as a positive, empowered step toward growth. Through a combination of accessible communication channels, diverse resource offerings, and ongoing emotional support, Atkinson’s Wellbeing Mentorship ensures that participants feel supported, capable, and connected as they work toward personal balance and mental clarity.</a:t>
            </a:r>
          </a:p>
        </p:txBody>
      </p:sp>
      <p:sp>
        <p:nvSpPr>
          <p:cNvPr id="4" name="Slide Number Placeholder 3"/>
          <p:cNvSpPr>
            <a:spLocks noGrp="1"/>
          </p:cNvSpPr>
          <p:nvPr>
            <p:ph type="sldNum" sz="quarter" idx="5"/>
          </p:nvPr>
        </p:nvSpPr>
        <p:spPr/>
        <p:txBody>
          <a:bodyPr/>
          <a:lstStyle/>
          <a:p>
            <a:fld id="{6CCC6A1A-B823-46C3-A227-912E938ED4B6}" type="slidenum">
              <a:t>11</a:t>
            </a:fld>
            <a:endParaRPr lang="en-US"/>
          </a:p>
        </p:txBody>
      </p:sp>
    </p:spTree>
    <p:extLst>
      <p:ext uri="{BB962C8B-B14F-4D97-AF65-F5344CB8AC3E}">
        <p14:creationId xmlns:p14="http://schemas.microsoft.com/office/powerpoint/2010/main" val="23822674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3/6/2026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dirty="0"/>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3/6/2026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3/6/2026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3/6/2026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3/6/2026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dirty="0"/>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dirty="0"/>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3/6/2026</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dirty="0"/>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3/6/2026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3/6/2026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3/6/2026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3/6/2026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3/6/2026</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3/6/2026</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3/6/2026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3/6/2026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and holding a seedling">
            <a:extLst>
              <a:ext uri="{FF2B5EF4-FFF2-40B4-BE49-F238E27FC236}">
                <a16:creationId xmlns:a16="http://schemas.microsoft.com/office/drawing/2014/main" id="{9FB1964A-167F-4FD7-9C88-72A283AF1EA2}"/>
              </a:ext>
            </a:extLst>
          </p:cNvPr>
          <p:cNvPicPr>
            <a:picLocks noChangeAspect="1"/>
          </p:cNvPicPr>
          <p:nvPr/>
        </p:nvPicPr>
        <p:blipFill>
          <a:blip r:embed="rId3"/>
          <a:srcRect l="15218" r="3799" b="-2"/>
          <a:stretch>
            <a:fillRect/>
          </a:stretch>
        </p:blipFill>
        <p:spPr>
          <a:xfrm>
            <a:off x="-791" y="1371600"/>
            <a:ext cx="6706392" cy="5486400"/>
          </a:xfrm>
          <a:prstGeom prst="rect">
            <a:avLst/>
          </a:prstGeom>
        </p:spPr>
      </p:pic>
      <p:sp>
        <p:nvSpPr>
          <p:cNvPr id="2" name="Title 1">
            <a:extLst>
              <a:ext uri="{FF2B5EF4-FFF2-40B4-BE49-F238E27FC236}">
                <a16:creationId xmlns:a16="http://schemas.microsoft.com/office/drawing/2014/main" id="{98D0AD86-ABAA-FA28-09FB-D9A29DD90D01}"/>
              </a:ext>
            </a:extLst>
          </p:cNvPr>
          <p:cNvSpPr>
            <a:spLocks noGrp="1"/>
          </p:cNvSpPr>
          <p:nvPr>
            <p:ph type="ctrTitle"/>
          </p:nvPr>
        </p:nvSpPr>
        <p:spPr>
          <a:xfrm>
            <a:off x="4133850" y="685799"/>
            <a:ext cx="6373670" cy="2743201"/>
          </a:xfrm>
        </p:spPr>
        <p:txBody>
          <a:bodyPr anchor="b">
            <a:normAutofit/>
          </a:bodyPr>
          <a:lstStyle/>
          <a:p>
            <a:r>
              <a:rPr lang="en-US"/>
              <a:t>Atkinson's Wellbeing Mentorship</a:t>
            </a:r>
          </a:p>
        </p:txBody>
      </p:sp>
      <p:sp>
        <p:nvSpPr>
          <p:cNvPr id="3" name="Subtitle 2">
            <a:extLst>
              <a:ext uri="{FF2B5EF4-FFF2-40B4-BE49-F238E27FC236}">
                <a16:creationId xmlns:a16="http://schemas.microsoft.com/office/drawing/2014/main" id="{5A28D89D-5E4B-ADE9-D51E-CA9561F472D8}"/>
              </a:ext>
            </a:extLst>
          </p:cNvPr>
          <p:cNvSpPr>
            <a:spLocks noGrp="1"/>
          </p:cNvSpPr>
          <p:nvPr>
            <p:ph type="subTitle" idx="1"/>
          </p:nvPr>
        </p:nvSpPr>
        <p:spPr>
          <a:xfrm>
            <a:off x="7500457" y="5570290"/>
            <a:ext cx="4114799" cy="699518"/>
          </a:xfrm>
        </p:spPr>
        <p:txBody>
          <a:bodyPr anchor="b">
            <a:normAutofit/>
          </a:bodyPr>
          <a:lstStyle/>
          <a:p>
            <a:r>
              <a:rPr lang="en-US"/>
              <a:t>Guiding holistic health and personal growth journeys</a:t>
            </a:r>
          </a:p>
        </p:txBody>
      </p:sp>
      <p:sp>
        <p:nvSpPr>
          <p:cNvPr id="6" name="Slide Number Placeholder 5">
            <a:extLst>
              <a:ext uri="{FF2B5EF4-FFF2-40B4-BE49-F238E27FC236}">
                <a16:creationId xmlns:a16="http://schemas.microsoft.com/office/drawing/2014/main" id="{3D8CED14-C383-E5F1-1255-81100620B019}"/>
              </a:ext>
            </a:extLst>
          </p:cNvPr>
          <p:cNvSpPr>
            <a:spLocks noGrp="1"/>
          </p:cNvSpPr>
          <p:nvPr>
            <p:ph type="sldNum" sz="quarter" idx="14"/>
          </p:nvPr>
        </p:nvSpPr>
        <p:spPr>
          <a:xfrm>
            <a:off x="145716" y="508084"/>
            <a:ext cx="429372" cy="365125"/>
          </a:xfrm>
        </p:spPr>
        <p:txBody>
          <a:bodyPr anchor="ctr">
            <a:normAutofit/>
          </a:bodyPr>
          <a:lstStyle/>
          <a:p>
            <a:pPr>
              <a:spcAft>
                <a:spcPts val="600"/>
              </a:spcAft>
            </a:pPr>
            <a:fld id="{27F8DDA4-3B80-4E8A-A8F5-521F73BF9127}" type="slidenum">
              <a:rPr lang="en-US" smtClean="0"/>
              <a:pPr>
                <a:spcAft>
                  <a:spcPts val="600"/>
                </a:spcAft>
              </a:pPr>
              <a:t>1</a:t>
            </a:fld>
            <a:endParaRPr lang="en-US"/>
          </a:p>
        </p:txBody>
      </p:sp>
      <p:sp>
        <p:nvSpPr>
          <p:cNvPr id="5" name="Date Placeholder 4">
            <a:extLst>
              <a:ext uri="{FF2B5EF4-FFF2-40B4-BE49-F238E27FC236}">
                <a16:creationId xmlns:a16="http://schemas.microsoft.com/office/drawing/2014/main" id="{123236A8-6F95-0F20-2700-85E2B9B3D5CE}"/>
              </a:ext>
            </a:extLst>
          </p:cNvPr>
          <p:cNvSpPr>
            <a:spLocks noGrp="1"/>
          </p:cNvSpPr>
          <p:nvPr>
            <p:ph type="dt" sz="half" idx="10"/>
          </p:nvPr>
        </p:nvSpPr>
        <p:spPr>
          <a:xfrm>
            <a:off x="603663" y="508084"/>
            <a:ext cx="1203320"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4" name="Footer Placeholder 3">
            <a:extLst>
              <a:ext uri="{FF2B5EF4-FFF2-40B4-BE49-F238E27FC236}">
                <a16:creationId xmlns:a16="http://schemas.microsoft.com/office/drawing/2014/main" id="{834788A8-E2B9-1BCC-C6D0-8311C8EA91C2}"/>
              </a:ext>
            </a:extLst>
          </p:cNvPr>
          <p:cNvSpPr>
            <a:spLocks noGrp="1"/>
          </p:cNvSpPr>
          <p:nvPr>
            <p:ph type="ftr" sz="quarter" idx="11"/>
          </p:nvPr>
        </p:nvSpPr>
        <p:spPr>
          <a:xfrm>
            <a:off x="10134603" y="612063"/>
            <a:ext cx="1487296" cy="478334"/>
          </a:xfrm>
        </p:spPr>
        <p:txBody>
          <a:bodyPr anchor="t">
            <a:normAutofit/>
          </a:bodyPr>
          <a:lstStyle/>
          <a:p>
            <a:pPr>
              <a:spcAft>
                <a:spcPts val="600"/>
              </a:spcAft>
            </a:pPr>
            <a:r>
              <a:rPr lang="en-US" dirty="0"/>
              <a:t>Sample Footer Text</a:t>
            </a:r>
            <a:endParaRPr lang="en-US"/>
          </a:p>
        </p:txBody>
      </p:sp>
    </p:spTree>
    <p:extLst>
      <p:ext uri="{BB962C8B-B14F-4D97-AF65-F5344CB8AC3E}">
        <p14:creationId xmlns:p14="http://schemas.microsoft.com/office/powerpoint/2010/main" val="369712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7CBB-5257-62D6-A6CD-E5510A025B34}"/>
              </a:ext>
            </a:extLst>
          </p:cNvPr>
          <p:cNvSpPr>
            <a:spLocks noGrp="1"/>
          </p:cNvSpPr>
          <p:nvPr>
            <p:ph type="title"/>
          </p:nvPr>
        </p:nvSpPr>
        <p:spPr>
          <a:xfrm>
            <a:off x="185877" y="1062360"/>
            <a:ext cx="9948723" cy="5762371"/>
          </a:xfrm>
        </p:spPr>
        <p:txBody>
          <a:bodyPr anchor="b">
            <a:normAutofit/>
          </a:bodyPr>
          <a:lstStyle/>
          <a:p>
            <a:r>
              <a:rPr lang="en-US"/>
              <a:t>Atkinson's Wellbeing Mentorship Overview</a:t>
            </a:r>
          </a:p>
        </p:txBody>
      </p:sp>
      <p:sp>
        <p:nvSpPr>
          <p:cNvPr id="4" name="Footer Placeholder 3">
            <a:extLst>
              <a:ext uri="{FF2B5EF4-FFF2-40B4-BE49-F238E27FC236}">
                <a16:creationId xmlns:a16="http://schemas.microsoft.com/office/drawing/2014/main" id="{BE15AED4-3136-91FD-728A-83884DC9F684}"/>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01B59238-B76B-57DC-4F9E-6C96999AA2FB}"/>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6" name="Slide Number Placeholder 5">
            <a:extLst>
              <a:ext uri="{FF2B5EF4-FFF2-40B4-BE49-F238E27FC236}">
                <a16:creationId xmlns:a16="http://schemas.microsoft.com/office/drawing/2014/main" id="{0AE03CB2-00F9-2B59-4CB5-DA83B1C24BDF}"/>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2</a:t>
            </a:fld>
            <a:endParaRPr lang="en-US"/>
          </a:p>
        </p:txBody>
      </p:sp>
    </p:spTree>
    <p:extLst>
      <p:ext uri="{BB962C8B-B14F-4D97-AF65-F5344CB8AC3E}">
        <p14:creationId xmlns:p14="http://schemas.microsoft.com/office/powerpoint/2010/main" val="28461353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Double exposure image of happy young boy standing in the water">
            <a:extLst>
              <a:ext uri="{FF2B5EF4-FFF2-40B4-BE49-F238E27FC236}">
                <a16:creationId xmlns:a16="http://schemas.microsoft.com/office/drawing/2014/main" id="{53CB2847-58F2-4247-BE9F-A2574C144D2A}"/>
              </a:ext>
            </a:extLst>
          </p:cNvPr>
          <p:cNvPicPr>
            <a:picLocks noGrp="1" noChangeAspect="1"/>
          </p:cNvPicPr>
          <p:nvPr>
            <p:ph type="pic" sz="quarter" idx="13"/>
          </p:nvPr>
        </p:nvPicPr>
        <p:blipFill>
          <a:blip r:embed="rId3"/>
          <a:srcRect l="5165" r="28385" b="-2"/>
          <a:stretch>
            <a:fillRect/>
          </a:stretch>
        </p:blipFill>
        <p:spPr>
          <a:xfrm>
            <a:off x="20" y="1"/>
            <a:ext cx="4800580" cy="4822372"/>
          </a:xfrm>
        </p:spPr>
      </p:pic>
      <p:sp>
        <p:nvSpPr>
          <p:cNvPr id="2" name="Title 1">
            <a:extLst>
              <a:ext uri="{FF2B5EF4-FFF2-40B4-BE49-F238E27FC236}">
                <a16:creationId xmlns:a16="http://schemas.microsoft.com/office/drawing/2014/main" id="{490C92FE-B790-5CEA-C660-4889AC4660D6}"/>
              </a:ext>
            </a:extLst>
          </p:cNvPr>
          <p:cNvSpPr>
            <a:spLocks noGrp="1"/>
          </p:cNvSpPr>
          <p:nvPr>
            <p:ph type="title"/>
          </p:nvPr>
        </p:nvSpPr>
        <p:spPr>
          <a:xfrm>
            <a:off x="1002085" y="4374100"/>
            <a:ext cx="3897905" cy="1380814"/>
          </a:xfrm>
        </p:spPr>
        <p:txBody>
          <a:bodyPr anchor="t">
            <a:normAutofit/>
          </a:bodyPr>
          <a:lstStyle/>
          <a:p>
            <a:r>
              <a:rPr lang="en-US" sz="2600"/>
              <a:t>Program Introduction and Purpose</a:t>
            </a:r>
          </a:p>
        </p:txBody>
      </p:sp>
      <p:sp>
        <p:nvSpPr>
          <p:cNvPr id="4" name="Content Placeholder 3">
            <a:extLst>
              <a:ext uri="{FF2B5EF4-FFF2-40B4-BE49-F238E27FC236}">
                <a16:creationId xmlns:a16="http://schemas.microsoft.com/office/drawing/2014/main" id="{2CB4E38C-8444-EAEF-6E90-32C8574E4F5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Holistic Wellbeing Support</a:t>
            </a:r>
          </a:p>
          <a:p>
            <a:pPr marL="0" lvl="1" indent="0">
              <a:buFont typeface="Arial" panose="020B0604020202020204" pitchFamily="34" charset="0"/>
              <a:buNone/>
            </a:pPr>
            <a:r>
              <a:t>The program offers personalized, holistic support enhancing emotional, mental, and personal development.</a:t>
            </a:r>
            <a:endParaRPr lang="en-US"/>
          </a:p>
          <a:p>
            <a:pPr marL="0" indent="0">
              <a:spcBef>
                <a:spcPts val="2500"/>
              </a:spcBef>
              <a:buFont typeface="Arial" panose="020B0604020202020204" pitchFamily="34" charset="0"/>
              <a:buNone/>
            </a:pPr>
            <a:r>
              <a:rPr lang="en-US" b="1"/>
              <a:t>Fostering Self-Awareness</a:t>
            </a:r>
          </a:p>
          <a:p>
            <a:pPr marL="0" lvl="1" indent="0">
              <a:buFont typeface="Arial" panose="020B0604020202020204" pitchFamily="34" charset="0"/>
              <a:buNone/>
            </a:pPr>
            <a:r>
              <a:t>Guided reflection and mentor conversations encourage evaluation of habits and coping mechanisms.</a:t>
            </a:r>
            <a:endParaRPr lang="en-US"/>
          </a:p>
          <a:p>
            <a:pPr marL="0" indent="0">
              <a:spcBef>
                <a:spcPts val="2500"/>
              </a:spcBef>
              <a:buFont typeface="Arial" panose="020B0604020202020204" pitchFamily="34" charset="0"/>
              <a:buNone/>
            </a:pPr>
            <a:r>
              <a:rPr lang="en-US" b="1"/>
              <a:t>Evidence-Based Practices</a:t>
            </a:r>
          </a:p>
          <a:p>
            <a:pPr marL="0" lvl="1" indent="0">
              <a:buFont typeface="Arial" panose="020B0604020202020204" pitchFamily="34" charset="0"/>
              <a:buNone/>
            </a:pPr>
            <a:r>
              <a:t>Incorporates mindfulness, check-ins, and goal-setting frameworks to build lasting wellbeing skills.</a:t>
            </a:r>
            <a:endParaRPr lang="en-US"/>
          </a:p>
          <a:p>
            <a:pPr marL="0" indent="0">
              <a:spcBef>
                <a:spcPts val="2500"/>
              </a:spcBef>
              <a:buFont typeface="Arial" panose="020B0604020202020204" pitchFamily="34" charset="0"/>
              <a:buNone/>
            </a:pPr>
            <a:r>
              <a:rPr lang="en-US" b="1"/>
              <a:t>Supportive Mentorship</a:t>
            </a:r>
          </a:p>
          <a:p>
            <a:pPr marL="0" lvl="1" indent="0">
              <a:buFont typeface="Arial" panose="020B0604020202020204" pitchFamily="34" charset="0"/>
              <a:buNone/>
            </a:pPr>
            <a:r>
              <a:t>Mentors provide empathy, accountability, and guidance to help navigate personal and academic pressures.</a:t>
            </a:r>
            <a:endParaRPr lang="en-US"/>
          </a:p>
        </p:txBody>
      </p:sp>
      <p:sp>
        <p:nvSpPr>
          <p:cNvPr id="5" name="Footer Placeholder 4">
            <a:extLst>
              <a:ext uri="{FF2B5EF4-FFF2-40B4-BE49-F238E27FC236}">
                <a16:creationId xmlns:a16="http://schemas.microsoft.com/office/drawing/2014/main" id="{11C5E16A-8799-52DB-1652-A0977491429C}"/>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94DEFCD3-FB9D-4643-CD97-C497BAB8D6E2}"/>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3/6/2026</a:t>
            </a:fld>
            <a:endParaRPr lang="en-US"/>
          </a:p>
        </p:txBody>
      </p:sp>
      <p:sp>
        <p:nvSpPr>
          <p:cNvPr id="7" name="Slide Number Placeholder 6">
            <a:extLst>
              <a:ext uri="{FF2B5EF4-FFF2-40B4-BE49-F238E27FC236}">
                <a16:creationId xmlns:a16="http://schemas.microsoft.com/office/drawing/2014/main" id="{98C332D4-8F8A-F7CC-97D1-4CFC511E1874}"/>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3</a:t>
            </a:fld>
            <a:endParaRPr lang="en-US"/>
          </a:p>
        </p:txBody>
      </p:sp>
    </p:spTree>
    <p:extLst>
      <p:ext uri="{BB962C8B-B14F-4D97-AF65-F5344CB8AC3E}">
        <p14:creationId xmlns:p14="http://schemas.microsoft.com/office/powerpoint/2010/main" val="41438631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0CA0-5D89-C4B6-8595-8D76F3AC6489}"/>
              </a:ext>
            </a:extLst>
          </p:cNvPr>
          <p:cNvSpPr>
            <a:spLocks noGrp="1"/>
          </p:cNvSpPr>
          <p:nvPr>
            <p:ph type="title"/>
          </p:nvPr>
        </p:nvSpPr>
        <p:spPr>
          <a:xfrm>
            <a:off x="185877" y="1062360"/>
            <a:ext cx="9948723" cy="5762371"/>
          </a:xfrm>
        </p:spPr>
        <p:txBody>
          <a:bodyPr anchor="b">
            <a:normAutofit/>
          </a:bodyPr>
          <a:lstStyle/>
          <a:p>
            <a:r>
              <a:rPr lang="en-US"/>
              <a:t>Core Framework of the Mentorship</a:t>
            </a:r>
          </a:p>
        </p:txBody>
      </p:sp>
      <p:sp>
        <p:nvSpPr>
          <p:cNvPr id="4" name="Footer Placeholder 3">
            <a:extLst>
              <a:ext uri="{FF2B5EF4-FFF2-40B4-BE49-F238E27FC236}">
                <a16:creationId xmlns:a16="http://schemas.microsoft.com/office/drawing/2014/main" id="{DAF3D924-4C0D-5E6D-C8E7-DDB25A9ADC73}"/>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A3BD92F6-118F-3915-0551-CA249E2F5CD0}"/>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6" name="Slide Number Placeholder 5">
            <a:extLst>
              <a:ext uri="{FF2B5EF4-FFF2-40B4-BE49-F238E27FC236}">
                <a16:creationId xmlns:a16="http://schemas.microsoft.com/office/drawing/2014/main" id="{906364FA-9920-26AC-D758-BC446D29B77E}"/>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4</a:t>
            </a:fld>
            <a:endParaRPr lang="en-US"/>
          </a:p>
        </p:txBody>
      </p:sp>
    </p:spTree>
    <p:extLst>
      <p:ext uri="{BB962C8B-B14F-4D97-AF65-F5344CB8AC3E}">
        <p14:creationId xmlns:p14="http://schemas.microsoft.com/office/powerpoint/2010/main" val="12848181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oal setting">
            <a:extLst>
              <a:ext uri="{FF2B5EF4-FFF2-40B4-BE49-F238E27FC236}">
                <a16:creationId xmlns:a16="http://schemas.microsoft.com/office/drawing/2014/main" id="{CE2A8F3F-0D32-46EC-A816-4FE758D4F871}"/>
              </a:ext>
            </a:extLst>
          </p:cNvPr>
          <p:cNvPicPr>
            <a:picLocks noGrp="1" noChangeAspect="1"/>
          </p:cNvPicPr>
          <p:nvPr>
            <p:ph type="pic" sz="quarter" idx="13"/>
          </p:nvPr>
        </p:nvPicPr>
        <p:blipFill>
          <a:blip r:embed="rId3"/>
          <a:srcRect r="452" b="1"/>
          <a:stretch>
            <a:fillRect/>
          </a:stretch>
        </p:blipFill>
        <p:spPr>
          <a:xfrm>
            <a:off x="20" y="1"/>
            <a:ext cx="4800580" cy="4822372"/>
          </a:xfrm>
        </p:spPr>
      </p:pic>
      <p:sp>
        <p:nvSpPr>
          <p:cNvPr id="2" name="Title 1">
            <a:extLst>
              <a:ext uri="{FF2B5EF4-FFF2-40B4-BE49-F238E27FC236}">
                <a16:creationId xmlns:a16="http://schemas.microsoft.com/office/drawing/2014/main" id="{4ADD27E9-13D8-1816-29B8-F8E09CFC1B73}"/>
              </a:ext>
            </a:extLst>
          </p:cNvPr>
          <p:cNvSpPr>
            <a:spLocks noGrp="1"/>
          </p:cNvSpPr>
          <p:nvPr>
            <p:ph type="title"/>
          </p:nvPr>
        </p:nvSpPr>
        <p:spPr>
          <a:xfrm>
            <a:off x="1002085" y="4374100"/>
            <a:ext cx="3897905" cy="1380814"/>
          </a:xfrm>
        </p:spPr>
        <p:txBody>
          <a:bodyPr anchor="t">
            <a:normAutofit/>
          </a:bodyPr>
          <a:lstStyle/>
          <a:p>
            <a:r>
              <a:rPr lang="en-US" sz="2600"/>
              <a:t>Foundational Principles of Wellbeing Support</a:t>
            </a:r>
          </a:p>
        </p:txBody>
      </p:sp>
      <p:sp>
        <p:nvSpPr>
          <p:cNvPr id="4" name="Content Placeholder 3">
            <a:extLst>
              <a:ext uri="{FF2B5EF4-FFF2-40B4-BE49-F238E27FC236}">
                <a16:creationId xmlns:a16="http://schemas.microsoft.com/office/drawing/2014/main" id="{5CBA76E3-1F27-DFD5-EDCC-1B743319350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Empathy in Mentorship</a:t>
            </a:r>
          </a:p>
          <a:p>
            <a:pPr marL="0" lvl="1" indent="0">
              <a:buFont typeface="Arial" panose="020B0604020202020204" pitchFamily="34" charset="0"/>
              <a:buNone/>
            </a:pPr>
            <a:r>
              <a:t>Empathy builds trust through active listening and validating mentees' experiences, fostering open and honest communication.</a:t>
            </a:r>
            <a:endParaRPr lang="en-US"/>
          </a:p>
          <a:p>
            <a:pPr marL="0" indent="0">
              <a:spcBef>
                <a:spcPts val="2500"/>
              </a:spcBef>
              <a:buFont typeface="Arial" panose="020B0604020202020204" pitchFamily="34" charset="0"/>
              <a:buNone/>
            </a:pPr>
            <a:r>
              <a:rPr lang="en-US" b="1"/>
              <a:t>Structured Goal-Setting</a:t>
            </a:r>
          </a:p>
          <a:p>
            <a:pPr marL="0" lvl="1" indent="0">
              <a:buFont typeface="Arial" panose="020B0604020202020204" pitchFamily="34" charset="0"/>
              <a:buNone/>
            </a:pPr>
            <a:r>
              <a:t>Mentors and mentees collaborate to set realistic and meaningful goals that support stress reduction and emotional resilience.</a:t>
            </a:r>
            <a:endParaRPr lang="en-US"/>
          </a:p>
          <a:p>
            <a:pPr marL="0" indent="0">
              <a:spcBef>
                <a:spcPts val="2500"/>
              </a:spcBef>
              <a:buFont typeface="Arial" panose="020B0604020202020204" pitchFamily="34" charset="0"/>
              <a:buNone/>
            </a:pPr>
            <a:r>
              <a:rPr lang="en-US" b="1"/>
              <a:t>Habit-Building Practices</a:t>
            </a:r>
          </a:p>
          <a:p>
            <a:pPr marL="0" lvl="1" indent="0">
              <a:buFont typeface="Arial" panose="020B0604020202020204" pitchFamily="34" charset="0"/>
              <a:buNone/>
            </a:pPr>
            <a:r>
              <a:t>Mentors guide mentees to develop daily habits like mindfulness, journaling, and exercise that enhance overall wellbeing.</a:t>
            </a:r>
            <a:endParaRPr lang="en-US"/>
          </a:p>
          <a:p>
            <a:pPr marL="0" indent="0">
              <a:spcBef>
                <a:spcPts val="2500"/>
              </a:spcBef>
              <a:buFont typeface="Arial" panose="020B0604020202020204" pitchFamily="34" charset="0"/>
              <a:buNone/>
            </a:pPr>
            <a:r>
              <a:rPr lang="en-US" b="1"/>
              <a:t>Self-Reflection and Accountability</a:t>
            </a:r>
          </a:p>
          <a:p>
            <a:pPr marL="0" lvl="1" indent="0">
              <a:buFont typeface="Arial" panose="020B0604020202020204" pitchFamily="34" charset="0"/>
              <a:buNone/>
            </a:pPr>
            <a:r>
              <a:t>Guided self-reflection helps mentees understand emotional triggers while mentors support accountability through regular check-ins.</a:t>
            </a:r>
            <a:endParaRPr lang="en-US"/>
          </a:p>
        </p:txBody>
      </p:sp>
      <p:sp>
        <p:nvSpPr>
          <p:cNvPr id="5" name="Footer Placeholder 4">
            <a:extLst>
              <a:ext uri="{FF2B5EF4-FFF2-40B4-BE49-F238E27FC236}">
                <a16:creationId xmlns:a16="http://schemas.microsoft.com/office/drawing/2014/main" id="{669A45DB-4A65-87DE-60DF-6B2B41B9FF9A}"/>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BF9ADD1-2523-704D-A925-A050193345C5}"/>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3/6/2026</a:t>
            </a:fld>
            <a:endParaRPr lang="en-US"/>
          </a:p>
        </p:txBody>
      </p:sp>
      <p:sp>
        <p:nvSpPr>
          <p:cNvPr id="7" name="Slide Number Placeholder 6">
            <a:extLst>
              <a:ext uri="{FF2B5EF4-FFF2-40B4-BE49-F238E27FC236}">
                <a16:creationId xmlns:a16="http://schemas.microsoft.com/office/drawing/2014/main" id="{19FD96F4-CDF8-F64D-5942-37215A069373}"/>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5</a:t>
            </a:fld>
            <a:endParaRPr lang="en-US"/>
          </a:p>
        </p:txBody>
      </p:sp>
    </p:spTree>
    <p:extLst>
      <p:ext uri="{BB962C8B-B14F-4D97-AF65-F5344CB8AC3E}">
        <p14:creationId xmlns:p14="http://schemas.microsoft.com/office/powerpoint/2010/main" val="29310909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A763-0ECE-D5ED-B3BF-DB77EED3FB97}"/>
              </a:ext>
            </a:extLst>
          </p:cNvPr>
          <p:cNvSpPr>
            <a:spLocks noGrp="1"/>
          </p:cNvSpPr>
          <p:nvPr>
            <p:ph type="title"/>
          </p:nvPr>
        </p:nvSpPr>
        <p:spPr>
          <a:xfrm>
            <a:off x="185877" y="1062360"/>
            <a:ext cx="9948723" cy="5762371"/>
          </a:xfrm>
        </p:spPr>
        <p:txBody>
          <a:bodyPr anchor="b">
            <a:normAutofit/>
          </a:bodyPr>
          <a:lstStyle/>
          <a:p>
            <a:r>
              <a:rPr lang="en-US"/>
              <a:t>Operational Structure of the Mentorship</a:t>
            </a:r>
          </a:p>
        </p:txBody>
      </p:sp>
      <p:sp>
        <p:nvSpPr>
          <p:cNvPr id="4" name="Footer Placeholder 3">
            <a:extLst>
              <a:ext uri="{FF2B5EF4-FFF2-40B4-BE49-F238E27FC236}">
                <a16:creationId xmlns:a16="http://schemas.microsoft.com/office/drawing/2014/main" id="{9CCEC66D-3663-8335-63DE-CC3D292B749B}"/>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21AE9ED2-9B05-47C4-E6FB-F2806BA32162}"/>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6" name="Slide Number Placeholder 5">
            <a:extLst>
              <a:ext uri="{FF2B5EF4-FFF2-40B4-BE49-F238E27FC236}">
                <a16:creationId xmlns:a16="http://schemas.microsoft.com/office/drawing/2014/main" id="{C670565C-8096-FB0E-24E2-DE54F88C2946}"/>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6</a:t>
            </a:fld>
            <a:endParaRPr lang="en-US"/>
          </a:p>
        </p:txBody>
      </p:sp>
    </p:spTree>
    <p:extLst>
      <p:ext uri="{BB962C8B-B14F-4D97-AF65-F5344CB8AC3E}">
        <p14:creationId xmlns:p14="http://schemas.microsoft.com/office/powerpoint/2010/main" val="2337167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Woman talking to a therapist">
            <a:extLst>
              <a:ext uri="{FF2B5EF4-FFF2-40B4-BE49-F238E27FC236}">
                <a16:creationId xmlns:a16="http://schemas.microsoft.com/office/drawing/2014/main" id="{A843C2AF-7D2B-449B-9882-5AFB40D61BE7}"/>
              </a:ext>
            </a:extLst>
          </p:cNvPr>
          <p:cNvPicPr>
            <a:picLocks noGrp="1" noChangeAspect="1"/>
          </p:cNvPicPr>
          <p:nvPr>
            <p:ph type="pic" sz="quarter" idx="13"/>
          </p:nvPr>
        </p:nvPicPr>
        <p:blipFill>
          <a:blip r:embed="rId3"/>
          <a:srcRect l="26963" r="6587" b="-2"/>
          <a:stretch>
            <a:fillRect/>
          </a:stretch>
        </p:blipFill>
        <p:spPr>
          <a:xfrm>
            <a:off x="20" y="1"/>
            <a:ext cx="4800580" cy="4822372"/>
          </a:xfrm>
        </p:spPr>
      </p:pic>
      <p:sp>
        <p:nvSpPr>
          <p:cNvPr id="2" name="Title 1">
            <a:extLst>
              <a:ext uri="{FF2B5EF4-FFF2-40B4-BE49-F238E27FC236}">
                <a16:creationId xmlns:a16="http://schemas.microsoft.com/office/drawing/2014/main" id="{1909BB62-C1E0-A96A-4C96-D03F6B780AC5}"/>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How Mentorship Sessions and Support Work</a:t>
            </a:r>
          </a:p>
        </p:txBody>
      </p:sp>
      <p:sp>
        <p:nvSpPr>
          <p:cNvPr id="4" name="Content Placeholder 3">
            <a:extLst>
              <a:ext uri="{FF2B5EF4-FFF2-40B4-BE49-F238E27FC236}">
                <a16:creationId xmlns:a16="http://schemas.microsoft.com/office/drawing/2014/main" id="{3E76170A-4CA0-9266-3C8A-0A6ABC8A982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Introductory Mentorship Session</a:t>
            </a:r>
          </a:p>
          <a:p>
            <a:pPr marL="0" lvl="1" indent="0">
              <a:buFont typeface="Arial" panose="020B0604020202020204" pitchFamily="34" charset="0"/>
              <a:buNone/>
            </a:pPr>
            <a:r>
              <a:t>Initial meetings build rapport and identify mentees’ wellbeing challenges and aspirations.</a:t>
            </a:r>
            <a:endParaRPr lang="en-US"/>
          </a:p>
          <a:p>
            <a:pPr marL="0" indent="0">
              <a:spcBef>
                <a:spcPts val="2500"/>
              </a:spcBef>
              <a:buFont typeface="Arial" panose="020B0604020202020204" pitchFamily="34" charset="0"/>
              <a:buNone/>
            </a:pPr>
            <a:r>
              <a:rPr lang="en-US" b="1"/>
              <a:t>Regular Wellbeing Check-Ins</a:t>
            </a:r>
          </a:p>
          <a:p>
            <a:pPr marL="0" lvl="1" indent="0">
              <a:buFont typeface="Arial" panose="020B0604020202020204" pitchFamily="34" charset="0"/>
              <a:buNone/>
            </a:pPr>
            <a:r>
              <a:t>Sessions include evaluations of emotional and physical wellbeing and progress reviews.</a:t>
            </a:r>
            <a:endParaRPr lang="en-US"/>
          </a:p>
          <a:p>
            <a:pPr marL="0" indent="0">
              <a:spcBef>
                <a:spcPts val="2500"/>
              </a:spcBef>
              <a:buFont typeface="Arial" panose="020B0604020202020204" pitchFamily="34" charset="0"/>
              <a:buNone/>
            </a:pPr>
            <a:r>
              <a:rPr lang="en-US" b="1"/>
              <a:t>Support Tools and Resources</a:t>
            </a:r>
          </a:p>
          <a:p>
            <a:pPr marL="0" lvl="1" indent="0">
              <a:buFont typeface="Arial" panose="020B0604020202020204" pitchFamily="34" charset="0"/>
              <a:buNone/>
            </a:pPr>
            <a:r>
              <a:t>Mentors provide mindfulness exercises, breathing techniques, and resource guides tailored to individuals.</a:t>
            </a:r>
            <a:endParaRPr lang="en-US"/>
          </a:p>
          <a:p>
            <a:pPr marL="0" indent="0">
              <a:spcBef>
                <a:spcPts val="2500"/>
              </a:spcBef>
              <a:buFont typeface="Arial" panose="020B0604020202020204" pitchFamily="34" charset="0"/>
              <a:buNone/>
            </a:pPr>
            <a:r>
              <a:rPr lang="en-US" b="1"/>
              <a:t>Flexible and Accessible Support</a:t>
            </a:r>
          </a:p>
          <a:p>
            <a:pPr marL="0" lvl="1" indent="0">
              <a:buFont typeface="Arial" panose="020B0604020202020204" pitchFamily="34" charset="0"/>
              <a:buNone/>
            </a:pPr>
            <a:r>
              <a:t>Mentees can reach out anytime, ensuring continuous and responsive emotional support.</a:t>
            </a:r>
            <a:endParaRPr lang="en-US"/>
          </a:p>
        </p:txBody>
      </p:sp>
      <p:sp>
        <p:nvSpPr>
          <p:cNvPr id="5" name="Footer Placeholder 4">
            <a:extLst>
              <a:ext uri="{FF2B5EF4-FFF2-40B4-BE49-F238E27FC236}">
                <a16:creationId xmlns:a16="http://schemas.microsoft.com/office/drawing/2014/main" id="{5F06A863-CB4A-96CA-9E4C-1BF6E8481C24}"/>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CC33F8F-44E9-E0B4-E8F3-24704D238876}"/>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3/6/2026</a:t>
            </a:fld>
            <a:endParaRPr lang="en-US"/>
          </a:p>
        </p:txBody>
      </p:sp>
      <p:sp>
        <p:nvSpPr>
          <p:cNvPr id="7" name="Slide Number Placeholder 6">
            <a:extLst>
              <a:ext uri="{FF2B5EF4-FFF2-40B4-BE49-F238E27FC236}">
                <a16:creationId xmlns:a16="http://schemas.microsoft.com/office/drawing/2014/main" id="{1998BA8F-D027-9488-9CC9-D6C0A7552B45}"/>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7</a:t>
            </a:fld>
            <a:endParaRPr lang="en-US"/>
          </a:p>
        </p:txBody>
      </p:sp>
    </p:spTree>
    <p:extLst>
      <p:ext uri="{BB962C8B-B14F-4D97-AF65-F5344CB8AC3E}">
        <p14:creationId xmlns:p14="http://schemas.microsoft.com/office/powerpoint/2010/main" val="16109812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27F07-C6DC-8650-CF3C-107226A7E6E4}"/>
              </a:ext>
            </a:extLst>
          </p:cNvPr>
          <p:cNvSpPr>
            <a:spLocks noGrp="1"/>
          </p:cNvSpPr>
          <p:nvPr>
            <p:ph type="title"/>
          </p:nvPr>
        </p:nvSpPr>
        <p:spPr>
          <a:xfrm>
            <a:off x="185877" y="1062360"/>
            <a:ext cx="9948723" cy="5762371"/>
          </a:xfrm>
        </p:spPr>
        <p:txBody>
          <a:bodyPr anchor="b">
            <a:normAutofit/>
          </a:bodyPr>
          <a:lstStyle/>
          <a:p>
            <a:r>
              <a:rPr lang="en-US"/>
              <a:t>Outcomes and Benefits</a:t>
            </a:r>
          </a:p>
        </p:txBody>
      </p:sp>
      <p:sp>
        <p:nvSpPr>
          <p:cNvPr id="4" name="Footer Placeholder 3">
            <a:extLst>
              <a:ext uri="{FF2B5EF4-FFF2-40B4-BE49-F238E27FC236}">
                <a16:creationId xmlns:a16="http://schemas.microsoft.com/office/drawing/2014/main" id="{C5308616-0B4F-DE6A-67D3-D8A9DB73F194}"/>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9469049B-343D-7DEB-9DC7-D34079BAEDEC}"/>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6" name="Slide Number Placeholder 5">
            <a:extLst>
              <a:ext uri="{FF2B5EF4-FFF2-40B4-BE49-F238E27FC236}">
                <a16:creationId xmlns:a16="http://schemas.microsoft.com/office/drawing/2014/main" id="{0339BD4A-D305-8624-59D4-77A07CA4B52A}"/>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8</a:t>
            </a:fld>
            <a:endParaRPr lang="en-US"/>
          </a:p>
        </p:txBody>
      </p:sp>
    </p:spTree>
    <p:extLst>
      <p:ext uri="{BB962C8B-B14F-4D97-AF65-F5344CB8AC3E}">
        <p14:creationId xmlns:p14="http://schemas.microsoft.com/office/powerpoint/2010/main" val="13577560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lose up shot of a white and a black hand moving towards each other.">
            <a:extLst>
              <a:ext uri="{FF2B5EF4-FFF2-40B4-BE49-F238E27FC236}">
                <a16:creationId xmlns:a16="http://schemas.microsoft.com/office/drawing/2014/main" id="{51EB2BAC-E7E8-4B55-99DC-4083BEC40CCF}"/>
              </a:ext>
            </a:extLst>
          </p:cNvPr>
          <p:cNvPicPr>
            <a:picLocks noGrp="1" noChangeAspect="1"/>
          </p:cNvPicPr>
          <p:nvPr>
            <p:ph type="pic" sz="quarter" idx="13"/>
          </p:nvPr>
        </p:nvPicPr>
        <p:blipFill>
          <a:blip r:embed="rId3"/>
          <a:srcRect l="33552" r="-2" b="-2"/>
          <a:stretch>
            <a:fillRect/>
          </a:stretch>
        </p:blipFill>
        <p:spPr>
          <a:xfrm>
            <a:off x="20" y="1"/>
            <a:ext cx="4800580" cy="4822372"/>
          </a:xfrm>
        </p:spPr>
      </p:pic>
      <p:sp>
        <p:nvSpPr>
          <p:cNvPr id="2" name="Title 1">
            <a:extLst>
              <a:ext uri="{FF2B5EF4-FFF2-40B4-BE49-F238E27FC236}">
                <a16:creationId xmlns:a16="http://schemas.microsoft.com/office/drawing/2014/main" id="{836C5D1F-D48D-8D54-64A5-F95F6281FC2D}"/>
              </a:ext>
            </a:extLst>
          </p:cNvPr>
          <p:cNvSpPr>
            <a:spLocks noGrp="1"/>
          </p:cNvSpPr>
          <p:nvPr>
            <p:ph type="title"/>
          </p:nvPr>
        </p:nvSpPr>
        <p:spPr>
          <a:xfrm>
            <a:off x="1002085" y="4374100"/>
            <a:ext cx="3897905" cy="1380814"/>
          </a:xfrm>
        </p:spPr>
        <p:txBody>
          <a:bodyPr anchor="t">
            <a:normAutofit/>
          </a:bodyPr>
          <a:lstStyle/>
          <a:p>
            <a:r>
              <a:rPr lang="en-US"/>
              <a:t>Key Wellbeing Gains for Participants</a:t>
            </a:r>
          </a:p>
        </p:txBody>
      </p:sp>
      <p:sp>
        <p:nvSpPr>
          <p:cNvPr id="4" name="Content Placeholder 3">
            <a:extLst>
              <a:ext uri="{FF2B5EF4-FFF2-40B4-BE49-F238E27FC236}">
                <a16:creationId xmlns:a16="http://schemas.microsoft.com/office/drawing/2014/main" id="{15549144-46EC-2D85-EE61-00C8EC0826F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Stress and Anxiety Reduction</a:t>
            </a:r>
          </a:p>
          <a:p>
            <a:pPr marL="0" lvl="1" indent="0">
              <a:buFont typeface="Arial" panose="020B0604020202020204" pitchFamily="34" charset="0"/>
              <a:buNone/>
            </a:pPr>
            <a:r>
              <a:t>Supportive conversations help participants reframe challenges and adopt healthier coping mechanisms reducing stress.</a:t>
            </a:r>
            <a:endParaRPr lang="en-US"/>
          </a:p>
          <a:p>
            <a:pPr marL="0" indent="0">
              <a:spcBef>
                <a:spcPts val="2500"/>
              </a:spcBef>
              <a:buFont typeface="Arial" panose="020B0604020202020204" pitchFamily="34" charset="0"/>
              <a:buNone/>
            </a:pPr>
            <a:r>
              <a:rPr lang="en-US" b="1"/>
              <a:t>Enhanced Focus and Motivation</a:t>
            </a:r>
          </a:p>
          <a:p>
            <a:pPr marL="0" lvl="1" indent="0">
              <a:buFont typeface="Arial" panose="020B0604020202020204" pitchFamily="34" charset="0"/>
              <a:buNone/>
            </a:pPr>
            <a:r>
              <a:t>Mentees improve focus and motivation by learning scheduling, prioritization, and balancing work and rest.</a:t>
            </a:r>
            <a:endParaRPr lang="en-US"/>
          </a:p>
          <a:p>
            <a:pPr marL="0" indent="0">
              <a:spcBef>
                <a:spcPts val="2500"/>
              </a:spcBef>
              <a:buFont typeface="Arial" panose="020B0604020202020204" pitchFamily="34" charset="0"/>
              <a:buNone/>
            </a:pPr>
            <a:r>
              <a:rPr lang="en-US" b="1"/>
              <a:t>Sense of Belonging and Support</a:t>
            </a:r>
          </a:p>
          <a:p>
            <a:pPr marL="0" lvl="1" indent="0">
              <a:buFont typeface="Arial" panose="020B0604020202020204" pitchFamily="34" charset="0"/>
              <a:buNone/>
            </a:pPr>
            <a:r>
              <a:t>Mentorship fosters emotional resilience and self-worth through ongoing support and a strong sense of belonging.</a:t>
            </a:r>
            <a:endParaRPr lang="en-US"/>
          </a:p>
          <a:p>
            <a:pPr marL="0" indent="0">
              <a:spcBef>
                <a:spcPts val="2500"/>
              </a:spcBef>
              <a:buFont typeface="Arial" panose="020B0604020202020204" pitchFamily="34" charset="0"/>
              <a:buNone/>
            </a:pPr>
            <a:r>
              <a:rPr lang="en-US" b="1"/>
              <a:t>Development of Lifelong Wellbeing Skills</a:t>
            </a:r>
          </a:p>
          <a:p>
            <a:pPr marL="0" lvl="1" indent="0">
              <a:buFont typeface="Arial" panose="020B0604020202020204" pitchFamily="34" charset="0"/>
              <a:buNone/>
            </a:pPr>
            <a:r>
              <a:t>Participants gain skills like emotional literacy, stress management, mindfulness, and accountability for long-term growth.</a:t>
            </a:r>
            <a:endParaRPr lang="en-US"/>
          </a:p>
        </p:txBody>
      </p:sp>
      <p:sp>
        <p:nvSpPr>
          <p:cNvPr id="5" name="Footer Placeholder 4">
            <a:extLst>
              <a:ext uri="{FF2B5EF4-FFF2-40B4-BE49-F238E27FC236}">
                <a16:creationId xmlns:a16="http://schemas.microsoft.com/office/drawing/2014/main" id="{6134AB4F-AF16-3005-A9BB-B42686030964}"/>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050B8D0E-C084-88A4-39D2-2BF53DEECD9B}"/>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3/6/2026</a:t>
            </a:fld>
            <a:endParaRPr lang="en-US"/>
          </a:p>
        </p:txBody>
      </p:sp>
      <p:sp>
        <p:nvSpPr>
          <p:cNvPr id="7" name="Slide Number Placeholder 6">
            <a:extLst>
              <a:ext uri="{FF2B5EF4-FFF2-40B4-BE49-F238E27FC236}">
                <a16:creationId xmlns:a16="http://schemas.microsoft.com/office/drawing/2014/main" id="{FAD1A159-3068-5C48-3DD9-BE4F31A70E29}"/>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21996071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7CC67-FAB1-EF69-BBE9-73965DB0F2DC}"/>
              </a:ext>
            </a:extLst>
          </p:cNvPr>
          <p:cNvSpPr>
            <a:spLocks noGrp="1"/>
          </p:cNvSpPr>
          <p:nvPr>
            <p:ph type="title"/>
          </p:nvPr>
        </p:nvSpPr>
        <p:spPr>
          <a:xfrm>
            <a:off x="185877" y="1062360"/>
            <a:ext cx="9948723" cy="5762371"/>
          </a:xfrm>
        </p:spPr>
        <p:txBody>
          <a:bodyPr anchor="b">
            <a:normAutofit/>
          </a:bodyPr>
          <a:lstStyle/>
          <a:p>
            <a:r>
              <a:rPr lang="en-US"/>
              <a:t>Accessing Support</a:t>
            </a:r>
          </a:p>
        </p:txBody>
      </p:sp>
      <p:sp>
        <p:nvSpPr>
          <p:cNvPr id="4" name="Footer Placeholder 3">
            <a:extLst>
              <a:ext uri="{FF2B5EF4-FFF2-40B4-BE49-F238E27FC236}">
                <a16:creationId xmlns:a16="http://schemas.microsoft.com/office/drawing/2014/main" id="{2930487B-193B-AB0A-BBCC-2963349CC6EB}"/>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097528BE-E6D3-358D-4EB7-6AA3F5BFF471}"/>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3/6/2026</a:t>
            </a:fld>
            <a:endParaRPr lang="en-US"/>
          </a:p>
        </p:txBody>
      </p:sp>
      <p:sp>
        <p:nvSpPr>
          <p:cNvPr id="6" name="Slide Number Placeholder 5">
            <a:extLst>
              <a:ext uri="{FF2B5EF4-FFF2-40B4-BE49-F238E27FC236}">
                <a16:creationId xmlns:a16="http://schemas.microsoft.com/office/drawing/2014/main" id="{27733956-AE17-227D-8BA2-012D8B12B56B}"/>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10</a:t>
            </a:fld>
            <a:endParaRPr lang="en-US"/>
          </a:p>
        </p:txBody>
      </p:sp>
    </p:spTree>
    <p:extLst>
      <p:ext uri="{BB962C8B-B14F-4D97-AF65-F5344CB8AC3E}">
        <p14:creationId xmlns:p14="http://schemas.microsoft.com/office/powerpoint/2010/main" val="2927046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Hand holding a smartphone with illustrated social network connections and their users.">
            <a:extLst>
              <a:ext uri="{FF2B5EF4-FFF2-40B4-BE49-F238E27FC236}">
                <a16:creationId xmlns:a16="http://schemas.microsoft.com/office/drawing/2014/main" id="{A0F7C5E8-E868-4C74-AB17-852F704504D4}"/>
              </a:ext>
            </a:extLst>
          </p:cNvPr>
          <p:cNvPicPr>
            <a:picLocks noGrp="1" noChangeAspect="1"/>
          </p:cNvPicPr>
          <p:nvPr>
            <p:ph type="pic" sz="quarter" idx="13"/>
          </p:nvPr>
        </p:nvPicPr>
        <p:blipFill>
          <a:blip r:embed="rId3"/>
          <a:srcRect t="2392" r="2" b="30556"/>
          <a:stretch>
            <a:fillRect/>
          </a:stretch>
        </p:blipFill>
        <p:spPr>
          <a:xfrm>
            <a:off x="20" y="1"/>
            <a:ext cx="4800580" cy="4822372"/>
          </a:xfrm>
        </p:spPr>
      </p:pic>
      <p:sp>
        <p:nvSpPr>
          <p:cNvPr id="2" name="Title 1">
            <a:extLst>
              <a:ext uri="{FF2B5EF4-FFF2-40B4-BE49-F238E27FC236}">
                <a16:creationId xmlns:a16="http://schemas.microsoft.com/office/drawing/2014/main" id="{F6338624-B747-4D66-8D95-2956878F49C0}"/>
              </a:ext>
            </a:extLst>
          </p:cNvPr>
          <p:cNvSpPr>
            <a:spLocks noGrp="1"/>
          </p:cNvSpPr>
          <p:nvPr>
            <p:ph type="title"/>
          </p:nvPr>
        </p:nvSpPr>
        <p:spPr>
          <a:xfrm>
            <a:off x="1002085" y="4374100"/>
            <a:ext cx="3897905" cy="1380814"/>
          </a:xfrm>
        </p:spPr>
        <p:txBody>
          <a:bodyPr anchor="t">
            <a:normAutofit/>
          </a:bodyPr>
          <a:lstStyle/>
          <a:p>
            <a:r>
              <a:rPr lang="en-US" sz="2600"/>
              <a:t>Contacting Mentors and Available Resources</a:t>
            </a:r>
          </a:p>
        </p:txBody>
      </p:sp>
      <p:sp>
        <p:nvSpPr>
          <p:cNvPr id="4" name="Content Placeholder 3">
            <a:extLst>
              <a:ext uri="{FF2B5EF4-FFF2-40B4-BE49-F238E27FC236}">
                <a16:creationId xmlns:a16="http://schemas.microsoft.com/office/drawing/2014/main" id="{99FB2838-7337-F068-DDC0-D255009783D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Mentor Contact Methods</a:t>
            </a:r>
          </a:p>
          <a:p>
            <a:pPr marL="0" lvl="1" indent="0">
              <a:buFont typeface="Arial" panose="020B0604020202020204" pitchFamily="34" charset="0"/>
              <a:buNone/>
            </a:pPr>
            <a:r>
              <a:t>Participants initiate contact through coordinators, online portals, or campus offices to start mentorship.</a:t>
            </a:r>
            <a:endParaRPr lang="en-US"/>
          </a:p>
          <a:p>
            <a:pPr marL="0" indent="0">
              <a:spcBef>
                <a:spcPts val="2500"/>
              </a:spcBef>
              <a:buFont typeface="Arial" panose="020B0604020202020204" pitchFamily="34" charset="0"/>
              <a:buNone/>
            </a:pPr>
            <a:r>
              <a:rPr lang="en-US" b="1"/>
              <a:t>Scheduling and Support</a:t>
            </a:r>
          </a:p>
          <a:p>
            <a:pPr marL="0" lvl="1" indent="0">
              <a:buFont typeface="Arial" panose="020B0604020202020204" pitchFamily="34" charset="0"/>
              <a:buNone/>
            </a:pPr>
            <a:r>
              <a:t>Mentors and mentees arrange regular sessions tailored to individual schedules for stress-free support.</a:t>
            </a:r>
            <a:endParaRPr lang="en-US"/>
          </a:p>
          <a:p>
            <a:pPr marL="0" indent="0">
              <a:spcBef>
                <a:spcPts val="2500"/>
              </a:spcBef>
              <a:buFont typeface="Arial" panose="020B0604020202020204" pitchFamily="34" charset="0"/>
              <a:buNone/>
            </a:pPr>
            <a:r>
              <a:rPr lang="en-US" b="1"/>
              <a:t>Wellbeing Resources</a:t>
            </a:r>
          </a:p>
          <a:p>
            <a:pPr marL="0" lvl="1" indent="0">
              <a:buFont typeface="Arial" panose="020B0604020202020204" pitchFamily="34" charset="0"/>
              <a:buNone/>
            </a:pPr>
            <a:r>
              <a:t>Participants access self-help materials, mindfulness apps, and workshops to reinforce wellbeing strategies.</a:t>
            </a:r>
            <a:endParaRPr lang="en-US"/>
          </a:p>
          <a:p>
            <a:pPr marL="0" indent="0">
              <a:spcBef>
                <a:spcPts val="2500"/>
              </a:spcBef>
              <a:buFont typeface="Arial" panose="020B0604020202020204" pitchFamily="34" charset="0"/>
              <a:buNone/>
            </a:pPr>
            <a:r>
              <a:rPr lang="en-US" b="1"/>
              <a:t>Continuous Emotional Support</a:t>
            </a:r>
          </a:p>
          <a:p>
            <a:pPr marL="0" lvl="1" indent="0">
              <a:buFont typeface="Arial" panose="020B0604020202020204" pitchFamily="34" charset="0"/>
              <a:buNone/>
            </a:pPr>
            <a:r>
              <a:t>Mentees can reach out between sessions, highlighting ongoing support beyond scheduled meetings.</a:t>
            </a:r>
            <a:endParaRPr lang="en-US"/>
          </a:p>
        </p:txBody>
      </p:sp>
      <p:sp>
        <p:nvSpPr>
          <p:cNvPr id="5" name="Footer Placeholder 4">
            <a:extLst>
              <a:ext uri="{FF2B5EF4-FFF2-40B4-BE49-F238E27FC236}">
                <a16:creationId xmlns:a16="http://schemas.microsoft.com/office/drawing/2014/main" id="{673255F4-B00E-B45C-466D-DF5D19EDF4DD}"/>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E92ABDB7-4128-C54E-633A-F99CF621FDB6}"/>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3/6/2026</a:t>
            </a:fld>
            <a:endParaRPr lang="en-US"/>
          </a:p>
        </p:txBody>
      </p:sp>
      <p:sp>
        <p:nvSpPr>
          <p:cNvPr id="7" name="Slide Number Placeholder 6">
            <a:extLst>
              <a:ext uri="{FF2B5EF4-FFF2-40B4-BE49-F238E27FC236}">
                <a16:creationId xmlns:a16="http://schemas.microsoft.com/office/drawing/2014/main" id="{9BFC0098-6485-852F-A371-D18F5B24FE44}"/>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11</a:t>
            </a:fld>
            <a:endParaRPr lang="en-US"/>
          </a:p>
        </p:txBody>
      </p:sp>
    </p:spTree>
    <p:extLst>
      <p:ext uri="{BB962C8B-B14F-4D97-AF65-F5344CB8AC3E}">
        <p14:creationId xmlns:p14="http://schemas.microsoft.com/office/powerpoint/2010/main" val="42567472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BC0E98-53B2-45AC-A2D3-5CB4F53EE9F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566138A-5333-4F8F-852B-472D6D0F0B7A}">
  <ds:schemaRefs>
    <ds:schemaRef ds:uri="http://schemas.microsoft.com/sharepoint/v3/contenttype/forms"/>
  </ds:schemaRefs>
</ds:datastoreItem>
</file>

<file path=customXml/itemProps3.xml><?xml version="1.0" encoding="utf-8"?>
<ds:datastoreItem xmlns:ds="http://schemas.openxmlformats.org/officeDocument/2006/customXml" ds:itemID="{3E7D331F-9E03-42FF-A5D8-8CA51554CE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9</TotalTime>
  <Words>2125</Words>
  <Application>Microsoft Office PowerPoint</Application>
  <PresentationFormat>Widescreen</PresentationFormat>
  <Paragraphs>107</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Oswald SemiBold</vt:lpstr>
      <vt:lpstr>Univers Condensed Light</vt:lpstr>
      <vt:lpstr>Orange experience</vt:lpstr>
      <vt:lpstr>Atkinson's Wellbeing Mentorship</vt:lpstr>
      <vt:lpstr>Atkinson's Wellbeing Mentorship Overview</vt:lpstr>
      <vt:lpstr>Program Introduction and Purpose</vt:lpstr>
      <vt:lpstr>Core Framework of the Mentorship</vt:lpstr>
      <vt:lpstr>Foundational Principles of Wellbeing Support</vt:lpstr>
      <vt:lpstr>Operational Structure of the Mentorship</vt:lpstr>
      <vt:lpstr>How Mentorship Sessions and Support Work</vt:lpstr>
      <vt:lpstr>Outcomes and Benefits</vt:lpstr>
      <vt:lpstr>Key Wellbeing Gains for Participants</vt:lpstr>
      <vt:lpstr>Accessing Support</vt:lpstr>
      <vt:lpstr>Contacting Mentors and Available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Andrew Atkinson (2431755)</cp:lastModifiedBy>
  <cp:revision>2</cp:revision>
  <dcterms:created xsi:type="dcterms:W3CDTF">2025-08-04T23:28:37Z</dcterms:created>
  <dcterms:modified xsi:type="dcterms:W3CDTF">2026-03-06T13:21:15Z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