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1"/>
  </p:notesMasterIdLst>
  <p:sldIdLst>
    <p:sldId id="256" r:id="rId5"/>
    <p:sldId id="257" r:id="rId6"/>
    <p:sldId id="258" r:id="rId7"/>
    <p:sldId id="259" r:id="rId8"/>
    <p:sldId id="260" r:id="rId9"/>
    <p:sldId id="261" r:id="rId10"/>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44" d="100"/>
          <a:sy n="144" d="100"/>
        </p:scale>
        <p:origin x="432"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48725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everyone. This presentation focuses on Erikson's Psychosocial Stages as our chosen lifespan development theory, and how it helps us understand and support Isaac, a 4-year-old at our Children's Centre. I'll cover the theory, apply it to Isaac's experiences, discuss nature and nurture, propose strategies, and critically evaluate the theory.</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 is 4 years old and attends our Children's Centre. He lives with his single mother who experiences post-natal depression and has limited support. They recently moved to London. Staff observe he is withdrawn, distressed at separation, shows language delays, and struggles in groups. His mother also notes he is clingy and rarely plays alone. These are key attachment and developmental signals we will explore through Erikson's theory.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Erikson proposed 8 stages. Each involves a psychosocial crisis between two forces — if resolved positively, a 'virtue' develops. The three earliest stages are most relevant here. Isaac, at age 4, is in Stage 3: Initiative vs Guilt. However, if earlier stages (Trust vs Mistrust; Autonomy vs Shame) were not positively resolved — which Isaac's history suggests — this will affect how he navigates his current stage. Key assumptions: development is lifelong, sequential, social in nature, and caregivers are vital.</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Applying Erikson: Isaac's history maps clearly onto Stages 1-3. His mother's PND means she struggled to provide consistent, responsive caregiving, disrupting the Trust vs Mistrust stage. Frequent childcare changes undermined Autonomy. Now in Stage 3, his withdrawal and language delays suggest Initiative is being blocked by unresolved earlier crises. On Nature/Nurture: biologically, stress hormones in an insecure environment affect brain development (Gerhardt, 2004). Environmentally, lack of language-rich interaction and social connection further hinder him.</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Six evidence-based strategies, each linked to Erikson: (1) Key Person approach addresses Stage 1 Trust — a consistent, warm adult helps rebuild security. (2) Play-based child-led activities support Stage 3 Initiative. (3) Language-rich environments close the language gap and stimulate cognitive development. (4) Parental support is crucial — if mother improves wellbeing, Isaac benefits too. (5) Multi-agency work ensures health, language, and social needs are all met. (6) Emotional regulation coaching helps Isaac develop the Stage 3 virtue of 'Purpose'.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Critically: Erikson's theory is a strong fit for Isaac because it centres caregiving relationships, which are clearly the source of his difficulties. Strengths: gives us a language for understanding his behaviours and a framework for intervention. Limitations: stages are rigid and the theory emerged from Western, individualistic contexts. In a diverse London borough, we must be sensitive to collectivist parenting norms. We should complement Erikson with other perspectives. Six references are provided in UWTSD Harvard format.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2475E"/>
        </a:solidFill>
        <a:effectLst/>
      </p:bgPr>
    </p:bg>
    <p:spTree>
      <p:nvGrpSpPr>
        <p:cNvPr id="1" name=""/>
        <p:cNvGrpSpPr/>
        <p:nvPr/>
      </p:nvGrpSpPr>
      <p:grpSpPr>
        <a:xfrm>
          <a:off x="0" y="0"/>
          <a:ext cx="0" cy="0"/>
          <a:chOff x="0" y="0"/>
          <a:chExt cx="0" cy="0"/>
        </a:xfrm>
      </p:grpSpPr>
      <p:sp>
        <p:nvSpPr>
          <p:cNvPr id="2" name="Shape 0"/>
          <p:cNvSpPr/>
          <p:nvPr/>
        </p:nvSpPr>
        <p:spPr>
          <a:xfrm>
            <a:off x="7132320" y="-822960"/>
            <a:ext cx="2926080" cy="2926080"/>
          </a:xfrm>
          <a:prstGeom prst="ellipse">
            <a:avLst/>
          </a:prstGeom>
          <a:solidFill>
            <a:srgbClr val="028090">
              <a:alpha val="45000"/>
            </a:srgbClr>
          </a:solidFill>
          <a:ln w="12700">
            <a:solidFill>
              <a:srgbClr val="028090">
                <a:alpha val="45000"/>
              </a:srgbClr>
            </a:solidFill>
            <a:prstDash val="solid"/>
          </a:ln>
        </p:spPr>
        <p:txBody>
          <a:bodyPr/>
          <a:lstStyle/>
          <a:p>
            <a:endParaRPr lang="en-GB"/>
          </a:p>
        </p:txBody>
      </p:sp>
      <p:sp>
        <p:nvSpPr>
          <p:cNvPr id="3" name="Shape 1"/>
          <p:cNvSpPr/>
          <p:nvPr/>
        </p:nvSpPr>
        <p:spPr>
          <a:xfrm>
            <a:off x="-365760" y="3840480"/>
            <a:ext cx="2011680" cy="2011680"/>
          </a:xfrm>
          <a:prstGeom prst="ellipse">
            <a:avLst/>
          </a:prstGeom>
          <a:solidFill>
            <a:srgbClr val="F4A261">
              <a:alpha val="35000"/>
            </a:srgbClr>
          </a:solidFill>
          <a:ln w="12700">
            <a:solidFill>
              <a:srgbClr val="F4A261">
                <a:alpha val="35000"/>
              </a:srgbClr>
            </a:solidFill>
            <a:prstDash val="solid"/>
          </a:ln>
        </p:spPr>
        <p:txBody>
          <a:bodyPr/>
          <a:lstStyle/>
          <a:p>
            <a:endParaRPr lang="en-GB"/>
          </a:p>
        </p:txBody>
      </p:sp>
      <p:sp>
        <p:nvSpPr>
          <p:cNvPr id="4" name="Text 2"/>
          <p:cNvSpPr/>
          <p:nvPr/>
        </p:nvSpPr>
        <p:spPr>
          <a:xfrm>
            <a:off x="548640" y="320040"/>
            <a:ext cx="8046720" cy="274320"/>
          </a:xfrm>
          <a:prstGeom prst="rect">
            <a:avLst/>
          </a:prstGeom>
          <a:noFill/>
          <a:ln/>
        </p:spPr>
        <p:txBody>
          <a:bodyPr wrap="square" rtlCol="0" anchor="ctr"/>
          <a:lstStyle/>
          <a:p>
            <a:pPr marL="0" indent="0" algn="l">
              <a:buNone/>
            </a:pPr>
            <a:r>
              <a:rPr lang="en-US" sz="1000" dirty="0">
                <a:solidFill>
                  <a:srgbClr val="7ECAD6"/>
                </a:solidFill>
                <a:latin typeface="Calibri" pitchFamily="34" charset="0"/>
                <a:ea typeface="Calibri" pitchFamily="34" charset="-122"/>
                <a:cs typeface="Calibri" pitchFamily="34" charset="-120"/>
              </a:rPr>
              <a:t>LCHS4010 | Component 1 Assessment  |  May 2026</a:t>
            </a:r>
            <a:endParaRPr lang="en-US" sz="1000" dirty="0"/>
          </a:p>
        </p:txBody>
      </p:sp>
      <p:sp>
        <p:nvSpPr>
          <p:cNvPr id="5" name="Text 3"/>
          <p:cNvSpPr/>
          <p:nvPr/>
        </p:nvSpPr>
        <p:spPr>
          <a:xfrm>
            <a:off x="548640" y="960120"/>
            <a:ext cx="8046720" cy="960120"/>
          </a:xfrm>
          <a:prstGeom prst="rect">
            <a:avLst/>
          </a:prstGeom>
          <a:noFill/>
          <a:ln/>
        </p:spPr>
        <p:txBody>
          <a:bodyPr wrap="square" rtlCol="0" anchor="ctr"/>
          <a:lstStyle/>
          <a:p>
            <a:pPr marL="0" indent="0" algn="l">
              <a:buNone/>
            </a:pPr>
            <a:r>
              <a:rPr lang="en-US" sz="4000" b="1" dirty="0">
                <a:solidFill>
                  <a:srgbClr val="FFFFFF"/>
                </a:solidFill>
                <a:latin typeface="Cambria" pitchFamily="34" charset="0"/>
                <a:ea typeface="Cambria" pitchFamily="34" charset="-122"/>
                <a:cs typeface="Cambria" pitchFamily="34" charset="-120"/>
              </a:rPr>
              <a:t>Erikson's Psychosocial Stages</a:t>
            </a:r>
            <a:endParaRPr lang="en-US" sz="4000" dirty="0"/>
          </a:p>
        </p:txBody>
      </p:sp>
      <p:sp>
        <p:nvSpPr>
          <p:cNvPr id="6" name="Text 4"/>
          <p:cNvSpPr/>
          <p:nvPr/>
        </p:nvSpPr>
        <p:spPr>
          <a:xfrm>
            <a:off x="548640" y="1965960"/>
            <a:ext cx="7863840" cy="548640"/>
          </a:xfrm>
          <a:prstGeom prst="rect">
            <a:avLst/>
          </a:prstGeom>
          <a:noFill/>
          <a:ln/>
        </p:spPr>
        <p:txBody>
          <a:bodyPr wrap="square" rtlCol="0" anchor="ctr"/>
          <a:lstStyle/>
          <a:p>
            <a:pPr marL="0" indent="0" algn="l">
              <a:buNone/>
            </a:pPr>
            <a:r>
              <a:rPr lang="en-US" sz="2000" i="1" dirty="0">
                <a:solidFill>
                  <a:srgbClr val="F4A261"/>
                </a:solidFill>
                <a:latin typeface="Calibri" pitchFamily="34" charset="0"/>
                <a:ea typeface="Calibri" pitchFamily="34" charset="-122"/>
                <a:cs typeface="Calibri" pitchFamily="34" charset="-120"/>
              </a:rPr>
              <a:t>Understanding &amp; Supporting Isaac's Development</a:t>
            </a:r>
            <a:endParaRPr lang="en-US" sz="2000" dirty="0"/>
          </a:p>
        </p:txBody>
      </p:sp>
      <p:sp>
        <p:nvSpPr>
          <p:cNvPr id="7" name="Shape 5"/>
          <p:cNvSpPr/>
          <p:nvPr/>
        </p:nvSpPr>
        <p:spPr>
          <a:xfrm>
            <a:off x="548640" y="2606040"/>
            <a:ext cx="5943600" cy="36576"/>
          </a:xfrm>
          <a:prstGeom prst="rect">
            <a:avLst/>
          </a:prstGeom>
          <a:solidFill>
            <a:srgbClr val="7ECAD6"/>
          </a:solidFill>
          <a:ln w="12700">
            <a:solidFill>
              <a:srgbClr val="7ECAD6"/>
            </a:solidFill>
            <a:prstDash val="solid"/>
          </a:ln>
        </p:spPr>
        <p:txBody>
          <a:bodyPr/>
          <a:lstStyle/>
          <a:p>
            <a:endParaRPr lang="en-GB"/>
          </a:p>
        </p:txBody>
      </p:sp>
      <p:sp>
        <p:nvSpPr>
          <p:cNvPr id="8" name="Text 6"/>
          <p:cNvSpPr/>
          <p:nvPr/>
        </p:nvSpPr>
        <p:spPr>
          <a:xfrm>
            <a:off x="548640" y="2788920"/>
            <a:ext cx="8046720" cy="365760"/>
          </a:xfrm>
          <a:prstGeom prst="rect">
            <a:avLst/>
          </a:prstGeom>
          <a:noFill/>
          <a:ln/>
        </p:spPr>
        <p:txBody>
          <a:bodyPr wrap="square" rtlCol="0" anchor="ctr"/>
          <a:lstStyle/>
          <a:p>
            <a:pPr marL="0" indent="0" algn="l">
              <a:buNone/>
            </a:pPr>
            <a:r>
              <a:rPr lang="en-US" sz="1300" b="1" dirty="0">
                <a:solidFill>
                  <a:srgbClr val="F4A261"/>
                </a:solidFill>
                <a:latin typeface="Calibri" pitchFamily="34" charset="0"/>
                <a:ea typeface="Calibri" pitchFamily="34" charset="-122"/>
                <a:cs typeface="Calibri" pitchFamily="34" charset="-120"/>
              </a:rPr>
              <a:t>Scenario: </a:t>
            </a:r>
            <a:r>
              <a:rPr lang="en-US" sz="1300" dirty="0">
                <a:solidFill>
                  <a:srgbClr val="B2DDE5"/>
                </a:solidFill>
                <a:latin typeface="Calibri" pitchFamily="34" charset="0"/>
                <a:ea typeface="Calibri" pitchFamily="34" charset="-122"/>
                <a:cs typeface="Calibri" pitchFamily="34" charset="-120"/>
              </a:rPr>
              <a:t>Trainee Early Years Support Worker  |  Children's Centre, London</a:t>
            </a:r>
            <a:endParaRPr lang="en-US" sz="1300" dirty="0"/>
          </a:p>
        </p:txBody>
      </p:sp>
      <p:sp>
        <p:nvSpPr>
          <p:cNvPr id="9" name="Text 7"/>
          <p:cNvSpPr/>
          <p:nvPr/>
        </p:nvSpPr>
        <p:spPr>
          <a:xfrm>
            <a:off x="548640" y="4617720"/>
            <a:ext cx="8046720" cy="274320"/>
          </a:xfrm>
          <a:prstGeom prst="rect">
            <a:avLst/>
          </a:prstGeom>
          <a:noFill/>
          <a:ln/>
        </p:spPr>
        <p:txBody>
          <a:bodyPr wrap="square" rtlCol="0" anchor="ctr"/>
          <a:lstStyle/>
          <a:p>
            <a:r>
              <a:rPr lang="en-US" sz="1100" dirty="0">
                <a:solidFill>
                  <a:srgbClr val="7ECAD6"/>
                </a:solidFill>
                <a:latin typeface="Calibri" pitchFamily="34" charset="0"/>
                <a:ea typeface="Calibri" pitchFamily="34" charset="-122"/>
                <a:cs typeface="Calibri" pitchFamily="34" charset="-120"/>
              </a:rPr>
              <a:t>Module: Psychology in Health and Social Care LCHS4010_BIRM | Student: Olawunmi Bamgboye |  ID: 2507681 | Lecturer: Helen Parsons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0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457200" y="73152"/>
            <a:ext cx="8229600" cy="749808"/>
          </a:xfrm>
          <a:prstGeom prst="rect">
            <a:avLst/>
          </a:prstGeom>
          <a:noFill/>
          <a:ln/>
        </p:spPr>
        <p:txBody>
          <a:bodyPr wrap="square" lIns="0" tIns="0" rIns="0" bIns="0" rtlCol="0" anchor="ctr"/>
          <a:lstStyle/>
          <a:p>
            <a:pPr marL="0" indent="0" algn="l">
              <a:buNone/>
            </a:pPr>
            <a:r>
              <a:rPr lang="en-US" sz="2800" b="1" dirty="0">
                <a:solidFill>
                  <a:srgbClr val="FFFFFF"/>
                </a:solidFill>
                <a:latin typeface="Cambria" pitchFamily="34" charset="0"/>
                <a:ea typeface="Cambria" pitchFamily="34" charset="-122"/>
                <a:cs typeface="Cambria" pitchFamily="34" charset="-120"/>
              </a:rPr>
              <a:t>Background: Who is Isaac?</a:t>
            </a:r>
            <a:endParaRPr lang="en-US" sz="2800" dirty="0"/>
          </a:p>
        </p:txBody>
      </p:sp>
      <p:sp>
        <p:nvSpPr>
          <p:cNvPr id="4" name="Shape 2"/>
          <p:cNvSpPr/>
          <p:nvPr/>
        </p:nvSpPr>
        <p:spPr>
          <a:xfrm>
            <a:off x="365760" y="1051560"/>
            <a:ext cx="4114800" cy="1965960"/>
          </a:xfrm>
          <a:prstGeom prst="roundRect">
            <a:avLst>
              <a:gd name="adj" fmla="val 4651"/>
            </a:avLst>
          </a:prstGeom>
          <a:solidFill>
            <a:srgbClr val="E6F4F6"/>
          </a:solidFill>
          <a:ln w="12700">
            <a:solidFill>
              <a:srgbClr val="AADDE6"/>
            </a:solidFill>
            <a:prstDash val="solid"/>
          </a:ln>
          <a:effectLst>
            <a:outerShdw blurRad="63500" dist="25400" dir="2700000" algn="bl" rotWithShape="0">
              <a:srgbClr val="000000">
                <a:alpha val="13000"/>
              </a:srgbClr>
            </a:outerShdw>
          </a:effectLst>
        </p:spPr>
        <p:txBody>
          <a:bodyPr/>
          <a:lstStyle/>
          <a:p>
            <a:endParaRPr lang="en-GB"/>
          </a:p>
        </p:txBody>
      </p:sp>
      <p:sp>
        <p:nvSpPr>
          <p:cNvPr id="5" name="Text 3"/>
          <p:cNvSpPr/>
          <p:nvPr/>
        </p:nvSpPr>
        <p:spPr>
          <a:xfrm>
            <a:off x="548640" y="1143000"/>
            <a:ext cx="3749040" cy="320040"/>
          </a:xfrm>
          <a:prstGeom prst="rect">
            <a:avLst/>
          </a:prstGeom>
          <a:noFill/>
          <a:ln/>
        </p:spPr>
        <p:txBody>
          <a:bodyPr wrap="square" rtlCol="0" anchor="ctr"/>
          <a:lstStyle/>
          <a:p>
            <a:pPr marL="0" indent="0">
              <a:buNone/>
            </a:pPr>
            <a:r>
              <a:rPr lang="en-US" sz="1300" b="1" dirty="0">
                <a:solidFill>
                  <a:srgbClr val="028090"/>
                </a:solidFill>
                <a:latin typeface="Calibri" pitchFamily="34" charset="0"/>
                <a:ea typeface="Calibri" pitchFamily="34" charset="-122"/>
                <a:cs typeface="Calibri" pitchFamily="34" charset="-120"/>
              </a:rPr>
              <a:t>Family &amp; Home Context</a:t>
            </a:r>
            <a:endParaRPr lang="en-US" sz="1300" dirty="0"/>
          </a:p>
        </p:txBody>
      </p:sp>
      <p:sp>
        <p:nvSpPr>
          <p:cNvPr id="6" name="Text 4"/>
          <p:cNvSpPr/>
          <p:nvPr/>
        </p:nvSpPr>
        <p:spPr>
          <a:xfrm>
            <a:off x="548640" y="1481328"/>
            <a:ext cx="3794760" cy="1417320"/>
          </a:xfrm>
          <a:prstGeom prst="rect">
            <a:avLst/>
          </a:prstGeom>
          <a:noFill/>
          <a:ln/>
        </p:spPr>
        <p:txBody>
          <a:bodyPr wrap="square" rtlCol="0" anchor="ctr"/>
          <a:lstStyle/>
          <a:p>
            <a:pPr marL="0" indent="0">
              <a:lnSpc>
                <a:spcPct val="120000"/>
              </a:lnSpc>
              <a:buNone/>
            </a:pPr>
            <a:r>
              <a:rPr lang="en-US" sz="1150" dirty="0">
                <a:solidFill>
                  <a:srgbClr val="F4A261"/>
                </a:solidFill>
                <a:latin typeface="Calibri" pitchFamily="34" charset="0"/>
                <a:ea typeface="Calibri" pitchFamily="34" charset="-122"/>
                <a:cs typeface="Calibri" pitchFamily="34" charset="-120"/>
              </a:rPr>
              <a:t>• </a:t>
            </a:r>
            <a:r>
              <a:rPr lang="en-US" sz="1150" dirty="0">
                <a:solidFill>
                  <a:srgbClr val="1A2E35"/>
                </a:solidFill>
                <a:latin typeface="Calibri" pitchFamily="34" charset="0"/>
                <a:ea typeface="Calibri" pitchFamily="34" charset="-122"/>
                <a:cs typeface="Calibri" pitchFamily="34" charset="-120"/>
              </a:rPr>
              <a:t>Single parent mother with post-natal depression &amp; low confidence</a:t>
            </a:r>
            <a:endParaRPr lang="en-US" sz="1150" dirty="0"/>
          </a:p>
          <a:p>
            <a:pPr marL="0" indent="0">
              <a:lnSpc>
                <a:spcPct val="120000"/>
              </a:lnSpc>
              <a:buNone/>
            </a:pPr>
            <a:r>
              <a:rPr lang="en-US" sz="1150" dirty="0">
                <a:solidFill>
                  <a:srgbClr val="F4A261"/>
                </a:solidFill>
                <a:latin typeface="Calibri" pitchFamily="34" charset="0"/>
                <a:ea typeface="Calibri" pitchFamily="34" charset="-122"/>
                <a:cs typeface="Calibri" pitchFamily="34" charset="-120"/>
              </a:rPr>
              <a:t>• </a:t>
            </a:r>
            <a:r>
              <a:rPr lang="en-US" sz="1150" dirty="0">
                <a:solidFill>
                  <a:srgbClr val="1A2E35"/>
                </a:solidFill>
                <a:latin typeface="Calibri" pitchFamily="34" charset="0"/>
                <a:ea typeface="Calibri" pitchFamily="34" charset="-122"/>
                <a:cs typeface="Calibri" pitchFamily="34" charset="-120"/>
              </a:rPr>
              <a:t>Limited social support network</a:t>
            </a:r>
            <a:endParaRPr lang="en-US" sz="1150" dirty="0"/>
          </a:p>
          <a:p>
            <a:pPr marL="0" indent="0">
              <a:lnSpc>
                <a:spcPct val="120000"/>
              </a:lnSpc>
              <a:buNone/>
            </a:pPr>
            <a:r>
              <a:rPr lang="en-US" sz="1150" dirty="0">
                <a:solidFill>
                  <a:srgbClr val="F4A261"/>
                </a:solidFill>
                <a:latin typeface="Calibri" pitchFamily="34" charset="0"/>
                <a:ea typeface="Calibri" pitchFamily="34" charset="-122"/>
                <a:cs typeface="Calibri" pitchFamily="34" charset="-120"/>
              </a:rPr>
              <a:t>• </a:t>
            </a:r>
            <a:r>
              <a:rPr lang="en-US" sz="1150" dirty="0">
                <a:solidFill>
                  <a:srgbClr val="1A2E35"/>
                </a:solidFill>
                <a:latin typeface="Calibri" pitchFamily="34" charset="0"/>
                <a:ea typeface="Calibri" pitchFamily="34" charset="-122"/>
                <a:cs typeface="Calibri" pitchFamily="34" charset="-120"/>
              </a:rPr>
              <a:t>Recently relocated to London from another part of the UK</a:t>
            </a:r>
            <a:endParaRPr lang="en-US" sz="1150" dirty="0"/>
          </a:p>
          <a:p>
            <a:pPr marL="0" indent="0">
              <a:lnSpc>
                <a:spcPct val="120000"/>
              </a:lnSpc>
              <a:buNone/>
            </a:pPr>
            <a:r>
              <a:rPr lang="en-US" sz="1150" dirty="0">
                <a:solidFill>
                  <a:srgbClr val="F4A261"/>
                </a:solidFill>
                <a:latin typeface="Calibri" pitchFamily="34" charset="0"/>
                <a:ea typeface="Calibri" pitchFamily="34" charset="-122"/>
                <a:cs typeface="Calibri" pitchFamily="34" charset="-120"/>
              </a:rPr>
              <a:t>• </a:t>
            </a:r>
            <a:r>
              <a:rPr lang="en-US" sz="1150" dirty="0">
                <a:solidFill>
                  <a:srgbClr val="1A2E35"/>
                </a:solidFill>
                <a:latin typeface="Calibri" pitchFamily="34" charset="0"/>
                <a:ea typeface="Calibri" pitchFamily="34" charset="-122"/>
                <a:cs typeface="Calibri" pitchFamily="34" charset="-120"/>
              </a:rPr>
              <a:t>Disrupted childcare arrangements over two years</a:t>
            </a:r>
            <a:endParaRPr lang="en-US" sz="1150" dirty="0"/>
          </a:p>
        </p:txBody>
      </p:sp>
      <p:sp>
        <p:nvSpPr>
          <p:cNvPr id="7" name="Shape 5"/>
          <p:cNvSpPr/>
          <p:nvPr/>
        </p:nvSpPr>
        <p:spPr>
          <a:xfrm>
            <a:off x="4663440" y="1051560"/>
            <a:ext cx="4114800" cy="1965960"/>
          </a:xfrm>
          <a:prstGeom prst="roundRect">
            <a:avLst>
              <a:gd name="adj" fmla="val 4651"/>
            </a:avLst>
          </a:prstGeom>
          <a:solidFill>
            <a:srgbClr val="FEF3E9"/>
          </a:solidFill>
          <a:ln w="12700">
            <a:solidFill>
              <a:srgbClr val="F4C78A"/>
            </a:solidFill>
            <a:prstDash val="solid"/>
          </a:ln>
          <a:effectLst>
            <a:outerShdw blurRad="63500" dist="25400" dir="2700000" algn="bl" rotWithShape="0">
              <a:srgbClr val="000000">
                <a:alpha val="13000"/>
              </a:srgbClr>
            </a:outerShdw>
          </a:effectLst>
        </p:spPr>
        <p:txBody>
          <a:bodyPr/>
          <a:lstStyle/>
          <a:p>
            <a:endParaRPr lang="en-GB"/>
          </a:p>
        </p:txBody>
      </p:sp>
      <p:sp>
        <p:nvSpPr>
          <p:cNvPr id="8" name="Text 6"/>
          <p:cNvSpPr/>
          <p:nvPr/>
        </p:nvSpPr>
        <p:spPr>
          <a:xfrm>
            <a:off x="4846320" y="1143000"/>
            <a:ext cx="3749040" cy="320040"/>
          </a:xfrm>
          <a:prstGeom prst="rect">
            <a:avLst/>
          </a:prstGeom>
          <a:noFill/>
          <a:ln/>
        </p:spPr>
        <p:txBody>
          <a:bodyPr wrap="square" rtlCol="0" anchor="ctr"/>
          <a:lstStyle/>
          <a:p>
            <a:pPr marL="0" indent="0">
              <a:buNone/>
            </a:pPr>
            <a:r>
              <a:rPr lang="en-US" sz="1300" b="1" dirty="0">
                <a:solidFill>
                  <a:srgbClr val="B55A1A"/>
                </a:solidFill>
                <a:latin typeface="Calibri" pitchFamily="34" charset="0"/>
                <a:ea typeface="Calibri" pitchFamily="34" charset="-122"/>
                <a:cs typeface="Calibri" pitchFamily="34" charset="-120"/>
              </a:rPr>
              <a:t>Staff Observations</a:t>
            </a:r>
            <a:endParaRPr lang="en-US" sz="1300" dirty="0"/>
          </a:p>
        </p:txBody>
      </p:sp>
      <p:sp>
        <p:nvSpPr>
          <p:cNvPr id="9" name="Text 7"/>
          <p:cNvSpPr/>
          <p:nvPr/>
        </p:nvSpPr>
        <p:spPr>
          <a:xfrm>
            <a:off x="4846320" y="1481328"/>
            <a:ext cx="3794760" cy="1417320"/>
          </a:xfrm>
          <a:prstGeom prst="rect">
            <a:avLst/>
          </a:prstGeom>
          <a:noFill/>
          <a:ln/>
        </p:spPr>
        <p:txBody>
          <a:bodyPr wrap="square" rtlCol="0" anchor="ctr"/>
          <a:lstStyle/>
          <a:p>
            <a:pPr marL="0" indent="0">
              <a:lnSpc>
                <a:spcPct val="120000"/>
              </a:lnSpc>
              <a:buNone/>
            </a:pPr>
            <a:r>
              <a:rPr lang="en-US" sz="1150" dirty="0">
                <a:solidFill>
                  <a:srgbClr val="028090"/>
                </a:solidFill>
                <a:latin typeface="Calibri" pitchFamily="34" charset="0"/>
                <a:ea typeface="Calibri" pitchFamily="34" charset="-122"/>
                <a:cs typeface="Calibri" pitchFamily="34" charset="-120"/>
              </a:rPr>
              <a:t>• </a:t>
            </a:r>
            <a:r>
              <a:rPr lang="en-US" sz="1150" dirty="0">
                <a:solidFill>
                  <a:srgbClr val="1A2E35"/>
                </a:solidFill>
                <a:latin typeface="Calibri" pitchFamily="34" charset="0"/>
                <a:ea typeface="Calibri" pitchFamily="34" charset="-122"/>
                <a:cs typeface="Calibri" pitchFamily="34" charset="-120"/>
              </a:rPr>
              <a:t>Quiet and withdrawn during free play</a:t>
            </a:r>
            <a:endParaRPr lang="en-US" sz="1150" dirty="0"/>
          </a:p>
          <a:p>
            <a:pPr marL="0" indent="0">
              <a:lnSpc>
                <a:spcPct val="120000"/>
              </a:lnSpc>
              <a:buNone/>
            </a:pPr>
            <a:r>
              <a:rPr lang="en-US" sz="1150" dirty="0">
                <a:solidFill>
                  <a:srgbClr val="028090"/>
                </a:solidFill>
                <a:latin typeface="Calibri" pitchFamily="34" charset="0"/>
                <a:ea typeface="Calibri" pitchFamily="34" charset="-122"/>
                <a:cs typeface="Calibri" pitchFamily="34" charset="-120"/>
              </a:rPr>
              <a:t>• </a:t>
            </a:r>
            <a:r>
              <a:rPr lang="en-US" sz="1150" dirty="0">
                <a:solidFill>
                  <a:srgbClr val="1A2E35"/>
                </a:solidFill>
                <a:latin typeface="Calibri" pitchFamily="34" charset="0"/>
                <a:ea typeface="Calibri" pitchFamily="34" charset="-122"/>
                <a:cs typeface="Calibri" pitchFamily="34" charset="-120"/>
              </a:rPr>
              <a:t>Distressed during separation from mother</a:t>
            </a:r>
            <a:endParaRPr lang="en-US" sz="1150" dirty="0"/>
          </a:p>
          <a:p>
            <a:pPr marL="0" indent="0">
              <a:lnSpc>
                <a:spcPct val="120000"/>
              </a:lnSpc>
              <a:buNone/>
            </a:pPr>
            <a:r>
              <a:rPr lang="en-US" sz="1150" dirty="0">
                <a:solidFill>
                  <a:srgbClr val="028090"/>
                </a:solidFill>
                <a:latin typeface="Calibri" pitchFamily="34" charset="0"/>
                <a:ea typeface="Calibri" pitchFamily="34" charset="-122"/>
                <a:cs typeface="Calibri" pitchFamily="34" charset="-120"/>
              </a:rPr>
              <a:t>• </a:t>
            </a:r>
            <a:r>
              <a:rPr lang="en-US" sz="1150" dirty="0">
                <a:solidFill>
                  <a:srgbClr val="1A2E35"/>
                </a:solidFill>
                <a:latin typeface="Calibri" pitchFamily="34" charset="0"/>
                <a:ea typeface="Calibri" pitchFamily="34" charset="-122"/>
                <a:cs typeface="Calibri" pitchFamily="34" charset="-120"/>
              </a:rPr>
              <a:t>Delays in language development</a:t>
            </a:r>
            <a:endParaRPr lang="en-US" sz="1150" dirty="0"/>
          </a:p>
          <a:p>
            <a:pPr marL="0" indent="0">
              <a:lnSpc>
                <a:spcPct val="120000"/>
              </a:lnSpc>
              <a:buNone/>
            </a:pPr>
            <a:r>
              <a:rPr lang="en-US" sz="1150" dirty="0">
                <a:solidFill>
                  <a:srgbClr val="028090"/>
                </a:solidFill>
                <a:latin typeface="Calibri" pitchFamily="34" charset="0"/>
                <a:ea typeface="Calibri" pitchFamily="34" charset="-122"/>
                <a:cs typeface="Calibri" pitchFamily="34" charset="-120"/>
              </a:rPr>
              <a:t>• </a:t>
            </a:r>
            <a:r>
              <a:rPr lang="en-US" sz="1150" dirty="0">
                <a:solidFill>
                  <a:srgbClr val="1A2E35"/>
                </a:solidFill>
                <a:latin typeface="Calibri" pitchFamily="34" charset="0"/>
                <a:ea typeface="Calibri" pitchFamily="34" charset="-122"/>
                <a:cs typeface="Calibri" pitchFamily="34" charset="-120"/>
              </a:rPr>
              <a:t>Struggles to join group activities</a:t>
            </a:r>
            <a:endParaRPr lang="en-US" sz="1150" dirty="0"/>
          </a:p>
        </p:txBody>
      </p:sp>
      <p:sp>
        <p:nvSpPr>
          <p:cNvPr id="10" name="Shape 8"/>
          <p:cNvSpPr/>
          <p:nvPr/>
        </p:nvSpPr>
        <p:spPr>
          <a:xfrm>
            <a:off x="365760" y="3182112"/>
            <a:ext cx="8412480" cy="658368"/>
          </a:xfrm>
          <a:prstGeom prst="roundRect">
            <a:avLst>
              <a:gd name="adj" fmla="val 11111"/>
            </a:avLst>
          </a:prstGeom>
          <a:solidFill>
            <a:srgbClr val="FFF8F0"/>
          </a:solidFill>
          <a:ln w="12700">
            <a:solidFill>
              <a:srgbClr val="F4C78A"/>
            </a:solidFill>
            <a:prstDash val="solid"/>
          </a:ln>
        </p:spPr>
        <p:txBody>
          <a:bodyPr/>
          <a:lstStyle/>
          <a:p>
            <a:endParaRPr lang="en-GB"/>
          </a:p>
        </p:txBody>
      </p:sp>
      <p:sp>
        <p:nvSpPr>
          <p:cNvPr id="11" name="Text 9"/>
          <p:cNvSpPr/>
          <p:nvPr/>
        </p:nvSpPr>
        <p:spPr>
          <a:xfrm>
            <a:off x="548640" y="3246120"/>
            <a:ext cx="8046720" cy="530352"/>
          </a:xfrm>
          <a:prstGeom prst="rect">
            <a:avLst/>
          </a:prstGeom>
          <a:noFill/>
          <a:ln/>
        </p:spPr>
        <p:txBody>
          <a:bodyPr wrap="square" rtlCol="0" anchor="ctr"/>
          <a:lstStyle/>
          <a:p>
            <a:pPr marL="0" indent="0">
              <a:buNone/>
            </a:pPr>
            <a:r>
              <a:rPr lang="en-US" sz="1200" b="1" dirty="0">
                <a:solidFill>
                  <a:srgbClr val="B55A1A"/>
                </a:solidFill>
                <a:latin typeface="Calibri" pitchFamily="34" charset="0"/>
                <a:ea typeface="Calibri" pitchFamily="34" charset="-122"/>
                <a:cs typeface="Calibri" pitchFamily="34" charset="-120"/>
              </a:rPr>
              <a:t>Mother reports: </a:t>
            </a:r>
            <a:r>
              <a:rPr lang="en-US" sz="1200" dirty="0">
                <a:solidFill>
                  <a:srgbClr val="1A2E35"/>
                </a:solidFill>
                <a:latin typeface="Calibri" pitchFamily="34" charset="0"/>
                <a:ea typeface="Calibri" pitchFamily="34" charset="-122"/>
                <a:cs typeface="Calibri" pitchFamily="34" charset="-120"/>
              </a:rPr>
              <a:t>Isaac has difficulty sleeping, is described as 'clingy', and rarely plays independently at home.</a:t>
            </a:r>
            <a:endParaRPr lang="en-US" sz="1200" dirty="0"/>
          </a:p>
        </p:txBody>
      </p:sp>
      <p:sp>
        <p:nvSpPr>
          <p:cNvPr id="12" name="Text 10"/>
          <p:cNvSpPr/>
          <p:nvPr/>
        </p:nvSpPr>
        <p:spPr>
          <a:xfrm>
            <a:off x="8595360" y="4846320"/>
            <a:ext cx="457200" cy="182880"/>
          </a:xfrm>
          <a:prstGeom prst="rect">
            <a:avLst/>
          </a:prstGeom>
          <a:noFill/>
          <a:ln/>
        </p:spPr>
        <p:txBody>
          <a:bodyPr wrap="square" rtlCol="0" anchor="ctr"/>
          <a:lstStyle/>
          <a:p>
            <a:pPr marL="0" indent="0">
              <a:buNone/>
            </a:pPr>
            <a:r>
              <a:rPr lang="en-US" sz="900" dirty="0">
                <a:solidFill>
                  <a:srgbClr val="4A6572"/>
                </a:solidFill>
                <a:latin typeface="Calibri" pitchFamily="34" charset="0"/>
                <a:ea typeface="Calibri" pitchFamily="34" charset="-122"/>
                <a:cs typeface="Calibri" pitchFamily="34" charset="-120"/>
              </a:rPr>
              <a:t>2 / 6</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0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457200" y="73152"/>
            <a:ext cx="8229600" cy="749808"/>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Erikson's Psychosocial Theory: Key Concepts</a:t>
            </a:r>
            <a:endParaRPr lang="en-US" sz="2600" dirty="0"/>
          </a:p>
        </p:txBody>
      </p:sp>
      <p:sp>
        <p:nvSpPr>
          <p:cNvPr id="4" name="Text 2"/>
          <p:cNvSpPr/>
          <p:nvPr/>
        </p:nvSpPr>
        <p:spPr>
          <a:xfrm>
            <a:off x="457200" y="1005840"/>
            <a:ext cx="8229600" cy="594360"/>
          </a:xfrm>
          <a:prstGeom prst="rect">
            <a:avLst/>
          </a:prstGeom>
          <a:noFill/>
          <a:ln/>
        </p:spPr>
        <p:txBody>
          <a:bodyPr wrap="square" rtlCol="0" anchor="ctr"/>
          <a:lstStyle/>
          <a:p>
            <a:pPr marL="0" indent="0">
              <a:lnSpc>
                <a:spcPct val="130000"/>
              </a:lnSpc>
              <a:buNone/>
            </a:pPr>
            <a:r>
              <a:rPr lang="en-US" sz="1250" dirty="0">
                <a:solidFill>
                  <a:srgbClr val="1A2E35"/>
                </a:solidFill>
                <a:latin typeface="Calibri" pitchFamily="34" charset="0"/>
                <a:ea typeface="Calibri" pitchFamily="34" charset="-122"/>
                <a:cs typeface="Calibri" pitchFamily="34" charset="-120"/>
              </a:rPr>
              <a:t>Erik Erikson (1950) proposed eight sequential psychosocial stages across the lifespan. Each stage presents a developmental crisis a conflict between two opposing forces which must be resolved for healthy psychological growth.</a:t>
            </a:r>
            <a:endParaRPr lang="en-US" sz="1250" dirty="0"/>
          </a:p>
        </p:txBody>
      </p:sp>
      <p:sp>
        <p:nvSpPr>
          <p:cNvPr id="5" name="Shape 3"/>
          <p:cNvSpPr/>
          <p:nvPr/>
        </p:nvSpPr>
        <p:spPr>
          <a:xfrm>
            <a:off x="320040" y="1737360"/>
            <a:ext cx="2743200" cy="2148840"/>
          </a:xfrm>
          <a:prstGeom prst="roundRect">
            <a:avLst>
              <a:gd name="adj" fmla="val 5106"/>
            </a:avLst>
          </a:prstGeom>
          <a:solidFill>
            <a:srgbClr val="FFFFFF"/>
          </a:solidFill>
          <a:ln w="12700">
            <a:solidFill>
              <a:srgbClr val="AADDE6"/>
            </a:solidFill>
            <a:prstDash val="solid"/>
          </a:ln>
          <a:effectLst>
            <a:outerShdw blurRad="63500" dist="25400" dir="2700000" algn="bl" rotWithShape="0">
              <a:srgbClr val="000000">
                <a:alpha val="13000"/>
              </a:srgbClr>
            </a:outerShdw>
          </a:effectLst>
        </p:spPr>
        <p:txBody>
          <a:bodyPr/>
          <a:lstStyle/>
          <a:p>
            <a:endParaRPr lang="en-GB"/>
          </a:p>
        </p:txBody>
      </p:sp>
      <p:sp>
        <p:nvSpPr>
          <p:cNvPr id="6" name="Text 4"/>
          <p:cNvSpPr/>
          <p:nvPr/>
        </p:nvSpPr>
        <p:spPr>
          <a:xfrm>
            <a:off x="429768" y="1810512"/>
            <a:ext cx="2523744" cy="411480"/>
          </a:xfrm>
          <a:prstGeom prst="rect">
            <a:avLst/>
          </a:prstGeom>
          <a:noFill/>
          <a:ln/>
        </p:spPr>
        <p:txBody>
          <a:bodyPr wrap="square" rtlCol="0" anchor="ctr"/>
          <a:lstStyle/>
          <a:p>
            <a:pPr marL="0" indent="0" algn="ctr">
              <a:buNone/>
            </a:pPr>
            <a:r>
              <a:rPr lang="en-US" sz="1150" b="1" dirty="0">
                <a:solidFill>
                  <a:srgbClr val="02475E"/>
                </a:solidFill>
                <a:latin typeface="Cambria" pitchFamily="34" charset="0"/>
                <a:ea typeface="Cambria" pitchFamily="34" charset="-122"/>
                <a:cs typeface="Cambria" pitchFamily="34" charset="-120"/>
              </a:rPr>
              <a:t>Stage 1: Trust vs Mistrust</a:t>
            </a:r>
            <a:endParaRPr lang="en-US" sz="1150" dirty="0"/>
          </a:p>
        </p:txBody>
      </p:sp>
      <p:sp>
        <p:nvSpPr>
          <p:cNvPr id="7" name="Text 5"/>
          <p:cNvSpPr/>
          <p:nvPr/>
        </p:nvSpPr>
        <p:spPr>
          <a:xfrm>
            <a:off x="429768" y="2231136"/>
            <a:ext cx="2523744" cy="256032"/>
          </a:xfrm>
          <a:prstGeom prst="rect">
            <a:avLst/>
          </a:prstGeom>
          <a:noFill/>
          <a:ln/>
        </p:spPr>
        <p:txBody>
          <a:bodyPr wrap="square" rtlCol="0" anchor="ctr"/>
          <a:lstStyle/>
          <a:p>
            <a:pPr marL="0" indent="0" algn="ctr">
              <a:buNone/>
            </a:pPr>
            <a:r>
              <a:rPr lang="en-US" sz="1000" i="1" dirty="0">
                <a:solidFill>
                  <a:srgbClr val="028090"/>
                </a:solidFill>
                <a:latin typeface="Calibri" pitchFamily="34" charset="0"/>
                <a:ea typeface="Calibri" pitchFamily="34" charset="-122"/>
                <a:cs typeface="Calibri" pitchFamily="34" charset="-120"/>
              </a:rPr>
              <a:t>Birth – 18 months</a:t>
            </a:r>
            <a:endParaRPr lang="en-US" sz="1000" dirty="0"/>
          </a:p>
        </p:txBody>
      </p:sp>
      <p:sp>
        <p:nvSpPr>
          <p:cNvPr id="8" name="Text 6"/>
          <p:cNvSpPr/>
          <p:nvPr/>
        </p:nvSpPr>
        <p:spPr>
          <a:xfrm>
            <a:off x="429768" y="2542032"/>
            <a:ext cx="2523744" cy="502920"/>
          </a:xfrm>
          <a:prstGeom prst="rect">
            <a:avLst/>
          </a:prstGeom>
          <a:noFill/>
          <a:ln/>
        </p:spPr>
        <p:txBody>
          <a:bodyPr wrap="square" rtlCol="0" anchor="ctr"/>
          <a:lstStyle/>
          <a:p>
            <a:pPr marL="0" indent="0" algn="ctr">
              <a:buNone/>
            </a:pPr>
            <a:r>
              <a:rPr lang="en-US" sz="1100" b="1" dirty="0">
                <a:solidFill>
                  <a:srgbClr val="1A2E35"/>
                </a:solidFill>
                <a:latin typeface="Calibri" pitchFamily="34" charset="0"/>
                <a:ea typeface="Calibri" pitchFamily="34" charset="-122"/>
                <a:cs typeface="Calibri" pitchFamily="34" charset="-120"/>
              </a:rPr>
              <a:t>"Can I trust the world?"</a:t>
            </a:r>
            <a:endParaRPr lang="en-US" sz="1100" dirty="0"/>
          </a:p>
        </p:txBody>
      </p:sp>
      <p:sp>
        <p:nvSpPr>
          <p:cNvPr id="9" name="Shape 7"/>
          <p:cNvSpPr/>
          <p:nvPr/>
        </p:nvSpPr>
        <p:spPr>
          <a:xfrm>
            <a:off x="3246120" y="1737360"/>
            <a:ext cx="2743200" cy="2148840"/>
          </a:xfrm>
          <a:prstGeom prst="roundRect">
            <a:avLst>
              <a:gd name="adj" fmla="val 5106"/>
            </a:avLst>
          </a:prstGeom>
          <a:solidFill>
            <a:srgbClr val="FFFFFF"/>
          </a:solidFill>
          <a:ln w="12700">
            <a:solidFill>
              <a:srgbClr val="AADDE6"/>
            </a:solidFill>
            <a:prstDash val="solid"/>
          </a:ln>
          <a:effectLst>
            <a:outerShdw blurRad="63500" dist="25400" dir="2700000" algn="bl" rotWithShape="0">
              <a:srgbClr val="000000">
                <a:alpha val="13000"/>
              </a:srgbClr>
            </a:outerShdw>
          </a:effectLst>
        </p:spPr>
        <p:txBody>
          <a:bodyPr/>
          <a:lstStyle/>
          <a:p>
            <a:endParaRPr lang="en-GB"/>
          </a:p>
        </p:txBody>
      </p:sp>
      <p:sp>
        <p:nvSpPr>
          <p:cNvPr id="10" name="Text 8"/>
          <p:cNvSpPr/>
          <p:nvPr/>
        </p:nvSpPr>
        <p:spPr>
          <a:xfrm>
            <a:off x="3355848" y="1810512"/>
            <a:ext cx="2523744" cy="411480"/>
          </a:xfrm>
          <a:prstGeom prst="rect">
            <a:avLst/>
          </a:prstGeom>
          <a:noFill/>
          <a:ln/>
        </p:spPr>
        <p:txBody>
          <a:bodyPr wrap="square" rtlCol="0" anchor="ctr"/>
          <a:lstStyle/>
          <a:p>
            <a:pPr marL="0" indent="0" algn="ctr">
              <a:buNone/>
            </a:pPr>
            <a:r>
              <a:rPr lang="en-US" sz="1150" b="1" dirty="0">
                <a:solidFill>
                  <a:srgbClr val="02475E"/>
                </a:solidFill>
                <a:latin typeface="Cambria" pitchFamily="34" charset="0"/>
                <a:ea typeface="Cambria" pitchFamily="34" charset="-122"/>
                <a:cs typeface="Cambria" pitchFamily="34" charset="-120"/>
              </a:rPr>
              <a:t>Stage 2: Autonomy vs Shame</a:t>
            </a:r>
            <a:endParaRPr lang="en-US" sz="1150" dirty="0"/>
          </a:p>
        </p:txBody>
      </p:sp>
      <p:sp>
        <p:nvSpPr>
          <p:cNvPr id="11" name="Text 9"/>
          <p:cNvSpPr/>
          <p:nvPr/>
        </p:nvSpPr>
        <p:spPr>
          <a:xfrm>
            <a:off x="3355848" y="2231136"/>
            <a:ext cx="2523744" cy="256032"/>
          </a:xfrm>
          <a:prstGeom prst="rect">
            <a:avLst/>
          </a:prstGeom>
          <a:noFill/>
          <a:ln/>
        </p:spPr>
        <p:txBody>
          <a:bodyPr wrap="square" rtlCol="0" anchor="ctr"/>
          <a:lstStyle/>
          <a:p>
            <a:pPr marL="0" indent="0" algn="ctr">
              <a:buNone/>
            </a:pPr>
            <a:r>
              <a:rPr lang="en-US" sz="1000" i="1" dirty="0">
                <a:solidFill>
                  <a:srgbClr val="028090"/>
                </a:solidFill>
                <a:latin typeface="Calibri" pitchFamily="34" charset="0"/>
                <a:ea typeface="Calibri" pitchFamily="34" charset="-122"/>
                <a:cs typeface="Calibri" pitchFamily="34" charset="-120"/>
              </a:rPr>
              <a:t>18 months – 3 years</a:t>
            </a:r>
            <a:endParaRPr lang="en-US" sz="1000" dirty="0"/>
          </a:p>
        </p:txBody>
      </p:sp>
      <p:sp>
        <p:nvSpPr>
          <p:cNvPr id="12" name="Text 10"/>
          <p:cNvSpPr/>
          <p:nvPr/>
        </p:nvSpPr>
        <p:spPr>
          <a:xfrm>
            <a:off x="3355848" y="2542032"/>
            <a:ext cx="2523744" cy="502920"/>
          </a:xfrm>
          <a:prstGeom prst="rect">
            <a:avLst/>
          </a:prstGeom>
          <a:noFill/>
          <a:ln/>
        </p:spPr>
        <p:txBody>
          <a:bodyPr wrap="square" rtlCol="0" anchor="ctr"/>
          <a:lstStyle/>
          <a:p>
            <a:pPr marL="0" indent="0" algn="ctr">
              <a:buNone/>
            </a:pPr>
            <a:r>
              <a:rPr lang="en-US" sz="1100" b="1" dirty="0">
                <a:solidFill>
                  <a:srgbClr val="1A2E35"/>
                </a:solidFill>
                <a:latin typeface="Calibri" pitchFamily="34" charset="0"/>
                <a:ea typeface="Calibri" pitchFamily="34" charset="-122"/>
                <a:cs typeface="Calibri" pitchFamily="34" charset="-120"/>
              </a:rPr>
              <a:t>"Can I do things myself?"</a:t>
            </a:r>
            <a:endParaRPr lang="en-US" sz="1100" dirty="0"/>
          </a:p>
        </p:txBody>
      </p:sp>
      <p:sp>
        <p:nvSpPr>
          <p:cNvPr id="13" name="Shape 11"/>
          <p:cNvSpPr/>
          <p:nvPr/>
        </p:nvSpPr>
        <p:spPr>
          <a:xfrm>
            <a:off x="6172200" y="1737360"/>
            <a:ext cx="2743200" cy="2148840"/>
          </a:xfrm>
          <a:prstGeom prst="roundRect">
            <a:avLst>
              <a:gd name="adj" fmla="val 5106"/>
            </a:avLst>
          </a:prstGeom>
          <a:solidFill>
            <a:srgbClr val="E8F7F9"/>
          </a:solidFill>
          <a:ln w="31750">
            <a:solidFill>
              <a:srgbClr val="F4A261"/>
            </a:solidFill>
            <a:prstDash val="solid"/>
          </a:ln>
          <a:effectLst>
            <a:outerShdw blurRad="63500" dist="25400" dir="2700000" algn="bl" rotWithShape="0">
              <a:srgbClr val="000000">
                <a:alpha val="13000"/>
              </a:srgbClr>
            </a:outerShdw>
          </a:effectLst>
        </p:spPr>
        <p:txBody>
          <a:bodyPr/>
          <a:lstStyle/>
          <a:p>
            <a:endParaRPr lang="en-GB"/>
          </a:p>
        </p:txBody>
      </p:sp>
      <p:sp>
        <p:nvSpPr>
          <p:cNvPr id="14" name="Text 12"/>
          <p:cNvSpPr/>
          <p:nvPr/>
        </p:nvSpPr>
        <p:spPr>
          <a:xfrm>
            <a:off x="6281928" y="1810512"/>
            <a:ext cx="2523744" cy="411480"/>
          </a:xfrm>
          <a:prstGeom prst="rect">
            <a:avLst/>
          </a:prstGeom>
          <a:noFill/>
          <a:ln/>
        </p:spPr>
        <p:txBody>
          <a:bodyPr wrap="square" rtlCol="0" anchor="ctr"/>
          <a:lstStyle/>
          <a:p>
            <a:pPr marL="0" indent="0" algn="ctr">
              <a:buNone/>
            </a:pPr>
            <a:r>
              <a:rPr lang="en-US" sz="1150" b="1" dirty="0">
                <a:solidFill>
                  <a:srgbClr val="02475E"/>
                </a:solidFill>
                <a:latin typeface="Cambria" pitchFamily="34" charset="0"/>
                <a:ea typeface="Cambria" pitchFamily="34" charset="-122"/>
                <a:cs typeface="Cambria" pitchFamily="34" charset="-120"/>
              </a:rPr>
              <a:t>Stage 3: Initiative vs Guilt</a:t>
            </a:r>
            <a:endParaRPr lang="en-US" sz="1150" dirty="0"/>
          </a:p>
        </p:txBody>
      </p:sp>
      <p:sp>
        <p:nvSpPr>
          <p:cNvPr id="15" name="Text 13"/>
          <p:cNvSpPr/>
          <p:nvPr/>
        </p:nvSpPr>
        <p:spPr>
          <a:xfrm>
            <a:off x="6281928" y="2231136"/>
            <a:ext cx="2523744" cy="256032"/>
          </a:xfrm>
          <a:prstGeom prst="rect">
            <a:avLst/>
          </a:prstGeom>
          <a:noFill/>
          <a:ln/>
        </p:spPr>
        <p:txBody>
          <a:bodyPr wrap="square" rtlCol="0" anchor="ctr"/>
          <a:lstStyle/>
          <a:p>
            <a:pPr marL="0" indent="0" algn="ctr">
              <a:buNone/>
            </a:pPr>
            <a:r>
              <a:rPr lang="en-US" sz="1000" i="1" dirty="0">
                <a:solidFill>
                  <a:srgbClr val="028090"/>
                </a:solidFill>
                <a:latin typeface="Calibri" pitchFamily="34" charset="0"/>
                <a:ea typeface="Calibri" pitchFamily="34" charset="-122"/>
                <a:cs typeface="Calibri" pitchFamily="34" charset="-120"/>
              </a:rPr>
              <a:t>3 – 6 years  ← Isaac</a:t>
            </a:r>
            <a:endParaRPr lang="en-US" sz="1000" dirty="0"/>
          </a:p>
        </p:txBody>
      </p:sp>
      <p:sp>
        <p:nvSpPr>
          <p:cNvPr id="16" name="Text 14"/>
          <p:cNvSpPr/>
          <p:nvPr/>
        </p:nvSpPr>
        <p:spPr>
          <a:xfrm>
            <a:off x="6281928" y="2542032"/>
            <a:ext cx="2523744" cy="502920"/>
          </a:xfrm>
          <a:prstGeom prst="rect">
            <a:avLst/>
          </a:prstGeom>
          <a:noFill/>
          <a:ln/>
        </p:spPr>
        <p:txBody>
          <a:bodyPr wrap="square" rtlCol="0" anchor="ctr"/>
          <a:lstStyle/>
          <a:p>
            <a:pPr marL="0" indent="0" algn="ctr">
              <a:buNone/>
            </a:pPr>
            <a:r>
              <a:rPr lang="en-US" sz="1100" b="1" dirty="0">
                <a:solidFill>
                  <a:srgbClr val="1A2E35"/>
                </a:solidFill>
                <a:latin typeface="Calibri" pitchFamily="34" charset="0"/>
                <a:ea typeface="Calibri" pitchFamily="34" charset="-122"/>
                <a:cs typeface="Calibri" pitchFamily="34" charset="-120"/>
              </a:rPr>
              <a:t>"Can I explore &amp; lead?"</a:t>
            </a:r>
            <a:endParaRPr lang="en-US" sz="1100" dirty="0"/>
          </a:p>
        </p:txBody>
      </p:sp>
      <p:sp>
        <p:nvSpPr>
          <p:cNvPr id="17" name="Shape 15"/>
          <p:cNvSpPr/>
          <p:nvPr/>
        </p:nvSpPr>
        <p:spPr>
          <a:xfrm>
            <a:off x="6172200" y="3904488"/>
            <a:ext cx="2743200" cy="292608"/>
          </a:xfrm>
          <a:prstGeom prst="rect">
            <a:avLst/>
          </a:prstGeom>
          <a:solidFill>
            <a:srgbClr val="F4A261"/>
          </a:solidFill>
          <a:ln w="12700">
            <a:solidFill>
              <a:srgbClr val="F4A261"/>
            </a:solidFill>
            <a:prstDash val="solid"/>
          </a:ln>
        </p:spPr>
        <p:txBody>
          <a:bodyPr/>
          <a:lstStyle/>
          <a:p>
            <a:endParaRPr lang="en-GB"/>
          </a:p>
        </p:txBody>
      </p:sp>
      <p:sp>
        <p:nvSpPr>
          <p:cNvPr id="18" name="Text 16"/>
          <p:cNvSpPr/>
          <p:nvPr/>
        </p:nvSpPr>
        <p:spPr>
          <a:xfrm>
            <a:off x="6172200" y="3904488"/>
            <a:ext cx="2743200"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  Isaac's current stage</a:t>
            </a:r>
            <a:endParaRPr lang="en-US" sz="1050" dirty="0"/>
          </a:p>
        </p:txBody>
      </p:sp>
      <p:sp>
        <p:nvSpPr>
          <p:cNvPr id="19" name="Text 17"/>
          <p:cNvSpPr/>
          <p:nvPr/>
        </p:nvSpPr>
        <p:spPr>
          <a:xfrm>
            <a:off x="457200" y="3931920"/>
            <a:ext cx="5486400" cy="274320"/>
          </a:xfrm>
          <a:prstGeom prst="rect">
            <a:avLst/>
          </a:prstGeom>
          <a:noFill/>
          <a:ln/>
        </p:spPr>
        <p:txBody>
          <a:bodyPr wrap="square" rtlCol="0" anchor="ctr"/>
          <a:lstStyle/>
          <a:p>
            <a:pPr marL="0" indent="0">
              <a:buNone/>
            </a:pPr>
            <a:r>
              <a:rPr lang="en-US" sz="1200" b="1" dirty="0">
                <a:solidFill>
                  <a:srgbClr val="028090"/>
                </a:solidFill>
                <a:latin typeface="Cambria" pitchFamily="34" charset="0"/>
                <a:ea typeface="Cambria" pitchFamily="34" charset="-122"/>
                <a:cs typeface="Cambria" pitchFamily="34" charset="-120"/>
              </a:rPr>
              <a:t>Key Theoretical Assumptions</a:t>
            </a:r>
            <a:endParaRPr lang="en-US" sz="1200" dirty="0"/>
          </a:p>
        </p:txBody>
      </p:sp>
      <p:sp>
        <p:nvSpPr>
          <p:cNvPr id="20" name="Text 18"/>
          <p:cNvSpPr/>
          <p:nvPr/>
        </p:nvSpPr>
        <p:spPr>
          <a:xfrm>
            <a:off x="457200" y="4224528"/>
            <a:ext cx="5486400" cy="749808"/>
          </a:xfrm>
          <a:prstGeom prst="rect">
            <a:avLst/>
          </a:prstGeom>
          <a:noFill/>
          <a:ln/>
        </p:spPr>
        <p:txBody>
          <a:bodyPr wrap="square" rtlCol="0" anchor="ctr"/>
          <a:lstStyle/>
          <a:p>
            <a:pPr marL="0" indent="0">
              <a:lnSpc>
                <a:spcPct val="125000"/>
              </a:lnSpc>
              <a:buNone/>
            </a:pPr>
            <a:r>
              <a:rPr lang="en-US" sz="1150" dirty="0">
                <a:solidFill>
                  <a:srgbClr val="1A2E35"/>
                </a:solidFill>
                <a:latin typeface="Calibri" pitchFamily="34" charset="0"/>
                <a:ea typeface="Calibri" pitchFamily="34" charset="-122"/>
                <a:cs typeface="Calibri" pitchFamily="34" charset="-120"/>
              </a:rPr>
              <a:t>• Development is lifelong, sequential, and shaped by social interactions   </a:t>
            </a:r>
            <a:endParaRPr lang="en-US" sz="1150" dirty="0"/>
          </a:p>
          <a:p>
            <a:pPr marL="0" indent="0">
              <a:lnSpc>
                <a:spcPct val="125000"/>
              </a:lnSpc>
              <a:buNone/>
            </a:pPr>
            <a:r>
              <a:rPr lang="en-US" sz="1150" dirty="0">
                <a:solidFill>
                  <a:srgbClr val="1A2E35"/>
                </a:solidFill>
                <a:latin typeface="Calibri" pitchFamily="34" charset="0"/>
                <a:ea typeface="Calibri" pitchFamily="34" charset="-122"/>
                <a:cs typeface="Calibri" pitchFamily="34" charset="-120"/>
              </a:rPr>
              <a:t>• Unresolved earlier crises impact subsequent stages   </a:t>
            </a:r>
            <a:endParaRPr lang="en-US" sz="1150" dirty="0"/>
          </a:p>
          <a:p>
            <a:pPr marL="0" indent="0">
              <a:lnSpc>
                <a:spcPct val="125000"/>
              </a:lnSpc>
              <a:buNone/>
            </a:pPr>
            <a:r>
              <a:rPr lang="en-US" sz="1150" dirty="0">
                <a:solidFill>
                  <a:srgbClr val="1A2E35"/>
                </a:solidFill>
                <a:latin typeface="Calibri" pitchFamily="34" charset="0"/>
                <a:ea typeface="Calibri" pitchFamily="34" charset="-122"/>
                <a:cs typeface="Calibri" pitchFamily="34" charset="-120"/>
              </a:rPr>
              <a:t>• Caregivers and environment are central to positive resolution</a:t>
            </a:r>
            <a:endParaRPr lang="en-US" sz="1150" dirty="0"/>
          </a:p>
        </p:txBody>
      </p:sp>
      <p:sp>
        <p:nvSpPr>
          <p:cNvPr id="21" name="Text 19"/>
          <p:cNvSpPr/>
          <p:nvPr/>
        </p:nvSpPr>
        <p:spPr>
          <a:xfrm>
            <a:off x="8595360" y="4846320"/>
            <a:ext cx="457200" cy="182880"/>
          </a:xfrm>
          <a:prstGeom prst="rect">
            <a:avLst/>
          </a:prstGeom>
          <a:noFill/>
          <a:ln/>
        </p:spPr>
        <p:txBody>
          <a:bodyPr wrap="square" rtlCol="0" anchor="ctr"/>
          <a:lstStyle/>
          <a:p>
            <a:pPr marL="0" indent="0">
              <a:buNone/>
            </a:pPr>
            <a:r>
              <a:rPr lang="en-US" sz="900" dirty="0">
                <a:solidFill>
                  <a:srgbClr val="4A6572"/>
                </a:solidFill>
                <a:latin typeface="Calibri" pitchFamily="34" charset="0"/>
                <a:ea typeface="Calibri" pitchFamily="34" charset="-122"/>
                <a:cs typeface="Calibri" pitchFamily="34" charset="-120"/>
              </a:rPr>
              <a:t>3 / 6</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0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2475E"/>
          </a:solidFill>
          <a:ln w="12700">
            <a:solidFill>
              <a:srgbClr val="02475E"/>
            </a:solidFill>
            <a:prstDash val="solid"/>
          </a:ln>
        </p:spPr>
        <p:txBody>
          <a:bodyPr/>
          <a:lstStyle/>
          <a:p>
            <a:endParaRPr lang="en-GB"/>
          </a:p>
        </p:txBody>
      </p:sp>
      <p:sp>
        <p:nvSpPr>
          <p:cNvPr id="3" name="Text 1"/>
          <p:cNvSpPr/>
          <p:nvPr/>
        </p:nvSpPr>
        <p:spPr>
          <a:xfrm>
            <a:off x="457200" y="73152"/>
            <a:ext cx="8229600" cy="749808"/>
          </a:xfrm>
          <a:prstGeom prst="rect">
            <a:avLst/>
          </a:prstGeom>
          <a:noFill/>
          <a:ln/>
        </p:spPr>
        <p:txBody>
          <a:bodyPr wrap="square" lIns="0" tIns="0" rIns="0" bIns="0" rtlCol="0" anchor="ctr"/>
          <a:lstStyle/>
          <a:p>
            <a:pPr marL="0" indent="0" algn="l">
              <a:buNone/>
            </a:pPr>
            <a:r>
              <a:rPr lang="en-US" sz="2400" b="1" dirty="0">
                <a:solidFill>
                  <a:srgbClr val="FFFFFF"/>
                </a:solidFill>
                <a:latin typeface="Cambria" pitchFamily="34" charset="0"/>
                <a:ea typeface="Cambria" pitchFamily="34" charset="-122"/>
                <a:cs typeface="Cambria" pitchFamily="34" charset="-120"/>
              </a:rPr>
              <a:t>Applying Erikson's Theory to Isaac's Experiences</a:t>
            </a:r>
            <a:endParaRPr lang="en-US" sz="2400" dirty="0"/>
          </a:p>
        </p:txBody>
      </p:sp>
      <p:sp>
        <p:nvSpPr>
          <p:cNvPr id="4" name="Text 2"/>
          <p:cNvSpPr/>
          <p:nvPr/>
        </p:nvSpPr>
        <p:spPr>
          <a:xfrm>
            <a:off x="320040" y="960120"/>
            <a:ext cx="4114800" cy="292608"/>
          </a:xfrm>
          <a:prstGeom prst="rect">
            <a:avLst/>
          </a:prstGeom>
          <a:noFill/>
          <a:ln/>
        </p:spPr>
        <p:txBody>
          <a:bodyPr wrap="square" rtlCol="0" anchor="ctr"/>
          <a:lstStyle/>
          <a:p>
            <a:pPr marL="0" indent="0" algn="ctr">
              <a:buNone/>
            </a:pPr>
            <a:r>
              <a:rPr lang="en-US" sz="1300" b="1" dirty="0">
                <a:solidFill>
                  <a:srgbClr val="028090"/>
                </a:solidFill>
                <a:latin typeface="Cambria" pitchFamily="34" charset="0"/>
                <a:ea typeface="Cambria" pitchFamily="34" charset="-122"/>
                <a:cs typeface="Cambria" pitchFamily="34" charset="-120"/>
              </a:rPr>
              <a:t>Erikson's Lens</a:t>
            </a:r>
            <a:endParaRPr lang="en-US" sz="1300" dirty="0"/>
          </a:p>
        </p:txBody>
      </p:sp>
      <p:sp>
        <p:nvSpPr>
          <p:cNvPr id="5" name="Text 3"/>
          <p:cNvSpPr/>
          <p:nvPr/>
        </p:nvSpPr>
        <p:spPr>
          <a:xfrm>
            <a:off x="4709160" y="960120"/>
            <a:ext cx="4114800" cy="292608"/>
          </a:xfrm>
          <a:prstGeom prst="rect">
            <a:avLst/>
          </a:prstGeom>
          <a:noFill/>
          <a:ln/>
        </p:spPr>
        <p:txBody>
          <a:bodyPr wrap="square" rtlCol="0" anchor="ctr"/>
          <a:lstStyle/>
          <a:p>
            <a:pPr marL="0" indent="0" algn="ctr">
              <a:buNone/>
            </a:pPr>
            <a:r>
              <a:rPr lang="en-US" sz="1300" b="1" dirty="0">
                <a:solidFill>
                  <a:srgbClr val="B55A1A"/>
                </a:solidFill>
                <a:latin typeface="Cambria" pitchFamily="34" charset="0"/>
                <a:ea typeface="Cambria" pitchFamily="34" charset="-122"/>
                <a:cs typeface="Cambria" pitchFamily="34" charset="-120"/>
              </a:rPr>
              <a:t>Nature &amp; Nurture</a:t>
            </a:r>
            <a:endParaRPr lang="en-US" sz="1300" dirty="0"/>
          </a:p>
        </p:txBody>
      </p:sp>
      <p:sp>
        <p:nvSpPr>
          <p:cNvPr id="6" name="Shape 4"/>
          <p:cNvSpPr/>
          <p:nvPr/>
        </p:nvSpPr>
        <p:spPr>
          <a:xfrm>
            <a:off x="4526280" y="914400"/>
            <a:ext cx="36576" cy="4023360"/>
          </a:xfrm>
          <a:prstGeom prst="rect">
            <a:avLst/>
          </a:prstGeom>
          <a:solidFill>
            <a:srgbClr val="AADDE6"/>
          </a:solidFill>
          <a:ln w="12700">
            <a:solidFill>
              <a:srgbClr val="AADDE6"/>
            </a:solidFill>
            <a:prstDash val="solid"/>
          </a:ln>
        </p:spPr>
        <p:txBody>
          <a:bodyPr/>
          <a:lstStyle/>
          <a:p>
            <a:endParaRPr lang="en-GB"/>
          </a:p>
        </p:txBody>
      </p:sp>
      <p:sp>
        <p:nvSpPr>
          <p:cNvPr id="7" name="Shape 5"/>
          <p:cNvSpPr/>
          <p:nvPr/>
        </p:nvSpPr>
        <p:spPr>
          <a:xfrm>
            <a:off x="320040" y="1325880"/>
            <a:ext cx="4069080" cy="1005840"/>
          </a:xfrm>
          <a:prstGeom prst="roundRect">
            <a:avLst>
              <a:gd name="adj" fmla="val 8182"/>
            </a:avLst>
          </a:prstGeom>
          <a:solidFill>
            <a:srgbClr val="EAF6F8"/>
          </a:solidFill>
          <a:ln w="12700">
            <a:solidFill>
              <a:srgbClr val="AADDE6"/>
            </a:solidFill>
            <a:prstDash val="solid"/>
          </a:ln>
          <a:effectLst>
            <a:outerShdw blurRad="63500" dist="25400" dir="2700000" algn="bl" rotWithShape="0">
              <a:srgbClr val="000000">
                <a:alpha val="13000"/>
              </a:srgbClr>
            </a:outerShdw>
          </a:effectLst>
        </p:spPr>
        <p:txBody>
          <a:bodyPr/>
          <a:lstStyle/>
          <a:p>
            <a:endParaRPr lang="en-GB"/>
          </a:p>
        </p:txBody>
      </p:sp>
      <p:sp>
        <p:nvSpPr>
          <p:cNvPr id="8" name="Text 6"/>
          <p:cNvSpPr/>
          <p:nvPr/>
        </p:nvSpPr>
        <p:spPr>
          <a:xfrm>
            <a:off x="475488" y="1380744"/>
            <a:ext cx="3749040" cy="256032"/>
          </a:xfrm>
          <a:prstGeom prst="rect">
            <a:avLst/>
          </a:prstGeom>
          <a:noFill/>
          <a:ln/>
        </p:spPr>
        <p:txBody>
          <a:bodyPr wrap="square" rtlCol="0" anchor="ctr"/>
          <a:lstStyle/>
          <a:p>
            <a:pPr marL="0" indent="0">
              <a:buNone/>
            </a:pPr>
            <a:r>
              <a:rPr lang="en-US" sz="1100" b="1" dirty="0">
                <a:solidFill>
                  <a:srgbClr val="02475E"/>
                </a:solidFill>
                <a:latin typeface="Calibri" pitchFamily="34" charset="0"/>
                <a:ea typeface="Calibri" pitchFamily="34" charset="-122"/>
                <a:cs typeface="Calibri" pitchFamily="34" charset="-120"/>
              </a:rPr>
              <a:t>Stage 1: Disrupted Trust</a:t>
            </a:r>
            <a:endParaRPr lang="en-US" sz="1100" dirty="0"/>
          </a:p>
        </p:txBody>
      </p:sp>
      <p:sp>
        <p:nvSpPr>
          <p:cNvPr id="9" name="Text 7"/>
          <p:cNvSpPr/>
          <p:nvPr/>
        </p:nvSpPr>
        <p:spPr>
          <a:xfrm>
            <a:off x="475488" y="1636776"/>
            <a:ext cx="3749040" cy="621792"/>
          </a:xfrm>
          <a:prstGeom prst="rect">
            <a:avLst/>
          </a:prstGeom>
          <a:noFill/>
          <a:ln/>
        </p:spPr>
        <p:txBody>
          <a:bodyPr wrap="square" rtlCol="0" anchor="ctr"/>
          <a:lstStyle/>
          <a:p>
            <a:pPr marL="0" indent="0">
              <a:lnSpc>
                <a:spcPct val="120000"/>
              </a:lnSpc>
              <a:buNone/>
            </a:pPr>
            <a:r>
              <a:rPr lang="en-US" sz="1050" dirty="0">
                <a:solidFill>
                  <a:srgbClr val="1A2E35"/>
                </a:solidFill>
                <a:latin typeface="Calibri" pitchFamily="34" charset="0"/>
                <a:ea typeface="Calibri" pitchFamily="34" charset="-122"/>
                <a:cs typeface="Calibri" pitchFamily="34" charset="-120"/>
              </a:rPr>
              <a:t>Mother's PND &amp; inconsistent caregiving likely prevented secure Trust. Isaac shows separation distress and clingy behavior  signs of Mistrust.</a:t>
            </a:r>
            <a:endParaRPr lang="en-US" sz="1050" dirty="0"/>
          </a:p>
        </p:txBody>
      </p:sp>
      <p:sp>
        <p:nvSpPr>
          <p:cNvPr id="10" name="Shape 8"/>
          <p:cNvSpPr/>
          <p:nvPr/>
        </p:nvSpPr>
        <p:spPr>
          <a:xfrm>
            <a:off x="320040" y="2468880"/>
            <a:ext cx="4069080" cy="1005840"/>
          </a:xfrm>
          <a:prstGeom prst="roundRect">
            <a:avLst>
              <a:gd name="adj" fmla="val 8182"/>
            </a:avLst>
          </a:prstGeom>
          <a:solidFill>
            <a:srgbClr val="EAF6F8"/>
          </a:solidFill>
          <a:ln w="12700">
            <a:solidFill>
              <a:srgbClr val="AADDE6"/>
            </a:solidFill>
            <a:prstDash val="solid"/>
          </a:ln>
          <a:effectLst>
            <a:outerShdw blurRad="63500" dist="25400" dir="2700000" algn="bl" rotWithShape="0">
              <a:srgbClr val="000000">
                <a:alpha val="13000"/>
              </a:srgbClr>
            </a:outerShdw>
          </a:effectLst>
        </p:spPr>
        <p:txBody>
          <a:bodyPr/>
          <a:lstStyle/>
          <a:p>
            <a:endParaRPr lang="en-GB"/>
          </a:p>
        </p:txBody>
      </p:sp>
      <p:sp>
        <p:nvSpPr>
          <p:cNvPr id="11" name="Text 9"/>
          <p:cNvSpPr/>
          <p:nvPr/>
        </p:nvSpPr>
        <p:spPr>
          <a:xfrm>
            <a:off x="475488" y="2523744"/>
            <a:ext cx="3749040" cy="256032"/>
          </a:xfrm>
          <a:prstGeom prst="rect">
            <a:avLst/>
          </a:prstGeom>
          <a:noFill/>
          <a:ln/>
        </p:spPr>
        <p:txBody>
          <a:bodyPr wrap="square" rtlCol="0" anchor="ctr"/>
          <a:lstStyle/>
          <a:p>
            <a:pPr marL="0" indent="0">
              <a:buNone/>
            </a:pPr>
            <a:r>
              <a:rPr lang="en-US" sz="1100" b="1" dirty="0">
                <a:solidFill>
                  <a:srgbClr val="02475E"/>
                </a:solidFill>
                <a:latin typeface="Calibri" pitchFamily="34" charset="0"/>
                <a:ea typeface="Calibri" pitchFamily="34" charset="-122"/>
                <a:cs typeface="Calibri" pitchFamily="34" charset="-120"/>
              </a:rPr>
              <a:t>Stage 2: Shame over Autonomy</a:t>
            </a:r>
            <a:endParaRPr lang="en-US" sz="1100" dirty="0"/>
          </a:p>
        </p:txBody>
      </p:sp>
      <p:sp>
        <p:nvSpPr>
          <p:cNvPr id="12" name="Text 10"/>
          <p:cNvSpPr/>
          <p:nvPr/>
        </p:nvSpPr>
        <p:spPr>
          <a:xfrm>
            <a:off x="475488" y="2779776"/>
            <a:ext cx="3749040" cy="621792"/>
          </a:xfrm>
          <a:prstGeom prst="rect">
            <a:avLst/>
          </a:prstGeom>
          <a:noFill/>
          <a:ln/>
        </p:spPr>
        <p:txBody>
          <a:bodyPr wrap="square" rtlCol="0" anchor="ctr"/>
          <a:lstStyle/>
          <a:p>
            <a:pPr marL="0" indent="0">
              <a:lnSpc>
                <a:spcPct val="120000"/>
              </a:lnSpc>
              <a:buNone/>
            </a:pPr>
            <a:r>
              <a:rPr lang="en-US" sz="1050" dirty="0">
                <a:solidFill>
                  <a:srgbClr val="1A2E35"/>
                </a:solidFill>
                <a:latin typeface="Calibri" pitchFamily="34" charset="0"/>
                <a:ea typeface="Calibri" pitchFamily="34" charset="-122"/>
                <a:cs typeface="Calibri" pitchFamily="34" charset="-120"/>
              </a:rPr>
              <a:t>Frequent transitions &amp; limited exploration opportunities may have fostered Shame and Doubt rather than autonomous confidence.</a:t>
            </a:r>
            <a:endParaRPr lang="en-US" sz="1050" dirty="0"/>
          </a:p>
        </p:txBody>
      </p:sp>
      <p:sp>
        <p:nvSpPr>
          <p:cNvPr id="13" name="Shape 11"/>
          <p:cNvSpPr/>
          <p:nvPr/>
        </p:nvSpPr>
        <p:spPr>
          <a:xfrm>
            <a:off x="320040" y="3611880"/>
            <a:ext cx="4069080" cy="1005840"/>
          </a:xfrm>
          <a:prstGeom prst="roundRect">
            <a:avLst>
              <a:gd name="adj" fmla="val 8182"/>
            </a:avLst>
          </a:prstGeom>
          <a:solidFill>
            <a:srgbClr val="EAF6F8"/>
          </a:solidFill>
          <a:ln w="12700">
            <a:solidFill>
              <a:srgbClr val="AADDE6"/>
            </a:solidFill>
            <a:prstDash val="solid"/>
          </a:ln>
          <a:effectLst>
            <a:outerShdw blurRad="63500" dist="25400" dir="2700000" algn="bl" rotWithShape="0">
              <a:srgbClr val="000000">
                <a:alpha val="13000"/>
              </a:srgbClr>
            </a:outerShdw>
          </a:effectLst>
        </p:spPr>
        <p:txBody>
          <a:bodyPr/>
          <a:lstStyle/>
          <a:p>
            <a:endParaRPr lang="en-GB"/>
          </a:p>
        </p:txBody>
      </p:sp>
      <p:sp>
        <p:nvSpPr>
          <p:cNvPr id="14" name="Text 12"/>
          <p:cNvSpPr/>
          <p:nvPr/>
        </p:nvSpPr>
        <p:spPr>
          <a:xfrm>
            <a:off x="475488" y="3666744"/>
            <a:ext cx="3749040" cy="256032"/>
          </a:xfrm>
          <a:prstGeom prst="rect">
            <a:avLst/>
          </a:prstGeom>
          <a:noFill/>
          <a:ln/>
        </p:spPr>
        <p:txBody>
          <a:bodyPr wrap="square" rtlCol="0" anchor="ctr"/>
          <a:lstStyle/>
          <a:p>
            <a:pPr marL="0" indent="0">
              <a:buNone/>
            </a:pPr>
            <a:r>
              <a:rPr lang="en-US" sz="1100" b="1" dirty="0">
                <a:solidFill>
                  <a:srgbClr val="02475E"/>
                </a:solidFill>
                <a:latin typeface="Calibri" pitchFamily="34" charset="0"/>
                <a:ea typeface="Calibri" pitchFamily="34" charset="-122"/>
                <a:cs typeface="Calibri" pitchFamily="34" charset="-120"/>
              </a:rPr>
              <a:t>Stage 3: Initiative blocked</a:t>
            </a:r>
            <a:endParaRPr lang="en-US" sz="1100" dirty="0"/>
          </a:p>
        </p:txBody>
      </p:sp>
      <p:sp>
        <p:nvSpPr>
          <p:cNvPr id="15" name="Text 13"/>
          <p:cNvSpPr/>
          <p:nvPr/>
        </p:nvSpPr>
        <p:spPr>
          <a:xfrm>
            <a:off x="475488" y="3922776"/>
            <a:ext cx="3749040" cy="621792"/>
          </a:xfrm>
          <a:prstGeom prst="rect">
            <a:avLst/>
          </a:prstGeom>
          <a:noFill/>
          <a:ln/>
        </p:spPr>
        <p:txBody>
          <a:bodyPr wrap="square" rtlCol="0" anchor="ctr"/>
          <a:lstStyle/>
          <a:p>
            <a:pPr marL="0" indent="0">
              <a:lnSpc>
                <a:spcPct val="120000"/>
              </a:lnSpc>
              <a:buNone/>
            </a:pPr>
            <a:r>
              <a:rPr lang="en-US" sz="1050" dirty="0">
                <a:solidFill>
                  <a:srgbClr val="1A2E35"/>
                </a:solidFill>
                <a:latin typeface="Calibri" pitchFamily="34" charset="0"/>
                <a:ea typeface="Calibri" pitchFamily="34" charset="-122"/>
                <a:cs typeface="Calibri" pitchFamily="34" charset="-120"/>
              </a:rPr>
              <a:t>Social withdrawal, language delay &amp; difficulty joining groups suggest unresolved earlier crises now hinder Initiative at age 4.</a:t>
            </a:r>
            <a:endParaRPr lang="en-US" sz="1050" dirty="0"/>
          </a:p>
        </p:txBody>
      </p:sp>
      <p:sp>
        <p:nvSpPr>
          <p:cNvPr id="16" name="Shape 14"/>
          <p:cNvSpPr/>
          <p:nvPr/>
        </p:nvSpPr>
        <p:spPr>
          <a:xfrm>
            <a:off x="4709160" y="1325880"/>
            <a:ext cx="4069080" cy="1417320"/>
          </a:xfrm>
          <a:prstGeom prst="roundRect">
            <a:avLst>
              <a:gd name="adj" fmla="val 5806"/>
            </a:avLst>
          </a:prstGeom>
          <a:solidFill>
            <a:srgbClr val="FEF3E9"/>
          </a:solidFill>
          <a:ln w="12700">
            <a:solidFill>
              <a:srgbClr val="F4C78A"/>
            </a:solidFill>
            <a:prstDash val="solid"/>
          </a:ln>
          <a:effectLst>
            <a:outerShdw blurRad="63500" dist="25400" dir="2700000" algn="bl" rotWithShape="0">
              <a:srgbClr val="000000">
                <a:alpha val="13000"/>
              </a:srgbClr>
            </a:outerShdw>
          </a:effectLst>
        </p:spPr>
        <p:txBody>
          <a:bodyPr/>
          <a:lstStyle/>
          <a:p>
            <a:endParaRPr lang="en-GB"/>
          </a:p>
        </p:txBody>
      </p:sp>
      <p:sp>
        <p:nvSpPr>
          <p:cNvPr id="17" name="Text 15"/>
          <p:cNvSpPr/>
          <p:nvPr/>
        </p:nvSpPr>
        <p:spPr>
          <a:xfrm>
            <a:off x="4864608" y="1408176"/>
            <a:ext cx="3749040" cy="274320"/>
          </a:xfrm>
          <a:prstGeom prst="rect">
            <a:avLst/>
          </a:prstGeom>
          <a:noFill/>
          <a:ln/>
        </p:spPr>
        <p:txBody>
          <a:bodyPr wrap="square" rtlCol="0" anchor="ctr"/>
          <a:lstStyle/>
          <a:p>
            <a:pPr marL="0" indent="0">
              <a:buNone/>
            </a:pPr>
            <a:r>
              <a:rPr lang="en-US" sz="1100" b="1" dirty="0">
                <a:solidFill>
                  <a:srgbClr val="B55A1A"/>
                </a:solidFill>
                <a:latin typeface="Calibri" pitchFamily="34" charset="0"/>
                <a:ea typeface="Calibri" pitchFamily="34" charset="-122"/>
                <a:cs typeface="Calibri" pitchFamily="34" charset="-120"/>
              </a:rPr>
              <a:t>Biological (Nature)</a:t>
            </a:r>
            <a:endParaRPr lang="en-US" sz="1100" dirty="0"/>
          </a:p>
        </p:txBody>
      </p:sp>
      <p:sp>
        <p:nvSpPr>
          <p:cNvPr id="18" name="Text 16"/>
          <p:cNvSpPr/>
          <p:nvPr/>
        </p:nvSpPr>
        <p:spPr>
          <a:xfrm>
            <a:off x="4864608" y="1700784"/>
            <a:ext cx="3749040" cy="960120"/>
          </a:xfrm>
          <a:prstGeom prst="rect">
            <a:avLst/>
          </a:prstGeom>
          <a:noFill/>
          <a:ln/>
        </p:spPr>
        <p:txBody>
          <a:bodyPr wrap="square" rtlCol="0" anchor="ctr"/>
          <a:lstStyle/>
          <a:p>
            <a:pPr marL="0" indent="0">
              <a:lnSpc>
                <a:spcPct val="120000"/>
              </a:lnSpc>
              <a:buNone/>
            </a:pPr>
            <a:r>
              <a:rPr lang="en-US" sz="1050" dirty="0">
                <a:solidFill>
                  <a:srgbClr val="1A2E35"/>
                </a:solidFill>
                <a:latin typeface="Calibri" pitchFamily="34" charset="0"/>
                <a:ea typeface="Calibri" pitchFamily="34" charset="-122"/>
                <a:cs typeface="Calibri" pitchFamily="34" charset="-120"/>
              </a:rPr>
              <a:t>Temperament may make Isaac predisposed to sensitivity. Early brain development is sensitive to stress prolonged insecurity affects the HPA axis and stress regulation (Gerhardt, 2004).</a:t>
            </a:r>
            <a:endParaRPr lang="en-US" sz="1050" dirty="0"/>
          </a:p>
        </p:txBody>
      </p:sp>
      <p:sp>
        <p:nvSpPr>
          <p:cNvPr id="19" name="Shape 17"/>
          <p:cNvSpPr/>
          <p:nvPr/>
        </p:nvSpPr>
        <p:spPr>
          <a:xfrm>
            <a:off x="4709160" y="2880360"/>
            <a:ext cx="4069080" cy="1417320"/>
          </a:xfrm>
          <a:prstGeom prst="roundRect">
            <a:avLst>
              <a:gd name="adj" fmla="val 5806"/>
            </a:avLst>
          </a:prstGeom>
          <a:solidFill>
            <a:srgbClr val="EAF6F8"/>
          </a:solidFill>
          <a:ln w="12700">
            <a:solidFill>
              <a:srgbClr val="AADDE6"/>
            </a:solidFill>
            <a:prstDash val="solid"/>
          </a:ln>
          <a:effectLst>
            <a:outerShdw blurRad="63500" dist="25400" dir="2700000" algn="bl" rotWithShape="0">
              <a:srgbClr val="000000">
                <a:alpha val="13000"/>
              </a:srgbClr>
            </a:outerShdw>
          </a:effectLst>
        </p:spPr>
        <p:txBody>
          <a:bodyPr/>
          <a:lstStyle/>
          <a:p>
            <a:endParaRPr lang="en-GB"/>
          </a:p>
        </p:txBody>
      </p:sp>
      <p:sp>
        <p:nvSpPr>
          <p:cNvPr id="20" name="Text 18"/>
          <p:cNvSpPr/>
          <p:nvPr/>
        </p:nvSpPr>
        <p:spPr>
          <a:xfrm>
            <a:off x="4864608" y="2962656"/>
            <a:ext cx="3749040" cy="274320"/>
          </a:xfrm>
          <a:prstGeom prst="rect">
            <a:avLst/>
          </a:prstGeom>
          <a:noFill/>
          <a:ln/>
        </p:spPr>
        <p:txBody>
          <a:bodyPr wrap="square" rtlCol="0" anchor="ctr"/>
          <a:lstStyle/>
          <a:p>
            <a:pPr marL="0" indent="0">
              <a:buNone/>
            </a:pPr>
            <a:r>
              <a:rPr lang="en-US" sz="1100" b="1" dirty="0">
                <a:solidFill>
                  <a:srgbClr val="028090"/>
                </a:solidFill>
                <a:latin typeface="Calibri" pitchFamily="34" charset="0"/>
                <a:ea typeface="Calibri" pitchFamily="34" charset="-122"/>
                <a:cs typeface="Calibri" pitchFamily="34" charset="-120"/>
              </a:rPr>
              <a:t>Environmental (Nurture)</a:t>
            </a:r>
            <a:endParaRPr lang="en-US" sz="1100" dirty="0"/>
          </a:p>
        </p:txBody>
      </p:sp>
      <p:sp>
        <p:nvSpPr>
          <p:cNvPr id="21" name="Text 19"/>
          <p:cNvSpPr/>
          <p:nvPr/>
        </p:nvSpPr>
        <p:spPr>
          <a:xfrm>
            <a:off x="4864608" y="3255264"/>
            <a:ext cx="3749040" cy="960120"/>
          </a:xfrm>
          <a:prstGeom prst="rect">
            <a:avLst/>
          </a:prstGeom>
          <a:noFill/>
          <a:ln/>
        </p:spPr>
        <p:txBody>
          <a:bodyPr wrap="square" rtlCol="0" anchor="ctr"/>
          <a:lstStyle/>
          <a:p>
            <a:pPr marL="0" indent="0">
              <a:lnSpc>
                <a:spcPct val="120000"/>
              </a:lnSpc>
              <a:buNone/>
            </a:pPr>
            <a:r>
              <a:rPr lang="en-US" sz="1050" dirty="0">
                <a:solidFill>
                  <a:srgbClr val="1A2E35"/>
                </a:solidFill>
                <a:latin typeface="Calibri" pitchFamily="34" charset="0"/>
                <a:ea typeface="Calibri" pitchFamily="34" charset="-122"/>
                <a:cs typeface="Calibri" pitchFamily="34" charset="-120"/>
              </a:rPr>
              <a:t>Maternal depression, limited social stimulation, repeated transitions, and poverty of language interaction all impede development of language, emotion regulation, and trust.</a:t>
            </a:r>
            <a:endParaRPr lang="en-US" sz="1050" dirty="0"/>
          </a:p>
        </p:txBody>
      </p:sp>
      <p:sp>
        <p:nvSpPr>
          <p:cNvPr id="22" name="Text 20"/>
          <p:cNvSpPr/>
          <p:nvPr/>
        </p:nvSpPr>
        <p:spPr>
          <a:xfrm>
            <a:off x="8595360" y="4846320"/>
            <a:ext cx="457200" cy="182880"/>
          </a:xfrm>
          <a:prstGeom prst="rect">
            <a:avLst/>
          </a:prstGeom>
          <a:noFill/>
          <a:ln/>
        </p:spPr>
        <p:txBody>
          <a:bodyPr wrap="square" rtlCol="0" anchor="ctr"/>
          <a:lstStyle/>
          <a:p>
            <a:pPr marL="0" indent="0">
              <a:buNone/>
            </a:pPr>
            <a:r>
              <a:rPr lang="en-US" sz="900" dirty="0">
                <a:solidFill>
                  <a:srgbClr val="4A6572"/>
                </a:solidFill>
                <a:latin typeface="Calibri" pitchFamily="34" charset="0"/>
                <a:ea typeface="Calibri" pitchFamily="34" charset="-122"/>
                <a:cs typeface="Calibri" pitchFamily="34" charset="-120"/>
              </a:rPr>
              <a:t>4 / 6</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0FA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457200" y="73152"/>
            <a:ext cx="8229600" cy="749808"/>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Theory-Informed Support Plan for Isaac</a:t>
            </a:r>
            <a:endParaRPr lang="en-US" sz="2600" dirty="0"/>
          </a:p>
        </p:txBody>
      </p:sp>
      <p:sp>
        <p:nvSpPr>
          <p:cNvPr id="4" name="Shape 2"/>
          <p:cNvSpPr/>
          <p:nvPr/>
        </p:nvSpPr>
        <p:spPr>
          <a:xfrm>
            <a:off x="274320" y="1024128"/>
            <a:ext cx="2788920" cy="1783080"/>
          </a:xfrm>
          <a:prstGeom prst="roundRect">
            <a:avLst>
              <a:gd name="adj" fmla="val 6154"/>
            </a:avLst>
          </a:prstGeom>
          <a:solidFill>
            <a:srgbClr val="EAF6F8"/>
          </a:solidFill>
          <a:ln w="12700">
            <a:solidFill>
              <a:srgbClr val="AADDE6"/>
            </a:solidFill>
            <a:prstDash val="solid"/>
          </a:ln>
          <a:effectLst>
            <a:outerShdw blurRad="63500" dist="25400" dir="2700000" algn="bl" rotWithShape="0">
              <a:srgbClr val="000000">
                <a:alpha val="13000"/>
              </a:srgbClr>
            </a:outerShdw>
          </a:effectLst>
        </p:spPr>
        <p:txBody>
          <a:bodyPr/>
          <a:lstStyle/>
          <a:p>
            <a:endParaRPr lang="en-GB"/>
          </a:p>
        </p:txBody>
      </p:sp>
      <p:sp>
        <p:nvSpPr>
          <p:cNvPr id="5" name="Text 3"/>
          <p:cNvSpPr/>
          <p:nvPr/>
        </p:nvSpPr>
        <p:spPr>
          <a:xfrm>
            <a:off x="402336" y="1115568"/>
            <a:ext cx="2532888" cy="384048"/>
          </a:xfrm>
          <a:prstGeom prst="rect">
            <a:avLst/>
          </a:prstGeom>
          <a:noFill/>
          <a:ln/>
        </p:spPr>
        <p:txBody>
          <a:bodyPr wrap="square" rtlCol="0" anchor="ctr"/>
          <a:lstStyle/>
          <a:p>
            <a:pPr marL="0" indent="0">
              <a:buNone/>
            </a:pPr>
            <a:r>
              <a:rPr lang="en-US" sz="1100" b="1" dirty="0">
                <a:solidFill>
                  <a:srgbClr val="02475E"/>
                </a:solidFill>
                <a:latin typeface="Calibri" pitchFamily="34" charset="0"/>
                <a:ea typeface="Calibri" pitchFamily="34" charset="-122"/>
                <a:cs typeface="Calibri" pitchFamily="34" charset="-120"/>
              </a:rPr>
              <a:t>🔒  Attachment-Based Approach</a:t>
            </a:r>
            <a:endParaRPr lang="en-US" sz="1100" dirty="0"/>
          </a:p>
        </p:txBody>
      </p:sp>
      <p:sp>
        <p:nvSpPr>
          <p:cNvPr id="6" name="Text 4"/>
          <p:cNvSpPr/>
          <p:nvPr/>
        </p:nvSpPr>
        <p:spPr>
          <a:xfrm>
            <a:off x="402336" y="1517904"/>
            <a:ext cx="2532888" cy="1170432"/>
          </a:xfrm>
          <a:prstGeom prst="rect">
            <a:avLst/>
          </a:prstGeom>
          <a:noFill/>
          <a:ln/>
        </p:spPr>
        <p:txBody>
          <a:bodyPr wrap="square" rtlCol="0" anchor="ctr"/>
          <a:lstStyle/>
          <a:p>
            <a:pPr marL="0" indent="0">
              <a:lnSpc>
                <a:spcPct val="125000"/>
              </a:lnSpc>
              <a:buNone/>
            </a:pPr>
            <a:r>
              <a:rPr lang="en-US" sz="1050" dirty="0">
                <a:solidFill>
                  <a:srgbClr val="1A2E35"/>
                </a:solidFill>
                <a:latin typeface="Calibri" pitchFamily="34" charset="0"/>
                <a:ea typeface="Calibri" pitchFamily="34" charset="-122"/>
                <a:cs typeface="Calibri" pitchFamily="34" charset="-120"/>
              </a:rPr>
              <a:t>Assign a Key Person. Build predictable, warm 1-to-1 relationships to restore Trust (Stage 1 resolution).</a:t>
            </a:r>
            <a:endParaRPr lang="en-US" sz="1050" dirty="0"/>
          </a:p>
        </p:txBody>
      </p:sp>
      <p:sp>
        <p:nvSpPr>
          <p:cNvPr id="7" name="Shape 5"/>
          <p:cNvSpPr/>
          <p:nvPr/>
        </p:nvSpPr>
        <p:spPr>
          <a:xfrm>
            <a:off x="3200400" y="1024128"/>
            <a:ext cx="2788920" cy="1783080"/>
          </a:xfrm>
          <a:prstGeom prst="roundRect">
            <a:avLst>
              <a:gd name="adj" fmla="val 6154"/>
            </a:avLst>
          </a:prstGeom>
          <a:solidFill>
            <a:srgbClr val="FEF3E9"/>
          </a:solidFill>
          <a:ln w="12700">
            <a:solidFill>
              <a:srgbClr val="F4C78A"/>
            </a:solidFill>
            <a:prstDash val="solid"/>
          </a:ln>
          <a:effectLst>
            <a:outerShdw blurRad="63500" dist="25400" dir="2700000" algn="bl" rotWithShape="0">
              <a:srgbClr val="000000">
                <a:alpha val="13000"/>
              </a:srgbClr>
            </a:outerShdw>
          </a:effectLst>
        </p:spPr>
        <p:txBody>
          <a:bodyPr/>
          <a:lstStyle/>
          <a:p>
            <a:endParaRPr lang="en-GB"/>
          </a:p>
        </p:txBody>
      </p:sp>
      <p:sp>
        <p:nvSpPr>
          <p:cNvPr id="8" name="Text 6"/>
          <p:cNvSpPr/>
          <p:nvPr/>
        </p:nvSpPr>
        <p:spPr>
          <a:xfrm>
            <a:off x="3328416" y="1115568"/>
            <a:ext cx="2532888" cy="384048"/>
          </a:xfrm>
          <a:prstGeom prst="rect">
            <a:avLst/>
          </a:prstGeom>
          <a:noFill/>
          <a:ln/>
        </p:spPr>
        <p:txBody>
          <a:bodyPr wrap="square" rtlCol="0" anchor="ctr"/>
          <a:lstStyle/>
          <a:p>
            <a:pPr marL="0" indent="0">
              <a:buNone/>
            </a:pPr>
            <a:r>
              <a:rPr lang="en-US" sz="1100" b="1" dirty="0">
                <a:solidFill>
                  <a:srgbClr val="02475E"/>
                </a:solidFill>
                <a:latin typeface="Calibri" pitchFamily="34" charset="0"/>
                <a:ea typeface="Calibri" pitchFamily="34" charset="-122"/>
                <a:cs typeface="Calibri" pitchFamily="34" charset="-120"/>
              </a:rPr>
              <a:t>🎮  Play-Based Learning</a:t>
            </a:r>
            <a:endParaRPr lang="en-US" sz="1100" dirty="0"/>
          </a:p>
        </p:txBody>
      </p:sp>
      <p:sp>
        <p:nvSpPr>
          <p:cNvPr id="9" name="Text 7"/>
          <p:cNvSpPr/>
          <p:nvPr/>
        </p:nvSpPr>
        <p:spPr>
          <a:xfrm>
            <a:off x="3328416" y="1517904"/>
            <a:ext cx="2532888" cy="1170432"/>
          </a:xfrm>
          <a:prstGeom prst="rect">
            <a:avLst/>
          </a:prstGeom>
          <a:noFill/>
          <a:ln/>
        </p:spPr>
        <p:txBody>
          <a:bodyPr wrap="square" rtlCol="0" anchor="ctr"/>
          <a:lstStyle/>
          <a:p>
            <a:pPr marL="0" indent="0">
              <a:lnSpc>
                <a:spcPct val="125000"/>
              </a:lnSpc>
              <a:buNone/>
            </a:pPr>
            <a:r>
              <a:rPr lang="en-US" sz="1050" dirty="0">
                <a:solidFill>
                  <a:srgbClr val="1A2E35"/>
                </a:solidFill>
                <a:latin typeface="Calibri" pitchFamily="34" charset="0"/>
                <a:ea typeface="Calibri" pitchFamily="34" charset="-122"/>
                <a:cs typeface="Calibri" pitchFamily="34" charset="-120"/>
              </a:rPr>
              <a:t>Child-led play activities to foster Initiative, curiosity, and decision-making (Stage 3 development).</a:t>
            </a:r>
            <a:endParaRPr lang="en-US" sz="1050" dirty="0"/>
          </a:p>
        </p:txBody>
      </p:sp>
      <p:sp>
        <p:nvSpPr>
          <p:cNvPr id="10" name="Shape 8"/>
          <p:cNvSpPr/>
          <p:nvPr/>
        </p:nvSpPr>
        <p:spPr>
          <a:xfrm>
            <a:off x="6126480" y="1024128"/>
            <a:ext cx="2788920" cy="1783080"/>
          </a:xfrm>
          <a:prstGeom prst="roundRect">
            <a:avLst>
              <a:gd name="adj" fmla="val 6154"/>
            </a:avLst>
          </a:prstGeom>
          <a:solidFill>
            <a:srgbClr val="EAF6F8"/>
          </a:solidFill>
          <a:ln w="12700">
            <a:solidFill>
              <a:srgbClr val="AADDE6"/>
            </a:solidFill>
            <a:prstDash val="solid"/>
          </a:ln>
          <a:effectLst>
            <a:outerShdw blurRad="63500" dist="25400" dir="2700000" algn="bl" rotWithShape="0">
              <a:srgbClr val="000000">
                <a:alpha val="13000"/>
              </a:srgbClr>
            </a:outerShdw>
          </a:effectLst>
        </p:spPr>
        <p:txBody>
          <a:bodyPr/>
          <a:lstStyle/>
          <a:p>
            <a:endParaRPr lang="en-GB"/>
          </a:p>
        </p:txBody>
      </p:sp>
      <p:sp>
        <p:nvSpPr>
          <p:cNvPr id="11" name="Text 9"/>
          <p:cNvSpPr/>
          <p:nvPr/>
        </p:nvSpPr>
        <p:spPr>
          <a:xfrm>
            <a:off x="6254496" y="1115568"/>
            <a:ext cx="2532888" cy="384048"/>
          </a:xfrm>
          <a:prstGeom prst="rect">
            <a:avLst/>
          </a:prstGeom>
          <a:noFill/>
          <a:ln/>
        </p:spPr>
        <p:txBody>
          <a:bodyPr wrap="square" rtlCol="0" anchor="ctr"/>
          <a:lstStyle/>
          <a:p>
            <a:pPr marL="0" indent="0">
              <a:buNone/>
            </a:pPr>
            <a:r>
              <a:rPr lang="en-US" sz="1100" b="1" dirty="0">
                <a:solidFill>
                  <a:srgbClr val="02475E"/>
                </a:solidFill>
                <a:latin typeface="Calibri" pitchFamily="34" charset="0"/>
                <a:ea typeface="Calibri" pitchFamily="34" charset="-122"/>
                <a:cs typeface="Calibri" pitchFamily="34" charset="-120"/>
              </a:rPr>
              <a:t>💬  Language-Rich Environment</a:t>
            </a:r>
            <a:endParaRPr lang="en-US" sz="1100" dirty="0"/>
          </a:p>
        </p:txBody>
      </p:sp>
      <p:sp>
        <p:nvSpPr>
          <p:cNvPr id="12" name="Text 10"/>
          <p:cNvSpPr/>
          <p:nvPr/>
        </p:nvSpPr>
        <p:spPr>
          <a:xfrm>
            <a:off x="6254496" y="1517904"/>
            <a:ext cx="2532888" cy="1170432"/>
          </a:xfrm>
          <a:prstGeom prst="rect">
            <a:avLst/>
          </a:prstGeom>
          <a:noFill/>
          <a:ln/>
        </p:spPr>
        <p:txBody>
          <a:bodyPr wrap="square" rtlCol="0" anchor="ctr"/>
          <a:lstStyle/>
          <a:p>
            <a:pPr marL="0" indent="0">
              <a:lnSpc>
                <a:spcPct val="125000"/>
              </a:lnSpc>
              <a:buNone/>
            </a:pPr>
            <a:r>
              <a:rPr lang="en-US" sz="1050" dirty="0">
                <a:solidFill>
                  <a:srgbClr val="1A2E35"/>
                </a:solidFill>
                <a:latin typeface="Calibri" pitchFamily="34" charset="0"/>
                <a:ea typeface="Calibri" pitchFamily="34" charset="-122"/>
                <a:cs typeface="Calibri" pitchFamily="34" charset="-120"/>
              </a:rPr>
              <a:t>Narrate activities, use stories and songs. Model vocabulary to close language delay gaps.</a:t>
            </a:r>
            <a:endParaRPr lang="en-US" sz="1050" dirty="0"/>
          </a:p>
        </p:txBody>
      </p:sp>
      <p:sp>
        <p:nvSpPr>
          <p:cNvPr id="13" name="Shape 11"/>
          <p:cNvSpPr/>
          <p:nvPr/>
        </p:nvSpPr>
        <p:spPr>
          <a:xfrm>
            <a:off x="274320" y="2944368"/>
            <a:ext cx="2788920" cy="1783080"/>
          </a:xfrm>
          <a:prstGeom prst="roundRect">
            <a:avLst>
              <a:gd name="adj" fmla="val 6154"/>
            </a:avLst>
          </a:prstGeom>
          <a:solidFill>
            <a:srgbClr val="FEF3E9"/>
          </a:solidFill>
          <a:ln w="12700">
            <a:solidFill>
              <a:srgbClr val="F4C78A"/>
            </a:solidFill>
            <a:prstDash val="solid"/>
          </a:ln>
          <a:effectLst>
            <a:outerShdw blurRad="63500" dist="25400" dir="2700000" algn="bl" rotWithShape="0">
              <a:srgbClr val="000000">
                <a:alpha val="13000"/>
              </a:srgbClr>
            </a:outerShdw>
          </a:effectLst>
        </p:spPr>
        <p:txBody>
          <a:bodyPr/>
          <a:lstStyle/>
          <a:p>
            <a:endParaRPr lang="en-GB"/>
          </a:p>
        </p:txBody>
      </p:sp>
      <p:sp>
        <p:nvSpPr>
          <p:cNvPr id="14" name="Text 12"/>
          <p:cNvSpPr/>
          <p:nvPr/>
        </p:nvSpPr>
        <p:spPr>
          <a:xfrm>
            <a:off x="402336" y="3035808"/>
            <a:ext cx="2532888" cy="384048"/>
          </a:xfrm>
          <a:prstGeom prst="rect">
            <a:avLst/>
          </a:prstGeom>
          <a:noFill/>
          <a:ln/>
        </p:spPr>
        <p:txBody>
          <a:bodyPr wrap="square" rtlCol="0" anchor="ctr"/>
          <a:lstStyle/>
          <a:p>
            <a:pPr marL="0" indent="0">
              <a:buNone/>
            </a:pPr>
            <a:r>
              <a:rPr lang="en-US" sz="1100" b="1" dirty="0">
                <a:solidFill>
                  <a:srgbClr val="02475E"/>
                </a:solidFill>
                <a:latin typeface="Calibri" pitchFamily="34" charset="0"/>
                <a:ea typeface="Calibri" pitchFamily="34" charset="-122"/>
                <a:cs typeface="Calibri" pitchFamily="34" charset="-120"/>
              </a:rPr>
              <a:t>👩‍👦  Parental Support &amp; Modelling</a:t>
            </a:r>
            <a:endParaRPr lang="en-US" sz="1100" dirty="0"/>
          </a:p>
        </p:txBody>
      </p:sp>
      <p:sp>
        <p:nvSpPr>
          <p:cNvPr id="15" name="Text 13"/>
          <p:cNvSpPr/>
          <p:nvPr/>
        </p:nvSpPr>
        <p:spPr>
          <a:xfrm>
            <a:off x="402336" y="3438144"/>
            <a:ext cx="2532888" cy="1170432"/>
          </a:xfrm>
          <a:prstGeom prst="rect">
            <a:avLst/>
          </a:prstGeom>
          <a:noFill/>
          <a:ln/>
        </p:spPr>
        <p:txBody>
          <a:bodyPr wrap="square" rtlCol="0" anchor="ctr"/>
          <a:lstStyle/>
          <a:p>
            <a:pPr marL="0" indent="0">
              <a:lnSpc>
                <a:spcPct val="125000"/>
              </a:lnSpc>
              <a:buNone/>
            </a:pPr>
            <a:r>
              <a:rPr lang="en-US" sz="1050" dirty="0">
                <a:solidFill>
                  <a:srgbClr val="1A2E35"/>
                </a:solidFill>
                <a:latin typeface="Calibri" pitchFamily="34" charset="0"/>
                <a:ea typeface="Calibri" pitchFamily="34" charset="-122"/>
                <a:cs typeface="Calibri" pitchFamily="34" charset="-120"/>
              </a:rPr>
              <a:t>Offer mother coaching in responsive play. Connect her to PND support &amp; family workers (multi-agency).</a:t>
            </a:r>
            <a:endParaRPr lang="en-US" sz="1050" dirty="0"/>
          </a:p>
        </p:txBody>
      </p:sp>
      <p:sp>
        <p:nvSpPr>
          <p:cNvPr id="16" name="Shape 14"/>
          <p:cNvSpPr/>
          <p:nvPr/>
        </p:nvSpPr>
        <p:spPr>
          <a:xfrm>
            <a:off x="3200400" y="2944368"/>
            <a:ext cx="2788920" cy="1783080"/>
          </a:xfrm>
          <a:prstGeom prst="roundRect">
            <a:avLst>
              <a:gd name="adj" fmla="val 6154"/>
            </a:avLst>
          </a:prstGeom>
          <a:solidFill>
            <a:srgbClr val="EAF6F8"/>
          </a:solidFill>
          <a:ln w="12700">
            <a:solidFill>
              <a:srgbClr val="AADDE6"/>
            </a:solidFill>
            <a:prstDash val="solid"/>
          </a:ln>
          <a:effectLst>
            <a:outerShdw blurRad="63500" dist="25400" dir="2700000" algn="bl" rotWithShape="0">
              <a:srgbClr val="000000">
                <a:alpha val="13000"/>
              </a:srgbClr>
            </a:outerShdw>
          </a:effectLst>
        </p:spPr>
        <p:txBody>
          <a:bodyPr/>
          <a:lstStyle/>
          <a:p>
            <a:endParaRPr lang="en-GB"/>
          </a:p>
        </p:txBody>
      </p:sp>
      <p:sp>
        <p:nvSpPr>
          <p:cNvPr id="17" name="Text 15"/>
          <p:cNvSpPr/>
          <p:nvPr/>
        </p:nvSpPr>
        <p:spPr>
          <a:xfrm>
            <a:off x="3328416" y="3035808"/>
            <a:ext cx="2532888" cy="384048"/>
          </a:xfrm>
          <a:prstGeom prst="rect">
            <a:avLst/>
          </a:prstGeom>
          <a:noFill/>
          <a:ln/>
        </p:spPr>
        <p:txBody>
          <a:bodyPr wrap="square" rtlCol="0" anchor="ctr"/>
          <a:lstStyle/>
          <a:p>
            <a:pPr marL="0" indent="0">
              <a:buNone/>
            </a:pPr>
            <a:r>
              <a:rPr lang="en-US" sz="1100" b="1" dirty="0">
                <a:solidFill>
                  <a:srgbClr val="02475E"/>
                </a:solidFill>
                <a:latin typeface="Calibri" pitchFamily="34" charset="0"/>
                <a:ea typeface="Calibri" pitchFamily="34" charset="-122"/>
                <a:cs typeface="Calibri" pitchFamily="34" charset="-120"/>
              </a:rPr>
              <a:t>🤝  Multi-Agency Collaboration</a:t>
            </a:r>
            <a:endParaRPr lang="en-US" sz="1100" dirty="0"/>
          </a:p>
        </p:txBody>
      </p:sp>
      <p:sp>
        <p:nvSpPr>
          <p:cNvPr id="18" name="Text 16"/>
          <p:cNvSpPr/>
          <p:nvPr/>
        </p:nvSpPr>
        <p:spPr>
          <a:xfrm>
            <a:off x="3328416" y="3438144"/>
            <a:ext cx="2532888" cy="1170432"/>
          </a:xfrm>
          <a:prstGeom prst="rect">
            <a:avLst/>
          </a:prstGeom>
          <a:noFill/>
          <a:ln/>
        </p:spPr>
        <p:txBody>
          <a:bodyPr wrap="square" rtlCol="0" anchor="ctr"/>
          <a:lstStyle/>
          <a:p>
            <a:pPr marL="0" indent="0">
              <a:lnSpc>
                <a:spcPct val="125000"/>
              </a:lnSpc>
              <a:buNone/>
            </a:pPr>
            <a:r>
              <a:rPr lang="en-US" sz="1050" dirty="0">
                <a:solidFill>
                  <a:srgbClr val="1A2E35"/>
                </a:solidFill>
                <a:latin typeface="Calibri" pitchFamily="34" charset="0"/>
                <a:ea typeface="Calibri" pitchFamily="34" charset="-122"/>
                <a:cs typeface="Calibri" pitchFamily="34" charset="-120"/>
              </a:rPr>
              <a:t>Coordinate with health visitors, CAMHS, and speech &amp; language therapy for holistic support.</a:t>
            </a:r>
            <a:endParaRPr lang="en-US" sz="1050" dirty="0"/>
          </a:p>
        </p:txBody>
      </p:sp>
      <p:sp>
        <p:nvSpPr>
          <p:cNvPr id="19" name="Shape 17"/>
          <p:cNvSpPr/>
          <p:nvPr/>
        </p:nvSpPr>
        <p:spPr>
          <a:xfrm>
            <a:off x="6126480" y="2944368"/>
            <a:ext cx="2788920" cy="1783080"/>
          </a:xfrm>
          <a:prstGeom prst="roundRect">
            <a:avLst>
              <a:gd name="adj" fmla="val 6154"/>
            </a:avLst>
          </a:prstGeom>
          <a:solidFill>
            <a:srgbClr val="FEF3E9"/>
          </a:solidFill>
          <a:ln w="12700">
            <a:solidFill>
              <a:srgbClr val="F4C78A"/>
            </a:solidFill>
            <a:prstDash val="solid"/>
          </a:ln>
          <a:effectLst>
            <a:outerShdw blurRad="63500" dist="25400" dir="2700000" algn="bl" rotWithShape="0">
              <a:srgbClr val="000000">
                <a:alpha val="13000"/>
              </a:srgbClr>
            </a:outerShdw>
          </a:effectLst>
        </p:spPr>
        <p:txBody>
          <a:bodyPr/>
          <a:lstStyle/>
          <a:p>
            <a:endParaRPr lang="en-GB"/>
          </a:p>
        </p:txBody>
      </p:sp>
      <p:sp>
        <p:nvSpPr>
          <p:cNvPr id="20" name="Text 18"/>
          <p:cNvSpPr/>
          <p:nvPr/>
        </p:nvSpPr>
        <p:spPr>
          <a:xfrm>
            <a:off x="6254496" y="3035808"/>
            <a:ext cx="2532888" cy="384048"/>
          </a:xfrm>
          <a:prstGeom prst="rect">
            <a:avLst/>
          </a:prstGeom>
          <a:noFill/>
          <a:ln/>
        </p:spPr>
        <p:txBody>
          <a:bodyPr wrap="square" rtlCol="0" anchor="ctr"/>
          <a:lstStyle/>
          <a:p>
            <a:pPr marL="0" indent="0">
              <a:buNone/>
            </a:pPr>
            <a:r>
              <a:rPr lang="en-US" sz="1100" b="1" dirty="0">
                <a:solidFill>
                  <a:srgbClr val="02475E"/>
                </a:solidFill>
                <a:latin typeface="Calibri" pitchFamily="34" charset="0"/>
                <a:ea typeface="Calibri" pitchFamily="34" charset="-122"/>
                <a:cs typeface="Calibri" pitchFamily="34" charset="-120"/>
              </a:rPr>
              <a:t>🧘  Emotional Regulation Strategies</a:t>
            </a:r>
            <a:endParaRPr lang="en-US" sz="1100" dirty="0"/>
          </a:p>
        </p:txBody>
      </p:sp>
      <p:sp>
        <p:nvSpPr>
          <p:cNvPr id="21" name="Text 19"/>
          <p:cNvSpPr/>
          <p:nvPr/>
        </p:nvSpPr>
        <p:spPr>
          <a:xfrm>
            <a:off x="6254496" y="3438144"/>
            <a:ext cx="2532888" cy="1170432"/>
          </a:xfrm>
          <a:prstGeom prst="rect">
            <a:avLst/>
          </a:prstGeom>
          <a:noFill/>
          <a:ln/>
        </p:spPr>
        <p:txBody>
          <a:bodyPr wrap="square" rtlCol="0" anchor="ctr"/>
          <a:lstStyle/>
          <a:p>
            <a:pPr marL="0" indent="0">
              <a:lnSpc>
                <a:spcPct val="125000"/>
              </a:lnSpc>
              <a:buNone/>
            </a:pPr>
            <a:r>
              <a:rPr lang="en-US" sz="1050" dirty="0">
                <a:solidFill>
                  <a:srgbClr val="1A2E35"/>
                </a:solidFill>
                <a:latin typeface="Calibri" pitchFamily="34" charset="0"/>
                <a:ea typeface="Calibri" pitchFamily="34" charset="-122"/>
                <a:cs typeface="Calibri" pitchFamily="34" charset="-120"/>
              </a:rPr>
              <a:t>Calm corners, emotion coaching, and visual emotion cards to help Isaac identify and manage feelings.</a:t>
            </a:r>
            <a:endParaRPr lang="en-US" sz="1050" dirty="0"/>
          </a:p>
        </p:txBody>
      </p:sp>
      <p:sp>
        <p:nvSpPr>
          <p:cNvPr id="22" name="Text 20"/>
          <p:cNvSpPr/>
          <p:nvPr/>
        </p:nvSpPr>
        <p:spPr>
          <a:xfrm>
            <a:off x="365760" y="4773168"/>
            <a:ext cx="8412480" cy="228600"/>
          </a:xfrm>
          <a:prstGeom prst="rect">
            <a:avLst/>
          </a:prstGeom>
          <a:noFill/>
          <a:ln/>
        </p:spPr>
        <p:txBody>
          <a:bodyPr wrap="square" rtlCol="0" anchor="ctr"/>
          <a:lstStyle/>
          <a:p>
            <a:pPr marL="0" indent="0">
              <a:buNone/>
            </a:pPr>
            <a:r>
              <a:rPr lang="en-US" sz="1000" i="1" dirty="0">
                <a:solidFill>
                  <a:srgbClr val="4A6572"/>
                </a:solidFill>
                <a:latin typeface="Calibri" pitchFamily="34" charset="0"/>
                <a:ea typeface="Calibri" pitchFamily="34" charset="-122"/>
                <a:cs typeface="Calibri" pitchFamily="34" charset="-120"/>
              </a:rPr>
              <a:t>All strategies directly linked to Erikson's Stages 1–3 and London's multi-agency early help framework.</a:t>
            </a:r>
            <a:endParaRPr lang="en-US" sz="1000" dirty="0"/>
          </a:p>
        </p:txBody>
      </p:sp>
      <p:sp>
        <p:nvSpPr>
          <p:cNvPr id="23" name="Text 21"/>
          <p:cNvSpPr/>
          <p:nvPr/>
        </p:nvSpPr>
        <p:spPr>
          <a:xfrm>
            <a:off x="8595360" y="4846320"/>
            <a:ext cx="457200" cy="182880"/>
          </a:xfrm>
          <a:prstGeom prst="rect">
            <a:avLst/>
          </a:prstGeom>
          <a:noFill/>
          <a:ln/>
        </p:spPr>
        <p:txBody>
          <a:bodyPr wrap="square" rtlCol="0" anchor="ctr"/>
          <a:lstStyle/>
          <a:p>
            <a:pPr marL="0" indent="0">
              <a:buNone/>
            </a:pPr>
            <a:r>
              <a:rPr lang="en-US" sz="900" dirty="0">
                <a:solidFill>
                  <a:srgbClr val="4A6572"/>
                </a:solidFill>
                <a:latin typeface="Calibri" pitchFamily="34" charset="0"/>
                <a:ea typeface="Calibri" pitchFamily="34" charset="-122"/>
                <a:cs typeface="Calibri" pitchFamily="34" charset="-120"/>
              </a:rPr>
              <a:t>5 / 6</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2475E"/>
        </a:solidFill>
        <a:effectLst/>
      </p:bgPr>
    </p:bg>
    <p:spTree>
      <p:nvGrpSpPr>
        <p:cNvPr id="1" name=""/>
        <p:cNvGrpSpPr/>
        <p:nvPr/>
      </p:nvGrpSpPr>
      <p:grpSpPr>
        <a:xfrm>
          <a:off x="0" y="0"/>
          <a:ext cx="0" cy="0"/>
          <a:chOff x="0" y="0"/>
          <a:chExt cx="0" cy="0"/>
        </a:xfrm>
      </p:grpSpPr>
      <p:sp>
        <p:nvSpPr>
          <p:cNvPr id="2" name="Shape 0"/>
          <p:cNvSpPr/>
          <p:nvPr/>
        </p:nvSpPr>
        <p:spPr>
          <a:xfrm>
            <a:off x="6858000" y="3474720"/>
            <a:ext cx="3200400" cy="3200400"/>
          </a:xfrm>
          <a:prstGeom prst="ellipse">
            <a:avLst/>
          </a:prstGeom>
          <a:solidFill>
            <a:srgbClr val="028090">
              <a:alpha val="30000"/>
            </a:srgbClr>
          </a:solidFill>
          <a:ln w="12700">
            <a:solidFill>
              <a:srgbClr val="028090">
                <a:alpha val="30000"/>
              </a:srgbClr>
            </a:solidFill>
            <a:prstDash val="solid"/>
          </a:ln>
        </p:spPr>
        <p:txBody>
          <a:bodyPr/>
          <a:lstStyle/>
          <a:p>
            <a:endParaRPr lang="en-GB"/>
          </a:p>
        </p:txBody>
      </p:sp>
      <p:sp>
        <p:nvSpPr>
          <p:cNvPr id="3" name="Shape 1"/>
          <p:cNvSpPr/>
          <p:nvPr/>
        </p:nvSpPr>
        <p:spPr>
          <a:xfrm>
            <a:off x="0" y="0"/>
            <a:ext cx="9144000" cy="804672"/>
          </a:xfrm>
          <a:prstGeom prst="rect">
            <a:avLst/>
          </a:prstGeom>
          <a:solidFill>
            <a:srgbClr val="013748"/>
          </a:solidFill>
          <a:ln w="12700">
            <a:solidFill>
              <a:srgbClr val="013748"/>
            </a:solidFill>
            <a:prstDash val="solid"/>
          </a:ln>
        </p:spPr>
        <p:txBody>
          <a:bodyPr/>
          <a:lstStyle/>
          <a:p>
            <a:endParaRPr lang="en-GB"/>
          </a:p>
        </p:txBody>
      </p:sp>
      <p:sp>
        <p:nvSpPr>
          <p:cNvPr id="4" name="Text 2"/>
          <p:cNvSpPr/>
          <p:nvPr/>
        </p:nvSpPr>
        <p:spPr>
          <a:xfrm>
            <a:off x="457200" y="45720"/>
            <a:ext cx="8229600" cy="713232"/>
          </a:xfrm>
          <a:prstGeom prst="rect">
            <a:avLst/>
          </a:prstGeom>
          <a:noFill/>
          <a:ln/>
        </p:spPr>
        <p:txBody>
          <a:bodyPr wrap="square" lIns="0" tIns="0" rIns="0" bIns="0" rtlCol="0" anchor="ctr"/>
          <a:lstStyle/>
          <a:p>
            <a:pPr marL="0" indent="0" algn="l">
              <a:buNone/>
            </a:pPr>
            <a:r>
              <a:rPr lang="en-US" sz="2600" b="1" dirty="0">
                <a:solidFill>
                  <a:srgbClr val="FFFFFF"/>
                </a:solidFill>
                <a:latin typeface="Cambria" pitchFamily="34" charset="0"/>
                <a:ea typeface="Cambria" pitchFamily="34" charset="-122"/>
                <a:cs typeface="Cambria" pitchFamily="34" charset="-120"/>
              </a:rPr>
              <a:t>Critical Evaluation &amp; References</a:t>
            </a:r>
            <a:endParaRPr lang="en-US" sz="2600" dirty="0"/>
          </a:p>
        </p:txBody>
      </p:sp>
      <p:sp>
        <p:nvSpPr>
          <p:cNvPr id="5" name="Shape 3"/>
          <p:cNvSpPr/>
          <p:nvPr/>
        </p:nvSpPr>
        <p:spPr>
          <a:xfrm>
            <a:off x="320040" y="914400"/>
            <a:ext cx="4023360" cy="1783080"/>
          </a:xfrm>
          <a:prstGeom prst="roundRect">
            <a:avLst>
              <a:gd name="adj" fmla="val 5128"/>
            </a:avLst>
          </a:prstGeom>
          <a:solidFill>
            <a:srgbClr val="022E3E"/>
          </a:solidFill>
          <a:ln w="19050">
            <a:solidFill>
              <a:srgbClr val="028090"/>
            </a:solidFill>
            <a:prstDash val="solid"/>
          </a:ln>
        </p:spPr>
        <p:txBody>
          <a:bodyPr/>
          <a:lstStyle/>
          <a:p>
            <a:endParaRPr lang="en-GB"/>
          </a:p>
        </p:txBody>
      </p:sp>
      <p:sp>
        <p:nvSpPr>
          <p:cNvPr id="6" name="Text 4"/>
          <p:cNvSpPr/>
          <p:nvPr/>
        </p:nvSpPr>
        <p:spPr>
          <a:xfrm>
            <a:off x="475488" y="1005840"/>
            <a:ext cx="3749040" cy="320040"/>
          </a:xfrm>
          <a:prstGeom prst="rect">
            <a:avLst/>
          </a:prstGeom>
          <a:noFill/>
          <a:ln/>
        </p:spPr>
        <p:txBody>
          <a:bodyPr wrap="square" rtlCol="0" anchor="ctr"/>
          <a:lstStyle/>
          <a:p>
            <a:pPr marL="0" indent="0">
              <a:buNone/>
            </a:pPr>
            <a:r>
              <a:rPr lang="en-US" sz="1250" b="1" dirty="0">
                <a:solidFill>
                  <a:srgbClr val="4DD9E8"/>
                </a:solidFill>
                <a:latin typeface="Cambria" pitchFamily="34" charset="0"/>
                <a:ea typeface="Cambria" pitchFamily="34" charset="-122"/>
                <a:cs typeface="Cambria" pitchFamily="34" charset="-120"/>
              </a:rPr>
              <a:t>✅  Strengths</a:t>
            </a:r>
            <a:endParaRPr lang="en-US" sz="1250" dirty="0"/>
          </a:p>
        </p:txBody>
      </p:sp>
      <p:sp>
        <p:nvSpPr>
          <p:cNvPr id="7" name="Text 5"/>
          <p:cNvSpPr/>
          <p:nvPr/>
        </p:nvSpPr>
        <p:spPr>
          <a:xfrm>
            <a:off x="502920" y="1353312"/>
            <a:ext cx="3749040" cy="1261872"/>
          </a:xfrm>
          <a:prstGeom prst="rect">
            <a:avLst/>
          </a:prstGeom>
          <a:noFill/>
          <a:ln/>
        </p:spPr>
        <p:txBody>
          <a:bodyPr wrap="square" rtlCol="0" anchor="ctr"/>
          <a:lstStyle/>
          <a:p>
            <a:pPr marL="0" indent="0">
              <a:lnSpc>
                <a:spcPct val="125000"/>
              </a:lnSpc>
              <a:buNone/>
            </a:pPr>
            <a:r>
              <a:rPr lang="en-US" sz="1100" dirty="0">
                <a:solidFill>
                  <a:srgbClr val="F4A261"/>
                </a:solidFill>
                <a:latin typeface="Calibri" pitchFamily="34" charset="0"/>
                <a:ea typeface="Calibri" pitchFamily="34" charset="-122"/>
                <a:cs typeface="Calibri" pitchFamily="34" charset="-120"/>
              </a:rPr>
              <a:t>• </a:t>
            </a:r>
            <a:r>
              <a:rPr lang="en-US" sz="1100" dirty="0">
                <a:solidFill>
                  <a:srgbClr val="D1EEF3"/>
                </a:solidFill>
                <a:latin typeface="Calibri" pitchFamily="34" charset="0"/>
                <a:ea typeface="Calibri" pitchFamily="34" charset="-122"/>
                <a:cs typeface="Calibri" pitchFamily="34" charset="-120"/>
              </a:rPr>
              <a:t>Highlights importance of caregiving relationships in early years</a:t>
            </a:r>
            <a:endParaRPr lang="en-US" sz="1100" dirty="0"/>
          </a:p>
          <a:p>
            <a:pPr marL="0" indent="0">
              <a:lnSpc>
                <a:spcPct val="125000"/>
              </a:lnSpc>
              <a:buNone/>
            </a:pPr>
            <a:r>
              <a:rPr lang="en-US" sz="1100" dirty="0">
                <a:solidFill>
                  <a:srgbClr val="F4A261"/>
                </a:solidFill>
                <a:latin typeface="Calibri" pitchFamily="34" charset="0"/>
                <a:ea typeface="Calibri" pitchFamily="34" charset="-122"/>
                <a:cs typeface="Calibri" pitchFamily="34" charset="-120"/>
              </a:rPr>
              <a:t>• </a:t>
            </a:r>
            <a:r>
              <a:rPr lang="en-US" sz="1100" dirty="0">
                <a:solidFill>
                  <a:srgbClr val="D1EEF3"/>
                </a:solidFill>
                <a:latin typeface="Calibri" pitchFamily="34" charset="0"/>
                <a:ea typeface="Calibri" pitchFamily="34" charset="-122"/>
                <a:cs typeface="Calibri" pitchFamily="34" charset="-120"/>
              </a:rPr>
              <a:t>Sequential stages aid practitioners in identifying developmental needs</a:t>
            </a:r>
            <a:endParaRPr lang="en-US" sz="1100" dirty="0"/>
          </a:p>
          <a:p>
            <a:pPr marL="0" indent="0">
              <a:lnSpc>
                <a:spcPct val="125000"/>
              </a:lnSpc>
              <a:buNone/>
            </a:pPr>
            <a:r>
              <a:rPr lang="en-US" sz="1100" dirty="0">
                <a:solidFill>
                  <a:srgbClr val="F4A261"/>
                </a:solidFill>
                <a:latin typeface="Calibri" pitchFamily="34" charset="0"/>
                <a:ea typeface="Calibri" pitchFamily="34" charset="-122"/>
                <a:cs typeface="Calibri" pitchFamily="34" charset="-120"/>
              </a:rPr>
              <a:t>• </a:t>
            </a:r>
            <a:r>
              <a:rPr lang="en-US" sz="1100" dirty="0">
                <a:solidFill>
                  <a:srgbClr val="D1EEF3"/>
                </a:solidFill>
                <a:latin typeface="Calibri" pitchFamily="34" charset="0"/>
                <a:ea typeface="Calibri" pitchFamily="34" charset="-122"/>
                <a:cs typeface="Calibri" pitchFamily="34" charset="-120"/>
              </a:rPr>
              <a:t>Relevant to London's diverse, multi-need families</a:t>
            </a:r>
            <a:endParaRPr lang="en-US" sz="1100" dirty="0"/>
          </a:p>
        </p:txBody>
      </p:sp>
      <p:sp>
        <p:nvSpPr>
          <p:cNvPr id="8" name="Shape 6"/>
          <p:cNvSpPr/>
          <p:nvPr/>
        </p:nvSpPr>
        <p:spPr>
          <a:xfrm>
            <a:off x="4572000" y="914400"/>
            <a:ext cx="4251960" cy="1783080"/>
          </a:xfrm>
          <a:prstGeom prst="roundRect">
            <a:avLst>
              <a:gd name="adj" fmla="val 5128"/>
            </a:avLst>
          </a:prstGeom>
          <a:solidFill>
            <a:srgbClr val="022E3E"/>
          </a:solidFill>
          <a:ln w="19050">
            <a:solidFill>
              <a:srgbClr val="F4A261"/>
            </a:solidFill>
            <a:prstDash val="solid"/>
          </a:ln>
        </p:spPr>
        <p:txBody>
          <a:bodyPr/>
          <a:lstStyle/>
          <a:p>
            <a:endParaRPr lang="en-GB"/>
          </a:p>
        </p:txBody>
      </p:sp>
      <p:sp>
        <p:nvSpPr>
          <p:cNvPr id="9" name="Text 7"/>
          <p:cNvSpPr/>
          <p:nvPr/>
        </p:nvSpPr>
        <p:spPr>
          <a:xfrm>
            <a:off x="4709160" y="1005840"/>
            <a:ext cx="3977640" cy="320040"/>
          </a:xfrm>
          <a:prstGeom prst="rect">
            <a:avLst/>
          </a:prstGeom>
          <a:noFill/>
          <a:ln/>
        </p:spPr>
        <p:txBody>
          <a:bodyPr wrap="square" rtlCol="0" anchor="ctr"/>
          <a:lstStyle/>
          <a:p>
            <a:pPr marL="0" indent="0">
              <a:buNone/>
            </a:pPr>
            <a:r>
              <a:rPr lang="en-US" sz="1250" b="1" dirty="0">
                <a:solidFill>
                  <a:srgbClr val="F4A261"/>
                </a:solidFill>
                <a:latin typeface="Cambria" pitchFamily="34" charset="0"/>
                <a:ea typeface="Cambria" pitchFamily="34" charset="-122"/>
                <a:cs typeface="Cambria" pitchFamily="34" charset="-120"/>
              </a:rPr>
              <a:t>⚠️  Limitations &amp; Cultural Considerations</a:t>
            </a:r>
            <a:endParaRPr lang="en-US" sz="1250" dirty="0"/>
          </a:p>
        </p:txBody>
      </p:sp>
      <p:sp>
        <p:nvSpPr>
          <p:cNvPr id="10" name="Text 8"/>
          <p:cNvSpPr/>
          <p:nvPr/>
        </p:nvSpPr>
        <p:spPr>
          <a:xfrm>
            <a:off x="4736592" y="1353312"/>
            <a:ext cx="3977640" cy="1261872"/>
          </a:xfrm>
          <a:prstGeom prst="rect">
            <a:avLst/>
          </a:prstGeom>
          <a:noFill/>
          <a:ln/>
        </p:spPr>
        <p:txBody>
          <a:bodyPr wrap="square" rtlCol="0" anchor="ctr"/>
          <a:lstStyle/>
          <a:p>
            <a:pPr marL="0" indent="0">
              <a:lnSpc>
                <a:spcPct val="125000"/>
              </a:lnSpc>
              <a:buNone/>
            </a:pPr>
            <a:r>
              <a:rPr lang="en-US" sz="1100" dirty="0">
                <a:solidFill>
                  <a:srgbClr val="4DD9E8"/>
                </a:solidFill>
                <a:latin typeface="Calibri" pitchFamily="34" charset="0"/>
                <a:ea typeface="Calibri" pitchFamily="34" charset="-122"/>
                <a:cs typeface="Calibri" pitchFamily="34" charset="-120"/>
              </a:rPr>
              <a:t>• </a:t>
            </a:r>
            <a:r>
              <a:rPr lang="en-US" sz="1100" dirty="0">
                <a:solidFill>
                  <a:srgbClr val="D1EEF3"/>
                </a:solidFill>
                <a:latin typeface="Calibri" pitchFamily="34" charset="0"/>
                <a:ea typeface="Calibri" pitchFamily="34" charset="-122"/>
                <a:cs typeface="Calibri" pitchFamily="34" charset="-120"/>
              </a:rPr>
              <a:t>Stages are rigid — development is not always linear (Valsiner, 2006)</a:t>
            </a:r>
            <a:endParaRPr lang="en-US" sz="1100" dirty="0"/>
          </a:p>
          <a:p>
            <a:pPr marL="0" indent="0">
              <a:lnSpc>
                <a:spcPct val="125000"/>
              </a:lnSpc>
              <a:buNone/>
            </a:pPr>
            <a:r>
              <a:rPr lang="en-US" sz="1100" dirty="0">
                <a:solidFill>
                  <a:srgbClr val="4DD9E8"/>
                </a:solidFill>
                <a:latin typeface="Calibri" pitchFamily="34" charset="0"/>
                <a:ea typeface="Calibri" pitchFamily="34" charset="-122"/>
                <a:cs typeface="Calibri" pitchFamily="34" charset="-120"/>
              </a:rPr>
              <a:t>• </a:t>
            </a:r>
            <a:r>
              <a:rPr lang="en-US" sz="1100" dirty="0">
                <a:solidFill>
                  <a:srgbClr val="D1EEF3"/>
                </a:solidFill>
                <a:latin typeface="Calibri" pitchFamily="34" charset="0"/>
                <a:ea typeface="Calibri" pitchFamily="34" charset="-122"/>
                <a:cs typeface="Calibri" pitchFamily="34" charset="-120"/>
              </a:rPr>
              <a:t>Western, individualistic framework — may not reflect collectivist cultures common in London communities</a:t>
            </a:r>
            <a:endParaRPr lang="en-US" sz="1100" dirty="0"/>
          </a:p>
          <a:p>
            <a:pPr marL="0" indent="0">
              <a:lnSpc>
                <a:spcPct val="125000"/>
              </a:lnSpc>
              <a:buNone/>
            </a:pPr>
            <a:r>
              <a:rPr lang="en-US" sz="1100" dirty="0">
                <a:solidFill>
                  <a:srgbClr val="4DD9E8"/>
                </a:solidFill>
                <a:latin typeface="Calibri" pitchFamily="34" charset="0"/>
                <a:ea typeface="Calibri" pitchFamily="34" charset="-122"/>
                <a:cs typeface="Calibri" pitchFamily="34" charset="-120"/>
              </a:rPr>
              <a:t>• </a:t>
            </a:r>
            <a:r>
              <a:rPr lang="en-US" sz="1100" dirty="0">
                <a:solidFill>
                  <a:srgbClr val="D1EEF3"/>
                </a:solidFill>
                <a:latin typeface="Calibri" pitchFamily="34" charset="0"/>
                <a:ea typeface="Calibri" pitchFamily="34" charset="-122"/>
                <a:cs typeface="Calibri" pitchFamily="34" charset="-120"/>
              </a:rPr>
              <a:t>Limited empirical testing of all eight stages (Stevens, 2008)</a:t>
            </a:r>
            <a:endParaRPr lang="en-US" sz="1100" dirty="0"/>
          </a:p>
        </p:txBody>
      </p:sp>
      <p:sp>
        <p:nvSpPr>
          <p:cNvPr id="11" name="Text 9"/>
          <p:cNvSpPr/>
          <p:nvPr/>
        </p:nvSpPr>
        <p:spPr>
          <a:xfrm>
            <a:off x="365760" y="2852928"/>
            <a:ext cx="8412480" cy="274320"/>
          </a:xfrm>
          <a:prstGeom prst="rect">
            <a:avLst/>
          </a:prstGeom>
          <a:noFill/>
          <a:ln/>
        </p:spPr>
        <p:txBody>
          <a:bodyPr wrap="square" rtlCol="0" anchor="ctr"/>
          <a:lstStyle/>
          <a:p>
            <a:pPr marL="0" indent="0">
              <a:buNone/>
            </a:pPr>
            <a:r>
              <a:rPr lang="en-US" sz="1250" b="1" dirty="0">
                <a:solidFill>
                  <a:srgbClr val="4DD9E8"/>
                </a:solidFill>
                <a:latin typeface="Cambria" pitchFamily="34" charset="0"/>
                <a:ea typeface="Cambria" pitchFamily="34" charset="-122"/>
                <a:cs typeface="Cambria" pitchFamily="34" charset="-120"/>
              </a:rPr>
              <a:t>Conclusion:</a:t>
            </a:r>
            <a:endParaRPr lang="en-US" sz="1250" dirty="0"/>
          </a:p>
        </p:txBody>
      </p:sp>
      <p:sp>
        <p:nvSpPr>
          <p:cNvPr id="12" name="Text 10"/>
          <p:cNvSpPr/>
          <p:nvPr/>
        </p:nvSpPr>
        <p:spPr>
          <a:xfrm>
            <a:off x="365760" y="3136392"/>
            <a:ext cx="8412480" cy="640080"/>
          </a:xfrm>
          <a:prstGeom prst="rect">
            <a:avLst/>
          </a:prstGeom>
          <a:noFill/>
          <a:ln/>
        </p:spPr>
        <p:txBody>
          <a:bodyPr wrap="square" rtlCol="0" anchor="ctr"/>
          <a:lstStyle/>
          <a:p>
            <a:pPr marL="0" indent="0">
              <a:lnSpc>
                <a:spcPct val="130000"/>
              </a:lnSpc>
              <a:buNone/>
            </a:pPr>
            <a:r>
              <a:rPr lang="en-US" sz="1150" dirty="0">
                <a:solidFill>
                  <a:srgbClr val="C8E8EE"/>
                </a:solidFill>
                <a:latin typeface="Calibri" pitchFamily="34" charset="0"/>
                <a:ea typeface="Calibri" pitchFamily="34" charset="-122"/>
                <a:cs typeface="Calibri" pitchFamily="34" charset="-120"/>
              </a:rPr>
              <a:t>Despite limitations, Erikson's framework offers valuable insight into Isaac's social-emotional challenges. It clearly links his unresolved early crises to current behaviours, and guides a compassionate, relationship-centred support plan appropriate for our diverse London setting.</a:t>
            </a:r>
            <a:endParaRPr lang="en-US" sz="1150" dirty="0"/>
          </a:p>
        </p:txBody>
      </p:sp>
      <p:sp>
        <p:nvSpPr>
          <p:cNvPr id="13" name="Text 11"/>
          <p:cNvSpPr/>
          <p:nvPr/>
        </p:nvSpPr>
        <p:spPr>
          <a:xfrm>
            <a:off x="365760" y="3813048"/>
            <a:ext cx="8412480" cy="256032"/>
          </a:xfrm>
          <a:prstGeom prst="rect">
            <a:avLst/>
          </a:prstGeom>
          <a:noFill/>
          <a:ln/>
        </p:spPr>
        <p:txBody>
          <a:bodyPr wrap="square" rtlCol="0" anchor="ctr"/>
          <a:lstStyle/>
          <a:p>
            <a:pPr marL="0" indent="0">
              <a:buNone/>
            </a:pPr>
            <a:r>
              <a:rPr lang="en-US" sz="1100" b="1" dirty="0">
                <a:solidFill>
                  <a:srgbClr val="F4A261"/>
                </a:solidFill>
                <a:latin typeface="Calibri" pitchFamily="34" charset="0"/>
                <a:ea typeface="Calibri" pitchFamily="34" charset="-122"/>
                <a:cs typeface="Calibri" pitchFamily="34" charset="-120"/>
              </a:rPr>
              <a:t>References (UWTSD Harvard Style):</a:t>
            </a:r>
            <a:endParaRPr lang="en-US" sz="1100" dirty="0"/>
          </a:p>
        </p:txBody>
      </p:sp>
      <p:sp>
        <p:nvSpPr>
          <p:cNvPr id="14" name="Text 12"/>
          <p:cNvSpPr/>
          <p:nvPr/>
        </p:nvSpPr>
        <p:spPr>
          <a:xfrm>
            <a:off x="365760" y="4087368"/>
            <a:ext cx="8412480" cy="987552"/>
          </a:xfrm>
          <a:prstGeom prst="rect">
            <a:avLst/>
          </a:prstGeom>
          <a:noFill/>
          <a:ln/>
        </p:spPr>
        <p:txBody>
          <a:bodyPr wrap="square" rtlCol="0" anchor="ctr"/>
          <a:lstStyle/>
          <a:p>
            <a:pPr marL="0" indent="0">
              <a:lnSpc>
                <a:spcPct val="115000"/>
              </a:lnSpc>
              <a:buNone/>
            </a:pPr>
            <a:r>
              <a:rPr lang="en-US" sz="850" dirty="0">
                <a:solidFill>
                  <a:srgbClr val="A8D4DA"/>
                </a:solidFill>
                <a:latin typeface="Calibri" pitchFamily="34" charset="0"/>
                <a:ea typeface="Calibri" pitchFamily="34" charset="-122"/>
                <a:cs typeface="Calibri" pitchFamily="34" charset="-120"/>
              </a:rPr>
              <a:t>Erikson, E.H. (1950) Childhood and Society. New York: Norton.
Gerhardt, S. (2004) Why Love Matters: How Affection Shapes a Baby's Brain. Hove: Brunner-Routledge.
McLeod, S. (2018) 'Erik Erikson's Stages of Psychosocial Development', Simply Psychology [Online]. Available at: www.simplypsychology.org.
Stevens, R. (2008) Erik Erikson: Explorer of Identity and the Life Cycle. Basingstoke: Palgrave Macmillan.
Valsiner, J. (2006) 'Developmental Epistemology and Implications for Methodology', in Lerner, R. (ed.) Handbook of Child Psychology. Hoboken: Wiley.
Bowlby, J. (1988) A Secure Base: Parent-Child Attachment and Healthy Human Development. London: Routledge.</a:t>
            </a:r>
            <a:endParaRPr lang="en-US" sz="850" dirty="0"/>
          </a:p>
        </p:txBody>
      </p:sp>
      <p:sp>
        <p:nvSpPr>
          <p:cNvPr id="15" name="Text 13"/>
          <p:cNvSpPr/>
          <p:nvPr/>
        </p:nvSpPr>
        <p:spPr>
          <a:xfrm>
            <a:off x="8595360" y="4846320"/>
            <a:ext cx="457200" cy="182880"/>
          </a:xfrm>
          <a:prstGeom prst="rect">
            <a:avLst/>
          </a:prstGeom>
          <a:noFill/>
          <a:ln/>
        </p:spPr>
        <p:txBody>
          <a:bodyPr wrap="square" rtlCol="0" anchor="ctr"/>
          <a:lstStyle/>
          <a:p>
            <a:pPr marL="0" indent="0">
              <a:buNone/>
            </a:pPr>
            <a:r>
              <a:rPr lang="en-US" sz="900" dirty="0">
                <a:solidFill>
                  <a:srgbClr val="4A7080"/>
                </a:solidFill>
                <a:latin typeface="Calibri" pitchFamily="34" charset="0"/>
                <a:ea typeface="Calibri" pitchFamily="34" charset="-122"/>
                <a:cs typeface="Calibri" pitchFamily="34" charset="-120"/>
              </a:rPr>
              <a:t>6 / 6</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AFF372F842B074E9B4E1242D37C7411" ma:contentTypeVersion="11" ma:contentTypeDescription="Create a new document." ma:contentTypeScope="" ma:versionID="f3e64f19cfc18ae3be727c29a6d0051d">
  <xsd:schema xmlns:xsd="http://www.w3.org/2001/XMLSchema" xmlns:xs="http://www.w3.org/2001/XMLSchema" xmlns:p="http://schemas.microsoft.com/office/2006/metadata/properties" xmlns:ns3="cbf8cc6a-744a-4275-b726-9f99b8764b9b" targetNamespace="http://schemas.microsoft.com/office/2006/metadata/properties" ma:root="true" ma:fieldsID="561a4d4df03f42bf1fd950fd150aa644" ns3:_="">
    <xsd:import namespace="cbf8cc6a-744a-4275-b726-9f99b8764b9b"/>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MediaServiceSearchProperties" minOccurs="0"/>
                <xsd:element ref="ns3:MediaServiceDateTaken" minOccurs="0"/>
                <xsd:element ref="ns3:_activity"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bf8cc6a-744a-4275-b726-9f99b8764b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cbf8cc6a-744a-4275-b726-9f99b8764b9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AD3D93-049D-4749-BDEC-28C2574B1B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bf8cc6a-744a-4275-b726-9f99b8764b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9FE83D0-DCAB-48E9-B139-917A7C92C625}">
  <ds:schemaRefs>
    <ds:schemaRef ds:uri="http://schemas.microsoft.com/office/2006/metadata/properties"/>
    <ds:schemaRef ds:uri="cbf8cc6a-744a-4275-b726-9f99b8764b9b"/>
    <ds:schemaRef ds:uri="http://purl.org/dc/dcmitype/"/>
    <ds:schemaRef ds:uri="http://purl.org/dc/terms/"/>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http://purl.org/dc/elements/1.1/"/>
  </ds:schemaRefs>
</ds:datastoreItem>
</file>

<file path=customXml/itemProps3.xml><?xml version="1.0" encoding="utf-8"?>
<ds:datastoreItem xmlns:ds="http://schemas.openxmlformats.org/officeDocument/2006/customXml" ds:itemID="{554C2017-3BF6-494D-80E9-7B2100F6C7E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TotalTime>
  <Words>1380</Words>
  <Application>Microsoft Office PowerPoint</Application>
  <PresentationFormat>On-screen Show (16:9)</PresentationFormat>
  <Paragraphs>90</Paragraphs>
  <Slides>6</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Erikson's Psychosocial Stages – Supporting Isaac</dc:title>
  <dc:subject>PptxGenJS Presentation</dc:subject>
  <dc:creator>Olawunmi Bamgboye</dc:creator>
  <cp:lastModifiedBy>John Bamgboye (Student)</cp:lastModifiedBy>
  <cp:revision>4</cp:revision>
  <dcterms:created xsi:type="dcterms:W3CDTF">2026-06-11T23:17:33Z</dcterms:created>
  <dcterms:modified xsi:type="dcterms:W3CDTF">2026-06-19T12:04:00Z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0x0101003AFF372F842B074E9B4E1242D37C7411</vt:lpwstr>
  </property>
</Properties>
</file>