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16/11/2025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 </a:t>
            </a:r>
            <a:br>
              <a:rPr lang="en-GB" sz="3200" dirty="0">
                <a:latin typeface="A"/>
              </a:rPr>
            </a:br>
            <a:r>
              <a:rPr lang="en-GB" sz="3200" dirty="0">
                <a:latin typeface="A"/>
              </a:rPr>
              <a:t>MODULE CODE LCLM4004</a:t>
            </a:r>
            <a:br>
              <a:rPr lang="en-GB" sz="3200" dirty="0">
                <a:latin typeface="A"/>
              </a:rPr>
            </a:br>
            <a:r>
              <a:rPr lang="en-GB" sz="3200" dirty="0">
                <a:latin typeface="A"/>
              </a:rPr>
              <a:t>STUDENT NAME Anderson </a:t>
            </a:r>
            <a:r>
              <a:rPr lang="en-GB" sz="3200" dirty="0" err="1">
                <a:latin typeface="A"/>
              </a:rPr>
              <a:t>cruz</a:t>
            </a:r>
            <a:r>
              <a:rPr lang="en-GB" sz="3200" dirty="0">
                <a:latin typeface="A"/>
              </a:rPr>
              <a:t> </a:t>
            </a:r>
            <a:br>
              <a:rPr lang="en-GB" sz="3200" dirty="0">
                <a:latin typeface="A"/>
              </a:rPr>
            </a:br>
            <a:r>
              <a:rPr lang="en-GB" sz="3200" dirty="0">
                <a:latin typeface="A"/>
              </a:rPr>
              <a:t>STUDENT ID 2438462</a:t>
            </a:r>
            <a:br>
              <a:rPr lang="en-GB" sz="3200" dirty="0">
                <a:latin typeface="A"/>
              </a:rPr>
            </a:br>
            <a:r>
              <a:rPr lang="en-GB" sz="3200" dirty="0">
                <a:latin typeface="A"/>
              </a:rPr>
              <a:t>LECTURER Thomas Adeyemi </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Founded in 2016 by Liam and Priya </a:t>
            </a:r>
            <a:r>
              <a:rPr lang="en-GB" sz="1500" b="1" dirty="0" err="1">
                <a:solidFill>
                  <a:srgbClr val="111111"/>
                </a:solidFill>
                <a:latin typeface="Roboto"/>
                <a:ea typeface="Roboto"/>
                <a:cs typeface="Roboto"/>
              </a:rPr>
              <a:t>patel</a:t>
            </a:r>
            <a:r>
              <a:rPr lang="en-GB" sz="1500" b="1" dirty="0">
                <a:solidFill>
                  <a:srgbClr val="111111"/>
                </a:solidFill>
                <a:latin typeface="Roboto"/>
                <a:ea typeface="Roboto"/>
                <a:cs typeface="Roboto"/>
              </a:rPr>
              <a:t> is a small but independent flower shop highly respected for its eco-friendly packaging with high reputation in high street Norwich, however in the past year they have been having loads of issues with their business the green have florists has had a 30% decline in sales due to new competition in the area </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a:t>
            </a:r>
          </a:p>
          <a:p>
            <a:pPr marL="342900" indent="-342900">
              <a:buFont typeface="Arial" charset="2"/>
              <a:buChar char="•"/>
            </a:pPr>
            <a:r>
              <a:rPr lang="en-GB" b="1" dirty="0"/>
              <a:t>Owners: Liam and Priya </a:t>
            </a:r>
            <a:r>
              <a:rPr lang="en-GB" b="1" dirty="0" err="1"/>
              <a:t>patel</a:t>
            </a:r>
            <a:endParaRPr lang="en-GB" b="1" dirty="0"/>
          </a:p>
          <a:p>
            <a:pPr marL="342900" indent="-342900">
              <a:buFont typeface="Arial" charset="2"/>
              <a:buChar char="•"/>
            </a:pPr>
            <a:r>
              <a:rPr lang="en-GB" b="1" dirty="0"/>
              <a:t>Sells have massively decreased in the last 12 months since their opening </a:t>
            </a:r>
          </a:p>
          <a:p>
            <a:pPr marL="342900" indent="-342900">
              <a:buFont typeface="Arial" charset="2"/>
              <a:buChar char="•"/>
            </a:pPr>
            <a:r>
              <a:rPr lang="en-GB" b="1" dirty="0">
                <a:ea typeface="+mn-lt"/>
                <a:cs typeface="+mn-lt"/>
              </a:rPr>
              <a:t>strong community ties have been one of the most if not the most important part of their success in Norwich being so trusted by the community however new shops opened up and new competition begun rapidly, including online sales from other companies </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30% decline in in- store sales meaning less people started walking in </a:t>
            </a:r>
          </a:p>
          <a:p>
            <a:r>
              <a:rPr lang="en-GB" sz="2800" dirty="0">
                <a:solidFill>
                  <a:schemeClr val="tx1"/>
                </a:solidFill>
              </a:rPr>
              <a:t>Where: Norwich </a:t>
            </a:r>
          </a:p>
          <a:p>
            <a:r>
              <a:rPr lang="en-GB" sz="2800" dirty="0">
                <a:solidFill>
                  <a:schemeClr val="tx1"/>
                </a:solidFill>
              </a:rPr>
              <a:t>Reason: competition raised massively </a:t>
            </a:r>
          </a:p>
          <a:p>
            <a:r>
              <a:rPr lang="en-GB" sz="2800" dirty="0">
                <a:solidFill>
                  <a:schemeClr val="tx1"/>
                </a:solidFill>
              </a:rPr>
              <a:t>Beginning of the decline: last 12 months </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 </a:t>
            </a:r>
          </a:p>
          <a:p>
            <a:r>
              <a:rPr lang="en-GB" b="1" dirty="0"/>
              <a:t>Import cost affected by post Brexit trade and tariffs on flowers</a:t>
            </a:r>
          </a:p>
          <a:p>
            <a:endParaRPr lang="en-GB" b="1" dirty="0">
              <a:solidFill>
                <a:srgbClr val="FF0000"/>
              </a:solidFill>
            </a:endParaRPr>
          </a:p>
          <a:p>
            <a:endParaRPr lang="en-GB" b="1" dirty="0"/>
          </a:p>
          <a:p>
            <a:r>
              <a:rPr lang="en-GB" b="1" dirty="0"/>
              <a:t>ECONOMIC</a:t>
            </a:r>
          </a:p>
          <a:p>
            <a:r>
              <a:rPr lang="en-GB" b="1" dirty="0"/>
              <a:t>Inflation increasing supply and energy cost; reduced costumer spending </a:t>
            </a:r>
          </a:p>
          <a:p>
            <a:endParaRPr lang="en-GB" b="1" dirty="0"/>
          </a:p>
          <a:p>
            <a:endParaRPr lang="en-GB" b="1" dirty="0"/>
          </a:p>
          <a:p>
            <a:r>
              <a:rPr lang="en-GB" b="1" dirty="0"/>
              <a:t>SOCIAL</a:t>
            </a:r>
          </a:p>
          <a:p>
            <a:r>
              <a:rPr lang="en-GB" b="1" dirty="0"/>
              <a:t>Shift towards online shopping and convenience; sustainability valued but price-sensitive consumer</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lstStyle/>
          <a:p>
            <a:r>
              <a:rPr lang="en-GB" b="1" dirty="0"/>
              <a:t>TECHNOLOGICAL</a:t>
            </a:r>
          </a:p>
          <a:p>
            <a:pPr marL="0" indent="0">
              <a:buNone/>
            </a:pPr>
            <a:r>
              <a:rPr lang="en-GB" b="1" dirty="0"/>
              <a:t>Outdated website and weak social media presence</a:t>
            </a:r>
          </a:p>
          <a:p>
            <a:endParaRPr lang="en-GB" b="1" dirty="0"/>
          </a:p>
          <a:p>
            <a:r>
              <a:rPr lang="en-GB" b="1" dirty="0"/>
              <a:t>LEGAL</a:t>
            </a:r>
          </a:p>
          <a:p>
            <a:pPr marL="0" indent="0">
              <a:buNone/>
            </a:pPr>
            <a:r>
              <a:rPr lang="en-GB" b="1" dirty="0"/>
              <a:t>Employment and fair-trade laws continue to tighten</a:t>
            </a:r>
          </a:p>
          <a:p>
            <a:endParaRPr lang="en-GB" b="1" dirty="0"/>
          </a:p>
          <a:p>
            <a:r>
              <a:rPr lang="en-GB" b="1" dirty="0"/>
              <a:t>ENVIRONMENTAL</a:t>
            </a:r>
          </a:p>
          <a:p>
            <a:pPr marL="0" indent="0">
              <a:buNone/>
            </a:pPr>
            <a:r>
              <a:rPr lang="en-GB" b="1" dirty="0"/>
              <a:t>Commitment to eco-friendly materials  </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pic>
        <p:nvPicPr>
          <p:cNvPr id="7" name="Picture 6" descr="A diagram of a fishbone diagram&#10;&#10;AI-generated content may be incorrect.">
            <a:extLst>
              <a:ext uri="{FF2B5EF4-FFF2-40B4-BE49-F238E27FC236}">
                <a16:creationId xmlns:a16="http://schemas.microsoft.com/office/drawing/2014/main" id="{8D23B48C-006B-09A0-3DE8-B7F6911853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6578" y="1090603"/>
            <a:ext cx="8468357" cy="5424497"/>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a:bodyPr>
          <a:lstStyle/>
          <a:p>
            <a:r>
              <a:rPr lang="en-GB" dirty="0"/>
              <a:t>Green Haven Florists is facing a challenge driven by declining foot traffic, rising costs, increasing competition, and limited digital capability. Our analysis using </a:t>
            </a:r>
            <a:r>
              <a:rPr lang="en-GB" b="1" dirty="0"/>
              <a:t>5W2H</a:t>
            </a:r>
            <a:r>
              <a:rPr lang="en-GB" dirty="0"/>
              <a:t> has clarified the nature and scope of the problem, while the </a:t>
            </a:r>
            <a:r>
              <a:rPr lang="en-GB" b="1" dirty="0"/>
              <a:t>PESTEL assessment</a:t>
            </a:r>
            <a:r>
              <a:rPr lang="en-GB" dirty="0"/>
              <a:t> revealed powerful external forces—such as shifting consumer behaviour, economic pressures, and technological advancements—that are reshaping the retail floral industry. The </a:t>
            </a:r>
            <a:r>
              <a:rPr lang="en-GB" b="1" dirty="0"/>
              <a:t>cause-and-effect analysis</a:t>
            </a:r>
            <a:r>
              <a:rPr lang="en-GB" dirty="0"/>
              <a:t> clearly shows that these issues are deeply interconnected, with outdated digital systems, reduced local demand, and increased competition.</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a:solidFill>
                  <a:srgbClr val="FF0000"/>
                </a:solidFill>
                <a:latin typeface="Arial"/>
                <a:ea typeface="Roboto"/>
                <a:cs typeface="Roboto"/>
              </a:rPr>
              <a:t>5 sources</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289</TotalTime>
  <Words>438</Words>
  <Application>Microsoft Office PowerPoint</Application>
  <PresentationFormat>Widescreen</PresentationFormat>
  <Paragraphs>52</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Anderson cruz  STUDENT ID 2438462 LECTURER Thomas Adeyemi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Anderson E Silva Cruz (2438462)</cp:lastModifiedBy>
  <cp:revision>90</cp:revision>
  <dcterms:created xsi:type="dcterms:W3CDTF">2024-10-08T15:58:04Z</dcterms:created>
  <dcterms:modified xsi:type="dcterms:W3CDTF">2025-11-16T11:30:18Z</dcterms:modified>
</cp:coreProperties>
</file>