
<file path=[Content_Types].xml><?xml version="1.0" encoding="utf-8"?>
<Types xmlns="http://schemas.openxmlformats.org/package/2006/content-types">
  <Default Extension="xml" ContentType="application/xml"/>
  <Default Extension="svg" ContentType="image/svg+xml"/>
  <Default Extension="jpeg" ContentType="image/jpeg"/>
  <Default Extension="jpg" ContentType="image/jpeg"/>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56" r:id="rId2"/>
    <p:sldId id="257" r:id="rId3"/>
    <p:sldId id="260" r:id="rId4"/>
    <p:sldId id="365" r:id="rId5"/>
    <p:sldId id="341" r:id="rId6"/>
    <p:sldId id="259" r:id="rId7"/>
    <p:sldId id="354" r:id="rId8"/>
    <p:sldId id="343" r:id="rId9"/>
    <p:sldId id="344" r:id="rId10"/>
    <p:sldId id="351" r:id="rId11"/>
    <p:sldId id="347" r:id="rId12"/>
    <p:sldId id="319" r:id="rId13"/>
    <p:sldId id="345" r:id="rId14"/>
    <p:sldId id="348" r:id="rId15"/>
    <p:sldId id="370" r:id="rId16"/>
    <p:sldId id="350" r:id="rId17"/>
    <p:sldId id="367" r:id="rId18"/>
    <p:sldId id="353" r:id="rId19"/>
    <p:sldId id="261" r:id="rId20"/>
    <p:sldId id="342" r:id="rId21"/>
    <p:sldId id="321" r:id="rId22"/>
    <p:sldId id="352" r:id="rId23"/>
    <p:sldId id="270" r:id="rId24"/>
    <p:sldId id="356" r:id="rId25"/>
    <p:sldId id="322" r:id="rId26"/>
    <p:sldId id="355" r:id="rId27"/>
    <p:sldId id="271" r:id="rId28"/>
    <p:sldId id="323" r:id="rId29"/>
    <p:sldId id="371" r:id="rId30"/>
    <p:sldId id="272" r:id="rId31"/>
    <p:sldId id="276" r:id="rId32"/>
    <p:sldId id="372" r:id="rId33"/>
    <p:sldId id="273" r:id="rId34"/>
    <p:sldId id="293" r:id="rId35"/>
    <p:sldId id="362" r:id="rId36"/>
    <p:sldId id="274" r:id="rId37"/>
    <p:sldId id="287" r:id="rId38"/>
    <p:sldId id="357" r:id="rId39"/>
    <p:sldId id="358" r:id="rId40"/>
    <p:sldId id="324" r:id="rId41"/>
    <p:sldId id="359" r:id="rId42"/>
    <p:sldId id="265" r:id="rId43"/>
    <p:sldId id="325" r:id="rId44"/>
    <p:sldId id="360" r:id="rId45"/>
    <p:sldId id="361" r:id="rId46"/>
    <p:sldId id="369" r:id="rId47"/>
    <p:sldId id="36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36829F6-1DF6-4287-9608-F18E9EE69C84}">
          <p14:sldIdLst>
            <p14:sldId id="256"/>
            <p14:sldId id="257"/>
            <p14:sldId id="260"/>
            <p14:sldId id="365"/>
            <p14:sldId id="341"/>
            <p14:sldId id="259"/>
            <p14:sldId id="354"/>
            <p14:sldId id="343"/>
            <p14:sldId id="344"/>
            <p14:sldId id="351"/>
            <p14:sldId id="347"/>
            <p14:sldId id="319"/>
            <p14:sldId id="345"/>
            <p14:sldId id="348"/>
            <p14:sldId id="370"/>
            <p14:sldId id="350"/>
            <p14:sldId id="367"/>
            <p14:sldId id="353"/>
            <p14:sldId id="261"/>
            <p14:sldId id="342"/>
            <p14:sldId id="321"/>
            <p14:sldId id="352"/>
            <p14:sldId id="270"/>
            <p14:sldId id="356"/>
            <p14:sldId id="322"/>
            <p14:sldId id="355"/>
            <p14:sldId id="271"/>
            <p14:sldId id="323"/>
            <p14:sldId id="371"/>
            <p14:sldId id="272"/>
            <p14:sldId id="276"/>
            <p14:sldId id="372"/>
            <p14:sldId id="273"/>
            <p14:sldId id="293"/>
            <p14:sldId id="362"/>
            <p14:sldId id="274"/>
            <p14:sldId id="287"/>
            <p14:sldId id="357"/>
            <p14:sldId id="358"/>
            <p14:sldId id="324"/>
            <p14:sldId id="359"/>
            <p14:sldId id="265"/>
            <p14:sldId id="325"/>
            <p14:sldId id="360"/>
            <p14:sldId id="361"/>
            <p14:sldId id="369"/>
            <p14:sldId id="3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887" autoAdjust="0"/>
    <p:restoredTop sz="66667" autoAdjust="0"/>
  </p:normalViewPr>
  <p:slideViewPr>
    <p:cSldViewPr snapToGrid="0">
      <p:cViewPr varScale="1">
        <p:scale>
          <a:sx n="73" d="100"/>
          <a:sy n="73" d="100"/>
        </p:scale>
        <p:origin x="2464" y="184"/>
      </p:cViewPr>
      <p:guideLst/>
    </p:cSldViewPr>
  </p:slideViewPr>
  <p:notesTextViewPr>
    <p:cViewPr>
      <p:scale>
        <a:sx n="1" d="1"/>
        <a:sy n="1" d="1"/>
      </p:scale>
      <p:origin x="0" y="0"/>
    </p:cViewPr>
  </p:notesTextViewPr>
  <p:sorterViewPr>
    <p:cViewPr>
      <p:scale>
        <a:sx n="100" d="100"/>
        <a:sy n="100" d="100"/>
      </p:scale>
      <p:origin x="0" y="-52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esProps" Target="presProps.xml"/><Relationship Id="rId51" Type="http://schemas.openxmlformats.org/officeDocument/2006/relationships/viewProps" Target="viewProps.xml"/><Relationship Id="rId52" Type="http://schemas.openxmlformats.org/officeDocument/2006/relationships/theme" Target="theme/theme1.xml"/><Relationship Id="rId53"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C853E9-F24D-4DAC-BA18-4197C6DA75D1}" type="doc">
      <dgm:prSet loTypeId="urn:microsoft.com/office/officeart/2005/8/layout/cycle8" loCatId="cycle" qsTypeId="urn:microsoft.com/office/officeart/2005/8/quickstyle/simple1" qsCatId="simple" csTypeId="urn:microsoft.com/office/officeart/2005/8/colors/accent1_2" csCatId="accent1" phldr="1"/>
      <dgm:spPr/>
    </dgm:pt>
    <dgm:pt modelId="{AB4DDABC-59F7-462D-8C56-5F9C466AC98C}">
      <dgm:prSet phldrT="[Text]" custT="1"/>
      <dgm:spPr/>
      <dgm:t>
        <a:bodyPr/>
        <a:lstStyle/>
        <a:p>
          <a:r>
            <a:rPr lang="en-GB" sz="1600" dirty="0"/>
            <a:t>Workforce Planning</a:t>
          </a:r>
        </a:p>
      </dgm:t>
    </dgm:pt>
    <dgm:pt modelId="{2E6B9150-2842-459E-B18D-818E0ECEA580}" type="parTrans" cxnId="{93D69CB8-0B27-4F24-B500-E44DC57C747E}">
      <dgm:prSet/>
      <dgm:spPr/>
      <dgm:t>
        <a:bodyPr/>
        <a:lstStyle/>
        <a:p>
          <a:endParaRPr lang="en-GB"/>
        </a:p>
      </dgm:t>
    </dgm:pt>
    <dgm:pt modelId="{14761E05-704C-42CD-A800-2B8508E389F1}" type="sibTrans" cxnId="{93D69CB8-0B27-4F24-B500-E44DC57C747E}">
      <dgm:prSet/>
      <dgm:spPr/>
      <dgm:t>
        <a:bodyPr/>
        <a:lstStyle/>
        <a:p>
          <a:endParaRPr lang="en-GB"/>
        </a:p>
      </dgm:t>
    </dgm:pt>
    <dgm:pt modelId="{394A0141-9601-481F-BFB7-E7CF6B6CB3E1}">
      <dgm:prSet phldrT="[Text]" custT="1"/>
      <dgm:spPr/>
      <dgm:t>
        <a:bodyPr/>
        <a:lstStyle/>
        <a:p>
          <a:r>
            <a:rPr lang="en-GB" sz="1600" dirty="0"/>
            <a:t>Succession planning</a:t>
          </a:r>
        </a:p>
      </dgm:t>
    </dgm:pt>
    <dgm:pt modelId="{1952C557-6D09-4F08-9C39-A46BB71590CC}" type="parTrans" cxnId="{98DFB9E5-3DFC-44BC-91AB-D921F67CEE2B}">
      <dgm:prSet/>
      <dgm:spPr/>
      <dgm:t>
        <a:bodyPr/>
        <a:lstStyle/>
        <a:p>
          <a:endParaRPr lang="en-GB"/>
        </a:p>
      </dgm:t>
    </dgm:pt>
    <dgm:pt modelId="{27FCB12C-8A7A-4C33-8991-1270C0F709F0}" type="sibTrans" cxnId="{98DFB9E5-3DFC-44BC-91AB-D921F67CEE2B}">
      <dgm:prSet/>
      <dgm:spPr/>
      <dgm:t>
        <a:bodyPr/>
        <a:lstStyle/>
        <a:p>
          <a:endParaRPr lang="en-GB"/>
        </a:p>
      </dgm:t>
    </dgm:pt>
    <dgm:pt modelId="{684D6C26-99E2-49DF-82C5-98E5D9587E2C}">
      <dgm:prSet phldrT="[Text]" custT="1"/>
      <dgm:spPr/>
      <dgm:t>
        <a:bodyPr/>
        <a:lstStyle/>
        <a:p>
          <a:r>
            <a:rPr lang="en-GB" sz="1600" dirty="0"/>
            <a:t>Retirement and Dismissal</a:t>
          </a:r>
        </a:p>
      </dgm:t>
    </dgm:pt>
    <dgm:pt modelId="{72A57110-E704-4C6B-B835-578C5C439B1B}" type="parTrans" cxnId="{655630EC-5671-4067-99F8-C1DE42B68565}">
      <dgm:prSet/>
      <dgm:spPr/>
      <dgm:t>
        <a:bodyPr/>
        <a:lstStyle/>
        <a:p>
          <a:endParaRPr lang="en-GB"/>
        </a:p>
      </dgm:t>
    </dgm:pt>
    <dgm:pt modelId="{3A7C634B-CC1F-4050-9986-0C6EAF2FB48B}" type="sibTrans" cxnId="{655630EC-5671-4067-99F8-C1DE42B68565}">
      <dgm:prSet/>
      <dgm:spPr/>
      <dgm:t>
        <a:bodyPr/>
        <a:lstStyle/>
        <a:p>
          <a:endParaRPr lang="en-GB"/>
        </a:p>
      </dgm:t>
    </dgm:pt>
    <dgm:pt modelId="{E25C9A20-B386-4814-B8E9-98866120920A}">
      <dgm:prSet custT="1"/>
      <dgm:spPr/>
      <dgm:t>
        <a:bodyPr/>
        <a:lstStyle/>
        <a:p>
          <a:r>
            <a:rPr lang="en-GB" sz="1600" dirty="0"/>
            <a:t>Job Design</a:t>
          </a:r>
        </a:p>
      </dgm:t>
    </dgm:pt>
    <dgm:pt modelId="{71FDD61B-8C9A-4F00-9CC7-232B07F2C83B}" type="parTrans" cxnId="{E95062A0-3B89-44D7-9C3A-5F92CAD563A4}">
      <dgm:prSet/>
      <dgm:spPr/>
      <dgm:t>
        <a:bodyPr/>
        <a:lstStyle/>
        <a:p>
          <a:endParaRPr lang="en-GB"/>
        </a:p>
      </dgm:t>
    </dgm:pt>
    <dgm:pt modelId="{83FBFA45-E964-45C1-B5F5-BDAAF79163F5}" type="sibTrans" cxnId="{E95062A0-3B89-44D7-9C3A-5F92CAD563A4}">
      <dgm:prSet/>
      <dgm:spPr/>
      <dgm:t>
        <a:bodyPr/>
        <a:lstStyle/>
        <a:p>
          <a:endParaRPr lang="en-GB"/>
        </a:p>
      </dgm:t>
    </dgm:pt>
    <dgm:pt modelId="{D6779764-DD0A-4B14-9EAB-2EB3192E14B0}">
      <dgm:prSet custT="1"/>
      <dgm:spPr/>
      <dgm:t>
        <a:bodyPr/>
        <a:lstStyle/>
        <a:p>
          <a:r>
            <a:rPr lang="en-GB" sz="1600" dirty="0"/>
            <a:t>Recruitment and Selection</a:t>
          </a:r>
        </a:p>
      </dgm:t>
    </dgm:pt>
    <dgm:pt modelId="{33161093-4712-44B7-A18D-5019FEDF3D90}" type="parTrans" cxnId="{006D9D7B-ABCD-4059-B247-DBF4489267C7}">
      <dgm:prSet/>
      <dgm:spPr/>
      <dgm:t>
        <a:bodyPr/>
        <a:lstStyle/>
        <a:p>
          <a:endParaRPr lang="en-GB"/>
        </a:p>
      </dgm:t>
    </dgm:pt>
    <dgm:pt modelId="{9D97838C-ACE7-4038-A944-1C3EB9619AF0}" type="sibTrans" cxnId="{006D9D7B-ABCD-4059-B247-DBF4489267C7}">
      <dgm:prSet/>
      <dgm:spPr/>
      <dgm:t>
        <a:bodyPr/>
        <a:lstStyle/>
        <a:p>
          <a:endParaRPr lang="en-GB"/>
        </a:p>
      </dgm:t>
    </dgm:pt>
    <dgm:pt modelId="{A18491B7-F28A-4CAB-BCCF-D6AF9F69DF33}">
      <dgm:prSet custT="1"/>
      <dgm:spPr/>
      <dgm:t>
        <a:bodyPr/>
        <a:lstStyle/>
        <a:p>
          <a:r>
            <a:rPr lang="en-GB" sz="1600" dirty="0"/>
            <a:t>Retention</a:t>
          </a:r>
        </a:p>
      </dgm:t>
    </dgm:pt>
    <dgm:pt modelId="{E89A0023-01A4-4163-A0E3-C4F642DBB489}" type="parTrans" cxnId="{92D98C3A-4BDC-492E-BC63-8E19A62B2338}">
      <dgm:prSet/>
      <dgm:spPr/>
      <dgm:t>
        <a:bodyPr/>
        <a:lstStyle/>
        <a:p>
          <a:endParaRPr lang="en-GB"/>
        </a:p>
      </dgm:t>
    </dgm:pt>
    <dgm:pt modelId="{4806886E-4D3D-4E37-A256-112F02E4158F}" type="sibTrans" cxnId="{92D98C3A-4BDC-492E-BC63-8E19A62B2338}">
      <dgm:prSet/>
      <dgm:spPr/>
      <dgm:t>
        <a:bodyPr/>
        <a:lstStyle/>
        <a:p>
          <a:endParaRPr lang="en-GB"/>
        </a:p>
      </dgm:t>
    </dgm:pt>
    <dgm:pt modelId="{95DBCF4A-EB1A-4328-B4CF-28484327116E}">
      <dgm:prSet phldrT="[Text]" custT="1"/>
      <dgm:spPr/>
      <dgm:t>
        <a:bodyPr/>
        <a:lstStyle/>
        <a:p>
          <a:r>
            <a:rPr lang="en-GB" sz="1600" dirty="0"/>
            <a:t>Labour market analysis</a:t>
          </a:r>
        </a:p>
      </dgm:t>
    </dgm:pt>
    <dgm:pt modelId="{F68483F7-CE37-4E76-9641-90A4DAC46547}" type="parTrans" cxnId="{B9D0A583-DB22-4F4C-A985-9D445C9B7DE6}">
      <dgm:prSet/>
      <dgm:spPr/>
      <dgm:t>
        <a:bodyPr/>
        <a:lstStyle/>
        <a:p>
          <a:endParaRPr lang="en-GB"/>
        </a:p>
      </dgm:t>
    </dgm:pt>
    <dgm:pt modelId="{A7004910-D901-4A6C-BF4F-9D3CA9848087}" type="sibTrans" cxnId="{B9D0A583-DB22-4F4C-A985-9D445C9B7DE6}">
      <dgm:prSet/>
      <dgm:spPr/>
      <dgm:t>
        <a:bodyPr/>
        <a:lstStyle/>
        <a:p>
          <a:endParaRPr lang="en-GB"/>
        </a:p>
      </dgm:t>
    </dgm:pt>
    <dgm:pt modelId="{C22B1684-C1DC-415E-AF84-69982EE4DB46}" type="pres">
      <dgm:prSet presAssocID="{FEC853E9-F24D-4DAC-BA18-4197C6DA75D1}" presName="compositeShape" presStyleCnt="0">
        <dgm:presLayoutVars>
          <dgm:chMax val="7"/>
          <dgm:dir/>
          <dgm:resizeHandles val="exact"/>
        </dgm:presLayoutVars>
      </dgm:prSet>
      <dgm:spPr/>
    </dgm:pt>
    <dgm:pt modelId="{F39C7FF0-931A-4D9D-B4DA-FC42C82847FE}" type="pres">
      <dgm:prSet presAssocID="{FEC853E9-F24D-4DAC-BA18-4197C6DA75D1}" presName="wedge1" presStyleLbl="node1" presStyleIdx="0" presStyleCnt="7"/>
      <dgm:spPr/>
      <dgm:t>
        <a:bodyPr/>
        <a:lstStyle/>
        <a:p>
          <a:endParaRPr lang="en-US"/>
        </a:p>
      </dgm:t>
    </dgm:pt>
    <dgm:pt modelId="{0DBC9A9C-643D-4B78-846C-FF362020FE9E}" type="pres">
      <dgm:prSet presAssocID="{FEC853E9-F24D-4DAC-BA18-4197C6DA75D1}" presName="dummy1a" presStyleCnt="0"/>
      <dgm:spPr/>
    </dgm:pt>
    <dgm:pt modelId="{8115D998-89B3-45BB-A543-ECDB6F728B40}" type="pres">
      <dgm:prSet presAssocID="{FEC853E9-F24D-4DAC-BA18-4197C6DA75D1}" presName="dummy1b" presStyleCnt="0"/>
      <dgm:spPr/>
    </dgm:pt>
    <dgm:pt modelId="{23BF17F2-25F0-4E0E-88D8-C9B21302FE77}" type="pres">
      <dgm:prSet presAssocID="{FEC853E9-F24D-4DAC-BA18-4197C6DA75D1}" presName="wedge1Tx" presStyleLbl="node1" presStyleIdx="0" presStyleCnt="7">
        <dgm:presLayoutVars>
          <dgm:chMax val="0"/>
          <dgm:chPref val="0"/>
          <dgm:bulletEnabled val="1"/>
        </dgm:presLayoutVars>
      </dgm:prSet>
      <dgm:spPr/>
      <dgm:t>
        <a:bodyPr/>
        <a:lstStyle/>
        <a:p>
          <a:endParaRPr lang="en-US"/>
        </a:p>
      </dgm:t>
    </dgm:pt>
    <dgm:pt modelId="{A4450BE5-4D21-4888-8D6A-00D846CAC200}" type="pres">
      <dgm:prSet presAssocID="{FEC853E9-F24D-4DAC-BA18-4197C6DA75D1}" presName="wedge2" presStyleLbl="node1" presStyleIdx="1" presStyleCnt="7"/>
      <dgm:spPr/>
      <dgm:t>
        <a:bodyPr/>
        <a:lstStyle/>
        <a:p>
          <a:endParaRPr lang="en-US"/>
        </a:p>
      </dgm:t>
    </dgm:pt>
    <dgm:pt modelId="{896CA96F-056C-4FFA-A0CF-7A3443A6A661}" type="pres">
      <dgm:prSet presAssocID="{FEC853E9-F24D-4DAC-BA18-4197C6DA75D1}" presName="dummy2a" presStyleCnt="0"/>
      <dgm:spPr/>
    </dgm:pt>
    <dgm:pt modelId="{9EE1D995-3FA5-4739-9678-1277CCF7F35E}" type="pres">
      <dgm:prSet presAssocID="{FEC853E9-F24D-4DAC-BA18-4197C6DA75D1}" presName="dummy2b" presStyleCnt="0"/>
      <dgm:spPr/>
    </dgm:pt>
    <dgm:pt modelId="{941E3C30-A0E1-40C4-A75E-CC8D4318BB03}" type="pres">
      <dgm:prSet presAssocID="{FEC853E9-F24D-4DAC-BA18-4197C6DA75D1}" presName="wedge2Tx" presStyleLbl="node1" presStyleIdx="1" presStyleCnt="7">
        <dgm:presLayoutVars>
          <dgm:chMax val="0"/>
          <dgm:chPref val="0"/>
          <dgm:bulletEnabled val="1"/>
        </dgm:presLayoutVars>
      </dgm:prSet>
      <dgm:spPr/>
      <dgm:t>
        <a:bodyPr/>
        <a:lstStyle/>
        <a:p>
          <a:endParaRPr lang="en-US"/>
        </a:p>
      </dgm:t>
    </dgm:pt>
    <dgm:pt modelId="{0FB712FF-FEB6-4EF7-8B9E-B7FA8259D1D0}" type="pres">
      <dgm:prSet presAssocID="{FEC853E9-F24D-4DAC-BA18-4197C6DA75D1}" presName="wedge3" presStyleLbl="node1" presStyleIdx="2" presStyleCnt="7"/>
      <dgm:spPr/>
      <dgm:t>
        <a:bodyPr/>
        <a:lstStyle/>
        <a:p>
          <a:endParaRPr lang="en-US"/>
        </a:p>
      </dgm:t>
    </dgm:pt>
    <dgm:pt modelId="{ABAB1E70-28A5-46B5-A693-8BD7B2BD05AC}" type="pres">
      <dgm:prSet presAssocID="{FEC853E9-F24D-4DAC-BA18-4197C6DA75D1}" presName="dummy3a" presStyleCnt="0"/>
      <dgm:spPr/>
    </dgm:pt>
    <dgm:pt modelId="{0A571366-BA37-400D-B687-58CA899547C7}" type="pres">
      <dgm:prSet presAssocID="{FEC853E9-F24D-4DAC-BA18-4197C6DA75D1}" presName="dummy3b" presStyleCnt="0"/>
      <dgm:spPr/>
    </dgm:pt>
    <dgm:pt modelId="{353C63C1-CD0E-40EA-BBD9-872CB9F62339}" type="pres">
      <dgm:prSet presAssocID="{FEC853E9-F24D-4DAC-BA18-4197C6DA75D1}" presName="wedge3Tx" presStyleLbl="node1" presStyleIdx="2" presStyleCnt="7">
        <dgm:presLayoutVars>
          <dgm:chMax val="0"/>
          <dgm:chPref val="0"/>
          <dgm:bulletEnabled val="1"/>
        </dgm:presLayoutVars>
      </dgm:prSet>
      <dgm:spPr/>
      <dgm:t>
        <a:bodyPr/>
        <a:lstStyle/>
        <a:p>
          <a:endParaRPr lang="en-US"/>
        </a:p>
      </dgm:t>
    </dgm:pt>
    <dgm:pt modelId="{80EFB8D9-DDD4-469C-AEC7-9DABCCCE4BA8}" type="pres">
      <dgm:prSet presAssocID="{FEC853E9-F24D-4DAC-BA18-4197C6DA75D1}" presName="wedge4" presStyleLbl="node1" presStyleIdx="3" presStyleCnt="7"/>
      <dgm:spPr/>
      <dgm:t>
        <a:bodyPr/>
        <a:lstStyle/>
        <a:p>
          <a:endParaRPr lang="en-US"/>
        </a:p>
      </dgm:t>
    </dgm:pt>
    <dgm:pt modelId="{33B345D2-567D-4930-AA84-F5FCB19011AC}" type="pres">
      <dgm:prSet presAssocID="{FEC853E9-F24D-4DAC-BA18-4197C6DA75D1}" presName="dummy4a" presStyleCnt="0"/>
      <dgm:spPr/>
    </dgm:pt>
    <dgm:pt modelId="{B404AD24-F5F1-4383-843B-89A3DCA3AE9E}" type="pres">
      <dgm:prSet presAssocID="{FEC853E9-F24D-4DAC-BA18-4197C6DA75D1}" presName="dummy4b" presStyleCnt="0"/>
      <dgm:spPr/>
    </dgm:pt>
    <dgm:pt modelId="{B9C885A8-D2CB-4334-B014-56D75A831AC4}" type="pres">
      <dgm:prSet presAssocID="{FEC853E9-F24D-4DAC-BA18-4197C6DA75D1}" presName="wedge4Tx" presStyleLbl="node1" presStyleIdx="3" presStyleCnt="7">
        <dgm:presLayoutVars>
          <dgm:chMax val="0"/>
          <dgm:chPref val="0"/>
          <dgm:bulletEnabled val="1"/>
        </dgm:presLayoutVars>
      </dgm:prSet>
      <dgm:spPr/>
      <dgm:t>
        <a:bodyPr/>
        <a:lstStyle/>
        <a:p>
          <a:endParaRPr lang="en-US"/>
        </a:p>
      </dgm:t>
    </dgm:pt>
    <dgm:pt modelId="{92F25ECF-BFE7-4FE3-AB26-61584BFD3AE0}" type="pres">
      <dgm:prSet presAssocID="{FEC853E9-F24D-4DAC-BA18-4197C6DA75D1}" presName="wedge5" presStyleLbl="node1" presStyleIdx="4" presStyleCnt="7"/>
      <dgm:spPr/>
      <dgm:t>
        <a:bodyPr/>
        <a:lstStyle/>
        <a:p>
          <a:endParaRPr lang="en-US"/>
        </a:p>
      </dgm:t>
    </dgm:pt>
    <dgm:pt modelId="{1E2E568B-0990-4854-A45D-93D1CF157651}" type="pres">
      <dgm:prSet presAssocID="{FEC853E9-F24D-4DAC-BA18-4197C6DA75D1}" presName="dummy5a" presStyleCnt="0"/>
      <dgm:spPr/>
    </dgm:pt>
    <dgm:pt modelId="{CFC59F6D-3C1F-4B9E-8F44-D1607833408E}" type="pres">
      <dgm:prSet presAssocID="{FEC853E9-F24D-4DAC-BA18-4197C6DA75D1}" presName="dummy5b" presStyleCnt="0"/>
      <dgm:spPr/>
    </dgm:pt>
    <dgm:pt modelId="{282B1DCB-011E-4E22-8849-D891DD3BEB4E}" type="pres">
      <dgm:prSet presAssocID="{FEC853E9-F24D-4DAC-BA18-4197C6DA75D1}" presName="wedge5Tx" presStyleLbl="node1" presStyleIdx="4" presStyleCnt="7">
        <dgm:presLayoutVars>
          <dgm:chMax val="0"/>
          <dgm:chPref val="0"/>
          <dgm:bulletEnabled val="1"/>
        </dgm:presLayoutVars>
      </dgm:prSet>
      <dgm:spPr/>
      <dgm:t>
        <a:bodyPr/>
        <a:lstStyle/>
        <a:p>
          <a:endParaRPr lang="en-US"/>
        </a:p>
      </dgm:t>
    </dgm:pt>
    <dgm:pt modelId="{81B6FBFE-B1EA-4280-A42E-09CD62D5823F}" type="pres">
      <dgm:prSet presAssocID="{FEC853E9-F24D-4DAC-BA18-4197C6DA75D1}" presName="wedge6" presStyleLbl="node1" presStyleIdx="5" presStyleCnt="7"/>
      <dgm:spPr/>
      <dgm:t>
        <a:bodyPr/>
        <a:lstStyle/>
        <a:p>
          <a:endParaRPr lang="en-US"/>
        </a:p>
      </dgm:t>
    </dgm:pt>
    <dgm:pt modelId="{235A6ED6-4EDF-4E2E-8B36-BC6B878B20F0}" type="pres">
      <dgm:prSet presAssocID="{FEC853E9-F24D-4DAC-BA18-4197C6DA75D1}" presName="dummy6a" presStyleCnt="0"/>
      <dgm:spPr/>
    </dgm:pt>
    <dgm:pt modelId="{B677AB6E-1A1C-4290-97B7-A2AE53CE6225}" type="pres">
      <dgm:prSet presAssocID="{FEC853E9-F24D-4DAC-BA18-4197C6DA75D1}" presName="dummy6b" presStyleCnt="0"/>
      <dgm:spPr/>
    </dgm:pt>
    <dgm:pt modelId="{9E7693E3-2728-44E3-8F6F-E22D8262EB8C}" type="pres">
      <dgm:prSet presAssocID="{FEC853E9-F24D-4DAC-BA18-4197C6DA75D1}" presName="wedge6Tx" presStyleLbl="node1" presStyleIdx="5" presStyleCnt="7">
        <dgm:presLayoutVars>
          <dgm:chMax val="0"/>
          <dgm:chPref val="0"/>
          <dgm:bulletEnabled val="1"/>
        </dgm:presLayoutVars>
      </dgm:prSet>
      <dgm:spPr/>
      <dgm:t>
        <a:bodyPr/>
        <a:lstStyle/>
        <a:p>
          <a:endParaRPr lang="en-US"/>
        </a:p>
      </dgm:t>
    </dgm:pt>
    <dgm:pt modelId="{18A5E5D1-67C1-4985-979C-5697C7EC9EE2}" type="pres">
      <dgm:prSet presAssocID="{FEC853E9-F24D-4DAC-BA18-4197C6DA75D1}" presName="wedge7" presStyleLbl="node1" presStyleIdx="6" presStyleCnt="7"/>
      <dgm:spPr/>
      <dgm:t>
        <a:bodyPr/>
        <a:lstStyle/>
        <a:p>
          <a:endParaRPr lang="en-US"/>
        </a:p>
      </dgm:t>
    </dgm:pt>
    <dgm:pt modelId="{18353954-0DF0-4B76-B407-12F3AD988A6C}" type="pres">
      <dgm:prSet presAssocID="{FEC853E9-F24D-4DAC-BA18-4197C6DA75D1}" presName="dummy7a" presStyleCnt="0"/>
      <dgm:spPr/>
    </dgm:pt>
    <dgm:pt modelId="{58D95AD1-E58F-4051-B429-A898AD62CCE2}" type="pres">
      <dgm:prSet presAssocID="{FEC853E9-F24D-4DAC-BA18-4197C6DA75D1}" presName="dummy7b" presStyleCnt="0"/>
      <dgm:spPr/>
    </dgm:pt>
    <dgm:pt modelId="{9DC60D9E-FBC3-4032-B12D-D6A46865B9B1}" type="pres">
      <dgm:prSet presAssocID="{FEC853E9-F24D-4DAC-BA18-4197C6DA75D1}" presName="wedge7Tx" presStyleLbl="node1" presStyleIdx="6" presStyleCnt="7">
        <dgm:presLayoutVars>
          <dgm:chMax val="0"/>
          <dgm:chPref val="0"/>
          <dgm:bulletEnabled val="1"/>
        </dgm:presLayoutVars>
      </dgm:prSet>
      <dgm:spPr/>
      <dgm:t>
        <a:bodyPr/>
        <a:lstStyle/>
        <a:p>
          <a:endParaRPr lang="en-US"/>
        </a:p>
      </dgm:t>
    </dgm:pt>
    <dgm:pt modelId="{C7C7F2EF-3754-45F1-B3EC-C345322EFCF2}" type="pres">
      <dgm:prSet presAssocID="{A7004910-D901-4A6C-BF4F-9D3CA9848087}" presName="arrowWedge1" presStyleLbl="fgSibTrans2D1" presStyleIdx="0" presStyleCnt="7"/>
      <dgm:spPr/>
    </dgm:pt>
    <dgm:pt modelId="{E888BC48-C56B-403D-BC3B-1CD57AEE317E}" type="pres">
      <dgm:prSet presAssocID="{14761E05-704C-42CD-A800-2B8508E389F1}" presName="arrowWedge2" presStyleLbl="fgSibTrans2D1" presStyleIdx="1" presStyleCnt="7"/>
      <dgm:spPr/>
    </dgm:pt>
    <dgm:pt modelId="{975B856E-1B19-47E7-860C-AFCC4B1F9818}" type="pres">
      <dgm:prSet presAssocID="{83FBFA45-E964-45C1-B5F5-BDAAF79163F5}" presName="arrowWedge3" presStyleLbl="fgSibTrans2D1" presStyleIdx="2" presStyleCnt="7"/>
      <dgm:spPr/>
    </dgm:pt>
    <dgm:pt modelId="{6E3D5193-5F54-4AD9-8F9E-B960CEE613B2}" type="pres">
      <dgm:prSet presAssocID="{9D97838C-ACE7-4038-A944-1C3EB9619AF0}" presName="arrowWedge4" presStyleLbl="fgSibTrans2D1" presStyleIdx="3" presStyleCnt="7"/>
      <dgm:spPr/>
    </dgm:pt>
    <dgm:pt modelId="{36F3DBF9-0564-4E24-B164-67E953D432E6}" type="pres">
      <dgm:prSet presAssocID="{4806886E-4D3D-4E37-A256-112F02E4158F}" presName="arrowWedge5" presStyleLbl="fgSibTrans2D1" presStyleIdx="4" presStyleCnt="7"/>
      <dgm:spPr/>
    </dgm:pt>
    <dgm:pt modelId="{89CC7C2C-5107-4C0F-887D-27B322750B30}" type="pres">
      <dgm:prSet presAssocID="{27FCB12C-8A7A-4C33-8991-1270C0F709F0}" presName="arrowWedge6" presStyleLbl="fgSibTrans2D1" presStyleIdx="5" presStyleCnt="7"/>
      <dgm:spPr/>
    </dgm:pt>
    <dgm:pt modelId="{07170AAF-50A4-4381-9875-2BCB50D92923}" type="pres">
      <dgm:prSet presAssocID="{3A7C634B-CC1F-4050-9986-0C6EAF2FB48B}" presName="arrowWedge7" presStyleLbl="fgSibTrans2D1" presStyleIdx="6" presStyleCnt="7"/>
      <dgm:spPr/>
    </dgm:pt>
  </dgm:ptLst>
  <dgm:cxnLst>
    <dgm:cxn modelId="{68D6FCE7-1D10-4FF2-A97F-2E846652EF4E}" type="presOf" srcId="{E25C9A20-B386-4814-B8E9-98866120920A}" destId="{353C63C1-CD0E-40EA-BBD9-872CB9F62339}" srcOrd="1" destOrd="0" presId="urn:microsoft.com/office/officeart/2005/8/layout/cycle8"/>
    <dgm:cxn modelId="{B9D0A583-DB22-4F4C-A985-9D445C9B7DE6}" srcId="{FEC853E9-F24D-4DAC-BA18-4197C6DA75D1}" destId="{95DBCF4A-EB1A-4328-B4CF-28484327116E}" srcOrd="0" destOrd="0" parTransId="{F68483F7-CE37-4E76-9641-90A4DAC46547}" sibTransId="{A7004910-D901-4A6C-BF4F-9D3CA9848087}"/>
    <dgm:cxn modelId="{0FC54724-81E9-43B8-9BE1-3EBD10C95BFF}" type="presOf" srcId="{E25C9A20-B386-4814-B8E9-98866120920A}" destId="{0FB712FF-FEB6-4EF7-8B9E-B7FA8259D1D0}" srcOrd="0" destOrd="0" presId="urn:microsoft.com/office/officeart/2005/8/layout/cycle8"/>
    <dgm:cxn modelId="{92D98C3A-4BDC-492E-BC63-8E19A62B2338}" srcId="{FEC853E9-F24D-4DAC-BA18-4197C6DA75D1}" destId="{A18491B7-F28A-4CAB-BCCF-D6AF9F69DF33}" srcOrd="4" destOrd="0" parTransId="{E89A0023-01A4-4163-A0E3-C4F642DBB489}" sibTransId="{4806886E-4D3D-4E37-A256-112F02E4158F}"/>
    <dgm:cxn modelId="{0D9CC513-6CF4-4938-A370-21A2FB51C158}" type="presOf" srcId="{A18491B7-F28A-4CAB-BCCF-D6AF9F69DF33}" destId="{92F25ECF-BFE7-4FE3-AB26-61584BFD3AE0}" srcOrd="0" destOrd="0" presId="urn:microsoft.com/office/officeart/2005/8/layout/cycle8"/>
    <dgm:cxn modelId="{DFDD4CD6-4811-4885-9C39-CC3AC7623E16}" type="presOf" srcId="{D6779764-DD0A-4B14-9EAB-2EB3192E14B0}" destId="{80EFB8D9-DDD4-469C-AEC7-9DABCCCE4BA8}" srcOrd="0" destOrd="0" presId="urn:microsoft.com/office/officeart/2005/8/layout/cycle8"/>
    <dgm:cxn modelId="{006D9D7B-ABCD-4059-B247-DBF4489267C7}" srcId="{FEC853E9-F24D-4DAC-BA18-4197C6DA75D1}" destId="{D6779764-DD0A-4B14-9EAB-2EB3192E14B0}" srcOrd="3" destOrd="0" parTransId="{33161093-4712-44B7-A18D-5019FEDF3D90}" sibTransId="{9D97838C-ACE7-4038-A944-1C3EB9619AF0}"/>
    <dgm:cxn modelId="{98DFB9E5-3DFC-44BC-91AB-D921F67CEE2B}" srcId="{FEC853E9-F24D-4DAC-BA18-4197C6DA75D1}" destId="{394A0141-9601-481F-BFB7-E7CF6B6CB3E1}" srcOrd="5" destOrd="0" parTransId="{1952C557-6D09-4F08-9C39-A46BB71590CC}" sibTransId="{27FCB12C-8A7A-4C33-8991-1270C0F709F0}"/>
    <dgm:cxn modelId="{D4EE5FD0-7292-455A-9271-0F442B4A880A}" type="presOf" srcId="{95DBCF4A-EB1A-4328-B4CF-28484327116E}" destId="{F39C7FF0-931A-4D9D-B4DA-FC42C82847FE}" srcOrd="0" destOrd="0" presId="urn:microsoft.com/office/officeart/2005/8/layout/cycle8"/>
    <dgm:cxn modelId="{65DA0EE2-02AA-40D1-9CDC-F2E17743F885}" type="presOf" srcId="{95DBCF4A-EB1A-4328-B4CF-28484327116E}" destId="{23BF17F2-25F0-4E0E-88D8-C9B21302FE77}" srcOrd="1" destOrd="0" presId="urn:microsoft.com/office/officeart/2005/8/layout/cycle8"/>
    <dgm:cxn modelId="{F4FAD646-9FA4-4EA0-A9A6-F444CC2EE8F4}" type="presOf" srcId="{A18491B7-F28A-4CAB-BCCF-D6AF9F69DF33}" destId="{282B1DCB-011E-4E22-8849-D891DD3BEB4E}" srcOrd="1" destOrd="0" presId="urn:microsoft.com/office/officeart/2005/8/layout/cycle8"/>
    <dgm:cxn modelId="{2C8C3684-89D2-41B8-9AFF-7339EE8336DB}" type="presOf" srcId="{AB4DDABC-59F7-462D-8C56-5F9C466AC98C}" destId="{A4450BE5-4D21-4888-8D6A-00D846CAC200}" srcOrd="0" destOrd="0" presId="urn:microsoft.com/office/officeart/2005/8/layout/cycle8"/>
    <dgm:cxn modelId="{655630EC-5671-4067-99F8-C1DE42B68565}" srcId="{FEC853E9-F24D-4DAC-BA18-4197C6DA75D1}" destId="{684D6C26-99E2-49DF-82C5-98E5D9587E2C}" srcOrd="6" destOrd="0" parTransId="{72A57110-E704-4C6B-B835-578C5C439B1B}" sibTransId="{3A7C634B-CC1F-4050-9986-0C6EAF2FB48B}"/>
    <dgm:cxn modelId="{5DE4F4CB-E461-4C21-BEDA-32CBC8985EC2}" type="presOf" srcId="{684D6C26-99E2-49DF-82C5-98E5D9587E2C}" destId="{18A5E5D1-67C1-4985-979C-5697C7EC9EE2}" srcOrd="0" destOrd="0" presId="urn:microsoft.com/office/officeart/2005/8/layout/cycle8"/>
    <dgm:cxn modelId="{8B4931E7-A344-4F4F-95AC-D85FEB1B56F7}" type="presOf" srcId="{394A0141-9601-481F-BFB7-E7CF6B6CB3E1}" destId="{81B6FBFE-B1EA-4280-A42E-09CD62D5823F}" srcOrd="0" destOrd="0" presId="urn:microsoft.com/office/officeart/2005/8/layout/cycle8"/>
    <dgm:cxn modelId="{93D69CB8-0B27-4F24-B500-E44DC57C747E}" srcId="{FEC853E9-F24D-4DAC-BA18-4197C6DA75D1}" destId="{AB4DDABC-59F7-462D-8C56-5F9C466AC98C}" srcOrd="1" destOrd="0" parTransId="{2E6B9150-2842-459E-B18D-818E0ECEA580}" sibTransId="{14761E05-704C-42CD-A800-2B8508E389F1}"/>
    <dgm:cxn modelId="{C63E44F6-FA76-4E36-8380-5351687C2DC3}" type="presOf" srcId="{FEC853E9-F24D-4DAC-BA18-4197C6DA75D1}" destId="{C22B1684-C1DC-415E-AF84-69982EE4DB46}" srcOrd="0" destOrd="0" presId="urn:microsoft.com/office/officeart/2005/8/layout/cycle8"/>
    <dgm:cxn modelId="{25C70F6F-0C6C-47E3-A264-D1B2ED6D43CE}" type="presOf" srcId="{394A0141-9601-481F-BFB7-E7CF6B6CB3E1}" destId="{9E7693E3-2728-44E3-8F6F-E22D8262EB8C}" srcOrd="1" destOrd="0" presId="urn:microsoft.com/office/officeart/2005/8/layout/cycle8"/>
    <dgm:cxn modelId="{78BD51EC-D84C-4E07-AC38-80E5BFF47388}" type="presOf" srcId="{D6779764-DD0A-4B14-9EAB-2EB3192E14B0}" destId="{B9C885A8-D2CB-4334-B014-56D75A831AC4}" srcOrd="1" destOrd="0" presId="urn:microsoft.com/office/officeart/2005/8/layout/cycle8"/>
    <dgm:cxn modelId="{E95062A0-3B89-44D7-9C3A-5F92CAD563A4}" srcId="{FEC853E9-F24D-4DAC-BA18-4197C6DA75D1}" destId="{E25C9A20-B386-4814-B8E9-98866120920A}" srcOrd="2" destOrd="0" parTransId="{71FDD61B-8C9A-4F00-9CC7-232B07F2C83B}" sibTransId="{83FBFA45-E964-45C1-B5F5-BDAAF79163F5}"/>
    <dgm:cxn modelId="{9AFFA87C-7833-46E4-9C07-93B15C66835F}" type="presOf" srcId="{AB4DDABC-59F7-462D-8C56-5F9C466AC98C}" destId="{941E3C30-A0E1-40C4-A75E-CC8D4318BB03}" srcOrd="1" destOrd="0" presId="urn:microsoft.com/office/officeart/2005/8/layout/cycle8"/>
    <dgm:cxn modelId="{027A2B74-CA84-431D-B274-41974D15B26C}" type="presOf" srcId="{684D6C26-99E2-49DF-82C5-98E5D9587E2C}" destId="{9DC60D9E-FBC3-4032-B12D-D6A46865B9B1}" srcOrd="1" destOrd="0" presId="urn:microsoft.com/office/officeart/2005/8/layout/cycle8"/>
    <dgm:cxn modelId="{4B50A2A2-6BAA-4415-8E18-BA5116C4987C}" type="presParOf" srcId="{C22B1684-C1DC-415E-AF84-69982EE4DB46}" destId="{F39C7FF0-931A-4D9D-B4DA-FC42C82847FE}" srcOrd="0" destOrd="0" presId="urn:microsoft.com/office/officeart/2005/8/layout/cycle8"/>
    <dgm:cxn modelId="{FC21F108-84D5-4E8A-B90B-9809D7F00536}" type="presParOf" srcId="{C22B1684-C1DC-415E-AF84-69982EE4DB46}" destId="{0DBC9A9C-643D-4B78-846C-FF362020FE9E}" srcOrd="1" destOrd="0" presId="urn:microsoft.com/office/officeart/2005/8/layout/cycle8"/>
    <dgm:cxn modelId="{85C0E71E-8752-4215-A994-1C8E7C35421D}" type="presParOf" srcId="{C22B1684-C1DC-415E-AF84-69982EE4DB46}" destId="{8115D998-89B3-45BB-A543-ECDB6F728B40}" srcOrd="2" destOrd="0" presId="urn:microsoft.com/office/officeart/2005/8/layout/cycle8"/>
    <dgm:cxn modelId="{EE97F4E2-0B02-4A68-9DED-0DA7D64C4D1F}" type="presParOf" srcId="{C22B1684-C1DC-415E-AF84-69982EE4DB46}" destId="{23BF17F2-25F0-4E0E-88D8-C9B21302FE77}" srcOrd="3" destOrd="0" presId="urn:microsoft.com/office/officeart/2005/8/layout/cycle8"/>
    <dgm:cxn modelId="{222BA892-B91C-4F03-80D5-07E525775FC1}" type="presParOf" srcId="{C22B1684-C1DC-415E-AF84-69982EE4DB46}" destId="{A4450BE5-4D21-4888-8D6A-00D846CAC200}" srcOrd="4" destOrd="0" presId="urn:microsoft.com/office/officeart/2005/8/layout/cycle8"/>
    <dgm:cxn modelId="{B55FCDB0-EF30-4D96-91A5-48131B671396}" type="presParOf" srcId="{C22B1684-C1DC-415E-AF84-69982EE4DB46}" destId="{896CA96F-056C-4FFA-A0CF-7A3443A6A661}" srcOrd="5" destOrd="0" presId="urn:microsoft.com/office/officeart/2005/8/layout/cycle8"/>
    <dgm:cxn modelId="{622A9A39-BDE4-4BFB-A462-59A19309ACA2}" type="presParOf" srcId="{C22B1684-C1DC-415E-AF84-69982EE4DB46}" destId="{9EE1D995-3FA5-4739-9678-1277CCF7F35E}" srcOrd="6" destOrd="0" presId="urn:microsoft.com/office/officeart/2005/8/layout/cycle8"/>
    <dgm:cxn modelId="{31BFE4B3-E2A6-489E-A80B-95B17511C51E}" type="presParOf" srcId="{C22B1684-C1DC-415E-AF84-69982EE4DB46}" destId="{941E3C30-A0E1-40C4-A75E-CC8D4318BB03}" srcOrd="7" destOrd="0" presId="urn:microsoft.com/office/officeart/2005/8/layout/cycle8"/>
    <dgm:cxn modelId="{33E7AC5D-564D-4315-AE42-2259604A4896}" type="presParOf" srcId="{C22B1684-C1DC-415E-AF84-69982EE4DB46}" destId="{0FB712FF-FEB6-4EF7-8B9E-B7FA8259D1D0}" srcOrd="8" destOrd="0" presId="urn:microsoft.com/office/officeart/2005/8/layout/cycle8"/>
    <dgm:cxn modelId="{AA6209F5-6495-4474-B7B3-DA417EE0854D}" type="presParOf" srcId="{C22B1684-C1DC-415E-AF84-69982EE4DB46}" destId="{ABAB1E70-28A5-46B5-A693-8BD7B2BD05AC}" srcOrd="9" destOrd="0" presId="urn:microsoft.com/office/officeart/2005/8/layout/cycle8"/>
    <dgm:cxn modelId="{1CFFC4FA-73E8-4594-890E-CD2BDE4DDF94}" type="presParOf" srcId="{C22B1684-C1DC-415E-AF84-69982EE4DB46}" destId="{0A571366-BA37-400D-B687-58CA899547C7}" srcOrd="10" destOrd="0" presId="urn:microsoft.com/office/officeart/2005/8/layout/cycle8"/>
    <dgm:cxn modelId="{4E9EB7C3-826B-4E48-9F6A-5E331FEA8508}" type="presParOf" srcId="{C22B1684-C1DC-415E-AF84-69982EE4DB46}" destId="{353C63C1-CD0E-40EA-BBD9-872CB9F62339}" srcOrd="11" destOrd="0" presId="urn:microsoft.com/office/officeart/2005/8/layout/cycle8"/>
    <dgm:cxn modelId="{7EF5E4AC-3DBF-48B7-8871-55A593437CC7}" type="presParOf" srcId="{C22B1684-C1DC-415E-AF84-69982EE4DB46}" destId="{80EFB8D9-DDD4-469C-AEC7-9DABCCCE4BA8}" srcOrd="12" destOrd="0" presId="urn:microsoft.com/office/officeart/2005/8/layout/cycle8"/>
    <dgm:cxn modelId="{44FC6815-AD4F-419B-9D32-F7DF514C02EA}" type="presParOf" srcId="{C22B1684-C1DC-415E-AF84-69982EE4DB46}" destId="{33B345D2-567D-4930-AA84-F5FCB19011AC}" srcOrd="13" destOrd="0" presId="urn:microsoft.com/office/officeart/2005/8/layout/cycle8"/>
    <dgm:cxn modelId="{84B709BF-4DCF-4A53-93FD-45B338443262}" type="presParOf" srcId="{C22B1684-C1DC-415E-AF84-69982EE4DB46}" destId="{B404AD24-F5F1-4383-843B-89A3DCA3AE9E}" srcOrd="14" destOrd="0" presId="urn:microsoft.com/office/officeart/2005/8/layout/cycle8"/>
    <dgm:cxn modelId="{AF480A18-74BC-4812-AC3B-EC0FFC646EAE}" type="presParOf" srcId="{C22B1684-C1DC-415E-AF84-69982EE4DB46}" destId="{B9C885A8-D2CB-4334-B014-56D75A831AC4}" srcOrd="15" destOrd="0" presId="urn:microsoft.com/office/officeart/2005/8/layout/cycle8"/>
    <dgm:cxn modelId="{32672E1E-8312-4B81-97F1-7FF710028213}" type="presParOf" srcId="{C22B1684-C1DC-415E-AF84-69982EE4DB46}" destId="{92F25ECF-BFE7-4FE3-AB26-61584BFD3AE0}" srcOrd="16" destOrd="0" presId="urn:microsoft.com/office/officeart/2005/8/layout/cycle8"/>
    <dgm:cxn modelId="{31BD28DD-5AE4-4C32-9AD1-9155A882E156}" type="presParOf" srcId="{C22B1684-C1DC-415E-AF84-69982EE4DB46}" destId="{1E2E568B-0990-4854-A45D-93D1CF157651}" srcOrd="17" destOrd="0" presId="urn:microsoft.com/office/officeart/2005/8/layout/cycle8"/>
    <dgm:cxn modelId="{A43FAD62-7884-4F0B-BAF1-F0D017D8A765}" type="presParOf" srcId="{C22B1684-C1DC-415E-AF84-69982EE4DB46}" destId="{CFC59F6D-3C1F-4B9E-8F44-D1607833408E}" srcOrd="18" destOrd="0" presId="urn:microsoft.com/office/officeart/2005/8/layout/cycle8"/>
    <dgm:cxn modelId="{0DF9B0BA-CEC3-4325-AEFD-EE7C2A337489}" type="presParOf" srcId="{C22B1684-C1DC-415E-AF84-69982EE4DB46}" destId="{282B1DCB-011E-4E22-8849-D891DD3BEB4E}" srcOrd="19" destOrd="0" presId="urn:microsoft.com/office/officeart/2005/8/layout/cycle8"/>
    <dgm:cxn modelId="{6A3E675C-EA76-4859-B589-A845D6CAA520}" type="presParOf" srcId="{C22B1684-C1DC-415E-AF84-69982EE4DB46}" destId="{81B6FBFE-B1EA-4280-A42E-09CD62D5823F}" srcOrd="20" destOrd="0" presId="urn:microsoft.com/office/officeart/2005/8/layout/cycle8"/>
    <dgm:cxn modelId="{A161CE26-E2CB-4880-964D-66DCD966F183}" type="presParOf" srcId="{C22B1684-C1DC-415E-AF84-69982EE4DB46}" destId="{235A6ED6-4EDF-4E2E-8B36-BC6B878B20F0}" srcOrd="21" destOrd="0" presId="urn:microsoft.com/office/officeart/2005/8/layout/cycle8"/>
    <dgm:cxn modelId="{5D61AFF8-DCD0-43DF-B012-2C7AB301465F}" type="presParOf" srcId="{C22B1684-C1DC-415E-AF84-69982EE4DB46}" destId="{B677AB6E-1A1C-4290-97B7-A2AE53CE6225}" srcOrd="22" destOrd="0" presId="urn:microsoft.com/office/officeart/2005/8/layout/cycle8"/>
    <dgm:cxn modelId="{D5AF6F1B-F690-4FA7-BAE9-8EE69A69E157}" type="presParOf" srcId="{C22B1684-C1DC-415E-AF84-69982EE4DB46}" destId="{9E7693E3-2728-44E3-8F6F-E22D8262EB8C}" srcOrd="23" destOrd="0" presId="urn:microsoft.com/office/officeart/2005/8/layout/cycle8"/>
    <dgm:cxn modelId="{E22980EB-05CC-4D29-8CA3-576CEE3AE5E6}" type="presParOf" srcId="{C22B1684-C1DC-415E-AF84-69982EE4DB46}" destId="{18A5E5D1-67C1-4985-979C-5697C7EC9EE2}" srcOrd="24" destOrd="0" presId="urn:microsoft.com/office/officeart/2005/8/layout/cycle8"/>
    <dgm:cxn modelId="{6BD78DA0-6F80-41DE-8F33-C64BEC0D1BA4}" type="presParOf" srcId="{C22B1684-C1DC-415E-AF84-69982EE4DB46}" destId="{18353954-0DF0-4B76-B407-12F3AD988A6C}" srcOrd="25" destOrd="0" presId="urn:microsoft.com/office/officeart/2005/8/layout/cycle8"/>
    <dgm:cxn modelId="{8FAC4CF6-8316-4176-BBAF-4C4A647C9FBA}" type="presParOf" srcId="{C22B1684-C1DC-415E-AF84-69982EE4DB46}" destId="{58D95AD1-E58F-4051-B429-A898AD62CCE2}" srcOrd="26" destOrd="0" presId="urn:microsoft.com/office/officeart/2005/8/layout/cycle8"/>
    <dgm:cxn modelId="{F431E268-66C5-45E2-9AF7-8BA77D532CB3}" type="presParOf" srcId="{C22B1684-C1DC-415E-AF84-69982EE4DB46}" destId="{9DC60D9E-FBC3-4032-B12D-D6A46865B9B1}" srcOrd="27" destOrd="0" presId="urn:microsoft.com/office/officeart/2005/8/layout/cycle8"/>
    <dgm:cxn modelId="{57566E60-B076-468F-8037-A902DE7CFE49}" type="presParOf" srcId="{C22B1684-C1DC-415E-AF84-69982EE4DB46}" destId="{C7C7F2EF-3754-45F1-B3EC-C345322EFCF2}" srcOrd="28" destOrd="0" presId="urn:microsoft.com/office/officeart/2005/8/layout/cycle8"/>
    <dgm:cxn modelId="{DD7A5CFC-20E3-45F4-8509-9DDAB1B8123E}" type="presParOf" srcId="{C22B1684-C1DC-415E-AF84-69982EE4DB46}" destId="{E888BC48-C56B-403D-BC3B-1CD57AEE317E}" srcOrd="29" destOrd="0" presId="urn:microsoft.com/office/officeart/2005/8/layout/cycle8"/>
    <dgm:cxn modelId="{3FFF60A8-7BF7-49E2-A6DF-54D1C663ABE7}" type="presParOf" srcId="{C22B1684-C1DC-415E-AF84-69982EE4DB46}" destId="{975B856E-1B19-47E7-860C-AFCC4B1F9818}" srcOrd="30" destOrd="0" presId="urn:microsoft.com/office/officeart/2005/8/layout/cycle8"/>
    <dgm:cxn modelId="{0278BCE2-AA17-4C78-846E-894CC669576D}" type="presParOf" srcId="{C22B1684-C1DC-415E-AF84-69982EE4DB46}" destId="{6E3D5193-5F54-4AD9-8F9E-B960CEE613B2}" srcOrd="31" destOrd="0" presId="urn:microsoft.com/office/officeart/2005/8/layout/cycle8"/>
    <dgm:cxn modelId="{AB96B13C-11A4-4604-874D-8CBDB44A0917}" type="presParOf" srcId="{C22B1684-C1DC-415E-AF84-69982EE4DB46}" destId="{36F3DBF9-0564-4E24-B164-67E953D432E6}" srcOrd="32" destOrd="0" presId="urn:microsoft.com/office/officeart/2005/8/layout/cycle8"/>
    <dgm:cxn modelId="{1A727D42-9C48-4747-9B25-ED58A857B030}" type="presParOf" srcId="{C22B1684-C1DC-415E-AF84-69982EE4DB46}" destId="{89CC7C2C-5107-4C0F-887D-27B322750B30}" srcOrd="33" destOrd="0" presId="urn:microsoft.com/office/officeart/2005/8/layout/cycle8"/>
    <dgm:cxn modelId="{9E23F681-D47D-4903-ABE7-9584577668BF}" type="presParOf" srcId="{C22B1684-C1DC-415E-AF84-69982EE4DB46}" destId="{07170AAF-50A4-4381-9875-2BCB50D92923}"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F80EE7-5B8F-4947-B29A-E68F8A9E752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E0C82C1-935B-4F14-96CD-5DAB9EA11CC3}">
      <dgm:prSet phldrT="[Text]"/>
      <dgm:spPr/>
      <dgm:t>
        <a:bodyPr/>
        <a:lstStyle/>
        <a:p>
          <a:r>
            <a:rPr lang="en-GB" dirty="0"/>
            <a:t>Number of EU nationals working in UK is falling</a:t>
          </a:r>
        </a:p>
      </dgm:t>
    </dgm:pt>
    <dgm:pt modelId="{ACABAC7E-D9D4-425B-AC2B-9ACE44733E53}" type="parTrans" cxnId="{59237578-7822-4F03-A36B-D0F8FB69B452}">
      <dgm:prSet/>
      <dgm:spPr/>
      <dgm:t>
        <a:bodyPr/>
        <a:lstStyle/>
        <a:p>
          <a:endParaRPr lang="en-GB"/>
        </a:p>
      </dgm:t>
    </dgm:pt>
    <dgm:pt modelId="{0136892F-928A-46D7-B287-E6FB5C74FCB1}" type="sibTrans" cxnId="{59237578-7822-4F03-A36B-D0F8FB69B452}">
      <dgm:prSet/>
      <dgm:spPr/>
      <dgm:t>
        <a:bodyPr/>
        <a:lstStyle/>
        <a:p>
          <a:endParaRPr lang="en-GB"/>
        </a:p>
      </dgm:t>
    </dgm:pt>
    <dgm:pt modelId="{1396F5FC-C303-483B-90E9-AC4A16CE4014}">
      <dgm:prSet phldrT="[Text]"/>
      <dgm:spPr/>
      <dgm:t>
        <a:bodyPr/>
        <a:lstStyle/>
        <a:p>
          <a:r>
            <a:rPr lang="en-GB" dirty="0" smtClean="0"/>
            <a:t>6.3% </a:t>
          </a:r>
          <a:r>
            <a:rPr lang="en-GB" dirty="0"/>
            <a:t>of the UK workforce is from EU </a:t>
          </a:r>
        </a:p>
      </dgm:t>
    </dgm:pt>
    <dgm:pt modelId="{E1A0E820-E7BD-4D08-88A1-02AB7B4AC38D}" type="parTrans" cxnId="{BB37D799-3C97-40D8-9C81-398D693CA12C}">
      <dgm:prSet/>
      <dgm:spPr/>
      <dgm:t>
        <a:bodyPr/>
        <a:lstStyle/>
        <a:p>
          <a:endParaRPr lang="en-GB"/>
        </a:p>
      </dgm:t>
    </dgm:pt>
    <dgm:pt modelId="{9FEDAF5F-AB0F-494B-864C-8EE13494437B}" type="sibTrans" cxnId="{BB37D799-3C97-40D8-9C81-398D693CA12C}">
      <dgm:prSet/>
      <dgm:spPr/>
      <dgm:t>
        <a:bodyPr/>
        <a:lstStyle/>
        <a:p>
          <a:endParaRPr lang="en-GB"/>
        </a:p>
      </dgm:t>
    </dgm:pt>
    <dgm:pt modelId="{36DDB865-10C5-4B4E-8BC8-956EA7C94359}">
      <dgm:prSet phldrT="[Text]"/>
      <dgm:spPr/>
      <dgm:t>
        <a:bodyPr/>
        <a:lstStyle/>
        <a:p>
          <a:r>
            <a:rPr lang="en-GB" dirty="0"/>
            <a:t>10% of manufacturing and hospitality workforce</a:t>
          </a:r>
        </a:p>
      </dgm:t>
    </dgm:pt>
    <dgm:pt modelId="{24B423BC-05E8-4CCC-B495-9D6F08A4F069}" type="parTrans" cxnId="{882E796A-0E80-44EB-A5CF-F584FB7226E2}">
      <dgm:prSet/>
      <dgm:spPr/>
      <dgm:t>
        <a:bodyPr/>
        <a:lstStyle/>
        <a:p>
          <a:endParaRPr lang="en-GB"/>
        </a:p>
      </dgm:t>
    </dgm:pt>
    <dgm:pt modelId="{21D4B22A-EDF6-43CA-B312-69BEED3FDDA3}" type="sibTrans" cxnId="{882E796A-0E80-44EB-A5CF-F584FB7226E2}">
      <dgm:prSet/>
      <dgm:spPr/>
      <dgm:t>
        <a:bodyPr/>
        <a:lstStyle/>
        <a:p>
          <a:endParaRPr lang="en-GB"/>
        </a:p>
      </dgm:t>
    </dgm:pt>
    <dgm:pt modelId="{58FC60BA-C0EA-4317-92AD-E3939BC65F46}">
      <dgm:prSet phldrT="[Text]"/>
      <dgm:spPr/>
      <dgm:t>
        <a:bodyPr/>
        <a:lstStyle/>
        <a:p>
          <a:r>
            <a:rPr lang="en-GB" dirty="0"/>
            <a:t>20% of UK veterinary workforce</a:t>
          </a:r>
        </a:p>
      </dgm:t>
    </dgm:pt>
    <dgm:pt modelId="{C3C91D1C-BFA5-442D-884C-3B9626A60FFA}" type="parTrans" cxnId="{563D2498-07E6-4DE7-ACB1-A2474F30FCF5}">
      <dgm:prSet/>
      <dgm:spPr/>
      <dgm:t>
        <a:bodyPr/>
        <a:lstStyle/>
        <a:p>
          <a:endParaRPr lang="en-GB"/>
        </a:p>
      </dgm:t>
    </dgm:pt>
    <dgm:pt modelId="{87574BCC-3DFC-41F2-A24B-2EF710D4FFD2}" type="sibTrans" cxnId="{563D2498-07E6-4DE7-ACB1-A2474F30FCF5}">
      <dgm:prSet/>
      <dgm:spPr/>
      <dgm:t>
        <a:bodyPr/>
        <a:lstStyle/>
        <a:p>
          <a:endParaRPr lang="en-GB"/>
        </a:p>
      </dgm:t>
    </dgm:pt>
    <dgm:pt modelId="{7113A803-971F-4A72-9E53-1AD120AC51F9}">
      <dgm:prSet phldrT="[Text]"/>
      <dgm:spPr/>
      <dgm:t>
        <a:bodyPr/>
        <a:lstStyle/>
        <a:p>
          <a:r>
            <a:rPr lang="en-GB" dirty="0"/>
            <a:t>Focus on brightest and best from EU</a:t>
          </a:r>
        </a:p>
      </dgm:t>
    </dgm:pt>
    <dgm:pt modelId="{7B825485-6BC6-4D30-9A80-E872C867D424}" type="parTrans" cxnId="{92D14FF5-DF9C-4F99-B8C8-AF46DC4984F2}">
      <dgm:prSet/>
      <dgm:spPr/>
      <dgm:t>
        <a:bodyPr/>
        <a:lstStyle/>
        <a:p>
          <a:endParaRPr lang="en-GB"/>
        </a:p>
      </dgm:t>
    </dgm:pt>
    <dgm:pt modelId="{B98550B3-2964-4A00-B7CD-6463B13C2404}" type="sibTrans" cxnId="{92D14FF5-DF9C-4F99-B8C8-AF46DC4984F2}">
      <dgm:prSet/>
      <dgm:spPr/>
      <dgm:t>
        <a:bodyPr/>
        <a:lstStyle/>
        <a:p>
          <a:endParaRPr lang="en-GB"/>
        </a:p>
      </dgm:t>
    </dgm:pt>
    <dgm:pt modelId="{96392F47-ED0F-4CF8-B0F0-D09A976F2995}" type="pres">
      <dgm:prSet presAssocID="{C1F80EE7-5B8F-4947-B29A-E68F8A9E7521}" presName="diagram" presStyleCnt="0">
        <dgm:presLayoutVars>
          <dgm:dir/>
          <dgm:resizeHandles val="exact"/>
        </dgm:presLayoutVars>
      </dgm:prSet>
      <dgm:spPr/>
      <dgm:t>
        <a:bodyPr/>
        <a:lstStyle/>
        <a:p>
          <a:endParaRPr lang="en-US"/>
        </a:p>
      </dgm:t>
    </dgm:pt>
    <dgm:pt modelId="{27774F1D-62F9-4E38-8BCB-9A148394E9AA}" type="pres">
      <dgm:prSet presAssocID="{8E0C82C1-935B-4F14-96CD-5DAB9EA11CC3}" presName="node" presStyleLbl="node1" presStyleIdx="0" presStyleCnt="5" custLinFactY="14566" custLinFactNeighborX="44385" custLinFactNeighborY="100000">
        <dgm:presLayoutVars>
          <dgm:bulletEnabled val="1"/>
        </dgm:presLayoutVars>
      </dgm:prSet>
      <dgm:spPr/>
      <dgm:t>
        <a:bodyPr/>
        <a:lstStyle/>
        <a:p>
          <a:endParaRPr lang="en-US"/>
        </a:p>
      </dgm:t>
    </dgm:pt>
    <dgm:pt modelId="{84E5D600-39CE-4A34-B8E9-70782DCAFC23}" type="pres">
      <dgm:prSet presAssocID="{0136892F-928A-46D7-B287-E6FB5C74FCB1}" presName="sibTrans" presStyleCnt="0"/>
      <dgm:spPr/>
    </dgm:pt>
    <dgm:pt modelId="{B652CA41-9E83-4B17-9D1B-09EC4090E84C}" type="pres">
      <dgm:prSet presAssocID="{1396F5FC-C303-483B-90E9-AC4A16CE4014}" presName="node" presStyleLbl="node1" presStyleIdx="1" presStyleCnt="5" custLinFactX="-7818" custLinFactNeighborX="-100000" custLinFactNeighborY="-1818">
        <dgm:presLayoutVars>
          <dgm:bulletEnabled val="1"/>
        </dgm:presLayoutVars>
      </dgm:prSet>
      <dgm:spPr/>
      <dgm:t>
        <a:bodyPr/>
        <a:lstStyle/>
        <a:p>
          <a:endParaRPr lang="en-US"/>
        </a:p>
      </dgm:t>
    </dgm:pt>
    <dgm:pt modelId="{07C745CE-E2D7-4103-97B8-2593043DE7A1}" type="pres">
      <dgm:prSet presAssocID="{9FEDAF5F-AB0F-494B-864C-8EE13494437B}" presName="sibTrans" presStyleCnt="0"/>
      <dgm:spPr/>
    </dgm:pt>
    <dgm:pt modelId="{88920650-6F20-4817-AC3D-4D1581734B71}" type="pres">
      <dgm:prSet presAssocID="{36DDB865-10C5-4B4E-8BC8-956EA7C94359}" presName="node" presStyleLbl="node1" presStyleIdx="2" presStyleCnt="5" custLinFactX="-8759" custLinFactNeighborX="-100000" custLinFactNeighborY="-1818">
        <dgm:presLayoutVars>
          <dgm:bulletEnabled val="1"/>
        </dgm:presLayoutVars>
      </dgm:prSet>
      <dgm:spPr/>
      <dgm:t>
        <a:bodyPr/>
        <a:lstStyle/>
        <a:p>
          <a:endParaRPr lang="en-US"/>
        </a:p>
      </dgm:t>
    </dgm:pt>
    <dgm:pt modelId="{E855A3FA-24EB-4E79-B8C7-4F350996E11A}" type="pres">
      <dgm:prSet presAssocID="{21D4B22A-EDF6-43CA-B312-69BEED3FDDA3}" presName="sibTrans" presStyleCnt="0"/>
      <dgm:spPr/>
    </dgm:pt>
    <dgm:pt modelId="{91FFE397-FC34-4FD4-8A3C-6EA8B30DC1DF}" type="pres">
      <dgm:prSet presAssocID="{58FC60BA-C0EA-4317-92AD-E3939BC65F46}" presName="node" presStyleLbl="node1" presStyleIdx="3" presStyleCnt="5" custLinFactX="63845" custLinFactY="-18484" custLinFactNeighborX="100000" custLinFactNeighborY="-100000">
        <dgm:presLayoutVars>
          <dgm:bulletEnabled val="1"/>
        </dgm:presLayoutVars>
      </dgm:prSet>
      <dgm:spPr/>
      <dgm:t>
        <a:bodyPr/>
        <a:lstStyle/>
        <a:p>
          <a:endParaRPr lang="en-US"/>
        </a:p>
      </dgm:t>
    </dgm:pt>
    <dgm:pt modelId="{FC4CCFAA-A4AA-496D-B8A5-94E0C11DE099}" type="pres">
      <dgm:prSet presAssocID="{87574BCC-3DFC-41F2-A24B-2EF710D4FFD2}" presName="sibTrans" presStyleCnt="0"/>
      <dgm:spPr/>
    </dgm:pt>
    <dgm:pt modelId="{812E44AA-400F-4A34-9458-6B31376AE5D1}" type="pres">
      <dgm:prSet presAssocID="{7113A803-971F-4A72-9E53-1AD120AC51F9}" presName="node" presStyleLbl="node1" presStyleIdx="4" presStyleCnt="5" custLinFactNeighborX="942" custLinFactNeighborY="-1569">
        <dgm:presLayoutVars>
          <dgm:bulletEnabled val="1"/>
        </dgm:presLayoutVars>
      </dgm:prSet>
      <dgm:spPr/>
      <dgm:t>
        <a:bodyPr/>
        <a:lstStyle/>
        <a:p>
          <a:endParaRPr lang="en-US"/>
        </a:p>
      </dgm:t>
    </dgm:pt>
  </dgm:ptLst>
  <dgm:cxnLst>
    <dgm:cxn modelId="{59237578-7822-4F03-A36B-D0F8FB69B452}" srcId="{C1F80EE7-5B8F-4947-B29A-E68F8A9E7521}" destId="{8E0C82C1-935B-4F14-96CD-5DAB9EA11CC3}" srcOrd="0" destOrd="0" parTransId="{ACABAC7E-D9D4-425B-AC2B-9ACE44733E53}" sibTransId="{0136892F-928A-46D7-B287-E6FB5C74FCB1}"/>
    <dgm:cxn modelId="{B0966090-65B4-49D9-A0F4-156DA64A1B4D}" type="presOf" srcId="{36DDB865-10C5-4B4E-8BC8-956EA7C94359}" destId="{88920650-6F20-4817-AC3D-4D1581734B71}" srcOrd="0" destOrd="0" presId="urn:microsoft.com/office/officeart/2005/8/layout/default"/>
    <dgm:cxn modelId="{92D14FF5-DF9C-4F99-B8C8-AF46DC4984F2}" srcId="{C1F80EE7-5B8F-4947-B29A-E68F8A9E7521}" destId="{7113A803-971F-4A72-9E53-1AD120AC51F9}" srcOrd="4" destOrd="0" parTransId="{7B825485-6BC6-4D30-9A80-E872C867D424}" sibTransId="{B98550B3-2964-4A00-B7CD-6463B13C2404}"/>
    <dgm:cxn modelId="{22A84C9B-FD13-4F34-A31D-66E5DA5264E6}" type="presOf" srcId="{1396F5FC-C303-483B-90E9-AC4A16CE4014}" destId="{B652CA41-9E83-4B17-9D1B-09EC4090E84C}" srcOrd="0" destOrd="0" presId="urn:microsoft.com/office/officeart/2005/8/layout/default"/>
    <dgm:cxn modelId="{F0DADB83-F820-49F8-86DD-CE02A833EABC}" type="presOf" srcId="{7113A803-971F-4A72-9E53-1AD120AC51F9}" destId="{812E44AA-400F-4A34-9458-6B31376AE5D1}" srcOrd="0" destOrd="0" presId="urn:microsoft.com/office/officeart/2005/8/layout/default"/>
    <dgm:cxn modelId="{AF915C7C-248B-4821-9975-29CA8B3D9D39}" type="presOf" srcId="{C1F80EE7-5B8F-4947-B29A-E68F8A9E7521}" destId="{96392F47-ED0F-4CF8-B0F0-D09A976F2995}" srcOrd="0" destOrd="0" presId="urn:microsoft.com/office/officeart/2005/8/layout/default"/>
    <dgm:cxn modelId="{563D2498-07E6-4DE7-ACB1-A2474F30FCF5}" srcId="{C1F80EE7-5B8F-4947-B29A-E68F8A9E7521}" destId="{58FC60BA-C0EA-4317-92AD-E3939BC65F46}" srcOrd="3" destOrd="0" parTransId="{C3C91D1C-BFA5-442D-884C-3B9626A60FFA}" sibTransId="{87574BCC-3DFC-41F2-A24B-2EF710D4FFD2}"/>
    <dgm:cxn modelId="{659AE72B-273E-4992-AEAB-87DBA0359F51}" type="presOf" srcId="{8E0C82C1-935B-4F14-96CD-5DAB9EA11CC3}" destId="{27774F1D-62F9-4E38-8BCB-9A148394E9AA}" srcOrd="0" destOrd="0" presId="urn:microsoft.com/office/officeart/2005/8/layout/default"/>
    <dgm:cxn modelId="{882E796A-0E80-44EB-A5CF-F584FB7226E2}" srcId="{C1F80EE7-5B8F-4947-B29A-E68F8A9E7521}" destId="{36DDB865-10C5-4B4E-8BC8-956EA7C94359}" srcOrd="2" destOrd="0" parTransId="{24B423BC-05E8-4CCC-B495-9D6F08A4F069}" sibTransId="{21D4B22A-EDF6-43CA-B312-69BEED3FDDA3}"/>
    <dgm:cxn modelId="{BB37D799-3C97-40D8-9C81-398D693CA12C}" srcId="{C1F80EE7-5B8F-4947-B29A-E68F8A9E7521}" destId="{1396F5FC-C303-483B-90E9-AC4A16CE4014}" srcOrd="1" destOrd="0" parTransId="{E1A0E820-E7BD-4D08-88A1-02AB7B4AC38D}" sibTransId="{9FEDAF5F-AB0F-494B-864C-8EE13494437B}"/>
    <dgm:cxn modelId="{F4676262-50A9-4C2B-AE3A-0ACCE210A1D2}" type="presOf" srcId="{58FC60BA-C0EA-4317-92AD-E3939BC65F46}" destId="{91FFE397-FC34-4FD4-8A3C-6EA8B30DC1DF}" srcOrd="0" destOrd="0" presId="urn:microsoft.com/office/officeart/2005/8/layout/default"/>
    <dgm:cxn modelId="{36447F8E-8F49-4327-9BFA-12D18D4E1A62}" type="presParOf" srcId="{96392F47-ED0F-4CF8-B0F0-D09A976F2995}" destId="{27774F1D-62F9-4E38-8BCB-9A148394E9AA}" srcOrd="0" destOrd="0" presId="urn:microsoft.com/office/officeart/2005/8/layout/default"/>
    <dgm:cxn modelId="{183AC0A4-CF75-4472-832C-B14D36D6D9A9}" type="presParOf" srcId="{96392F47-ED0F-4CF8-B0F0-D09A976F2995}" destId="{84E5D600-39CE-4A34-B8E9-70782DCAFC23}" srcOrd="1" destOrd="0" presId="urn:microsoft.com/office/officeart/2005/8/layout/default"/>
    <dgm:cxn modelId="{B03ECE00-4AD6-44AD-8973-FEC7C0F0CB57}" type="presParOf" srcId="{96392F47-ED0F-4CF8-B0F0-D09A976F2995}" destId="{B652CA41-9E83-4B17-9D1B-09EC4090E84C}" srcOrd="2" destOrd="0" presId="urn:microsoft.com/office/officeart/2005/8/layout/default"/>
    <dgm:cxn modelId="{550B5529-61FD-4C65-A5F6-873FE1DA8673}" type="presParOf" srcId="{96392F47-ED0F-4CF8-B0F0-D09A976F2995}" destId="{07C745CE-E2D7-4103-97B8-2593043DE7A1}" srcOrd="3" destOrd="0" presId="urn:microsoft.com/office/officeart/2005/8/layout/default"/>
    <dgm:cxn modelId="{91B6E015-34B2-4AB0-87A8-909F4F4DE744}" type="presParOf" srcId="{96392F47-ED0F-4CF8-B0F0-D09A976F2995}" destId="{88920650-6F20-4817-AC3D-4D1581734B71}" srcOrd="4" destOrd="0" presId="urn:microsoft.com/office/officeart/2005/8/layout/default"/>
    <dgm:cxn modelId="{EEADA6F4-2F23-48AA-A101-0F3B6343949F}" type="presParOf" srcId="{96392F47-ED0F-4CF8-B0F0-D09A976F2995}" destId="{E855A3FA-24EB-4E79-B8C7-4F350996E11A}" srcOrd="5" destOrd="0" presId="urn:microsoft.com/office/officeart/2005/8/layout/default"/>
    <dgm:cxn modelId="{109862CD-4049-484A-9DAA-FCB76B85E9F2}" type="presParOf" srcId="{96392F47-ED0F-4CF8-B0F0-D09A976F2995}" destId="{91FFE397-FC34-4FD4-8A3C-6EA8B30DC1DF}" srcOrd="6" destOrd="0" presId="urn:microsoft.com/office/officeart/2005/8/layout/default"/>
    <dgm:cxn modelId="{7F401861-0187-45A4-942C-2C1ECF8CB4CE}" type="presParOf" srcId="{96392F47-ED0F-4CF8-B0F0-D09A976F2995}" destId="{FC4CCFAA-A4AA-496D-B8A5-94E0C11DE099}" srcOrd="7" destOrd="0" presId="urn:microsoft.com/office/officeart/2005/8/layout/default"/>
    <dgm:cxn modelId="{D82BB42D-BD3B-4BD4-B49B-3799B642A7DD}" type="presParOf" srcId="{96392F47-ED0F-4CF8-B0F0-D09A976F2995}" destId="{812E44AA-400F-4A34-9458-6B31376AE5D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21F11B-550E-4C71-8AA1-541B5FDAB32A}"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372F9EE-9A3B-4163-A11C-969A30CF3973}">
      <dgm:prSet phldrT="[Text]" custT="1"/>
      <dgm:spPr/>
      <dgm:t>
        <a:bodyPr/>
        <a:lstStyle/>
        <a:p>
          <a:r>
            <a:rPr lang="en-GB" sz="1600" dirty="0"/>
            <a:t>Forecasting Demand</a:t>
          </a:r>
        </a:p>
      </dgm:t>
    </dgm:pt>
    <dgm:pt modelId="{23BBF53B-7600-495C-B52E-56212E4B1AB8}" type="parTrans" cxnId="{6AAD613B-6723-44B0-9D92-B5AB76B04ADB}">
      <dgm:prSet/>
      <dgm:spPr/>
      <dgm:t>
        <a:bodyPr/>
        <a:lstStyle/>
        <a:p>
          <a:endParaRPr lang="en-GB" sz="1600"/>
        </a:p>
      </dgm:t>
    </dgm:pt>
    <dgm:pt modelId="{AA4AE73E-C6EC-4417-B51C-449160064328}" type="sibTrans" cxnId="{6AAD613B-6723-44B0-9D92-B5AB76B04ADB}">
      <dgm:prSet/>
      <dgm:spPr/>
      <dgm:t>
        <a:bodyPr/>
        <a:lstStyle/>
        <a:p>
          <a:endParaRPr lang="en-GB" sz="1600"/>
        </a:p>
      </dgm:t>
    </dgm:pt>
    <dgm:pt modelId="{3E7FF149-AFBF-4A7D-9E9B-6947D812B0E3}">
      <dgm:prSet phldrT="[Text]" custT="1"/>
      <dgm:spPr/>
      <dgm:t>
        <a:bodyPr/>
        <a:lstStyle/>
        <a:p>
          <a:r>
            <a:rPr lang="en-GB" sz="1600" dirty="0"/>
            <a:t>Systematic Techniques</a:t>
          </a:r>
        </a:p>
      </dgm:t>
    </dgm:pt>
    <dgm:pt modelId="{EF14C4E0-90E8-4F9A-90EE-47018C34DD57}" type="parTrans" cxnId="{EBB9B62C-CAAB-4ADE-BC39-B96968940C41}">
      <dgm:prSet/>
      <dgm:spPr/>
      <dgm:t>
        <a:bodyPr/>
        <a:lstStyle/>
        <a:p>
          <a:endParaRPr lang="en-GB" sz="1600"/>
        </a:p>
      </dgm:t>
    </dgm:pt>
    <dgm:pt modelId="{A3039C32-C131-42D0-BCC8-FB160F11B6FB}" type="sibTrans" cxnId="{EBB9B62C-CAAB-4ADE-BC39-B96968940C41}">
      <dgm:prSet/>
      <dgm:spPr/>
      <dgm:t>
        <a:bodyPr/>
        <a:lstStyle/>
        <a:p>
          <a:endParaRPr lang="en-GB" sz="1600"/>
        </a:p>
      </dgm:t>
    </dgm:pt>
    <dgm:pt modelId="{2DE3E3D8-13B8-425C-A437-AF39407FF403}">
      <dgm:prSet phldrT="[Text]" custT="1"/>
      <dgm:spPr/>
      <dgm:t>
        <a:bodyPr/>
        <a:lstStyle/>
        <a:p>
          <a:r>
            <a:rPr lang="en-GB" sz="1600" dirty="0"/>
            <a:t>Managerial Judgement</a:t>
          </a:r>
        </a:p>
      </dgm:t>
    </dgm:pt>
    <dgm:pt modelId="{20535D34-B349-4B76-9D84-350DA3CAE01C}" type="parTrans" cxnId="{96825964-DC98-42DB-9402-38CE7DB1E388}">
      <dgm:prSet/>
      <dgm:spPr/>
      <dgm:t>
        <a:bodyPr/>
        <a:lstStyle/>
        <a:p>
          <a:endParaRPr lang="en-GB" sz="1600"/>
        </a:p>
      </dgm:t>
    </dgm:pt>
    <dgm:pt modelId="{8486EB6E-1391-433E-9E43-06AE8F6A7077}" type="sibTrans" cxnId="{96825964-DC98-42DB-9402-38CE7DB1E388}">
      <dgm:prSet/>
      <dgm:spPr/>
      <dgm:t>
        <a:bodyPr/>
        <a:lstStyle/>
        <a:p>
          <a:endParaRPr lang="en-GB" sz="1600"/>
        </a:p>
      </dgm:t>
    </dgm:pt>
    <dgm:pt modelId="{20FF2069-859E-4701-9D84-147DF88E4A46}">
      <dgm:prSet phldrT="[Text]" custT="1"/>
      <dgm:spPr/>
      <dgm:t>
        <a:bodyPr/>
        <a:lstStyle/>
        <a:p>
          <a:r>
            <a:rPr lang="en-GB" sz="1600" dirty="0"/>
            <a:t>Forecasting Supply</a:t>
          </a:r>
        </a:p>
      </dgm:t>
    </dgm:pt>
    <dgm:pt modelId="{11E464CB-9551-4766-BCE7-189B41EC1DFB}" type="parTrans" cxnId="{62F60AA4-9315-4E68-B420-8AA0A9DA6F27}">
      <dgm:prSet/>
      <dgm:spPr/>
      <dgm:t>
        <a:bodyPr/>
        <a:lstStyle/>
        <a:p>
          <a:endParaRPr lang="en-GB" sz="1600"/>
        </a:p>
      </dgm:t>
    </dgm:pt>
    <dgm:pt modelId="{E56067E3-8B1B-4C4E-AE0C-59E5FE5E3FCD}" type="sibTrans" cxnId="{62F60AA4-9315-4E68-B420-8AA0A9DA6F27}">
      <dgm:prSet/>
      <dgm:spPr/>
      <dgm:t>
        <a:bodyPr/>
        <a:lstStyle/>
        <a:p>
          <a:endParaRPr lang="en-GB" sz="1600"/>
        </a:p>
      </dgm:t>
    </dgm:pt>
    <dgm:pt modelId="{6E27ABDB-7FDD-4C36-8710-58955D7393A6}">
      <dgm:prSet phldrT="[Text]" custT="1"/>
      <dgm:spPr/>
      <dgm:t>
        <a:bodyPr/>
        <a:lstStyle/>
        <a:p>
          <a:r>
            <a:rPr lang="en-GB" sz="1600" dirty="0"/>
            <a:t>Composition and Skills of current workforce</a:t>
          </a:r>
        </a:p>
      </dgm:t>
    </dgm:pt>
    <dgm:pt modelId="{2729FC34-A371-4AE6-942B-AA8B9C751B20}" type="parTrans" cxnId="{67F687D4-6FD7-4026-848C-8066BCADD77A}">
      <dgm:prSet/>
      <dgm:spPr/>
      <dgm:t>
        <a:bodyPr/>
        <a:lstStyle/>
        <a:p>
          <a:endParaRPr lang="en-GB" sz="1600"/>
        </a:p>
      </dgm:t>
    </dgm:pt>
    <dgm:pt modelId="{2AD5D1CC-21E8-4A09-9B51-AD733ECE79C4}" type="sibTrans" cxnId="{67F687D4-6FD7-4026-848C-8066BCADD77A}">
      <dgm:prSet/>
      <dgm:spPr/>
      <dgm:t>
        <a:bodyPr/>
        <a:lstStyle/>
        <a:p>
          <a:endParaRPr lang="en-GB" sz="1600"/>
        </a:p>
      </dgm:t>
    </dgm:pt>
    <dgm:pt modelId="{CD577B9C-8CD3-49DD-AFCE-797AF810E014}">
      <dgm:prSet phldrT="[Text]" custT="1"/>
      <dgm:spPr/>
      <dgm:t>
        <a:bodyPr/>
        <a:lstStyle/>
        <a:p>
          <a:r>
            <a:rPr lang="en-GB" sz="1600" dirty="0"/>
            <a:t>How many will remain?</a:t>
          </a:r>
        </a:p>
      </dgm:t>
    </dgm:pt>
    <dgm:pt modelId="{4279523F-DFA3-4DD1-9CB7-7B7B403FA0A7}" type="parTrans" cxnId="{3019E53E-AAC9-433B-8F26-B7DE5A073EF9}">
      <dgm:prSet/>
      <dgm:spPr/>
      <dgm:t>
        <a:bodyPr/>
        <a:lstStyle/>
        <a:p>
          <a:endParaRPr lang="en-GB" sz="1600"/>
        </a:p>
      </dgm:t>
    </dgm:pt>
    <dgm:pt modelId="{A173CB18-3083-463A-B589-E7E2DFF9A2E6}" type="sibTrans" cxnId="{3019E53E-AAC9-433B-8F26-B7DE5A073EF9}">
      <dgm:prSet/>
      <dgm:spPr/>
      <dgm:t>
        <a:bodyPr/>
        <a:lstStyle/>
        <a:p>
          <a:endParaRPr lang="en-GB" sz="1600"/>
        </a:p>
      </dgm:t>
    </dgm:pt>
    <dgm:pt modelId="{47733865-358E-4607-BAA4-0FC1213D6462}">
      <dgm:prSet phldrT="[Text]" custT="1"/>
      <dgm:spPr/>
      <dgm:t>
        <a:bodyPr/>
        <a:lstStyle/>
        <a:p>
          <a:r>
            <a:rPr lang="en-GB" sz="1600" dirty="0"/>
            <a:t>Identifying Gaps</a:t>
          </a:r>
        </a:p>
      </dgm:t>
    </dgm:pt>
    <dgm:pt modelId="{2D97B00A-0616-47A2-B0EC-49D45E5FA394}" type="parTrans" cxnId="{CA1A1453-CBB8-40DF-B631-AEE057C4A93E}">
      <dgm:prSet/>
      <dgm:spPr/>
      <dgm:t>
        <a:bodyPr/>
        <a:lstStyle/>
        <a:p>
          <a:endParaRPr lang="en-GB" sz="1600"/>
        </a:p>
      </dgm:t>
    </dgm:pt>
    <dgm:pt modelId="{BCE5EDAD-CD63-45E9-A311-7ACD758C202B}" type="sibTrans" cxnId="{CA1A1453-CBB8-40DF-B631-AEE057C4A93E}">
      <dgm:prSet/>
      <dgm:spPr/>
      <dgm:t>
        <a:bodyPr/>
        <a:lstStyle/>
        <a:p>
          <a:endParaRPr lang="en-GB" sz="1600"/>
        </a:p>
      </dgm:t>
    </dgm:pt>
    <dgm:pt modelId="{1BBB6183-E3CE-45BD-A46B-4CB680780CBF}">
      <dgm:prSet phldrT="[Text]" custT="1"/>
      <dgm:spPr/>
      <dgm:t>
        <a:bodyPr/>
        <a:lstStyle/>
        <a:p>
          <a:r>
            <a:rPr lang="en-GB" sz="1600" dirty="0"/>
            <a:t>Competency framework</a:t>
          </a:r>
        </a:p>
      </dgm:t>
    </dgm:pt>
    <dgm:pt modelId="{3C129023-FEC4-4D74-AFCA-018B07E4F61E}" type="parTrans" cxnId="{1F63B389-8EF7-4212-BCC8-4133913A21A4}">
      <dgm:prSet/>
      <dgm:spPr/>
      <dgm:t>
        <a:bodyPr/>
        <a:lstStyle/>
        <a:p>
          <a:endParaRPr lang="en-GB" sz="1600"/>
        </a:p>
      </dgm:t>
    </dgm:pt>
    <dgm:pt modelId="{04598A8A-7694-4053-82C2-0E75F0694762}" type="sibTrans" cxnId="{1F63B389-8EF7-4212-BCC8-4133913A21A4}">
      <dgm:prSet/>
      <dgm:spPr/>
      <dgm:t>
        <a:bodyPr/>
        <a:lstStyle/>
        <a:p>
          <a:endParaRPr lang="en-GB" sz="1600"/>
        </a:p>
      </dgm:t>
    </dgm:pt>
    <dgm:pt modelId="{2309C2CD-FD8C-4B65-893D-4554578EA8D8}">
      <dgm:prSet phldrT="[Text]" custT="1"/>
      <dgm:spPr/>
      <dgm:t>
        <a:bodyPr/>
        <a:lstStyle/>
        <a:p>
          <a:r>
            <a:rPr lang="en-GB" sz="1600" dirty="0"/>
            <a:t>Assess current employees</a:t>
          </a:r>
        </a:p>
      </dgm:t>
    </dgm:pt>
    <dgm:pt modelId="{8249FD91-4C35-4615-8245-246D1BE0DE1D}" type="parTrans" cxnId="{27AE494E-DA18-46C6-AD9A-C2C23DC88532}">
      <dgm:prSet/>
      <dgm:spPr/>
      <dgm:t>
        <a:bodyPr/>
        <a:lstStyle/>
        <a:p>
          <a:endParaRPr lang="en-GB" sz="1600"/>
        </a:p>
      </dgm:t>
    </dgm:pt>
    <dgm:pt modelId="{A3A8D11C-77BB-46A4-9BD0-BF3759592830}" type="sibTrans" cxnId="{27AE494E-DA18-46C6-AD9A-C2C23DC88532}">
      <dgm:prSet/>
      <dgm:spPr/>
      <dgm:t>
        <a:bodyPr/>
        <a:lstStyle/>
        <a:p>
          <a:endParaRPr lang="en-GB" sz="1600"/>
        </a:p>
      </dgm:t>
    </dgm:pt>
    <dgm:pt modelId="{A9477E2F-7B30-44DE-A1E9-86CF2D3B0347}">
      <dgm:prSet phldrT="[Text]" custT="1"/>
      <dgm:spPr/>
      <dgm:t>
        <a:bodyPr/>
        <a:lstStyle/>
        <a:p>
          <a:r>
            <a:rPr lang="en-GB" sz="1600" dirty="0"/>
            <a:t>Working back from costs</a:t>
          </a:r>
        </a:p>
      </dgm:t>
    </dgm:pt>
    <dgm:pt modelId="{3E6C6B97-A649-44E0-9362-90196A1F069A}" type="parTrans" cxnId="{611E6596-149F-49A7-B97C-4CB8817D5DDC}">
      <dgm:prSet/>
      <dgm:spPr/>
      <dgm:t>
        <a:bodyPr/>
        <a:lstStyle/>
        <a:p>
          <a:endParaRPr lang="en-GB" sz="1600"/>
        </a:p>
      </dgm:t>
    </dgm:pt>
    <dgm:pt modelId="{8637EFD2-61F8-4A68-BECB-EA8DA8B9A67E}" type="sibTrans" cxnId="{611E6596-149F-49A7-B97C-4CB8817D5DDC}">
      <dgm:prSet/>
      <dgm:spPr/>
      <dgm:t>
        <a:bodyPr/>
        <a:lstStyle/>
        <a:p>
          <a:endParaRPr lang="en-GB" sz="1600"/>
        </a:p>
      </dgm:t>
    </dgm:pt>
    <dgm:pt modelId="{2EF81A28-3FEA-4B73-B760-306098AA0CA7}">
      <dgm:prSet phldrT="[Text]" custT="1"/>
      <dgm:spPr/>
      <dgm:t>
        <a:bodyPr/>
        <a:lstStyle/>
        <a:p>
          <a:r>
            <a:rPr lang="en-GB" sz="1600" dirty="0"/>
            <a:t>Current skills v Future needs</a:t>
          </a:r>
        </a:p>
      </dgm:t>
    </dgm:pt>
    <dgm:pt modelId="{04CD8C70-8035-4665-8A87-B09BDA083605}" type="parTrans" cxnId="{03B8788D-6558-4E01-B6A4-0FD2C1A59FC0}">
      <dgm:prSet/>
      <dgm:spPr/>
      <dgm:t>
        <a:bodyPr/>
        <a:lstStyle/>
        <a:p>
          <a:endParaRPr lang="en-GB" sz="1600"/>
        </a:p>
      </dgm:t>
    </dgm:pt>
    <dgm:pt modelId="{BD96432B-209B-432F-80AD-72913E3EBD49}" type="sibTrans" cxnId="{03B8788D-6558-4E01-B6A4-0FD2C1A59FC0}">
      <dgm:prSet/>
      <dgm:spPr/>
      <dgm:t>
        <a:bodyPr/>
        <a:lstStyle/>
        <a:p>
          <a:endParaRPr lang="en-GB" sz="1600"/>
        </a:p>
      </dgm:t>
    </dgm:pt>
    <dgm:pt modelId="{6ABD540D-9273-426F-9042-ABC2DD6B2751}">
      <dgm:prSet custT="1"/>
      <dgm:spPr/>
      <dgm:t>
        <a:bodyPr/>
        <a:lstStyle/>
        <a:p>
          <a:r>
            <a:rPr lang="en-GB" sz="1600" dirty="0"/>
            <a:t>Addressing the gaps</a:t>
          </a:r>
        </a:p>
      </dgm:t>
    </dgm:pt>
    <dgm:pt modelId="{F6AE3B7D-0DBD-4027-9A6A-1C5419FAB8B9}" type="parTrans" cxnId="{BFA5637A-9B49-4251-8E8B-7AEC5515C03E}">
      <dgm:prSet/>
      <dgm:spPr/>
      <dgm:t>
        <a:bodyPr/>
        <a:lstStyle/>
        <a:p>
          <a:endParaRPr lang="en-GB" sz="1600"/>
        </a:p>
      </dgm:t>
    </dgm:pt>
    <dgm:pt modelId="{1CE6E43D-2482-4AE2-BB05-0695C59BE7EB}" type="sibTrans" cxnId="{BFA5637A-9B49-4251-8E8B-7AEC5515C03E}">
      <dgm:prSet/>
      <dgm:spPr/>
      <dgm:t>
        <a:bodyPr/>
        <a:lstStyle/>
        <a:p>
          <a:endParaRPr lang="en-GB" sz="1600"/>
        </a:p>
      </dgm:t>
    </dgm:pt>
    <dgm:pt modelId="{FA91B09A-0C5F-4015-A5A1-D6794B4C946B}">
      <dgm:prSet custT="1"/>
      <dgm:spPr/>
      <dgm:t>
        <a:bodyPr/>
        <a:lstStyle/>
        <a:p>
          <a:r>
            <a:rPr lang="en-GB" sz="1600" dirty="0"/>
            <a:t>Using existing resources</a:t>
          </a:r>
        </a:p>
      </dgm:t>
    </dgm:pt>
    <dgm:pt modelId="{9D6CC758-A5DD-4B0F-BCE5-346D2C100CEF}" type="parTrans" cxnId="{0DD602A1-21A1-4C23-A924-8F52065F8264}">
      <dgm:prSet/>
      <dgm:spPr/>
      <dgm:t>
        <a:bodyPr/>
        <a:lstStyle/>
        <a:p>
          <a:endParaRPr lang="en-GB" sz="1600"/>
        </a:p>
      </dgm:t>
    </dgm:pt>
    <dgm:pt modelId="{858DA91B-6F34-4117-BA22-DDF19823CCD3}" type="sibTrans" cxnId="{0DD602A1-21A1-4C23-A924-8F52065F8264}">
      <dgm:prSet/>
      <dgm:spPr/>
      <dgm:t>
        <a:bodyPr/>
        <a:lstStyle/>
        <a:p>
          <a:endParaRPr lang="en-GB" sz="1600"/>
        </a:p>
      </dgm:t>
    </dgm:pt>
    <dgm:pt modelId="{F1567321-643E-4889-B3ED-65C8424D1F2F}">
      <dgm:prSet custT="1"/>
      <dgm:spPr/>
      <dgm:t>
        <a:bodyPr/>
        <a:lstStyle/>
        <a:p>
          <a:r>
            <a:rPr lang="en-GB" sz="1600" dirty="0"/>
            <a:t>Identifying external sources</a:t>
          </a:r>
        </a:p>
      </dgm:t>
    </dgm:pt>
    <dgm:pt modelId="{FC34FB83-DF9D-4C13-8AF9-EA223934FE05}" type="parTrans" cxnId="{F46EA454-ACD2-4F8C-A063-A4E4DB1A509E}">
      <dgm:prSet/>
      <dgm:spPr/>
      <dgm:t>
        <a:bodyPr/>
        <a:lstStyle/>
        <a:p>
          <a:endParaRPr lang="en-GB" sz="1600"/>
        </a:p>
      </dgm:t>
    </dgm:pt>
    <dgm:pt modelId="{C575429D-79DC-4569-A3B5-148A85611E43}" type="sibTrans" cxnId="{F46EA454-ACD2-4F8C-A063-A4E4DB1A509E}">
      <dgm:prSet/>
      <dgm:spPr/>
      <dgm:t>
        <a:bodyPr/>
        <a:lstStyle/>
        <a:p>
          <a:endParaRPr lang="en-GB" sz="1600"/>
        </a:p>
      </dgm:t>
    </dgm:pt>
    <dgm:pt modelId="{BBDBC432-3680-46F5-994D-B7C365F10F72}" type="pres">
      <dgm:prSet presAssocID="{5D21F11B-550E-4C71-8AA1-541B5FDAB32A}" presName="linearFlow" presStyleCnt="0">
        <dgm:presLayoutVars>
          <dgm:dir/>
          <dgm:animLvl val="lvl"/>
          <dgm:resizeHandles val="exact"/>
        </dgm:presLayoutVars>
      </dgm:prSet>
      <dgm:spPr/>
      <dgm:t>
        <a:bodyPr/>
        <a:lstStyle/>
        <a:p>
          <a:endParaRPr lang="en-US"/>
        </a:p>
      </dgm:t>
    </dgm:pt>
    <dgm:pt modelId="{3664B73F-1604-4A6B-A3D0-BE1D1EC20F5B}" type="pres">
      <dgm:prSet presAssocID="{0372F9EE-9A3B-4163-A11C-969A30CF3973}" presName="composite" presStyleCnt="0"/>
      <dgm:spPr/>
    </dgm:pt>
    <dgm:pt modelId="{22F0D142-5654-4765-B2BF-8D5110F602CF}" type="pres">
      <dgm:prSet presAssocID="{0372F9EE-9A3B-4163-A11C-969A30CF3973}" presName="parentText" presStyleLbl="alignNode1" presStyleIdx="0" presStyleCnt="4">
        <dgm:presLayoutVars>
          <dgm:chMax val="1"/>
          <dgm:bulletEnabled val="1"/>
        </dgm:presLayoutVars>
      </dgm:prSet>
      <dgm:spPr/>
      <dgm:t>
        <a:bodyPr/>
        <a:lstStyle/>
        <a:p>
          <a:endParaRPr lang="en-US"/>
        </a:p>
      </dgm:t>
    </dgm:pt>
    <dgm:pt modelId="{B255BC06-BDF2-49E3-80B1-775B5E5A1094}" type="pres">
      <dgm:prSet presAssocID="{0372F9EE-9A3B-4163-A11C-969A30CF3973}" presName="descendantText" presStyleLbl="alignAcc1" presStyleIdx="0" presStyleCnt="4">
        <dgm:presLayoutVars>
          <dgm:bulletEnabled val="1"/>
        </dgm:presLayoutVars>
      </dgm:prSet>
      <dgm:spPr/>
      <dgm:t>
        <a:bodyPr/>
        <a:lstStyle/>
        <a:p>
          <a:endParaRPr lang="en-US"/>
        </a:p>
      </dgm:t>
    </dgm:pt>
    <dgm:pt modelId="{ABC3ED53-F7AF-46B4-952F-07D116C384BA}" type="pres">
      <dgm:prSet presAssocID="{AA4AE73E-C6EC-4417-B51C-449160064328}" presName="sp" presStyleCnt="0"/>
      <dgm:spPr/>
    </dgm:pt>
    <dgm:pt modelId="{74FA5EDF-9C79-435A-BBB2-22F56B55A8D2}" type="pres">
      <dgm:prSet presAssocID="{20FF2069-859E-4701-9D84-147DF88E4A46}" presName="composite" presStyleCnt="0"/>
      <dgm:spPr/>
    </dgm:pt>
    <dgm:pt modelId="{09653E35-22ED-413D-90E7-199F4E87684E}" type="pres">
      <dgm:prSet presAssocID="{20FF2069-859E-4701-9D84-147DF88E4A46}" presName="parentText" presStyleLbl="alignNode1" presStyleIdx="1" presStyleCnt="4">
        <dgm:presLayoutVars>
          <dgm:chMax val="1"/>
          <dgm:bulletEnabled val="1"/>
        </dgm:presLayoutVars>
      </dgm:prSet>
      <dgm:spPr/>
      <dgm:t>
        <a:bodyPr/>
        <a:lstStyle/>
        <a:p>
          <a:endParaRPr lang="en-US"/>
        </a:p>
      </dgm:t>
    </dgm:pt>
    <dgm:pt modelId="{AAB0EEB2-A432-45B5-B049-719ECC5851C6}" type="pres">
      <dgm:prSet presAssocID="{20FF2069-859E-4701-9D84-147DF88E4A46}" presName="descendantText" presStyleLbl="alignAcc1" presStyleIdx="1" presStyleCnt="4">
        <dgm:presLayoutVars>
          <dgm:bulletEnabled val="1"/>
        </dgm:presLayoutVars>
      </dgm:prSet>
      <dgm:spPr/>
      <dgm:t>
        <a:bodyPr/>
        <a:lstStyle/>
        <a:p>
          <a:endParaRPr lang="en-US"/>
        </a:p>
      </dgm:t>
    </dgm:pt>
    <dgm:pt modelId="{5575329B-AC40-4364-A1FF-ECC05DAA5A54}" type="pres">
      <dgm:prSet presAssocID="{E56067E3-8B1B-4C4E-AE0C-59E5FE5E3FCD}" presName="sp" presStyleCnt="0"/>
      <dgm:spPr/>
    </dgm:pt>
    <dgm:pt modelId="{E7454B6E-DD4F-4DA5-ACFD-84C05CDC8B3F}" type="pres">
      <dgm:prSet presAssocID="{47733865-358E-4607-BAA4-0FC1213D6462}" presName="composite" presStyleCnt="0"/>
      <dgm:spPr/>
    </dgm:pt>
    <dgm:pt modelId="{C0876EC3-4485-4BE8-8462-4C507E291DDA}" type="pres">
      <dgm:prSet presAssocID="{47733865-358E-4607-BAA4-0FC1213D6462}" presName="parentText" presStyleLbl="alignNode1" presStyleIdx="2" presStyleCnt="4">
        <dgm:presLayoutVars>
          <dgm:chMax val="1"/>
          <dgm:bulletEnabled val="1"/>
        </dgm:presLayoutVars>
      </dgm:prSet>
      <dgm:spPr/>
      <dgm:t>
        <a:bodyPr/>
        <a:lstStyle/>
        <a:p>
          <a:endParaRPr lang="en-US"/>
        </a:p>
      </dgm:t>
    </dgm:pt>
    <dgm:pt modelId="{9BAC845B-8A23-4F71-9782-AE7B56919D3E}" type="pres">
      <dgm:prSet presAssocID="{47733865-358E-4607-BAA4-0FC1213D6462}" presName="descendantText" presStyleLbl="alignAcc1" presStyleIdx="2" presStyleCnt="4">
        <dgm:presLayoutVars>
          <dgm:bulletEnabled val="1"/>
        </dgm:presLayoutVars>
      </dgm:prSet>
      <dgm:spPr/>
      <dgm:t>
        <a:bodyPr/>
        <a:lstStyle/>
        <a:p>
          <a:endParaRPr lang="en-US"/>
        </a:p>
      </dgm:t>
    </dgm:pt>
    <dgm:pt modelId="{55F7F960-36A3-44CB-B7A5-570BF85AEAC2}" type="pres">
      <dgm:prSet presAssocID="{BCE5EDAD-CD63-45E9-A311-7ACD758C202B}" presName="sp" presStyleCnt="0"/>
      <dgm:spPr/>
    </dgm:pt>
    <dgm:pt modelId="{456B30BB-C822-4AE1-90D5-CBAD77F6F644}" type="pres">
      <dgm:prSet presAssocID="{6ABD540D-9273-426F-9042-ABC2DD6B2751}" presName="composite" presStyleCnt="0"/>
      <dgm:spPr/>
    </dgm:pt>
    <dgm:pt modelId="{98A5EFD7-3C47-4BFF-9F55-504CF62A6340}" type="pres">
      <dgm:prSet presAssocID="{6ABD540D-9273-426F-9042-ABC2DD6B2751}" presName="parentText" presStyleLbl="alignNode1" presStyleIdx="3" presStyleCnt="4">
        <dgm:presLayoutVars>
          <dgm:chMax val="1"/>
          <dgm:bulletEnabled val="1"/>
        </dgm:presLayoutVars>
      </dgm:prSet>
      <dgm:spPr/>
      <dgm:t>
        <a:bodyPr/>
        <a:lstStyle/>
        <a:p>
          <a:endParaRPr lang="en-US"/>
        </a:p>
      </dgm:t>
    </dgm:pt>
    <dgm:pt modelId="{E0A95F85-CC3E-4323-8C70-E321495E1311}" type="pres">
      <dgm:prSet presAssocID="{6ABD540D-9273-426F-9042-ABC2DD6B2751}" presName="descendantText" presStyleLbl="alignAcc1" presStyleIdx="3" presStyleCnt="4">
        <dgm:presLayoutVars>
          <dgm:bulletEnabled val="1"/>
        </dgm:presLayoutVars>
      </dgm:prSet>
      <dgm:spPr/>
      <dgm:t>
        <a:bodyPr/>
        <a:lstStyle/>
        <a:p>
          <a:endParaRPr lang="en-US"/>
        </a:p>
      </dgm:t>
    </dgm:pt>
  </dgm:ptLst>
  <dgm:cxnLst>
    <dgm:cxn modelId="{62F60AA4-9315-4E68-B420-8AA0A9DA6F27}" srcId="{5D21F11B-550E-4C71-8AA1-541B5FDAB32A}" destId="{20FF2069-859E-4701-9D84-147DF88E4A46}" srcOrd="1" destOrd="0" parTransId="{11E464CB-9551-4766-BCE7-189B41EC1DFB}" sibTransId="{E56067E3-8B1B-4C4E-AE0C-59E5FE5E3FCD}"/>
    <dgm:cxn modelId="{BFA5637A-9B49-4251-8E8B-7AEC5515C03E}" srcId="{5D21F11B-550E-4C71-8AA1-541B5FDAB32A}" destId="{6ABD540D-9273-426F-9042-ABC2DD6B2751}" srcOrd="3" destOrd="0" parTransId="{F6AE3B7D-0DBD-4027-9A6A-1C5419FAB8B9}" sibTransId="{1CE6E43D-2482-4AE2-BB05-0695C59BE7EB}"/>
    <dgm:cxn modelId="{EBB9B62C-CAAB-4ADE-BC39-B96968940C41}" srcId="{0372F9EE-9A3B-4163-A11C-969A30CF3973}" destId="{3E7FF149-AFBF-4A7D-9E9B-6947D812B0E3}" srcOrd="0" destOrd="0" parTransId="{EF14C4E0-90E8-4F9A-90EE-47018C34DD57}" sibTransId="{A3039C32-C131-42D0-BCC8-FB160F11B6FB}"/>
    <dgm:cxn modelId="{0DD602A1-21A1-4C23-A924-8F52065F8264}" srcId="{6ABD540D-9273-426F-9042-ABC2DD6B2751}" destId="{FA91B09A-0C5F-4015-A5A1-D6794B4C946B}" srcOrd="0" destOrd="0" parTransId="{9D6CC758-A5DD-4B0F-BCE5-346D2C100CEF}" sibTransId="{858DA91B-6F34-4117-BA22-DDF19823CCD3}"/>
    <dgm:cxn modelId="{7D870AB9-941E-410B-B0A0-0ED6782B5475}" type="presOf" srcId="{3E7FF149-AFBF-4A7D-9E9B-6947D812B0E3}" destId="{B255BC06-BDF2-49E3-80B1-775B5E5A1094}" srcOrd="0" destOrd="0" presId="urn:microsoft.com/office/officeart/2005/8/layout/chevron2"/>
    <dgm:cxn modelId="{F46EA454-ACD2-4F8C-A063-A4E4DB1A509E}" srcId="{6ABD540D-9273-426F-9042-ABC2DD6B2751}" destId="{F1567321-643E-4889-B3ED-65C8424D1F2F}" srcOrd="1" destOrd="0" parTransId="{FC34FB83-DF9D-4C13-8AF9-EA223934FE05}" sibTransId="{C575429D-79DC-4569-A3B5-148A85611E43}"/>
    <dgm:cxn modelId="{3019E53E-AAC9-433B-8F26-B7DE5A073EF9}" srcId="{20FF2069-859E-4701-9D84-147DF88E4A46}" destId="{CD577B9C-8CD3-49DD-AFCE-797AF810E014}" srcOrd="1" destOrd="0" parTransId="{4279523F-DFA3-4DD1-9CB7-7B7B403FA0A7}" sibTransId="{A173CB18-3083-463A-B589-E7E2DFF9A2E6}"/>
    <dgm:cxn modelId="{6AAD613B-6723-44B0-9D92-B5AB76B04ADB}" srcId="{5D21F11B-550E-4C71-8AA1-541B5FDAB32A}" destId="{0372F9EE-9A3B-4163-A11C-969A30CF3973}" srcOrd="0" destOrd="0" parTransId="{23BBF53B-7600-495C-B52E-56212E4B1AB8}" sibTransId="{AA4AE73E-C6EC-4417-B51C-449160064328}"/>
    <dgm:cxn modelId="{03B8788D-6558-4E01-B6A4-0FD2C1A59FC0}" srcId="{47733865-358E-4607-BAA4-0FC1213D6462}" destId="{2EF81A28-3FEA-4B73-B760-306098AA0CA7}" srcOrd="2" destOrd="0" parTransId="{04CD8C70-8035-4665-8A87-B09BDA083605}" sibTransId="{BD96432B-209B-432F-80AD-72913E3EBD49}"/>
    <dgm:cxn modelId="{1F63B389-8EF7-4212-BCC8-4133913A21A4}" srcId="{47733865-358E-4607-BAA4-0FC1213D6462}" destId="{1BBB6183-E3CE-45BD-A46B-4CB680780CBF}" srcOrd="0" destOrd="0" parTransId="{3C129023-FEC4-4D74-AFCA-018B07E4F61E}" sibTransId="{04598A8A-7694-4053-82C2-0E75F0694762}"/>
    <dgm:cxn modelId="{27AE494E-DA18-46C6-AD9A-C2C23DC88532}" srcId="{47733865-358E-4607-BAA4-0FC1213D6462}" destId="{2309C2CD-FD8C-4B65-893D-4554578EA8D8}" srcOrd="1" destOrd="0" parTransId="{8249FD91-4C35-4615-8245-246D1BE0DE1D}" sibTransId="{A3A8D11C-77BB-46A4-9BD0-BF3759592830}"/>
    <dgm:cxn modelId="{EC2C34C5-2B4F-4BE5-BB13-AEA1D8CA3B0C}" type="presOf" srcId="{1BBB6183-E3CE-45BD-A46B-4CB680780CBF}" destId="{9BAC845B-8A23-4F71-9782-AE7B56919D3E}" srcOrd="0" destOrd="0" presId="urn:microsoft.com/office/officeart/2005/8/layout/chevron2"/>
    <dgm:cxn modelId="{96825964-DC98-42DB-9402-38CE7DB1E388}" srcId="{0372F9EE-9A3B-4163-A11C-969A30CF3973}" destId="{2DE3E3D8-13B8-425C-A437-AF39407FF403}" srcOrd="1" destOrd="0" parTransId="{20535D34-B349-4B76-9D84-350DA3CAE01C}" sibTransId="{8486EB6E-1391-433E-9E43-06AE8F6A7077}"/>
    <dgm:cxn modelId="{67F687D4-6FD7-4026-848C-8066BCADD77A}" srcId="{20FF2069-859E-4701-9D84-147DF88E4A46}" destId="{6E27ABDB-7FDD-4C36-8710-58955D7393A6}" srcOrd="0" destOrd="0" parTransId="{2729FC34-A371-4AE6-942B-AA8B9C751B20}" sibTransId="{2AD5D1CC-21E8-4A09-9B51-AD733ECE79C4}"/>
    <dgm:cxn modelId="{655795AD-A142-4051-952E-A45A057F934E}" type="presOf" srcId="{5D21F11B-550E-4C71-8AA1-541B5FDAB32A}" destId="{BBDBC432-3680-46F5-994D-B7C365F10F72}" srcOrd="0" destOrd="0" presId="urn:microsoft.com/office/officeart/2005/8/layout/chevron2"/>
    <dgm:cxn modelId="{954AAC61-5909-4049-ABEC-961E03A299B0}" type="presOf" srcId="{6ABD540D-9273-426F-9042-ABC2DD6B2751}" destId="{98A5EFD7-3C47-4BFF-9F55-504CF62A6340}" srcOrd="0" destOrd="0" presId="urn:microsoft.com/office/officeart/2005/8/layout/chevron2"/>
    <dgm:cxn modelId="{611E6596-149F-49A7-B97C-4CB8817D5DDC}" srcId="{0372F9EE-9A3B-4163-A11C-969A30CF3973}" destId="{A9477E2F-7B30-44DE-A1E9-86CF2D3B0347}" srcOrd="2" destOrd="0" parTransId="{3E6C6B97-A649-44E0-9362-90196A1F069A}" sibTransId="{8637EFD2-61F8-4A68-BECB-EA8DA8B9A67E}"/>
    <dgm:cxn modelId="{7AEF0058-A44F-47C4-A654-996E53D8E213}" type="presOf" srcId="{6E27ABDB-7FDD-4C36-8710-58955D7393A6}" destId="{AAB0EEB2-A432-45B5-B049-719ECC5851C6}" srcOrd="0" destOrd="0" presId="urn:microsoft.com/office/officeart/2005/8/layout/chevron2"/>
    <dgm:cxn modelId="{CD5C5992-3865-4C50-BD73-217608AA62B8}" type="presOf" srcId="{2DE3E3D8-13B8-425C-A437-AF39407FF403}" destId="{B255BC06-BDF2-49E3-80B1-775B5E5A1094}" srcOrd="0" destOrd="1" presId="urn:microsoft.com/office/officeart/2005/8/layout/chevron2"/>
    <dgm:cxn modelId="{8251FAAA-D766-4618-9DF3-FC8AC5215579}" type="presOf" srcId="{20FF2069-859E-4701-9D84-147DF88E4A46}" destId="{09653E35-22ED-413D-90E7-199F4E87684E}" srcOrd="0" destOrd="0" presId="urn:microsoft.com/office/officeart/2005/8/layout/chevron2"/>
    <dgm:cxn modelId="{43578663-5BBE-47D7-A49E-81FFB40C920D}" type="presOf" srcId="{0372F9EE-9A3B-4163-A11C-969A30CF3973}" destId="{22F0D142-5654-4765-B2BF-8D5110F602CF}" srcOrd="0" destOrd="0" presId="urn:microsoft.com/office/officeart/2005/8/layout/chevron2"/>
    <dgm:cxn modelId="{0EDEC4F8-B5BD-4249-9B3C-576602AEFFF8}" type="presOf" srcId="{A9477E2F-7B30-44DE-A1E9-86CF2D3B0347}" destId="{B255BC06-BDF2-49E3-80B1-775B5E5A1094}" srcOrd="0" destOrd="2" presId="urn:microsoft.com/office/officeart/2005/8/layout/chevron2"/>
    <dgm:cxn modelId="{886F6DA2-B53D-4730-B4A2-01B385716D14}" type="presOf" srcId="{CD577B9C-8CD3-49DD-AFCE-797AF810E014}" destId="{AAB0EEB2-A432-45B5-B049-719ECC5851C6}" srcOrd="0" destOrd="1" presId="urn:microsoft.com/office/officeart/2005/8/layout/chevron2"/>
    <dgm:cxn modelId="{CA1A1453-CBB8-40DF-B631-AEE057C4A93E}" srcId="{5D21F11B-550E-4C71-8AA1-541B5FDAB32A}" destId="{47733865-358E-4607-BAA4-0FC1213D6462}" srcOrd="2" destOrd="0" parTransId="{2D97B00A-0616-47A2-B0EC-49D45E5FA394}" sibTransId="{BCE5EDAD-CD63-45E9-A311-7ACD758C202B}"/>
    <dgm:cxn modelId="{D7AC1A2D-C033-442E-8A68-DDCA03D55C5B}" type="presOf" srcId="{FA91B09A-0C5F-4015-A5A1-D6794B4C946B}" destId="{E0A95F85-CC3E-4323-8C70-E321495E1311}" srcOrd="0" destOrd="0" presId="urn:microsoft.com/office/officeart/2005/8/layout/chevron2"/>
    <dgm:cxn modelId="{B19D9BBD-49E4-4039-BE7B-165964879AC0}" type="presOf" srcId="{47733865-358E-4607-BAA4-0FC1213D6462}" destId="{C0876EC3-4485-4BE8-8462-4C507E291DDA}" srcOrd="0" destOrd="0" presId="urn:microsoft.com/office/officeart/2005/8/layout/chevron2"/>
    <dgm:cxn modelId="{FFBDF761-8B51-4157-85B5-0995920F4AF4}" type="presOf" srcId="{2309C2CD-FD8C-4B65-893D-4554578EA8D8}" destId="{9BAC845B-8A23-4F71-9782-AE7B56919D3E}" srcOrd="0" destOrd="1" presId="urn:microsoft.com/office/officeart/2005/8/layout/chevron2"/>
    <dgm:cxn modelId="{F39930B2-B816-4036-BC08-26D95ED5E875}" type="presOf" srcId="{2EF81A28-3FEA-4B73-B760-306098AA0CA7}" destId="{9BAC845B-8A23-4F71-9782-AE7B56919D3E}" srcOrd="0" destOrd="2" presId="urn:microsoft.com/office/officeart/2005/8/layout/chevron2"/>
    <dgm:cxn modelId="{446CEE71-A469-4D59-B168-A7BDD6699893}" type="presOf" srcId="{F1567321-643E-4889-B3ED-65C8424D1F2F}" destId="{E0A95F85-CC3E-4323-8C70-E321495E1311}" srcOrd="0" destOrd="1" presId="urn:microsoft.com/office/officeart/2005/8/layout/chevron2"/>
    <dgm:cxn modelId="{2A9923EB-CB4F-481A-9037-554CFA28C884}" type="presParOf" srcId="{BBDBC432-3680-46F5-994D-B7C365F10F72}" destId="{3664B73F-1604-4A6B-A3D0-BE1D1EC20F5B}" srcOrd="0" destOrd="0" presId="urn:microsoft.com/office/officeart/2005/8/layout/chevron2"/>
    <dgm:cxn modelId="{BFCEF440-BC22-40B4-837D-26652900ED0C}" type="presParOf" srcId="{3664B73F-1604-4A6B-A3D0-BE1D1EC20F5B}" destId="{22F0D142-5654-4765-B2BF-8D5110F602CF}" srcOrd="0" destOrd="0" presId="urn:microsoft.com/office/officeart/2005/8/layout/chevron2"/>
    <dgm:cxn modelId="{7003D639-67BB-4F01-9B62-99E689B27461}" type="presParOf" srcId="{3664B73F-1604-4A6B-A3D0-BE1D1EC20F5B}" destId="{B255BC06-BDF2-49E3-80B1-775B5E5A1094}" srcOrd="1" destOrd="0" presId="urn:microsoft.com/office/officeart/2005/8/layout/chevron2"/>
    <dgm:cxn modelId="{061047DD-CC92-41BA-9A6A-0FE309C618A1}" type="presParOf" srcId="{BBDBC432-3680-46F5-994D-B7C365F10F72}" destId="{ABC3ED53-F7AF-46B4-952F-07D116C384BA}" srcOrd="1" destOrd="0" presId="urn:microsoft.com/office/officeart/2005/8/layout/chevron2"/>
    <dgm:cxn modelId="{8D446B3C-C532-40A1-9660-68E97AF359AE}" type="presParOf" srcId="{BBDBC432-3680-46F5-994D-B7C365F10F72}" destId="{74FA5EDF-9C79-435A-BBB2-22F56B55A8D2}" srcOrd="2" destOrd="0" presId="urn:microsoft.com/office/officeart/2005/8/layout/chevron2"/>
    <dgm:cxn modelId="{BE875B88-3E9A-420B-826B-213412B79840}" type="presParOf" srcId="{74FA5EDF-9C79-435A-BBB2-22F56B55A8D2}" destId="{09653E35-22ED-413D-90E7-199F4E87684E}" srcOrd="0" destOrd="0" presId="urn:microsoft.com/office/officeart/2005/8/layout/chevron2"/>
    <dgm:cxn modelId="{58E425B0-5159-4C0D-A7CF-942E23C923CF}" type="presParOf" srcId="{74FA5EDF-9C79-435A-BBB2-22F56B55A8D2}" destId="{AAB0EEB2-A432-45B5-B049-719ECC5851C6}" srcOrd="1" destOrd="0" presId="urn:microsoft.com/office/officeart/2005/8/layout/chevron2"/>
    <dgm:cxn modelId="{567683EF-FE06-4459-93DE-41A6FE69CDA4}" type="presParOf" srcId="{BBDBC432-3680-46F5-994D-B7C365F10F72}" destId="{5575329B-AC40-4364-A1FF-ECC05DAA5A54}" srcOrd="3" destOrd="0" presId="urn:microsoft.com/office/officeart/2005/8/layout/chevron2"/>
    <dgm:cxn modelId="{03E4ACB7-2FEC-4356-B414-43B0326CA1AD}" type="presParOf" srcId="{BBDBC432-3680-46F5-994D-B7C365F10F72}" destId="{E7454B6E-DD4F-4DA5-ACFD-84C05CDC8B3F}" srcOrd="4" destOrd="0" presId="urn:microsoft.com/office/officeart/2005/8/layout/chevron2"/>
    <dgm:cxn modelId="{2E49DC6F-9C8C-41BA-9850-A0DCEE2A4DA8}" type="presParOf" srcId="{E7454B6E-DD4F-4DA5-ACFD-84C05CDC8B3F}" destId="{C0876EC3-4485-4BE8-8462-4C507E291DDA}" srcOrd="0" destOrd="0" presId="urn:microsoft.com/office/officeart/2005/8/layout/chevron2"/>
    <dgm:cxn modelId="{55112C95-CCD5-41D5-AD51-22CF9D449B4F}" type="presParOf" srcId="{E7454B6E-DD4F-4DA5-ACFD-84C05CDC8B3F}" destId="{9BAC845B-8A23-4F71-9782-AE7B56919D3E}" srcOrd="1" destOrd="0" presId="urn:microsoft.com/office/officeart/2005/8/layout/chevron2"/>
    <dgm:cxn modelId="{579CBD34-D99F-495E-8413-55060A96BBD9}" type="presParOf" srcId="{BBDBC432-3680-46F5-994D-B7C365F10F72}" destId="{55F7F960-36A3-44CB-B7A5-570BF85AEAC2}" srcOrd="5" destOrd="0" presId="urn:microsoft.com/office/officeart/2005/8/layout/chevron2"/>
    <dgm:cxn modelId="{8E2EDE2D-9011-4141-8AC8-B91F7BA0535B}" type="presParOf" srcId="{BBDBC432-3680-46F5-994D-B7C365F10F72}" destId="{456B30BB-C822-4AE1-90D5-CBAD77F6F644}" srcOrd="6" destOrd="0" presId="urn:microsoft.com/office/officeart/2005/8/layout/chevron2"/>
    <dgm:cxn modelId="{AFB66623-A4CB-451F-BDDE-C6D506EA4E14}" type="presParOf" srcId="{456B30BB-C822-4AE1-90D5-CBAD77F6F644}" destId="{98A5EFD7-3C47-4BFF-9F55-504CF62A6340}" srcOrd="0" destOrd="0" presId="urn:microsoft.com/office/officeart/2005/8/layout/chevron2"/>
    <dgm:cxn modelId="{7D073965-9FB0-4AE6-B82A-574CB4601E36}" type="presParOf" srcId="{456B30BB-C822-4AE1-90D5-CBAD77F6F644}" destId="{E0A95F85-CC3E-4323-8C70-E321495E13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F44ABA-288C-457B-9409-936C63742B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48B9968-1EC9-4B5A-8E2D-6BA3185E58E1}">
      <dgm:prSet phldrT="[Text]" custT="1"/>
      <dgm:spPr/>
      <dgm:t>
        <a:bodyPr/>
        <a:lstStyle/>
        <a:p>
          <a:r>
            <a:rPr lang="en-GB" sz="3200" dirty="0"/>
            <a:t>Be aware of your organisation’s competitors</a:t>
          </a:r>
        </a:p>
      </dgm:t>
    </dgm:pt>
    <dgm:pt modelId="{6D5DBF2C-E735-4066-A83E-2D223D383927}" type="parTrans" cxnId="{11CB73C4-2D8E-41EC-9A76-6F2FBB3261D2}">
      <dgm:prSet/>
      <dgm:spPr/>
      <dgm:t>
        <a:bodyPr/>
        <a:lstStyle/>
        <a:p>
          <a:endParaRPr lang="en-GB"/>
        </a:p>
      </dgm:t>
    </dgm:pt>
    <dgm:pt modelId="{9C7B8CAE-7CED-4FDF-A9D1-9849F6BA7CCD}" type="sibTrans" cxnId="{11CB73C4-2D8E-41EC-9A76-6F2FBB3261D2}">
      <dgm:prSet/>
      <dgm:spPr/>
      <dgm:t>
        <a:bodyPr/>
        <a:lstStyle/>
        <a:p>
          <a:endParaRPr lang="en-GB"/>
        </a:p>
      </dgm:t>
    </dgm:pt>
    <dgm:pt modelId="{00440731-33AB-4C4F-94D1-50D4C6274A88}">
      <dgm:prSet phldrT="[Text]"/>
      <dgm:spPr/>
      <dgm:t>
        <a:bodyPr/>
        <a:lstStyle/>
        <a:p>
          <a:r>
            <a:rPr lang="en-GB" dirty="0"/>
            <a:t>There can be fierce competition for talent, particularly when there are skill shortages</a:t>
          </a:r>
        </a:p>
      </dgm:t>
    </dgm:pt>
    <dgm:pt modelId="{CDC32BC2-9F08-4690-8CF7-017DF2E3B18E}" type="parTrans" cxnId="{F49444C8-DBD1-432D-9B97-1DC6F162E6FA}">
      <dgm:prSet/>
      <dgm:spPr/>
      <dgm:t>
        <a:bodyPr/>
        <a:lstStyle/>
        <a:p>
          <a:endParaRPr lang="en-GB"/>
        </a:p>
      </dgm:t>
    </dgm:pt>
    <dgm:pt modelId="{03E293A5-C826-4C4E-BA38-0A5C2203375F}" type="sibTrans" cxnId="{F49444C8-DBD1-432D-9B97-1DC6F162E6FA}">
      <dgm:prSet/>
      <dgm:spPr/>
      <dgm:t>
        <a:bodyPr/>
        <a:lstStyle/>
        <a:p>
          <a:endParaRPr lang="en-GB"/>
        </a:p>
      </dgm:t>
    </dgm:pt>
    <dgm:pt modelId="{00B8FB97-41EF-417B-B116-F5FE5C38F2D4}">
      <dgm:prSet phldrT="[Text]"/>
      <dgm:spPr/>
      <dgm:t>
        <a:bodyPr/>
        <a:lstStyle/>
        <a:p>
          <a:r>
            <a:rPr lang="en-GB" dirty="0"/>
            <a:t>Know your organisation’s positioning</a:t>
          </a:r>
        </a:p>
      </dgm:t>
    </dgm:pt>
    <dgm:pt modelId="{3091121A-2132-40A6-80F8-7163309BC98E}" type="parTrans" cxnId="{3D21AD8F-7E8E-43D3-A52A-3414E937EBCD}">
      <dgm:prSet/>
      <dgm:spPr/>
      <dgm:t>
        <a:bodyPr/>
        <a:lstStyle/>
        <a:p>
          <a:endParaRPr lang="en-GB"/>
        </a:p>
      </dgm:t>
    </dgm:pt>
    <dgm:pt modelId="{11EAA215-6387-4940-8FCD-9B8F4A15B0B7}" type="sibTrans" cxnId="{3D21AD8F-7E8E-43D3-A52A-3414E937EBCD}">
      <dgm:prSet/>
      <dgm:spPr/>
      <dgm:t>
        <a:bodyPr/>
        <a:lstStyle/>
        <a:p>
          <a:endParaRPr lang="en-GB"/>
        </a:p>
      </dgm:t>
    </dgm:pt>
    <dgm:pt modelId="{BB44D29A-4914-4ED0-AD16-6393A2767FBA}">
      <dgm:prSet phldrT="[Text]"/>
      <dgm:spPr/>
      <dgm:t>
        <a:bodyPr/>
        <a:lstStyle/>
        <a:p>
          <a:r>
            <a:rPr lang="en-GB" dirty="0"/>
            <a:t>Employer of cash – treats employee’s harshly but pays them well</a:t>
          </a:r>
        </a:p>
      </dgm:t>
    </dgm:pt>
    <dgm:pt modelId="{B7DDC6E7-99B5-459A-A7E3-2E7246CFABD3}" type="parTrans" cxnId="{578DDD45-507C-40C7-A9EC-836D9BC51D93}">
      <dgm:prSet/>
      <dgm:spPr/>
      <dgm:t>
        <a:bodyPr/>
        <a:lstStyle/>
        <a:p>
          <a:endParaRPr lang="en-GB"/>
        </a:p>
      </dgm:t>
    </dgm:pt>
    <dgm:pt modelId="{8A6840D2-2720-417E-AF8F-E3F62FEE41A3}" type="sibTrans" cxnId="{578DDD45-507C-40C7-A9EC-836D9BC51D93}">
      <dgm:prSet/>
      <dgm:spPr/>
      <dgm:t>
        <a:bodyPr/>
        <a:lstStyle/>
        <a:p>
          <a:endParaRPr lang="en-GB"/>
        </a:p>
      </dgm:t>
    </dgm:pt>
    <dgm:pt modelId="{25FF97B3-F151-4584-9FE4-9431FBB1CE6D}">
      <dgm:prSet phldrT="[Text]"/>
      <dgm:spPr/>
      <dgm:t>
        <a:bodyPr/>
        <a:lstStyle/>
        <a:p>
          <a:r>
            <a:rPr lang="en-GB" dirty="0"/>
            <a:t>Know the strengths and weaknesses of employment deals they offer</a:t>
          </a:r>
        </a:p>
      </dgm:t>
    </dgm:pt>
    <dgm:pt modelId="{0F6C5514-AA88-46DE-A176-AE0A3C736BB2}" type="parTrans" cxnId="{A9333352-999B-4953-9561-3E1FBCC85B60}">
      <dgm:prSet/>
      <dgm:spPr/>
      <dgm:t>
        <a:bodyPr/>
        <a:lstStyle/>
        <a:p>
          <a:endParaRPr lang="en-GB"/>
        </a:p>
      </dgm:t>
    </dgm:pt>
    <dgm:pt modelId="{D5F40707-252A-4428-B625-39524BAF35C1}" type="sibTrans" cxnId="{A9333352-999B-4953-9561-3E1FBCC85B60}">
      <dgm:prSet/>
      <dgm:spPr/>
      <dgm:t>
        <a:bodyPr/>
        <a:lstStyle/>
        <a:p>
          <a:endParaRPr lang="en-GB"/>
        </a:p>
      </dgm:t>
    </dgm:pt>
    <dgm:pt modelId="{7D604759-2F15-446E-A381-CD1184083A72}">
      <dgm:prSet phldrT="[Text]"/>
      <dgm:spPr/>
      <dgm:t>
        <a:bodyPr/>
        <a:lstStyle/>
        <a:p>
          <a:r>
            <a:rPr lang="en-GB" dirty="0"/>
            <a:t>Employer of values – cannot pay market rate, treats employees very well</a:t>
          </a:r>
        </a:p>
      </dgm:t>
    </dgm:pt>
    <dgm:pt modelId="{86C19685-DB7F-4700-84E0-90C8D84E5FD1}" type="parTrans" cxnId="{24F9E7F6-A3F8-4DF9-96C4-06125BC20FFD}">
      <dgm:prSet/>
      <dgm:spPr/>
      <dgm:t>
        <a:bodyPr/>
        <a:lstStyle/>
        <a:p>
          <a:endParaRPr lang="en-GB"/>
        </a:p>
      </dgm:t>
    </dgm:pt>
    <dgm:pt modelId="{7B7269B3-5872-4CA0-B8C8-1EB4F868A202}" type="sibTrans" cxnId="{24F9E7F6-A3F8-4DF9-96C4-06125BC20FFD}">
      <dgm:prSet/>
      <dgm:spPr/>
      <dgm:t>
        <a:bodyPr/>
        <a:lstStyle/>
        <a:p>
          <a:endParaRPr lang="en-GB"/>
        </a:p>
      </dgm:t>
    </dgm:pt>
    <dgm:pt modelId="{773CCDB8-B0AF-43B1-B5A0-793DC267EF50}">
      <dgm:prSet phldrT="[Text]"/>
      <dgm:spPr/>
      <dgm:t>
        <a:bodyPr/>
        <a:lstStyle/>
        <a:p>
          <a:r>
            <a:rPr lang="en-GB" dirty="0"/>
            <a:t>Employer of churn – both pays poorly and treats employee’s harshly</a:t>
          </a:r>
        </a:p>
      </dgm:t>
    </dgm:pt>
    <dgm:pt modelId="{E06EBEDD-0F2F-4780-90F0-17F25CA112E5}" type="parTrans" cxnId="{333D8CB8-C397-4545-BB17-488D634B68B5}">
      <dgm:prSet/>
      <dgm:spPr/>
      <dgm:t>
        <a:bodyPr/>
        <a:lstStyle/>
        <a:p>
          <a:endParaRPr lang="en-GB"/>
        </a:p>
      </dgm:t>
    </dgm:pt>
    <dgm:pt modelId="{B42BD72D-B3B5-42DF-B5B7-DD0F629C5E95}" type="sibTrans" cxnId="{333D8CB8-C397-4545-BB17-488D634B68B5}">
      <dgm:prSet/>
      <dgm:spPr/>
      <dgm:t>
        <a:bodyPr/>
        <a:lstStyle/>
        <a:p>
          <a:endParaRPr lang="en-GB"/>
        </a:p>
      </dgm:t>
    </dgm:pt>
    <dgm:pt modelId="{E230DDD5-8D46-46C4-8991-AD8DA432D7F4}">
      <dgm:prSet phldrT="[Text]"/>
      <dgm:spPr/>
      <dgm:t>
        <a:bodyPr/>
        <a:lstStyle/>
        <a:p>
          <a:r>
            <a:rPr lang="en-GB" dirty="0"/>
            <a:t>Employer of choice – both pays well and treats employee’s fairly. </a:t>
          </a:r>
        </a:p>
      </dgm:t>
    </dgm:pt>
    <dgm:pt modelId="{96C826D2-6910-4C67-9929-AC3C006E70AE}" type="parTrans" cxnId="{F97BD226-B9DC-4280-BDFF-A92530EE1481}">
      <dgm:prSet/>
      <dgm:spPr/>
      <dgm:t>
        <a:bodyPr/>
        <a:lstStyle/>
        <a:p>
          <a:endParaRPr lang="en-GB"/>
        </a:p>
      </dgm:t>
    </dgm:pt>
    <dgm:pt modelId="{DC56E5BF-EF63-4EE8-8F8A-1516FB8B9B10}" type="sibTrans" cxnId="{F97BD226-B9DC-4280-BDFF-A92530EE1481}">
      <dgm:prSet/>
      <dgm:spPr/>
      <dgm:t>
        <a:bodyPr/>
        <a:lstStyle/>
        <a:p>
          <a:endParaRPr lang="en-GB"/>
        </a:p>
      </dgm:t>
    </dgm:pt>
    <dgm:pt modelId="{0C39B73D-65AF-4C4D-B8C8-CB0C79BDCE6F}" type="pres">
      <dgm:prSet presAssocID="{7CF44ABA-288C-457B-9409-936C63742BAA}" presName="linear" presStyleCnt="0">
        <dgm:presLayoutVars>
          <dgm:animLvl val="lvl"/>
          <dgm:resizeHandles val="exact"/>
        </dgm:presLayoutVars>
      </dgm:prSet>
      <dgm:spPr/>
      <dgm:t>
        <a:bodyPr/>
        <a:lstStyle/>
        <a:p>
          <a:endParaRPr lang="en-US"/>
        </a:p>
      </dgm:t>
    </dgm:pt>
    <dgm:pt modelId="{C5030288-D29D-41D2-962F-34C0B9AC91C2}" type="pres">
      <dgm:prSet presAssocID="{148B9968-1EC9-4B5A-8E2D-6BA3185E58E1}" presName="parentText" presStyleLbl="node1" presStyleIdx="0" presStyleCnt="2">
        <dgm:presLayoutVars>
          <dgm:chMax val="0"/>
          <dgm:bulletEnabled val="1"/>
        </dgm:presLayoutVars>
      </dgm:prSet>
      <dgm:spPr/>
      <dgm:t>
        <a:bodyPr/>
        <a:lstStyle/>
        <a:p>
          <a:endParaRPr lang="en-US"/>
        </a:p>
      </dgm:t>
    </dgm:pt>
    <dgm:pt modelId="{A5FBE08D-79B3-472A-A208-B83172711F49}" type="pres">
      <dgm:prSet presAssocID="{148B9968-1EC9-4B5A-8E2D-6BA3185E58E1}" presName="childText" presStyleLbl="revTx" presStyleIdx="0" presStyleCnt="2">
        <dgm:presLayoutVars>
          <dgm:bulletEnabled val="1"/>
        </dgm:presLayoutVars>
      </dgm:prSet>
      <dgm:spPr/>
      <dgm:t>
        <a:bodyPr/>
        <a:lstStyle/>
        <a:p>
          <a:endParaRPr lang="en-US"/>
        </a:p>
      </dgm:t>
    </dgm:pt>
    <dgm:pt modelId="{4A5A2D82-CA8C-42F1-A676-42BDF25EE1AD}" type="pres">
      <dgm:prSet presAssocID="{00B8FB97-41EF-417B-B116-F5FE5C38F2D4}" presName="parentText" presStyleLbl="node1" presStyleIdx="1" presStyleCnt="2" custLinFactNeighborX="0" custLinFactNeighborY="2587">
        <dgm:presLayoutVars>
          <dgm:chMax val="0"/>
          <dgm:bulletEnabled val="1"/>
        </dgm:presLayoutVars>
      </dgm:prSet>
      <dgm:spPr/>
      <dgm:t>
        <a:bodyPr/>
        <a:lstStyle/>
        <a:p>
          <a:endParaRPr lang="en-US"/>
        </a:p>
      </dgm:t>
    </dgm:pt>
    <dgm:pt modelId="{37BC599E-BB8D-40A4-A04C-A0A71938912F}" type="pres">
      <dgm:prSet presAssocID="{00B8FB97-41EF-417B-B116-F5FE5C38F2D4}" presName="childText" presStyleLbl="revTx" presStyleIdx="1" presStyleCnt="2" custScaleX="97127" custScaleY="95400" custLinFactNeighborX="-238" custLinFactNeighborY="11917">
        <dgm:presLayoutVars>
          <dgm:bulletEnabled val="1"/>
        </dgm:presLayoutVars>
      </dgm:prSet>
      <dgm:spPr/>
      <dgm:t>
        <a:bodyPr/>
        <a:lstStyle/>
        <a:p>
          <a:endParaRPr lang="en-US"/>
        </a:p>
      </dgm:t>
    </dgm:pt>
  </dgm:ptLst>
  <dgm:cxnLst>
    <dgm:cxn modelId="{5489EFD7-59A4-4BEE-B876-AA2FCE0E5251}" type="presOf" srcId="{148B9968-1EC9-4B5A-8E2D-6BA3185E58E1}" destId="{C5030288-D29D-41D2-962F-34C0B9AC91C2}" srcOrd="0" destOrd="0" presId="urn:microsoft.com/office/officeart/2005/8/layout/vList2"/>
    <dgm:cxn modelId="{3D21AD8F-7E8E-43D3-A52A-3414E937EBCD}" srcId="{7CF44ABA-288C-457B-9409-936C63742BAA}" destId="{00B8FB97-41EF-417B-B116-F5FE5C38F2D4}" srcOrd="1" destOrd="0" parTransId="{3091121A-2132-40A6-80F8-7163309BC98E}" sibTransId="{11EAA215-6387-4940-8FCD-9B8F4A15B0B7}"/>
    <dgm:cxn modelId="{8E0C8BFC-1E16-4EEC-86C2-681C6F98B977}" type="presOf" srcId="{7CF44ABA-288C-457B-9409-936C63742BAA}" destId="{0C39B73D-65AF-4C4D-B8C8-CB0C79BDCE6F}" srcOrd="0" destOrd="0" presId="urn:microsoft.com/office/officeart/2005/8/layout/vList2"/>
    <dgm:cxn modelId="{80A9E2CB-C692-445E-870E-73BB55ED3173}" type="presOf" srcId="{773CCDB8-B0AF-43B1-B5A0-793DC267EF50}" destId="{37BC599E-BB8D-40A4-A04C-A0A71938912F}" srcOrd="0" destOrd="2" presId="urn:microsoft.com/office/officeart/2005/8/layout/vList2"/>
    <dgm:cxn modelId="{162421C1-9DBC-4D4F-BC96-BF5F632A7FF6}" type="presOf" srcId="{00B8FB97-41EF-417B-B116-F5FE5C38F2D4}" destId="{4A5A2D82-CA8C-42F1-A676-42BDF25EE1AD}" srcOrd="0" destOrd="0" presId="urn:microsoft.com/office/officeart/2005/8/layout/vList2"/>
    <dgm:cxn modelId="{F97BD226-B9DC-4280-BDFF-A92530EE1481}" srcId="{00B8FB97-41EF-417B-B116-F5FE5C38F2D4}" destId="{E230DDD5-8D46-46C4-8991-AD8DA432D7F4}" srcOrd="3" destOrd="0" parTransId="{96C826D2-6910-4C67-9929-AC3C006E70AE}" sibTransId="{DC56E5BF-EF63-4EE8-8F8A-1516FB8B9B10}"/>
    <dgm:cxn modelId="{578DDD45-507C-40C7-A9EC-836D9BC51D93}" srcId="{00B8FB97-41EF-417B-B116-F5FE5C38F2D4}" destId="{BB44D29A-4914-4ED0-AD16-6393A2767FBA}" srcOrd="0" destOrd="0" parTransId="{B7DDC6E7-99B5-459A-A7E3-2E7246CFABD3}" sibTransId="{8A6840D2-2720-417E-AF8F-E3F62FEE41A3}"/>
    <dgm:cxn modelId="{F04E2C76-306A-492E-BF42-DF31B8685AA8}" type="presOf" srcId="{7D604759-2F15-446E-A381-CD1184083A72}" destId="{37BC599E-BB8D-40A4-A04C-A0A71938912F}" srcOrd="0" destOrd="1" presId="urn:microsoft.com/office/officeart/2005/8/layout/vList2"/>
    <dgm:cxn modelId="{90DC2DCE-3E4C-4659-B256-34B03BD102A5}" type="presOf" srcId="{BB44D29A-4914-4ED0-AD16-6393A2767FBA}" destId="{37BC599E-BB8D-40A4-A04C-A0A71938912F}" srcOrd="0" destOrd="0" presId="urn:microsoft.com/office/officeart/2005/8/layout/vList2"/>
    <dgm:cxn modelId="{4274E08F-1804-4FBD-B80B-C2D77EB09451}" type="presOf" srcId="{E230DDD5-8D46-46C4-8991-AD8DA432D7F4}" destId="{37BC599E-BB8D-40A4-A04C-A0A71938912F}" srcOrd="0" destOrd="3" presId="urn:microsoft.com/office/officeart/2005/8/layout/vList2"/>
    <dgm:cxn modelId="{24F9E7F6-A3F8-4DF9-96C4-06125BC20FFD}" srcId="{00B8FB97-41EF-417B-B116-F5FE5C38F2D4}" destId="{7D604759-2F15-446E-A381-CD1184083A72}" srcOrd="1" destOrd="0" parTransId="{86C19685-DB7F-4700-84E0-90C8D84E5FD1}" sibTransId="{7B7269B3-5872-4CA0-B8C8-1EB4F868A202}"/>
    <dgm:cxn modelId="{1A628E7A-6AF4-4952-B7FE-183FDDFB9288}" type="presOf" srcId="{00440731-33AB-4C4F-94D1-50D4C6274A88}" destId="{A5FBE08D-79B3-472A-A208-B83172711F49}" srcOrd="0" destOrd="0" presId="urn:microsoft.com/office/officeart/2005/8/layout/vList2"/>
    <dgm:cxn modelId="{A9333352-999B-4953-9561-3E1FBCC85B60}" srcId="{148B9968-1EC9-4B5A-8E2D-6BA3185E58E1}" destId="{25FF97B3-F151-4584-9FE4-9431FBB1CE6D}" srcOrd="1" destOrd="0" parTransId="{0F6C5514-AA88-46DE-A176-AE0A3C736BB2}" sibTransId="{D5F40707-252A-4428-B625-39524BAF35C1}"/>
    <dgm:cxn modelId="{F49444C8-DBD1-432D-9B97-1DC6F162E6FA}" srcId="{148B9968-1EC9-4B5A-8E2D-6BA3185E58E1}" destId="{00440731-33AB-4C4F-94D1-50D4C6274A88}" srcOrd="0" destOrd="0" parTransId="{CDC32BC2-9F08-4690-8CF7-017DF2E3B18E}" sibTransId="{03E293A5-C826-4C4E-BA38-0A5C2203375F}"/>
    <dgm:cxn modelId="{11CB73C4-2D8E-41EC-9A76-6F2FBB3261D2}" srcId="{7CF44ABA-288C-457B-9409-936C63742BAA}" destId="{148B9968-1EC9-4B5A-8E2D-6BA3185E58E1}" srcOrd="0" destOrd="0" parTransId="{6D5DBF2C-E735-4066-A83E-2D223D383927}" sibTransId="{9C7B8CAE-7CED-4FDF-A9D1-9849F6BA7CCD}"/>
    <dgm:cxn modelId="{333D8CB8-C397-4545-BB17-488D634B68B5}" srcId="{00B8FB97-41EF-417B-B116-F5FE5C38F2D4}" destId="{773CCDB8-B0AF-43B1-B5A0-793DC267EF50}" srcOrd="2" destOrd="0" parTransId="{E06EBEDD-0F2F-4780-90F0-17F25CA112E5}" sibTransId="{B42BD72D-B3B5-42DF-B5B7-DD0F629C5E95}"/>
    <dgm:cxn modelId="{7667573C-A1E0-406E-BA64-55E8F054D77B}" type="presOf" srcId="{25FF97B3-F151-4584-9FE4-9431FBB1CE6D}" destId="{A5FBE08D-79B3-472A-A208-B83172711F49}" srcOrd="0" destOrd="1" presId="urn:microsoft.com/office/officeart/2005/8/layout/vList2"/>
    <dgm:cxn modelId="{438295AA-0D26-40BB-BE2D-F6AB461D341A}" type="presParOf" srcId="{0C39B73D-65AF-4C4D-B8C8-CB0C79BDCE6F}" destId="{C5030288-D29D-41D2-962F-34C0B9AC91C2}" srcOrd="0" destOrd="0" presId="urn:microsoft.com/office/officeart/2005/8/layout/vList2"/>
    <dgm:cxn modelId="{DEFF84A8-67C5-44F7-9BD8-E5481C21BF2B}" type="presParOf" srcId="{0C39B73D-65AF-4C4D-B8C8-CB0C79BDCE6F}" destId="{A5FBE08D-79B3-472A-A208-B83172711F49}" srcOrd="1" destOrd="0" presId="urn:microsoft.com/office/officeart/2005/8/layout/vList2"/>
    <dgm:cxn modelId="{8DF79751-399E-4B76-87BC-1B0A2B2B1CEB}" type="presParOf" srcId="{0C39B73D-65AF-4C4D-B8C8-CB0C79BDCE6F}" destId="{4A5A2D82-CA8C-42F1-A676-42BDF25EE1AD}" srcOrd="2" destOrd="0" presId="urn:microsoft.com/office/officeart/2005/8/layout/vList2"/>
    <dgm:cxn modelId="{C97E0470-E8ED-4A7E-A125-7233F78EFD79}" type="presParOf" srcId="{0C39B73D-65AF-4C4D-B8C8-CB0C79BDCE6F}" destId="{37BC599E-BB8D-40A4-A04C-A0A71938912F}"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366006-108A-429F-924A-AF2EF8FCA8E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E1E5E43C-4D35-4D5F-94CF-1C0B2384BA13}">
      <dgm:prSet phldrT="[Text]"/>
      <dgm:spPr/>
      <dgm:t>
        <a:bodyPr/>
        <a:lstStyle/>
        <a:p>
          <a:r>
            <a:rPr lang="en-GB" dirty="0"/>
            <a:t>Exit interviews</a:t>
          </a:r>
        </a:p>
      </dgm:t>
    </dgm:pt>
    <dgm:pt modelId="{F1354CF4-DE3A-4C05-9EEA-033CBBC05137}" type="parTrans" cxnId="{3421D725-C46F-4F81-8BD5-863909BE1808}">
      <dgm:prSet/>
      <dgm:spPr/>
      <dgm:t>
        <a:bodyPr/>
        <a:lstStyle/>
        <a:p>
          <a:endParaRPr lang="en-GB"/>
        </a:p>
      </dgm:t>
    </dgm:pt>
    <dgm:pt modelId="{1CD32730-F6FB-41E4-8F17-415592F212FF}" type="sibTrans" cxnId="{3421D725-C46F-4F81-8BD5-863909BE1808}">
      <dgm:prSet/>
      <dgm:spPr/>
      <dgm:t>
        <a:bodyPr/>
        <a:lstStyle/>
        <a:p>
          <a:endParaRPr lang="en-GB"/>
        </a:p>
      </dgm:t>
    </dgm:pt>
    <dgm:pt modelId="{45096350-2613-4BC5-8498-90AAE23450E6}">
      <dgm:prSet phldrT="[Text]" custT="1"/>
      <dgm:spPr/>
      <dgm:t>
        <a:bodyPr/>
        <a:lstStyle/>
        <a:p>
          <a:r>
            <a:rPr lang="en-GB" sz="1800" dirty="0"/>
            <a:t>Discussion with employee leaving</a:t>
          </a:r>
        </a:p>
      </dgm:t>
    </dgm:pt>
    <dgm:pt modelId="{B1284B15-E680-4FCC-9993-2B5F93B02B1C}" type="parTrans" cxnId="{16AB7BBB-D8E4-4F20-AAAE-1AC5D1AF4CBB}">
      <dgm:prSet/>
      <dgm:spPr/>
      <dgm:t>
        <a:bodyPr/>
        <a:lstStyle/>
        <a:p>
          <a:endParaRPr lang="en-GB"/>
        </a:p>
      </dgm:t>
    </dgm:pt>
    <dgm:pt modelId="{78CEDECF-E31C-40FE-878B-C426F04C07A5}" type="sibTrans" cxnId="{16AB7BBB-D8E4-4F20-AAAE-1AC5D1AF4CBB}">
      <dgm:prSet/>
      <dgm:spPr/>
      <dgm:t>
        <a:bodyPr/>
        <a:lstStyle/>
        <a:p>
          <a:endParaRPr lang="en-GB"/>
        </a:p>
      </dgm:t>
    </dgm:pt>
    <dgm:pt modelId="{05AAFC66-5E20-4061-82F9-2BC213A440A4}">
      <dgm:prSet phldrT="[Text]" custT="1"/>
      <dgm:spPr/>
      <dgm:t>
        <a:bodyPr/>
        <a:lstStyle/>
        <a:p>
          <a:r>
            <a:rPr lang="en-GB" sz="1800" dirty="0"/>
            <a:t>Establish main reason for leaving</a:t>
          </a:r>
        </a:p>
      </dgm:t>
    </dgm:pt>
    <dgm:pt modelId="{21E2689D-5BC3-45FB-9323-240816B5711A}" type="parTrans" cxnId="{D3C21E22-3A59-4F8D-9104-320AAEBA30FE}">
      <dgm:prSet/>
      <dgm:spPr/>
      <dgm:t>
        <a:bodyPr/>
        <a:lstStyle/>
        <a:p>
          <a:endParaRPr lang="en-GB"/>
        </a:p>
      </dgm:t>
    </dgm:pt>
    <dgm:pt modelId="{BC16CCF7-0272-4793-B931-CD2ACC5766F9}" type="sibTrans" cxnId="{D3C21E22-3A59-4F8D-9104-320AAEBA30FE}">
      <dgm:prSet/>
      <dgm:spPr/>
      <dgm:t>
        <a:bodyPr/>
        <a:lstStyle/>
        <a:p>
          <a:endParaRPr lang="en-GB"/>
        </a:p>
      </dgm:t>
    </dgm:pt>
    <dgm:pt modelId="{F8A48A17-B239-4C6D-A90D-2A25D7FE28FC}">
      <dgm:prSet phldrT="[Text]"/>
      <dgm:spPr/>
      <dgm:t>
        <a:bodyPr/>
        <a:lstStyle/>
        <a:p>
          <a:r>
            <a:rPr lang="en-GB" dirty="0"/>
            <a:t>Staff Attitude surveys</a:t>
          </a:r>
        </a:p>
      </dgm:t>
    </dgm:pt>
    <dgm:pt modelId="{36C16DDA-451A-4B7C-B706-7E3B46F9B6B3}" type="parTrans" cxnId="{5A99FF7E-92C8-4C01-B93E-FD7BFCF8A786}">
      <dgm:prSet/>
      <dgm:spPr/>
      <dgm:t>
        <a:bodyPr/>
        <a:lstStyle/>
        <a:p>
          <a:endParaRPr lang="en-GB"/>
        </a:p>
      </dgm:t>
    </dgm:pt>
    <dgm:pt modelId="{F09DAC50-7F31-44FC-8CA9-585B1505A0FE}" type="sibTrans" cxnId="{5A99FF7E-92C8-4C01-B93E-FD7BFCF8A786}">
      <dgm:prSet/>
      <dgm:spPr/>
      <dgm:t>
        <a:bodyPr/>
        <a:lstStyle/>
        <a:p>
          <a:endParaRPr lang="en-GB"/>
        </a:p>
      </dgm:t>
    </dgm:pt>
    <dgm:pt modelId="{F45A750F-1DB6-4A4D-ACBE-73DF19C11245}">
      <dgm:prSet phldrT="[Text]" custT="1"/>
      <dgm:spPr/>
      <dgm:t>
        <a:bodyPr/>
        <a:lstStyle/>
        <a:p>
          <a:r>
            <a:rPr lang="en-GB" sz="1800" dirty="0"/>
            <a:t>Gauge morale and pick up issues</a:t>
          </a:r>
        </a:p>
      </dgm:t>
    </dgm:pt>
    <dgm:pt modelId="{72913C95-17BB-463C-A4F1-0CFEEA0131EC}" type="parTrans" cxnId="{A8AFE4C6-5353-4B9D-B47B-4E9D68095EDC}">
      <dgm:prSet/>
      <dgm:spPr/>
      <dgm:t>
        <a:bodyPr/>
        <a:lstStyle/>
        <a:p>
          <a:endParaRPr lang="en-GB"/>
        </a:p>
      </dgm:t>
    </dgm:pt>
    <dgm:pt modelId="{B753E4A2-A5AA-4B40-82EC-0BE4C58A1FDD}" type="sibTrans" cxnId="{A8AFE4C6-5353-4B9D-B47B-4E9D68095EDC}">
      <dgm:prSet/>
      <dgm:spPr/>
      <dgm:t>
        <a:bodyPr/>
        <a:lstStyle/>
        <a:p>
          <a:endParaRPr lang="en-GB"/>
        </a:p>
      </dgm:t>
    </dgm:pt>
    <dgm:pt modelId="{18D99BB5-D567-4C72-A340-C130312DF0C1}">
      <dgm:prSet phldrT="[Text]" custT="1"/>
      <dgm:spPr/>
      <dgm:t>
        <a:bodyPr/>
        <a:lstStyle/>
        <a:p>
          <a:r>
            <a:rPr lang="en-GB" sz="1800" dirty="0"/>
            <a:t>Whole workforce or business areas/job groups</a:t>
          </a:r>
        </a:p>
      </dgm:t>
    </dgm:pt>
    <dgm:pt modelId="{48B0C532-2632-4C0D-9A31-3554314986D3}" type="parTrans" cxnId="{54FC50AF-3574-4596-9E50-4072EF03BE5A}">
      <dgm:prSet/>
      <dgm:spPr/>
      <dgm:t>
        <a:bodyPr/>
        <a:lstStyle/>
        <a:p>
          <a:endParaRPr lang="en-GB"/>
        </a:p>
      </dgm:t>
    </dgm:pt>
    <dgm:pt modelId="{C804B108-9A68-479B-8519-306C4A8F9DFF}" type="sibTrans" cxnId="{54FC50AF-3574-4596-9E50-4072EF03BE5A}">
      <dgm:prSet/>
      <dgm:spPr/>
      <dgm:t>
        <a:bodyPr/>
        <a:lstStyle/>
        <a:p>
          <a:endParaRPr lang="en-GB"/>
        </a:p>
      </dgm:t>
    </dgm:pt>
    <dgm:pt modelId="{7837D75C-8D8B-4242-A43C-48E7B68113E9}">
      <dgm:prSet phldrT="[Text]"/>
      <dgm:spPr/>
      <dgm:t>
        <a:bodyPr/>
        <a:lstStyle/>
        <a:p>
          <a:r>
            <a:rPr lang="en-GB" dirty="0"/>
            <a:t>Surveys of former employees</a:t>
          </a:r>
        </a:p>
      </dgm:t>
    </dgm:pt>
    <dgm:pt modelId="{6D6A9B29-7A52-4004-9310-2C7D7245ED39}" type="parTrans" cxnId="{BDE62909-48CA-42AB-8B98-2A2E81B43EB0}">
      <dgm:prSet/>
      <dgm:spPr/>
      <dgm:t>
        <a:bodyPr/>
        <a:lstStyle/>
        <a:p>
          <a:endParaRPr lang="en-GB"/>
        </a:p>
      </dgm:t>
    </dgm:pt>
    <dgm:pt modelId="{FD937C62-03A2-4EBC-BA7F-72567A2DC0F9}" type="sibTrans" cxnId="{BDE62909-48CA-42AB-8B98-2A2E81B43EB0}">
      <dgm:prSet/>
      <dgm:spPr/>
      <dgm:t>
        <a:bodyPr/>
        <a:lstStyle/>
        <a:p>
          <a:endParaRPr lang="en-GB"/>
        </a:p>
      </dgm:t>
    </dgm:pt>
    <dgm:pt modelId="{D5D59047-E358-4F0C-8644-8DA57D096110}">
      <dgm:prSet phldrT="[Text]"/>
      <dgm:spPr/>
      <dgm:t>
        <a:bodyPr/>
        <a:lstStyle/>
        <a:p>
          <a:r>
            <a:rPr lang="en-GB" dirty="0"/>
            <a:t>Weeks or months after they have left</a:t>
          </a:r>
        </a:p>
      </dgm:t>
    </dgm:pt>
    <dgm:pt modelId="{1C7E6929-F017-494C-B45F-786A0A593B58}" type="parTrans" cxnId="{493710C7-48FB-48F2-8AF1-1EF646DE23AD}">
      <dgm:prSet/>
      <dgm:spPr/>
      <dgm:t>
        <a:bodyPr/>
        <a:lstStyle/>
        <a:p>
          <a:endParaRPr lang="en-GB"/>
        </a:p>
      </dgm:t>
    </dgm:pt>
    <dgm:pt modelId="{B4CCF2A5-F6E8-44F0-A503-31979A36C056}" type="sibTrans" cxnId="{493710C7-48FB-48F2-8AF1-1EF646DE23AD}">
      <dgm:prSet/>
      <dgm:spPr/>
      <dgm:t>
        <a:bodyPr/>
        <a:lstStyle/>
        <a:p>
          <a:endParaRPr lang="en-GB"/>
        </a:p>
      </dgm:t>
    </dgm:pt>
    <dgm:pt modelId="{036B1055-E404-43FE-A203-51E464BBB5EA}">
      <dgm:prSet phldrT="[Text]"/>
      <dgm:spPr/>
      <dgm:t>
        <a:bodyPr/>
        <a:lstStyle/>
        <a:p>
          <a:r>
            <a:rPr lang="en-GB" dirty="0"/>
            <a:t>More considered response on reason for leaving</a:t>
          </a:r>
        </a:p>
      </dgm:t>
    </dgm:pt>
    <dgm:pt modelId="{07C9776A-4062-461A-9073-126A1CA1DD44}" type="parTrans" cxnId="{B4CB8043-A79A-4BF7-83A4-1738AE02BACF}">
      <dgm:prSet/>
      <dgm:spPr/>
      <dgm:t>
        <a:bodyPr/>
        <a:lstStyle/>
        <a:p>
          <a:endParaRPr lang="en-GB"/>
        </a:p>
      </dgm:t>
    </dgm:pt>
    <dgm:pt modelId="{04B999E6-16D7-4F21-837D-13D089F933F9}" type="sibTrans" cxnId="{B4CB8043-A79A-4BF7-83A4-1738AE02BACF}">
      <dgm:prSet/>
      <dgm:spPr/>
      <dgm:t>
        <a:bodyPr/>
        <a:lstStyle/>
        <a:p>
          <a:endParaRPr lang="en-GB"/>
        </a:p>
      </dgm:t>
    </dgm:pt>
    <dgm:pt modelId="{CB22CDBA-7A29-4BDC-8BF1-27DE9EB87264}">
      <dgm:prSet phldrT="[Text]" custT="1"/>
      <dgm:spPr/>
      <dgm:t>
        <a:bodyPr/>
        <a:lstStyle/>
        <a:p>
          <a:r>
            <a:rPr lang="en-GB" sz="1800" dirty="0"/>
            <a:t>See if could prevent resignation </a:t>
          </a:r>
        </a:p>
      </dgm:t>
    </dgm:pt>
    <dgm:pt modelId="{87FD4773-2795-453C-AC4E-6D3CF3148685}" type="parTrans" cxnId="{051740F8-2B38-494A-B16F-E6F2C1430886}">
      <dgm:prSet/>
      <dgm:spPr/>
      <dgm:t>
        <a:bodyPr/>
        <a:lstStyle/>
        <a:p>
          <a:endParaRPr lang="en-GB"/>
        </a:p>
      </dgm:t>
    </dgm:pt>
    <dgm:pt modelId="{062F2373-9953-4B7E-B0E6-CFBDBD7A5905}" type="sibTrans" cxnId="{051740F8-2B38-494A-B16F-E6F2C1430886}">
      <dgm:prSet/>
      <dgm:spPr/>
      <dgm:t>
        <a:bodyPr/>
        <a:lstStyle/>
        <a:p>
          <a:endParaRPr lang="en-GB"/>
        </a:p>
      </dgm:t>
    </dgm:pt>
    <dgm:pt modelId="{6DC527D9-7B88-47B7-8B9D-594AC85485AA}">
      <dgm:prSet phldrT="[Text]" custT="1"/>
      <dgm:spPr/>
      <dgm:t>
        <a:bodyPr/>
        <a:lstStyle/>
        <a:p>
          <a:r>
            <a:rPr lang="en-GB" sz="1800" dirty="0"/>
            <a:t>Employees will not always give true reason</a:t>
          </a:r>
        </a:p>
      </dgm:t>
    </dgm:pt>
    <dgm:pt modelId="{DB80139C-7DCA-493F-B0A3-6C3461ADC74D}" type="parTrans" cxnId="{BDE143CF-8E37-4083-8149-75BCEEC600BE}">
      <dgm:prSet/>
      <dgm:spPr/>
      <dgm:t>
        <a:bodyPr/>
        <a:lstStyle/>
        <a:p>
          <a:endParaRPr lang="en-GB"/>
        </a:p>
      </dgm:t>
    </dgm:pt>
    <dgm:pt modelId="{2183453C-3BD5-4061-9414-0C492BA015A3}" type="sibTrans" cxnId="{BDE143CF-8E37-4083-8149-75BCEEC600BE}">
      <dgm:prSet/>
      <dgm:spPr/>
      <dgm:t>
        <a:bodyPr/>
        <a:lstStyle/>
        <a:p>
          <a:endParaRPr lang="en-GB"/>
        </a:p>
      </dgm:t>
    </dgm:pt>
    <dgm:pt modelId="{078F5DBD-97F7-4FA8-8176-EC4D8FB6F76F}">
      <dgm:prSet phldrT="[Text]" custT="1"/>
      <dgm:spPr/>
      <dgm:t>
        <a:bodyPr/>
        <a:lstStyle/>
        <a:p>
          <a:r>
            <a:rPr lang="en-GB" sz="1800" dirty="0"/>
            <a:t>Anonymous</a:t>
          </a:r>
        </a:p>
      </dgm:t>
    </dgm:pt>
    <dgm:pt modelId="{A5C44F90-A1FB-4C27-BC59-41446295EB26}" type="parTrans" cxnId="{67BC9614-859A-451C-8DEE-CF768992B3E8}">
      <dgm:prSet/>
      <dgm:spPr/>
      <dgm:t>
        <a:bodyPr/>
        <a:lstStyle/>
        <a:p>
          <a:endParaRPr lang="en-GB"/>
        </a:p>
      </dgm:t>
    </dgm:pt>
    <dgm:pt modelId="{9CCA9537-8E4A-4CB2-8FF0-BEBC905079C1}" type="sibTrans" cxnId="{67BC9614-859A-451C-8DEE-CF768992B3E8}">
      <dgm:prSet/>
      <dgm:spPr/>
      <dgm:t>
        <a:bodyPr/>
        <a:lstStyle/>
        <a:p>
          <a:endParaRPr lang="en-GB"/>
        </a:p>
      </dgm:t>
    </dgm:pt>
    <dgm:pt modelId="{DF140BAD-C379-4F36-A34C-2835C45FBFF1}">
      <dgm:prSet phldrT="[Text]" custT="1"/>
      <dgm:spPr/>
      <dgm:t>
        <a:bodyPr/>
        <a:lstStyle/>
        <a:p>
          <a:r>
            <a:rPr lang="en-GB" sz="1800" dirty="0"/>
            <a:t>Hard to establish what impacts turnover</a:t>
          </a:r>
        </a:p>
      </dgm:t>
    </dgm:pt>
    <dgm:pt modelId="{A12DC870-FECD-44C6-8E29-69573BBCD700}" type="parTrans" cxnId="{A61C6717-5485-4E43-BCA6-4E622B8796F1}">
      <dgm:prSet/>
      <dgm:spPr/>
      <dgm:t>
        <a:bodyPr/>
        <a:lstStyle/>
        <a:p>
          <a:endParaRPr lang="en-GB"/>
        </a:p>
      </dgm:t>
    </dgm:pt>
    <dgm:pt modelId="{02E9A663-1951-420B-A90E-DB0EF1B75B47}" type="sibTrans" cxnId="{A61C6717-5485-4E43-BCA6-4E622B8796F1}">
      <dgm:prSet/>
      <dgm:spPr/>
      <dgm:t>
        <a:bodyPr/>
        <a:lstStyle/>
        <a:p>
          <a:endParaRPr lang="en-GB"/>
        </a:p>
      </dgm:t>
    </dgm:pt>
    <dgm:pt modelId="{1002566C-C164-45BA-A9BD-6BA3E75405A8}">
      <dgm:prSet phldrT="[Text]"/>
      <dgm:spPr/>
      <dgm:t>
        <a:bodyPr/>
        <a:lstStyle/>
        <a:p>
          <a:r>
            <a:rPr lang="en-GB" dirty="0"/>
            <a:t>Confidential/Independent </a:t>
          </a:r>
        </a:p>
      </dgm:t>
    </dgm:pt>
    <dgm:pt modelId="{8844DF35-BBC7-4A87-81E6-9A0AC2CD2172}" type="parTrans" cxnId="{AA4C8EF3-1D7D-45FE-9E63-0444648F0102}">
      <dgm:prSet/>
      <dgm:spPr/>
      <dgm:t>
        <a:bodyPr/>
        <a:lstStyle/>
        <a:p>
          <a:endParaRPr lang="en-GB"/>
        </a:p>
      </dgm:t>
    </dgm:pt>
    <dgm:pt modelId="{213EF8B2-1CA7-486D-A722-C8615332AEC2}" type="sibTrans" cxnId="{AA4C8EF3-1D7D-45FE-9E63-0444648F0102}">
      <dgm:prSet/>
      <dgm:spPr/>
      <dgm:t>
        <a:bodyPr/>
        <a:lstStyle/>
        <a:p>
          <a:endParaRPr lang="en-GB"/>
        </a:p>
      </dgm:t>
    </dgm:pt>
    <dgm:pt modelId="{F908F7E4-8DC8-447D-8378-61D0EF3911C5}" type="pres">
      <dgm:prSet presAssocID="{13366006-108A-429F-924A-AF2EF8FCA8E6}" presName="Name0" presStyleCnt="0">
        <dgm:presLayoutVars>
          <dgm:dir/>
          <dgm:animLvl val="lvl"/>
          <dgm:resizeHandles val="exact"/>
        </dgm:presLayoutVars>
      </dgm:prSet>
      <dgm:spPr/>
      <dgm:t>
        <a:bodyPr/>
        <a:lstStyle/>
        <a:p>
          <a:endParaRPr lang="en-US"/>
        </a:p>
      </dgm:t>
    </dgm:pt>
    <dgm:pt modelId="{B1315FA4-4198-4420-9E0B-11D4EA9D2835}" type="pres">
      <dgm:prSet presAssocID="{E1E5E43C-4D35-4D5F-94CF-1C0B2384BA13}" presName="linNode" presStyleCnt="0"/>
      <dgm:spPr/>
    </dgm:pt>
    <dgm:pt modelId="{D90D1E09-DD7D-45FB-841B-78E57F49C0A9}" type="pres">
      <dgm:prSet presAssocID="{E1E5E43C-4D35-4D5F-94CF-1C0B2384BA13}" presName="parentText" presStyleLbl="node1" presStyleIdx="0" presStyleCnt="3">
        <dgm:presLayoutVars>
          <dgm:chMax val="1"/>
          <dgm:bulletEnabled val="1"/>
        </dgm:presLayoutVars>
      </dgm:prSet>
      <dgm:spPr/>
      <dgm:t>
        <a:bodyPr/>
        <a:lstStyle/>
        <a:p>
          <a:endParaRPr lang="en-US"/>
        </a:p>
      </dgm:t>
    </dgm:pt>
    <dgm:pt modelId="{37BD025F-F138-4310-9F67-47643091BB6F}" type="pres">
      <dgm:prSet presAssocID="{E1E5E43C-4D35-4D5F-94CF-1C0B2384BA13}" presName="descendantText" presStyleLbl="alignAccFollowNode1" presStyleIdx="0" presStyleCnt="3">
        <dgm:presLayoutVars>
          <dgm:bulletEnabled val="1"/>
        </dgm:presLayoutVars>
      </dgm:prSet>
      <dgm:spPr/>
      <dgm:t>
        <a:bodyPr/>
        <a:lstStyle/>
        <a:p>
          <a:endParaRPr lang="en-US"/>
        </a:p>
      </dgm:t>
    </dgm:pt>
    <dgm:pt modelId="{68AB48F3-9859-4B82-B140-BB5250F52B87}" type="pres">
      <dgm:prSet presAssocID="{1CD32730-F6FB-41E4-8F17-415592F212FF}" presName="sp" presStyleCnt="0"/>
      <dgm:spPr/>
    </dgm:pt>
    <dgm:pt modelId="{9A50C685-F792-4EC8-A703-6F2CBBAAB07A}" type="pres">
      <dgm:prSet presAssocID="{F8A48A17-B239-4C6D-A90D-2A25D7FE28FC}" presName="linNode" presStyleCnt="0"/>
      <dgm:spPr/>
    </dgm:pt>
    <dgm:pt modelId="{575B182C-44B3-4F74-BC99-F9837B2DADFE}" type="pres">
      <dgm:prSet presAssocID="{F8A48A17-B239-4C6D-A90D-2A25D7FE28FC}" presName="parentText" presStyleLbl="node1" presStyleIdx="1" presStyleCnt="3">
        <dgm:presLayoutVars>
          <dgm:chMax val="1"/>
          <dgm:bulletEnabled val="1"/>
        </dgm:presLayoutVars>
      </dgm:prSet>
      <dgm:spPr/>
      <dgm:t>
        <a:bodyPr/>
        <a:lstStyle/>
        <a:p>
          <a:endParaRPr lang="en-US"/>
        </a:p>
      </dgm:t>
    </dgm:pt>
    <dgm:pt modelId="{2939ED38-241D-4730-850C-95E3FB292889}" type="pres">
      <dgm:prSet presAssocID="{F8A48A17-B239-4C6D-A90D-2A25D7FE28FC}" presName="descendantText" presStyleLbl="alignAccFollowNode1" presStyleIdx="1" presStyleCnt="3">
        <dgm:presLayoutVars>
          <dgm:bulletEnabled val="1"/>
        </dgm:presLayoutVars>
      </dgm:prSet>
      <dgm:spPr/>
      <dgm:t>
        <a:bodyPr/>
        <a:lstStyle/>
        <a:p>
          <a:endParaRPr lang="en-US"/>
        </a:p>
      </dgm:t>
    </dgm:pt>
    <dgm:pt modelId="{2CBA7C8D-233E-4EC3-B687-F00EF2E1B308}" type="pres">
      <dgm:prSet presAssocID="{F09DAC50-7F31-44FC-8CA9-585B1505A0FE}" presName="sp" presStyleCnt="0"/>
      <dgm:spPr/>
    </dgm:pt>
    <dgm:pt modelId="{38C9BC31-F1F1-4E8E-9A78-75854F1F678C}" type="pres">
      <dgm:prSet presAssocID="{7837D75C-8D8B-4242-A43C-48E7B68113E9}" presName="linNode" presStyleCnt="0"/>
      <dgm:spPr/>
    </dgm:pt>
    <dgm:pt modelId="{A4AD5DAE-40A1-467D-8C6F-35AC8D69CD1B}" type="pres">
      <dgm:prSet presAssocID="{7837D75C-8D8B-4242-A43C-48E7B68113E9}" presName="parentText" presStyleLbl="node1" presStyleIdx="2" presStyleCnt="3">
        <dgm:presLayoutVars>
          <dgm:chMax val="1"/>
          <dgm:bulletEnabled val="1"/>
        </dgm:presLayoutVars>
      </dgm:prSet>
      <dgm:spPr/>
      <dgm:t>
        <a:bodyPr/>
        <a:lstStyle/>
        <a:p>
          <a:endParaRPr lang="en-US"/>
        </a:p>
      </dgm:t>
    </dgm:pt>
    <dgm:pt modelId="{11A58941-0243-41F6-8AD7-13CDE57079B5}" type="pres">
      <dgm:prSet presAssocID="{7837D75C-8D8B-4242-A43C-48E7B68113E9}" presName="descendantText" presStyleLbl="alignAccFollowNode1" presStyleIdx="2" presStyleCnt="3">
        <dgm:presLayoutVars>
          <dgm:bulletEnabled val="1"/>
        </dgm:presLayoutVars>
      </dgm:prSet>
      <dgm:spPr/>
      <dgm:t>
        <a:bodyPr/>
        <a:lstStyle/>
        <a:p>
          <a:endParaRPr lang="en-US"/>
        </a:p>
      </dgm:t>
    </dgm:pt>
  </dgm:ptLst>
  <dgm:cxnLst>
    <dgm:cxn modelId="{B4CB8043-A79A-4BF7-83A4-1738AE02BACF}" srcId="{7837D75C-8D8B-4242-A43C-48E7B68113E9}" destId="{036B1055-E404-43FE-A203-51E464BBB5EA}" srcOrd="1" destOrd="0" parTransId="{07C9776A-4062-461A-9073-126A1CA1DD44}" sibTransId="{04B999E6-16D7-4F21-837D-13D089F933F9}"/>
    <dgm:cxn modelId="{051740F8-2B38-494A-B16F-E6F2C1430886}" srcId="{E1E5E43C-4D35-4D5F-94CF-1C0B2384BA13}" destId="{CB22CDBA-7A29-4BDC-8BF1-27DE9EB87264}" srcOrd="2" destOrd="0" parTransId="{87FD4773-2795-453C-AC4E-6D3CF3148685}" sibTransId="{062F2373-9953-4B7E-B0E6-CFBDBD7A5905}"/>
    <dgm:cxn modelId="{A8AFE4C6-5353-4B9D-B47B-4E9D68095EDC}" srcId="{F8A48A17-B239-4C6D-A90D-2A25D7FE28FC}" destId="{F45A750F-1DB6-4A4D-ACBE-73DF19C11245}" srcOrd="0" destOrd="0" parTransId="{72913C95-17BB-463C-A4F1-0CFEEA0131EC}" sibTransId="{B753E4A2-A5AA-4B40-82EC-0BE4C58A1FDD}"/>
    <dgm:cxn modelId="{ADB30FB9-81D1-477A-98FD-CFA7DA80624A}" type="presOf" srcId="{05AAFC66-5E20-4061-82F9-2BC213A440A4}" destId="{37BD025F-F138-4310-9F67-47643091BB6F}" srcOrd="0" destOrd="1" presId="urn:microsoft.com/office/officeart/2005/8/layout/vList5"/>
    <dgm:cxn modelId="{5DFC8D99-5C18-461A-A2A6-62982AC0F68E}" type="presOf" srcId="{D5D59047-E358-4F0C-8644-8DA57D096110}" destId="{11A58941-0243-41F6-8AD7-13CDE57079B5}" srcOrd="0" destOrd="0" presId="urn:microsoft.com/office/officeart/2005/8/layout/vList5"/>
    <dgm:cxn modelId="{54FC50AF-3574-4596-9E50-4072EF03BE5A}" srcId="{F8A48A17-B239-4C6D-A90D-2A25D7FE28FC}" destId="{18D99BB5-D567-4C72-A340-C130312DF0C1}" srcOrd="1" destOrd="0" parTransId="{48B0C532-2632-4C0D-9A31-3554314986D3}" sibTransId="{C804B108-9A68-479B-8519-306C4A8F9DFF}"/>
    <dgm:cxn modelId="{D3C21E22-3A59-4F8D-9104-320AAEBA30FE}" srcId="{E1E5E43C-4D35-4D5F-94CF-1C0B2384BA13}" destId="{05AAFC66-5E20-4061-82F9-2BC213A440A4}" srcOrd="1" destOrd="0" parTransId="{21E2689D-5BC3-45FB-9323-240816B5711A}" sibTransId="{BC16CCF7-0272-4793-B931-CD2ACC5766F9}"/>
    <dgm:cxn modelId="{9D1B49B8-9DE8-40E1-BF9F-550E1D44D7F2}" type="presOf" srcId="{E1E5E43C-4D35-4D5F-94CF-1C0B2384BA13}" destId="{D90D1E09-DD7D-45FB-841B-78E57F49C0A9}" srcOrd="0" destOrd="0" presId="urn:microsoft.com/office/officeart/2005/8/layout/vList5"/>
    <dgm:cxn modelId="{3421D725-C46F-4F81-8BD5-863909BE1808}" srcId="{13366006-108A-429F-924A-AF2EF8FCA8E6}" destId="{E1E5E43C-4D35-4D5F-94CF-1C0B2384BA13}" srcOrd="0" destOrd="0" parTransId="{F1354CF4-DE3A-4C05-9EEA-033CBBC05137}" sibTransId="{1CD32730-F6FB-41E4-8F17-415592F212FF}"/>
    <dgm:cxn modelId="{07734D42-BFB8-4DC3-9D32-44D04B0659B9}" type="presOf" srcId="{CB22CDBA-7A29-4BDC-8BF1-27DE9EB87264}" destId="{37BD025F-F138-4310-9F67-47643091BB6F}" srcOrd="0" destOrd="2" presId="urn:microsoft.com/office/officeart/2005/8/layout/vList5"/>
    <dgm:cxn modelId="{51A5D501-39FF-4D1A-8CC6-6EF0CA66F809}" type="presOf" srcId="{13366006-108A-429F-924A-AF2EF8FCA8E6}" destId="{F908F7E4-8DC8-447D-8378-61D0EF3911C5}" srcOrd="0" destOrd="0" presId="urn:microsoft.com/office/officeart/2005/8/layout/vList5"/>
    <dgm:cxn modelId="{493710C7-48FB-48F2-8AF1-1EF646DE23AD}" srcId="{7837D75C-8D8B-4242-A43C-48E7B68113E9}" destId="{D5D59047-E358-4F0C-8644-8DA57D096110}" srcOrd="0" destOrd="0" parTransId="{1C7E6929-F017-494C-B45F-786A0A593B58}" sibTransId="{B4CCF2A5-F6E8-44F0-A503-31979A36C056}"/>
    <dgm:cxn modelId="{16AB7BBB-D8E4-4F20-AAAE-1AC5D1AF4CBB}" srcId="{E1E5E43C-4D35-4D5F-94CF-1C0B2384BA13}" destId="{45096350-2613-4BC5-8498-90AAE23450E6}" srcOrd="0" destOrd="0" parTransId="{B1284B15-E680-4FCC-9993-2B5F93B02B1C}" sibTransId="{78CEDECF-E31C-40FE-878B-C426F04C07A5}"/>
    <dgm:cxn modelId="{52CB69F5-8E3A-417C-A1AA-301AAD47D173}" type="presOf" srcId="{18D99BB5-D567-4C72-A340-C130312DF0C1}" destId="{2939ED38-241D-4730-850C-95E3FB292889}" srcOrd="0" destOrd="1" presId="urn:microsoft.com/office/officeart/2005/8/layout/vList5"/>
    <dgm:cxn modelId="{A61C6717-5485-4E43-BCA6-4E622B8796F1}" srcId="{F8A48A17-B239-4C6D-A90D-2A25D7FE28FC}" destId="{DF140BAD-C379-4F36-A34C-2835C45FBFF1}" srcOrd="3" destOrd="0" parTransId="{A12DC870-FECD-44C6-8E29-69573BBCD700}" sibTransId="{02E9A663-1951-420B-A90E-DB0EF1B75B47}"/>
    <dgm:cxn modelId="{BDE143CF-8E37-4083-8149-75BCEEC600BE}" srcId="{E1E5E43C-4D35-4D5F-94CF-1C0B2384BA13}" destId="{6DC527D9-7B88-47B7-8B9D-594AC85485AA}" srcOrd="3" destOrd="0" parTransId="{DB80139C-7DCA-493F-B0A3-6C3461ADC74D}" sibTransId="{2183453C-3BD5-4061-9414-0C492BA015A3}"/>
    <dgm:cxn modelId="{AA4C8EF3-1D7D-45FE-9E63-0444648F0102}" srcId="{7837D75C-8D8B-4242-A43C-48E7B68113E9}" destId="{1002566C-C164-45BA-A9BD-6BA3E75405A8}" srcOrd="2" destOrd="0" parTransId="{8844DF35-BBC7-4A87-81E6-9A0AC2CD2172}" sibTransId="{213EF8B2-1CA7-486D-A722-C8615332AEC2}"/>
    <dgm:cxn modelId="{49F1D69D-B83D-4552-AE55-B41D7426B2C5}" type="presOf" srcId="{6DC527D9-7B88-47B7-8B9D-594AC85485AA}" destId="{37BD025F-F138-4310-9F67-47643091BB6F}" srcOrd="0" destOrd="3" presId="urn:microsoft.com/office/officeart/2005/8/layout/vList5"/>
    <dgm:cxn modelId="{BDE62909-48CA-42AB-8B98-2A2E81B43EB0}" srcId="{13366006-108A-429F-924A-AF2EF8FCA8E6}" destId="{7837D75C-8D8B-4242-A43C-48E7B68113E9}" srcOrd="2" destOrd="0" parTransId="{6D6A9B29-7A52-4004-9310-2C7D7245ED39}" sibTransId="{FD937C62-03A2-4EBC-BA7F-72567A2DC0F9}"/>
    <dgm:cxn modelId="{F7598F7B-CD01-43EC-B3BE-41A20BE5DA83}" type="presOf" srcId="{7837D75C-8D8B-4242-A43C-48E7B68113E9}" destId="{A4AD5DAE-40A1-467D-8C6F-35AC8D69CD1B}" srcOrd="0" destOrd="0" presId="urn:microsoft.com/office/officeart/2005/8/layout/vList5"/>
    <dgm:cxn modelId="{5A99FF7E-92C8-4C01-B93E-FD7BFCF8A786}" srcId="{13366006-108A-429F-924A-AF2EF8FCA8E6}" destId="{F8A48A17-B239-4C6D-A90D-2A25D7FE28FC}" srcOrd="1" destOrd="0" parTransId="{36C16DDA-451A-4B7C-B706-7E3B46F9B6B3}" sibTransId="{F09DAC50-7F31-44FC-8CA9-585B1505A0FE}"/>
    <dgm:cxn modelId="{8C841E20-6AB2-4942-8451-2AC956B5EF65}" type="presOf" srcId="{1002566C-C164-45BA-A9BD-6BA3E75405A8}" destId="{11A58941-0243-41F6-8AD7-13CDE57079B5}" srcOrd="0" destOrd="2" presId="urn:microsoft.com/office/officeart/2005/8/layout/vList5"/>
    <dgm:cxn modelId="{9B0EC48E-F5EF-4C57-910C-0B5C1AF098D9}" type="presOf" srcId="{078F5DBD-97F7-4FA8-8176-EC4D8FB6F76F}" destId="{2939ED38-241D-4730-850C-95E3FB292889}" srcOrd="0" destOrd="2" presId="urn:microsoft.com/office/officeart/2005/8/layout/vList5"/>
    <dgm:cxn modelId="{574F406F-A32C-4B45-921A-EEDDF77E6BB6}" type="presOf" srcId="{DF140BAD-C379-4F36-A34C-2835C45FBFF1}" destId="{2939ED38-241D-4730-850C-95E3FB292889}" srcOrd="0" destOrd="3" presId="urn:microsoft.com/office/officeart/2005/8/layout/vList5"/>
    <dgm:cxn modelId="{F01343CE-CB71-4A07-B394-83542580DEDD}" type="presOf" srcId="{45096350-2613-4BC5-8498-90AAE23450E6}" destId="{37BD025F-F138-4310-9F67-47643091BB6F}" srcOrd="0" destOrd="0" presId="urn:microsoft.com/office/officeart/2005/8/layout/vList5"/>
    <dgm:cxn modelId="{67BC9614-859A-451C-8DEE-CF768992B3E8}" srcId="{F8A48A17-B239-4C6D-A90D-2A25D7FE28FC}" destId="{078F5DBD-97F7-4FA8-8176-EC4D8FB6F76F}" srcOrd="2" destOrd="0" parTransId="{A5C44F90-A1FB-4C27-BC59-41446295EB26}" sibTransId="{9CCA9537-8E4A-4CB2-8FF0-BEBC905079C1}"/>
    <dgm:cxn modelId="{9A301D66-7A54-4CE0-8BD5-F14D2E7DF9EC}" type="presOf" srcId="{F8A48A17-B239-4C6D-A90D-2A25D7FE28FC}" destId="{575B182C-44B3-4F74-BC99-F9837B2DADFE}" srcOrd="0" destOrd="0" presId="urn:microsoft.com/office/officeart/2005/8/layout/vList5"/>
    <dgm:cxn modelId="{F5D0D75A-F235-4D74-8DAE-2F73E071A312}" type="presOf" srcId="{F45A750F-1DB6-4A4D-ACBE-73DF19C11245}" destId="{2939ED38-241D-4730-850C-95E3FB292889}" srcOrd="0" destOrd="0" presId="urn:microsoft.com/office/officeart/2005/8/layout/vList5"/>
    <dgm:cxn modelId="{29EC4BD9-7225-48F9-A048-244D17519B1E}" type="presOf" srcId="{036B1055-E404-43FE-A203-51E464BBB5EA}" destId="{11A58941-0243-41F6-8AD7-13CDE57079B5}" srcOrd="0" destOrd="1" presId="urn:microsoft.com/office/officeart/2005/8/layout/vList5"/>
    <dgm:cxn modelId="{5666542A-04ED-4519-A547-0F9F7D114663}" type="presParOf" srcId="{F908F7E4-8DC8-447D-8378-61D0EF3911C5}" destId="{B1315FA4-4198-4420-9E0B-11D4EA9D2835}" srcOrd="0" destOrd="0" presId="urn:microsoft.com/office/officeart/2005/8/layout/vList5"/>
    <dgm:cxn modelId="{72FC5CEC-0039-47D9-8C39-12B9BF697D7E}" type="presParOf" srcId="{B1315FA4-4198-4420-9E0B-11D4EA9D2835}" destId="{D90D1E09-DD7D-45FB-841B-78E57F49C0A9}" srcOrd="0" destOrd="0" presId="urn:microsoft.com/office/officeart/2005/8/layout/vList5"/>
    <dgm:cxn modelId="{7F8F2026-85A4-4E37-81A4-BBA3DFF9BD3E}" type="presParOf" srcId="{B1315FA4-4198-4420-9E0B-11D4EA9D2835}" destId="{37BD025F-F138-4310-9F67-47643091BB6F}" srcOrd="1" destOrd="0" presId="urn:microsoft.com/office/officeart/2005/8/layout/vList5"/>
    <dgm:cxn modelId="{20EDA68D-2C99-4E60-AB10-DB90689D24F3}" type="presParOf" srcId="{F908F7E4-8DC8-447D-8378-61D0EF3911C5}" destId="{68AB48F3-9859-4B82-B140-BB5250F52B87}" srcOrd="1" destOrd="0" presId="urn:microsoft.com/office/officeart/2005/8/layout/vList5"/>
    <dgm:cxn modelId="{28101488-87B5-48C8-AF30-9C78E84C9A07}" type="presParOf" srcId="{F908F7E4-8DC8-447D-8378-61D0EF3911C5}" destId="{9A50C685-F792-4EC8-A703-6F2CBBAAB07A}" srcOrd="2" destOrd="0" presId="urn:microsoft.com/office/officeart/2005/8/layout/vList5"/>
    <dgm:cxn modelId="{76FB734F-8950-42A9-9063-4D6665C8ADAD}" type="presParOf" srcId="{9A50C685-F792-4EC8-A703-6F2CBBAAB07A}" destId="{575B182C-44B3-4F74-BC99-F9837B2DADFE}" srcOrd="0" destOrd="0" presId="urn:microsoft.com/office/officeart/2005/8/layout/vList5"/>
    <dgm:cxn modelId="{DE61AB92-5F1B-4BE0-89DD-31C87EE33BF0}" type="presParOf" srcId="{9A50C685-F792-4EC8-A703-6F2CBBAAB07A}" destId="{2939ED38-241D-4730-850C-95E3FB292889}" srcOrd="1" destOrd="0" presId="urn:microsoft.com/office/officeart/2005/8/layout/vList5"/>
    <dgm:cxn modelId="{458AC015-EB94-4A27-B6CA-88374381E194}" type="presParOf" srcId="{F908F7E4-8DC8-447D-8378-61D0EF3911C5}" destId="{2CBA7C8D-233E-4EC3-B687-F00EF2E1B308}" srcOrd="3" destOrd="0" presId="urn:microsoft.com/office/officeart/2005/8/layout/vList5"/>
    <dgm:cxn modelId="{E877DB66-8D3D-41FC-A9CC-CF78F0658B26}" type="presParOf" srcId="{F908F7E4-8DC8-447D-8378-61D0EF3911C5}" destId="{38C9BC31-F1F1-4E8E-9A78-75854F1F678C}" srcOrd="4" destOrd="0" presId="urn:microsoft.com/office/officeart/2005/8/layout/vList5"/>
    <dgm:cxn modelId="{14CAE415-8A33-45F1-972A-3C15900798E4}" type="presParOf" srcId="{38C9BC31-F1F1-4E8E-9A78-75854F1F678C}" destId="{A4AD5DAE-40A1-467D-8C6F-35AC8D69CD1B}" srcOrd="0" destOrd="0" presId="urn:microsoft.com/office/officeart/2005/8/layout/vList5"/>
    <dgm:cxn modelId="{F9377B19-476D-4FB2-8E02-6466A6E1CCC9}" type="presParOf" srcId="{38C9BC31-F1F1-4E8E-9A78-75854F1F678C}" destId="{11A58941-0243-41F6-8AD7-13CDE57079B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019303-52A5-415D-9353-E39FA915444B}"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A4A78054-37EE-49B3-AE9B-6CC92AADD791}">
      <dgm:prSet phldrT="[Text]" custT="1"/>
      <dgm:spPr/>
      <dgm:t>
        <a:bodyPr/>
        <a:lstStyle/>
        <a:p>
          <a:r>
            <a:rPr lang="en-GB" sz="3000" dirty="0"/>
            <a:t>Methods of Selection</a:t>
          </a:r>
        </a:p>
      </dgm:t>
    </dgm:pt>
    <dgm:pt modelId="{B32E34FA-315D-4D07-8077-A5E88BF33B2A}" type="parTrans" cxnId="{3C31DC77-3E18-4D17-BDD0-F20D97EA931E}">
      <dgm:prSet/>
      <dgm:spPr/>
      <dgm:t>
        <a:bodyPr/>
        <a:lstStyle/>
        <a:p>
          <a:endParaRPr lang="en-GB" sz="2800"/>
        </a:p>
      </dgm:t>
    </dgm:pt>
    <dgm:pt modelId="{6A47E932-5538-4EAE-818D-4393A33FD130}" type="sibTrans" cxnId="{3C31DC77-3E18-4D17-BDD0-F20D97EA931E}">
      <dgm:prSet/>
      <dgm:spPr/>
      <dgm:t>
        <a:bodyPr/>
        <a:lstStyle/>
        <a:p>
          <a:endParaRPr lang="en-GB" sz="2800"/>
        </a:p>
      </dgm:t>
    </dgm:pt>
    <dgm:pt modelId="{AAD933FB-0BE5-4212-8259-FA835FE3773A}">
      <dgm:prSet phldrT="[Text]" custT="1"/>
      <dgm:spPr/>
      <dgm:t>
        <a:bodyPr/>
        <a:lstStyle/>
        <a:p>
          <a:r>
            <a:rPr lang="en-GB" sz="2600" b="1" dirty="0"/>
            <a:t>Application procedures – </a:t>
          </a:r>
          <a:r>
            <a:rPr lang="en-GB" sz="2600" b="0" dirty="0"/>
            <a:t>Submit CV, application form</a:t>
          </a:r>
        </a:p>
      </dgm:t>
    </dgm:pt>
    <dgm:pt modelId="{97C1E3B4-23A1-4D1B-AE9E-205410E2AFF4}" type="parTrans" cxnId="{B1E11AB2-4562-4191-9462-13E6088B48D2}">
      <dgm:prSet/>
      <dgm:spPr/>
      <dgm:t>
        <a:bodyPr/>
        <a:lstStyle/>
        <a:p>
          <a:endParaRPr lang="en-GB" sz="2800"/>
        </a:p>
      </dgm:t>
    </dgm:pt>
    <dgm:pt modelId="{4EE4144E-E85E-4AE6-8318-B297994740F7}" type="sibTrans" cxnId="{B1E11AB2-4562-4191-9462-13E6088B48D2}">
      <dgm:prSet/>
      <dgm:spPr/>
      <dgm:t>
        <a:bodyPr/>
        <a:lstStyle/>
        <a:p>
          <a:endParaRPr lang="en-GB" sz="2800"/>
        </a:p>
      </dgm:t>
    </dgm:pt>
    <dgm:pt modelId="{7A8B2C33-F8F0-4B4A-B9F4-19A1058919A2}">
      <dgm:prSet phldrT="[Text]" custT="1"/>
      <dgm:spPr/>
      <dgm:t>
        <a:bodyPr/>
        <a:lstStyle/>
        <a:p>
          <a:r>
            <a:rPr lang="en-GB" sz="2600" b="1" dirty="0"/>
            <a:t>Interviews – </a:t>
          </a:r>
          <a:r>
            <a:rPr lang="en-GB" sz="2600" b="0" dirty="0"/>
            <a:t>telephone, one to one, panel, group</a:t>
          </a:r>
        </a:p>
      </dgm:t>
    </dgm:pt>
    <dgm:pt modelId="{CF9375CB-0740-4562-AE61-84D12C0CA23B}" type="parTrans" cxnId="{E2D8FEA6-F2DE-4BEC-ADCC-6E8CDC27C2CB}">
      <dgm:prSet/>
      <dgm:spPr/>
      <dgm:t>
        <a:bodyPr/>
        <a:lstStyle/>
        <a:p>
          <a:endParaRPr lang="en-GB" sz="2800"/>
        </a:p>
      </dgm:t>
    </dgm:pt>
    <dgm:pt modelId="{6B60B998-FEE4-4933-B8F6-2730140DA6B7}" type="sibTrans" cxnId="{E2D8FEA6-F2DE-4BEC-ADCC-6E8CDC27C2CB}">
      <dgm:prSet/>
      <dgm:spPr/>
      <dgm:t>
        <a:bodyPr/>
        <a:lstStyle/>
        <a:p>
          <a:endParaRPr lang="en-GB" sz="2800"/>
        </a:p>
      </dgm:t>
    </dgm:pt>
    <dgm:pt modelId="{12C7DF98-7C11-45D2-9077-01BA1566BAAF}">
      <dgm:prSet phldrT="[Text]" custT="1"/>
      <dgm:spPr/>
      <dgm:t>
        <a:bodyPr/>
        <a:lstStyle/>
        <a:p>
          <a:r>
            <a:rPr lang="en-GB" sz="2600" b="1" dirty="0"/>
            <a:t>Ability and personality tests </a:t>
          </a:r>
          <a:r>
            <a:rPr lang="en-GB" sz="2600" dirty="0"/>
            <a:t>– IQ, literacy and numeracy, job specific, personality questionnaires</a:t>
          </a:r>
        </a:p>
      </dgm:t>
    </dgm:pt>
    <dgm:pt modelId="{A50BC769-E47C-402F-A537-5B09E35B4BD2}" type="parTrans" cxnId="{1C7A3499-5B7F-4F00-9DE2-634662DDCE5E}">
      <dgm:prSet/>
      <dgm:spPr/>
      <dgm:t>
        <a:bodyPr/>
        <a:lstStyle/>
        <a:p>
          <a:endParaRPr lang="en-GB" sz="2800"/>
        </a:p>
      </dgm:t>
    </dgm:pt>
    <dgm:pt modelId="{01217E8E-898D-423B-8573-38D53D2EAC21}" type="sibTrans" cxnId="{1C7A3499-5B7F-4F00-9DE2-634662DDCE5E}">
      <dgm:prSet/>
      <dgm:spPr/>
      <dgm:t>
        <a:bodyPr/>
        <a:lstStyle/>
        <a:p>
          <a:endParaRPr lang="en-GB" sz="2800"/>
        </a:p>
      </dgm:t>
    </dgm:pt>
    <dgm:pt modelId="{05C53618-BDD1-4600-B486-C572E8EF19D4}">
      <dgm:prSet phldrT="[Text]" custT="1"/>
      <dgm:spPr/>
      <dgm:t>
        <a:bodyPr/>
        <a:lstStyle/>
        <a:p>
          <a:r>
            <a:rPr lang="en-GB" sz="2600" b="1" dirty="0"/>
            <a:t>Assessment Centres – </a:t>
          </a:r>
          <a:r>
            <a:rPr lang="en-GB" sz="2600" b="0" dirty="0"/>
            <a:t>presentations, work samples, group activities, role-playing</a:t>
          </a:r>
        </a:p>
      </dgm:t>
    </dgm:pt>
    <dgm:pt modelId="{6E334F9B-A96C-497E-B0BA-DB69AC224A1B}" type="parTrans" cxnId="{6F8309F3-74A4-4DD2-8169-101D56EF7489}">
      <dgm:prSet/>
      <dgm:spPr/>
      <dgm:t>
        <a:bodyPr/>
        <a:lstStyle/>
        <a:p>
          <a:endParaRPr lang="en-GB" sz="2800"/>
        </a:p>
      </dgm:t>
    </dgm:pt>
    <dgm:pt modelId="{91B422D0-4D34-438D-85B4-9EA3E4B5CBDE}" type="sibTrans" cxnId="{6F8309F3-74A4-4DD2-8169-101D56EF7489}">
      <dgm:prSet/>
      <dgm:spPr/>
      <dgm:t>
        <a:bodyPr/>
        <a:lstStyle/>
        <a:p>
          <a:endParaRPr lang="en-GB" sz="2800"/>
        </a:p>
      </dgm:t>
    </dgm:pt>
    <dgm:pt modelId="{E0943089-8516-49AF-8AEC-78578D025C31}" type="pres">
      <dgm:prSet presAssocID="{5D019303-52A5-415D-9353-E39FA915444B}" presName="diagram" presStyleCnt="0">
        <dgm:presLayoutVars>
          <dgm:chMax val="1"/>
          <dgm:dir/>
          <dgm:animLvl val="ctr"/>
          <dgm:resizeHandles val="exact"/>
        </dgm:presLayoutVars>
      </dgm:prSet>
      <dgm:spPr/>
      <dgm:t>
        <a:bodyPr/>
        <a:lstStyle/>
        <a:p>
          <a:endParaRPr lang="en-US"/>
        </a:p>
      </dgm:t>
    </dgm:pt>
    <dgm:pt modelId="{39A73A42-EDAD-445F-BCAB-B6F90FD259D9}" type="pres">
      <dgm:prSet presAssocID="{5D019303-52A5-415D-9353-E39FA915444B}" presName="matrix" presStyleCnt="0"/>
      <dgm:spPr/>
    </dgm:pt>
    <dgm:pt modelId="{493B5A9F-6109-4BDC-A300-10542D6DBC27}" type="pres">
      <dgm:prSet presAssocID="{5D019303-52A5-415D-9353-E39FA915444B}" presName="tile1" presStyleLbl="node1" presStyleIdx="0" presStyleCnt="4"/>
      <dgm:spPr/>
      <dgm:t>
        <a:bodyPr/>
        <a:lstStyle/>
        <a:p>
          <a:endParaRPr lang="en-US"/>
        </a:p>
      </dgm:t>
    </dgm:pt>
    <dgm:pt modelId="{A6AD826A-67BB-4D47-8FE2-5383849B59CF}" type="pres">
      <dgm:prSet presAssocID="{5D019303-52A5-415D-9353-E39FA915444B}" presName="tile1text" presStyleLbl="node1" presStyleIdx="0" presStyleCnt="4">
        <dgm:presLayoutVars>
          <dgm:chMax val="0"/>
          <dgm:chPref val="0"/>
          <dgm:bulletEnabled val="1"/>
        </dgm:presLayoutVars>
      </dgm:prSet>
      <dgm:spPr/>
      <dgm:t>
        <a:bodyPr/>
        <a:lstStyle/>
        <a:p>
          <a:endParaRPr lang="en-US"/>
        </a:p>
      </dgm:t>
    </dgm:pt>
    <dgm:pt modelId="{F90C55F7-FC3B-45AE-896A-9B13468BA577}" type="pres">
      <dgm:prSet presAssocID="{5D019303-52A5-415D-9353-E39FA915444B}" presName="tile2" presStyleLbl="node1" presStyleIdx="1" presStyleCnt="4"/>
      <dgm:spPr/>
      <dgm:t>
        <a:bodyPr/>
        <a:lstStyle/>
        <a:p>
          <a:endParaRPr lang="en-US"/>
        </a:p>
      </dgm:t>
    </dgm:pt>
    <dgm:pt modelId="{10155BC8-1E69-43A6-A01B-9B034056B70C}" type="pres">
      <dgm:prSet presAssocID="{5D019303-52A5-415D-9353-E39FA915444B}" presName="tile2text" presStyleLbl="node1" presStyleIdx="1" presStyleCnt="4">
        <dgm:presLayoutVars>
          <dgm:chMax val="0"/>
          <dgm:chPref val="0"/>
          <dgm:bulletEnabled val="1"/>
        </dgm:presLayoutVars>
      </dgm:prSet>
      <dgm:spPr/>
      <dgm:t>
        <a:bodyPr/>
        <a:lstStyle/>
        <a:p>
          <a:endParaRPr lang="en-US"/>
        </a:p>
      </dgm:t>
    </dgm:pt>
    <dgm:pt modelId="{3A43C6D5-C2AE-4BC0-939D-1250026AC754}" type="pres">
      <dgm:prSet presAssocID="{5D019303-52A5-415D-9353-E39FA915444B}" presName="tile3" presStyleLbl="node1" presStyleIdx="2" presStyleCnt="4"/>
      <dgm:spPr/>
      <dgm:t>
        <a:bodyPr/>
        <a:lstStyle/>
        <a:p>
          <a:endParaRPr lang="en-US"/>
        </a:p>
      </dgm:t>
    </dgm:pt>
    <dgm:pt modelId="{B7D7F4B4-99DC-44C8-BD6B-37DA3644080A}" type="pres">
      <dgm:prSet presAssocID="{5D019303-52A5-415D-9353-E39FA915444B}" presName="tile3text" presStyleLbl="node1" presStyleIdx="2" presStyleCnt="4">
        <dgm:presLayoutVars>
          <dgm:chMax val="0"/>
          <dgm:chPref val="0"/>
          <dgm:bulletEnabled val="1"/>
        </dgm:presLayoutVars>
      </dgm:prSet>
      <dgm:spPr/>
      <dgm:t>
        <a:bodyPr/>
        <a:lstStyle/>
        <a:p>
          <a:endParaRPr lang="en-US"/>
        </a:p>
      </dgm:t>
    </dgm:pt>
    <dgm:pt modelId="{4E301A5D-993D-4BD8-AD97-8B69DEA54CE5}" type="pres">
      <dgm:prSet presAssocID="{5D019303-52A5-415D-9353-E39FA915444B}" presName="tile4" presStyleLbl="node1" presStyleIdx="3" presStyleCnt="4"/>
      <dgm:spPr/>
      <dgm:t>
        <a:bodyPr/>
        <a:lstStyle/>
        <a:p>
          <a:endParaRPr lang="en-US"/>
        </a:p>
      </dgm:t>
    </dgm:pt>
    <dgm:pt modelId="{6332FD63-5940-40EA-A31E-646A5B5059E0}" type="pres">
      <dgm:prSet presAssocID="{5D019303-52A5-415D-9353-E39FA915444B}" presName="tile4text" presStyleLbl="node1" presStyleIdx="3" presStyleCnt="4">
        <dgm:presLayoutVars>
          <dgm:chMax val="0"/>
          <dgm:chPref val="0"/>
          <dgm:bulletEnabled val="1"/>
        </dgm:presLayoutVars>
      </dgm:prSet>
      <dgm:spPr/>
      <dgm:t>
        <a:bodyPr/>
        <a:lstStyle/>
        <a:p>
          <a:endParaRPr lang="en-US"/>
        </a:p>
      </dgm:t>
    </dgm:pt>
    <dgm:pt modelId="{678C411B-8AFA-47EF-B8C0-7C6F8AE0F47B}" type="pres">
      <dgm:prSet presAssocID="{5D019303-52A5-415D-9353-E39FA915444B}" presName="centerTile" presStyleLbl="fgShp" presStyleIdx="0" presStyleCnt="1">
        <dgm:presLayoutVars>
          <dgm:chMax val="0"/>
          <dgm:chPref val="0"/>
        </dgm:presLayoutVars>
      </dgm:prSet>
      <dgm:spPr/>
      <dgm:t>
        <a:bodyPr/>
        <a:lstStyle/>
        <a:p>
          <a:endParaRPr lang="en-US"/>
        </a:p>
      </dgm:t>
    </dgm:pt>
  </dgm:ptLst>
  <dgm:cxnLst>
    <dgm:cxn modelId="{E2D8FEA6-F2DE-4BEC-ADCC-6E8CDC27C2CB}" srcId="{A4A78054-37EE-49B3-AE9B-6CC92AADD791}" destId="{7A8B2C33-F8F0-4B4A-B9F4-19A1058919A2}" srcOrd="1" destOrd="0" parTransId="{CF9375CB-0740-4562-AE61-84D12C0CA23B}" sibTransId="{6B60B998-FEE4-4933-B8F6-2730140DA6B7}"/>
    <dgm:cxn modelId="{2F8B9467-1A98-48FF-9C01-B31EEC0E2E1A}" type="presOf" srcId="{7A8B2C33-F8F0-4B4A-B9F4-19A1058919A2}" destId="{F90C55F7-FC3B-45AE-896A-9B13468BA577}" srcOrd="0" destOrd="0" presId="urn:microsoft.com/office/officeart/2005/8/layout/matrix1"/>
    <dgm:cxn modelId="{6F8309F3-74A4-4DD2-8169-101D56EF7489}" srcId="{A4A78054-37EE-49B3-AE9B-6CC92AADD791}" destId="{05C53618-BDD1-4600-B486-C572E8EF19D4}" srcOrd="3" destOrd="0" parTransId="{6E334F9B-A96C-497E-B0BA-DB69AC224A1B}" sibTransId="{91B422D0-4D34-438D-85B4-9EA3E4B5CBDE}"/>
    <dgm:cxn modelId="{FEB393B5-9DED-4B9B-986B-993A6E38436B}" type="presOf" srcId="{AAD933FB-0BE5-4212-8259-FA835FE3773A}" destId="{A6AD826A-67BB-4D47-8FE2-5383849B59CF}" srcOrd="1" destOrd="0" presId="urn:microsoft.com/office/officeart/2005/8/layout/matrix1"/>
    <dgm:cxn modelId="{63CCED21-DC39-42D4-83A9-41EBBFE61547}" type="presOf" srcId="{5D019303-52A5-415D-9353-E39FA915444B}" destId="{E0943089-8516-49AF-8AEC-78578D025C31}" srcOrd="0" destOrd="0" presId="urn:microsoft.com/office/officeart/2005/8/layout/matrix1"/>
    <dgm:cxn modelId="{8F610213-CA59-49DB-BB5C-AF5B9E7A00FF}" type="presOf" srcId="{12C7DF98-7C11-45D2-9077-01BA1566BAAF}" destId="{3A43C6D5-C2AE-4BC0-939D-1250026AC754}" srcOrd="0" destOrd="0" presId="urn:microsoft.com/office/officeart/2005/8/layout/matrix1"/>
    <dgm:cxn modelId="{E0932963-FBDC-4DD0-8EE2-EBFA2DCBB40C}" type="presOf" srcId="{AAD933FB-0BE5-4212-8259-FA835FE3773A}" destId="{493B5A9F-6109-4BDC-A300-10542D6DBC27}" srcOrd="0" destOrd="0" presId="urn:microsoft.com/office/officeart/2005/8/layout/matrix1"/>
    <dgm:cxn modelId="{B1E11AB2-4562-4191-9462-13E6088B48D2}" srcId="{A4A78054-37EE-49B3-AE9B-6CC92AADD791}" destId="{AAD933FB-0BE5-4212-8259-FA835FE3773A}" srcOrd="0" destOrd="0" parTransId="{97C1E3B4-23A1-4D1B-AE9E-205410E2AFF4}" sibTransId="{4EE4144E-E85E-4AE6-8318-B297994740F7}"/>
    <dgm:cxn modelId="{C111250A-4B25-40A6-8CF7-EEBC9120B3A7}" type="presOf" srcId="{A4A78054-37EE-49B3-AE9B-6CC92AADD791}" destId="{678C411B-8AFA-47EF-B8C0-7C6F8AE0F47B}" srcOrd="0" destOrd="0" presId="urn:microsoft.com/office/officeart/2005/8/layout/matrix1"/>
    <dgm:cxn modelId="{3C31DC77-3E18-4D17-BDD0-F20D97EA931E}" srcId="{5D019303-52A5-415D-9353-E39FA915444B}" destId="{A4A78054-37EE-49B3-AE9B-6CC92AADD791}" srcOrd="0" destOrd="0" parTransId="{B32E34FA-315D-4D07-8077-A5E88BF33B2A}" sibTransId="{6A47E932-5538-4EAE-818D-4393A33FD130}"/>
    <dgm:cxn modelId="{1C7A3499-5B7F-4F00-9DE2-634662DDCE5E}" srcId="{A4A78054-37EE-49B3-AE9B-6CC92AADD791}" destId="{12C7DF98-7C11-45D2-9077-01BA1566BAAF}" srcOrd="2" destOrd="0" parTransId="{A50BC769-E47C-402F-A537-5B09E35B4BD2}" sibTransId="{01217E8E-898D-423B-8573-38D53D2EAC21}"/>
    <dgm:cxn modelId="{63776E38-6930-4506-8FBA-5164C50BF936}" type="presOf" srcId="{05C53618-BDD1-4600-B486-C572E8EF19D4}" destId="{4E301A5D-993D-4BD8-AD97-8B69DEA54CE5}" srcOrd="0" destOrd="0" presId="urn:microsoft.com/office/officeart/2005/8/layout/matrix1"/>
    <dgm:cxn modelId="{3E10BA7E-011F-4276-A44C-02C6B359FCB7}" type="presOf" srcId="{7A8B2C33-F8F0-4B4A-B9F4-19A1058919A2}" destId="{10155BC8-1E69-43A6-A01B-9B034056B70C}" srcOrd="1" destOrd="0" presId="urn:microsoft.com/office/officeart/2005/8/layout/matrix1"/>
    <dgm:cxn modelId="{F25AD19D-8B61-4984-A27D-2C98B8E0A5A1}" type="presOf" srcId="{05C53618-BDD1-4600-B486-C572E8EF19D4}" destId="{6332FD63-5940-40EA-A31E-646A5B5059E0}" srcOrd="1" destOrd="0" presId="urn:microsoft.com/office/officeart/2005/8/layout/matrix1"/>
    <dgm:cxn modelId="{7E82643F-C706-4EC5-8EE0-44B272F1E987}" type="presOf" srcId="{12C7DF98-7C11-45D2-9077-01BA1566BAAF}" destId="{B7D7F4B4-99DC-44C8-BD6B-37DA3644080A}" srcOrd="1" destOrd="0" presId="urn:microsoft.com/office/officeart/2005/8/layout/matrix1"/>
    <dgm:cxn modelId="{316C7F7A-AEBD-405E-8267-DB9C1EE14822}" type="presParOf" srcId="{E0943089-8516-49AF-8AEC-78578D025C31}" destId="{39A73A42-EDAD-445F-BCAB-B6F90FD259D9}" srcOrd="0" destOrd="0" presId="urn:microsoft.com/office/officeart/2005/8/layout/matrix1"/>
    <dgm:cxn modelId="{C88D6FFC-52D0-4DC6-BC1C-95555AF95A62}" type="presParOf" srcId="{39A73A42-EDAD-445F-BCAB-B6F90FD259D9}" destId="{493B5A9F-6109-4BDC-A300-10542D6DBC27}" srcOrd="0" destOrd="0" presId="urn:microsoft.com/office/officeart/2005/8/layout/matrix1"/>
    <dgm:cxn modelId="{6D1EB82E-9235-4A85-818F-24B5562720ED}" type="presParOf" srcId="{39A73A42-EDAD-445F-BCAB-B6F90FD259D9}" destId="{A6AD826A-67BB-4D47-8FE2-5383849B59CF}" srcOrd="1" destOrd="0" presId="urn:microsoft.com/office/officeart/2005/8/layout/matrix1"/>
    <dgm:cxn modelId="{5CF0DC1F-2608-4A1E-B472-CE0C1E647519}" type="presParOf" srcId="{39A73A42-EDAD-445F-BCAB-B6F90FD259D9}" destId="{F90C55F7-FC3B-45AE-896A-9B13468BA577}" srcOrd="2" destOrd="0" presId="urn:microsoft.com/office/officeart/2005/8/layout/matrix1"/>
    <dgm:cxn modelId="{1E2FFBB0-DD0E-46B8-A5F7-A22A9F260141}" type="presParOf" srcId="{39A73A42-EDAD-445F-BCAB-B6F90FD259D9}" destId="{10155BC8-1E69-43A6-A01B-9B034056B70C}" srcOrd="3" destOrd="0" presId="urn:microsoft.com/office/officeart/2005/8/layout/matrix1"/>
    <dgm:cxn modelId="{62754909-E895-4916-8FD3-3054B97DD310}" type="presParOf" srcId="{39A73A42-EDAD-445F-BCAB-B6F90FD259D9}" destId="{3A43C6D5-C2AE-4BC0-939D-1250026AC754}" srcOrd="4" destOrd="0" presId="urn:microsoft.com/office/officeart/2005/8/layout/matrix1"/>
    <dgm:cxn modelId="{81C8A31A-5A47-47A4-935F-BE1029148385}" type="presParOf" srcId="{39A73A42-EDAD-445F-BCAB-B6F90FD259D9}" destId="{B7D7F4B4-99DC-44C8-BD6B-37DA3644080A}" srcOrd="5" destOrd="0" presId="urn:microsoft.com/office/officeart/2005/8/layout/matrix1"/>
    <dgm:cxn modelId="{F0B05479-DB18-4FA1-8C22-B0DD99690C71}" type="presParOf" srcId="{39A73A42-EDAD-445F-BCAB-B6F90FD259D9}" destId="{4E301A5D-993D-4BD8-AD97-8B69DEA54CE5}" srcOrd="6" destOrd="0" presId="urn:microsoft.com/office/officeart/2005/8/layout/matrix1"/>
    <dgm:cxn modelId="{17715FC3-FCF7-4460-85B8-A1E0C6DA9981}" type="presParOf" srcId="{39A73A42-EDAD-445F-BCAB-B6F90FD259D9}" destId="{6332FD63-5940-40EA-A31E-646A5B5059E0}" srcOrd="7" destOrd="0" presId="urn:microsoft.com/office/officeart/2005/8/layout/matrix1"/>
    <dgm:cxn modelId="{C52BE905-E354-4CC0-944A-ABB452F02149}" type="presParOf" srcId="{E0943089-8516-49AF-8AEC-78578D025C31}" destId="{678C411B-8AFA-47EF-B8C0-7C6F8AE0F47B}"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C7FF0-931A-4D9D-B4DA-FC42C82847FE}">
      <dsp:nvSpPr>
        <dsp:cNvPr id="0" name=""/>
        <dsp:cNvSpPr/>
      </dsp:nvSpPr>
      <dsp:spPr>
        <a:xfrm>
          <a:off x="2263319" y="311363"/>
          <a:ext cx="4287628" cy="4287628"/>
        </a:xfrm>
        <a:prstGeom prst="pie">
          <a:avLst>
            <a:gd name="adj1" fmla="val 16200000"/>
            <a:gd name="adj2" fmla="val 1928571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Labour market analysis</a:t>
          </a:r>
        </a:p>
      </dsp:txBody>
      <dsp:txXfrm>
        <a:off x="4515856" y="709500"/>
        <a:ext cx="1020864" cy="816691"/>
      </dsp:txXfrm>
    </dsp:sp>
    <dsp:sp modelId="{A4450BE5-4D21-4888-8D6A-00D846CAC200}">
      <dsp:nvSpPr>
        <dsp:cNvPr id="0" name=""/>
        <dsp:cNvSpPr/>
      </dsp:nvSpPr>
      <dsp:spPr>
        <a:xfrm>
          <a:off x="2318446" y="380271"/>
          <a:ext cx="4287628" cy="4287628"/>
        </a:xfrm>
        <a:prstGeom prst="pie">
          <a:avLst>
            <a:gd name="adj1" fmla="val 19285716"/>
            <a:gd name="adj2" fmla="val 77142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Workforce Planning</a:t>
          </a:r>
        </a:p>
      </dsp:txBody>
      <dsp:txXfrm>
        <a:off x="5230460" y="1934537"/>
        <a:ext cx="1173993" cy="714604"/>
      </dsp:txXfrm>
    </dsp:sp>
    <dsp:sp modelId="{0FB712FF-FEB6-4EF7-8B9E-B7FA8259D1D0}">
      <dsp:nvSpPr>
        <dsp:cNvPr id="0" name=""/>
        <dsp:cNvSpPr/>
      </dsp:nvSpPr>
      <dsp:spPr>
        <a:xfrm>
          <a:off x="2298539" y="467045"/>
          <a:ext cx="4287628" cy="4287628"/>
        </a:xfrm>
        <a:prstGeom prst="pie">
          <a:avLst>
            <a:gd name="adj1" fmla="val 771428"/>
            <a:gd name="adj2" fmla="val 385714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Job Design</a:t>
          </a:r>
        </a:p>
      </dsp:txBody>
      <dsp:txXfrm>
        <a:off x="5051809" y="3006444"/>
        <a:ext cx="1020864" cy="791169"/>
      </dsp:txXfrm>
    </dsp:sp>
    <dsp:sp modelId="{80EFB8D9-DDD4-469C-AEC7-9DABCCCE4BA8}">
      <dsp:nvSpPr>
        <dsp:cNvPr id="0" name=""/>
        <dsp:cNvSpPr/>
      </dsp:nvSpPr>
      <dsp:spPr>
        <a:xfrm>
          <a:off x="2218912" y="505327"/>
          <a:ext cx="4287628" cy="4287628"/>
        </a:xfrm>
        <a:prstGeom prst="pie">
          <a:avLst>
            <a:gd name="adj1" fmla="val 3857226"/>
            <a:gd name="adj2" fmla="val 69428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Recruitment and Selection</a:t>
          </a:r>
        </a:p>
      </dsp:txBody>
      <dsp:txXfrm>
        <a:off x="3865055" y="3874178"/>
        <a:ext cx="995342" cy="714604"/>
      </dsp:txXfrm>
    </dsp:sp>
    <dsp:sp modelId="{92F25ECF-BFE7-4FE3-AB26-61584BFD3AE0}">
      <dsp:nvSpPr>
        <dsp:cNvPr id="0" name=""/>
        <dsp:cNvSpPr/>
      </dsp:nvSpPr>
      <dsp:spPr>
        <a:xfrm>
          <a:off x="2139284" y="467045"/>
          <a:ext cx="4287628" cy="4287628"/>
        </a:xfrm>
        <a:prstGeom prst="pie">
          <a:avLst>
            <a:gd name="adj1" fmla="val 6942858"/>
            <a:gd name="adj2" fmla="val 1002857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Retention</a:t>
          </a:r>
        </a:p>
      </dsp:txBody>
      <dsp:txXfrm>
        <a:off x="2652779" y="3006444"/>
        <a:ext cx="1020864" cy="791169"/>
      </dsp:txXfrm>
    </dsp:sp>
    <dsp:sp modelId="{81B6FBFE-B1EA-4280-A42E-09CD62D5823F}">
      <dsp:nvSpPr>
        <dsp:cNvPr id="0" name=""/>
        <dsp:cNvSpPr/>
      </dsp:nvSpPr>
      <dsp:spPr>
        <a:xfrm>
          <a:off x="2119377" y="380271"/>
          <a:ext cx="4287628" cy="4287628"/>
        </a:xfrm>
        <a:prstGeom prst="pie">
          <a:avLst>
            <a:gd name="adj1" fmla="val 10028574"/>
            <a:gd name="adj2" fmla="val 131142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Succession planning</a:t>
          </a:r>
        </a:p>
      </dsp:txBody>
      <dsp:txXfrm>
        <a:off x="2320998" y="1934537"/>
        <a:ext cx="1173993" cy="714604"/>
      </dsp:txXfrm>
    </dsp:sp>
    <dsp:sp modelId="{18A5E5D1-67C1-4985-979C-5697C7EC9EE2}">
      <dsp:nvSpPr>
        <dsp:cNvPr id="0" name=""/>
        <dsp:cNvSpPr/>
      </dsp:nvSpPr>
      <dsp:spPr>
        <a:xfrm>
          <a:off x="2174504" y="311363"/>
          <a:ext cx="4287628" cy="4287628"/>
        </a:xfrm>
        <a:prstGeom prst="pie">
          <a:avLst>
            <a:gd name="adj1" fmla="val 13114284"/>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Retirement and Dismissal</a:t>
          </a:r>
        </a:p>
      </dsp:txBody>
      <dsp:txXfrm>
        <a:off x="3188732" y="709500"/>
        <a:ext cx="1020864" cy="816691"/>
      </dsp:txXfrm>
    </dsp:sp>
    <dsp:sp modelId="{C7C7F2EF-3754-45F1-B3EC-C345322EFCF2}">
      <dsp:nvSpPr>
        <dsp:cNvPr id="0" name=""/>
        <dsp:cNvSpPr/>
      </dsp:nvSpPr>
      <dsp:spPr>
        <a:xfrm>
          <a:off x="1997681" y="45938"/>
          <a:ext cx="4818478" cy="481847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8BC48-C56B-403D-BC3B-1CD57AEE317E}">
      <dsp:nvSpPr>
        <dsp:cNvPr id="0" name=""/>
        <dsp:cNvSpPr/>
      </dsp:nvSpPr>
      <dsp:spPr>
        <a:xfrm>
          <a:off x="2053154" y="115152"/>
          <a:ext cx="4818478" cy="481847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5B856E-1B19-47E7-860C-AFCC4B1F9818}">
      <dsp:nvSpPr>
        <dsp:cNvPr id="0" name=""/>
        <dsp:cNvSpPr/>
      </dsp:nvSpPr>
      <dsp:spPr>
        <a:xfrm>
          <a:off x="2033177" y="201724"/>
          <a:ext cx="4818478" cy="481847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3D5193-5F54-4AD9-8F9E-B960CEE613B2}">
      <dsp:nvSpPr>
        <dsp:cNvPr id="0" name=""/>
        <dsp:cNvSpPr/>
      </dsp:nvSpPr>
      <dsp:spPr>
        <a:xfrm>
          <a:off x="1953487" y="239791"/>
          <a:ext cx="4818478" cy="481847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F3DBF9-0564-4E24-B164-67E953D432E6}">
      <dsp:nvSpPr>
        <dsp:cNvPr id="0" name=""/>
        <dsp:cNvSpPr/>
      </dsp:nvSpPr>
      <dsp:spPr>
        <a:xfrm>
          <a:off x="1873797" y="201724"/>
          <a:ext cx="4818478" cy="481847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CC7C2C-5107-4C0F-887D-27B322750B30}">
      <dsp:nvSpPr>
        <dsp:cNvPr id="0" name=""/>
        <dsp:cNvSpPr/>
      </dsp:nvSpPr>
      <dsp:spPr>
        <a:xfrm>
          <a:off x="1853820" y="115152"/>
          <a:ext cx="4818478" cy="481847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70AAF-50A4-4381-9875-2BCB50D92923}">
      <dsp:nvSpPr>
        <dsp:cNvPr id="0" name=""/>
        <dsp:cNvSpPr/>
      </dsp:nvSpPr>
      <dsp:spPr>
        <a:xfrm>
          <a:off x="1909293" y="45938"/>
          <a:ext cx="4818478" cy="481847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74F1D-62F9-4E38-8BCB-9A148394E9AA}">
      <dsp:nvSpPr>
        <dsp:cNvPr id="0" name=""/>
        <dsp:cNvSpPr/>
      </dsp:nvSpPr>
      <dsp:spPr>
        <a:xfrm>
          <a:off x="1249307" y="2521756"/>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Number of EU nationals working in UK is falling</a:t>
          </a:r>
        </a:p>
      </dsp:txBody>
      <dsp:txXfrm>
        <a:off x="1249307" y="2521756"/>
        <a:ext cx="2814706" cy="1688823"/>
      </dsp:txXfrm>
    </dsp:sp>
    <dsp:sp modelId="{B652CA41-9E83-4B17-9D1B-09EC4090E84C}">
      <dsp:nvSpPr>
        <dsp:cNvPr id="0" name=""/>
        <dsp:cNvSpPr/>
      </dsp:nvSpPr>
      <dsp:spPr>
        <a:xfrm>
          <a:off x="61416" y="5562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6.3% </a:t>
          </a:r>
          <a:r>
            <a:rPr lang="en-GB" sz="2800" kern="1200" dirty="0"/>
            <a:t>of the UK workforce is from EU </a:t>
          </a:r>
        </a:p>
      </dsp:txBody>
      <dsp:txXfrm>
        <a:off x="61416" y="556235"/>
        <a:ext cx="2814706" cy="1688823"/>
      </dsp:txXfrm>
    </dsp:sp>
    <dsp:sp modelId="{88920650-6F20-4817-AC3D-4D1581734B71}">
      <dsp:nvSpPr>
        <dsp:cNvPr id="0" name=""/>
        <dsp:cNvSpPr/>
      </dsp:nvSpPr>
      <dsp:spPr>
        <a:xfrm>
          <a:off x="3131107" y="5562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10% of manufacturing and hospitality workforce</a:t>
          </a:r>
        </a:p>
      </dsp:txBody>
      <dsp:txXfrm>
        <a:off x="3131107" y="556235"/>
        <a:ext cx="2814706" cy="1688823"/>
      </dsp:txXfrm>
    </dsp:sp>
    <dsp:sp modelId="{91FFE397-FC34-4FD4-8A3C-6EA8B30DC1DF}">
      <dsp:nvSpPr>
        <dsp:cNvPr id="0" name=""/>
        <dsp:cNvSpPr/>
      </dsp:nvSpPr>
      <dsp:spPr>
        <a:xfrm>
          <a:off x="6159844" y="556246"/>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20% of UK veterinary workforce</a:t>
          </a:r>
        </a:p>
      </dsp:txBody>
      <dsp:txXfrm>
        <a:off x="6159844" y="556246"/>
        <a:ext cx="2814706" cy="1688823"/>
      </dsp:txXfrm>
    </dsp:sp>
    <dsp:sp modelId="{812E44AA-400F-4A34-9458-6B31376AE5D1}">
      <dsp:nvSpPr>
        <dsp:cNvPr id="0" name=""/>
        <dsp:cNvSpPr/>
      </dsp:nvSpPr>
      <dsp:spPr>
        <a:xfrm>
          <a:off x="4670780" y="25307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Focus on brightest and best from EU</a:t>
          </a:r>
        </a:p>
      </dsp:txBody>
      <dsp:txXfrm>
        <a:off x="4670780" y="2530735"/>
        <a:ext cx="2814706" cy="16888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0D142-5654-4765-B2BF-8D5110F602CF}">
      <dsp:nvSpPr>
        <dsp:cNvPr id="0" name=""/>
        <dsp:cNvSpPr/>
      </dsp:nvSpPr>
      <dsp:spPr>
        <a:xfrm rot="5400000">
          <a:off x="-225367" y="228860"/>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Forecasting Demand</a:t>
          </a:r>
        </a:p>
      </dsp:txBody>
      <dsp:txXfrm rot="-5400000">
        <a:off x="0" y="529349"/>
        <a:ext cx="1051712" cy="450734"/>
      </dsp:txXfrm>
    </dsp:sp>
    <dsp:sp modelId="{B255BC06-BDF2-49E3-80B1-775B5E5A1094}">
      <dsp:nvSpPr>
        <dsp:cNvPr id="0" name=""/>
        <dsp:cNvSpPr/>
      </dsp:nvSpPr>
      <dsp:spPr>
        <a:xfrm rot="5400000">
          <a:off x="2727752" y="-1672546"/>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Systematic Techniques</a:t>
          </a:r>
        </a:p>
        <a:p>
          <a:pPr marL="171450" lvl="1" indent="-171450" algn="l" defTabSz="711200">
            <a:lnSpc>
              <a:spcPct val="90000"/>
            </a:lnSpc>
            <a:spcBef>
              <a:spcPct val="0"/>
            </a:spcBef>
            <a:spcAft>
              <a:spcPct val="15000"/>
            </a:spcAft>
            <a:buChar char="•"/>
          </a:pPr>
          <a:r>
            <a:rPr lang="en-GB" sz="1600" kern="1200" dirty="0"/>
            <a:t>Managerial Judgement</a:t>
          </a:r>
        </a:p>
        <a:p>
          <a:pPr marL="171450" lvl="1" indent="-171450" algn="l" defTabSz="711200">
            <a:lnSpc>
              <a:spcPct val="90000"/>
            </a:lnSpc>
            <a:spcBef>
              <a:spcPct val="0"/>
            </a:spcBef>
            <a:spcAft>
              <a:spcPct val="15000"/>
            </a:spcAft>
            <a:buChar char="•"/>
          </a:pPr>
          <a:r>
            <a:rPr lang="en-GB" sz="1600" kern="1200" dirty="0"/>
            <a:t>Working back from costs</a:t>
          </a:r>
        </a:p>
      </dsp:txBody>
      <dsp:txXfrm rot="-5400000">
        <a:off x="1051713" y="51166"/>
        <a:ext cx="4280997" cy="881244"/>
      </dsp:txXfrm>
    </dsp:sp>
    <dsp:sp modelId="{09653E35-22ED-413D-90E7-199F4E87684E}">
      <dsp:nvSpPr>
        <dsp:cNvPr id="0" name=""/>
        <dsp:cNvSpPr/>
      </dsp:nvSpPr>
      <dsp:spPr>
        <a:xfrm rot="5400000">
          <a:off x="-225367" y="1587186"/>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Forecasting Supply</a:t>
          </a:r>
        </a:p>
      </dsp:txBody>
      <dsp:txXfrm rot="-5400000">
        <a:off x="0" y="1887675"/>
        <a:ext cx="1051712" cy="450734"/>
      </dsp:txXfrm>
    </dsp:sp>
    <dsp:sp modelId="{AAB0EEB2-A432-45B5-B049-719ECC5851C6}">
      <dsp:nvSpPr>
        <dsp:cNvPr id="0" name=""/>
        <dsp:cNvSpPr/>
      </dsp:nvSpPr>
      <dsp:spPr>
        <a:xfrm rot="5400000">
          <a:off x="2727752" y="-314220"/>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Composition and Skills of current workforce</a:t>
          </a:r>
        </a:p>
        <a:p>
          <a:pPr marL="171450" lvl="1" indent="-171450" algn="l" defTabSz="711200">
            <a:lnSpc>
              <a:spcPct val="90000"/>
            </a:lnSpc>
            <a:spcBef>
              <a:spcPct val="0"/>
            </a:spcBef>
            <a:spcAft>
              <a:spcPct val="15000"/>
            </a:spcAft>
            <a:buChar char="•"/>
          </a:pPr>
          <a:r>
            <a:rPr lang="en-GB" sz="1600" kern="1200" dirty="0"/>
            <a:t>How many will remain?</a:t>
          </a:r>
        </a:p>
      </dsp:txBody>
      <dsp:txXfrm rot="-5400000">
        <a:off x="1051713" y="1409492"/>
        <a:ext cx="4280997" cy="881244"/>
      </dsp:txXfrm>
    </dsp:sp>
    <dsp:sp modelId="{C0876EC3-4485-4BE8-8462-4C507E291DDA}">
      <dsp:nvSpPr>
        <dsp:cNvPr id="0" name=""/>
        <dsp:cNvSpPr/>
      </dsp:nvSpPr>
      <dsp:spPr>
        <a:xfrm rot="5400000">
          <a:off x="-225367" y="2945512"/>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Identifying Gaps</a:t>
          </a:r>
        </a:p>
      </dsp:txBody>
      <dsp:txXfrm rot="-5400000">
        <a:off x="0" y="3246001"/>
        <a:ext cx="1051712" cy="450734"/>
      </dsp:txXfrm>
    </dsp:sp>
    <dsp:sp modelId="{9BAC845B-8A23-4F71-9782-AE7B56919D3E}">
      <dsp:nvSpPr>
        <dsp:cNvPr id="0" name=""/>
        <dsp:cNvSpPr/>
      </dsp:nvSpPr>
      <dsp:spPr>
        <a:xfrm rot="5400000">
          <a:off x="2727752" y="1044105"/>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Competency framework</a:t>
          </a:r>
        </a:p>
        <a:p>
          <a:pPr marL="171450" lvl="1" indent="-171450" algn="l" defTabSz="711200">
            <a:lnSpc>
              <a:spcPct val="90000"/>
            </a:lnSpc>
            <a:spcBef>
              <a:spcPct val="0"/>
            </a:spcBef>
            <a:spcAft>
              <a:spcPct val="15000"/>
            </a:spcAft>
            <a:buChar char="•"/>
          </a:pPr>
          <a:r>
            <a:rPr lang="en-GB" sz="1600" kern="1200" dirty="0"/>
            <a:t>Assess current employees</a:t>
          </a:r>
        </a:p>
        <a:p>
          <a:pPr marL="171450" lvl="1" indent="-171450" algn="l" defTabSz="711200">
            <a:lnSpc>
              <a:spcPct val="90000"/>
            </a:lnSpc>
            <a:spcBef>
              <a:spcPct val="0"/>
            </a:spcBef>
            <a:spcAft>
              <a:spcPct val="15000"/>
            </a:spcAft>
            <a:buChar char="•"/>
          </a:pPr>
          <a:r>
            <a:rPr lang="en-GB" sz="1600" kern="1200" dirty="0"/>
            <a:t>Current skills v Future needs</a:t>
          </a:r>
        </a:p>
      </dsp:txBody>
      <dsp:txXfrm rot="-5400000">
        <a:off x="1051713" y="2767818"/>
        <a:ext cx="4280997" cy="881244"/>
      </dsp:txXfrm>
    </dsp:sp>
    <dsp:sp modelId="{98A5EFD7-3C47-4BFF-9F55-504CF62A6340}">
      <dsp:nvSpPr>
        <dsp:cNvPr id="0" name=""/>
        <dsp:cNvSpPr/>
      </dsp:nvSpPr>
      <dsp:spPr>
        <a:xfrm rot="5400000">
          <a:off x="-225367" y="4303838"/>
          <a:ext cx="1502446" cy="10517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Addressing the gaps</a:t>
          </a:r>
        </a:p>
      </dsp:txBody>
      <dsp:txXfrm rot="-5400000">
        <a:off x="0" y="4604327"/>
        <a:ext cx="1051712" cy="450734"/>
      </dsp:txXfrm>
    </dsp:sp>
    <dsp:sp modelId="{E0A95F85-CC3E-4323-8C70-E321495E1311}">
      <dsp:nvSpPr>
        <dsp:cNvPr id="0" name=""/>
        <dsp:cNvSpPr/>
      </dsp:nvSpPr>
      <dsp:spPr>
        <a:xfrm rot="5400000">
          <a:off x="2727752" y="2402431"/>
          <a:ext cx="976590" cy="432867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Using existing resources</a:t>
          </a:r>
        </a:p>
        <a:p>
          <a:pPr marL="171450" lvl="1" indent="-171450" algn="l" defTabSz="711200">
            <a:lnSpc>
              <a:spcPct val="90000"/>
            </a:lnSpc>
            <a:spcBef>
              <a:spcPct val="0"/>
            </a:spcBef>
            <a:spcAft>
              <a:spcPct val="15000"/>
            </a:spcAft>
            <a:buChar char="•"/>
          </a:pPr>
          <a:r>
            <a:rPr lang="en-GB" sz="1600" kern="1200" dirty="0"/>
            <a:t>Identifying external sources</a:t>
          </a:r>
        </a:p>
      </dsp:txBody>
      <dsp:txXfrm rot="-5400000">
        <a:off x="1051713" y="4126144"/>
        <a:ext cx="4280997" cy="8812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30288-D29D-41D2-962F-34C0B9AC91C2}">
      <dsp:nvSpPr>
        <dsp:cNvPr id="0" name=""/>
        <dsp:cNvSpPr/>
      </dsp:nvSpPr>
      <dsp:spPr>
        <a:xfrm>
          <a:off x="0" y="108365"/>
          <a:ext cx="10867408" cy="8062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GB" sz="3200" kern="1200" dirty="0"/>
            <a:t>Be aware of your organisation’s competitors</a:t>
          </a:r>
        </a:p>
      </dsp:txBody>
      <dsp:txXfrm>
        <a:off x="39356" y="147721"/>
        <a:ext cx="10788696" cy="727491"/>
      </dsp:txXfrm>
    </dsp:sp>
    <dsp:sp modelId="{A5FBE08D-79B3-472A-A208-B83172711F49}">
      <dsp:nvSpPr>
        <dsp:cNvPr id="0" name=""/>
        <dsp:cNvSpPr/>
      </dsp:nvSpPr>
      <dsp:spPr>
        <a:xfrm>
          <a:off x="0" y="914569"/>
          <a:ext cx="10867408" cy="1267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04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t>There can be fierce competition for talent, particularly when there are skill shortages</a:t>
          </a:r>
        </a:p>
        <a:p>
          <a:pPr marL="228600" lvl="1" indent="-228600" algn="l" defTabSz="1155700">
            <a:lnSpc>
              <a:spcPct val="90000"/>
            </a:lnSpc>
            <a:spcBef>
              <a:spcPct val="0"/>
            </a:spcBef>
            <a:spcAft>
              <a:spcPct val="20000"/>
            </a:spcAft>
            <a:buChar char="•"/>
          </a:pPr>
          <a:r>
            <a:rPr lang="en-GB" sz="2600" kern="1200" dirty="0"/>
            <a:t>Know the strengths and weaknesses of employment deals they offer</a:t>
          </a:r>
        </a:p>
      </dsp:txBody>
      <dsp:txXfrm>
        <a:off x="0" y="914569"/>
        <a:ext cx="10867408" cy="1267875"/>
      </dsp:txXfrm>
    </dsp:sp>
    <dsp:sp modelId="{4A5A2D82-CA8C-42F1-A676-42BDF25EE1AD}">
      <dsp:nvSpPr>
        <dsp:cNvPr id="0" name=""/>
        <dsp:cNvSpPr/>
      </dsp:nvSpPr>
      <dsp:spPr>
        <a:xfrm>
          <a:off x="0" y="2228363"/>
          <a:ext cx="10867408" cy="8062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GB" sz="3300" kern="1200" dirty="0"/>
            <a:t>Know your organisation’s positioning</a:t>
          </a:r>
        </a:p>
      </dsp:txBody>
      <dsp:txXfrm>
        <a:off x="39356" y="2267719"/>
        <a:ext cx="10788696" cy="727491"/>
      </dsp:txXfrm>
    </dsp:sp>
    <dsp:sp modelId="{37BC599E-BB8D-40A4-A04C-A0A71938912F}">
      <dsp:nvSpPr>
        <dsp:cNvPr id="0" name=""/>
        <dsp:cNvSpPr/>
      </dsp:nvSpPr>
      <dsp:spPr>
        <a:xfrm>
          <a:off x="130245" y="3084722"/>
          <a:ext cx="10555188" cy="1693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04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t>Employer of cash – treats employee’s harshly but pays them well</a:t>
          </a:r>
        </a:p>
        <a:p>
          <a:pPr marL="228600" lvl="1" indent="-228600" algn="l" defTabSz="1155700">
            <a:lnSpc>
              <a:spcPct val="90000"/>
            </a:lnSpc>
            <a:spcBef>
              <a:spcPct val="0"/>
            </a:spcBef>
            <a:spcAft>
              <a:spcPct val="20000"/>
            </a:spcAft>
            <a:buChar char="•"/>
          </a:pPr>
          <a:r>
            <a:rPr lang="en-GB" sz="2600" kern="1200" dirty="0"/>
            <a:t>Employer of values – cannot pay market rate, treats employees very well</a:t>
          </a:r>
        </a:p>
        <a:p>
          <a:pPr marL="228600" lvl="1" indent="-228600" algn="l" defTabSz="1155700">
            <a:lnSpc>
              <a:spcPct val="90000"/>
            </a:lnSpc>
            <a:spcBef>
              <a:spcPct val="0"/>
            </a:spcBef>
            <a:spcAft>
              <a:spcPct val="20000"/>
            </a:spcAft>
            <a:buChar char="•"/>
          </a:pPr>
          <a:r>
            <a:rPr lang="en-GB" sz="2600" kern="1200" dirty="0"/>
            <a:t>Employer of churn – both pays poorly and treats employee’s harshly</a:t>
          </a:r>
        </a:p>
        <a:p>
          <a:pPr marL="228600" lvl="1" indent="-228600" algn="l" defTabSz="1155700">
            <a:lnSpc>
              <a:spcPct val="90000"/>
            </a:lnSpc>
            <a:spcBef>
              <a:spcPct val="0"/>
            </a:spcBef>
            <a:spcAft>
              <a:spcPct val="20000"/>
            </a:spcAft>
            <a:buChar char="•"/>
          </a:pPr>
          <a:r>
            <a:rPr lang="en-GB" sz="2600" kern="1200" dirty="0"/>
            <a:t>Employer of choice – both pays well and treats employee’s fairly. </a:t>
          </a:r>
        </a:p>
      </dsp:txBody>
      <dsp:txXfrm>
        <a:off x="130245" y="3084722"/>
        <a:ext cx="10555188" cy="16933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D025F-F138-4310-9F67-47643091BB6F}">
      <dsp:nvSpPr>
        <dsp:cNvPr id="0" name=""/>
        <dsp:cNvSpPr/>
      </dsp:nvSpPr>
      <dsp:spPr>
        <a:xfrm rot="5400000">
          <a:off x="7126207" y="-2897080"/>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Discussion with employee leaving</a:t>
          </a:r>
        </a:p>
        <a:p>
          <a:pPr marL="171450" lvl="1" indent="-171450" algn="l" defTabSz="800100">
            <a:lnSpc>
              <a:spcPct val="90000"/>
            </a:lnSpc>
            <a:spcBef>
              <a:spcPct val="0"/>
            </a:spcBef>
            <a:spcAft>
              <a:spcPct val="15000"/>
            </a:spcAft>
            <a:buChar char="•"/>
          </a:pPr>
          <a:r>
            <a:rPr lang="en-GB" sz="1800" kern="1200" dirty="0"/>
            <a:t>Establish main reason for leaving</a:t>
          </a:r>
        </a:p>
        <a:p>
          <a:pPr marL="171450" lvl="1" indent="-171450" algn="l" defTabSz="800100">
            <a:lnSpc>
              <a:spcPct val="90000"/>
            </a:lnSpc>
            <a:spcBef>
              <a:spcPct val="0"/>
            </a:spcBef>
            <a:spcAft>
              <a:spcPct val="15000"/>
            </a:spcAft>
            <a:buChar char="•"/>
          </a:pPr>
          <a:r>
            <a:rPr lang="en-GB" sz="1800" kern="1200" dirty="0"/>
            <a:t>See if could prevent resignation </a:t>
          </a:r>
        </a:p>
        <a:p>
          <a:pPr marL="171450" lvl="1" indent="-171450" algn="l" defTabSz="800100">
            <a:lnSpc>
              <a:spcPct val="90000"/>
            </a:lnSpc>
            <a:spcBef>
              <a:spcPct val="0"/>
            </a:spcBef>
            <a:spcAft>
              <a:spcPct val="15000"/>
            </a:spcAft>
            <a:buChar char="•"/>
          </a:pPr>
          <a:r>
            <a:rPr lang="en-GB" sz="1800" kern="1200" dirty="0"/>
            <a:t>Employees will not always give true reason</a:t>
          </a:r>
        </a:p>
      </dsp:txBody>
      <dsp:txXfrm rot="-5400000">
        <a:off x="4081226" y="204798"/>
        <a:ext cx="7198616" cy="1051756"/>
      </dsp:txXfrm>
    </dsp:sp>
    <dsp:sp modelId="{D90D1E09-DD7D-45FB-841B-78E57F49C0A9}">
      <dsp:nvSpPr>
        <dsp:cNvPr id="0" name=""/>
        <dsp:cNvSpPr/>
      </dsp:nvSpPr>
      <dsp:spPr>
        <a:xfrm>
          <a:off x="0" y="2207"/>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lvl="0" algn="ctr" defTabSz="1733550">
            <a:lnSpc>
              <a:spcPct val="90000"/>
            </a:lnSpc>
            <a:spcBef>
              <a:spcPct val="0"/>
            </a:spcBef>
            <a:spcAft>
              <a:spcPct val="35000"/>
            </a:spcAft>
          </a:pPr>
          <a:r>
            <a:rPr lang="en-GB" sz="3900" kern="1200" dirty="0"/>
            <a:t>Exit interviews</a:t>
          </a:r>
        </a:p>
      </dsp:txBody>
      <dsp:txXfrm>
        <a:off x="71122" y="73329"/>
        <a:ext cx="3938982" cy="1314694"/>
      </dsp:txXfrm>
    </dsp:sp>
    <dsp:sp modelId="{2939ED38-241D-4730-850C-95E3FB292889}">
      <dsp:nvSpPr>
        <dsp:cNvPr id="0" name=""/>
        <dsp:cNvSpPr/>
      </dsp:nvSpPr>
      <dsp:spPr>
        <a:xfrm rot="5400000">
          <a:off x="7126207" y="-1367294"/>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Gauge morale and pick up issues</a:t>
          </a:r>
        </a:p>
        <a:p>
          <a:pPr marL="171450" lvl="1" indent="-171450" algn="l" defTabSz="800100">
            <a:lnSpc>
              <a:spcPct val="90000"/>
            </a:lnSpc>
            <a:spcBef>
              <a:spcPct val="0"/>
            </a:spcBef>
            <a:spcAft>
              <a:spcPct val="15000"/>
            </a:spcAft>
            <a:buChar char="•"/>
          </a:pPr>
          <a:r>
            <a:rPr lang="en-GB" sz="1800" kern="1200" dirty="0"/>
            <a:t>Whole workforce or business areas/job groups</a:t>
          </a:r>
        </a:p>
        <a:p>
          <a:pPr marL="171450" lvl="1" indent="-171450" algn="l" defTabSz="800100">
            <a:lnSpc>
              <a:spcPct val="90000"/>
            </a:lnSpc>
            <a:spcBef>
              <a:spcPct val="0"/>
            </a:spcBef>
            <a:spcAft>
              <a:spcPct val="15000"/>
            </a:spcAft>
            <a:buChar char="•"/>
          </a:pPr>
          <a:r>
            <a:rPr lang="en-GB" sz="1800" kern="1200" dirty="0"/>
            <a:t>Anonymous</a:t>
          </a:r>
        </a:p>
        <a:p>
          <a:pPr marL="171450" lvl="1" indent="-171450" algn="l" defTabSz="800100">
            <a:lnSpc>
              <a:spcPct val="90000"/>
            </a:lnSpc>
            <a:spcBef>
              <a:spcPct val="0"/>
            </a:spcBef>
            <a:spcAft>
              <a:spcPct val="15000"/>
            </a:spcAft>
            <a:buChar char="•"/>
          </a:pPr>
          <a:r>
            <a:rPr lang="en-GB" sz="1800" kern="1200" dirty="0"/>
            <a:t>Hard to establish what impacts turnover</a:t>
          </a:r>
        </a:p>
      </dsp:txBody>
      <dsp:txXfrm rot="-5400000">
        <a:off x="4081226" y="1734584"/>
        <a:ext cx="7198616" cy="1051756"/>
      </dsp:txXfrm>
    </dsp:sp>
    <dsp:sp modelId="{575B182C-44B3-4F74-BC99-F9837B2DADFE}">
      <dsp:nvSpPr>
        <dsp:cNvPr id="0" name=""/>
        <dsp:cNvSpPr/>
      </dsp:nvSpPr>
      <dsp:spPr>
        <a:xfrm>
          <a:off x="0" y="1531992"/>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lvl="0" algn="ctr" defTabSz="1733550">
            <a:lnSpc>
              <a:spcPct val="90000"/>
            </a:lnSpc>
            <a:spcBef>
              <a:spcPct val="0"/>
            </a:spcBef>
            <a:spcAft>
              <a:spcPct val="35000"/>
            </a:spcAft>
          </a:pPr>
          <a:r>
            <a:rPr lang="en-GB" sz="3900" kern="1200" dirty="0"/>
            <a:t>Staff Attitude surveys</a:t>
          </a:r>
        </a:p>
      </dsp:txBody>
      <dsp:txXfrm>
        <a:off x="71122" y="1603114"/>
        <a:ext cx="3938982" cy="1314694"/>
      </dsp:txXfrm>
    </dsp:sp>
    <dsp:sp modelId="{11A58941-0243-41F6-8AD7-13CDE57079B5}">
      <dsp:nvSpPr>
        <dsp:cNvPr id="0" name=""/>
        <dsp:cNvSpPr/>
      </dsp:nvSpPr>
      <dsp:spPr>
        <a:xfrm rot="5400000">
          <a:off x="7126207" y="162490"/>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Weeks or months after they have left</a:t>
          </a:r>
        </a:p>
        <a:p>
          <a:pPr marL="228600" lvl="1" indent="-228600" algn="l" defTabSz="977900">
            <a:lnSpc>
              <a:spcPct val="90000"/>
            </a:lnSpc>
            <a:spcBef>
              <a:spcPct val="0"/>
            </a:spcBef>
            <a:spcAft>
              <a:spcPct val="15000"/>
            </a:spcAft>
            <a:buChar char="•"/>
          </a:pPr>
          <a:r>
            <a:rPr lang="en-GB" sz="2200" kern="1200" dirty="0"/>
            <a:t>More considered response on reason for leaving</a:t>
          </a:r>
        </a:p>
        <a:p>
          <a:pPr marL="228600" lvl="1" indent="-228600" algn="l" defTabSz="977900">
            <a:lnSpc>
              <a:spcPct val="90000"/>
            </a:lnSpc>
            <a:spcBef>
              <a:spcPct val="0"/>
            </a:spcBef>
            <a:spcAft>
              <a:spcPct val="15000"/>
            </a:spcAft>
            <a:buChar char="•"/>
          </a:pPr>
          <a:r>
            <a:rPr lang="en-GB" sz="2200" kern="1200" dirty="0"/>
            <a:t>Confidential/Independent </a:t>
          </a:r>
        </a:p>
      </dsp:txBody>
      <dsp:txXfrm rot="-5400000">
        <a:off x="4081226" y="3264369"/>
        <a:ext cx="7198616" cy="1051756"/>
      </dsp:txXfrm>
    </dsp:sp>
    <dsp:sp modelId="{A4AD5DAE-40A1-467D-8C6F-35AC8D69CD1B}">
      <dsp:nvSpPr>
        <dsp:cNvPr id="0" name=""/>
        <dsp:cNvSpPr/>
      </dsp:nvSpPr>
      <dsp:spPr>
        <a:xfrm>
          <a:off x="0" y="3061778"/>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lvl="0" algn="ctr" defTabSz="1733550">
            <a:lnSpc>
              <a:spcPct val="90000"/>
            </a:lnSpc>
            <a:spcBef>
              <a:spcPct val="0"/>
            </a:spcBef>
            <a:spcAft>
              <a:spcPct val="35000"/>
            </a:spcAft>
          </a:pPr>
          <a:r>
            <a:rPr lang="en-GB" sz="3900" kern="1200" dirty="0"/>
            <a:t>Surveys of former employees</a:t>
          </a:r>
        </a:p>
      </dsp:txBody>
      <dsp:txXfrm>
        <a:off x="71122" y="3132900"/>
        <a:ext cx="3938982" cy="13146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B5A9F-6109-4BDC-A300-10542D6DBC27}">
      <dsp:nvSpPr>
        <dsp:cNvPr id="0" name=""/>
        <dsp:cNvSpPr/>
      </dsp:nvSpPr>
      <dsp:spPr>
        <a:xfrm rot="16200000">
          <a:off x="1764109" y="-1764109"/>
          <a:ext cx="1958181" cy="5486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GB" sz="2600" b="1" kern="1200" dirty="0"/>
            <a:t>Application procedures – </a:t>
          </a:r>
          <a:r>
            <a:rPr lang="en-GB" sz="2600" b="0" kern="1200" dirty="0"/>
            <a:t>Submit CV, application form</a:t>
          </a:r>
        </a:p>
      </dsp:txBody>
      <dsp:txXfrm rot="5400000">
        <a:off x="-1" y="1"/>
        <a:ext cx="5486400" cy="1468636"/>
      </dsp:txXfrm>
    </dsp:sp>
    <dsp:sp modelId="{F90C55F7-FC3B-45AE-896A-9B13468BA577}">
      <dsp:nvSpPr>
        <dsp:cNvPr id="0" name=""/>
        <dsp:cNvSpPr/>
      </dsp:nvSpPr>
      <dsp:spPr>
        <a:xfrm>
          <a:off x="5486400" y="0"/>
          <a:ext cx="54864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GB" sz="2600" b="1" kern="1200" dirty="0"/>
            <a:t>Interviews – </a:t>
          </a:r>
          <a:r>
            <a:rPr lang="en-GB" sz="2600" b="0" kern="1200" dirty="0"/>
            <a:t>telephone, one to one, panel, group</a:t>
          </a:r>
        </a:p>
      </dsp:txBody>
      <dsp:txXfrm>
        <a:off x="5486400" y="0"/>
        <a:ext cx="5486400" cy="1468636"/>
      </dsp:txXfrm>
    </dsp:sp>
    <dsp:sp modelId="{3A43C6D5-C2AE-4BC0-939D-1250026AC754}">
      <dsp:nvSpPr>
        <dsp:cNvPr id="0" name=""/>
        <dsp:cNvSpPr/>
      </dsp:nvSpPr>
      <dsp:spPr>
        <a:xfrm rot="10800000">
          <a:off x="0" y="1958181"/>
          <a:ext cx="54864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GB" sz="2600" b="1" kern="1200" dirty="0"/>
            <a:t>Ability and personality tests </a:t>
          </a:r>
          <a:r>
            <a:rPr lang="en-GB" sz="2600" kern="1200" dirty="0"/>
            <a:t>– IQ, literacy and numeracy, job specific, personality questionnaires</a:t>
          </a:r>
        </a:p>
      </dsp:txBody>
      <dsp:txXfrm rot="10800000">
        <a:off x="0" y="2447726"/>
        <a:ext cx="5486400" cy="1468636"/>
      </dsp:txXfrm>
    </dsp:sp>
    <dsp:sp modelId="{4E301A5D-993D-4BD8-AD97-8B69DEA54CE5}">
      <dsp:nvSpPr>
        <dsp:cNvPr id="0" name=""/>
        <dsp:cNvSpPr/>
      </dsp:nvSpPr>
      <dsp:spPr>
        <a:xfrm rot="5400000">
          <a:off x="7250509" y="194072"/>
          <a:ext cx="1958181" cy="5486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GB" sz="2600" b="1" kern="1200" dirty="0"/>
            <a:t>Assessment Centres – </a:t>
          </a:r>
          <a:r>
            <a:rPr lang="en-GB" sz="2600" b="0" kern="1200" dirty="0"/>
            <a:t>presentations, work samples, group activities, role-playing</a:t>
          </a:r>
        </a:p>
      </dsp:txBody>
      <dsp:txXfrm rot="-5400000">
        <a:off x="5486399" y="2447726"/>
        <a:ext cx="5486400" cy="1468636"/>
      </dsp:txXfrm>
    </dsp:sp>
    <dsp:sp modelId="{678C411B-8AFA-47EF-B8C0-7C6F8AE0F47B}">
      <dsp:nvSpPr>
        <dsp:cNvPr id="0" name=""/>
        <dsp:cNvSpPr/>
      </dsp:nvSpPr>
      <dsp:spPr>
        <a:xfrm>
          <a:off x="3840480" y="1468636"/>
          <a:ext cx="3291840" cy="979090"/>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dirty="0"/>
            <a:t>Methods of Selection</a:t>
          </a:r>
        </a:p>
      </dsp:txBody>
      <dsp:txXfrm>
        <a:off x="3888275" y="1516431"/>
        <a:ext cx="3196250" cy="883500"/>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62024-60E1-4BDB-BBA1-1D00D0175B9C}" type="datetimeFigureOut">
              <a:rPr lang="en-GB" smtClean="0"/>
              <a:t>07/03/2022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B4271E-F92B-4EED-B98C-5C622011C8EA}" type="slidenum">
              <a:rPr lang="en-GB" smtClean="0"/>
              <a:t>‹#›</a:t>
            </a:fld>
            <a:endParaRPr lang="en-GB"/>
          </a:p>
        </p:txBody>
      </p:sp>
    </p:spTree>
    <p:extLst>
      <p:ext uri="{BB962C8B-B14F-4D97-AF65-F5344CB8AC3E}">
        <p14:creationId xmlns:p14="http://schemas.microsoft.com/office/powerpoint/2010/main" val="1945519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CB4271E-F92B-4EED-B98C-5C622011C8EA}" type="slidenum">
              <a:rPr lang="en-GB" smtClean="0"/>
              <a:t>1</a:t>
            </a:fld>
            <a:endParaRPr lang="en-GB"/>
          </a:p>
        </p:txBody>
      </p:sp>
    </p:spTree>
    <p:extLst>
      <p:ext uri="{BB962C8B-B14F-4D97-AF65-F5344CB8AC3E}">
        <p14:creationId xmlns:p14="http://schemas.microsoft.com/office/powerpoint/2010/main" val="1235049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a:t>
            </a:fld>
            <a:endParaRPr lang="en-GB"/>
          </a:p>
        </p:txBody>
      </p:sp>
    </p:spTree>
    <p:extLst>
      <p:ext uri="{BB962C8B-B14F-4D97-AF65-F5344CB8AC3E}">
        <p14:creationId xmlns:p14="http://schemas.microsoft.com/office/powerpoint/2010/main" val="1232309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a:t>
            </a:fld>
            <a:endParaRPr lang="en-GB"/>
          </a:p>
        </p:txBody>
      </p:sp>
    </p:spTree>
    <p:extLst>
      <p:ext uri="{BB962C8B-B14F-4D97-AF65-F5344CB8AC3E}">
        <p14:creationId xmlns:p14="http://schemas.microsoft.com/office/powerpoint/2010/main" val="1136037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2534824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5"/>
          </p:nvPr>
        </p:nvSpPr>
        <p:spPr/>
        <p:txBody>
          <a:bodyPr/>
          <a:lstStyle/>
          <a:p>
            <a:fld id="{9CB4271E-F92B-4EED-B98C-5C622011C8EA}" type="slidenum">
              <a:rPr lang="en-GB" smtClean="0"/>
              <a:t>7</a:t>
            </a:fld>
            <a:endParaRPr lang="en-GB"/>
          </a:p>
        </p:txBody>
      </p:sp>
    </p:spTree>
    <p:extLst>
      <p:ext uri="{BB962C8B-B14F-4D97-AF65-F5344CB8AC3E}">
        <p14:creationId xmlns:p14="http://schemas.microsoft.com/office/powerpoint/2010/main" val="2290857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8</a:t>
            </a:fld>
            <a:endParaRPr lang="en-GB"/>
          </a:p>
        </p:txBody>
      </p:sp>
    </p:spTree>
    <p:extLst>
      <p:ext uri="{BB962C8B-B14F-4D97-AF65-F5344CB8AC3E}">
        <p14:creationId xmlns:p14="http://schemas.microsoft.com/office/powerpoint/2010/main" val="889006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9</a:t>
            </a:fld>
            <a:endParaRPr lang="en-GB"/>
          </a:p>
        </p:txBody>
      </p:sp>
    </p:spTree>
    <p:extLst>
      <p:ext uri="{BB962C8B-B14F-4D97-AF65-F5344CB8AC3E}">
        <p14:creationId xmlns:p14="http://schemas.microsoft.com/office/powerpoint/2010/main" val="1576492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10</a:t>
            </a:fld>
            <a:endParaRPr lang="en-GB"/>
          </a:p>
        </p:txBody>
      </p:sp>
    </p:spTree>
    <p:extLst>
      <p:ext uri="{BB962C8B-B14F-4D97-AF65-F5344CB8AC3E}">
        <p14:creationId xmlns:p14="http://schemas.microsoft.com/office/powerpoint/2010/main" val="2744794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11</a:t>
            </a:fld>
            <a:endParaRPr lang="en-GB"/>
          </a:p>
        </p:txBody>
      </p:sp>
    </p:spTree>
    <p:extLst>
      <p:ext uri="{BB962C8B-B14F-4D97-AF65-F5344CB8AC3E}">
        <p14:creationId xmlns:p14="http://schemas.microsoft.com/office/powerpoint/2010/main" val="1771369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12</a:t>
            </a:fld>
            <a:endParaRPr lang="en-GB"/>
          </a:p>
        </p:txBody>
      </p:sp>
    </p:spTree>
    <p:extLst>
      <p:ext uri="{BB962C8B-B14F-4D97-AF65-F5344CB8AC3E}">
        <p14:creationId xmlns:p14="http://schemas.microsoft.com/office/powerpoint/2010/main" val="1764095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2016003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14</a:t>
            </a:fld>
            <a:endParaRPr lang="en-GB"/>
          </a:p>
        </p:txBody>
      </p:sp>
    </p:spTree>
    <p:extLst>
      <p:ext uri="{BB962C8B-B14F-4D97-AF65-F5344CB8AC3E}">
        <p14:creationId xmlns:p14="http://schemas.microsoft.com/office/powerpoint/2010/main" val="403686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16</a:t>
            </a:fld>
            <a:endParaRPr lang="en-GB"/>
          </a:p>
        </p:txBody>
      </p:sp>
    </p:spTree>
    <p:extLst>
      <p:ext uri="{BB962C8B-B14F-4D97-AF65-F5344CB8AC3E}">
        <p14:creationId xmlns:p14="http://schemas.microsoft.com/office/powerpoint/2010/main" val="29503852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17</a:t>
            </a:fld>
            <a:endParaRPr lang="en-GB"/>
          </a:p>
        </p:txBody>
      </p:sp>
    </p:spTree>
    <p:extLst>
      <p:ext uri="{BB962C8B-B14F-4D97-AF65-F5344CB8AC3E}">
        <p14:creationId xmlns:p14="http://schemas.microsoft.com/office/powerpoint/2010/main" val="8718117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18</a:t>
            </a:fld>
            <a:endParaRPr lang="en-GB"/>
          </a:p>
        </p:txBody>
      </p:sp>
    </p:spTree>
    <p:extLst>
      <p:ext uri="{BB962C8B-B14F-4D97-AF65-F5344CB8AC3E}">
        <p14:creationId xmlns:p14="http://schemas.microsoft.com/office/powerpoint/2010/main" val="2659466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19</a:t>
            </a:fld>
            <a:endParaRPr lang="en-GB"/>
          </a:p>
        </p:txBody>
      </p:sp>
    </p:spTree>
    <p:extLst>
      <p:ext uri="{BB962C8B-B14F-4D97-AF65-F5344CB8AC3E}">
        <p14:creationId xmlns:p14="http://schemas.microsoft.com/office/powerpoint/2010/main" val="1265234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20</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21</a:t>
            </a:fld>
            <a:endParaRPr lang="en-GB"/>
          </a:p>
        </p:txBody>
      </p:sp>
    </p:spTree>
    <p:extLst>
      <p:ext uri="{BB962C8B-B14F-4D97-AF65-F5344CB8AC3E}">
        <p14:creationId xmlns:p14="http://schemas.microsoft.com/office/powerpoint/2010/main" val="3475643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23</a:t>
            </a:fld>
            <a:endParaRPr lang="en-GB"/>
          </a:p>
        </p:txBody>
      </p:sp>
    </p:spTree>
    <p:extLst>
      <p:ext uri="{BB962C8B-B14F-4D97-AF65-F5344CB8AC3E}">
        <p14:creationId xmlns:p14="http://schemas.microsoft.com/office/powerpoint/2010/main" val="1476068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25</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26</a:t>
            </a:fld>
            <a:endParaRPr lang="en-GB"/>
          </a:p>
        </p:txBody>
      </p:sp>
    </p:spTree>
    <p:extLst>
      <p:ext uri="{BB962C8B-B14F-4D97-AF65-F5344CB8AC3E}">
        <p14:creationId xmlns:p14="http://schemas.microsoft.com/office/powerpoint/2010/main" val="12538524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27</a:t>
            </a:fld>
            <a:endParaRPr lang="en-GB"/>
          </a:p>
        </p:txBody>
      </p:sp>
    </p:spTree>
    <p:extLst>
      <p:ext uri="{BB962C8B-B14F-4D97-AF65-F5344CB8AC3E}">
        <p14:creationId xmlns:p14="http://schemas.microsoft.com/office/powerpoint/2010/main" val="38723344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28</a:t>
            </a:fld>
            <a:endParaRPr lang="en-GB"/>
          </a:p>
        </p:txBody>
      </p:sp>
    </p:spTree>
    <p:extLst>
      <p:ext uri="{BB962C8B-B14F-4D97-AF65-F5344CB8AC3E}">
        <p14:creationId xmlns:p14="http://schemas.microsoft.com/office/powerpoint/2010/main" val="42308936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29</a:t>
            </a:fld>
            <a:endParaRPr lang="en-GB"/>
          </a:p>
        </p:txBody>
      </p:sp>
    </p:spTree>
    <p:extLst>
      <p:ext uri="{BB962C8B-B14F-4D97-AF65-F5344CB8AC3E}">
        <p14:creationId xmlns:p14="http://schemas.microsoft.com/office/powerpoint/2010/main" val="22183859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30</a:t>
            </a:fld>
            <a:endParaRPr lang="en-GB"/>
          </a:p>
        </p:txBody>
      </p:sp>
    </p:spTree>
    <p:extLst>
      <p:ext uri="{BB962C8B-B14F-4D97-AF65-F5344CB8AC3E}">
        <p14:creationId xmlns:p14="http://schemas.microsoft.com/office/powerpoint/2010/main" val="2806900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31</a:t>
            </a:fld>
            <a:endParaRPr lang="en-GB"/>
          </a:p>
        </p:txBody>
      </p:sp>
    </p:spTree>
    <p:extLst>
      <p:ext uri="{BB962C8B-B14F-4D97-AF65-F5344CB8AC3E}">
        <p14:creationId xmlns:p14="http://schemas.microsoft.com/office/powerpoint/2010/main" val="30540132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32</a:t>
            </a:fld>
            <a:endParaRPr lang="en-GB"/>
          </a:p>
        </p:txBody>
      </p:sp>
    </p:spTree>
    <p:extLst>
      <p:ext uri="{BB962C8B-B14F-4D97-AF65-F5344CB8AC3E}">
        <p14:creationId xmlns:p14="http://schemas.microsoft.com/office/powerpoint/2010/main" val="22144851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33</a:t>
            </a:fld>
            <a:endParaRPr lang="en-GB"/>
          </a:p>
        </p:txBody>
      </p:sp>
    </p:spTree>
    <p:extLst>
      <p:ext uri="{BB962C8B-B14F-4D97-AF65-F5344CB8AC3E}">
        <p14:creationId xmlns:p14="http://schemas.microsoft.com/office/powerpoint/2010/main" val="38494816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53B431-3B6E-4840-86C0-9079EB9077A1}" type="slidenum">
              <a:rPr lang="en-GB" smtClean="0"/>
              <a:t>34</a:t>
            </a:fld>
            <a:endParaRPr lang="en-GB"/>
          </a:p>
        </p:txBody>
      </p:sp>
    </p:spTree>
    <p:extLst>
      <p:ext uri="{BB962C8B-B14F-4D97-AF65-F5344CB8AC3E}">
        <p14:creationId xmlns:p14="http://schemas.microsoft.com/office/powerpoint/2010/main" val="42576975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36</a:t>
            </a:fld>
            <a:endParaRPr lang="en-GB"/>
          </a:p>
        </p:txBody>
      </p:sp>
    </p:spTree>
    <p:extLst>
      <p:ext uri="{BB962C8B-B14F-4D97-AF65-F5344CB8AC3E}">
        <p14:creationId xmlns:p14="http://schemas.microsoft.com/office/powerpoint/2010/main" val="17265946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37</a:t>
            </a:fld>
            <a:endParaRPr lang="en-GB"/>
          </a:p>
        </p:txBody>
      </p:sp>
    </p:spTree>
    <p:extLst>
      <p:ext uri="{BB962C8B-B14F-4D97-AF65-F5344CB8AC3E}">
        <p14:creationId xmlns:p14="http://schemas.microsoft.com/office/powerpoint/2010/main" val="22832484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38</a:t>
            </a:fld>
            <a:endParaRPr lang="en-GB"/>
          </a:p>
        </p:txBody>
      </p:sp>
    </p:spTree>
    <p:extLst>
      <p:ext uri="{BB962C8B-B14F-4D97-AF65-F5344CB8AC3E}">
        <p14:creationId xmlns:p14="http://schemas.microsoft.com/office/powerpoint/2010/main" val="25659933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39</a:t>
            </a:fld>
            <a:endParaRPr lang="en-GB"/>
          </a:p>
        </p:txBody>
      </p:sp>
    </p:spTree>
    <p:extLst>
      <p:ext uri="{BB962C8B-B14F-4D97-AF65-F5344CB8AC3E}">
        <p14:creationId xmlns:p14="http://schemas.microsoft.com/office/powerpoint/2010/main" val="20206601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40</a:t>
            </a:fld>
            <a:endParaRPr lang="en-GB"/>
          </a:p>
        </p:txBody>
      </p:sp>
    </p:spTree>
    <p:extLst>
      <p:ext uri="{BB962C8B-B14F-4D97-AF65-F5344CB8AC3E}">
        <p14:creationId xmlns:p14="http://schemas.microsoft.com/office/powerpoint/2010/main" val="16720276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41</a:t>
            </a:fld>
            <a:endParaRPr lang="en-GB"/>
          </a:p>
        </p:txBody>
      </p:sp>
    </p:spTree>
    <p:extLst>
      <p:ext uri="{BB962C8B-B14F-4D97-AF65-F5344CB8AC3E}">
        <p14:creationId xmlns:p14="http://schemas.microsoft.com/office/powerpoint/2010/main" val="17051247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42</a:t>
            </a:fld>
            <a:endParaRPr lang="en-GB"/>
          </a:p>
        </p:txBody>
      </p:sp>
    </p:spTree>
    <p:extLst>
      <p:ext uri="{BB962C8B-B14F-4D97-AF65-F5344CB8AC3E}">
        <p14:creationId xmlns:p14="http://schemas.microsoft.com/office/powerpoint/2010/main" val="15857413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43</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44</a:t>
            </a:fld>
            <a:endParaRPr lang="en-GB"/>
          </a:p>
        </p:txBody>
      </p:sp>
    </p:spTree>
    <p:extLst>
      <p:ext uri="{BB962C8B-B14F-4D97-AF65-F5344CB8AC3E}">
        <p14:creationId xmlns:p14="http://schemas.microsoft.com/office/powerpoint/2010/main" val="4079851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45</a:t>
            </a:fld>
            <a:endParaRPr lang="en-GB"/>
          </a:p>
        </p:txBody>
      </p:sp>
    </p:spTree>
    <p:extLst>
      <p:ext uri="{BB962C8B-B14F-4D97-AF65-F5344CB8AC3E}">
        <p14:creationId xmlns:p14="http://schemas.microsoft.com/office/powerpoint/2010/main" val="19623502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46</a:t>
            </a:fld>
            <a:endParaRPr lang="en-GB"/>
          </a:p>
        </p:txBody>
      </p:sp>
    </p:spTree>
    <p:extLst>
      <p:ext uri="{BB962C8B-B14F-4D97-AF65-F5344CB8AC3E}">
        <p14:creationId xmlns:p14="http://schemas.microsoft.com/office/powerpoint/2010/main" val="39699098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47</a:t>
            </a:fld>
            <a:endParaRPr lang="en-GB"/>
          </a:p>
        </p:txBody>
      </p:sp>
    </p:spTree>
    <p:extLst>
      <p:ext uri="{BB962C8B-B14F-4D97-AF65-F5344CB8AC3E}">
        <p14:creationId xmlns:p14="http://schemas.microsoft.com/office/powerpoint/2010/main" val="1561878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4AC248-0CF1-48D4-AC85-EACF871FD432}" type="datetimeFigureOut">
              <a:rPr lang="en-GB" smtClean="0"/>
              <a:t>07/03/2022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82995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07/03/2022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32345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4AC248-0CF1-48D4-AC85-EACF871FD432}" type="datetimeFigureOut">
              <a:rPr lang="en-GB" smtClean="0"/>
              <a:t>07/03/2022</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40007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4AC248-0CF1-48D4-AC85-EACF871FD432}" type="datetimeFigureOut">
              <a:rPr lang="en-GB" smtClean="0"/>
              <a:t>07/03/2022</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0439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4AC248-0CF1-48D4-AC85-EACF871FD432}" type="datetimeFigureOut">
              <a:rPr lang="en-GB" smtClean="0"/>
              <a:t>07/03/2022</a:t>
            </a:fld>
            <a:endParaRPr lang="en-GB"/>
          </a:p>
        </p:txBody>
      </p:sp>
      <p:sp>
        <p:nvSpPr>
          <p:cNvPr id="9" name="Slide Number Placeholder 8"/>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14758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4AC248-0CF1-48D4-AC85-EACF871FD432}" type="datetimeFigureOut">
              <a:rPr lang="en-GB" smtClean="0"/>
              <a:t>07/03/2022</a:t>
            </a:fld>
            <a:endParaRPr lang="en-GB"/>
          </a:p>
        </p:txBody>
      </p:sp>
      <p:sp>
        <p:nvSpPr>
          <p:cNvPr id="5" name="Slide Number Placeholder 4"/>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28190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AC248-0CF1-48D4-AC85-EACF871FD432}" type="datetimeFigureOut">
              <a:rPr lang="en-GB" smtClean="0"/>
              <a:t>07/03/2022</a:t>
            </a:fld>
            <a:endParaRPr lang="en-GB"/>
          </a:p>
        </p:txBody>
      </p:sp>
      <p:sp>
        <p:nvSpPr>
          <p:cNvPr id="4" name="Slide Number Placeholder 3"/>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57801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07/03/2022</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85697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07/03/2022</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9609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07/03/2022</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210561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07/03/2022</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09192263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4AC248-0CF1-48D4-AC85-EACF871FD432}" type="datetimeFigureOut">
              <a:rPr lang="en-GB" smtClean="0"/>
              <a:t>07/03/2022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EE20B9-07D7-407A-84FB-D7EA1F27C97A}" type="slidenum">
              <a:rPr lang="en-GB" smtClean="0"/>
              <a:t>‹#›</a:t>
            </a:fld>
            <a:endParaRPr lang="en-GB"/>
          </a:p>
        </p:txBody>
      </p:sp>
    </p:spTree>
    <p:extLst>
      <p:ext uri="{BB962C8B-B14F-4D97-AF65-F5344CB8AC3E}">
        <p14:creationId xmlns:p14="http://schemas.microsoft.com/office/powerpoint/2010/main" val="136442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jpg"/><Relationship Id="rId5" Type="http://schemas.openxmlformats.org/officeDocument/2006/relationships/image" Target="../media/image6.jpg"/><Relationship Id="rId6"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8.xml"/><Relationship Id="rId2"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4" Type="http://schemas.openxmlformats.org/officeDocument/2006/relationships/diagramLayout" Target="../diagrams/layout4.xml"/><Relationship Id="rId5" Type="http://schemas.openxmlformats.org/officeDocument/2006/relationships/diagramQuickStyle" Target="../diagrams/quickStyle4.xml"/><Relationship Id="rId6" Type="http://schemas.openxmlformats.org/officeDocument/2006/relationships/diagramColors" Target="../diagrams/colors4.xml"/><Relationship Id="rId7" Type="http://schemas.microsoft.com/office/2007/relationships/diagramDrawing" Target="../diagrams/drawing4.xml"/><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3" Type="http://schemas.openxmlformats.org/officeDocument/2006/relationships/hyperlink" Target="http://www.company/jobs.co.uk" TargetMode="External"/><Relationship Id="rId4" Type="http://schemas.openxmlformats.org/officeDocument/2006/relationships/image" Target="../media/image8.png"/><Relationship Id="rId5"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8VxA8H8_NLE" TargetMode="External"/><Relationship Id="rId4" Type="http://schemas.openxmlformats.org/officeDocument/2006/relationships/image" Target="../media/image10.png"/><Relationship Id="rId5" Type="http://schemas.openxmlformats.org/officeDocument/2006/relationships/image" Target="../media/image11.svg"/><Relationship Id="rId6" Type="http://schemas.openxmlformats.org/officeDocument/2006/relationships/image" Target="../media/image11.jpg"/><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8VxA8H8_NLE" TargetMode="External"/><Relationship Id="rId4" Type="http://schemas.openxmlformats.org/officeDocument/2006/relationships/image" Target="../media/image12.tiff"/><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13.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5.xml"/><Relationship Id="rId4" Type="http://schemas.openxmlformats.org/officeDocument/2006/relationships/diagramLayout" Target="../diagrams/layout5.xml"/><Relationship Id="rId5" Type="http://schemas.openxmlformats.org/officeDocument/2006/relationships/diagramQuickStyle" Target="../diagrams/quickStyle5.xml"/><Relationship Id="rId6" Type="http://schemas.openxmlformats.org/officeDocument/2006/relationships/diagramColors" Target="../diagrams/colors5.xml"/><Relationship Id="rId7" Type="http://schemas.microsoft.com/office/2007/relationships/diagramDrawing" Target="../diagrams/drawing5.xml"/><Relationship Id="rId1" Type="http://schemas.openxmlformats.org/officeDocument/2006/relationships/slideLayout" Target="../slideLayouts/slideLayout4.xml"/><Relationship Id="rId2" Type="http://schemas.openxmlformats.org/officeDocument/2006/relationships/notesSlide" Target="../notesSlides/notesSlide2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0.xml"/><Relationship Id="rId3" Type="http://schemas.openxmlformats.org/officeDocument/2006/relationships/hyperlink" Target="https://www.youtube.com/watch?v=z42UZpE5jys"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hyperlink" Target="https://www.cipd.co.uk/knowledge/fundamentals/people/performance/competency-factsheet#gref"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6.xml"/><Relationship Id="rId4" Type="http://schemas.openxmlformats.org/officeDocument/2006/relationships/diagramLayout" Target="../diagrams/layout6.xml"/><Relationship Id="rId5" Type="http://schemas.openxmlformats.org/officeDocument/2006/relationships/diagramQuickStyle" Target="../diagrams/quickStyle6.xml"/><Relationship Id="rId6" Type="http://schemas.openxmlformats.org/officeDocument/2006/relationships/diagramColors" Target="../diagrams/colors6.xml"/><Relationship Id="rId7" Type="http://schemas.microsoft.com/office/2007/relationships/diagramDrawing" Target="../diagrams/drawing6.xml"/><Relationship Id="rId1" Type="http://schemas.openxmlformats.org/officeDocument/2006/relationships/slideLayout" Target="../slideLayouts/slideLayout7.xml"/><Relationship Id="rId2" Type="http://schemas.openxmlformats.org/officeDocument/2006/relationships/notesSlide" Target="../notesSlides/notesSlide3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07D292-2C34-4A2A-9129-8B28D90346C8}"/>
              </a:ext>
            </a:extLst>
          </p:cNvPr>
          <p:cNvSpPr>
            <a:spLocks noGrp="1"/>
          </p:cNvSpPr>
          <p:nvPr>
            <p:ph type="ctrTitle"/>
          </p:nvPr>
        </p:nvSpPr>
        <p:spPr/>
        <p:txBody>
          <a:bodyPr/>
          <a:lstStyle/>
          <a:p>
            <a:r>
              <a:rPr lang="en-GB" dirty="0">
                <a:solidFill>
                  <a:schemeClr val="bg1"/>
                </a:solidFill>
              </a:rPr>
              <a:t>Understanding Resourcing and Talent Planning</a:t>
            </a:r>
          </a:p>
        </p:txBody>
      </p:sp>
      <p:sp>
        <p:nvSpPr>
          <p:cNvPr id="3" name="Subtitle 2">
            <a:extLst>
              <a:ext uri="{FF2B5EF4-FFF2-40B4-BE49-F238E27FC236}">
                <a16:creationId xmlns:a16="http://schemas.microsoft.com/office/drawing/2014/main" xmlns="" id="{A6BC5D8C-D27E-4854-984C-696607058727}"/>
              </a:ext>
            </a:extLst>
          </p:cNvPr>
          <p:cNvSpPr>
            <a:spLocks noGrp="1"/>
          </p:cNvSpPr>
          <p:nvPr>
            <p:ph type="subTitle" idx="1"/>
          </p:nvPr>
        </p:nvSpPr>
        <p:spPr/>
        <p:txBody>
          <a:bodyPr/>
          <a:lstStyle/>
          <a:p>
            <a:r>
              <a:rPr lang="en-GB" dirty="0" smtClean="0">
                <a:solidFill>
                  <a:schemeClr val="bg2"/>
                </a:solidFill>
              </a:rPr>
              <a:t>Natasha Davies </a:t>
            </a:r>
          </a:p>
          <a:p>
            <a:r>
              <a:rPr lang="en-GB" dirty="0" smtClean="0">
                <a:solidFill>
                  <a:schemeClr val="bg2"/>
                </a:solidFill>
              </a:rPr>
              <a:t>March 2022</a:t>
            </a:r>
            <a:endParaRPr lang="en-GB" dirty="0">
              <a:solidFill>
                <a:schemeClr val="bg2"/>
              </a:solidFill>
            </a:endParaRPr>
          </a:p>
        </p:txBody>
      </p:sp>
    </p:spTree>
    <p:extLst>
      <p:ext uri="{BB962C8B-B14F-4D97-AF65-F5344CB8AC3E}">
        <p14:creationId xmlns:p14="http://schemas.microsoft.com/office/powerpoint/2010/main" val="214600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322BDB-D627-4CD6-809F-6EDD8F136081}"/>
              </a:ext>
            </a:extLst>
          </p:cNvPr>
          <p:cNvSpPr>
            <a:spLocks noGrp="1"/>
          </p:cNvSpPr>
          <p:nvPr>
            <p:ph type="title"/>
          </p:nvPr>
        </p:nvSpPr>
        <p:spPr>
          <a:xfrm>
            <a:off x="609600" y="274638"/>
            <a:ext cx="10972800" cy="857876"/>
          </a:xfrm>
        </p:spPr>
        <p:txBody>
          <a:bodyPr/>
          <a:lstStyle/>
          <a:p>
            <a:r>
              <a:rPr lang="en-GB" dirty="0"/>
              <a:t>Learning Outcomes</a:t>
            </a:r>
          </a:p>
        </p:txBody>
      </p:sp>
      <p:sp>
        <p:nvSpPr>
          <p:cNvPr id="3" name="Content Placeholder 2">
            <a:extLst>
              <a:ext uri="{FF2B5EF4-FFF2-40B4-BE49-F238E27FC236}">
                <a16:creationId xmlns:a16="http://schemas.microsoft.com/office/drawing/2014/main" xmlns="" id="{DE7A75AF-3837-4DE8-9353-4C77749253EC}"/>
              </a:ext>
            </a:extLst>
          </p:cNvPr>
          <p:cNvSpPr>
            <a:spLocks noGrp="1"/>
          </p:cNvSpPr>
          <p:nvPr>
            <p:ph idx="1"/>
          </p:nvPr>
        </p:nvSpPr>
        <p:spPr>
          <a:xfrm>
            <a:off x="838200" y="1132514"/>
            <a:ext cx="10515600" cy="3355698"/>
          </a:xfrm>
        </p:spPr>
        <p:txBody>
          <a:bodyPr>
            <a:noAutofit/>
          </a:bodyPr>
          <a:lstStyle/>
          <a:p>
            <a:pPr marL="0" indent="0">
              <a:buNone/>
            </a:pPr>
            <a:r>
              <a:rPr lang="en-GB" sz="3600" dirty="0"/>
              <a:t>LO1: Know how to undertake core talent planning activities.</a:t>
            </a:r>
          </a:p>
          <a:p>
            <a:pPr marL="0" indent="0">
              <a:buNone/>
            </a:pPr>
            <a:endParaRPr lang="en-GB" sz="3600" dirty="0"/>
          </a:p>
          <a:p>
            <a:pPr marL="0" indent="0">
              <a:buNone/>
            </a:pPr>
            <a:r>
              <a:rPr lang="en-GB" sz="3600" dirty="0"/>
              <a:t>LO2: Know how to attract and retain talent.</a:t>
            </a:r>
          </a:p>
          <a:p>
            <a:endParaRPr lang="en-GB" sz="3600" dirty="0"/>
          </a:p>
          <a:p>
            <a:pPr marL="0" indent="0">
              <a:buNone/>
            </a:pPr>
            <a:r>
              <a:rPr lang="en-GB" sz="3600" dirty="0"/>
              <a:t>LO3: Understand good practice in relation to organisational resourcing activities. </a:t>
            </a:r>
            <a:br>
              <a:rPr lang="en-GB" sz="3600" dirty="0"/>
            </a:br>
            <a:endParaRPr lang="en-GB" sz="3600" dirty="0"/>
          </a:p>
        </p:txBody>
      </p:sp>
    </p:spTree>
    <p:extLst>
      <p:ext uri="{BB962C8B-B14F-4D97-AF65-F5344CB8AC3E}">
        <p14:creationId xmlns:p14="http://schemas.microsoft.com/office/powerpoint/2010/main" val="1008643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76E967-7960-4BD6-942B-32A37B4C17F6}"/>
              </a:ext>
            </a:extLst>
          </p:cNvPr>
          <p:cNvSpPr>
            <a:spLocks noGrp="1"/>
          </p:cNvSpPr>
          <p:nvPr>
            <p:ph type="title"/>
          </p:nvPr>
        </p:nvSpPr>
        <p:spPr/>
        <p:txBody>
          <a:bodyPr/>
          <a:lstStyle/>
          <a:p>
            <a:r>
              <a:rPr lang="en-GB" dirty="0"/>
              <a:t>Resourcing and Talent planning</a:t>
            </a:r>
          </a:p>
        </p:txBody>
      </p:sp>
      <p:sp>
        <p:nvSpPr>
          <p:cNvPr id="3" name="Content Placeholder 2">
            <a:extLst>
              <a:ext uri="{FF2B5EF4-FFF2-40B4-BE49-F238E27FC236}">
                <a16:creationId xmlns:a16="http://schemas.microsoft.com/office/drawing/2014/main" xmlns="" id="{06643588-A2F8-4161-A48D-89431D752A1B}"/>
              </a:ext>
            </a:extLst>
          </p:cNvPr>
          <p:cNvSpPr>
            <a:spLocks noGrp="1"/>
          </p:cNvSpPr>
          <p:nvPr>
            <p:ph idx="1"/>
          </p:nvPr>
        </p:nvSpPr>
        <p:spPr>
          <a:xfrm>
            <a:off x="609600" y="1600200"/>
            <a:ext cx="10972800" cy="3766930"/>
          </a:xfrm>
        </p:spPr>
        <p:txBody>
          <a:bodyPr>
            <a:normAutofit/>
          </a:bodyPr>
          <a:lstStyle/>
          <a:p>
            <a:pPr marL="0" indent="0">
              <a:buNone/>
            </a:pPr>
            <a:r>
              <a:rPr lang="en-GB" dirty="0"/>
              <a:t>A major and fundamental objective of the HR function is the mobilisation of a workforce. Organisations can only function if they are able to assemble together teams of people with the necessary skills, attitudes and experience to meet their objectives. </a:t>
            </a:r>
          </a:p>
          <a:p>
            <a:pPr marL="0" indent="0">
              <a:buNone/>
            </a:pPr>
            <a:r>
              <a:rPr lang="en-GB" dirty="0"/>
              <a:t>Planning to enable an organisation to meet its future demand for skills is an increasingly important HR role. </a:t>
            </a:r>
          </a:p>
          <a:p>
            <a:pPr marL="0" indent="0" algn="r">
              <a:buNone/>
            </a:pPr>
            <a:r>
              <a:rPr lang="en-GB" dirty="0"/>
              <a:t>CIPD</a:t>
            </a:r>
          </a:p>
          <a:p>
            <a:pPr marL="0" indent="0">
              <a:buNone/>
            </a:pPr>
            <a:endParaRPr lang="en-GB" dirty="0"/>
          </a:p>
        </p:txBody>
      </p:sp>
    </p:spTree>
    <p:extLst>
      <p:ext uri="{BB962C8B-B14F-4D97-AF65-F5344CB8AC3E}">
        <p14:creationId xmlns:p14="http://schemas.microsoft.com/office/powerpoint/2010/main" val="4214875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91B893-A13A-4F89-BB8B-2BA2DA9DB2D8}"/>
              </a:ext>
            </a:extLst>
          </p:cNvPr>
          <p:cNvSpPr>
            <a:spLocks noGrp="1"/>
          </p:cNvSpPr>
          <p:nvPr>
            <p:ph type="title"/>
          </p:nvPr>
        </p:nvSpPr>
        <p:spPr/>
        <p:txBody>
          <a:bodyPr/>
          <a:lstStyle/>
          <a:p>
            <a:r>
              <a:rPr lang="en-GB" dirty="0"/>
              <a:t>Resources on CIPD</a:t>
            </a:r>
          </a:p>
        </p:txBody>
      </p:sp>
      <p:pic>
        <p:nvPicPr>
          <p:cNvPr id="4" name="Content Placeholder 3">
            <a:extLst>
              <a:ext uri="{FF2B5EF4-FFF2-40B4-BE49-F238E27FC236}">
                <a16:creationId xmlns:a16="http://schemas.microsoft.com/office/drawing/2014/main" xmlns="" id="{40FC0F89-100D-4528-9B64-0CF6F99D8205}"/>
              </a:ext>
            </a:extLst>
          </p:cNvPr>
          <p:cNvPicPr>
            <a:picLocks noGrp="1" noChangeAspect="1"/>
          </p:cNvPicPr>
          <p:nvPr>
            <p:ph idx="1"/>
          </p:nvPr>
        </p:nvPicPr>
        <p:blipFill>
          <a:blip r:embed="rId3"/>
          <a:stretch>
            <a:fillRect/>
          </a:stretch>
        </p:blipFill>
        <p:spPr>
          <a:xfrm>
            <a:off x="178865" y="1238755"/>
            <a:ext cx="11834269" cy="4635573"/>
          </a:xfrm>
          <a:prstGeom prst="rect">
            <a:avLst/>
          </a:prstGeom>
        </p:spPr>
      </p:pic>
    </p:spTree>
    <p:extLst>
      <p:ext uri="{BB962C8B-B14F-4D97-AF65-F5344CB8AC3E}">
        <p14:creationId xmlns:p14="http://schemas.microsoft.com/office/powerpoint/2010/main" val="2804191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62B12E-7AB6-43B3-99A5-2A58B3EFFA6B}"/>
              </a:ext>
            </a:extLst>
          </p:cNvPr>
          <p:cNvSpPr>
            <a:spLocks noGrp="1"/>
          </p:cNvSpPr>
          <p:nvPr>
            <p:ph type="title"/>
          </p:nvPr>
        </p:nvSpPr>
        <p:spPr>
          <a:xfrm>
            <a:off x="495662" y="328064"/>
            <a:ext cx="10972800" cy="842116"/>
          </a:xfrm>
        </p:spPr>
        <p:txBody>
          <a:bodyPr>
            <a:noAutofit/>
          </a:bodyPr>
          <a:lstStyle/>
          <a:p>
            <a:pPr algn="l"/>
            <a:r>
              <a:rPr lang="en-GB" sz="3400" b="1" dirty="0"/>
              <a:t>LO1: Know how to undertake core talent planning activities:</a:t>
            </a:r>
          </a:p>
        </p:txBody>
      </p:sp>
      <p:sp>
        <p:nvSpPr>
          <p:cNvPr id="5" name="Title 1">
            <a:extLst>
              <a:ext uri="{FF2B5EF4-FFF2-40B4-BE49-F238E27FC236}">
                <a16:creationId xmlns:a16="http://schemas.microsoft.com/office/drawing/2014/main" xmlns="" id="{B87B2E6F-9912-4566-8BA7-B7A360B79CC8}"/>
              </a:ext>
            </a:extLst>
          </p:cNvPr>
          <p:cNvSpPr>
            <a:spLocks noGrp="1"/>
          </p:cNvSpPr>
          <p:nvPr>
            <p:ph idx="1"/>
          </p:nvPr>
        </p:nvSpPr>
        <p:spPr>
          <a:xfrm>
            <a:off x="495662" y="1835198"/>
            <a:ext cx="11200676" cy="4001081"/>
          </a:xfrm>
        </p:spPr>
        <p:txBody>
          <a:bodyPr>
            <a:normAutofit/>
          </a:bodyPr>
          <a:lstStyle/>
          <a:p>
            <a:pPr marL="0" indent="0" algn="l">
              <a:buNone/>
            </a:pPr>
            <a:r>
              <a:rPr lang="en-GB" sz="3600" dirty="0"/>
              <a:t>Talent planning is defined by the CIPD as:</a:t>
            </a:r>
          </a:p>
          <a:p>
            <a:pPr marL="0" indent="0" algn="l">
              <a:buNone/>
            </a:pPr>
            <a:endParaRPr lang="en-GB" sz="1000" dirty="0"/>
          </a:p>
          <a:p>
            <a:pPr marL="0" indent="0">
              <a:buNone/>
            </a:pPr>
            <a:r>
              <a:rPr lang="en-US" i="1" dirty="0"/>
              <a:t>A process of </a:t>
            </a:r>
            <a:r>
              <a:rPr lang="en-US" i="1" dirty="0" err="1"/>
              <a:t>analysing</a:t>
            </a:r>
            <a:r>
              <a:rPr lang="en-US" i="1" dirty="0"/>
              <a:t> the current workforce and capability to determine future workforce needs. It looks at the workforce supply, demand, current demographics, predictions for skill shortages or surpluses, the labour market and workplace trends such as automation</a:t>
            </a:r>
          </a:p>
          <a:p>
            <a:pPr marL="0" indent="0" algn="r">
              <a:buNone/>
            </a:pPr>
            <a:r>
              <a:rPr lang="en-GB" sz="2400" dirty="0"/>
              <a:t>(Talent Management factsheet, CIPD, 2020)</a:t>
            </a:r>
          </a:p>
          <a:p>
            <a:pPr marL="0" indent="0">
              <a:buNone/>
            </a:pPr>
            <a:endParaRPr lang="en-GB" sz="3600" i="1" dirty="0"/>
          </a:p>
        </p:txBody>
      </p:sp>
    </p:spTree>
    <p:extLst>
      <p:ext uri="{BB962C8B-B14F-4D97-AF65-F5344CB8AC3E}">
        <p14:creationId xmlns:p14="http://schemas.microsoft.com/office/powerpoint/2010/main" val="39189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47A8BA-614B-4B0A-8526-C3D0375AA648}"/>
              </a:ext>
            </a:extLst>
          </p:cNvPr>
          <p:cNvSpPr>
            <a:spLocks noGrp="1"/>
          </p:cNvSpPr>
          <p:nvPr>
            <p:ph type="title"/>
          </p:nvPr>
        </p:nvSpPr>
        <p:spPr>
          <a:xfrm>
            <a:off x="609600" y="274638"/>
            <a:ext cx="10972800" cy="772284"/>
          </a:xfrm>
        </p:spPr>
        <p:txBody>
          <a:bodyPr>
            <a:normAutofit/>
          </a:bodyPr>
          <a:lstStyle/>
          <a:p>
            <a:r>
              <a:rPr lang="en-GB" altLang="en-US" sz="3600" dirty="0"/>
              <a:t>What are talent planning activities?</a:t>
            </a:r>
            <a:endParaRPr lang="en-GB" sz="3600" dirty="0"/>
          </a:p>
        </p:txBody>
      </p:sp>
      <p:graphicFrame>
        <p:nvGraphicFramePr>
          <p:cNvPr id="4" name="Diagram 3">
            <a:extLst>
              <a:ext uri="{FF2B5EF4-FFF2-40B4-BE49-F238E27FC236}">
                <a16:creationId xmlns:a16="http://schemas.microsoft.com/office/drawing/2014/main" xmlns="" id="{B126C75F-80AB-46AD-B557-F963D1B982F7}"/>
              </a:ext>
            </a:extLst>
          </p:cNvPr>
          <p:cNvGraphicFramePr/>
          <p:nvPr>
            <p:extLst>
              <p:ext uri="{D42A27DB-BD31-4B8C-83A1-F6EECF244321}">
                <p14:modId xmlns:p14="http://schemas.microsoft.com/office/powerpoint/2010/main" val="3323118768"/>
              </p:ext>
            </p:extLst>
          </p:nvPr>
        </p:nvGraphicFramePr>
        <p:xfrm>
          <a:off x="1733273" y="781878"/>
          <a:ext cx="8725453" cy="5104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68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C13304-AD84-4BD3-A261-A4CEB26F1F8F}"/>
              </a:ext>
            </a:extLst>
          </p:cNvPr>
          <p:cNvSpPr>
            <a:spLocks noGrp="1"/>
          </p:cNvSpPr>
          <p:nvPr>
            <p:ph type="title"/>
          </p:nvPr>
        </p:nvSpPr>
        <p:spPr/>
        <p:txBody>
          <a:bodyPr>
            <a:normAutofit/>
          </a:bodyPr>
          <a:lstStyle/>
          <a:p>
            <a:r>
              <a:rPr lang="en-GB" dirty="0"/>
              <a:t>Labour Market Analysis - Trends</a:t>
            </a:r>
          </a:p>
        </p:txBody>
      </p:sp>
      <p:sp>
        <p:nvSpPr>
          <p:cNvPr id="3" name="Content Placeholder 2">
            <a:extLst>
              <a:ext uri="{FF2B5EF4-FFF2-40B4-BE49-F238E27FC236}">
                <a16:creationId xmlns:a16="http://schemas.microsoft.com/office/drawing/2014/main" xmlns="" id="{3A85081E-B74E-4509-9280-110468ECE80A}"/>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 Key concept in employee resourcing </a:t>
            </a:r>
          </a:p>
          <a:p>
            <a:pPr>
              <a:buFont typeface="Wingdings" panose="05000000000000000000" pitchFamily="2" charset="2"/>
              <a:buChar char="Ø"/>
            </a:pPr>
            <a:r>
              <a:rPr lang="en-GB" dirty="0"/>
              <a:t> The market for potential employees</a:t>
            </a:r>
          </a:p>
          <a:p>
            <a:pPr>
              <a:buFont typeface="Wingdings" panose="05000000000000000000" pitchFamily="2" charset="2"/>
              <a:buChar char="Ø"/>
            </a:pPr>
            <a:r>
              <a:rPr lang="en-GB" dirty="0"/>
              <a:t> Which people are willing and able to work</a:t>
            </a:r>
          </a:p>
          <a:p>
            <a:pPr>
              <a:buFont typeface="Wingdings" panose="05000000000000000000" pitchFamily="2" charset="2"/>
              <a:buChar char="Ø"/>
            </a:pPr>
            <a:r>
              <a:rPr lang="en-GB" dirty="0"/>
              <a:t> What are they looking for in employment</a:t>
            </a:r>
          </a:p>
          <a:p>
            <a:pPr>
              <a:buFont typeface="Wingdings" panose="05000000000000000000" pitchFamily="2" charset="2"/>
              <a:buChar char="Ø"/>
            </a:pPr>
            <a:r>
              <a:rPr lang="en-GB" dirty="0"/>
              <a:t> Impact on resourcing and methods </a:t>
            </a:r>
            <a:r>
              <a:rPr lang="en-GB" dirty="0" smtClean="0"/>
              <a:t>used</a:t>
            </a:r>
          </a:p>
          <a:p>
            <a:pPr>
              <a:buFont typeface="Wingdings" panose="05000000000000000000" pitchFamily="2" charset="2"/>
              <a:buChar char="Ø"/>
            </a:pPr>
            <a:endParaRPr lang="en-GB" dirty="0" smtClean="0"/>
          </a:p>
          <a:p>
            <a:pPr marL="0" indent="0">
              <a:buNone/>
            </a:pPr>
            <a:r>
              <a:rPr lang="en-GB" b="1" dirty="0" smtClean="0"/>
              <a:t>Where </a:t>
            </a:r>
            <a:r>
              <a:rPr lang="en-GB" b="1" dirty="0"/>
              <a:t>might an organisation source its labour from? </a:t>
            </a:r>
            <a:endParaRPr lang="en-GB" dirty="0"/>
          </a:p>
        </p:txBody>
      </p:sp>
    </p:spTree>
    <p:extLst>
      <p:ext uri="{BB962C8B-B14F-4D97-AF65-F5344CB8AC3E}">
        <p14:creationId xmlns:p14="http://schemas.microsoft.com/office/powerpoint/2010/main" val="1544581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19C236-8AD1-4280-AB20-1EDBDD30A444}"/>
              </a:ext>
            </a:extLst>
          </p:cNvPr>
          <p:cNvSpPr>
            <a:spLocks noGrp="1"/>
          </p:cNvSpPr>
          <p:nvPr>
            <p:ph type="title"/>
          </p:nvPr>
        </p:nvSpPr>
        <p:spPr/>
        <p:txBody>
          <a:bodyPr/>
          <a:lstStyle/>
          <a:p>
            <a:r>
              <a:rPr lang="en-GB" dirty="0"/>
              <a:t>Sources of labour</a:t>
            </a:r>
          </a:p>
        </p:txBody>
      </p:sp>
      <p:sp>
        <p:nvSpPr>
          <p:cNvPr id="3" name="Content Placeholder 2">
            <a:extLst>
              <a:ext uri="{FF2B5EF4-FFF2-40B4-BE49-F238E27FC236}">
                <a16:creationId xmlns:a16="http://schemas.microsoft.com/office/drawing/2014/main" xmlns="" id="{00478071-D3F0-4E74-BFE6-59847EA27713}"/>
              </a:ext>
            </a:extLst>
          </p:cNvPr>
          <p:cNvSpPr>
            <a:spLocks noGrp="1"/>
          </p:cNvSpPr>
          <p:nvPr>
            <p:ph sz="half" idx="1"/>
          </p:nvPr>
        </p:nvSpPr>
        <p:spPr>
          <a:xfrm>
            <a:off x="609599" y="1600201"/>
            <a:ext cx="5818909" cy="3989040"/>
          </a:xfrm>
        </p:spPr>
        <p:txBody>
          <a:bodyPr>
            <a:normAutofit fontScale="92500" lnSpcReduction="20000"/>
          </a:bodyPr>
          <a:lstStyle/>
          <a:p>
            <a:pPr>
              <a:buFont typeface="Wingdings" panose="05000000000000000000" pitchFamily="2" charset="2"/>
              <a:buChar char="Ø"/>
            </a:pPr>
            <a:r>
              <a:rPr lang="en-GB" dirty="0"/>
              <a:t> Job seekers in:</a:t>
            </a:r>
          </a:p>
          <a:p>
            <a:pPr lvl="1">
              <a:buFont typeface="Wingdings" panose="05000000000000000000" pitchFamily="2" charset="2"/>
              <a:buChar char="Ø"/>
            </a:pPr>
            <a:r>
              <a:rPr lang="en-GB" dirty="0"/>
              <a:t>Local market</a:t>
            </a:r>
          </a:p>
          <a:p>
            <a:pPr lvl="1">
              <a:buFont typeface="Wingdings" panose="05000000000000000000" pitchFamily="2" charset="2"/>
              <a:buChar char="Ø"/>
            </a:pPr>
            <a:r>
              <a:rPr lang="en-GB" dirty="0"/>
              <a:t>National market</a:t>
            </a:r>
          </a:p>
          <a:p>
            <a:pPr lvl="1">
              <a:buFont typeface="Wingdings" panose="05000000000000000000" pitchFamily="2" charset="2"/>
              <a:buChar char="Ø"/>
            </a:pPr>
            <a:r>
              <a:rPr lang="en-GB" dirty="0"/>
              <a:t>International market</a:t>
            </a:r>
          </a:p>
          <a:p>
            <a:pPr marL="457200" lvl="1" indent="0">
              <a:buNone/>
            </a:pPr>
            <a:endParaRPr lang="en-GB" dirty="0"/>
          </a:p>
          <a:p>
            <a:pPr>
              <a:buFont typeface="Wingdings" panose="05000000000000000000" pitchFamily="2" charset="2"/>
              <a:buChar char="Ø"/>
            </a:pPr>
            <a:r>
              <a:rPr lang="en-GB" dirty="0"/>
              <a:t> Those working in other companies</a:t>
            </a:r>
          </a:p>
          <a:p>
            <a:pPr marL="0" indent="0">
              <a:buNone/>
            </a:pPr>
            <a:endParaRPr lang="en-GB" dirty="0"/>
          </a:p>
          <a:p>
            <a:pPr>
              <a:buFont typeface="Wingdings" panose="05000000000000000000" pitchFamily="2" charset="2"/>
              <a:buChar char="Ø"/>
            </a:pPr>
            <a:r>
              <a:rPr lang="en-GB" dirty="0"/>
              <a:t> Graduates</a:t>
            </a:r>
          </a:p>
          <a:p>
            <a:pPr marL="0" indent="0">
              <a:buNone/>
            </a:pPr>
            <a:endParaRPr lang="en-GB" dirty="0"/>
          </a:p>
        </p:txBody>
      </p:sp>
      <p:sp>
        <p:nvSpPr>
          <p:cNvPr id="4" name="Content Placeholder 3">
            <a:extLst>
              <a:ext uri="{FF2B5EF4-FFF2-40B4-BE49-F238E27FC236}">
                <a16:creationId xmlns:a16="http://schemas.microsoft.com/office/drawing/2014/main" xmlns="" id="{CB18617D-9F2B-45B1-B0E0-3468F332C8D0}"/>
              </a:ext>
            </a:extLst>
          </p:cNvPr>
          <p:cNvSpPr>
            <a:spLocks noGrp="1"/>
          </p:cNvSpPr>
          <p:nvPr>
            <p:ph sz="half" idx="2"/>
          </p:nvPr>
        </p:nvSpPr>
        <p:spPr>
          <a:xfrm>
            <a:off x="6668654" y="1600201"/>
            <a:ext cx="5384800" cy="3989040"/>
          </a:xfrm>
        </p:spPr>
        <p:txBody>
          <a:bodyPr>
            <a:normAutofit fontScale="92500" lnSpcReduction="20000"/>
          </a:bodyPr>
          <a:lstStyle/>
          <a:p>
            <a:pPr>
              <a:buFont typeface="Wingdings" panose="05000000000000000000" pitchFamily="2" charset="2"/>
              <a:buChar char="Ø"/>
            </a:pPr>
            <a:r>
              <a:rPr lang="en-GB" dirty="0"/>
              <a:t>School leavers</a:t>
            </a:r>
          </a:p>
          <a:p>
            <a:pPr>
              <a:buFont typeface="Wingdings" panose="05000000000000000000" pitchFamily="2" charset="2"/>
              <a:buChar char="Ø"/>
            </a:pPr>
            <a:endParaRPr lang="en-GB" dirty="0"/>
          </a:p>
          <a:p>
            <a:pPr>
              <a:buFont typeface="Wingdings" panose="05000000000000000000" pitchFamily="2" charset="2"/>
              <a:buChar char="Ø"/>
            </a:pPr>
            <a:r>
              <a:rPr lang="en-GB" dirty="0"/>
              <a:t> Economically inactive</a:t>
            </a:r>
          </a:p>
          <a:p>
            <a:pPr marL="0" indent="0">
              <a:buNone/>
            </a:pPr>
            <a:endParaRPr lang="en-GB" dirty="0"/>
          </a:p>
          <a:p>
            <a:pPr>
              <a:buFont typeface="Wingdings" panose="05000000000000000000" pitchFamily="2" charset="2"/>
              <a:buChar char="Ø"/>
            </a:pPr>
            <a:r>
              <a:rPr lang="en-GB" dirty="0"/>
              <a:t>Untapped Talent Pools</a:t>
            </a:r>
          </a:p>
          <a:p>
            <a:pPr lvl="1">
              <a:buFont typeface="Wingdings" panose="05000000000000000000" pitchFamily="2" charset="2"/>
              <a:buChar char="Ø"/>
            </a:pPr>
            <a:r>
              <a:rPr lang="en-GB" dirty="0"/>
              <a:t>Prisoners</a:t>
            </a:r>
          </a:p>
          <a:p>
            <a:pPr lvl="1">
              <a:buFont typeface="Wingdings" panose="05000000000000000000" pitchFamily="2" charset="2"/>
              <a:buChar char="Ø"/>
            </a:pPr>
            <a:r>
              <a:rPr lang="en-GB" dirty="0"/>
              <a:t>Ex-offenders</a:t>
            </a:r>
          </a:p>
          <a:p>
            <a:pPr lvl="1">
              <a:buFont typeface="Wingdings" panose="05000000000000000000" pitchFamily="2" charset="2"/>
              <a:buChar char="Ø"/>
            </a:pPr>
            <a:r>
              <a:rPr lang="en-GB" dirty="0"/>
              <a:t>Homeless</a:t>
            </a:r>
          </a:p>
          <a:p>
            <a:pPr marL="0" indent="0">
              <a:buNone/>
            </a:pPr>
            <a:endParaRPr lang="en-GB" sz="2000" dirty="0"/>
          </a:p>
          <a:p>
            <a:pPr marL="0" indent="0">
              <a:buNone/>
            </a:pPr>
            <a:endParaRPr lang="en-GB" sz="2000" dirty="0"/>
          </a:p>
          <a:p>
            <a:pPr marL="0" indent="0" algn="r">
              <a:buNone/>
            </a:pPr>
            <a:r>
              <a:rPr lang="en-GB" sz="2000" dirty="0"/>
              <a:t>Taylor and Woodhams, 2016</a:t>
            </a:r>
          </a:p>
          <a:p>
            <a:endParaRPr lang="en-GB" dirty="0"/>
          </a:p>
        </p:txBody>
      </p:sp>
    </p:spTree>
    <p:extLst>
      <p:ext uri="{BB962C8B-B14F-4D97-AF65-F5344CB8AC3E}">
        <p14:creationId xmlns:p14="http://schemas.microsoft.com/office/powerpoint/2010/main" val="89747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fade">
                                      <p:cBhvr>
                                        <p:cTn id="43" dur="1000"/>
                                        <p:tgtEl>
                                          <p:spTgt spid="4">
                                            <p:txEl>
                                              <p:pRg st="0" end="0"/>
                                            </p:txEl>
                                          </p:spTgt>
                                        </p:tgtEl>
                                      </p:cBhvr>
                                    </p:animEffect>
                                    <p:anim calcmode="lin" valueType="num">
                                      <p:cBhvr>
                                        <p:cTn id="4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1000"/>
                                        <p:tgtEl>
                                          <p:spTgt spid="4">
                                            <p:txEl>
                                              <p:pRg st="2" end="2"/>
                                            </p:txEl>
                                          </p:spTgt>
                                        </p:tgtEl>
                                      </p:cBhvr>
                                    </p:animEffect>
                                    <p:anim calcmode="lin" valueType="num">
                                      <p:cBhvr>
                                        <p:cTn id="5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anim calcmode="lin" valueType="num">
                                      <p:cBhvr>
                                        <p:cTn id="5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4">
                                            <p:txEl>
                                              <p:pRg st="5" end="5"/>
                                            </p:txEl>
                                          </p:spTgt>
                                        </p:tgtEl>
                                        <p:attrNameLst>
                                          <p:attrName>style.visibility</p:attrName>
                                        </p:attrNameLst>
                                      </p:cBhvr>
                                      <p:to>
                                        <p:strVal val="visible"/>
                                      </p:to>
                                    </p:set>
                                    <p:animEffect transition="in" filter="fade">
                                      <p:cBhvr>
                                        <p:cTn id="64" dur="1000"/>
                                        <p:tgtEl>
                                          <p:spTgt spid="4">
                                            <p:txEl>
                                              <p:pRg st="5" end="5"/>
                                            </p:txEl>
                                          </p:spTgt>
                                        </p:tgtEl>
                                      </p:cBhvr>
                                    </p:animEffect>
                                    <p:anim calcmode="lin" valueType="num">
                                      <p:cBhvr>
                                        <p:cTn id="6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Effect transition="in" filter="fade">
                                      <p:cBhvr>
                                        <p:cTn id="71" dur="1000"/>
                                        <p:tgtEl>
                                          <p:spTgt spid="4">
                                            <p:txEl>
                                              <p:pRg st="6" end="6"/>
                                            </p:txEl>
                                          </p:spTgt>
                                        </p:tgtEl>
                                      </p:cBhvr>
                                    </p:animEffect>
                                    <p:anim calcmode="lin" valueType="num">
                                      <p:cBhvr>
                                        <p:cTn id="7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4">
                                            <p:txEl>
                                              <p:pRg st="7" end="7"/>
                                            </p:txEl>
                                          </p:spTgt>
                                        </p:tgtEl>
                                        <p:attrNameLst>
                                          <p:attrName>style.visibility</p:attrName>
                                        </p:attrNameLst>
                                      </p:cBhvr>
                                      <p:to>
                                        <p:strVal val="visible"/>
                                      </p:to>
                                    </p:set>
                                    <p:animEffect transition="in" filter="fade">
                                      <p:cBhvr>
                                        <p:cTn id="78" dur="1000"/>
                                        <p:tgtEl>
                                          <p:spTgt spid="4">
                                            <p:txEl>
                                              <p:pRg st="7" end="7"/>
                                            </p:txEl>
                                          </p:spTgt>
                                        </p:tgtEl>
                                      </p:cBhvr>
                                    </p:animEffect>
                                    <p:anim calcmode="lin" valueType="num">
                                      <p:cBhvr>
                                        <p:cTn id="79"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80"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EFB716-2D57-4868-9F2D-08741128C9E5}"/>
              </a:ext>
            </a:extLst>
          </p:cNvPr>
          <p:cNvSpPr>
            <a:spLocks noGrp="1"/>
          </p:cNvSpPr>
          <p:nvPr>
            <p:ph type="title"/>
          </p:nvPr>
        </p:nvSpPr>
        <p:spPr/>
        <p:txBody>
          <a:bodyPr/>
          <a:lstStyle/>
          <a:p>
            <a:r>
              <a:rPr lang="en-GB" dirty="0"/>
              <a:t>Tight v Loose labour market</a:t>
            </a:r>
          </a:p>
        </p:txBody>
      </p:sp>
      <p:sp>
        <p:nvSpPr>
          <p:cNvPr id="3" name="Text Placeholder 2">
            <a:extLst>
              <a:ext uri="{FF2B5EF4-FFF2-40B4-BE49-F238E27FC236}">
                <a16:creationId xmlns:a16="http://schemas.microsoft.com/office/drawing/2014/main" xmlns="" id="{9A7C9BBF-D96C-4BEE-82C4-FE4CCB1BCDD7}"/>
              </a:ext>
            </a:extLst>
          </p:cNvPr>
          <p:cNvSpPr>
            <a:spLocks noGrp="1"/>
          </p:cNvSpPr>
          <p:nvPr>
            <p:ph type="body" idx="1"/>
          </p:nvPr>
        </p:nvSpPr>
        <p:spPr/>
        <p:txBody>
          <a:bodyPr/>
          <a:lstStyle/>
          <a:p>
            <a:r>
              <a:rPr lang="en-GB" dirty="0"/>
              <a:t>Tight</a:t>
            </a:r>
          </a:p>
        </p:txBody>
      </p:sp>
      <p:sp>
        <p:nvSpPr>
          <p:cNvPr id="4" name="Content Placeholder 3">
            <a:extLst>
              <a:ext uri="{FF2B5EF4-FFF2-40B4-BE49-F238E27FC236}">
                <a16:creationId xmlns:a16="http://schemas.microsoft.com/office/drawing/2014/main" xmlns="" id="{0CD17F45-572B-43E5-811B-C968D48C9057}"/>
              </a:ext>
            </a:extLst>
          </p:cNvPr>
          <p:cNvSpPr>
            <a:spLocks noGrp="1"/>
          </p:cNvSpPr>
          <p:nvPr>
            <p:ph sz="half" idx="2"/>
          </p:nvPr>
        </p:nvSpPr>
        <p:spPr/>
        <p:txBody>
          <a:bodyPr/>
          <a:lstStyle/>
          <a:p>
            <a:r>
              <a:rPr lang="en-GB" dirty="0"/>
              <a:t>High Employment levels</a:t>
            </a:r>
          </a:p>
          <a:p>
            <a:r>
              <a:rPr lang="en-GB" dirty="0"/>
              <a:t>Not enough people with specific skills</a:t>
            </a:r>
          </a:p>
          <a:p>
            <a:r>
              <a:rPr lang="en-GB" dirty="0"/>
              <a:t>Demand for people outstrips supply</a:t>
            </a:r>
          </a:p>
          <a:p>
            <a:r>
              <a:rPr lang="en-GB" dirty="0"/>
              <a:t>Employees have increased bargaining power</a:t>
            </a:r>
          </a:p>
        </p:txBody>
      </p:sp>
      <p:sp>
        <p:nvSpPr>
          <p:cNvPr id="5" name="Text Placeholder 4">
            <a:extLst>
              <a:ext uri="{FF2B5EF4-FFF2-40B4-BE49-F238E27FC236}">
                <a16:creationId xmlns:a16="http://schemas.microsoft.com/office/drawing/2014/main" xmlns="" id="{623FBDD0-7C21-4F77-8CDF-D5D09ED4D932}"/>
              </a:ext>
            </a:extLst>
          </p:cNvPr>
          <p:cNvSpPr>
            <a:spLocks noGrp="1"/>
          </p:cNvSpPr>
          <p:nvPr>
            <p:ph type="body" sz="quarter" idx="3"/>
          </p:nvPr>
        </p:nvSpPr>
        <p:spPr/>
        <p:txBody>
          <a:bodyPr/>
          <a:lstStyle/>
          <a:p>
            <a:r>
              <a:rPr lang="en-GB" dirty="0"/>
              <a:t>Loose</a:t>
            </a:r>
          </a:p>
        </p:txBody>
      </p:sp>
      <p:sp>
        <p:nvSpPr>
          <p:cNvPr id="6" name="Content Placeholder 5">
            <a:extLst>
              <a:ext uri="{FF2B5EF4-FFF2-40B4-BE49-F238E27FC236}">
                <a16:creationId xmlns:a16="http://schemas.microsoft.com/office/drawing/2014/main" xmlns="" id="{8542CBDD-268B-4FD3-A40D-C360DBD06E7A}"/>
              </a:ext>
            </a:extLst>
          </p:cNvPr>
          <p:cNvSpPr>
            <a:spLocks noGrp="1"/>
          </p:cNvSpPr>
          <p:nvPr>
            <p:ph sz="quarter" idx="4"/>
          </p:nvPr>
        </p:nvSpPr>
        <p:spPr/>
        <p:txBody>
          <a:bodyPr/>
          <a:lstStyle/>
          <a:p>
            <a:r>
              <a:rPr lang="en-GB" dirty="0"/>
              <a:t>High Unemployment</a:t>
            </a:r>
          </a:p>
          <a:p>
            <a:r>
              <a:rPr lang="en-GB" dirty="0"/>
              <a:t>Skills readily available</a:t>
            </a:r>
          </a:p>
          <a:p>
            <a:r>
              <a:rPr lang="en-GB" dirty="0"/>
              <a:t>Demand for jobs outstrips supply</a:t>
            </a:r>
          </a:p>
          <a:p>
            <a:r>
              <a:rPr lang="en-GB" dirty="0"/>
              <a:t>Employer has increased bargaining power</a:t>
            </a:r>
          </a:p>
        </p:txBody>
      </p:sp>
    </p:spTree>
    <p:extLst>
      <p:ext uri="{BB962C8B-B14F-4D97-AF65-F5344CB8AC3E}">
        <p14:creationId xmlns:p14="http://schemas.microsoft.com/office/powerpoint/2010/main" val="11629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500"/>
                                        <p:tgtEl>
                                          <p:spTgt spid="6">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500"/>
                                        <p:tgtEl>
                                          <p:spTgt spid="6">
                                            <p:txEl>
                                              <p:pRg st="1" end="1"/>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animEffect transition="in" filter="fade">
                                      <p:cBhvr>
                                        <p:cTn id="30"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E75996-1892-4E2D-8CD1-FA8FF52C2826}"/>
              </a:ext>
            </a:extLst>
          </p:cNvPr>
          <p:cNvSpPr>
            <a:spLocks noGrp="1"/>
          </p:cNvSpPr>
          <p:nvPr>
            <p:ph type="title"/>
          </p:nvPr>
        </p:nvSpPr>
        <p:spPr/>
        <p:txBody>
          <a:bodyPr/>
          <a:lstStyle/>
          <a:p>
            <a:r>
              <a:rPr lang="en-GB" dirty="0"/>
              <a:t>Demand and Supply of skills</a:t>
            </a:r>
          </a:p>
        </p:txBody>
      </p:sp>
      <p:sp>
        <p:nvSpPr>
          <p:cNvPr id="3" name="Content Placeholder 2">
            <a:extLst>
              <a:ext uri="{FF2B5EF4-FFF2-40B4-BE49-F238E27FC236}">
                <a16:creationId xmlns:a16="http://schemas.microsoft.com/office/drawing/2014/main" xmlns="" id="{372E4133-1751-4650-905A-D4A597FD79D5}"/>
              </a:ext>
            </a:extLst>
          </p:cNvPr>
          <p:cNvSpPr>
            <a:spLocks noGrp="1"/>
          </p:cNvSpPr>
          <p:nvPr>
            <p:ph idx="1"/>
          </p:nvPr>
        </p:nvSpPr>
        <p:spPr/>
        <p:txBody>
          <a:bodyPr/>
          <a:lstStyle/>
          <a:p>
            <a:pPr>
              <a:buFont typeface="Wingdings" panose="05000000000000000000" pitchFamily="2" charset="2"/>
              <a:buChar char="Ø"/>
            </a:pPr>
            <a:r>
              <a:rPr lang="en-GB" dirty="0"/>
              <a:t> The economic context</a:t>
            </a:r>
          </a:p>
          <a:p>
            <a:pPr>
              <a:buFont typeface="Wingdings" panose="05000000000000000000" pitchFamily="2" charset="2"/>
              <a:buChar char="Ø"/>
            </a:pPr>
            <a:r>
              <a:rPr lang="en-GB" dirty="0"/>
              <a:t> Demographic changes</a:t>
            </a:r>
          </a:p>
          <a:p>
            <a:pPr>
              <a:buFont typeface="Wingdings" panose="05000000000000000000" pitchFamily="2" charset="2"/>
              <a:buChar char="Ø"/>
            </a:pPr>
            <a:r>
              <a:rPr lang="en-GB" dirty="0"/>
              <a:t> Political changes</a:t>
            </a:r>
          </a:p>
          <a:p>
            <a:pPr>
              <a:buFont typeface="Wingdings" panose="05000000000000000000" pitchFamily="2" charset="2"/>
              <a:buChar char="Ø"/>
            </a:pPr>
            <a:r>
              <a:rPr lang="en-GB" dirty="0"/>
              <a:t> Legislative changes</a:t>
            </a:r>
          </a:p>
          <a:p>
            <a:pPr>
              <a:buFont typeface="Wingdings" panose="05000000000000000000" pitchFamily="2" charset="2"/>
              <a:buChar char="Ø"/>
            </a:pPr>
            <a:r>
              <a:rPr lang="en-GB" dirty="0"/>
              <a:t> Technological developments</a:t>
            </a:r>
          </a:p>
          <a:p>
            <a:pPr>
              <a:buFont typeface="Wingdings" panose="05000000000000000000" pitchFamily="2" charset="2"/>
              <a:buChar char="Ø"/>
            </a:pPr>
            <a:r>
              <a:rPr lang="en-GB" dirty="0"/>
              <a:t> Natural disasters, pandemic, international events</a:t>
            </a:r>
          </a:p>
        </p:txBody>
      </p:sp>
    </p:spTree>
    <p:extLst>
      <p:ext uri="{BB962C8B-B14F-4D97-AF65-F5344CB8AC3E}">
        <p14:creationId xmlns:p14="http://schemas.microsoft.com/office/powerpoint/2010/main" val="956597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69A0D3-6471-4A40-9148-52396339E79E}"/>
              </a:ext>
            </a:extLst>
          </p:cNvPr>
          <p:cNvSpPr>
            <a:spLocks noGrp="1"/>
          </p:cNvSpPr>
          <p:nvPr>
            <p:ph type="title"/>
          </p:nvPr>
        </p:nvSpPr>
        <p:spPr>
          <a:xfrm>
            <a:off x="609600" y="58560"/>
            <a:ext cx="10972800" cy="1143000"/>
          </a:xfrm>
        </p:spPr>
        <p:txBody>
          <a:bodyPr/>
          <a:lstStyle/>
          <a:p>
            <a:r>
              <a:rPr lang="en-GB" dirty="0"/>
              <a:t>UK labour market trends</a:t>
            </a:r>
          </a:p>
        </p:txBody>
      </p:sp>
      <p:sp>
        <p:nvSpPr>
          <p:cNvPr id="4" name="Arrow: Up 3">
            <a:extLst>
              <a:ext uri="{FF2B5EF4-FFF2-40B4-BE49-F238E27FC236}">
                <a16:creationId xmlns:a16="http://schemas.microsoft.com/office/drawing/2014/main" xmlns="" id="{D8CCAE58-C274-4992-9C50-11681969291C}"/>
              </a:ext>
            </a:extLst>
          </p:cNvPr>
          <p:cNvSpPr/>
          <p:nvPr/>
        </p:nvSpPr>
        <p:spPr>
          <a:xfrm>
            <a:off x="3634154" y="1225622"/>
            <a:ext cx="2800169" cy="201687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smtClean="0"/>
              <a:t>Emp</a:t>
            </a:r>
            <a:endParaRPr lang="en-GB" sz="2800" dirty="0"/>
          </a:p>
          <a:p>
            <a:pPr algn="ctr"/>
            <a:r>
              <a:rPr lang="en-GB" sz="2800" dirty="0"/>
              <a:t>75.5%</a:t>
            </a:r>
          </a:p>
          <a:p>
            <a:pPr algn="ctr"/>
            <a:endParaRPr lang="en-GB" sz="2800" dirty="0"/>
          </a:p>
        </p:txBody>
      </p:sp>
      <p:sp>
        <p:nvSpPr>
          <p:cNvPr id="5" name="Arrow: Down 4">
            <a:extLst>
              <a:ext uri="{FF2B5EF4-FFF2-40B4-BE49-F238E27FC236}">
                <a16:creationId xmlns:a16="http://schemas.microsoft.com/office/drawing/2014/main" xmlns="" id="{11567320-016F-4E21-AC9B-C9A191447617}"/>
              </a:ext>
            </a:extLst>
          </p:cNvPr>
          <p:cNvSpPr/>
          <p:nvPr/>
        </p:nvSpPr>
        <p:spPr>
          <a:xfrm>
            <a:off x="6434323" y="1383101"/>
            <a:ext cx="2534195" cy="201687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a:t>Unemp</a:t>
            </a:r>
            <a:r>
              <a:rPr lang="en-GB" sz="2800" dirty="0"/>
              <a:t> 4.1%</a:t>
            </a:r>
            <a:endParaRPr lang="en-GB" sz="2800" dirty="0"/>
          </a:p>
        </p:txBody>
      </p:sp>
      <p:sp>
        <p:nvSpPr>
          <p:cNvPr id="6" name="TextBox 5">
            <a:extLst>
              <a:ext uri="{FF2B5EF4-FFF2-40B4-BE49-F238E27FC236}">
                <a16:creationId xmlns:a16="http://schemas.microsoft.com/office/drawing/2014/main" xmlns="" id="{CD4F33A9-267C-4A42-A204-AD290D006162}"/>
              </a:ext>
            </a:extLst>
          </p:cNvPr>
          <p:cNvSpPr txBox="1"/>
          <p:nvPr/>
        </p:nvSpPr>
        <p:spPr>
          <a:xfrm>
            <a:off x="2768600" y="5162033"/>
            <a:ext cx="8813800" cy="369332"/>
          </a:xfrm>
          <a:prstGeom prst="rect">
            <a:avLst/>
          </a:prstGeom>
          <a:noFill/>
        </p:spPr>
        <p:txBody>
          <a:bodyPr wrap="square" rtlCol="0">
            <a:spAutoFit/>
          </a:bodyPr>
          <a:lstStyle/>
          <a:p>
            <a:r>
              <a:rPr lang="en-GB" dirty="0"/>
              <a:t>Figures from Office for National Statistics, Labour Market Overview UK, February </a:t>
            </a:r>
            <a:r>
              <a:rPr lang="en-GB" dirty="0" smtClean="0"/>
              <a:t>2022</a:t>
            </a:r>
            <a:endParaRPr lang="en-GB" dirty="0"/>
          </a:p>
        </p:txBody>
      </p:sp>
      <p:sp>
        <p:nvSpPr>
          <p:cNvPr id="7" name="Rectangle: Rounded Corners 6">
            <a:extLst>
              <a:ext uri="{FF2B5EF4-FFF2-40B4-BE49-F238E27FC236}">
                <a16:creationId xmlns:a16="http://schemas.microsoft.com/office/drawing/2014/main" xmlns="" id="{F284AEDD-9829-4054-9043-A38FD8C06B4F}"/>
              </a:ext>
            </a:extLst>
          </p:cNvPr>
          <p:cNvSpPr/>
          <p:nvPr/>
        </p:nvSpPr>
        <p:spPr>
          <a:xfrm>
            <a:off x="1692638" y="3914056"/>
            <a:ext cx="2387600"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1,298,400</a:t>
            </a:r>
            <a:endParaRPr lang="en-GB" sz="2800" dirty="0"/>
          </a:p>
          <a:p>
            <a:pPr algn="ctr"/>
            <a:r>
              <a:rPr lang="en-GB" sz="2800" dirty="0"/>
              <a:t>Vacancies</a:t>
            </a:r>
          </a:p>
        </p:txBody>
      </p:sp>
      <p:sp>
        <p:nvSpPr>
          <p:cNvPr id="8" name="Rectangle: Rounded Corners 7">
            <a:extLst>
              <a:ext uri="{FF2B5EF4-FFF2-40B4-BE49-F238E27FC236}">
                <a16:creationId xmlns:a16="http://schemas.microsoft.com/office/drawing/2014/main" xmlns="" id="{A0160720-6339-420A-B1B0-ECCEE3BBBADD}"/>
              </a:ext>
            </a:extLst>
          </p:cNvPr>
          <p:cNvSpPr/>
          <p:nvPr/>
        </p:nvSpPr>
        <p:spPr>
          <a:xfrm>
            <a:off x="8111762" y="3837492"/>
            <a:ext cx="2387600"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8.76 </a:t>
            </a:r>
            <a:r>
              <a:rPr lang="en-GB" sz="2800" dirty="0"/>
              <a:t>Million</a:t>
            </a:r>
          </a:p>
          <a:p>
            <a:pPr algn="ctr"/>
            <a:r>
              <a:rPr lang="en-GB" sz="2800" dirty="0"/>
              <a:t>inactive</a:t>
            </a:r>
          </a:p>
        </p:txBody>
      </p:sp>
    </p:spTree>
    <p:extLst>
      <p:ext uri="{BB962C8B-B14F-4D97-AF65-F5344CB8AC3E}">
        <p14:creationId xmlns:p14="http://schemas.microsoft.com/office/powerpoint/2010/main" val="250179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ipe(down)">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7D085E-D07B-4C01-B78D-2D698CB46467}"/>
              </a:ext>
            </a:extLst>
          </p:cNvPr>
          <p:cNvSpPr>
            <a:spLocks noGrp="1"/>
          </p:cNvSpPr>
          <p:nvPr>
            <p:ph type="title"/>
          </p:nvPr>
        </p:nvSpPr>
        <p:spPr>
          <a:xfrm>
            <a:off x="609600" y="132905"/>
            <a:ext cx="10972800" cy="1143000"/>
          </a:xfrm>
        </p:spPr>
        <p:txBody>
          <a:bodyPr/>
          <a:lstStyle/>
          <a:p>
            <a:r>
              <a:rPr lang="en-GB" dirty="0"/>
              <a:t>The impact of Brexit</a:t>
            </a:r>
          </a:p>
        </p:txBody>
      </p:sp>
      <p:graphicFrame>
        <p:nvGraphicFramePr>
          <p:cNvPr id="6" name="Diagram 5">
            <a:extLst>
              <a:ext uri="{FF2B5EF4-FFF2-40B4-BE49-F238E27FC236}">
                <a16:creationId xmlns:a16="http://schemas.microsoft.com/office/drawing/2014/main" xmlns="" id="{97B744A9-3DB2-4A16-A3CA-D7BAAA046686}"/>
              </a:ext>
            </a:extLst>
          </p:cNvPr>
          <p:cNvGraphicFramePr/>
          <p:nvPr>
            <p:extLst>
              <p:ext uri="{D42A27DB-BD31-4B8C-83A1-F6EECF244321}">
                <p14:modId xmlns:p14="http://schemas.microsoft.com/office/powerpoint/2010/main" val="1290225905"/>
              </p:ext>
            </p:extLst>
          </p:nvPr>
        </p:nvGraphicFramePr>
        <p:xfrm>
          <a:off x="1592469" y="825684"/>
          <a:ext cx="9007061" cy="4832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0684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0459AB-30E5-4763-8E15-77F8980ECBBB}"/>
              </a:ext>
            </a:extLst>
          </p:cNvPr>
          <p:cNvSpPr>
            <a:spLocks noGrp="1"/>
          </p:cNvSpPr>
          <p:nvPr>
            <p:ph type="title"/>
          </p:nvPr>
        </p:nvSpPr>
        <p:spPr>
          <a:xfrm>
            <a:off x="609600" y="191143"/>
            <a:ext cx="10972800" cy="1143000"/>
          </a:xfrm>
        </p:spPr>
        <p:txBody>
          <a:bodyPr/>
          <a:lstStyle/>
          <a:p>
            <a:r>
              <a:rPr lang="en-GB" dirty="0"/>
              <a:t>Activity in Breakout Rooms</a:t>
            </a:r>
          </a:p>
        </p:txBody>
      </p:sp>
      <p:sp>
        <p:nvSpPr>
          <p:cNvPr id="3" name="Content Placeholder 2">
            <a:extLst>
              <a:ext uri="{FF2B5EF4-FFF2-40B4-BE49-F238E27FC236}">
                <a16:creationId xmlns:a16="http://schemas.microsoft.com/office/drawing/2014/main" xmlns="" id="{F7F5B1A9-6399-4F50-B471-BB134D2F60B4}"/>
              </a:ext>
            </a:extLst>
          </p:cNvPr>
          <p:cNvSpPr>
            <a:spLocks noGrp="1"/>
          </p:cNvSpPr>
          <p:nvPr>
            <p:ph idx="1"/>
          </p:nvPr>
        </p:nvSpPr>
        <p:spPr>
          <a:xfrm>
            <a:off x="446591" y="1337455"/>
            <a:ext cx="11298817" cy="3917032"/>
          </a:xfrm>
        </p:spPr>
        <p:txBody>
          <a:bodyPr/>
          <a:lstStyle/>
          <a:p>
            <a:pPr marL="0" indent="0" algn="ctr">
              <a:buNone/>
            </a:pPr>
            <a:r>
              <a:rPr lang="en-GB" dirty="0"/>
              <a:t>What are the labour market trends in each of these countries? (10 minutes research in groups and feedback)  </a:t>
            </a:r>
          </a:p>
        </p:txBody>
      </p:sp>
      <p:pic>
        <p:nvPicPr>
          <p:cNvPr id="4" name="Picture 3">
            <a:extLst>
              <a:ext uri="{FF2B5EF4-FFF2-40B4-BE49-F238E27FC236}">
                <a16:creationId xmlns:a16="http://schemas.microsoft.com/office/drawing/2014/main" xmlns="" id="{BEAE78CD-403F-4BB8-9A71-BD45EA5ABD70}"/>
              </a:ext>
            </a:extLst>
          </p:cNvPr>
          <p:cNvPicPr>
            <a:picLocks noChangeAspect="1"/>
          </p:cNvPicPr>
          <p:nvPr/>
        </p:nvPicPr>
        <p:blipFill>
          <a:blip r:embed="rId3"/>
          <a:stretch>
            <a:fillRect/>
          </a:stretch>
        </p:blipFill>
        <p:spPr>
          <a:xfrm>
            <a:off x="609600" y="2392490"/>
            <a:ext cx="1997785" cy="2701668"/>
          </a:xfrm>
          <a:prstGeom prst="rect">
            <a:avLst/>
          </a:prstGeom>
        </p:spPr>
      </p:pic>
      <p:pic>
        <p:nvPicPr>
          <p:cNvPr id="6" name="Picture 5">
            <a:extLst>
              <a:ext uri="{FF2B5EF4-FFF2-40B4-BE49-F238E27FC236}">
                <a16:creationId xmlns:a16="http://schemas.microsoft.com/office/drawing/2014/main" xmlns="" id="{73E95BA0-5C3A-44DE-BE29-86B78DFB07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3402" y="3295971"/>
            <a:ext cx="2295525" cy="2324100"/>
          </a:xfrm>
          <a:prstGeom prst="rect">
            <a:avLst/>
          </a:prstGeom>
        </p:spPr>
      </p:pic>
      <p:pic>
        <p:nvPicPr>
          <p:cNvPr id="8" name="Picture 7">
            <a:extLst>
              <a:ext uri="{FF2B5EF4-FFF2-40B4-BE49-F238E27FC236}">
                <a16:creationId xmlns:a16="http://schemas.microsoft.com/office/drawing/2014/main" xmlns="" id="{AEE65716-BA63-470C-9253-896376B84D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29215" y="3588797"/>
            <a:ext cx="2979202" cy="2031274"/>
          </a:xfrm>
          <a:prstGeom prst="rect">
            <a:avLst/>
          </a:prstGeom>
        </p:spPr>
      </p:pic>
      <p:pic>
        <p:nvPicPr>
          <p:cNvPr id="2050" name="Picture 2" descr="Australia, Australian, Country, Flag, Map.&quot; iPad Case &amp; Skin by  TOMSREDBUBBLE | Redbubble">
            <a:extLst>
              <a:ext uri="{FF2B5EF4-FFF2-40B4-BE49-F238E27FC236}">
                <a16:creationId xmlns:a16="http://schemas.microsoft.com/office/drawing/2014/main" xmlns="" id="{0FA70E90-C982-40F4-807E-8E250FBE526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2894" t="23428" r="12557" b="26286"/>
          <a:stretch/>
        </p:blipFill>
        <p:spPr bwMode="auto">
          <a:xfrm>
            <a:off x="5494572" y="2392490"/>
            <a:ext cx="3194625" cy="2652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975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D6D29E-5253-4385-B85D-6F16BC3848C6}"/>
              </a:ext>
            </a:extLst>
          </p:cNvPr>
          <p:cNvSpPr>
            <a:spLocks noGrp="1"/>
          </p:cNvSpPr>
          <p:nvPr>
            <p:ph type="title"/>
          </p:nvPr>
        </p:nvSpPr>
        <p:spPr>
          <a:xfrm>
            <a:off x="609600" y="84484"/>
            <a:ext cx="10972800" cy="1143000"/>
          </a:xfrm>
        </p:spPr>
        <p:txBody>
          <a:bodyPr/>
          <a:lstStyle/>
          <a:p>
            <a:r>
              <a:rPr lang="en-GB" dirty="0"/>
              <a:t>Workforce Planning</a:t>
            </a:r>
          </a:p>
        </p:txBody>
      </p:sp>
      <p:sp>
        <p:nvSpPr>
          <p:cNvPr id="6" name="Content Placeholder 5">
            <a:extLst>
              <a:ext uri="{FF2B5EF4-FFF2-40B4-BE49-F238E27FC236}">
                <a16:creationId xmlns:a16="http://schemas.microsoft.com/office/drawing/2014/main" xmlns="" id="{B9739F58-12AE-43EE-9388-8BC0CCF6C45F}"/>
              </a:ext>
            </a:extLst>
          </p:cNvPr>
          <p:cNvSpPr>
            <a:spLocks noGrp="1"/>
          </p:cNvSpPr>
          <p:nvPr>
            <p:ph idx="1"/>
          </p:nvPr>
        </p:nvSpPr>
        <p:spPr>
          <a:xfrm>
            <a:off x="609600" y="1227484"/>
            <a:ext cx="3856383" cy="745434"/>
          </a:xfrm>
        </p:spPr>
        <p:txBody>
          <a:bodyPr/>
          <a:lstStyle/>
          <a:p>
            <a:pPr marL="0" indent="0">
              <a:buNone/>
            </a:pPr>
            <a:r>
              <a:rPr lang="en-GB" dirty="0"/>
              <a:t>Talent planning</a:t>
            </a:r>
          </a:p>
        </p:txBody>
      </p:sp>
      <p:sp>
        <p:nvSpPr>
          <p:cNvPr id="7" name="Double Wave 6">
            <a:extLst>
              <a:ext uri="{FF2B5EF4-FFF2-40B4-BE49-F238E27FC236}">
                <a16:creationId xmlns:a16="http://schemas.microsoft.com/office/drawing/2014/main" xmlns="" id="{939367E6-C217-44B2-B3D0-42B55A41BCFF}"/>
              </a:ext>
            </a:extLst>
          </p:cNvPr>
          <p:cNvSpPr/>
          <p:nvPr/>
        </p:nvSpPr>
        <p:spPr>
          <a:xfrm>
            <a:off x="609600" y="1972918"/>
            <a:ext cx="10972800" cy="1871524"/>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The right number of people with the right skills employed in the right place at the right time, for the right cost and on the right contract - CIPD</a:t>
            </a:r>
          </a:p>
        </p:txBody>
      </p:sp>
      <p:sp>
        <p:nvSpPr>
          <p:cNvPr id="8" name="TextBox 7">
            <a:extLst>
              <a:ext uri="{FF2B5EF4-FFF2-40B4-BE49-F238E27FC236}">
                <a16:creationId xmlns:a16="http://schemas.microsoft.com/office/drawing/2014/main" xmlns="" id="{5083B840-632F-43D5-A309-0E10129CD123}"/>
              </a:ext>
            </a:extLst>
          </p:cNvPr>
          <p:cNvSpPr txBox="1"/>
          <p:nvPr/>
        </p:nvSpPr>
        <p:spPr>
          <a:xfrm>
            <a:off x="5552661" y="1227484"/>
            <a:ext cx="6029739" cy="584775"/>
          </a:xfrm>
          <a:prstGeom prst="rect">
            <a:avLst/>
          </a:prstGeom>
          <a:noFill/>
        </p:spPr>
        <p:txBody>
          <a:bodyPr wrap="square" rtlCol="0">
            <a:spAutoFit/>
          </a:bodyPr>
          <a:lstStyle/>
          <a:p>
            <a:r>
              <a:rPr lang="en-GB" sz="3200" dirty="0"/>
              <a:t>Human Resource Planning (HRP)</a:t>
            </a:r>
          </a:p>
        </p:txBody>
      </p:sp>
      <p:sp>
        <p:nvSpPr>
          <p:cNvPr id="9" name="Double Wave 8">
            <a:extLst>
              <a:ext uri="{FF2B5EF4-FFF2-40B4-BE49-F238E27FC236}">
                <a16:creationId xmlns:a16="http://schemas.microsoft.com/office/drawing/2014/main" xmlns="" id="{E01E9152-CB31-4A97-AA83-FB90F31CC414}"/>
              </a:ext>
            </a:extLst>
          </p:cNvPr>
          <p:cNvSpPr/>
          <p:nvPr/>
        </p:nvSpPr>
        <p:spPr>
          <a:xfrm>
            <a:off x="609600" y="3758992"/>
            <a:ext cx="10972800" cy="1871524"/>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Focus on forecasting the supply and demand of labour and developing plans to reconcile any future gap between the human resources an organisation needs and those it has access to - Taylor </a:t>
            </a:r>
          </a:p>
        </p:txBody>
      </p:sp>
    </p:spTree>
    <p:extLst>
      <p:ext uri="{BB962C8B-B14F-4D97-AF65-F5344CB8AC3E}">
        <p14:creationId xmlns:p14="http://schemas.microsoft.com/office/powerpoint/2010/main" val="371771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p:cTn id="28" dur="500" fill="hold"/>
                                        <p:tgtEl>
                                          <p:spTgt spid="9"/>
                                        </p:tgtEl>
                                        <p:attrNameLst>
                                          <p:attrName>ppt_w</p:attrName>
                                        </p:attrNameLst>
                                      </p:cBhvr>
                                      <p:tavLst>
                                        <p:tav tm="0">
                                          <p:val>
                                            <p:fltVal val="0"/>
                                          </p:val>
                                        </p:tav>
                                        <p:tav tm="100000">
                                          <p:val>
                                            <p:strVal val="#ppt_w"/>
                                          </p:val>
                                        </p:tav>
                                      </p:tavLst>
                                    </p:anim>
                                    <p:anim calcmode="lin" valueType="num">
                                      <p:cBhvr>
                                        <p:cTn id="29" dur="500" fill="hold"/>
                                        <p:tgtEl>
                                          <p:spTgt spid="9"/>
                                        </p:tgtEl>
                                        <p:attrNameLst>
                                          <p:attrName>ppt_h</p:attrName>
                                        </p:attrNameLst>
                                      </p:cBhvr>
                                      <p:tavLst>
                                        <p:tav tm="0">
                                          <p:val>
                                            <p:fltVal val="0"/>
                                          </p:val>
                                        </p:tav>
                                        <p:tav tm="100000">
                                          <p:val>
                                            <p:strVal val="#ppt_h"/>
                                          </p:val>
                                        </p:tav>
                                      </p:tavLst>
                                    </p:anim>
                                    <p:animEffect transition="in" filter="fade">
                                      <p:cBhvr>
                                        <p:cTn id="3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animBg="1"/>
      <p:bldP spid="8" grpId="0"/>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EF7E4A7C-3654-4166-B111-886976570B78}"/>
              </a:ext>
            </a:extLst>
          </p:cNvPr>
          <p:cNvSpPr>
            <a:spLocks noGrp="1"/>
          </p:cNvSpPr>
          <p:nvPr>
            <p:ph type="title"/>
          </p:nvPr>
        </p:nvSpPr>
        <p:spPr/>
        <p:txBody>
          <a:bodyPr/>
          <a:lstStyle/>
          <a:p>
            <a:r>
              <a:rPr lang="en-GB" dirty="0"/>
              <a:t>CIPD’s Viewpoint</a:t>
            </a:r>
          </a:p>
        </p:txBody>
      </p:sp>
      <p:sp>
        <p:nvSpPr>
          <p:cNvPr id="3" name="Content Placeholder 2">
            <a:extLst>
              <a:ext uri="{FF2B5EF4-FFF2-40B4-BE49-F238E27FC236}">
                <a16:creationId xmlns:a16="http://schemas.microsoft.com/office/drawing/2014/main" xmlns="" id="{9787DB03-3D20-49E8-8F9F-75783209CB05}"/>
              </a:ext>
            </a:extLst>
          </p:cNvPr>
          <p:cNvSpPr>
            <a:spLocks noGrp="1"/>
          </p:cNvSpPr>
          <p:nvPr>
            <p:ph idx="1"/>
          </p:nvPr>
        </p:nvSpPr>
        <p:spPr/>
        <p:txBody>
          <a:bodyPr>
            <a:normAutofit fontScale="92500" lnSpcReduction="10000"/>
          </a:bodyPr>
          <a:lstStyle/>
          <a:p>
            <a:pPr marL="0" indent="0">
              <a:buNone/>
            </a:pPr>
            <a:r>
              <a:rPr lang="en-US" i="1" dirty="0">
                <a:effectLst/>
                <a:latin typeface="Arial" panose="020B0604020202020204" pitchFamily="34" charset="0"/>
              </a:rPr>
              <a:t>Moving forward, </a:t>
            </a:r>
            <a:r>
              <a:rPr lang="en-US" i="1" dirty="0" err="1">
                <a:effectLst/>
                <a:latin typeface="Arial" panose="020B0604020202020204" pitchFamily="34" charset="0"/>
              </a:rPr>
              <a:t>organisations</a:t>
            </a:r>
            <a:r>
              <a:rPr lang="en-US" i="1" dirty="0">
                <a:effectLst/>
                <a:latin typeface="Arial" panose="020B0604020202020204" pitchFamily="34" charset="0"/>
              </a:rPr>
              <a:t> need to continue to develop a thorough understanding of their existing talent profile and their current and future requirements. Collecting and evaluating data, and strengthening approaches based on the insights gained, is critical to </a:t>
            </a:r>
            <a:r>
              <a:rPr lang="en-US" i="1" dirty="0" err="1">
                <a:effectLst/>
                <a:latin typeface="Arial" panose="020B0604020202020204" pitchFamily="34" charset="0"/>
              </a:rPr>
              <a:t>maximise</a:t>
            </a:r>
            <a:r>
              <a:rPr lang="en-US" i="1" dirty="0">
                <a:effectLst/>
                <a:latin typeface="Arial" panose="020B0604020202020204" pitchFamily="34" charset="0"/>
              </a:rPr>
              <a:t> the effectiveness and efficiency of resourcing strategies. It is also important to join up talent management practices in a strategic way from recruitment through to development, progression and retention.</a:t>
            </a:r>
          </a:p>
          <a:p>
            <a:pPr marL="0" indent="0" algn="r">
              <a:buNone/>
            </a:pPr>
            <a:r>
              <a:rPr lang="en-US" sz="2200" dirty="0">
                <a:latin typeface="Arial" panose="020B0604020202020204" pitchFamily="34" charset="0"/>
              </a:rPr>
              <a:t>(CIPD, Resourcing and Talent Planning Survey, 2020)</a:t>
            </a:r>
            <a:endParaRPr lang="en-GB" sz="2200" dirty="0"/>
          </a:p>
        </p:txBody>
      </p:sp>
    </p:spTree>
    <p:extLst>
      <p:ext uri="{BB962C8B-B14F-4D97-AF65-F5344CB8AC3E}">
        <p14:creationId xmlns:p14="http://schemas.microsoft.com/office/powerpoint/2010/main" val="3341548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xmlns="" id="{FB62D28D-FA20-49F7-B666-383CD176D033}"/>
              </a:ext>
            </a:extLst>
          </p:cNvPr>
          <p:cNvGraphicFramePr/>
          <p:nvPr>
            <p:extLst>
              <p:ext uri="{D42A27DB-BD31-4B8C-83A1-F6EECF244321}">
                <p14:modId xmlns:p14="http://schemas.microsoft.com/office/powerpoint/2010/main" val="2346793683"/>
              </p:ext>
            </p:extLst>
          </p:nvPr>
        </p:nvGraphicFramePr>
        <p:xfrm>
          <a:off x="5645426" y="193536"/>
          <a:ext cx="5380383" cy="558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xmlns="" id="{0EA1EDEB-F29B-4976-BBBB-900F8E0B217E}"/>
              </a:ext>
            </a:extLst>
          </p:cNvPr>
          <p:cNvSpPr>
            <a:spLocks noGrp="1"/>
          </p:cNvSpPr>
          <p:nvPr>
            <p:ph type="title"/>
          </p:nvPr>
        </p:nvSpPr>
        <p:spPr>
          <a:xfrm>
            <a:off x="474344" y="1820050"/>
            <a:ext cx="4797286" cy="1165692"/>
          </a:xfrm>
        </p:spPr>
        <p:txBody>
          <a:bodyPr>
            <a:normAutofit fontScale="90000"/>
          </a:bodyPr>
          <a:lstStyle/>
          <a:p>
            <a:r>
              <a:rPr lang="en-GB" sz="4400" b="0" dirty="0"/>
              <a:t>The 4 Stages used to develop a workforce plan:</a:t>
            </a:r>
            <a:br>
              <a:rPr lang="en-GB" sz="4400" b="0" dirty="0"/>
            </a:br>
            <a:r>
              <a:rPr lang="en-GB" sz="4400" b="0" dirty="0"/>
              <a:t/>
            </a:r>
            <a:br>
              <a:rPr lang="en-GB" sz="4400" b="0" dirty="0"/>
            </a:br>
            <a:r>
              <a:rPr lang="en-GB" sz="2800" b="0" dirty="0"/>
              <a:t>Taylor and Woodhams (2016)</a:t>
            </a:r>
          </a:p>
        </p:txBody>
      </p:sp>
    </p:spTree>
    <p:extLst>
      <p:ext uri="{BB962C8B-B14F-4D97-AF65-F5344CB8AC3E}">
        <p14:creationId xmlns:p14="http://schemas.microsoft.com/office/powerpoint/2010/main" val="3711877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7C9E93-202B-4483-809A-E9C3C769F2D0}"/>
              </a:ext>
            </a:extLst>
          </p:cNvPr>
          <p:cNvSpPr>
            <a:spLocks noGrp="1"/>
          </p:cNvSpPr>
          <p:nvPr>
            <p:ph type="title"/>
          </p:nvPr>
        </p:nvSpPr>
        <p:spPr/>
        <p:txBody>
          <a:bodyPr/>
          <a:lstStyle/>
          <a:p>
            <a:r>
              <a:rPr lang="en-GB" dirty="0"/>
              <a:t>Tools and Techniques</a:t>
            </a:r>
          </a:p>
        </p:txBody>
      </p:sp>
      <p:sp>
        <p:nvSpPr>
          <p:cNvPr id="3" name="Content Placeholder 2">
            <a:extLst>
              <a:ext uri="{FF2B5EF4-FFF2-40B4-BE49-F238E27FC236}">
                <a16:creationId xmlns:a16="http://schemas.microsoft.com/office/drawing/2014/main" xmlns="" id="{6BD0E4A5-ABB1-4537-809F-FAE53270C5CD}"/>
              </a:ext>
            </a:extLst>
          </p:cNvPr>
          <p:cNvSpPr>
            <a:spLocks noGrp="1"/>
          </p:cNvSpPr>
          <p:nvPr>
            <p:ph idx="1"/>
          </p:nvPr>
        </p:nvSpPr>
        <p:spPr/>
        <p:txBody>
          <a:bodyPr/>
          <a:lstStyle/>
          <a:p>
            <a:pPr marL="0" indent="0">
              <a:buNone/>
            </a:pPr>
            <a:r>
              <a:rPr lang="en-GB" dirty="0"/>
              <a:t>Workforce planning tools to help identify and address the gap in skills and demand:</a:t>
            </a:r>
          </a:p>
          <a:p>
            <a:r>
              <a:rPr lang="en-GB" dirty="0"/>
              <a:t>Analysis of current workforce</a:t>
            </a:r>
          </a:p>
          <a:p>
            <a:r>
              <a:rPr lang="en-GB" dirty="0"/>
              <a:t>Trends and patterns</a:t>
            </a:r>
          </a:p>
          <a:p>
            <a:r>
              <a:rPr lang="en-GB" dirty="0"/>
              <a:t>Talent Profiles/Training needs analysis</a:t>
            </a:r>
          </a:p>
          <a:p>
            <a:r>
              <a:rPr lang="en-GB" dirty="0"/>
              <a:t>Scenario Planning</a:t>
            </a:r>
          </a:p>
        </p:txBody>
      </p:sp>
    </p:spTree>
    <p:extLst>
      <p:ext uri="{BB962C8B-B14F-4D97-AF65-F5344CB8AC3E}">
        <p14:creationId xmlns:p14="http://schemas.microsoft.com/office/powerpoint/2010/main" val="622970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A697EA-0E7B-43AE-96AF-33CDE1448546}"/>
              </a:ext>
            </a:extLst>
          </p:cNvPr>
          <p:cNvSpPr>
            <a:spLocks noGrp="1"/>
          </p:cNvSpPr>
          <p:nvPr>
            <p:ph type="title"/>
          </p:nvPr>
        </p:nvSpPr>
        <p:spPr>
          <a:xfrm>
            <a:off x="609600" y="97218"/>
            <a:ext cx="10972800" cy="1143000"/>
          </a:xfrm>
        </p:spPr>
        <p:txBody>
          <a:bodyPr/>
          <a:lstStyle/>
          <a:p>
            <a:r>
              <a:rPr lang="en-GB" dirty="0"/>
              <a:t>Fail to plan, plan to fail?</a:t>
            </a:r>
          </a:p>
        </p:txBody>
      </p:sp>
      <p:sp>
        <p:nvSpPr>
          <p:cNvPr id="3" name="Content Placeholder 2">
            <a:extLst>
              <a:ext uri="{FF2B5EF4-FFF2-40B4-BE49-F238E27FC236}">
                <a16:creationId xmlns:a16="http://schemas.microsoft.com/office/drawing/2014/main" xmlns="" id="{392BD3BA-9A93-4D06-8542-2C1C9FDCB893}"/>
              </a:ext>
            </a:extLst>
          </p:cNvPr>
          <p:cNvSpPr>
            <a:spLocks noGrp="1"/>
          </p:cNvSpPr>
          <p:nvPr>
            <p:ph idx="1"/>
          </p:nvPr>
        </p:nvSpPr>
        <p:spPr>
          <a:xfrm>
            <a:off x="609600" y="1240218"/>
            <a:ext cx="10972800" cy="3917032"/>
          </a:xfrm>
        </p:spPr>
        <p:txBody>
          <a:bodyPr>
            <a:normAutofit fontScale="70000" lnSpcReduction="20000"/>
          </a:bodyPr>
          <a:lstStyle/>
          <a:p>
            <a:pPr marL="0" indent="0">
              <a:buNone/>
            </a:pPr>
            <a:r>
              <a:rPr lang="en-US" dirty="0"/>
              <a:t>The CIPD warns </a:t>
            </a:r>
            <a:r>
              <a:rPr lang="en-US" i="1" dirty="0"/>
              <a:t>Employers need to assign greater urgency to undertake strategic workforce planning that will help identify the skills and knowledge required now and for the future, which in turn will help to narrow down the focus of the learning and development required.</a:t>
            </a:r>
          </a:p>
          <a:p>
            <a:pPr marL="0" indent="0">
              <a:buNone/>
            </a:pPr>
            <a:endParaRPr lang="en-GB" i="1" dirty="0"/>
          </a:p>
          <a:p>
            <a:r>
              <a:rPr lang="en-GB" dirty="0"/>
              <a:t>Automation creating a skills gap</a:t>
            </a:r>
          </a:p>
          <a:p>
            <a:r>
              <a:rPr lang="en-GB" dirty="0"/>
              <a:t>Covid-19 impact on Labour market</a:t>
            </a:r>
          </a:p>
          <a:p>
            <a:r>
              <a:rPr lang="en-GB" dirty="0"/>
              <a:t>Increase in remote working</a:t>
            </a:r>
          </a:p>
          <a:p>
            <a:r>
              <a:rPr lang="en-GB" dirty="0"/>
              <a:t>Impact of Brexit</a:t>
            </a:r>
          </a:p>
          <a:p>
            <a:r>
              <a:rPr lang="en-GB" dirty="0"/>
              <a:t>More attention on developing talent</a:t>
            </a:r>
          </a:p>
          <a:p>
            <a:r>
              <a:rPr lang="en-GB" dirty="0"/>
              <a:t>Example of </a:t>
            </a:r>
            <a:r>
              <a:rPr lang="en-GB" dirty="0" err="1"/>
              <a:t>RyanAir</a:t>
            </a:r>
            <a:endParaRPr lang="en-GB" dirty="0"/>
          </a:p>
        </p:txBody>
      </p:sp>
    </p:spTree>
    <p:extLst>
      <p:ext uri="{BB962C8B-B14F-4D97-AF65-F5344CB8AC3E}">
        <p14:creationId xmlns:p14="http://schemas.microsoft.com/office/powerpoint/2010/main" val="1949134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AF07CB-A748-4B67-B4D0-FC623559EFC1}"/>
              </a:ext>
            </a:extLst>
          </p:cNvPr>
          <p:cNvSpPr>
            <a:spLocks noGrp="1"/>
          </p:cNvSpPr>
          <p:nvPr>
            <p:ph type="title"/>
          </p:nvPr>
        </p:nvSpPr>
        <p:spPr>
          <a:xfrm>
            <a:off x="609600" y="276942"/>
            <a:ext cx="10972800" cy="449757"/>
          </a:xfrm>
        </p:spPr>
        <p:txBody>
          <a:bodyPr>
            <a:normAutofit fontScale="90000"/>
          </a:bodyPr>
          <a:lstStyle/>
          <a:p>
            <a:r>
              <a:rPr lang="en-GB" dirty="0"/>
              <a:t>Succession Planning</a:t>
            </a:r>
          </a:p>
        </p:txBody>
      </p:sp>
      <p:sp>
        <p:nvSpPr>
          <p:cNvPr id="5" name="Content Placeholder 4">
            <a:extLst>
              <a:ext uri="{FF2B5EF4-FFF2-40B4-BE49-F238E27FC236}">
                <a16:creationId xmlns:a16="http://schemas.microsoft.com/office/drawing/2014/main" xmlns="" id="{E0AC1629-A1B4-4940-BD52-6FFB5A0F2555}"/>
              </a:ext>
            </a:extLst>
          </p:cNvPr>
          <p:cNvSpPr>
            <a:spLocks noGrp="1"/>
          </p:cNvSpPr>
          <p:nvPr>
            <p:ph idx="1"/>
          </p:nvPr>
        </p:nvSpPr>
        <p:spPr>
          <a:xfrm>
            <a:off x="609600" y="1054289"/>
            <a:ext cx="10972800" cy="4391167"/>
          </a:xfrm>
        </p:spPr>
        <p:txBody>
          <a:bodyPr>
            <a:normAutofit fontScale="92500" lnSpcReduction="20000"/>
          </a:bodyPr>
          <a:lstStyle/>
          <a:p>
            <a:pPr marL="0" indent="0" algn="ctr">
              <a:buNone/>
            </a:pPr>
            <a:r>
              <a:rPr lang="en-GB" sz="3000" i="1" dirty="0"/>
              <a:t>A group of activities aiming to ensure that at any time an organisation has sufficient numbers of people with the ability, knowledge, personal attributes and experience necessary to step in to roles when they become vacant –</a:t>
            </a:r>
            <a:r>
              <a:rPr lang="en-GB" sz="3000" dirty="0"/>
              <a:t> Taylor (2019)</a:t>
            </a:r>
          </a:p>
          <a:p>
            <a:pPr marL="0" indent="0" algn="ctr">
              <a:buNone/>
            </a:pPr>
            <a:endParaRPr lang="en-GB" sz="3000" dirty="0"/>
          </a:p>
          <a:p>
            <a:pPr>
              <a:buFont typeface="Wingdings" panose="05000000000000000000" pitchFamily="2" charset="2"/>
              <a:buChar char="ü"/>
            </a:pPr>
            <a:r>
              <a:rPr lang="en-GB" sz="3000" dirty="0"/>
              <a:t>Identifying and developing future leaders</a:t>
            </a:r>
          </a:p>
          <a:p>
            <a:pPr>
              <a:buFont typeface="Wingdings" panose="05000000000000000000" pitchFamily="2" charset="2"/>
              <a:buChar char="ü"/>
            </a:pPr>
            <a:r>
              <a:rPr lang="en-GB" sz="3000" dirty="0"/>
              <a:t>Considering business critical roles</a:t>
            </a:r>
          </a:p>
          <a:p>
            <a:pPr>
              <a:buFont typeface="Wingdings" panose="05000000000000000000" pitchFamily="2" charset="2"/>
              <a:buChar char="ü"/>
            </a:pPr>
            <a:r>
              <a:rPr lang="en-GB" sz="3000" dirty="0"/>
              <a:t>Developing pools of talent</a:t>
            </a:r>
          </a:p>
          <a:p>
            <a:pPr>
              <a:buFont typeface="Wingdings" panose="05000000000000000000" pitchFamily="2" charset="2"/>
              <a:buChar char="ü"/>
            </a:pPr>
            <a:r>
              <a:rPr lang="en-GB" sz="3000" dirty="0"/>
              <a:t>Enabling a smooth transition</a:t>
            </a:r>
          </a:p>
          <a:p>
            <a:pPr>
              <a:buFont typeface="Wingdings" panose="05000000000000000000" pitchFamily="2" charset="2"/>
              <a:buChar char="ü"/>
            </a:pPr>
            <a:r>
              <a:rPr lang="en-GB" sz="3000" dirty="0"/>
              <a:t>Balancing internal development with external ‘new blood’</a:t>
            </a:r>
          </a:p>
        </p:txBody>
      </p:sp>
    </p:spTree>
    <p:extLst>
      <p:ext uri="{BB962C8B-B14F-4D97-AF65-F5344CB8AC3E}">
        <p14:creationId xmlns:p14="http://schemas.microsoft.com/office/powerpoint/2010/main" val="2540394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xmlns="" id="{0EF2C7EB-4631-44EC-82F4-C397DB29410C}"/>
              </a:ext>
            </a:extLst>
          </p:cNvPr>
          <p:cNvSpPr>
            <a:spLocks noGrp="1"/>
          </p:cNvSpPr>
          <p:nvPr>
            <p:ph type="title"/>
          </p:nvPr>
        </p:nvSpPr>
        <p:spPr/>
        <p:txBody>
          <a:bodyPr>
            <a:normAutofit fontScale="90000"/>
          </a:bodyPr>
          <a:lstStyle/>
          <a:p>
            <a:r>
              <a:rPr lang="en-GB" dirty="0"/>
              <a:t>Approaches to Succession Planning</a:t>
            </a:r>
            <a:br>
              <a:rPr lang="en-GB" dirty="0"/>
            </a:br>
            <a:r>
              <a:rPr lang="en-GB" dirty="0"/>
              <a:t>(Taylor 2019)</a:t>
            </a:r>
          </a:p>
        </p:txBody>
      </p:sp>
      <p:sp>
        <p:nvSpPr>
          <p:cNvPr id="15" name="Text Placeholder 14">
            <a:extLst>
              <a:ext uri="{FF2B5EF4-FFF2-40B4-BE49-F238E27FC236}">
                <a16:creationId xmlns:a16="http://schemas.microsoft.com/office/drawing/2014/main" xmlns="" id="{9EA92977-D5D1-4D7C-8C34-7B7C7354534B}"/>
              </a:ext>
            </a:extLst>
          </p:cNvPr>
          <p:cNvSpPr>
            <a:spLocks noGrp="1"/>
          </p:cNvSpPr>
          <p:nvPr>
            <p:ph type="body" idx="1"/>
          </p:nvPr>
        </p:nvSpPr>
        <p:spPr/>
        <p:txBody>
          <a:bodyPr/>
          <a:lstStyle/>
          <a:p>
            <a:r>
              <a:rPr lang="en-GB" dirty="0"/>
              <a:t>Traditional</a:t>
            </a:r>
          </a:p>
        </p:txBody>
      </p:sp>
      <p:sp>
        <p:nvSpPr>
          <p:cNvPr id="16" name="Content Placeholder 15">
            <a:extLst>
              <a:ext uri="{FF2B5EF4-FFF2-40B4-BE49-F238E27FC236}">
                <a16:creationId xmlns:a16="http://schemas.microsoft.com/office/drawing/2014/main" xmlns="" id="{2FDA39E4-B4F0-48CC-884F-F72607B8EA37}"/>
              </a:ext>
            </a:extLst>
          </p:cNvPr>
          <p:cNvSpPr>
            <a:spLocks noGrp="1"/>
          </p:cNvSpPr>
          <p:nvPr>
            <p:ph sz="half" idx="2"/>
          </p:nvPr>
        </p:nvSpPr>
        <p:spPr/>
        <p:txBody>
          <a:bodyPr>
            <a:normAutofit/>
          </a:bodyPr>
          <a:lstStyle/>
          <a:p>
            <a:r>
              <a:rPr lang="en-GB" dirty="0"/>
              <a:t>Larger organisations</a:t>
            </a:r>
          </a:p>
          <a:p>
            <a:r>
              <a:rPr lang="en-GB" dirty="0"/>
              <a:t>Stable and predictable environment</a:t>
            </a:r>
          </a:p>
          <a:p>
            <a:r>
              <a:rPr lang="en-GB" dirty="0"/>
              <a:t>Top down approach</a:t>
            </a:r>
          </a:p>
          <a:p>
            <a:r>
              <a:rPr lang="en-GB" dirty="0"/>
              <a:t>Managers identify and nurture individuals with talent</a:t>
            </a:r>
          </a:p>
          <a:p>
            <a:r>
              <a:rPr lang="en-GB" dirty="0"/>
              <a:t>Continuity of leadership </a:t>
            </a:r>
          </a:p>
          <a:p>
            <a:r>
              <a:rPr lang="en-GB" dirty="0"/>
              <a:t>Subjective, elitist and secretive</a:t>
            </a:r>
          </a:p>
        </p:txBody>
      </p:sp>
      <p:sp>
        <p:nvSpPr>
          <p:cNvPr id="17" name="Text Placeholder 16">
            <a:extLst>
              <a:ext uri="{FF2B5EF4-FFF2-40B4-BE49-F238E27FC236}">
                <a16:creationId xmlns:a16="http://schemas.microsoft.com/office/drawing/2014/main" xmlns="" id="{E6F2E727-B511-4086-8403-A421A2DD9A9C}"/>
              </a:ext>
            </a:extLst>
          </p:cNvPr>
          <p:cNvSpPr>
            <a:spLocks noGrp="1"/>
          </p:cNvSpPr>
          <p:nvPr>
            <p:ph type="body" sz="quarter" idx="3"/>
          </p:nvPr>
        </p:nvSpPr>
        <p:spPr/>
        <p:txBody>
          <a:bodyPr/>
          <a:lstStyle/>
          <a:p>
            <a:r>
              <a:rPr lang="en-GB" dirty="0"/>
              <a:t>Contemporary</a:t>
            </a:r>
          </a:p>
        </p:txBody>
      </p:sp>
      <p:sp>
        <p:nvSpPr>
          <p:cNvPr id="18" name="Content Placeholder 17">
            <a:extLst>
              <a:ext uri="{FF2B5EF4-FFF2-40B4-BE49-F238E27FC236}">
                <a16:creationId xmlns:a16="http://schemas.microsoft.com/office/drawing/2014/main" xmlns="" id="{C50F85F9-CA91-443A-956B-85A65931E1B6}"/>
              </a:ext>
            </a:extLst>
          </p:cNvPr>
          <p:cNvSpPr>
            <a:spLocks noGrp="1"/>
          </p:cNvSpPr>
          <p:nvPr>
            <p:ph sz="quarter" idx="4"/>
          </p:nvPr>
        </p:nvSpPr>
        <p:spPr>
          <a:xfrm>
            <a:off x="6193368" y="2174875"/>
            <a:ext cx="5389033" cy="3414365"/>
          </a:xfrm>
        </p:spPr>
        <p:txBody>
          <a:bodyPr>
            <a:normAutofit/>
          </a:bodyPr>
          <a:lstStyle/>
          <a:p>
            <a:r>
              <a:rPr lang="en-GB" dirty="0"/>
              <a:t>Less secrecy, open communication</a:t>
            </a:r>
          </a:p>
          <a:p>
            <a:r>
              <a:rPr lang="en-GB" dirty="0"/>
              <a:t>Devolution to line managers</a:t>
            </a:r>
          </a:p>
          <a:p>
            <a:r>
              <a:rPr lang="en-GB" dirty="0"/>
              <a:t>Pools of talent</a:t>
            </a:r>
          </a:p>
          <a:p>
            <a:r>
              <a:rPr lang="en-GB" dirty="0"/>
              <a:t>Sophisticated selection techniques</a:t>
            </a:r>
          </a:p>
          <a:p>
            <a:r>
              <a:rPr lang="en-GB" dirty="0"/>
              <a:t>Management development techniques</a:t>
            </a:r>
          </a:p>
          <a:p>
            <a:r>
              <a:rPr lang="en-GB" dirty="0"/>
              <a:t>Encompasses all</a:t>
            </a:r>
          </a:p>
        </p:txBody>
      </p:sp>
    </p:spTree>
    <p:extLst>
      <p:ext uri="{BB962C8B-B14F-4D97-AF65-F5344CB8AC3E}">
        <p14:creationId xmlns:p14="http://schemas.microsoft.com/office/powerpoint/2010/main" val="128180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1000"/>
                                        <p:tgtEl>
                                          <p:spTgt spid="16">
                                            <p:txEl>
                                              <p:pRg st="1" end="1"/>
                                            </p:txEl>
                                          </p:spTgt>
                                        </p:tgtEl>
                                      </p:cBhvr>
                                    </p:animEffect>
                                    <p:anim calcmode="lin" valueType="num">
                                      <p:cBhvr>
                                        <p:cTn id="1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
                                            <p:txEl>
                                              <p:pRg st="2" end="2"/>
                                            </p:txEl>
                                          </p:spTgt>
                                        </p:tgtEl>
                                        <p:attrNameLst>
                                          <p:attrName>style.visibility</p:attrName>
                                        </p:attrNameLst>
                                      </p:cBhvr>
                                      <p:to>
                                        <p:strVal val="visible"/>
                                      </p:to>
                                    </p:set>
                                    <p:animEffect transition="in" filter="fade">
                                      <p:cBhvr>
                                        <p:cTn id="21" dur="1000"/>
                                        <p:tgtEl>
                                          <p:spTgt spid="16">
                                            <p:txEl>
                                              <p:pRg st="2" end="2"/>
                                            </p:txEl>
                                          </p:spTgt>
                                        </p:tgtEl>
                                      </p:cBhvr>
                                    </p:animEffect>
                                    <p:anim calcmode="lin" valueType="num">
                                      <p:cBhvr>
                                        <p:cTn id="2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1000"/>
                                        <p:tgtEl>
                                          <p:spTgt spid="16">
                                            <p:txEl>
                                              <p:pRg st="3" end="3"/>
                                            </p:txEl>
                                          </p:spTgt>
                                        </p:tgtEl>
                                      </p:cBhvr>
                                    </p:animEffect>
                                    <p:anim calcmode="lin" valueType="num">
                                      <p:cBhvr>
                                        <p:cTn id="2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xEl>
                                              <p:pRg st="4" end="4"/>
                                            </p:txEl>
                                          </p:spTgt>
                                        </p:tgtEl>
                                        <p:attrNameLst>
                                          <p:attrName>style.visibility</p:attrName>
                                        </p:attrNameLst>
                                      </p:cBhvr>
                                      <p:to>
                                        <p:strVal val="visible"/>
                                      </p:to>
                                    </p:set>
                                    <p:animEffect transition="in" filter="fade">
                                      <p:cBhvr>
                                        <p:cTn id="35" dur="1000"/>
                                        <p:tgtEl>
                                          <p:spTgt spid="16">
                                            <p:txEl>
                                              <p:pRg st="4" end="4"/>
                                            </p:txEl>
                                          </p:spTgt>
                                        </p:tgtEl>
                                      </p:cBhvr>
                                    </p:animEffect>
                                    <p:anim calcmode="lin" valueType="num">
                                      <p:cBhvr>
                                        <p:cTn id="36"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
                                            <p:txEl>
                                              <p:pRg st="5" end="5"/>
                                            </p:txEl>
                                          </p:spTgt>
                                        </p:tgtEl>
                                        <p:attrNameLst>
                                          <p:attrName>style.visibility</p:attrName>
                                        </p:attrNameLst>
                                      </p:cBhvr>
                                      <p:to>
                                        <p:strVal val="visible"/>
                                      </p:to>
                                    </p:set>
                                    <p:animEffect transition="in" filter="fade">
                                      <p:cBhvr>
                                        <p:cTn id="42" dur="1000"/>
                                        <p:tgtEl>
                                          <p:spTgt spid="16">
                                            <p:txEl>
                                              <p:pRg st="5" end="5"/>
                                            </p:txEl>
                                          </p:spTgt>
                                        </p:tgtEl>
                                      </p:cBhvr>
                                    </p:animEffect>
                                    <p:anim calcmode="lin" valueType="num">
                                      <p:cBhvr>
                                        <p:cTn id="43" dur="1000" fill="hold"/>
                                        <p:tgtEl>
                                          <p:spTgt spid="1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8">
                                            <p:txEl>
                                              <p:pRg st="0" end="0"/>
                                            </p:txEl>
                                          </p:spTgt>
                                        </p:tgtEl>
                                        <p:attrNameLst>
                                          <p:attrName>style.visibility</p:attrName>
                                        </p:attrNameLst>
                                      </p:cBhvr>
                                      <p:to>
                                        <p:strVal val="visible"/>
                                      </p:to>
                                    </p:set>
                                    <p:animEffect transition="in" filter="fade">
                                      <p:cBhvr>
                                        <p:cTn id="49" dur="1000"/>
                                        <p:tgtEl>
                                          <p:spTgt spid="18">
                                            <p:txEl>
                                              <p:pRg st="0" end="0"/>
                                            </p:txEl>
                                          </p:spTgt>
                                        </p:tgtEl>
                                      </p:cBhvr>
                                    </p:animEffect>
                                    <p:anim calcmode="lin" valueType="num">
                                      <p:cBhvr>
                                        <p:cTn id="50"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8">
                                            <p:txEl>
                                              <p:pRg st="1" end="1"/>
                                            </p:txEl>
                                          </p:spTgt>
                                        </p:tgtEl>
                                        <p:attrNameLst>
                                          <p:attrName>style.visibility</p:attrName>
                                        </p:attrNameLst>
                                      </p:cBhvr>
                                      <p:to>
                                        <p:strVal val="visible"/>
                                      </p:to>
                                    </p:set>
                                    <p:animEffect transition="in" filter="fade">
                                      <p:cBhvr>
                                        <p:cTn id="56" dur="1000"/>
                                        <p:tgtEl>
                                          <p:spTgt spid="18">
                                            <p:txEl>
                                              <p:pRg st="1" end="1"/>
                                            </p:txEl>
                                          </p:spTgt>
                                        </p:tgtEl>
                                      </p:cBhvr>
                                    </p:animEffect>
                                    <p:anim calcmode="lin" valueType="num">
                                      <p:cBhvr>
                                        <p:cTn id="57" dur="1000" fill="hold"/>
                                        <p:tgtEl>
                                          <p:spTgt spid="1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1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8">
                                            <p:txEl>
                                              <p:pRg st="2" end="2"/>
                                            </p:txEl>
                                          </p:spTgt>
                                        </p:tgtEl>
                                        <p:attrNameLst>
                                          <p:attrName>style.visibility</p:attrName>
                                        </p:attrNameLst>
                                      </p:cBhvr>
                                      <p:to>
                                        <p:strVal val="visible"/>
                                      </p:to>
                                    </p:set>
                                    <p:animEffect transition="in" filter="fade">
                                      <p:cBhvr>
                                        <p:cTn id="63" dur="1000"/>
                                        <p:tgtEl>
                                          <p:spTgt spid="18">
                                            <p:txEl>
                                              <p:pRg st="2" end="2"/>
                                            </p:txEl>
                                          </p:spTgt>
                                        </p:tgtEl>
                                      </p:cBhvr>
                                    </p:animEffect>
                                    <p:anim calcmode="lin" valueType="num">
                                      <p:cBhvr>
                                        <p:cTn id="64" dur="1000" fill="hold"/>
                                        <p:tgtEl>
                                          <p:spTgt spid="18">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1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18">
                                            <p:txEl>
                                              <p:pRg st="3" end="3"/>
                                            </p:txEl>
                                          </p:spTgt>
                                        </p:tgtEl>
                                        <p:attrNameLst>
                                          <p:attrName>style.visibility</p:attrName>
                                        </p:attrNameLst>
                                      </p:cBhvr>
                                      <p:to>
                                        <p:strVal val="visible"/>
                                      </p:to>
                                    </p:set>
                                    <p:animEffect transition="in" filter="fade">
                                      <p:cBhvr>
                                        <p:cTn id="70" dur="1000"/>
                                        <p:tgtEl>
                                          <p:spTgt spid="18">
                                            <p:txEl>
                                              <p:pRg st="3" end="3"/>
                                            </p:txEl>
                                          </p:spTgt>
                                        </p:tgtEl>
                                      </p:cBhvr>
                                    </p:animEffect>
                                    <p:anim calcmode="lin" valueType="num">
                                      <p:cBhvr>
                                        <p:cTn id="71" dur="1000" fill="hold"/>
                                        <p:tgtEl>
                                          <p:spTgt spid="18">
                                            <p:txEl>
                                              <p:pRg st="3" end="3"/>
                                            </p:txEl>
                                          </p:spTgt>
                                        </p:tgtEl>
                                        <p:attrNameLst>
                                          <p:attrName>ppt_x</p:attrName>
                                        </p:attrNameLst>
                                      </p:cBhvr>
                                      <p:tavLst>
                                        <p:tav tm="0">
                                          <p:val>
                                            <p:strVal val="#ppt_x"/>
                                          </p:val>
                                        </p:tav>
                                        <p:tav tm="100000">
                                          <p:val>
                                            <p:strVal val="#ppt_x"/>
                                          </p:val>
                                        </p:tav>
                                      </p:tavLst>
                                    </p:anim>
                                    <p:anim calcmode="lin" valueType="num">
                                      <p:cBhvr>
                                        <p:cTn id="72" dur="1000" fill="hold"/>
                                        <p:tgtEl>
                                          <p:spTgt spid="1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18">
                                            <p:txEl>
                                              <p:pRg st="4" end="4"/>
                                            </p:txEl>
                                          </p:spTgt>
                                        </p:tgtEl>
                                        <p:attrNameLst>
                                          <p:attrName>style.visibility</p:attrName>
                                        </p:attrNameLst>
                                      </p:cBhvr>
                                      <p:to>
                                        <p:strVal val="visible"/>
                                      </p:to>
                                    </p:set>
                                    <p:animEffect transition="in" filter="fade">
                                      <p:cBhvr>
                                        <p:cTn id="77" dur="1000"/>
                                        <p:tgtEl>
                                          <p:spTgt spid="18">
                                            <p:txEl>
                                              <p:pRg st="4" end="4"/>
                                            </p:txEl>
                                          </p:spTgt>
                                        </p:tgtEl>
                                      </p:cBhvr>
                                    </p:animEffect>
                                    <p:anim calcmode="lin" valueType="num">
                                      <p:cBhvr>
                                        <p:cTn id="78" dur="1000" fill="hold"/>
                                        <p:tgtEl>
                                          <p:spTgt spid="18">
                                            <p:txEl>
                                              <p:pRg st="4" end="4"/>
                                            </p:txEl>
                                          </p:spTgt>
                                        </p:tgtEl>
                                        <p:attrNameLst>
                                          <p:attrName>ppt_x</p:attrName>
                                        </p:attrNameLst>
                                      </p:cBhvr>
                                      <p:tavLst>
                                        <p:tav tm="0">
                                          <p:val>
                                            <p:strVal val="#ppt_x"/>
                                          </p:val>
                                        </p:tav>
                                        <p:tav tm="100000">
                                          <p:val>
                                            <p:strVal val="#ppt_x"/>
                                          </p:val>
                                        </p:tav>
                                      </p:tavLst>
                                    </p:anim>
                                    <p:anim calcmode="lin" valueType="num">
                                      <p:cBhvr>
                                        <p:cTn id="79" dur="1000" fill="hold"/>
                                        <p:tgtEl>
                                          <p:spTgt spid="1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8">
                                            <p:txEl>
                                              <p:pRg st="5" end="5"/>
                                            </p:txEl>
                                          </p:spTgt>
                                        </p:tgtEl>
                                        <p:attrNameLst>
                                          <p:attrName>style.visibility</p:attrName>
                                        </p:attrNameLst>
                                      </p:cBhvr>
                                      <p:to>
                                        <p:strVal val="visible"/>
                                      </p:to>
                                    </p:set>
                                    <p:animEffect transition="in" filter="fade">
                                      <p:cBhvr>
                                        <p:cTn id="84" dur="1000"/>
                                        <p:tgtEl>
                                          <p:spTgt spid="18">
                                            <p:txEl>
                                              <p:pRg st="5" end="5"/>
                                            </p:txEl>
                                          </p:spTgt>
                                        </p:tgtEl>
                                      </p:cBhvr>
                                    </p:animEffect>
                                    <p:anim calcmode="lin" valueType="num">
                                      <p:cBhvr>
                                        <p:cTn id="85" dur="1000" fill="hold"/>
                                        <p:tgtEl>
                                          <p:spTgt spid="18">
                                            <p:txEl>
                                              <p:pRg st="5" end="5"/>
                                            </p:txEl>
                                          </p:spTgt>
                                        </p:tgtEl>
                                        <p:attrNameLst>
                                          <p:attrName>ppt_x</p:attrName>
                                        </p:attrNameLst>
                                      </p:cBhvr>
                                      <p:tavLst>
                                        <p:tav tm="0">
                                          <p:val>
                                            <p:strVal val="#ppt_x"/>
                                          </p:val>
                                        </p:tav>
                                        <p:tav tm="100000">
                                          <p:val>
                                            <p:strVal val="#ppt_x"/>
                                          </p:val>
                                        </p:tav>
                                      </p:tavLst>
                                    </p:anim>
                                    <p:anim calcmode="lin" valueType="num">
                                      <p:cBhvr>
                                        <p:cTn id="86" dur="1000" fill="hold"/>
                                        <p:tgtEl>
                                          <p:spTgt spid="1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0964" y="195750"/>
            <a:ext cx="8229600" cy="490066"/>
          </a:xfrm>
        </p:spPr>
        <p:txBody>
          <a:bodyPr>
            <a:normAutofit fontScale="90000"/>
          </a:bodyPr>
          <a:lstStyle/>
          <a:p>
            <a:r>
              <a:rPr lang="en-GB" dirty="0"/>
              <a:t>How to Identify Successors</a:t>
            </a:r>
          </a:p>
        </p:txBody>
      </p:sp>
      <p:grpSp>
        <p:nvGrpSpPr>
          <p:cNvPr id="5" name="Group 4">
            <a:extLst>
              <a:ext uri="{FF2B5EF4-FFF2-40B4-BE49-F238E27FC236}">
                <a16:creationId xmlns:a16="http://schemas.microsoft.com/office/drawing/2014/main" xmlns="" id="{692FFC6B-7CBD-4A9E-990A-70F1DAA1D11F}"/>
              </a:ext>
            </a:extLst>
          </p:cNvPr>
          <p:cNvGrpSpPr/>
          <p:nvPr/>
        </p:nvGrpSpPr>
        <p:grpSpPr>
          <a:xfrm>
            <a:off x="3744640" y="764704"/>
            <a:ext cx="4702717" cy="4930506"/>
            <a:chOff x="3744640" y="764704"/>
            <a:chExt cx="4702717" cy="4930506"/>
          </a:xfrm>
        </p:grpSpPr>
        <p:sp>
          <p:nvSpPr>
            <p:cNvPr id="6" name="Freeform: Shape 5">
              <a:extLst>
                <a:ext uri="{FF2B5EF4-FFF2-40B4-BE49-F238E27FC236}">
                  <a16:creationId xmlns:a16="http://schemas.microsoft.com/office/drawing/2014/main" xmlns="" id="{BDAD97F4-E871-4BDF-9D95-11FCC6CE70A2}"/>
                </a:ext>
              </a:extLst>
            </p:cNvPr>
            <p:cNvSpPr/>
            <p:nvPr/>
          </p:nvSpPr>
          <p:spPr>
            <a:xfrm>
              <a:off x="5084915" y="2355285"/>
              <a:ext cx="2021698" cy="1748850"/>
            </a:xfrm>
            <a:custGeom>
              <a:avLst/>
              <a:gdLst>
                <a:gd name="connsiteX0" fmla="*/ 0 w 2021698"/>
                <a:gd name="connsiteY0" fmla="*/ 874425 h 1748850"/>
                <a:gd name="connsiteX1" fmla="*/ 499646 w 2021698"/>
                <a:gd name="connsiteY1" fmla="*/ 0 h 1748850"/>
                <a:gd name="connsiteX2" fmla="*/ 1522052 w 2021698"/>
                <a:gd name="connsiteY2" fmla="*/ 0 h 1748850"/>
                <a:gd name="connsiteX3" fmla="*/ 2021698 w 2021698"/>
                <a:gd name="connsiteY3" fmla="*/ 874425 h 1748850"/>
                <a:gd name="connsiteX4" fmla="*/ 1522052 w 2021698"/>
                <a:gd name="connsiteY4" fmla="*/ 1748850 h 1748850"/>
                <a:gd name="connsiteX5" fmla="*/ 499646 w 2021698"/>
                <a:gd name="connsiteY5" fmla="*/ 1748850 h 1748850"/>
                <a:gd name="connsiteX6" fmla="*/ 0 w 2021698"/>
                <a:gd name="connsiteY6" fmla="*/ 874425 h 174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1698" h="1748850">
                  <a:moveTo>
                    <a:pt x="0" y="874425"/>
                  </a:moveTo>
                  <a:lnTo>
                    <a:pt x="499646" y="0"/>
                  </a:lnTo>
                  <a:lnTo>
                    <a:pt x="1522052" y="0"/>
                  </a:lnTo>
                  <a:lnTo>
                    <a:pt x="2021698" y="874425"/>
                  </a:lnTo>
                  <a:lnTo>
                    <a:pt x="1522052" y="1748850"/>
                  </a:lnTo>
                  <a:lnTo>
                    <a:pt x="499646" y="1748850"/>
                  </a:lnTo>
                  <a:lnTo>
                    <a:pt x="0" y="8744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964" tIns="317749" rIns="362964" bIns="317749" numCol="1" spcCol="1270" anchor="ctr" anchorCtr="0">
              <a:noAutofit/>
            </a:bodyPr>
            <a:lstStyle/>
            <a:p>
              <a:pPr marL="0" lvl="0" indent="0" algn="ctr" defTabSz="977900">
                <a:lnSpc>
                  <a:spcPct val="90000"/>
                </a:lnSpc>
                <a:spcBef>
                  <a:spcPct val="0"/>
                </a:spcBef>
                <a:spcAft>
                  <a:spcPct val="35000"/>
                </a:spcAft>
                <a:buNone/>
              </a:pPr>
              <a:r>
                <a:rPr lang="en-GB" sz="2200" kern="1200" dirty="0"/>
                <a:t>Appraisals</a:t>
              </a:r>
            </a:p>
          </p:txBody>
        </p:sp>
        <p:sp>
          <p:nvSpPr>
            <p:cNvPr id="7" name="Hexagon 6">
              <a:extLst>
                <a:ext uri="{FF2B5EF4-FFF2-40B4-BE49-F238E27FC236}">
                  <a16:creationId xmlns:a16="http://schemas.microsoft.com/office/drawing/2014/main" xmlns="" id="{EED10777-3FC2-45B9-833E-7635DCE31D10}"/>
                </a:ext>
              </a:extLst>
            </p:cNvPr>
            <p:cNvSpPr/>
            <p:nvPr/>
          </p:nvSpPr>
          <p:spPr>
            <a:xfrm>
              <a:off x="6350886" y="1518578"/>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xmlns="" id="{816C62E3-E529-4E0F-B435-CF31B98853F4}"/>
                </a:ext>
              </a:extLst>
            </p:cNvPr>
            <p:cNvSpPr/>
            <p:nvPr/>
          </p:nvSpPr>
          <p:spPr>
            <a:xfrm>
              <a:off x="5271142" y="764704"/>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Development plans</a:t>
              </a:r>
            </a:p>
          </p:txBody>
        </p:sp>
        <p:sp>
          <p:nvSpPr>
            <p:cNvPr id="9" name="Hexagon 8">
              <a:extLst>
                <a:ext uri="{FF2B5EF4-FFF2-40B4-BE49-F238E27FC236}">
                  <a16:creationId xmlns:a16="http://schemas.microsoft.com/office/drawing/2014/main" xmlns="" id="{7A4EB2B5-14FC-4C0C-A1CE-3C2F50C42CEA}"/>
                </a:ext>
              </a:extLst>
            </p:cNvPr>
            <p:cNvSpPr/>
            <p:nvPr/>
          </p:nvSpPr>
          <p:spPr>
            <a:xfrm>
              <a:off x="7241111" y="2747260"/>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xmlns="" id="{C2648717-ED91-4041-A43E-AF8E2477D306}"/>
                </a:ext>
              </a:extLst>
            </p:cNvPr>
            <p:cNvSpPr/>
            <p:nvPr/>
          </p:nvSpPr>
          <p:spPr>
            <a:xfrm>
              <a:off x="6790590" y="1646278"/>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2502" tIns="265468" rIns="302502" bIns="265468" numCol="1" spcCol="1270" anchor="ctr" anchorCtr="0">
              <a:noAutofit/>
            </a:bodyPr>
            <a:lstStyle/>
            <a:p>
              <a:pPr marL="0" lvl="0" indent="0" algn="ctr" defTabSz="977900">
                <a:lnSpc>
                  <a:spcPct val="90000"/>
                </a:lnSpc>
                <a:spcBef>
                  <a:spcPct val="0"/>
                </a:spcBef>
                <a:spcAft>
                  <a:spcPct val="35000"/>
                </a:spcAft>
                <a:buNone/>
              </a:pPr>
              <a:r>
                <a:rPr lang="en-GB" sz="2200" kern="1200" dirty="0"/>
                <a:t>Training</a:t>
              </a:r>
            </a:p>
          </p:txBody>
        </p:sp>
        <p:sp>
          <p:nvSpPr>
            <p:cNvPr id="11" name="Hexagon 10">
              <a:extLst>
                <a:ext uri="{FF2B5EF4-FFF2-40B4-BE49-F238E27FC236}">
                  <a16:creationId xmlns:a16="http://schemas.microsoft.com/office/drawing/2014/main" xmlns="" id="{4E7A5BFD-7257-4A26-9235-26EC88F9E934}"/>
                </a:ext>
              </a:extLst>
            </p:cNvPr>
            <p:cNvSpPr/>
            <p:nvPr/>
          </p:nvSpPr>
          <p:spPr>
            <a:xfrm>
              <a:off x="6622703" y="4134212"/>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xmlns="" id="{39D27331-1C34-42B7-8B28-E2064D300102}"/>
                </a:ext>
              </a:extLst>
            </p:cNvPr>
            <p:cNvSpPr/>
            <p:nvPr/>
          </p:nvSpPr>
          <p:spPr>
            <a:xfrm>
              <a:off x="6790590" y="3379351"/>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p:txBody>
        </p:sp>
        <p:sp>
          <p:nvSpPr>
            <p:cNvPr id="13" name="Hexagon 12">
              <a:extLst>
                <a:ext uri="{FF2B5EF4-FFF2-40B4-BE49-F238E27FC236}">
                  <a16:creationId xmlns:a16="http://schemas.microsoft.com/office/drawing/2014/main" xmlns="" id="{72659EE2-1AD6-46AE-8090-991695E82DC1}"/>
                </a:ext>
              </a:extLst>
            </p:cNvPr>
            <p:cNvSpPr/>
            <p:nvPr/>
          </p:nvSpPr>
          <p:spPr>
            <a:xfrm>
              <a:off x="5088677" y="4278183"/>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xmlns="" id="{39675D60-E1A2-478C-B21F-DFD7E2ACC75B}"/>
                </a:ext>
              </a:extLst>
            </p:cNvPr>
            <p:cNvSpPr/>
            <p:nvPr/>
          </p:nvSpPr>
          <p:spPr>
            <a:xfrm>
              <a:off x="5170452" y="4261912"/>
              <a:ext cx="1858147" cy="1433298"/>
            </a:xfrm>
            <a:custGeom>
              <a:avLst/>
              <a:gdLst>
                <a:gd name="connsiteX0" fmla="*/ 0 w 1858147"/>
                <a:gd name="connsiteY0" fmla="*/ 716649 h 1433298"/>
                <a:gd name="connsiteX1" fmla="*/ 409493 w 1858147"/>
                <a:gd name="connsiteY1" fmla="*/ 0 h 1433298"/>
                <a:gd name="connsiteX2" fmla="*/ 1448654 w 1858147"/>
                <a:gd name="connsiteY2" fmla="*/ 0 h 1433298"/>
                <a:gd name="connsiteX3" fmla="*/ 1858147 w 1858147"/>
                <a:gd name="connsiteY3" fmla="*/ 716649 h 1433298"/>
                <a:gd name="connsiteX4" fmla="*/ 1448654 w 1858147"/>
                <a:gd name="connsiteY4" fmla="*/ 1433298 h 1433298"/>
                <a:gd name="connsiteX5" fmla="*/ 409493 w 1858147"/>
                <a:gd name="connsiteY5" fmla="*/ 1433298 h 1433298"/>
                <a:gd name="connsiteX6" fmla="*/ 0 w 185814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8147" h="1433298">
                  <a:moveTo>
                    <a:pt x="0" y="716649"/>
                  </a:moveTo>
                  <a:lnTo>
                    <a:pt x="409493" y="0"/>
                  </a:lnTo>
                  <a:lnTo>
                    <a:pt x="1448654" y="0"/>
                  </a:lnTo>
                  <a:lnTo>
                    <a:pt x="1858147" y="716649"/>
                  </a:lnTo>
                  <a:lnTo>
                    <a:pt x="144865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6743" tIns="250130" rIns="316743" bIns="250130" numCol="1" spcCol="1270" anchor="ctr" anchorCtr="0">
              <a:noAutofit/>
            </a:bodyPr>
            <a:lstStyle/>
            <a:p>
              <a:pPr marL="0" lvl="0" indent="0" algn="ctr" defTabSz="889000">
                <a:lnSpc>
                  <a:spcPct val="90000"/>
                </a:lnSpc>
                <a:spcBef>
                  <a:spcPct val="0"/>
                </a:spcBef>
                <a:spcAft>
                  <a:spcPct val="35000"/>
                </a:spcAft>
                <a:buNone/>
              </a:pPr>
              <a:r>
                <a:rPr lang="en-GB" sz="2000" kern="1200" dirty="0"/>
                <a:t>Mentoring</a:t>
              </a:r>
            </a:p>
          </p:txBody>
        </p:sp>
        <p:sp>
          <p:nvSpPr>
            <p:cNvPr id="15" name="Hexagon 14">
              <a:extLst>
                <a:ext uri="{FF2B5EF4-FFF2-40B4-BE49-F238E27FC236}">
                  <a16:creationId xmlns:a16="http://schemas.microsoft.com/office/drawing/2014/main" xmlns="" id="{A3700767-6D52-4DA1-BCB1-DEF721F39690}"/>
                </a:ext>
              </a:extLst>
            </p:cNvPr>
            <p:cNvSpPr/>
            <p:nvPr/>
          </p:nvSpPr>
          <p:spPr>
            <a:xfrm>
              <a:off x="4183874" y="3049993"/>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xmlns="" id="{ECF551B5-9D5D-4C10-B829-D09C32DBDCCA}"/>
                </a:ext>
              </a:extLst>
            </p:cNvPr>
            <p:cNvSpPr/>
            <p:nvPr/>
          </p:nvSpPr>
          <p:spPr>
            <a:xfrm>
              <a:off x="3744640" y="3380337"/>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Lateral moves</a:t>
              </a:r>
            </a:p>
          </p:txBody>
        </p:sp>
        <p:sp>
          <p:nvSpPr>
            <p:cNvPr id="17" name="Freeform: Shape 16">
              <a:extLst>
                <a:ext uri="{FF2B5EF4-FFF2-40B4-BE49-F238E27FC236}">
                  <a16:creationId xmlns:a16="http://schemas.microsoft.com/office/drawing/2014/main" xmlns="" id="{0A938A67-6C6B-464B-A11C-3B972984A3EA}"/>
                </a:ext>
              </a:extLst>
            </p:cNvPr>
            <p:cNvSpPr/>
            <p:nvPr/>
          </p:nvSpPr>
          <p:spPr>
            <a:xfrm>
              <a:off x="3744640" y="1644306"/>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Projects</a:t>
              </a:r>
            </a:p>
          </p:txBody>
        </p:sp>
      </p:grpSp>
    </p:spTree>
    <p:extLst>
      <p:ext uri="{BB962C8B-B14F-4D97-AF65-F5344CB8AC3E}">
        <p14:creationId xmlns:p14="http://schemas.microsoft.com/office/powerpoint/2010/main" val="213945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A9ED37-AC0F-4E2D-982B-275B4920CE08}"/>
              </a:ext>
            </a:extLst>
          </p:cNvPr>
          <p:cNvSpPr>
            <a:spLocks noGrp="1"/>
          </p:cNvSpPr>
          <p:nvPr>
            <p:ph type="title"/>
          </p:nvPr>
        </p:nvSpPr>
        <p:spPr/>
        <p:txBody>
          <a:bodyPr/>
          <a:lstStyle/>
          <a:p>
            <a:r>
              <a:rPr lang="en-GB" dirty="0"/>
              <a:t>Discussion in Breakout Rooms</a:t>
            </a:r>
          </a:p>
        </p:txBody>
      </p:sp>
      <p:sp>
        <p:nvSpPr>
          <p:cNvPr id="3" name="Content Placeholder 2">
            <a:extLst>
              <a:ext uri="{FF2B5EF4-FFF2-40B4-BE49-F238E27FC236}">
                <a16:creationId xmlns:a16="http://schemas.microsoft.com/office/drawing/2014/main" xmlns="" id="{B16284B2-0FBE-467D-9486-97AEE54553A2}"/>
              </a:ext>
            </a:extLst>
          </p:cNvPr>
          <p:cNvSpPr>
            <a:spLocks noGrp="1"/>
          </p:cNvSpPr>
          <p:nvPr>
            <p:ph idx="1"/>
          </p:nvPr>
        </p:nvSpPr>
        <p:spPr/>
        <p:txBody>
          <a:bodyPr/>
          <a:lstStyle/>
          <a:p>
            <a:pPr marL="0" indent="0" algn="ctr">
              <a:buNone/>
            </a:pPr>
            <a:r>
              <a:rPr lang="en-GB" b="1" i="1" dirty="0"/>
              <a:t>The CIPD calls for openness, fairness and diversity when succession planning. </a:t>
            </a:r>
          </a:p>
          <a:p>
            <a:pPr marL="0" indent="0">
              <a:buNone/>
            </a:pPr>
            <a:endParaRPr lang="en-GB" dirty="0"/>
          </a:p>
          <a:p>
            <a:pPr marL="0" indent="0">
              <a:buNone/>
            </a:pPr>
            <a:r>
              <a:rPr lang="en-GB" dirty="0"/>
              <a:t>Can you think of ways your organisation can ensure all employees have fair access to the opportunities available?</a:t>
            </a:r>
          </a:p>
          <a:p>
            <a:pPr marL="0" indent="0">
              <a:buNone/>
            </a:pPr>
            <a:endParaRPr lang="en-GB" dirty="0"/>
          </a:p>
        </p:txBody>
      </p:sp>
    </p:spTree>
    <p:extLst>
      <p:ext uri="{BB962C8B-B14F-4D97-AF65-F5344CB8AC3E}">
        <p14:creationId xmlns:p14="http://schemas.microsoft.com/office/powerpoint/2010/main" val="2181417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Fair Access</a:t>
            </a:r>
          </a:p>
        </p:txBody>
      </p:sp>
      <p:sp>
        <p:nvSpPr>
          <p:cNvPr id="7" name="Content Placeholder 6">
            <a:extLst>
              <a:ext uri="{FF2B5EF4-FFF2-40B4-BE49-F238E27FC236}">
                <a16:creationId xmlns:a16="http://schemas.microsoft.com/office/drawing/2014/main" xmlns="" id="{D86C9669-5AF5-47B5-83DE-562FED4FAEF4}"/>
              </a:ext>
            </a:extLst>
          </p:cNvPr>
          <p:cNvSpPr>
            <a:spLocks noGrp="1"/>
          </p:cNvSpPr>
          <p:nvPr>
            <p:ph sz="half" idx="1"/>
          </p:nvPr>
        </p:nvSpPr>
        <p:spPr/>
        <p:txBody>
          <a:bodyPr>
            <a:normAutofit/>
          </a:bodyPr>
          <a:lstStyle/>
          <a:p>
            <a:pPr>
              <a:buFont typeface="Wingdings" panose="05000000000000000000" pitchFamily="2" charset="2"/>
              <a:buChar char="ü"/>
            </a:pPr>
            <a:r>
              <a:rPr lang="en-GB" dirty="0"/>
              <a:t>Transparency – advertising senior roles</a:t>
            </a:r>
          </a:p>
          <a:p>
            <a:pPr>
              <a:buFont typeface="Wingdings" panose="05000000000000000000" pitchFamily="2" charset="2"/>
              <a:buChar char="ü"/>
            </a:pPr>
            <a:r>
              <a:rPr lang="en-GB" dirty="0"/>
              <a:t>Communication to all</a:t>
            </a:r>
          </a:p>
          <a:p>
            <a:pPr>
              <a:buFont typeface="Wingdings" panose="05000000000000000000" pitchFamily="2" charset="2"/>
              <a:buChar char="ü"/>
            </a:pPr>
            <a:r>
              <a:rPr lang="en-GB" dirty="0"/>
              <a:t>Employees can express an interest</a:t>
            </a:r>
          </a:p>
          <a:p>
            <a:pPr>
              <a:buFont typeface="Wingdings" panose="05000000000000000000" pitchFamily="2" charset="2"/>
              <a:buChar char="ü"/>
            </a:pPr>
            <a:r>
              <a:rPr lang="en-GB" dirty="0"/>
              <a:t>Regular appraisals</a:t>
            </a:r>
          </a:p>
          <a:p>
            <a:pPr>
              <a:buFont typeface="Wingdings" panose="05000000000000000000" pitchFamily="2" charset="2"/>
              <a:buChar char="ü"/>
            </a:pPr>
            <a:r>
              <a:rPr lang="en-GB" dirty="0"/>
              <a:t>360</a:t>
            </a:r>
            <a:r>
              <a:rPr lang="en-GB" dirty="0">
                <a:latin typeface="Times New Roman" panose="02020603050405020304" pitchFamily="18" charset="0"/>
                <a:cs typeface="Times New Roman" panose="02020603050405020304" pitchFamily="18" charset="0"/>
              </a:rPr>
              <a:t>° </a:t>
            </a:r>
            <a:r>
              <a:rPr lang="en-GB" dirty="0">
                <a:cs typeface="Times New Roman" panose="02020603050405020304" pitchFamily="18" charset="0"/>
              </a:rPr>
              <a:t>feedback</a:t>
            </a:r>
            <a:endParaRPr lang="en-GB" dirty="0"/>
          </a:p>
          <a:p>
            <a:pPr>
              <a:buFont typeface="Wingdings" panose="05000000000000000000" pitchFamily="2" charset="2"/>
              <a:buChar char="ü"/>
            </a:pPr>
            <a:endParaRPr lang="en-GB" dirty="0"/>
          </a:p>
          <a:p>
            <a:endParaRPr lang="en-GB" dirty="0"/>
          </a:p>
        </p:txBody>
      </p:sp>
      <p:sp>
        <p:nvSpPr>
          <p:cNvPr id="8" name="Content Placeholder 7">
            <a:extLst>
              <a:ext uri="{FF2B5EF4-FFF2-40B4-BE49-F238E27FC236}">
                <a16:creationId xmlns:a16="http://schemas.microsoft.com/office/drawing/2014/main" xmlns="" id="{70BB8AA1-ADD3-411B-AEB1-6B992E70AAA1}"/>
              </a:ext>
            </a:extLst>
          </p:cNvPr>
          <p:cNvSpPr>
            <a:spLocks noGrp="1"/>
          </p:cNvSpPr>
          <p:nvPr>
            <p:ph sz="half" idx="2"/>
          </p:nvPr>
        </p:nvSpPr>
        <p:spPr/>
        <p:txBody>
          <a:bodyPr>
            <a:normAutofit/>
          </a:bodyPr>
          <a:lstStyle/>
          <a:p>
            <a:pPr>
              <a:buFont typeface="Wingdings" panose="05000000000000000000" pitchFamily="2" charset="2"/>
              <a:buChar char="ü"/>
            </a:pPr>
            <a:r>
              <a:rPr lang="en-GB" dirty="0"/>
              <a:t>Selection criteria</a:t>
            </a:r>
          </a:p>
          <a:p>
            <a:pPr>
              <a:buFont typeface="Wingdings" panose="05000000000000000000" pitchFamily="2" charset="2"/>
              <a:buChar char="ü"/>
            </a:pPr>
            <a:r>
              <a:rPr lang="en-GB" dirty="0"/>
              <a:t>Employees selected objectively </a:t>
            </a:r>
          </a:p>
          <a:p>
            <a:pPr>
              <a:buFont typeface="Wingdings" panose="05000000000000000000" pitchFamily="2" charset="2"/>
              <a:buChar char="ü"/>
            </a:pPr>
            <a:r>
              <a:rPr lang="en-GB" dirty="0"/>
              <a:t>Flexible working practices</a:t>
            </a:r>
          </a:p>
          <a:p>
            <a:pPr>
              <a:buFont typeface="Wingdings" panose="05000000000000000000" pitchFamily="2" charset="2"/>
              <a:buChar char="ü"/>
            </a:pPr>
            <a:r>
              <a:rPr lang="en-GB" dirty="0"/>
              <a:t>Variety of development opportunities</a:t>
            </a:r>
          </a:p>
          <a:p>
            <a:pPr>
              <a:buFont typeface="Wingdings" panose="05000000000000000000" pitchFamily="2" charset="2"/>
              <a:buChar char="ü"/>
            </a:pPr>
            <a:r>
              <a:rPr lang="en-GB" dirty="0"/>
              <a:t>Developing diverse talents</a:t>
            </a:r>
          </a:p>
          <a:p>
            <a:pPr>
              <a:buFont typeface="Wingdings" panose="05000000000000000000" pitchFamily="2" charset="2"/>
              <a:buChar char="ü"/>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2980617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6F75314C-609C-4323-B365-0A457F10000A}"/>
              </a:ext>
            </a:extLst>
          </p:cNvPr>
          <p:cNvSpPr>
            <a:spLocks noGrp="1"/>
          </p:cNvSpPr>
          <p:nvPr>
            <p:ph type="title"/>
          </p:nvPr>
        </p:nvSpPr>
        <p:spPr/>
        <p:txBody>
          <a:bodyPr/>
          <a:lstStyle/>
          <a:p>
            <a:r>
              <a:rPr lang="en-GB" dirty="0"/>
              <a:t>LO2: Know how to attract and retain talent</a:t>
            </a:r>
          </a:p>
        </p:txBody>
      </p:sp>
      <p:sp>
        <p:nvSpPr>
          <p:cNvPr id="6" name="Text Placeholder 5">
            <a:extLst>
              <a:ext uri="{FF2B5EF4-FFF2-40B4-BE49-F238E27FC236}">
                <a16:creationId xmlns:a16="http://schemas.microsoft.com/office/drawing/2014/main" xmlns="" id="{4ECFDA09-2489-41D7-BEFA-AF39A8EB19D5}"/>
              </a:ext>
            </a:extLst>
          </p:cNvPr>
          <p:cNvSpPr>
            <a:spLocks noGrp="1"/>
          </p:cNvSpPr>
          <p:nvPr>
            <p:ph type="body" idx="1"/>
          </p:nvPr>
        </p:nvSpPr>
        <p:spPr>
          <a:xfrm>
            <a:off x="911424" y="612504"/>
            <a:ext cx="10363200" cy="2490243"/>
          </a:xfrm>
        </p:spPr>
        <p:txBody>
          <a:bodyPr/>
          <a:lstStyle/>
          <a:p>
            <a:pPr marL="342900" indent="-342900">
              <a:buFont typeface="Wingdings" panose="05000000000000000000" pitchFamily="2" charset="2"/>
              <a:buChar char="ü"/>
            </a:pPr>
            <a:r>
              <a:rPr lang="en-GB" dirty="0"/>
              <a:t>Completed workforce plan</a:t>
            </a:r>
          </a:p>
          <a:p>
            <a:pPr marL="342900" indent="-342900">
              <a:buFont typeface="Wingdings" panose="05000000000000000000" pitchFamily="2" charset="2"/>
              <a:buChar char="ü"/>
            </a:pPr>
            <a:r>
              <a:rPr lang="en-GB" dirty="0"/>
              <a:t>Identified the gaps </a:t>
            </a:r>
          </a:p>
          <a:p>
            <a:pPr marL="342900" indent="-342900">
              <a:buFont typeface="Wingdings" panose="05000000000000000000" pitchFamily="2" charset="2"/>
              <a:buChar char="ü"/>
            </a:pPr>
            <a:r>
              <a:rPr lang="en-GB" dirty="0"/>
              <a:t>Know the labour market </a:t>
            </a:r>
          </a:p>
          <a:p>
            <a:r>
              <a:rPr lang="en-GB" dirty="0"/>
              <a:t>You can now establish your recruitment strategy, targeting the right people to fill the gaps your organisation has, and most importantly in these challenging times, retaining those vital to the future. </a:t>
            </a:r>
          </a:p>
          <a:p>
            <a:endParaRPr lang="en-GB" dirty="0"/>
          </a:p>
        </p:txBody>
      </p:sp>
    </p:spTree>
    <p:extLst>
      <p:ext uri="{BB962C8B-B14F-4D97-AF65-F5344CB8AC3E}">
        <p14:creationId xmlns:p14="http://schemas.microsoft.com/office/powerpoint/2010/main" val="1939648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25</a:t>
            </a:fld>
            <a:endParaRPr lang="en-GB"/>
          </a:p>
        </p:txBody>
      </p:sp>
      <p:graphicFrame>
        <p:nvGraphicFramePr>
          <p:cNvPr id="6" name="Diagram 5">
            <a:extLst>
              <a:ext uri="{FF2B5EF4-FFF2-40B4-BE49-F238E27FC236}">
                <a16:creationId xmlns:a16="http://schemas.microsoft.com/office/drawing/2014/main" xmlns="" id="{FD53F1B5-D91F-47DB-9A0D-D629AA100B6A}"/>
              </a:ext>
            </a:extLst>
          </p:cNvPr>
          <p:cNvGraphicFramePr/>
          <p:nvPr>
            <p:extLst>
              <p:ext uri="{D42A27DB-BD31-4B8C-83A1-F6EECF244321}">
                <p14:modId xmlns:p14="http://schemas.microsoft.com/office/powerpoint/2010/main" val="3250017450"/>
              </p:ext>
            </p:extLst>
          </p:nvPr>
        </p:nvGraphicFramePr>
        <p:xfrm>
          <a:off x="714991" y="368466"/>
          <a:ext cx="10867409" cy="4790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5015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A8F9AD-2542-467B-8E88-C496A7585FBF}"/>
              </a:ext>
            </a:extLst>
          </p:cNvPr>
          <p:cNvSpPr>
            <a:spLocks noGrp="1"/>
          </p:cNvSpPr>
          <p:nvPr>
            <p:ph type="title"/>
          </p:nvPr>
        </p:nvSpPr>
        <p:spPr>
          <a:xfrm>
            <a:off x="609600" y="124512"/>
            <a:ext cx="10972800" cy="1143000"/>
          </a:xfrm>
        </p:spPr>
        <p:txBody>
          <a:bodyPr/>
          <a:lstStyle/>
          <a:p>
            <a:r>
              <a:rPr lang="en-GB" dirty="0"/>
              <a:t>Employer Branding</a:t>
            </a:r>
          </a:p>
        </p:txBody>
      </p:sp>
      <p:sp>
        <p:nvSpPr>
          <p:cNvPr id="3" name="Content Placeholder 2">
            <a:extLst>
              <a:ext uri="{FF2B5EF4-FFF2-40B4-BE49-F238E27FC236}">
                <a16:creationId xmlns:a16="http://schemas.microsoft.com/office/drawing/2014/main" xmlns="" id="{61965B8D-5C31-4379-99F5-BAD817CE49E3}"/>
              </a:ext>
            </a:extLst>
          </p:cNvPr>
          <p:cNvSpPr>
            <a:spLocks noGrp="1"/>
          </p:cNvSpPr>
          <p:nvPr>
            <p:ph sz="half" idx="1"/>
          </p:nvPr>
        </p:nvSpPr>
        <p:spPr>
          <a:xfrm>
            <a:off x="711199" y="1433857"/>
            <a:ext cx="10871201" cy="1776946"/>
          </a:xfrm>
        </p:spPr>
        <p:txBody>
          <a:bodyPr>
            <a:normAutofit fontScale="85000" lnSpcReduction="20000"/>
          </a:bodyPr>
          <a:lstStyle/>
          <a:p>
            <a:pPr marL="0" indent="0">
              <a:buNone/>
            </a:pPr>
            <a:r>
              <a:rPr lang="en-US" sz="3900" dirty="0"/>
              <a:t>CIPD defines as </a:t>
            </a:r>
            <a:r>
              <a:rPr lang="en-US" sz="3900" i="1" dirty="0"/>
              <a:t>‘a set of attributes and qualities, often intangible, that makes an organisation distinctive, promises a particular kind of employment experience, and appeals to those people who will thrive and perform best in its culture’</a:t>
            </a:r>
          </a:p>
          <a:p>
            <a:pPr marL="0" indent="0">
              <a:buNone/>
            </a:pPr>
            <a:endParaRPr lang="en-GB" i="1" dirty="0"/>
          </a:p>
        </p:txBody>
      </p:sp>
      <p:sp>
        <p:nvSpPr>
          <p:cNvPr id="4" name="Content Placeholder 3">
            <a:extLst>
              <a:ext uri="{FF2B5EF4-FFF2-40B4-BE49-F238E27FC236}">
                <a16:creationId xmlns:a16="http://schemas.microsoft.com/office/drawing/2014/main" xmlns="" id="{C8963692-8CEE-4DF1-BE78-AD85A26962A0}"/>
              </a:ext>
            </a:extLst>
          </p:cNvPr>
          <p:cNvSpPr>
            <a:spLocks noGrp="1"/>
          </p:cNvSpPr>
          <p:nvPr>
            <p:ph sz="half" idx="2"/>
          </p:nvPr>
        </p:nvSpPr>
        <p:spPr>
          <a:xfrm>
            <a:off x="609600" y="3369651"/>
            <a:ext cx="5384800" cy="1252182"/>
          </a:xfrm>
        </p:spPr>
        <p:txBody>
          <a:bodyPr>
            <a:noAutofit/>
          </a:bodyPr>
          <a:lstStyle/>
          <a:p>
            <a:pPr>
              <a:buFont typeface="Wingdings" panose="05000000000000000000" pitchFamily="2" charset="2"/>
              <a:buChar char="Ø"/>
            </a:pPr>
            <a:r>
              <a:rPr lang="en-US" sz="3000" dirty="0"/>
              <a:t> Competitive labour market</a:t>
            </a:r>
          </a:p>
          <a:p>
            <a:pPr>
              <a:buFont typeface="Wingdings" panose="05000000000000000000" pitchFamily="2" charset="2"/>
              <a:buChar char="Ø"/>
            </a:pPr>
            <a:r>
              <a:rPr lang="en-US" sz="3000" dirty="0"/>
              <a:t> Differentiate</a:t>
            </a:r>
          </a:p>
          <a:p>
            <a:pPr>
              <a:buFont typeface="Wingdings" panose="05000000000000000000" pitchFamily="2" charset="2"/>
              <a:buChar char="Ø"/>
            </a:pPr>
            <a:r>
              <a:rPr lang="en-US" sz="3000" dirty="0"/>
              <a:t> Employee Value Proposition</a:t>
            </a:r>
          </a:p>
          <a:p>
            <a:pPr>
              <a:buFont typeface="Wingdings" panose="05000000000000000000" pitchFamily="2" charset="2"/>
              <a:buChar char="Ø"/>
            </a:pPr>
            <a:endParaRPr lang="en-US" sz="3000" dirty="0"/>
          </a:p>
        </p:txBody>
      </p:sp>
      <p:sp>
        <p:nvSpPr>
          <p:cNvPr id="5" name="TextBox 4">
            <a:extLst>
              <a:ext uri="{FF2B5EF4-FFF2-40B4-BE49-F238E27FC236}">
                <a16:creationId xmlns:a16="http://schemas.microsoft.com/office/drawing/2014/main" xmlns="" id="{6A0FF82D-E06E-467D-AD6A-5D002B3A59B3}"/>
              </a:ext>
            </a:extLst>
          </p:cNvPr>
          <p:cNvSpPr txBox="1"/>
          <p:nvPr/>
        </p:nvSpPr>
        <p:spPr>
          <a:xfrm>
            <a:off x="6096000" y="3453872"/>
            <a:ext cx="5947611" cy="1477328"/>
          </a:xfrm>
          <a:prstGeom prst="rect">
            <a:avLst/>
          </a:prstGeom>
          <a:noFill/>
        </p:spPr>
        <p:txBody>
          <a:bodyPr wrap="square" rtlCol="0">
            <a:spAutoFit/>
          </a:bodyPr>
          <a:lstStyle/>
          <a:p>
            <a:pPr marL="457200" indent="-457200">
              <a:buFont typeface="Wingdings" panose="05000000000000000000" pitchFamily="2" charset="2"/>
              <a:buChar char="Ø"/>
            </a:pPr>
            <a:r>
              <a:rPr lang="en-US" sz="3000" dirty="0"/>
              <a:t>Establish Credibility </a:t>
            </a:r>
          </a:p>
          <a:p>
            <a:pPr marL="457200" indent="-457200">
              <a:buFont typeface="Wingdings" panose="05000000000000000000" pitchFamily="2" charset="2"/>
              <a:buChar char="Ø"/>
            </a:pPr>
            <a:r>
              <a:rPr lang="en-US" sz="3000" dirty="0"/>
              <a:t>Vertical/horizontal integration</a:t>
            </a:r>
          </a:p>
          <a:p>
            <a:pPr marL="457200" indent="-457200">
              <a:buFont typeface="Wingdings" panose="05000000000000000000" pitchFamily="2" charset="2"/>
              <a:buChar char="Ø"/>
            </a:pPr>
            <a:r>
              <a:rPr lang="en-US" sz="3000" dirty="0"/>
              <a:t>Social media</a:t>
            </a:r>
          </a:p>
        </p:txBody>
      </p:sp>
    </p:spTree>
    <p:extLst>
      <p:ext uri="{BB962C8B-B14F-4D97-AF65-F5344CB8AC3E}">
        <p14:creationId xmlns:p14="http://schemas.microsoft.com/office/powerpoint/2010/main" val="41901775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48082"/>
            <a:ext cx="8229600" cy="560262"/>
          </a:xfrm>
        </p:spPr>
        <p:txBody>
          <a:bodyPr>
            <a:normAutofit fontScale="90000"/>
          </a:bodyPr>
          <a:lstStyle/>
          <a:p>
            <a:r>
              <a:rPr lang="en-GB" dirty="0"/>
              <a:t>Attraction strategies?</a:t>
            </a:r>
          </a:p>
        </p:txBody>
      </p:sp>
      <p:sp>
        <p:nvSpPr>
          <p:cNvPr id="4" name="Slide Number Placeholder 3"/>
          <p:cNvSpPr>
            <a:spLocks noGrp="1"/>
          </p:cNvSpPr>
          <p:nvPr>
            <p:ph type="sldNum" sz="quarter" idx="12"/>
          </p:nvPr>
        </p:nvSpPr>
        <p:spPr/>
        <p:txBody>
          <a:bodyPr/>
          <a:lstStyle/>
          <a:p>
            <a:fld id="{AC82685A-BD3A-4230-8D85-804689F67293}" type="slidenum">
              <a:rPr lang="en-GB" smtClean="0"/>
              <a:t>27</a:t>
            </a:fld>
            <a:endParaRPr lang="en-GB"/>
          </a:p>
        </p:txBody>
      </p:sp>
      <p:sp>
        <p:nvSpPr>
          <p:cNvPr id="5" name="Star: 5 Points 4">
            <a:extLst>
              <a:ext uri="{FF2B5EF4-FFF2-40B4-BE49-F238E27FC236}">
                <a16:creationId xmlns:a16="http://schemas.microsoft.com/office/drawing/2014/main" xmlns="" id="{B0E5ED7C-B7CE-4594-AE89-5FABCDB418A9}"/>
              </a:ext>
            </a:extLst>
          </p:cNvPr>
          <p:cNvSpPr/>
          <p:nvPr/>
        </p:nvSpPr>
        <p:spPr>
          <a:xfrm>
            <a:off x="4546979" y="1859029"/>
            <a:ext cx="3098042" cy="2906973"/>
          </a:xfrm>
          <a:prstGeom prst="star5">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Values </a:t>
            </a:r>
          </a:p>
          <a:p>
            <a:pPr algn="ctr"/>
            <a:r>
              <a:rPr lang="en-GB" sz="2800" dirty="0"/>
              <a:t>No. 1</a:t>
            </a:r>
          </a:p>
        </p:txBody>
      </p:sp>
      <p:sp>
        <p:nvSpPr>
          <p:cNvPr id="7" name="TextBox 6">
            <a:extLst>
              <a:ext uri="{FF2B5EF4-FFF2-40B4-BE49-F238E27FC236}">
                <a16:creationId xmlns:a16="http://schemas.microsoft.com/office/drawing/2014/main" xmlns="" id="{CA08CCC6-1F77-4860-AEA4-7F651B2FF40C}"/>
              </a:ext>
            </a:extLst>
          </p:cNvPr>
          <p:cNvSpPr txBox="1"/>
          <p:nvPr/>
        </p:nvSpPr>
        <p:spPr>
          <a:xfrm>
            <a:off x="545910" y="1458920"/>
            <a:ext cx="4269475" cy="800219"/>
          </a:xfrm>
          <a:prstGeom prst="rect">
            <a:avLst/>
          </a:prstGeom>
          <a:noFill/>
        </p:spPr>
        <p:txBody>
          <a:bodyPr wrap="square" rtlCol="0">
            <a:spAutoFit/>
          </a:bodyPr>
          <a:lstStyle/>
          <a:p>
            <a:r>
              <a:rPr lang="en-GB" sz="2800" dirty="0">
                <a:hlinkClick r:id="rId3"/>
              </a:rPr>
              <a:t>www.company/jobs.co.uk</a:t>
            </a:r>
            <a:endParaRPr lang="en-GB" sz="2800" dirty="0"/>
          </a:p>
          <a:p>
            <a:endParaRPr lang="en-GB" dirty="0"/>
          </a:p>
        </p:txBody>
      </p:sp>
      <p:sp>
        <p:nvSpPr>
          <p:cNvPr id="8" name="TextBox 7">
            <a:extLst>
              <a:ext uri="{FF2B5EF4-FFF2-40B4-BE49-F238E27FC236}">
                <a16:creationId xmlns:a16="http://schemas.microsoft.com/office/drawing/2014/main" xmlns="" id="{3EA74299-577D-47FD-BE82-F524EE5268DE}"/>
              </a:ext>
            </a:extLst>
          </p:cNvPr>
          <p:cNvSpPr txBox="1"/>
          <p:nvPr/>
        </p:nvSpPr>
        <p:spPr>
          <a:xfrm>
            <a:off x="9130172" y="2962169"/>
            <a:ext cx="1796657" cy="2154436"/>
          </a:xfrm>
          <a:prstGeom prst="rect">
            <a:avLst/>
          </a:prstGeom>
          <a:noFill/>
        </p:spPr>
        <p:txBody>
          <a:bodyPr wrap="square" rtlCol="0">
            <a:spAutoFit/>
          </a:bodyPr>
          <a:lstStyle/>
          <a:p>
            <a:r>
              <a:rPr lang="en-GB" sz="8000" dirty="0"/>
              <a:t>1/3</a:t>
            </a:r>
          </a:p>
          <a:p>
            <a:r>
              <a:rPr lang="en-GB" dirty="0"/>
              <a:t>Using Career Development opportunities</a:t>
            </a:r>
          </a:p>
        </p:txBody>
      </p:sp>
      <p:sp>
        <p:nvSpPr>
          <p:cNvPr id="9" name="TextBox 8">
            <a:extLst>
              <a:ext uri="{FF2B5EF4-FFF2-40B4-BE49-F238E27FC236}">
                <a16:creationId xmlns:a16="http://schemas.microsoft.com/office/drawing/2014/main" xmlns="" id="{9A212417-A312-40BB-A130-46281804BA88}"/>
              </a:ext>
            </a:extLst>
          </p:cNvPr>
          <p:cNvSpPr txBox="1"/>
          <p:nvPr/>
        </p:nvSpPr>
        <p:spPr>
          <a:xfrm>
            <a:off x="2984310" y="5245404"/>
            <a:ext cx="6223379" cy="369332"/>
          </a:xfrm>
          <a:prstGeom prst="rect">
            <a:avLst/>
          </a:prstGeom>
          <a:noFill/>
        </p:spPr>
        <p:txBody>
          <a:bodyPr wrap="square" rtlCol="0">
            <a:spAutoFit/>
          </a:bodyPr>
          <a:lstStyle/>
          <a:p>
            <a:pPr algn="ctr"/>
            <a:r>
              <a:rPr lang="en-GB" dirty="0"/>
              <a:t>Resourcing and Talent Planning Survey </a:t>
            </a:r>
            <a:r>
              <a:rPr lang="en-GB" dirty="0" smtClean="0"/>
              <a:t>2021, </a:t>
            </a:r>
            <a:r>
              <a:rPr lang="en-GB" dirty="0"/>
              <a:t>CIPD</a:t>
            </a:r>
          </a:p>
        </p:txBody>
      </p:sp>
      <p:pic>
        <p:nvPicPr>
          <p:cNvPr id="10" name="Picture 9" descr="Icon&#10;&#10;Description automatically generated with low confidence">
            <a:extLst>
              <a:ext uri="{FF2B5EF4-FFF2-40B4-BE49-F238E27FC236}">
                <a16:creationId xmlns:a16="http://schemas.microsoft.com/office/drawing/2014/main" xmlns="" id="{AF272175-907D-494E-89C3-065A76C63C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1924" y="1390597"/>
            <a:ext cx="3333750" cy="1371600"/>
          </a:xfrm>
          <a:prstGeom prst="rect">
            <a:avLst/>
          </a:prstGeom>
        </p:spPr>
      </p:pic>
      <p:pic>
        <p:nvPicPr>
          <p:cNvPr id="1026" name="Picture 2" descr="Linkedin Logo | The most famous brands and company logos in the world">
            <a:extLst>
              <a:ext uri="{FF2B5EF4-FFF2-40B4-BE49-F238E27FC236}">
                <a16:creationId xmlns:a16="http://schemas.microsoft.com/office/drawing/2014/main" xmlns="" id="{FEF509CC-128D-4B80-BF17-CDB36207AA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2450" y="3638530"/>
            <a:ext cx="2857500" cy="1609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17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circle(in)">
                                      <p:cBhvr>
                                        <p:cTn id="14" dur="20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80">
                                          <p:stCondLst>
                                            <p:cond delay="0"/>
                                          </p:stCondLst>
                                        </p:cTn>
                                        <p:tgtEl>
                                          <p:spTgt spid="7"/>
                                        </p:tgtEl>
                                      </p:cBhvr>
                                    </p:animEffect>
                                    <p:anim calcmode="lin" valueType="num">
                                      <p:cBhvr>
                                        <p:cTn id="26"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gtEl>
                                      </p:cBhvr>
                                      <p:to x="100000" y="60000"/>
                                    </p:animScale>
                                    <p:animScale>
                                      <p:cBhvr>
                                        <p:cTn id="32" dur="166" decel="50000">
                                          <p:stCondLst>
                                            <p:cond delay="676"/>
                                          </p:stCondLst>
                                        </p:cTn>
                                        <p:tgtEl>
                                          <p:spTgt spid="7"/>
                                        </p:tgtEl>
                                      </p:cBhvr>
                                      <p:to x="100000" y="100000"/>
                                    </p:animScale>
                                    <p:animScale>
                                      <p:cBhvr>
                                        <p:cTn id="33" dur="26">
                                          <p:stCondLst>
                                            <p:cond delay="1312"/>
                                          </p:stCondLst>
                                        </p:cTn>
                                        <p:tgtEl>
                                          <p:spTgt spid="7"/>
                                        </p:tgtEl>
                                      </p:cBhvr>
                                      <p:to x="100000" y="80000"/>
                                    </p:animScale>
                                    <p:animScale>
                                      <p:cBhvr>
                                        <p:cTn id="34" dur="166" decel="50000">
                                          <p:stCondLst>
                                            <p:cond delay="1338"/>
                                          </p:stCondLst>
                                        </p:cTn>
                                        <p:tgtEl>
                                          <p:spTgt spid="7"/>
                                        </p:tgtEl>
                                      </p:cBhvr>
                                      <p:to x="100000" y="100000"/>
                                    </p:animScale>
                                    <p:animScale>
                                      <p:cBhvr>
                                        <p:cTn id="35" dur="26">
                                          <p:stCondLst>
                                            <p:cond delay="1642"/>
                                          </p:stCondLst>
                                        </p:cTn>
                                        <p:tgtEl>
                                          <p:spTgt spid="7"/>
                                        </p:tgtEl>
                                      </p:cBhvr>
                                      <p:to x="100000" y="90000"/>
                                    </p:animScale>
                                    <p:animScale>
                                      <p:cBhvr>
                                        <p:cTn id="36" dur="166" decel="50000">
                                          <p:stCondLst>
                                            <p:cond delay="1668"/>
                                          </p:stCondLst>
                                        </p:cTn>
                                        <p:tgtEl>
                                          <p:spTgt spid="7"/>
                                        </p:tgtEl>
                                      </p:cBhvr>
                                      <p:to x="100000" y="100000"/>
                                    </p:animScale>
                                    <p:animScale>
                                      <p:cBhvr>
                                        <p:cTn id="37" dur="26">
                                          <p:stCondLst>
                                            <p:cond delay="1808"/>
                                          </p:stCondLst>
                                        </p:cTn>
                                        <p:tgtEl>
                                          <p:spTgt spid="7"/>
                                        </p:tgtEl>
                                      </p:cBhvr>
                                      <p:to x="100000" y="95000"/>
                                    </p:animScale>
                                    <p:animScale>
                                      <p:cBhvr>
                                        <p:cTn id="38" dur="166" decel="50000">
                                          <p:stCondLst>
                                            <p:cond delay="1834"/>
                                          </p:stCondLst>
                                        </p:cTn>
                                        <p:tgtEl>
                                          <p:spTgt spid="7"/>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nodeType="clickEffect">
                                  <p:stCondLst>
                                    <p:cond delay="0"/>
                                  </p:stCondLst>
                                  <p:childTnLst>
                                    <p:set>
                                      <p:cBhvr>
                                        <p:cTn id="42" dur="1" fill="hold">
                                          <p:stCondLst>
                                            <p:cond delay="0"/>
                                          </p:stCondLst>
                                        </p:cTn>
                                        <p:tgtEl>
                                          <p:spTgt spid="1026"/>
                                        </p:tgtEl>
                                        <p:attrNameLst>
                                          <p:attrName>style.visibility</p:attrName>
                                        </p:attrNameLst>
                                      </p:cBhvr>
                                      <p:to>
                                        <p:strVal val="visible"/>
                                      </p:to>
                                    </p:set>
                                    <p:anim calcmode="lin" valueType="num">
                                      <p:cBhvr>
                                        <p:cTn id="43" dur="500" fill="hold"/>
                                        <p:tgtEl>
                                          <p:spTgt spid="1026"/>
                                        </p:tgtEl>
                                        <p:attrNameLst>
                                          <p:attrName>ppt_w</p:attrName>
                                        </p:attrNameLst>
                                      </p:cBhvr>
                                      <p:tavLst>
                                        <p:tav tm="0">
                                          <p:val>
                                            <p:fltVal val="0"/>
                                          </p:val>
                                        </p:tav>
                                        <p:tav tm="100000">
                                          <p:val>
                                            <p:strVal val="#ppt_w"/>
                                          </p:val>
                                        </p:tav>
                                      </p:tavLst>
                                    </p:anim>
                                    <p:anim calcmode="lin" valueType="num">
                                      <p:cBhvr>
                                        <p:cTn id="44" dur="500" fill="hold"/>
                                        <p:tgtEl>
                                          <p:spTgt spid="1026"/>
                                        </p:tgtEl>
                                        <p:attrNameLst>
                                          <p:attrName>ppt_h</p:attrName>
                                        </p:attrNameLst>
                                      </p:cBhvr>
                                      <p:tavLst>
                                        <p:tav tm="0">
                                          <p:val>
                                            <p:fltVal val="0"/>
                                          </p:val>
                                        </p:tav>
                                        <p:tav tm="100000">
                                          <p:val>
                                            <p:strVal val="#ppt_h"/>
                                          </p:val>
                                        </p:tav>
                                      </p:tavLst>
                                    </p:anim>
                                    <p:animEffect transition="in" filter="fade">
                                      <p:cBhvr>
                                        <p:cTn id="4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28</a:t>
            </a:fld>
            <a:endParaRPr lang="en-GB"/>
          </a:p>
        </p:txBody>
      </p:sp>
      <p:pic>
        <p:nvPicPr>
          <p:cNvPr id="5" name="Graphic 4">
            <a:hlinkClick r:id="rId3"/>
            <a:extLst>
              <a:ext uri="{FF2B5EF4-FFF2-40B4-BE49-F238E27FC236}">
                <a16:creationId xmlns:a16="http://schemas.microsoft.com/office/drawing/2014/main" xmlns="" id="{4205B786-3C28-43FC-9E7D-608AD661DC0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2592008" y="504650"/>
            <a:ext cx="6280103" cy="1954141"/>
          </a:xfrm>
          <a:prstGeom prst="rect">
            <a:avLst/>
          </a:prstGeom>
        </p:spPr>
      </p:pic>
      <p:pic>
        <p:nvPicPr>
          <p:cNvPr id="7" name="Picture 6">
            <a:extLst>
              <a:ext uri="{FF2B5EF4-FFF2-40B4-BE49-F238E27FC236}">
                <a16:creationId xmlns:a16="http://schemas.microsoft.com/office/drawing/2014/main" xmlns="" id="{7CDE0495-3300-4C2B-B333-DA62E8F2EA2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42997" y="2796852"/>
            <a:ext cx="2557932" cy="2579427"/>
          </a:xfrm>
          <a:prstGeom prst="rect">
            <a:avLst/>
          </a:prstGeom>
        </p:spPr>
      </p:pic>
      <p:sp>
        <p:nvSpPr>
          <p:cNvPr id="8" name="Rectangle 7">
            <a:extLst>
              <a:ext uri="{FF2B5EF4-FFF2-40B4-BE49-F238E27FC236}">
                <a16:creationId xmlns:a16="http://schemas.microsoft.com/office/drawing/2014/main" xmlns="" id="{173A2BF1-1083-4C93-8C67-679F571419CA}"/>
              </a:ext>
            </a:extLst>
          </p:cNvPr>
          <p:cNvSpPr/>
          <p:nvPr/>
        </p:nvSpPr>
        <p:spPr>
          <a:xfrm>
            <a:off x="700584" y="2963180"/>
            <a:ext cx="5031475" cy="2246769"/>
          </a:xfrm>
          <a:prstGeom prst="rect">
            <a:avLst/>
          </a:prstGeom>
        </p:spPr>
        <p:txBody>
          <a:bodyPr wrap="square">
            <a:spAutoFit/>
          </a:bodyPr>
          <a:lstStyle/>
          <a:p>
            <a:pPr algn="just"/>
            <a:r>
              <a:rPr lang="en-US" sz="2000" dirty="0">
                <a:latin typeface="Quicksand"/>
              </a:rPr>
              <a:t>Our success goes hand-in-hand with having a strong culture. Our philosophy is simple yet effective: people who like what they do, do it better. Our culture is honest, open and wholeheartedly focused on four key areas: Communication, Equality, Reward &amp; Recognition, and Fun. </a:t>
            </a:r>
            <a:endParaRPr lang="en-GB" sz="2000" dirty="0"/>
          </a:p>
        </p:txBody>
      </p:sp>
    </p:spTree>
    <p:extLst>
      <p:ext uri="{BB962C8B-B14F-4D97-AF65-F5344CB8AC3E}">
        <p14:creationId xmlns:p14="http://schemas.microsoft.com/office/powerpoint/2010/main" val="242152303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3369" y="2655278"/>
            <a:ext cx="10972800" cy="2444260"/>
          </a:xfrm>
        </p:spPr>
        <p:txBody>
          <a:bodyPr>
            <a:normAutofit/>
          </a:bodyPr>
          <a:lstStyle/>
          <a:p>
            <a:pPr marL="0" indent="0">
              <a:buNone/>
            </a:pPr>
            <a:r>
              <a:rPr lang="en-US" dirty="0" smtClean="0">
                <a:solidFill>
                  <a:schemeClr val="tx2">
                    <a:lumMod val="50000"/>
                  </a:schemeClr>
                </a:solidFill>
              </a:rPr>
              <a:t>Recruitment video – what is it like to work there:</a:t>
            </a:r>
            <a:endParaRPr lang="en-US" dirty="0" smtClean="0">
              <a:solidFill>
                <a:schemeClr val="tx2">
                  <a:lumMod val="50000"/>
                </a:schemeClr>
              </a:solidFill>
              <a:hlinkClick r:id="rId3"/>
            </a:endParaRPr>
          </a:p>
          <a:p>
            <a:pPr marL="0" indent="0">
              <a:buNone/>
            </a:pPr>
            <a:endParaRPr lang="en-US" dirty="0" smtClean="0">
              <a:solidFill>
                <a:schemeClr val="tx2">
                  <a:lumMod val="50000"/>
                </a:schemeClr>
              </a:solidFill>
              <a:hlinkClick r:id="rId3"/>
            </a:endParaRPr>
          </a:p>
          <a:p>
            <a:pPr marL="0" indent="0">
              <a:buNone/>
            </a:pPr>
            <a:endParaRPr lang="en-US" dirty="0">
              <a:hlinkClick r:id="rId3"/>
            </a:endParaRPr>
          </a:p>
          <a:p>
            <a:pPr marL="0" indent="0">
              <a:buNone/>
            </a:pPr>
            <a:r>
              <a:rPr lang="en-US" dirty="0" smtClean="0">
                <a:hlinkClick r:id="rId3"/>
              </a:rPr>
              <a:t>https://www.youtube.com/watch?v=8VxA8H8_NLE</a:t>
            </a:r>
            <a:endParaRPr lang="en-US" dirty="0"/>
          </a:p>
        </p:txBody>
      </p:sp>
      <p:pic>
        <p:nvPicPr>
          <p:cNvPr id="3" name="Picture 2"/>
          <p:cNvPicPr>
            <a:picLocks noChangeAspect="1"/>
          </p:cNvPicPr>
          <p:nvPr/>
        </p:nvPicPr>
        <p:blipFill>
          <a:blip r:embed="rId4"/>
          <a:stretch>
            <a:fillRect/>
          </a:stretch>
        </p:blipFill>
        <p:spPr>
          <a:xfrm>
            <a:off x="552449" y="496278"/>
            <a:ext cx="5180135" cy="2159000"/>
          </a:xfrm>
          <a:prstGeom prst="rect">
            <a:avLst/>
          </a:prstGeom>
        </p:spPr>
      </p:pic>
    </p:spTree>
    <p:extLst>
      <p:ext uri="{BB962C8B-B14F-4D97-AF65-F5344CB8AC3E}">
        <p14:creationId xmlns:p14="http://schemas.microsoft.com/office/powerpoint/2010/main" val="360671407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761"/>
            <a:ext cx="10972800" cy="1143000"/>
          </a:xfrm>
        </p:spPr>
        <p:txBody>
          <a:bodyPr/>
          <a:lstStyle/>
          <a:p>
            <a:r>
              <a:rPr lang="en-GB" dirty="0"/>
              <a:t> Retaining Talent</a:t>
            </a:r>
          </a:p>
        </p:txBody>
      </p:sp>
      <p:sp>
        <p:nvSpPr>
          <p:cNvPr id="3" name="Content Placeholder 2"/>
          <p:cNvSpPr>
            <a:spLocks noGrp="1"/>
          </p:cNvSpPr>
          <p:nvPr>
            <p:ph idx="1"/>
          </p:nvPr>
        </p:nvSpPr>
        <p:spPr>
          <a:xfrm>
            <a:off x="355600" y="1057325"/>
            <a:ext cx="11531600" cy="4401779"/>
          </a:xfrm>
        </p:spPr>
        <p:txBody>
          <a:bodyPr>
            <a:normAutofit fontScale="92500" lnSpcReduction="10000"/>
          </a:bodyPr>
          <a:lstStyle/>
          <a:p>
            <a:pPr marL="0" indent="0" algn="ctr">
              <a:buNone/>
            </a:pPr>
            <a:r>
              <a:rPr lang="en-GB" dirty="0"/>
              <a:t>Ensuring the right people don’t leave the company.</a:t>
            </a:r>
          </a:p>
          <a:p>
            <a:pPr marL="0" indent="0" algn="r">
              <a:buNone/>
            </a:pPr>
            <a:r>
              <a:rPr lang="en-GB" sz="2400" dirty="0"/>
              <a:t>Taylor and Woodhams (2016)</a:t>
            </a:r>
          </a:p>
          <a:p>
            <a:pPr marL="0" indent="0">
              <a:buNone/>
            </a:pPr>
            <a:r>
              <a:rPr lang="en-GB" dirty="0"/>
              <a:t>Dysfunctional turnover:</a:t>
            </a:r>
          </a:p>
          <a:p>
            <a:pPr marL="0" indent="0">
              <a:buNone/>
            </a:pPr>
            <a:endParaRPr lang="en-GB" dirty="0"/>
          </a:p>
          <a:p>
            <a:pPr>
              <a:buFont typeface="Wingdings" panose="05000000000000000000" pitchFamily="2" charset="2"/>
              <a:buChar char="Ø"/>
            </a:pPr>
            <a:r>
              <a:rPr lang="en-GB" dirty="0"/>
              <a:t>Extremely expensive</a:t>
            </a:r>
          </a:p>
          <a:p>
            <a:pPr>
              <a:buFont typeface="Wingdings" panose="05000000000000000000" pitchFamily="2" charset="2"/>
              <a:buChar char="Ø"/>
            </a:pPr>
            <a:r>
              <a:rPr lang="en-GB" dirty="0"/>
              <a:t>Direct and indirect costs</a:t>
            </a:r>
          </a:p>
          <a:p>
            <a:pPr>
              <a:buFont typeface="Wingdings" panose="05000000000000000000" pitchFamily="2" charset="2"/>
              <a:buChar char="Ø"/>
            </a:pPr>
            <a:r>
              <a:rPr lang="en-GB" dirty="0"/>
              <a:t>Understand extent of problem</a:t>
            </a:r>
          </a:p>
          <a:p>
            <a:pPr>
              <a:buFont typeface="Wingdings" panose="05000000000000000000" pitchFamily="2" charset="2"/>
              <a:buChar char="Ø"/>
            </a:pPr>
            <a:r>
              <a:rPr lang="en-GB" dirty="0"/>
              <a:t>Gain commitment from senior Managers</a:t>
            </a:r>
          </a:p>
          <a:p>
            <a:pPr>
              <a:buFont typeface="Wingdings" panose="05000000000000000000" pitchFamily="2" charset="2"/>
              <a:buChar char="Ø"/>
            </a:pPr>
            <a:r>
              <a:rPr lang="en-GB" dirty="0"/>
              <a:t>Less than 1/5</a:t>
            </a:r>
            <a:r>
              <a:rPr lang="en-GB" baseline="30000" dirty="0"/>
              <a:t>th</a:t>
            </a:r>
            <a:r>
              <a:rPr lang="en-GB" dirty="0"/>
              <a:t> of orgs calculate costs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endParaRPr lang="en-GB" dirty="0"/>
          </a:p>
          <a:p>
            <a:pPr marL="0" indent="0" algn="ctr">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30</a:t>
            </a:fld>
            <a:endParaRPr lang="en-GB"/>
          </a:p>
        </p:txBody>
      </p:sp>
      <p:pic>
        <p:nvPicPr>
          <p:cNvPr id="8" name="Picture 7">
            <a:extLst>
              <a:ext uri="{FF2B5EF4-FFF2-40B4-BE49-F238E27FC236}">
                <a16:creationId xmlns:a16="http://schemas.microsoft.com/office/drawing/2014/main" xmlns="" id="{9DB27A6C-E2B6-4DD0-A348-C0ACF20C85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47826" y="2200325"/>
            <a:ext cx="4143375" cy="2771775"/>
          </a:xfrm>
          <a:prstGeom prst="rect">
            <a:avLst/>
          </a:prstGeom>
        </p:spPr>
      </p:pic>
    </p:spTree>
    <p:extLst>
      <p:ext uri="{BB962C8B-B14F-4D97-AF65-F5344CB8AC3E}">
        <p14:creationId xmlns:p14="http://schemas.microsoft.com/office/powerpoint/2010/main" val="400726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normAutofit/>
          </a:bodyPr>
          <a:lstStyle/>
          <a:p>
            <a:r>
              <a:rPr lang="en-GB" dirty="0"/>
              <a:t>Costs of turnover</a:t>
            </a:r>
            <a:br>
              <a:rPr lang="en-GB" dirty="0"/>
            </a:br>
            <a:r>
              <a:rPr lang="en-GB" sz="2200" dirty="0"/>
              <a:t>Taylor 2019</a:t>
            </a:r>
          </a:p>
        </p:txBody>
      </p:sp>
      <p:sp>
        <p:nvSpPr>
          <p:cNvPr id="5" name="Text Placeholder 4">
            <a:extLst>
              <a:ext uri="{FF2B5EF4-FFF2-40B4-BE49-F238E27FC236}">
                <a16:creationId xmlns:a16="http://schemas.microsoft.com/office/drawing/2014/main" xmlns="" id="{BE2CB72D-C7FE-4373-9AC5-E0FD517AAD79}"/>
              </a:ext>
            </a:extLst>
          </p:cNvPr>
          <p:cNvSpPr>
            <a:spLocks noGrp="1"/>
          </p:cNvSpPr>
          <p:nvPr>
            <p:ph type="body" idx="1"/>
          </p:nvPr>
        </p:nvSpPr>
        <p:spPr>
          <a:xfrm>
            <a:off x="609600" y="1407319"/>
            <a:ext cx="5386917" cy="639762"/>
          </a:xfrm>
        </p:spPr>
        <p:txBody>
          <a:bodyPr/>
          <a:lstStyle/>
          <a:p>
            <a:r>
              <a:rPr lang="en-GB" dirty="0"/>
              <a:t>Direct Costs</a:t>
            </a:r>
          </a:p>
        </p:txBody>
      </p:sp>
      <p:sp>
        <p:nvSpPr>
          <p:cNvPr id="3" name="Content Placeholder 2"/>
          <p:cNvSpPr>
            <a:spLocks noGrp="1"/>
          </p:cNvSpPr>
          <p:nvPr>
            <p:ph sz="half" idx="2"/>
          </p:nvPr>
        </p:nvSpPr>
        <p:spPr>
          <a:xfrm>
            <a:off x="609599" y="2047081"/>
            <a:ext cx="5386917" cy="3414365"/>
          </a:xfrm>
        </p:spPr>
        <p:txBody>
          <a:bodyPr>
            <a:normAutofit fontScale="92500" lnSpcReduction="10000"/>
          </a:bodyPr>
          <a:lstStyle/>
          <a:p>
            <a:r>
              <a:rPr lang="en-GB" dirty="0"/>
              <a:t>Recruiting a replacement</a:t>
            </a:r>
          </a:p>
          <a:p>
            <a:pPr lvl="1"/>
            <a:r>
              <a:rPr lang="en-GB" dirty="0"/>
              <a:t>Management time</a:t>
            </a:r>
          </a:p>
          <a:p>
            <a:pPr lvl="1"/>
            <a:r>
              <a:rPr lang="en-GB" dirty="0"/>
              <a:t>Advertising</a:t>
            </a:r>
          </a:p>
          <a:p>
            <a:pPr lvl="1"/>
            <a:r>
              <a:rPr lang="en-GB" dirty="0"/>
              <a:t>Agency/job board costs</a:t>
            </a:r>
          </a:p>
          <a:p>
            <a:r>
              <a:rPr lang="en-GB" dirty="0"/>
              <a:t>Induction and training</a:t>
            </a:r>
          </a:p>
          <a:p>
            <a:r>
              <a:rPr lang="en-GB" dirty="0"/>
              <a:t>Administrative costs</a:t>
            </a:r>
          </a:p>
          <a:p>
            <a:r>
              <a:rPr lang="en-GB" dirty="0"/>
              <a:t>Cost of vacancy</a:t>
            </a:r>
          </a:p>
          <a:p>
            <a:pPr lvl="1"/>
            <a:r>
              <a:rPr lang="en-GB" dirty="0"/>
              <a:t>Productivity</a:t>
            </a:r>
          </a:p>
          <a:p>
            <a:pPr lvl="1"/>
            <a:r>
              <a:rPr lang="en-GB" dirty="0"/>
              <a:t>Overtime</a:t>
            </a:r>
          </a:p>
          <a:p>
            <a:pPr lvl="1"/>
            <a:r>
              <a:rPr lang="en-GB" dirty="0"/>
              <a:t>Temporary staff</a:t>
            </a:r>
          </a:p>
          <a:p>
            <a:pPr marL="0" indent="0">
              <a:buNone/>
            </a:pPr>
            <a:endParaRPr lang="en-GB" dirty="0"/>
          </a:p>
        </p:txBody>
      </p:sp>
      <p:sp>
        <p:nvSpPr>
          <p:cNvPr id="6" name="Text Placeholder 5">
            <a:extLst>
              <a:ext uri="{FF2B5EF4-FFF2-40B4-BE49-F238E27FC236}">
                <a16:creationId xmlns:a16="http://schemas.microsoft.com/office/drawing/2014/main" xmlns="" id="{FD29F492-DD35-4222-993C-2CC5565FA093}"/>
              </a:ext>
            </a:extLst>
          </p:cNvPr>
          <p:cNvSpPr>
            <a:spLocks noGrp="1"/>
          </p:cNvSpPr>
          <p:nvPr>
            <p:ph type="body" sz="quarter" idx="3"/>
          </p:nvPr>
        </p:nvSpPr>
        <p:spPr>
          <a:xfrm>
            <a:off x="6193368" y="1407319"/>
            <a:ext cx="5389033" cy="639762"/>
          </a:xfrm>
        </p:spPr>
        <p:txBody>
          <a:bodyPr/>
          <a:lstStyle/>
          <a:p>
            <a:r>
              <a:rPr lang="en-GB" dirty="0"/>
              <a:t>Indirect Costs</a:t>
            </a:r>
          </a:p>
        </p:txBody>
      </p:sp>
      <p:sp>
        <p:nvSpPr>
          <p:cNvPr id="7" name="Content Placeholder 6">
            <a:extLst>
              <a:ext uri="{FF2B5EF4-FFF2-40B4-BE49-F238E27FC236}">
                <a16:creationId xmlns:a16="http://schemas.microsoft.com/office/drawing/2014/main" xmlns="" id="{CA089576-6049-4057-A7FD-F88903D57870}"/>
              </a:ext>
            </a:extLst>
          </p:cNvPr>
          <p:cNvSpPr>
            <a:spLocks noGrp="1"/>
          </p:cNvSpPr>
          <p:nvPr>
            <p:ph sz="quarter" idx="4"/>
          </p:nvPr>
        </p:nvSpPr>
        <p:spPr>
          <a:xfrm>
            <a:off x="6193368" y="2092906"/>
            <a:ext cx="5389033" cy="3414365"/>
          </a:xfrm>
        </p:spPr>
        <p:txBody>
          <a:bodyPr>
            <a:normAutofit fontScale="92500" lnSpcReduction="10000"/>
          </a:bodyPr>
          <a:lstStyle/>
          <a:p>
            <a:r>
              <a:rPr lang="en-GB" dirty="0"/>
              <a:t>Leave before return on investment</a:t>
            </a:r>
          </a:p>
          <a:p>
            <a:r>
              <a:rPr lang="en-GB" dirty="0"/>
              <a:t>Take experience to competitor</a:t>
            </a:r>
          </a:p>
          <a:p>
            <a:r>
              <a:rPr lang="en-GB" dirty="0"/>
              <a:t>Loss of human capital</a:t>
            </a:r>
          </a:p>
          <a:p>
            <a:pPr lvl="1"/>
            <a:r>
              <a:rPr lang="en-GB" dirty="0"/>
              <a:t>Knowledge</a:t>
            </a:r>
          </a:p>
          <a:p>
            <a:pPr lvl="1"/>
            <a:r>
              <a:rPr lang="en-GB" dirty="0"/>
              <a:t>Skills</a:t>
            </a:r>
          </a:p>
          <a:p>
            <a:pPr lvl="1"/>
            <a:r>
              <a:rPr lang="en-GB" dirty="0"/>
              <a:t>Contacts/relationships</a:t>
            </a:r>
          </a:p>
          <a:p>
            <a:r>
              <a:rPr lang="en-GB" dirty="0"/>
              <a:t>More work for remaining staff</a:t>
            </a:r>
          </a:p>
          <a:p>
            <a:r>
              <a:rPr lang="en-GB" dirty="0"/>
              <a:t>Reputational damage</a:t>
            </a:r>
          </a:p>
          <a:p>
            <a:r>
              <a:rPr lang="en-GB" dirty="0"/>
              <a:t>Customer perceptions</a:t>
            </a:r>
          </a:p>
          <a:p>
            <a:pPr marL="457200" lvl="1"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217763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grpId="0" nodeType="with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7">
                                            <p:txEl>
                                              <p:pRg st="0" end="0"/>
                                            </p:txEl>
                                          </p:spTgt>
                                        </p:tgtEl>
                                        <p:attrNameLst>
                                          <p:attrName>style.visibility</p:attrName>
                                        </p:attrNameLst>
                                      </p:cBhvr>
                                      <p:to>
                                        <p:strVal val="visible"/>
                                      </p:to>
                                    </p:set>
                                    <p:animEffect transition="in" filter="fade">
                                      <p:cBhvr>
                                        <p:cTn id="65" dur="1000"/>
                                        <p:tgtEl>
                                          <p:spTgt spid="7">
                                            <p:txEl>
                                              <p:pRg st="0" end="0"/>
                                            </p:txEl>
                                          </p:spTgt>
                                        </p:tgtEl>
                                      </p:cBhvr>
                                    </p:animEffect>
                                    <p:anim calcmode="lin" valueType="num">
                                      <p:cBhvr>
                                        <p:cTn id="6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6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7">
                                            <p:txEl>
                                              <p:pRg st="1" end="1"/>
                                            </p:txEl>
                                          </p:spTgt>
                                        </p:tgtEl>
                                        <p:attrNameLst>
                                          <p:attrName>style.visibility</p:attrName>
                                        </p:attrNameLst>
                                      </p:cBhvr>
                                      <p:to>
                                        <p:strVal val="visible"/>
                                      </p:to>
                                    </p:set>
                                    <p:animEffect transition="in" filter="fade">
                                      <p:cBhvr>
                                        <p:cTn id="72" dur="1000"/>
                                        <p:tgtEl>
                                          <p:spTgt spid="7">
                                            <p:txEl>
                                              <p:pRg st="1" end="1"/>
                                            </p:txEl>
                                          </p:spTgt>
                                        </p:tgtEl>
                                      </p:cBhvr>
                                    </p:animEffect>
                                    <p:anim calcmode="lin" valueType="num">
                                      <p:cBhvr>
                                        <p:cTn id="7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74"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grpId="0" nodeType="clickEffect">
                                  <p:stCondLst>
                                    <p:cond delay="0"/>
                                  </p:stCondLst>
                                  <p:childTnLst>
                                    <p:set>
                                      <p:cBhvr>
                                        <p:cTn id="78" dur="1" fill="hold">
                                          <p:stCondLst>
                                            <p:cond delay="0"/>
                                          </p:stCondLst>
                                        </p:cTn>
                                        <p:tgtEl>
                                          <p:spTgt spid="7">
                                            <p:txEl>
                                              <p:pRg st="2" end="2"/>
                                            </p:txEl>
                                          </p:spTgt>
                                        </p:tgtEl>
                                        <p:attrNameLst>
                                          <p:attrName>style.visibility</p:attrName>
                                        </p:attrNameLst>
                                      </p:cBhvr>
                                      <p:to>
                                        <p:strVal val="visible"/>
                                      </p:to>
                                    </p:set>
                                    <p:animEffect transition="in" filter="fade">
                                      <p:cBhvr>
                                        <p:cTn id="79" dur="1000"/>
                                        <p:tgtEl>
                                          <p:spTgt spid="7">
                                            <p:txEl>
                                              <p:pRg st="2" end="2"/>
                                            </p:txEl>
                                          </p:spTgt>
                                        </p:tgtEl>
                                      </p:cBhvr>
                                    </p:animEffect>
                                    <p:anim calcmode="lin" valueType="num">
                                      <p:cBhvr>
                                        <p:cTn id="8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8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82" presetID="42" presetClass="entr" presetSubtype="0" fill="hold" grpId="0" nodeType="withEffect">
                                  <p:stCondLst>
                                    <p:cond delay="0"/>
                                  </p:stCondLst>
                                  <p:childTnLst>
                                    <p:set>
                                      <p:cBhvr>
                                        <p:cTn id="83" dur="1" fill="hold">
                                          <p:stCondLst>
                                            <p:cond delay="0"/>
                                          </p:stCondLst>
                                        </p:cTn>
                                        <p:tgtEl>
                                          <p:spTgt spid="7">
                                            <p:txEl>
                                              <p:pRg st="3" end="3"/>
                                            </p:txEl>
                                          </p:spTgt>
                                        </p:tgtEl>
                                        <p:attrNameLst>
                                          <p:attrName>style.visibility</p:attrName>
                                        </p:attrNameLst>
                                      </p:cBhvr>
                                      <p:to>
                                        <p:strVal val="visible"/>
                                      </p:to>
                                    </p:set>
                                    <p:animEffect transition="in" filter="fade">
                                      <p:cBhvr>
                                        <p:cTn id="84" dur="1000"/>
                                        <p:tgtEl>
                                          <p:spTgt spid="7">
                                            <p:txEl>
                                              <p:pRg st="3" end="3"/>
                                            </p:txEl>
                                          </p:spTgt>
                                        </p:tgtEl>
                                      </p:cBhvr>
                                    </p:animEffect>
                                    <p:anim calcmode="lin" valueType="num">
                                      <p:cBhvr>
                                        <p:cTn id="8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3" end="3"/>
                                            </p:txEl>
                                          </p:spTgt>
                                        </p:tgtEl>
                                        <p:attrNameLst>
                                          <p:attrName>ppt_y</p:attrName>
                                        </p:attrNameLst>
                                      </p:cBhvr>
                                      <p:tavLst>
                                        <p:tav tm="0">
                                          <p:val>
                                            <p:strVal val="#ppt_y+.1"/>
                                          </p:val>
                                        </p:tav>
                                        <p:tav tm="100000">
                                          <p:val>
                                            <p:strVal val="#ppt_y"/>
                                          </p:val>
                                        </p:tav>
                                      </p:tavLst>
                                    </p:anim>
                                  </p:childTnLst>
                                </p:cTn>
                              </p:par>
                              <p:par>
                                <p:cTn id="87" presetID="42" presetClass="entr" presetSubtype="0" fill="hold" grpId="0" nodeType="withEffect">
                                  <p:stCondLst>
                                    <p:cond delay="0"/>
                                  </p:stCondLst>
                                  <p:childTnLst>
                                    <p:set>
                                      <p:cBhvr>
                                        <p:cTn id="88" dur="1" fill="hold">
                                          <p:stCondLst>
                                            <p:cond delay="0"/>
                                          </p:stCondLst>
                                        </p:cTn>
                                        <p:tgtEl>
                                          <p:spTgt spid="7">
                                            <p:txEl>
                                              <p:pRg st="4" end="4"/>
                                            </p:txEl>
                                          </p:spTgt>
                                        </p:tgtEl>
                                        <p:attrNameLst>
                                          <p:attrName>style.visibility</p:attrName>
                                        </p:attrNameLst>
                                      </p:cBhvr>
                                      <p:to>
                                        <p:strVal val="visible"/>
                                      </p:to>
                                    </p:set>
                                    <p:animEffect transition="in" filter="fade">
                                      <p:cBhvr>
                                        <p:cTn id="89" dur="1000"/>
                                        <p:tgtEl>
                                          <p:spTgt spid="7">
                                            <p:txEl>
                                              <p:pRg st="4" end="4"/>
                                            </p:txEl>
                                          </p:spTgt>
                                        </p:tgtEl>
                                      </p:cBhvr>
                                    </p:animEffect>
                                    <p:anim calcmode="lin" valueType="num">
                                      <p:cBhvr>
                                        <p:cTn id="9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4" end="4"/>
                                            </p:txEl>
                                          </p:spTgt>
                                        </p:tgtEl>
                                        <p:attrNameLst>
                                          <p:attrName>ppt_y</p:attrName>
                                        </p:attrNameLst>
                                      </p:cBhvr>
                                      <p:tavLst>
                                        <p:tav tm="0">
                                          <p:val>
                                            <p:strVal val="#ppt_y+.1"/>
                                          </p:val>
                                        </p:tav>
                                        <p:tav tm="100000">
                                          <p:val>
                                            <p:strVal val="#ppt_y"/>
                                          </p:val>
                                        </p:tav>
                                      </p:tavLst>
                                    </p:anim>
                                  </p:childTnLst>
                                </p:cTn>
                              </p:par>
                              <p:par>
                                <p:cTn id="92" presetID="42" presetClass="entr" presetSubtype="0" fill="hold" grpId="0" nodeType="withEffect">
                                  <p:stCondLst>
                                    <p:cond delay="0"/>
                                  </p:stCondLst>
                                  <p:childTnLst>
                                    <p:set>
                                      <p:cBhvr>
                                        <p:cTn id="93" dur="1" fill="hold">
                                          <p:stCondLst>
                                            <p:cond delay="0"/>
                                          </p:stCondLst>
                                        </p:cTn>
                                        <p:tgtEl>
                                          <p:spTgt spid="7">
                                            <p:txEl>
                                              <p:pRg st="5" end="5"/>
                                            </p:txEl>
                                          </p:spTgt>
                                        </p:tgtEl>
                                        <p:attrNameLst>
                                          <p:attrName>style.visibility</p:attrName>
                                        </p:attrNameLst>
                                      </p:cBhvr>
                                      <p:to>
                                        <p:strVal val="visible"/>
                                      </p:to>
                                    </p:set>
                                    <p:animEffect transition="in" filter="fade">
                                      <p:cBhvr>
                                        <p:cTn id="94" dur="1000"/>
                                        <p:tgtEl>
                                          <p:spTgt spid="7">
                                            <p:txEl>
                                              <p:pRg st="5" end="5"/>
                                            </p:txEl>
                                          </p:spTgt>
                                        </p:tgtEl>
                                      </p:cBhvr>
                                    </p:animEffect>
                                    <p:anim calcmode="lin" valueType="num">
                                      <p:cBhvr>
                                        <p:cTn id="95"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96"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grpId="0" nodeType="clickEffect">
                                  <p:stCondLst>
                                    <p:cond delay="0"/>
                                  </p:stCondLst>
                                  <p:childTnLst>
                                    <p:set>
                                      <p:cBhvr>
                                        <p:cTn id="100" dur="1" fill="hold">
                                          <p:stCondLst>
                                            <p:cond delay="0"/>
                                          </p:stCondLst>
                                        </p:cTn>
                                        <p:tgtEl>
                                          <p:spTgt spid="7">
                                            <p:txEl>
                                              <p:pRg st="6" end="6"/>
                                            </p:txEl>
                                          </p:spTgt>
                                        </p:tgtEl>
                                        <p:attrNameLst>
                                          <p:attrName>style.visibility</p:attrName>
                                        </p:attrNameLst>
                                      </p:cBhvr>
                                      <p:to>
                                        <p:strVal val="visible"/>
                                      </p:to>
                                    </p:set>
                                    <p:animEffect transition="in" filter="fade">
                                      <p:cBhvr>
                                        <p:cTn id="101" dur="1000"/>
                                        <p:tgtEl>
                                          <p:spTgt spid="7">
                                            <p:txEl>
                                              <p:pRg st="6" end="6"/>
                                            </p:txEl>
                                          </p:spTgt>
                                        </p:tgtEl>
                                      </p:cBhvr>
                                    </p:animEffect>
                                    <p:anim calcmode="lin" valueType="num">
                                      <p:cBhvr>
                                        <p:cTn id="102"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103"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42" presetClass="entr" presetSubtype="0" fill="hold" grpId="0" nodeType="clickEffect">
                                  <p:stCondLst>
                                    <p:cond delay="0"/>
                                  </p:stCondLst>
                                  <p:childTnLst>
                                    <p:set>
                                      <p:cBhvr>
                                        <p:cTn id="107" dur="1" fill="hold">
                                          <p:stCondLst>
                                            <p:cond delay="0"/>
                                          </p:stCondLst>
                                        </p:cTn>
                                        <p:tgtEl>
                                          <p:spTgt spid="7">
                                            <p:txEl>
                                              <p:pRg st="7" end="7"/>
                                            </p:txEl>
                                          </p:spTgt>
                                        </p:tgtEl>
                                        <p:attrNameLst>
                                          <p:attrName>style.visibility</p:attrName>
                                        </p:attrNameLst>
                                      </p:cBhvr>
                                      <p:to>
                                        <p:strVal val="visible"/>
                                      </p:to>
                                    </p:set>
                                    <p:animEffect transition="in" filter="fade">
                                      <p:cBhvr>
                                        <p:cTn id="108" dur="1000"/>
                                        <p:tgtEl>
                                          <p:spTgt spid="7">
                                            <p:txEl>
                                              <p:pRg st="7" end="7"/>
                                            </p:txEl>
                                          </p:spTgt>
                                        </p:tgtEl>
                                      </p:cBhvr>
                                    </p:animEffect>
                                    <p:anim calcmode="lin" valueType="num">
                                      <p:cBhvr>
                                        <p:cTn id="109"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110"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42" presetClass="entr" presetSubtype="0" fill="hold" grpId="0" nodeType="clickEffect">
                                  <p:stCondLst>
                                    <p:cond delay="0"/>
                                  </p:stCondLst>
                                  <p:childTnLst>
                                    <p:set>
                                      <p:cBhvr>
                                        <p:cTn id="114" dur="1" fill="hold">
                                          <p:stCondLst>
                                            <p:cond delay="0"/>
                                          </p:stCondLst>
                                        </p:cTn>
                                        <p:tgtEl>
                                          <p:spTgt spid="7">
                                            <p:txEl>
                                              <p:pRg st="8" end="8"/>
                                            </p:txEl>
                                          </p:spTgt>
                                        </p:tgtEl>
                                        <p:attrNameLst>
                                          <p:attrName>style.visibility</p:attrName>
                                        </p:attrNameLst>
                                      </p:cBhvr>
                                      <p:to>
                                        <p:strVal val="visible"/>
                                      </p:to>
                                    </p:set>
                                    <p:animEffect transition="in" filter="fade">
                                      <p:cBhvr>
                                        <p:cTn id="115" dur="1000"/>
                                        <p:tgtEl>
                                          <p:spTgt spid="7">
                                            <p:txEl>
                                              <p:pRg st="8" end="8"/>
                                            </p:txEl>
                                          </p:spTgt>
                                        </p:tgtEl>
                                      </p:cBhvr>
                                    </p:animEffect>
                                    <p:anim calcmode="lin" valueType="num">
                                      <p:cBhvr>
                                        <p:cTn id="116"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117"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FB804F-B5B6-4164-A5EE-7722B2DF57BD}"/>
              </a:ext>
            </a:extLst>
          </p:cNvPr>
          <p:cNvSpPr>
            <a:spLocks noGrp="1"/>
          </p:cNvSpPr>
          <p:nvPr>
            <p:ph type="title"/>
          </p:nvPr>
        </p:nvSpPr>
        <p:spPr/>
        <p:txBody>
          <a:bodyPr/>
          <a:lstStyle/>
          <a:p>
            <a:r>
              <a:rPr lang="en-GB" dirty="0"/>
              <a:t>Why might staff leave? </a:t>
            </a:r>
          </a:p>
        </p:txBody>
      </p:sp>
      <p:sp>
        <p:nvSpPr>
          <p:cNvPr id="3" name="Content Placeholder 2">
            <a:extLst>
              <a:ext uri="{FF2B5EF4-FFF2-40B4-BE49-F238E27FC236}">
                <a16:creationId xmlns:a16="http://schemas.microsoft.com/office/drawing/2014/main" xmlns="" id="{3B0AB04C-49C9-4484-A622-24BC484D0BAA}"/>
              </a:ext>
            </a:extLst>
          </p:cNvPr>
          <p:cNvSpPr>
            <a:spLocks noGrp="1"/>
          </p:cNvSpPr>
          <p:nvPr>
            <p:ph sz="half" idx="1"/>
          </p:nvPr>
        </p:nvSpPr>
        <p:spPr/>
        <p:txBody>
          <a:bodyPr>
            <a:normAutofit lnSpcReduction="10000"/>
          </a:bodyPr>
          <a:lstStyle/>
          <a:p>
            <a:pPr marL="0" indent="0" algn="ctr">
              <a:buNone/>
            </a:pPr>
            <a:r>
              <a:rPr lang="en-GB" sz="3200" b="1" u="sng" dirty="0" smtClean="0"/>
              <a:t>Push Factors </a:t>
            </a:r>
          </a:p>
          <a:p>
            <a:pPr marL="0" indent="0" algn="ctr">
              <a:buNone/>
            </a:pPr>
            <a:endParaRPr lang="en-GB" dirty="0"/>
          </a:p>
          <a:p>
            <a:pPr algn="ctr"/>
            <a:r>
              <a:rPr lang="en-GB" dirty="0" smtClean="0"/>
              <a:t>De-motivated </a:t>
            </a:r>
          </a:p>
          <a:p>
            <a:pPr algn="ctr"/>
            <a:r>
              <a:rPr lang="en-GB" dirty="0" smtClean="0"/>
              <a:t>Lack of career opportunity</a:t>
            </a:r>
          </a:p>
          <a:p>
            <a:pPr algn="ctr"/>
            <a:r>
              <a:rPr lang="en-GB" dirty="0" smtClean="0"/>
              <a:t>Salary</a:t>
            </a:r>
          </a:p>
          <a:p>
            <a:pPr algn="ctr"/>
            <a:r>
              <a:rPr lang="en-GB" dirty="0" smtClean="0"/>
              <a:t>Organisational Instability</a:t>
            </a:r>
          </a:p>
          <a:p>
            <a:pPr algn="ctr"/>
            <a:r>
              <a:rPr lang="en-GB" dirty="0" smtClean="0"/>
              <a:t>Job Security </a:t>
            </a:r>
          </a:p>
          <a:p>
            <a:pPr algn="ctr"/>
            <a:r>
              <a:rPr lang="en-GB" dirty="0" smtClean="0"/>
              <a:t>Work-life balance  </a:t>
            </a:r>
          </a:p>
          <a:p>
            <a:pPr algn="ctr"/>
            <a:endParaRPr lang="en-GB" dirty="0"/>
          </a:p>
        </p:txBody>
      </p:sp>
      <p:sp>
        <p:nvSpPr>
          <p:cNvPr id="4" name="Content Placeholder 3">
            <a:extLst>
              <a:ext uri="{FF2B5EF4-FFF2-40B4-BE49-F238E27FC236}">
                <a16:creationId xmlns:a16="http://schemas.microsoft.com/office/drawing/2014/main" xmlns="" id="{17DE30A7-510F-4002-BB56-75B6EF71F648}"/>
              </a:ext>
            </a:extLst>
          </p:cNvPr>
          <p:cNvSpPr>
            <a:spLocks noGrp="1"/>
          </p:cNvSpPr>
          <p:nvPr>
            <p:ph sz="half" idx="2"/>
          </p:nvPr>
        </p:nvSpPr>
        <p:spPr/>
        <p:txBody>
          <a:bodyPr>
            <a:normAutofit lnSpcReduction="10000"/>
          </a:bodyPr>
          <a:lstStyle/>
          <a:p>
            <a:pPr marL="0" indent="0" algn="ctr">
              <a:buNone/>
            </a:pPr>
            <a:r>
              <a:rPr lang="en-GB" sz="3200" b="1" u="sng" dirty="0" smtClean="0"/>
              <a:t>Pull Factors</a:t>
            </a:r>
          </a:p>
          <a:p>
            <a:pPr marL="0" indent="0" algn="ctr">
              <a:buNone/>
            </a:pPr>
            <a:endParaRPr lang="en-GB" dirty="0"/>
          </a:p>
          <a:p>
            <a:pPr algn="ctr"/>
            <a:r>
              <a:rPr lang="en-GB" dirty="0" smtClean="0"/>
              <a:t>Attraction of a new job</a:t>
            </a:r>
          </a:p>
          <a:p>
            <a:pPr algn="ctr"/>
            <a:r>
              <a:rPr lang="en-GB" dirty="0" smtClean="0"/>
              <a:t>More flexibility </a:t>
            </a:r>
          </a:p>
          <a:p>
            <a:pPr algn="ctr"/>
            <a:r>
              <a:rPr lang="en-GB" dirty="0" smtClean="0"/>
              <a:t>Better pay </a:t>
            </a:r>
          </a:p>
          <a:p>
            <a:pPr algn="ctr"/>
            <a:r>
              <a:rPr lang="en-GB" dirty="0" smtClean="0"/>
              <a:t>Career Progression</a:t>
            </a:r>
          </a:p>
          <a:p>
            <a:pPr algn="ctr"/>
            <a:r>
              <a:rPr lang="en-GB" dirty="0" smtClean="0"/>
              <a:t>Benefits </a:t>
            </a:r>
          </a:p>
          <a:p>
            <a:pPr algn="ctr"/>
            <a:r>
              <a:rPr lang="en-GB" dirty="0" smtClean="0"/>
              <a:t>Freedom of expression </a:t>
            </a:r>
            <a:endParaRPr lang="en-GB" dirty="0"/>
          </a:p>
        </p:txBody>
      </p:sp>
    </p:spTree>
    <p:extLst>
      <p:ext uri="{BB962C8B-B14F-4D97-AF65-F5344CB8AC3E}">
        <p14:creationId xmlns:p14="http://schemas.microsoft.com/office/powerpoint/2010/main" val="19622887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t>How to find out why staff leave</a:t>
            </a:r>
          </a:p>
        </p:txBody>
      </p:sp>
      <p:sp>
        <p:nvSpPr>
          <p:cNvPr id="4" name="Slide Number Placeholder 3"/>
          <p:cNvSpPr>
            <a:spLocks noGrp="1"/>
          </p:cNvSpPr>
          <p:nvPr>
            <p:ph type="sldNum" sz="quarter" idx="12"/>
          </p:nvPr>
        </p:nvSpPr>
        <p:spPr/>
        <p:txBody>
          <a:bodyPr/>
          <a:lstStyle/>
          <a:p>
            <a:fld id="{AC82685A-BD3A-4230-8D85-804689F67293}" type="slidenum">
              <a:rPr lang="en-GB" smtClean="0"/>
              <a:t>33</a:t>
            </a:fld>
            <a:endParaRPr lang="en-GB"/>
          </a:p>
        </p:txBody>
      </p:sp>
      <p:graphicFrame>
        <p:nvGraphicFramePr>
          <p:cNvPr id="12" name="Diagram 11">
            <a:extLst>
              <a:ext uri="{FF2B5EF4-FFF2-40B4-BE49-F238E27FC236}">
                <a16:creationId xmlns:a16="http://schemas.microsoft.com/office/drawing/2014/main" xmlns="" id="{8A7B9CDC-544A-4B7F-B626-3526E334DB9B}"/>
              </a:ext>
            </a:extLst>
          </p:cNvPr>
          <p:cNvGraphicFramePr/>
          <p:nvPr>
            <p:extLst>
              <p:ext uri="{D42A27DB-BD31-4B8C-83A1-F6EECF244321}">
                <p14:modId xmlns:p14="http://schemas.microsoft.com/office/powerpoint/2010/main" val="3148103018"/>
              </p:ext>
            </p:extLst>
          </p:nvPr>
        </p:nvGraphicFramePr>
        <p:xfrm>
          <a:off x="427630" y="1037231"/>
          <a:ext cx="11336740" cy="4520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2116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078452-1C60-4276-970A-BDAB55B4E0A4}"/>
              </a:ext>
            </a:extLst>
          </p:cNvPr>
          <p:cNvSpPr>
            <a:spLocks noGrp="1"/>
          </p:cNvSpPr>
          <p:nvPr>
            <p:ph type="title"/>
          </p:nvPr>
        </p:nvSpPr>
        <p:spPr>
          <a:xfrm>
            <a:off x="1436077" y="850401"/>
            <a:ext cx="8903677" cy="732215"/>
          </a:xfrm>
        </p:spPr>
        <p:txBody>
          <a:bodyPr>
            <a:normAutofit/>
          </a:bodyPr>
          <a:lstStyle/>
          <a:p>
            <a:r>
              <a:rPr lang="en-GB" sz="4000" dirty="0" smtClean="0"/>
              <a:t>Top 10 Employee Retention Strategies </a:t>
            </a:r>
            <a:endParaRPr lang="en-GB" sz="2400" dirty="0"/>
          </a:p>
        </p:txBody>
      </p:sp>
      <p:sp>
        <p:nvSpPr>
          <p:cNvPr id="4" name="Slide Number Placeholder 3">
            <a:extLst>
              <a:ext uri="{FF2B5EF4-FFF2-40B4-BE49-F238E27FC236}">
                <a16:creationId xmlns:a16="http://schemas.microsoft.com/office/drawing/2014/main" xmlns="" id="{7066899E-F378-43EE-B030-537D3C4E259C}"/>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5" name="Content Placeholder 4"/>
          <p:cNvSpPr>
            <a:spLocks noGrp="1"/>
          </p:cNvSpPr>
          <p:nvPr>
            <p:ph idx="1"/>
          </p:nvPr>
        </p:nvSpPr>
        <p:spPr>
          <a:xfrm>
            <a:off x="1436077" y="2901461"/>
            <a:ext cx="8903677" cy="896815"/>
          </a:xfrm>
        </p:spPr>
        <p:txBody>
          <a:bodyPr/>
          <a:lstStyle/>
          <a:p>
            <a:pPr marL="0" indent="0">
              <a:buNone/>
            </a:pPr>
            <a:r>
              <a:rPr lang="en-US" dirty="0">
                <a:hlinkClick r:id="rId3"/>
              </a:rPr>
              <a:t>https://</a:t>
            </a:r>
            <a:r>
              <a:rPr lang="en-US" dirty="0" smtClean="0">
                <a:hlinkClick r:id="rId3"/>
              </a:rPr>
              <a:t>www.youtube.com/watch?v=z42UZpE5jys</a:t>
            </a:r>
            <a:endParaRPr lang="en-US" dirty="0" smtClean="0"/>
          </a:p>
          <a:p>
            <a:endParaRPr lang="en-US" dirty="0"/>
          </a:p>
        </p:txBody>
      </p:sp>
    </p:spTree>
    <p:extLst>
      <p:ext uri="{BB962C8B-B14F-4D97-AF65-F5344CB8AC3E}">
        <p14:creationId xmlns:p14="http://schemas.microsoft.com/office/powerpoint/2010/main" val="4800688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AA5A91-EB21-4430-9D13-8A5C03CE2E8B}"/>
              </a:ext>
            </a:extLst>
          </p:cNvPr>
          <p:cNvSpPr>
            <a:spLocks noGrp="1"/>
          </p:cNvSpPr>
          <p:nvPr>
            <p:ph type="title"/>
          </p:nvPr>
        </p:nvSpPr>
        <p:spPr/>
        <p:txBody>
          <a:bodyPr/>
          <a:lstStyle/>
          <a:p>
            <a:r>
              <a:rPr lang="en-GB" dirty="0"/>
              <a:t>What have organisations done? </a:t>
            </a:r>
          </a:p>
        </p:txBody>
      </p:sp>
      <p:pic>
        <p:nvPicPr>
          <p:cNvPr id="4" name="Content Placeholder 3">
            <a:extLst>
              <a:ext uri="{FF2B5EF4-FFF2-40B4-BE49-F238E27FC236}">
                <a16:creationId xmlns:a16="http://schemas.microsoft.com/office/drawing/2014/main" xmlns="" id="{E982D87A-82F7-459A-BD00-8F42191FC070}"/>
              </a:ext>
            </a:extLst>
          </p:cNvPr>
          <p:cNvPicPr>
            <a:picLocks noGrp="1" noChangeAspect="1"/>
          </p:cNvPicPr>
          <p:nvPr>
            <p:ph idx="1"/>
          </p:nvPr>
        </p:nvPicPr>
        <p:blipFill>
          <a:blip r:embed="rId2"/>
          <a:stretch>
            <a:fillRect/>
          </a:stretch>
        </p:blipFill>
        <p:spPr>
          <a:xfrm>
            <a:off x="943651" y="1666407"/>
            <a:ext cx="10304698" cy="2951980"/>
          </a:xfrm>
          <a:prstGeom prst="rect">
            <a:avLst/>
          </a:prstGeom>
        </p:spPr>
      </p:pic>
      <p:sp>
        <p:nvSpPr>
          <p:cNvPr id="5" name="TextBox 4">
            <a:extLst>
              <a:ext uri="{FF2B5EF4-FFF2-40B4-BE49-F238E27FC236}">
                <a16:creationId xmlns:a16="http://schemas.microsoft.com/office/drawing/2014/main" xmlns="" id="{1DB5A1FF-4D32-4DD3-BB99-9FA00E1B83C0}"/>
              </a:ext>
            </a:extLst>
          </p:cNvPr>
          <p:cNvSpPr txBox="1"/>
          <p:nvPr/>
        </p:nvSpPr>
        <p:spPr>
          <a:xfrm>
            <a:off x="4722125" y="5076967"/>
            <a:ext cx="6646460" cy="369332"/>
          </a:xfrm>
          <a:prstGeom prst="rect">
            <a:avLst/>
          </a:prstGeom>
          <a:noFill/>
        </p:spPr>
        <p:txBody>
          <a:bodyPr wrap="square" rtlCol="0">
            <a:spAutoFit/>
          </a:bodyPr>
          <a:lstStyle/>
          <a:p>
            <a:r>
              <a:rPr lang="en-GB" dirty="0"/>
              <a:t>CIPD’s Labour Market Outlook Winter 2019-2020</a:t>
            </a:r>
          </a:p>
        </p:txBody>
      </p:sp>
    </p:spTree>
    <p:extLst>
      <p:ext uri="{BB962C8B-B14F-4D97-AF65-F5344CB8AC3E}">
        <p14:creationId xmlns:p14="http://schemas.microsoft.com/office/powerpoint/2010/main" val="24724932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0879" y="1891911"/>
            <a:ext cx="10363200" cy="1015644"/>
          </a:xfrm>
        </p:spPr>
        <p:txBody>
          <a:bodyPr>
            <a:normAutofit/>
          </a:bodyPr>
          <a:lstStyle/>
          <a:p>
            <a:pPr algn="ctr"/>
            <a:r>
              <a:rPr lang="en-GB" sz="3000" dirty="0"/>
              <a:t>LO3: Understand good practice in relation to organisational resourcing activities </a:t>
            </a:r>
          </a:p>
        </p:txBody>
      </p:sp>
      <p:sp>
        <p:nvSpPr>
          <p:cNvPr id="4" name="Slide Number Placeholder 3"/>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3221187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xmlns="" id="{7CA6A1D7-520B-4706-BBAD-DC483C09CCC2}"/>
              </a:ext>
            </a:extLst>
          </p:cNvPr>
          <p:cNvSpPr/>
          <p:nvPr/>
        </p:nvSpPr>
        <p:spPr>
          <a:xfrm>
            <a:off x="5758954" y="4993621"/>
            <a:ext cx="603992" cy="181385"/>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 name="Title 1">
            <a:extLst>
              <a:ext uri="{FF2B5EF4-FFF2-40B4-BE49-F238E27FC236}">
                <a16:creationId xmlns:a16="http://schemas.microsoft.com/office/drawing/2014/main" xmlns="" id="{6553C21F-DC02-41B2-A32D-1A8047DEDBFB}"/>
              </a:ext>
            </a:extLst>
          </p:cNvPr>
          <p:cNvSpPr>
            <a:spLocks noGrp="1"/>
          </p:cNvSpPr>
          <p:nvPr>
            <p:ph type="title"/>
          </p:nvPr>
        </p:nvSpPr>
        <p:spPr>
          <a:xfrm>
            <a:off x="222184" y="3120294"/>
            <a:ext cx="4263082" cy="2344359"/>
          </a:xfrm>
        </p:spPr>
        <p:txBody>
          <a:bodyPr>
            <a:normAutofit/>
          </a:bodyPr>
          <a:lstStyle/>
          <a:p>
            <a:r>
              <a:rPr lang="en-GB" sz="3200" b="1" dirty="0"/>
              <a:t>Good Practice </a:t>
            </a:r>
            <a:br>
              <a:rPr lang="en-GB" sz="3200" b="1" dirty="0"/>
            </a:br>
            <a:r>
              <a:rPr lang="en-GB" sz="3200" b="1" dirty="0"/>
              <a:t>Recruitment and </a:t>
            </a:r>
            <a:br>
              <a:rPr lang="en-GB" sz="3200" b="1" dirty="0"/>
            </a:br>
            <a:r>
              <a:rPr lang="en-GB" sz="3200" b="1" dirty="0"/>
              <a:t>Selection Model</a:t>
            </a:r>
          </a:p>
        </p:txBody>
      </p:sp>
      <p:sp>
        <p:nvSpPr>
          <p:cNvPr id="4" name="Slide Number Placeholder 3">
            <a:extLst>
              <a:ext uri="{FF2B5EF4-FFF2-40B4-BE49-F238E27FC236}">
                <a16:creationId xmlns:a16="http://schemas.microsoft.com/office/drawing/2014/main" xmlns="" id="{2070F72E-6992-41E7-8B88-066E82B0428E}"/>
              </a:ext>
            </a:extLst>
          </p:cNvPr>
          <p:cNvSpPr>
            <a:spLocks noGrp="1"/>
          </p:cNvSpPr>
          <p:nvPr>
            <p:ph type="sldNum" sz="quarter" idx="12"/>
          </p:nvPr>
        </p:nvSpPr>
        <p:spPr/>
        <p:txBody>
          <a:bodyPr/>
          <a:lstStyle/>
          <a:p>
            <a:fld id="{AC82685A-BD3A-4230-8D85-804689F67293}" type="slidenum">
              <a:rPr lang="en-GB" smtClean="0"/>
              <a:t>37</a:t>
            </a:fld>
            <a:endParaRPr lang="en-GB"/>
          </a:p>
        </p:txBody>
      </p:sp>
      <p:grpSp>
        <p:nvGrpSpPr>
          <p:cNvPr id="9" name="Group 8">
            <a:extLst>
              <a:ext uri="{FF2B5EF4-FFF2-40B4-BE49-F238E27FC236}">
                <a16:creationId xmlns:a16="http://schemas.microsoft.com/office/drawing/2014/main" xmlns="" id="{354970A8-636E-4E28-84F6-AB30B682E6A3}"/>
              </a:ext>
            </a:extLst>
          </p:cNvPr>
          <p:cNvGrpSpPr/>
          <p:nvPr/>
        </p:nvGrpSpPr>
        <p:grpSpPr>
          <a:xfrm>
            <a:off x="2170375" y="85391"/>
            <a:ext cx="7851250" cy="5426351"/>
            <a:chOff x="4487663" y="1143887"/>
            <a:chExt cx="4376816" cy="5248011"/>
          </a:xfrm>
        </p:grpSpPr>
        <p:sp>
          <p:nvSpPr>
            <p:cNvPr id="11" name="Freeform: Shape 10">
              <a:extLst>
                <a:ext uri="{FF2B5EF4-FFF2-40B4-BE49-F238E27FC236}">
                  <a16:creationId xmlns:a16="http://schemas.microsoft.com/office/drawing/2014/main" xmlns="" id="{F8BC665E-D7B5-45B5-B7F9-6D1E6300A913}"/>
                </a:ext>
              </a:extLst>
            </p:cNvPr>
            <p:cNvSpPr/>
            <p:nvPr/>
          </p:nvSpPr>
          <p:spPr>
            <a:xfrm>
              <a:off x="6722673" y="4062194"/>
              <a:ext cx="91440" cy="249262"/>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xmlns="" id="{7A09B3E8-A318-410D-8D40-B3F0C02EE7B1}"/>
                </a:ext>
              </a:extLst>
            </p:cNvPr>
            <p:cNvSpPr/>
            <p:nvPr/>
          </p:nvSpPr>
          <p:spPr>
            <a:xfrm>
              <a:off x="6717930" y="4840832"/>
              <a:ext cx="91440" cy="249262"/>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xmlns="" id="{F2789D9F-6937-414A-9D38-42F753F8459A}"/>
                </a:ext>
              </a:extLst>
            </p:cNvPr>
            <p:cNvSpPr/>
            <p:nvPr/>
          </p:nvSpPr>
          <p:spPr>
            <a:xfrm>
              <a:off x="8270997" y="2009783"/>
              <a:ext cx="91440" cy="249262"/>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xmlns="" id="{3CB33671-85A0-4311-9C38-31342146EE8A}"/>
                </a:ext>
              </a:extLst>
            </p:cNvPr>
            <p:cNvSpPr/>
            <p:nvPr/>
          </p:nvSpPr>
          <p:spPr>
            <a:xfrm>
              <a:off x="5080372" y="2134414"/>
              <a:ext cx="178044" cy="546003"/>
            </a:xfrm>
            <a:custGeom>
              <a:avLst/>
              <a:gdLst/>
              <a:ahLst/>
              <a:cxnLst/>
              <a:rect l="0" t="0" r="0" b="0"/>
              <a:pathLst>
                <a:path>
                  <a:moveTo>
                    <a:pt x="0" y="0"/>
                  </a:moveTo>
                  <a:lnTo>
                    <a:pt x="0" y="546003"/>
                  </a:lnTo>
                  <a:lnTo>
                    <a:pt x="178044" y="546003"/>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xmlns="" id="{4B3B22E8-1A19-41B7-8F7D-6A2DBD58CBB8}"/>
                </a:ext>
              </a:extLst>
            </p:cNvPr>
            <p:cNvSpPr/>
            <p:nvPr/>
          </p:nvSpPr>
          <p:spPr>
            <a:xfrm>
              <a:off x="5035425" y="1633930"/>
              <a:ext cx="91440" cy="249262"/>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7" name="Freeform: Shape 16">
              <a:extLst>
                <a:ext uri="{FF2B5EF4-FFF2-40B4-BE49-F238E27FC236}">
                  <a16:creationId xmlns:a16="http://schemas.microsoft.com/office/drawing/2014/main" xmlns="" id="{CD307A49-9486-44C7-A868-3177643BB6CD}"/>
                </a:ext>
              </a:extLst>
            </p:cNvPr>
            <p:cNvSpPr/>
            <p:nvPr/>
          </p:nvSpPr>
          <p:spPr>
            <a:xfrm>
              <a:off x="4487663" y="1143887"/>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Job Analysis</a:t>
              </a:r>
            </a:p>
          </p:txBody>
        </p:sp>
        <p:sp>
          <p:nvSpPr>
            <p:cNvPr id="18" name="Freeform: Shape 17">
              <a:extLst>
                <a:ext uri="{FF2B5EF4-FFF2-40B4-BE49-F238E27FC236}">
                  <a16:creationId xmlns:a16="http://schemas.microsoft.com/office/drawing/2014/main" xmlns="" id="{5C6A7CA1-5CF4-410A-96C1-D247E0AF80B9}"/>
                </a:ext>
              </a:extLst>
            </p:cNvPr>
            <p:cNvSpPr/>
            <p:nvPr/>
          </p:nvSpPr>
          <p:spPr>
            <a:xfrm>
              <a:off x="4487663" y="1886588"/>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Job Description</a:t>
              </a:r>
            </a:p>
          </p:txBody>
        </p:sp>
        <p:sp>
          <p:nvSpPr>
            <p:cNvPr id="19" name="Freeform: Shape 18">
              <a:extLst>
                <a:ext uri="{FF2B5EF4-FFF2-40B4-BE49-F238E27FC236}">
                  <a16:creationId xmlns:a16="http://schemas.microsoft.com/office/drawing/2014/main" xmlns="" id="{DA6FB39A-10E1-49D4-A973-C02565499D0D}"/>
                </a:ext>
              </a:extLst>
            </p:cNvPr>
            <p:cNvSpPr/>
            <p:nvPr/>
          </p:nvSpPr>
          <p:spPr>
            <a:xfrm>
              <a:off x="4487663" y="2631502"/>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Person Specification</a:t>
              </a:r>
            </a:p>
          </p:txBody>
        </p:sp>
        <p:sp>
          <p:nvSpPr>
            <p:cNvPr id="20" name="Freeform: Shape 19">
              <a:extLst>
                <a:ext uri="{FF2B5EF4-FFF2-40B4-BE49-F238E27FC236}">
                  <a16:creationId xmlns:a16="http://schemas.microsoft.com/office/drawing/2014/main" xmlns="" id="{A43DE94A-120C-4B52-9FC1-4548C28A7586}"/>
                </a:ext>
              </a:extLst>
            </p:cNvPr>
            <p:cNvSpPr/>
            <p:nvPr/>
          </p:nvSpPr>
          <p:spPr>
            <a:xfrm>
              <a:off x="7677515" y="1461820"/>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Competency Analysis</a:t>
              </a:r>
            </a:p>
          </p:txBody>
        </p:sp>
        <p:sp>
          <p:nvSpPr>
            <p:cNvPr id="21" name="Freeform: Shape 20">
              <a:extLst>
                <a:ext uri="{FF2B5EF4-FFF2-40B4-BE49-F238E27FC236}">
                  <a16:creationId xmlns:a16="http://schemas.microsoft.com/office/drawing/2014/main" xmlns="" id="{CC54E700-17B0-4A44-876B-7B96E9CEFFCE}"/>
                </a:ext>
              </a:extLst>
            </p:cNvPr>
            <p:cNvSpPr/>
            <p:nvPr/>
          </p:nvSpPr>
          <p:spPr>
            <a:xfrm>
              <a:off x="7677515" y="2259045"/>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Competency Framework</a:t>
              </a:r>
            </a:p>
          </p:txBody>
        </p:sp>
        <p:sp>
          <p:nvSpPr>
            <p:cNvPr id="22" name="Freeform: Shape 21">
              <a:extLst>
                <a:ext uri="{FF2B5EF4-FFF2-40B4-BE49-F238E27FC236}">
                  <a16:creationId xmlns:a16="http://schemas.microsoft.com/office/drawing/2014/main" xmlns="" id="{531FB4C3-25E9-42EC-8271-C05A99CCBBE2}"/>
                </a:ext>
              </a:extLst>
            </p:cNvPr>
            <p:cNvSpPr/>
            <p:nvPr/>
          </p:nvSpPr>
          <p:spPr>
            <a:xfrm>
              <a:off x="6174911" y="3532818"/>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Recruitment</a:t>
              </a:r>
            </a:p>
          </p:txBody>
        </p:sp>
        <p:sp>
          <p:nvSpPr>
            <p:cNvPr id="23" name="Freeform: Shape 22">
              <a:extLst>
                <a:ext uri="{FF2B5EF4-FFF2-40B4-BE49-F238E27FC236}">
                  <a16:creationId xmlns:a16="http://schemas.microsoft.com/office/drawing/2014/main" xmlns="" id="{920B8045-0965-4AD5-B813-12478DC7A6B7}"/>
                </a:ext>
              </a:extLst>
            </p:cNvPr>
            <p:cNvSpPr/>
            <p:nvPr/>
          </p:nvSpPr>
          <p:spPr>
            <a:xfrm>
              <a:off x="6174911" y="4261906"/>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Selection</a:t>
              </a:r>
            </a:p>
          </p:txBody>
        </p:sp>
        <p:sp>
          <p:nvSpPr>
            <p:cNvPr id="24" name="Freeform: Shape 23">
              <a:extLst>
                <a:ext uri="{FF2B5EF4-FFF2-40B4-BE49-F238E27FC236}">
                  <a16:creationId xmlns:a16="http://schemas.microsoft.com/office/drawing/2014/main" xmlns="" id="{4B39781A-8912-460B-ACAA-87B5C7D01BA6}"/>
                </a:ext>
              </a:extLst>
            </p:cNvPr>
            <p:cNvSpPr/>
            <p:nvPr/>
          </p:nvSpPr>
          <p:spPr>
            <a:xfrm>
              <a:off x="6138586" y="5025988"/>
              <a:ext cx="1286889"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Appointment</a:t>
              </a:r>
            </a:p>
          </p:txBody>
        </p:sp>
        <p:sp>
          <p:nvSpPr>
            <p:cNvPr id="25" name="Freeform: Shape 24">
              <a:extLst>
                <a:ext uri="{FF2B5EF4-FFF2-40B4-BE49-F238E27FC236}">
                  <a16:creationId xmlns:a16="http://schemas.microsoft.com/office/drawing/2014/main" xmlns="" id="{097E35EE-FE56-4141-8636-0D88594CCF0F}"/>
                </a:ext>
              </a:extLst>
            </p:cNvPr>
            <p:cNvSpPr/>
            <p:nvPr/>
          </p:nvSpPr>
          <p:spPr>
            <a:xfrm>
              <a:off x="6162249" y="5798416"/>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Induction</a:t>
              </a:r>
            </a:p>
          </p:txBody>
        </p:sp>
      </p:grpSp>
      <p:cxnSp>
        <p:nvCxnSpPr>
          <p:cNvPr id="30" name="Connector: Elbow 29">
            <a:extLst>
              <a:ext uri="{FF2B5EF4-FFF2-40B4-BE49-F238E27FC236}">
                <a16:creationId xmlns:a16="http://schemas.microsoft.com/office/drawing/2014/main" xmlns="" id="{DA8E3FD8-F3E8-4967-9F59-316220D101BD}"/>
              </a:ext>
            </a:extLst>
          </p:cNvPr>
          <p:cNvCxnSpPr/>
          <p:nvPr/>
        </p:nvCxnSpPr>
        <p:spPr>
          <a:xfrm>
            <a:off x="4148404" y="2078567"/>
            <a:ext cx="1421144" cy="720000"/>
          </a:xfrm>
          <a:prstGeom prst="bentConnector3">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4" name="Connector: Elbow 33">
            <a:extLst>
              <a:ext uri="{FF2B5EF4-FFF2-40B4-BE49-F238E27FC236}">
                <a16:creationId xmlns:a16="http://schemas.microsoft.com/office/drawing/2014/main" xmlns="" id="{FA3E02B8-761A-4586-8C82-7CF15EB1D9FB}"/>
              </a:ext>
            </a:extLst>
          </p:cNvPr>
          <p:cNvCxnSpPr>
            <a:cxnSpLocks/>
          </p:cNvCxnSpPr>
          <p:nvPr/>
        </p:nvCxnSpPr>
        <p:spPr>
          <a:xfrm rot="10800000" flipV="1">
            <a:off x="6736053" y="1754810"/>
            <a:ext cx="1408495" cy="999763"/>
          </a:xfrm>
          <a:prstGeom prst="bentConnector3">
            <a:avLst/>
          </a:prstGeom>
          <a:ln w="28575"/>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xmlns="" id="{7720DA31-4C44-444F-903D-AA77569B2C80}"/>
              </a:ext>
            </a:extLst>
          </p:cNvPr>
          <p:cNvSpPr txBox="1"/>
          <p:nvPr/>
        </p:nvSpPr>
        <p:spPr>
          <a:xfrm>
            <a:off x="9970709" y="5242883"/>
            <a:ext cx="1611691" cy="400110"/>
          </a:xfrm>
          <a:prstGeom prst="rect">
            <a:avLst/>
          </a:prstGeom>
          <a:noFill/>
        </p:spPr>
        <p:txBody>
          <a:bodyPr wrap="square" rtlCol="0">
            <a:spAutoFit/>
          </a:bodyPr>
          <a:lstStyle/>
          <a:p>
            <a:r>
              <a:rPr lang="en-GB" sz="2000" dirty="0"/>
              <a:t>Taylor (2019)</a:t>
            </a:r>
          </a:p>
        </p:txBody>
      </p:sp>
      <p:sp>
        <p:nvSpPr>
          <p:cNvPr id="27" name="Freeform: Shape 26">
            <a:extLst>
              <a:ext uri="{FF2B5EF4-FFF2-40B4-BE49-F238E27FC236}">
                <a16:creationId xmlns:a16="http://schemas.microsoft.com/office/drawing/2014/main" xmlns="" id="{DA3A65E0-15A1-461E-9E55-8C5CAD106D86}"/>
              </a:ext>
            </a:extLst>
          </p:cNvPr>
          <p:cNvSpPr/>
          <p:nvPr/>
        </p:nvSpPr>
        <p:spPr>
          <a:xfrm>
            <a:off x="6207276" y="4688123"/>
            <a:ext cx="164028" cy="257733"/>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19898835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0899DA-6D71-4ECA-B275-05167022E1A0}"/>
              </a:ext>
            </a:extLst>
          </p:cNvPr>
          <p:cNvSpPr>
            <a:spLocks noGrp="1"/>
          </p:cNvSpPr>
          <p:nvPr>
            <p:ph type="title"/>
          </p:nvPr>
        </p:nvSpPr>
        <p:spPr/>
        <p:txBody>
          <a:bodyPr/>
          <a:lstStyle/>
          <a:p>
            <a:r>
              <a:rPr lang="en-GB" dirty="0"/>
              <a:t>Job Descriptions and Person Specifications</a:t>
            </a:r>
          </a:p>
        </p:txBody>
      </p:sp>
      <p:sp>
        <p:nvSpPr>
          <p:cNvPr id="3" name="Content Placeholder 2">
            <a:extLst>
              <a:ext uri="{FF2B5EF4-FFF2-40B4-BE49-F238E27FC236}">
                <a16:creationId xmlns:a16="http://schemas.microsoft.com/office/drawing/2014/main" xmlns="" id="{35BD79C6-F915-4AA5-8FED-F8811C63CFC5}"/>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Detail what the job involves and the attributes needed</a:t>
            </a:r>
          </a:p>
          <a:p>
            <a:pPr>
              <a:buFont typeface="Wingdings" panose="05000000000000000000" pitchFamily="2" charset="2"/>
              <a:buChar char="Ø"/>
            </a:pPr>
            <a:r>
              <a:rPr lang="en-GB" dirty="0"/>
              <a:t>Are used to write a job advertisement</a:t>
            </a:r>
          </a:p>
          <a:p>
            <a:pPr>
              <a:buFont typeface="Wingdings" panose="05000000000000000000" pitchFamily="2" charset="2"/>
              <a:buChar char="Ø"/>
            </a:pPr>
            <a:r>
              <a:rPr lang="en-GB" dirty="0"/>
              <a:t>Used by recruitment agencies </a:t>
            </a:r>
          </a:p>
          <a:p>
            <a:pPr>
              <a:buFont typeface="Wingdings" panose="05000000000000000000" pitchFamily="2" charset="2"/>
              <a:buChar char="Ø"/>
            </a:pPr>
            <a:r>
              <a:rPr lang="en-GB" dirty="0"/>
              <a:t>Seen by perspective candidates</a:t>
            </a:r>
          </a:p>
          <a:p>
            <a:pPr>
              <a:buFont typeface="Wingdings" panose="05000000000000000000" pitchFamily="2" charset="2"/>
              <a:buChar char="Ø"/>
            </a:pPr>
            <a:r>
              <a:rPr lang="en-GB" dirty="0"/>
              <a:t>Produce a criteria for shortlisting</a:t>
            </a:r>
          </a:p>
          <a:p>
            <a:pPr>
              <a:buFont typeface="Wingdings" panose="05000000000000000000" pitchFamily="2" charset="2"/>
              <a:buChar char="Ø"/>
            </a:pPr>
            <a:r>
              <a:rPr lang="en-GB" dirty="0"/>
              <a:t>Ensures best fit, matching abilities and attributes to requirements</a:t>
            </a:r>
          </a:p>
          <a:p>
            <a:endParaRPr lang="en-GB" dirty="0"/>
          </a:p>
        </p:txBody>
      </p:sp>
    </p:spTree>
    <p:extLst>
      <p:ext uri="{BB962C8B-B14F-4D97-AF65-F5344CB8AC3E}">
        <p14:creationId xmlns:p14="http://schemas.microsoft.com/office/powerpoint/2010/main" val="2781928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xmlns="" id="{1151900F-966F-409B-9121-4763BFD889BA}"/>
              </a:ext>
            </a:extLst>
          </p:cNvPr>
          <p:cNvSpPr>
            <a:spLocks noGrp="1"/>
          </p:cNvSpPr>
          <p:nvPr>
            <p:ph type="title"/>
          </p:nvPr>
        </p:nvSpPr>
        <p:spPr>
          <a:xfrm>
            <a:off x="609600" y="0"/>
            <a:ext cx="10972800" cy="1143000"/>
          </a:xfrm>
        </p:spPr>
        <p:txBody>
          <a:bodyPr/>
          <a:lstStyle/>
          <a:p>
            <a:r>
              <a:rPr lang="en-GB" dirty="0"/>
              <a:t>Competency Frameworks</a:t>
            </a:r>
          </a:p>
        </p:txBody>
      </p:sp>
      <p:sp>
        <p:nvSpPr>
          <p:cNvPr id="4" name="Content Placeholder 3">
            <a:extLst>
              <a:ext uri="{FF2B5EF4-FFF2-40B4-BE49-F238E27FC236}">
                <a16:creationId xmlns:a16="http://schemas.microsoft.com/office/drawing/2014/main" xmlns="" id="{B27294F0-E82E-460C-9561-F07A01D3642E}"/>
              </a:ext>
            </a:extLst>
          </p:cNvPr>
          <p:cNvSpPr>
            <a:spLocks noGrp="1"/>
          </p:cNvSpPr>
          <p:nvPr>
            <p:ph idx="1"/>
          </p:nvPr>
        </p:nvSpPr>
        <p:spPr>
          <a:xfrm>
            <a:off x="609600" y="1143000"/>
            <a:ext cx="10972800" cy="3917032"/>
          </a:xfrm>
        </p:spPr>
        <p:txBody>
          <a:bodyPr>
            <a:normAutofit fontScale="77500" lnSpcReduction="20000"/>
          </a:bodyPr>
          <a:lstStyle/>
          <a:p>
            <a:pPr>
              <a:buFont typeface="Wingdings" panose="05000000000000000000" pitchFamily="2" charset="2"/>
              <a:buChar char="Ø"/>
            </a:pPr>
            <a:r>
              <a:rPr lang="en-GB" dirty="0"/>
              <a:t>Alternative approach, or to be used alongside job analysis</a:t>
            </a:r>
          </a:p>
          <a:p>
            <a:pPr>
              <a:buFont typeface="Wingdings" panose="05000000000000000000" pitchFamily="2" charset="2"/>
              <a:buChar char="Ø"/>
            </a:pPr>
            <a:r>
              <a:rPr lang="en-GB" dirty="0"/>
              <a:t>Analysis of people and the attributes they have</a:t>
            </a:r>
          </a:p>
          <a:p>
            <a:pPr>
              <a:buFont typeface="Wingdings" panose="05000000000000000000" pitchFamily="2" charset="2"/>
              <a:buChar char="Ø"/>
            </a:pPr>
            <a:r>
              <a:rPr lang="en-GB" dirty="0"/>
              <a:t>Can be generic to the organisation rather than a job</a:t>
            </a:r>
          </a:p>
          <a:p>
            <a:pPr>
              <a:buFont typeface="Wingdings" panose="05000000000000000000" pitchFamily="2" charset="2"/>
              <a:buChar char="Ø"/>
            </a:pPr>
            <a:r>
              <a:rPr lang="en-GB" dirty="0"/>
              <a:t>Creates a profile of superior performers</a:t>
            </a:r>
          </a:p>
          <a:p>
            <a:pPr>
              <a:buFont typeface="Wingdings" panose="05000000000000000000" pitchFamily="2" charset="2"/>
              <a:buChar char="Ø"/>
            </a:pPr>
            <a:r>
              <a:rPr lang="en-GB" dirty="0"/>
              <a:t>Recruit based on key characteristics/desired competencies</a:t>
            </a:r>
          </a:p>
          <a:p>
            <a:pPr>
              <a:buFont typeface="Wingdings" panose="05000000000000000000" pitchFamily="2" charset="2"/>
              <a:buChar char="Ø"/>
            </a:pPr>
            <a:r>
              <a:rPr lang="en-GB" dirty="0"/>
              <a:t>Link to core values of the organisation</a:t>
            </a:r>
          </a:p>
          <a:p>
            <a:pPr>
              <a:buFont typeface="Wingdings" panose="05000000000000000000" pitchFamily="2" charset="2"/>
              <a:buChar char="Ø"/>
            </a:pPr>
            <a:r>
              <a:rPr lang="en-GB" dirty="0"/>
              <a:t>Used by agencies, in job adverts and for shortlisting </a:t>
            </a:r>
            <a:endParaRPr lang="en-GB" dirty="0"/>
          </a:p>
          <a:p>
            <a:pPr>
              <a:buFont typeface="Wingdings" panose="05000000000000000000" pitchFamily="2" charset="2"/>
              <a:buChar char="Ø"/>
            </a:pPr>
            <a:endParaRPr lang="en-GB" dirty="0" smtClean="0"/>
          </a:p>
          <a:p>
            <a:pPr>
              <a:buFont typeface="Wingdings" panose="05000000000000000000" pitchFamily="2" charset="2"/>
              <a:buChar char="Ø"/>
            </a:pPr>
            <a:endParaRPr lang="en-GB" dirty="0" smtClean="0"/>
          </a:p>
          <a:p>
            <a:pPr marL="0" indent="0">
              <a:buNone/>
            </a:pPr>
            <a:r>
              <a:rPr lang="en-GB" dirty="0" smtClean="0">
                <a:hlinkClick r:id="rId3"/>
              </a:rPr>
              <a:t> CIPD-Factsheet </a:t>
            </a:r>
            <a:endParaRPr lang="en-GB" dirty="0"/>
          </a:p>
          <a:p>
            <a:endParaRPr lang="en-GB" dirty="0"/>
          </a:p>
          <a:p>
            <a:endParaRPr lang="en-GB" dirty="0"/>
          </a:p>
        </p:txBody>
      </p:sp>
    </p:spTree>
    <p:extLst>
      <p:ext uri="{BB962C8B-B14F-4D97-AF65-F5344CB8AC3E}">
        <p14:creationId xmlns:p14="http://schemas.microsoft.com/office/powerpoint/2010/main" val="163148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9" end="9"/>
                                            </p:txEl>
                                          </p:spTgt>
                                        </p:tgtEl>
                                        <p:attrNameLst>
                                          <p:attrName>style.visibility</p:attrName>
                                        </p:attrNameLst>
                                      </p:cBhvr>
                                      <p:to>
                                        <p:strVal val="visible"/>
                                      </p:to>
                                    </p:set>
                                    <p:animEffect transition="in" filter="fade">
                                      <p:cBhvr>
                                        <p:cTn id="56" dur="1000"/>
                                        <p:tgtEl>
                                          <p:spTgt spid="4">
                                            <p:txEl>
                                              <p:pRg st="9" end="9"/>
                                            </p:txEl>
                                          </p:spTgt>
                                        </p:tgtEl>
                                      </p:cBhvr>
                                    </p:animEffect>
                                    <p:anim calcmode="lin" valueType="num">
                                      <p:cBhvr>
                                        <p:cTn id="5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40</a:t>
            </a:fld>
            <a:endParaRPr lang="en-GB"/>
          </a:p>
        </p:txBody>
      </p:sp>
      <p:grpSp>
        <p:nvGrpSpPr>
          <p:cNvPr id="2" name="Group 1">
            <a:extLst>
              <a:ext uri="{FF2B5EF4-FFF2-40B4-BE49-F238E27FC236}">
                <a16:creationId xmlns:a16="http://schemas.microsoft.com/office/drawing/2014/main" xmlns="" id="{31E6AB6A-05B4-4BD5-BA97-69710276064E}"/>
              </a:ext>
            </a:extLst>
          </p:cNvPr>
          <p:cNvGrpSpPr/>
          <p:nvPr/>
        </p:nvGrpSpPr>
        <p:grpSpPr>
          <a:xfrm>
            <a:off x="609599" y="774783"/>
            <a:ext cx="10972801" cy="3916363"/>
            <a:chOff x="609599" y="774783"/>
            <a:chExt cx="10972801" cy="3916363"/>
          </a:xfrm>
        </p:grpSpPr>
        <p:sp>
          <p:nvSpPr>
            <p:cNvPr id="3" name="Freeform: Shape 2">
              <a:extLst>
                <a:ext uri="{FF2B5EF4-FFF2-40B4-BE49-F238E27FC236}">
                  <a16:creationId xmlns:a16="http://schemas.microsoft.com/office/drawing/2014/main" xmlns="" id="{E7974203-D00F-4E80-9972-0C95FE3967BB}"/>
                </a:ext>
              </a:extLst>
            </p:cNvPr>
            <p:cNvSpPr/>
            <p:nvPr/>
          </p:nvSpPr>
          <p:spPr>
            <a:xfrm rot="21600000">
              <a:off x="609599" y="774783"/>
              <a:ext cx="5486401" cy="1958182"/>
            </a:xfrm>
            <a:custGeom>
              <a:avLst/>
              <a:gdLst>
                <a:gd name="connsiteX0" fmla="*/ 0 w 1958181"/>
                <a:gd name="connsiteY0" fmla="*/ 0 h 5486400"/>
                <a:gd name="connsiteX1" fmla="*/ 1631811 w 1958181"/>
                <a:gd name="connsiteY1" fmla="*/ 0 h 5486400"/>
                <a:gd name="connsiteX2" fmla="*/ 1958181 w 1958181"/>
                <a:gd name="connsiteY2" fmla="*/ 326370 h 5486400"/>
                <a:gd name="connsiteX3" fmla="*/ 1958181 w 1958181"/>
                <a:gd name="connsiteY3" fmla="*/ 5486400 h 5486400"/>
                <a:gd name="connsiteX4" fmla="*/ 0 w 1958181"/>
                <a:gd name="connsiteY4" fmla="*/ 5486400 h 5486400"/>
                <a:gd name="connsiteX5" fmla="*/ 0 w 1958181"/>
                <a:gd name="connsiteY5"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8181" h="5486400">
                  <a:moveTo>
                    <a:pt x="0" y="5486399"/>
                  </a:moveTo>
                  <a:lnTo>
                    <a:pt x="0" y="914419"/>
                  </a:lnTo>
                  <a:cubicBezTo>
                    <a:pt x="0" y="409401"/>
                    <a:pt x="52153" y="1"/>
                    <a:pt x="116487" y="1"/>
                  </a:cubicBezTo>
                  <a:lnTo>
                    <a:pt x="1958181" y="1"/>
                  </a:lnTo>
                  <a:lnTo>
                    <a:pt x="1958181" y="5486399"/>
                  </a:lnTo>
                  <a:lnTo>
                    <a:pt x="0" y="548639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184913" rIns="184913" bIns="674457" numCol="1" spcCol="1270" anchor="ctr" anchorCtr="0">
              <a:noAutofit/>
            </a:bodyPr>
            <a:lstStyle/>
            <a:p>
              <a:pPr marL="0" lvl="0" indent="0" algn="ctr" defTabSz="1155700">
                <a:lnSpc>
                  <a:spcPct val="90000"/>
                </a:lnSpc>
                <a:spcBef>
                  <a:spcPct val="0"/>
                </a:spcBef>
                <a:spcAft>
                  <a:spcPct val="35000"/>
                </a:spcAft>
                <a:buNone/>
              </a:pPr>
              <a:r>
                <a:rPr lang="en-GB" sz="2600" b="1" kern="1200" dirty="0"/>
                <a:t>Internal</a:t>
              </a:r>
              <a:r>
                <a:rPr lang="en-GB" sz="2600" kern="1200" dirty="0"/>
                <a:t> – promotions, transfers, job rotation, former staff</a:t>
              </a:r>
            </a:p>
          </p:txBody>
        </p:sp>
        <p:sp>
          <p:nvSpPr>
            <p:cNvPr id="5" name="Freeform: Shape 4">
              <a:extLst>
                <a:ext uri="{FF2B5EF4-FFF2-40B4-BE49-F238E27FC236}">
                  <a16:creationId xmlns:a16="http://schemas.microsoft.com/office/drawing/2014/main" xmlns="" id="{D417B447-0FB7-4685-BB2E-80C75A389240}"/>
                </a:ext>
              </a:extLst>
            </p:cNvPr>
            <p:cNvSpPr/>
            <p:nvPr/>
          </p:nvSpPr>
          <p:spPr>
            <a:xfrm>
              <a:off x="6096000" y="774783"/>
              <a:ext cx="5486400" cy="1958181"/>
            </a:xfrm>
            <a:custGeom>
              <a:avLst/>
              <a:gdLst>
                <a:gd name="connsiteX0" fmla="*/ 0 w 5486400"/>
                <a:gd name="connsiteY0" fmla="*/ 0 h 1958181"/>
                <a:gd name="connsiteX1" fmla="*/ 5160030 w 5486400"/>
                <a:gd name="connsiteY1" fmla="*/ 0 h 1958181"/>
                <a:gd name="connsiteX2" fmla="*/ 5486400 w 5486400"/>
                <a:gd name="connsiteY2" fmla="*/ 326370 h 1958181"/>
                <a:gd name="connsiteX3" fmla="*/ 5486400 w 5486400"/>
                <a:gd name="connsiteY3" fmla="*/ 1958181 h 1958181"/>
                <a:gd name="connsiteX4" fmla="*/ 0 w 5486400"/>
                <a:gd name="connsiteY4" fmla="*/ 1958181 h 1958181"/>
                <a:gd name="connsiteX5" fmla="*/ 0 w 5486400"/>
                <a:gd name="connsiteY5" fmla="*/ 0 h 195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6400" h="1958181">
                  <a:moveTo>
                    <a:pt x="0" y="0"/>
                  </a:moveTo>
                  <a:lnTo>
                    <a:pt x="5160030" y="0"/>
                  </a:lnTo>
                  <a:cubicBezTo>
                    <a:pt x="5340279" y="0"/>
                    <a:pt x="5486400" y="146121"/>
                    <a:pt x="5486400" y="326370"/>
                  </a:cubicBezTo>
                  <a:lnTo>
                    <a:pt x="5486400" y="1958181"/>
                  </a:lnTo>
                  <a:lnTo>
                    <a:pt x="0" y="19581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184912" rIns="184912" bIns="674457" numCol="1" spcCol="1270" anchor="ctr" anchorCtr="0">
              <a:noAutofit/>
            </a:bodyPr>
            <a:lstStyle/>
            <a:p>
              <a:pPr marL="0" lvl="0" indent="0" algn="ctr" defTabSz="1155700">
                <a:lnSpc>
                  <a:spcPct val="90000"/>
                </a:lnSpc>
                <a:spcBef>
                  <a:spcPct val="0"/>
                </a:spcBef>
                <a:spcAft>
                  <a:spcPct val="35000"/>
                </a:spcAft>
                <a:buNone/>
              </a:pPr>
              <a:endParaRPr lang="en-GB" sz="2600" b="1" kern="1200" dirty="0"/>
            </a:p>
            <a:p>
              <a:pPr marL="0" lvl="0" indent="0" algn="ctr" defTabSz="1155700">
                <a:lnSpc>
                  <a:spcPct val="90000"/>
                </a:lnSpc>
                <a:spcBef>
                  <a:spcPct val="0"/>
                </a:spcBef>
                <a:spcAft>
                  <a:spcPct val="35000"/>
                </a:spcAft>
                <a:buNone/>
              </a:pPr>
              <a:r>
                <a:rPr lang="en-GB" sz="2600" b="1" kern="1200" dirty="0"/>
                <a:t>Specialist Expertise </a:t>
              </a:r>
              <a:r>
                <a:rPr lang="en-GB" sz="2600" kern="1200" dirty="0"/>
                <a:t>– </a:t>
              </a:r>
              <a:r>
                <a:rPr lang="en-GB" sz="2600" kern="1200" dirty="0" err="1"/>
                <a:t>Headhunters</a:t>
              </a:r>
              <a:r>
                <a:rPr lang="en-GB" sz="2600" kern="1200" dirty="0"/>
                <a:t>, employment agencies, professional contacts, graduate hiring </a:t>
              </a:r>
            </a:p>
          </p:txBody>
        </p:sp>
        <p:sp>
          <p:nvSpPr>
            <p:cNvPr id="6" name="Freeform: Shape 5">
              <a:extLst>
                <a:ext uri="{FF2B5EF4-FFF2-40B4-BE49-F238E27FC236}">
                  <a16:creationId xmlns:a16="http://schemas.microsoft.com/office/drawing/2014/main" xmlns="" id="{52783CB0-6D08-4CEE-92AD-3F47BDDEA0D2}"/>
                </a:ext>
              </a:extLst>
            </p:cNvPr>
            <p:cNvSpPr/>
            <p:nvPr/>
          </p:nvSpPr>
          <p:spPr>
            <a:xfrm rot="21600000">
              <a:off x="609600" y="2732963"/>
              <a:ext cx="5486401" cy="1958182"/>
            </a:xfrm>
            <a:custGeom>
              <a:avLst/>
              <a:gdLst>
                <a:gd name="connsiteX0" fmla="*/ 0 w 5486400"/>
                <a:gd name="connsiteY0" fmla="*/ 0 h 1958181"/>
                <a:gd name="connsiteX1" fmla="*/ 5160030 w 5486400"/>
                <a:gd name="connsiteY1" fmla="*/ 0 h 1958181"/>
                <a:gd name="connsiteX2" fmla="*/ 5486400 w 5486400"/>
                <a:gd name="connsiteY2" fmla="*/ 326370 h 1958181"/>
                <a:gd name="connsiteX3" fmla="*/ 5486400 w 5486400"/>
                <a:gd name="connsiteY3" fmla="*/ 1958181 h 1958181"/>
                <a:gd name="connsiteX4" fmla="*/ 0 w 5486400"/>
                <a:gd name="connsiteY4" fmla="*/ 1958181 h 1958181"/>
                <a:gd name="connsiteX5" fmla="*/ 0 w 5486400"/>
                <a:gd name="connsiteY5" fmla="*/ 0 h 195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6400" h="1958181">
                  <a:moveTo>
                    <a:pt x="5486400" y="1958180"/>
                  </a:moveTo>
                  <a:lnTo>
                    <a:pt x="326370" y="1958180"/>
                  </a:lnTo>
                  <a:cubicBezTo>
                    <a:pt x="146121" y="1958180"/>
                    <a:pt x="0" y="1812059"/>
                    <a:pt x="0" y="1631810"/>
                  </a:cubicBezTo>
                  <a:lnTo>
                    <a:pt x="0" y="1"/>
                  </a:lnTo>
                  <a:lnTo>
                    <a:pt x="5486400" y="1"/>
                  </a:lnTo>
                  <a:lnTo>
                    <a:pt x="5486400" y="195818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1" tIns="674458" rIns="184913"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Media</a:t>
              </a:r>
              <a:r>
                <a:rPr lang="en-GB" sz="2600" kern="1200" dirty="0"/>
                <a:t> – Job boards, social media, direct mail, local radio, newspapers, professional journals</a:t>
              </a:r>
            </a:p>
          </p:txBody>
        </p:sp>
        <p:sp>
          <p:nvSpPr>
            <p:cNvPr id="8" name="Freeform: Shape 7">
              <a:extLst>
                <a:ext uri="{FF2B5EF4-FFF2-40B4-BE49-F238E27FC236}">
                  <a16:creationId xmlns:a16="http://schemas.microsoft.com/office/drawing/2014/main" xmlns="" id="{E10BBCE7-EC32-4DC5-A993-59D9DB0E6848}"/>
                </a:ext>
              </a:extLst>
            </p:cNvPr>
            <p:cNvSpPr/>
            <p:nvPr/>
          </p:nvSpPr>
          <p:spPr>
            <a:xfrm>
              <a:off x="6095999" y="2732964"/>
              <a:ext cx="5486401" cy="1958182"/>
            </a:xfrm>
            <a:custGeom>
              <a:avLst/>
              <a:gdLst>
                <a:gd name="connsiteX0" fmla="*/ 0 w 1958181"/>
                <a:gd name="connsiteY0" fmla="*/ 0 h 5486400"/>
                <a:gd name="connsiteX1" fmla="*/ 1631811 w 1958181"/>
                <a:gd name="connsiteY1" fmla="*/ 0 h 5486400"/>
                <a:gd name="connsiteX2" fmla="*/ 1958181 w 1958181"/>
                <a:gd name="connsiteY2" fmla="*/ 326370 h 5486400"/>
                <a:gd name="connsiteX3" fmla="*/ 1958181 w 1958181"/>
                <a:gd name="connsiteY3" fmla="*/ 5486400 h 5486400"/>
                <a:gd name="connsiteX4" fmla="*/ 0 w 1958181"/>
                <a:gd name="connsiteY4" fmla="*/ 5486400 h 5486400"/>
                <a:gd name="connsiteX5" fmla="*/ 0 w 1958181"/>
                <a:gd name="connsiteY5"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8181" h="5486400">
                  <a:moveTo>
                    <a:pt x="1958181" y="1"/>
                  </a:moveTo>
                  <a:lnTo>
                    <a:pt x="1958181" y="4571981"/>
                  </a:lnTo>
                  <a:cubicBezTo>
                    <a:pt x="1958181" y="5076999"/>
                    <a:pt x="1906028" y="5486399"/>
                    <a:pt x="1841694" y="5486399"/>
                  </a:cubicBezTo>
                  <a:lnTo>
                    <a:pt x="0" y="5486399"/>
                  </a:lnTo>
                  <a:lnTo>
                    <a:pt x="0" y="1"/>
                  </a:lnTo>
                  <a:lnTo>
                    <a:pt x="1958181"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674457" rIns="184913" bIns="184913" numCol="1" spcCol="1270" anchor="ctr" anchorCtr="0">
              <a:noAutofit/>
            </a:bodyPr>
            <a:lstStyle/>
            <a:p>
              <a:pPr marL="0" lvl="0" indent="0" algn="ctr" defTabSz="1155700">
                <a:lnSpc>
                  <a:spcPct val="90000"/>
                </a:lnSpc>
                <a:spcBef>
                  <a:spcPct val="0"/>
                </a:spcBef>
                <a:spcAft>
                  <a:spcPct val="35000"/>
                </a:spcAft>
                <a:buNone/>
              </a:pPr>
              <a:r>
                <a:rPr lang="en-GB" sz="2600" b="1" kern="1200" dirty="0"/>
                <a:t>Educational Liaison </a:t>
              </a:r>
              <a:r>
                <a:rPr lang="en-GB" sz="2600" kern="1200" dirty="0"/>
                <a:t>– Careers fairs, advisors, student services </a:t>
              </a:r>
            </a:p>
          </p:txBody>
        </p:sp>
        <p:sp>
          <p:nvSpPr>
            <p:cNvPr id="9" name="Freeform: Shape 8">
              <a:extLst>
                <a:ext uri="{FF2B5EF4-FFF2-40B4-BE49-F238E27FC236}">
                  <a16:creationId xmlns:a16="http://schemas.microsoft.com/office/drawing/2014/main" xmlns="" id="{37D70CBF-FD2D-483E-BA8A-81C37361F70B}"/>
                </a:ext>
              </a:extLst>
            </p:cNvPr>
            <p:cNvSpPr/>
            <p:nvPr/>
          </p:nvSpPr>
          <p:spPr>
            <a:xfrm>
              <a:off x="4450080" y="2243419"/>
              <a:ext cx="3291840" cy="979090"/>
            </a:xfrm>
            <a:custGeom>
              <a:avLst/>
              <a:gdLst>
                <a:gd name="connsiteX0" fmla="*/ 0 w 3291840"/>
                <a:gd name="connsiteY0" fmla="*/ 163185 h 979090"/>
                <a:gd name="connsiteX1" fmla="*/ 163185 w 3291840"/>
                <a:gd name="connsiteY1" fmla="*/ 0 h 979090"/>
                <a:gd name="connsiteX2" fmla="*/ 3128655 w 3291840"/>
                <a:gd name="connsiteY2" fmla="*/ 0 h 979090"/>
                <a:gd name="connsiteX3" fmla="*/ 3291840 w 3291840"/>
                <a:gd name="connsiteY3" fmla="*/ 163185 h 979090"/>
                <a:gd name="connsiteX4" fmla="*/ 3291840 w 3291840"/>
                <a:gd name="connsiteY4" fmla="*/ 815905 h 979090"/>
                <a:gd name="connsiteX5" fmla="*/ 3128655 w 3291840"/>
                <a:gd name="connsiteY5" fmla="*/ 979090 h 979090"/>
                <a:gd name="connsiteX6" fmla="*/ 163185 w 3291840"/>
                <a:gd name="connsiteY6" fmla="*/ 979090 h 979090"/>
                <a:gd name="connsiteX7" fmla="*/ 0 w 3291840"/>
                <a:gd name="connsiteY7" fmla="*/ 815905 h 979090"/>
                <a:gd name="connsiteX8" fmla="*/ 0 w 3291840"/>
                <a:gd name="connsiteY8" fmla="*/ 163185 h 97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979090">
                  <a:moveTo>
                    <a:pt x="0" y="163185"/>
                  </a:moveTo>
                  <a:cubicBezTo>
                    <a:pt x="0" y="73060"/>
                    <a:pt x="73060" y="0"/>
                    <a:pt x="163185" y="0"/>
                  </a:cubicBezTo>
                  <a:lnTo>
                    <a:pt x="3128655" y="0"/>
                  </a:lnTo>
                  <a:cubicBezTo>
                    <a:pt x="3218780" y="0"/>
                    <a:pt x="3291840" y="73060"/>
                    <a:pt x="3291840" y="163185"/>
                  </a:cubicBezTo>
                  <a:lnTo>
                    <a:pt x="3291840" y="815905"/>
                  </a:lnTo>
                  <a:cubicBezTo>
                    <a:pt x="3291840" y="906030"/>
                    <a:pt x="3218780" y="979090"/>
                    <a:pt x="3128655" y="979090"/>
                  </a:cubicBezTo>
                  <a:lnTo>
                    <a:pt x="163185" y="979090"/>
                  </a:lnTo>
                  <a:cubicBezTo>
                    <a:pt x="73060" y="979090"/>
                    <a:pt x="0" y="906030"/>
                    <a:pt x="0" y="815905"/>
                  </a:cubicBezTo>
                  <a:lnTo>
                    <a:pt x="0" y="163185"/>
                  </a:lnTo>
                  <a:close/>
                </a:path>
              </a:pathLst>
            </a:cu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spcFirstLastPara="0" vert="horz" wrap="square" lIns="162095" tIns="162095" rIns="162095" bIns="162095" numCol="1" spcCol="1270" anchor="ctr" anchorCtr="0">
              <a:noAutofit/>
            </a:bodyPr>
            <a:lstStyle/>
            <a:p>
              <a:pPr marL="0" lvl="0" indent="0" algn="ctr" defTabSz="1333500">
                <a:lnSpc>
                  <a:spcPct val="90000"/>
                </a:lnSpc>
                <a:spcBef>
                  <a:spcPct val="0"/>
                </a:spcBef>
                <a:spcAft>
                  <a:spcPct val="35000"/>
                </a:spcAft>
                <a:buNone/>
              </a:pPr>
              <a:r>
                <a:rPr lang="en-GB" sz="3000" kern="1200" dirty="0"/>
                <a:t>Methods of Recruitment</a:t>
              </a:r>
            </a:p>
          </p:txBody>
        </p:sp>
      </p:grpSp>
      <p:sp>
        <p:nvSpPr>
          <p:cNvPr id="10" name="TextBox 9">
            <a:extLst>
              <a:ext uri="{FF2B5EF4-FFF2-40B4-BE49-F238E27FC236}">
                <a16:creationId xmlns:a16="http://schemas.microsoft.com/office/drawing/2014/main" xmlns="" id="{CF533FA2-700B-498F-B054-CABCAE87E5AC}"/>
              </a:ext>
            </a:extLst>
          </p:cNvPr>
          <p:cNvSpPr txBox="1"/>
          <p:nvPr/>
        </p:nvSpPr>
        <p:spPr>
          <a:xfrm>
            <a:off x="10051397" y="4935894"/>
            <a:ext cx="2088106" cy="400110"/>
          </a:xfrm>
          <a:prstGeom prst="rect">
            <a:avLst/>
          </a:prstGeom>
          <a:noFill/>
        </p:spPr>
        <p:txBody>
          <a:bodyPr wrap="square" rtlCol="0">
            <a:spAutoFit/>
          </a:bodyPr>
          <a:lstStyle/>
          <a:p>
            <a:r>
              <a:rPr lang="en-GB" sz="2000" dirty="0"/>
              <a:t>Taylor (2019)</a:t>
            </a:r>
          </a:p>
        </p:txBody>
      </p:sp>
    </p:spTree>
    <p:extLst>
      <p:ext uri="{BB962C8B-B14F-4D97-AF65-F5344CB8AC3E}">
        <p14:creationId xmlns:p14="http://schemas.microsoft.com/office/powerpoint/2010/main" val="19474632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6">
            <a:extLst>
              <a:ext uri="{FF2B5EF4-FFF2-40B4-BE49-F238E27FC236}">
                <a16:creationId xmlns:a16="http://schemas.microsoft.com/office/drawing/2014/main" xmlns="" id="{A6A70A94-9F36-48A7-ABEC-17610A82EDC4}"/>
              </a:ext>
            </a:extLst>
          </p:cNvPr>
          <p:cNvGraphicFramePr>
            <a:graphicFrameLocks/>
          </p:cNvGraphicFramePr>
          <p:nvPr>
            <p:extLst>
              <p:ext uri="{D42A27DB-BD31-4B8C-83A1-F6EECF244321}">
                <p14:modId xmlns:p14="http://schemas.microsoft.com/office/powerpoint/2010/main" val="3776336604"/>
              </p:ext>
            </p:extLst>
          </p:nvPr>
        </p:nvGraphicFramePr>
        <p:xfrm>
          <a:off x="609600" y="774783"/>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3AAFE461-8FC4-4B1B-AEF4-444EB33C6EF9}"/>
              </a:ext>
            </a:extLst>
          </p:cNvPr>
          <p:cNvSpPr txBox="1"/>
          <p:nvPr/>
        </p:nvSpPr>
        <p:spPr>
          <a:xfrm>
            <a:off x="10051397" y="4935894"/>
            <a:ext cx="2088106" cy="400110"/>
          </a:xfrm>
          <a:prstGeom prst="rect">
            <a:avLst/>
          </a:prstGeom>
          <a:noFill/>
        </p:spPr>
        <p:txBody>
          <a:bodyPr wrap="square" rtlCol="0">
            <a:spAutoFit/>
          </a:bodyPr>
          <a:lstStyle/>
          <a:p>
            <a:r>
              <a:rPr lang="en-GB" sz="2000" dirty="0"/>
              <a:t>Taylor (2019)</a:t>
            </a:r>
          </a:p>
        </p:txBody>
      </p:sp>
    </p:spTree>
    <p:extLst>
      <p:ext uri="{BB962C8B-B14F-4D97-AF65-F5344CB8AC3E}">
        <p14:creationId xmlns:p14="http://schemas.microsoft.com/office/powerpoint/2010/main" val="23975698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Legal requirement and fair access</a:t>
            </a:r>
          </a:p>
        </p:txBody>
      </p:sp>
      <p:sp>
        <p:nvSpPr>
          <p:cNvPr id="3" name="Content Placeholder 2"/>
          <p:cNvSpPr>
            <a:spLocks noGrp="1"/>
          </p:cNvSpPr>
          <p:nvPr>
            <p:ph idx="1"/>
          </p:nvPr>
        </p:nvSpPr>
        <p:spPr>
          <a:xfrm>
            <a:off x="889000" y="1417638"/>
            <a:ext cx="10363200" cy="3687762"/>
          </a:xfrm>
        </p:spPr>
        <p:txBody>
          <a:bodyPr>
            <a:normAutofit fontScale="92500" lnSpcReduction="10000"/>
          </a:bodyPr>
          <a:lstStyle/>
          <a:p>
            <a:pPr>
              <a:buFont typeface="Wingdings" panose="05000000000000000000" pitchFamily="2" charset="2"/>
              <a:buChar char="Ø"/>
            </a:pPr>
            <a:r>
              <a:rPr lang="en-GB" dirty="0"/>
              <a:t> Equality Act 2010 – against the law to discriminate on grounds of a ‘protected characteristic’</a:t>
            </a:r>
          </a:p>
          <a:p>
            <a:pPr>
              <a:buFont typeface="Wingdings" panose="05000000000000000000" pitchFamily="2" charset="2"/>
              <a:buChar char="Ø"/>
            </a:pPr>
            <a:r>
              <a:rPr lang="en-GB" dirty="0"/>
              <a:t> Direct, indirect or ‘positive’ discrimination</a:t>
            </a:r>
          </a:p>
          <a:p>
            <a:pPr>
              <a:buFont typeface="Wingdings" panose="05000000000000000000" pitchFamily="2" charset="2"/>
              <a:buChar char="Ø"/>
            </a:pPr>
            <a:r>
              <a:rPr lang="en-GB" dirty="0"/>
              <a:t> Focus on ability to do the job</a:t>
            </a:r>
          </a:p>
          <a:p>
            <a:pPr>
              <a:buFont typeface="Wingdings" panose="05000000000000000000" pitchFamily="2" charset="2"/>
              <a:buChar char="Ø"/>
            </a:pPr>
            <a:r>
              <a:rPr lang="en-GB" dirty="0"/>
              <a:t> Equal opportunity to apply</a:t>
            </a:r>
          </a:p>
          <a:p>
            <a:pPr>
              <a:buFont typeface="Wingdings" panose="05000000000000000000" pitchFamily="2" charset="2"/>
              <a:buChar char="Ø"/>
            </a:pPr>
            <a:r>
              <a:rPr lang="en-GB" dirty="0"/>
              <a:t> Diversity Strategies</a:t>
            </a:r>
          </a:p>
          <a:p>
            <a:pPr>
              <a:buFont typeface="Wingdings" panose="05000000000000000000" pitchFamily="2" charset="2"/>
              <a:buChar char="Ø"/>
            </a:pPr>
            <a:r>
              <a:rPr lang="en-GB" dirty="0"/>
              <a:t> Think about wording and branding of recruitment campaign</a:t>
            </a:r>
          </a:p>
          <a:p>
            <a:pPr>
              <a:buFont typeface="Wingdings" panose="05000000000000000000" pitchFamily="2" charset="2"/>
              <a:buChar char="Ø"/>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42</a:t>
            </a:fld>
            <a:endParaRPr lang="en-GB"/>
          </a:p>
        </p:txBody>
      </p:sp>
    </p:spTree>
    <p:extLst>
      <p:ext uri="{BB962C8B-B14F-4D97-AF65-F5344CB8AC3E}">
        <p14:creationId xmlns:p14="http://schemas.microsoft.com/office/powerpoint/2010/main" val="344995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Retirement</a:t>
            </a:r>
          </a:p>
        </p:txBody>
      </p:sp>
      <p:sp>
        <p:nvSpPr>
          <p:cNvPr id="3" name="Content Placeholder 2"/>
          <p:cNvSpPr>
            <a:spLocks noGrp="1"/>
          </p:cNvSpPr>
          <p:nvPr>
            <p:ph idx="1"/>
          </p:nvPr>
        </p:nvSpPr>
        <p:spPr>
          <a:xfrm>
            <a:off x="952500" y="1218580"/>
            <a:ext cx="10528300" cy="4420840"/>
          </a:xfrm>
        </p:spPr>
        <p:txBody>
          <a:bodyPr>
            <a:normAutofit fontScale="92500" lnSpcReduction="20000"/>
          </a:bodyPr>
          <a:lstStyle/>
          <a:p>
            <a:r>
              <a:rPr lang="en-GB" dirty="0"/>
              <a:t>Voluntary employee turnover – scheduled departure</a:t>
            </a:r>
          </a:p>
          <a:p>
            <a:r>
              <a:rPr lang="en-GB" dirty="0"/>
              <a:t>Unlawful to retire employee when they reach a certain age</a:t>
            </a:r>
          </a:p>
          <a:p>
            <a:r>
              <a:rPr lang="en-GB" dirty="0"/>
              <a:t>Impact of tight labour market and ageing workforce</a:t>
            </a:r>
          </a:p>
          <a:p>
            <a:pPr marL="0" indent="0">
              <a:buNone/>
            </a:pPr>
            <a:r>
              <a:rPr lang="en-GB" b="1" dirty="0"/>
              <a:t>Good Practice:</a:t>
            </a:r>
          </a:p>
          <a:p>
            <a:r>
              <a:rPr lang="en-GB" dirty="0"/>
              <a:t>Have ongoing discussions about future intentions</a:t>
            </a:r>
          </a:p>
          <a:p>
            <a:r>
              <a:rPr lang="en-GB" dirty="0"/>
              <a:t>Be aware of emotional sensitivity of retirement </a:t>
            </a:r>
          </a:p>
          <a:p>
            <a:r>
              <a:rPr lang="en-GB" dirty="0"/>
              <a:t>Phased and flexible approach available for all workers</a:t>
            </a:r>
          </a:p>
          <a:p>
            <a:r>
              <a:rPr lang="en-GB" dirty="0"/>
              <a:t>‘Good work’ to encourage workers to work longer</a:t>
            </a:r>
          </a:p>
          <a:p>
            <a:r>
              <a:rPr lang="en-GB" dirty="0"/>
              <a:t>Training of line managers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43</a:t>
            </a:fld>
            <a:endParaRPr lang="en-GB"/>
          </a:p>
        </p:txBody>
      </p:sp>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anim calcmode="lin" valueType="num">
                                      <p:cBhvr>
                                        <p:cTn id="1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1000"/>
                                        <p:tgtEl>
                                          <p:spTgt spid="3">
                                            <p:txEl>
                                              <p:pRg st="7" end="7"/>
                                            </p:txEl>
                                          </p:spTgt>
                                        </p:tgtEl>
                                      </p:cBhvr>
                                    </p:animEffect>
                                    <p:anim calcmode="lin" valueType="num">
                                      <p:cBhvr>
                                        <p:cTn id="4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B3EE5D-1497-4B5D-969A-1761F2D3CA0B}"/>
              </a:ext>
            </a:extLst>
          </p:cNvPr>
          <p:cNvSpPr>
            <a:spLocks noGrp="1"/>
          </p:cNvSpPr>
          <p:nvPr>
            <p:ph type="title"/>
          </p:nvPr>
        </p:nvSpPr>
        <p:spPr/>
        <p:txBody>
          <a:bodyPr/>
          <a:lstStyle/>
          <a:p>
            <a:r>
              <a:rPr lang="en-GB" dirty="0"/>
              <a:t>Dismissal</a:t>
            </a:r>
          </a:p>
        </p:txBody>
      </p:sp>
      <p:sp>
        <p:nvSpPr>
          <p:cNvPr id="3" name="Content Placeholder 2">
            <a:extLst>
              <a:ext uri="{FF2B5EF4-FFF2-40B4-BE49-F238E27FC236}">
                <a16:creationId xmlns:a16="http://schemas.microsoft.com/office/drawing/2014/main" xmlns="" id="{EE2B5F39-7444-4AF1-9A1E-048345DD78D8}"/>
              </a:ext>
            </a:extLst>
          </p:cNvPr>
          <p:cNvSpPr>
            <a:spLocks noGrp="1"/>
          </p:cNvSpPr>
          <p:nvPr>
            <p:ph idx="1"/>
          </p:nvPr>
        </p:nvSpPr>
        <p:spPr/>
        <p:txBody>
          <a:bodyPr/>
          <a:lstStyle/>
          <a:p>
            <a:r>
              <a:rPr lang="en-GB" dirty="0"/>
              <a:t>Involuntary employee turnover</a:t>
            </a:r>
          </a:p>
          <a:p>
            <a:r>
              <a:rPr lang="en-GB" dirty="0"/>
              <a:t>Valid reason = Conduct or Capability</a:t>
            </a:r>
          </a:p>
          <a:p>
            <a:r>
              <a:rPr lang="en-GB" dirty="0"/>
              <a:t>Fair and proper procedure</a:t>
            </a:r>
          </a:p>
          <a:p>
            <a:r>
              <a:rPr lang="en-GB" dirty="0"/>
              <a:t>ACAS Code of Practice</a:t>
            </a:r>
          </a:p>
          <a:p>
            <a:endParaRPr lang="en-GB" dirty="0"/>
          </a:p>
        </p:txBody>
      </p:sp>
    </p:spTree>
    <p:extLst>
      <p:ext uri="{BB962C8B-B14F-4D97-AF65-F5344CB8AC3E}">
        <p14:creationId xmlns:p14="http://schemas.microsoft.com/office/powerpoint/2010/main" val="264513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D582D7-4129-4A6C-812E-7D57D58DBFD0}"/>
              </a:ext>
            </a:extLst>
          </p:cNvPr>
          <p:cNvSpPr>
            <a:spLocks noGrp="1"/>
          </p:cNvSpPr>
          <p:nvPr>
            <p:ph type="title"/>
          </p:nvPr>
        </p:nvSpPr>
        <p:spPr/>
        <p:txBody>
          <a:bodyPr/>
          <a:lstStyle/>
          <a:p>
            <a:r>
              <a:rPr lang="en-GB" dirty="0"/>
              <a:t>Redundancy</a:t>
            </a:r>
          </a:p>
        </p:txBody>
      </p:sp>
      <p:sp>
        <p:nvSpPr>
          <p:cNvPr id="3" name="Content Placeholder 2">
            <a:extLst>
              <a:ext uri="{FF2B5EF4-FFF2-40B4-BE49-F238E27FC236}">
                <a16:creationId xmlns:a16="http://schemas.microsoft.com/office/drawing/2014/main" xmlns="" id="{925C9D17-50EC-4CF0-BB59-829CD5873682}"/>
              </a:ext>
            </a:extLst>
          </p:cNvPr>
          <p:cNvSpPr>
            <a:spLocks noGrp="1"/>
          </p:cNvSpPr>
          <p:nvPr>
            <p:ph idx="1"/>
          </p:nvPr>
        </p:nvSpPr>
        <p:spPr>
          <a:xfrm>
            <a:off x="609600" y="1470484"/>
            <a:ext cx="10972800" cy="3917032"/>
          </a:xfrm>
        </p:spPr>
        <p:txBody>
          <a:bodyPr>
            <a:normAutofit fontScale="92500" lnSpcReduction="10000"/>
          </a:bodyPr>
          <a:lstStyle/>
          <a:p>
            <a:r>
              <a:rPr lang="en-GB" dirty="0"/>
              <a:t>Involuntary employee turnover</a:t>
            </a:r>
          </a:p>
          <a:p>
            <a:r>
              <a:rPr lang="en-GB" dirty="0"/>
              <a:t>Closure of business, workplace or reduction in work of a certain kind – s139(1) of the ERA 1996</a:t>
            </a:r>
          </a:p>
          <a:p>
            <a:r>
              <a:rPr lang="en-GB" dirty="0"/>
              <a:t>Need to consider alternatives to compulsory redundancy </a:t>
            </a:r>
          </a:p>
          <a:p>
            <a:r>
              <a:rPr lang="en-GB" dirty="0"/>
              <a:t>Consultation – good practice to follow guidance for collective redundancies (20 or more)</a:t>
            </a:r>
          </a:p>
          <a:p>
            <a:r>
              <a:rPr lang="en-GB" dirty="0"/>
              <a:t>Fair selection criteria</a:t>
            </a:r>
          </a:p>
          <a:p>
            <a:r>
              <a:rPr lang="en-GB" dirty="0"/>
              <a:t>Communication and transparency throughout</a:t>
            </a:r>
          </a:p>
          <a:p>
            <a:endParaRPr lang="en-GB" dirty="0"/>
          </a:p>
        </p:txBody>
      </p:sp>
    </p:spTree>
    <p:extLst>
      <p:ext uri="{BB962C8B-B14F-4D97-AF65-F5344CB8AC3E}">
        <p14:creationId xmlns:p14="http://schemas.microsoft.com/office/powerpoint/2010/main" val="43863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91EE1A-BA52-41B1-99DF-686253F9B519}"/>
              </a:ext>
            </a:extLst>
          </p:cNvPr>
          <p:cNvSpPr>
            <a:spLocks noGrp="1"/>
          </p:cNvSpPr>
          <p:nvPr>
            <p:ph type="title"/>
          </p:nvPr>
        </p:nvSpPr>
        <p:spPr/>
        <p:txBody>
          <a:bodyPr/>
          <a:lstStyle/>
          <a:p>
            <a:r>
              <a:rPr lang="en-GB" dirty="0"/>
              <a:t>Furlough</a:t>
            </a:r>
          </a:p>
        </p:txBody>
      </p:sp>
      <p:sp>
        <p:nvSpPr>
          <p:cNvPr id="3" name="Content Placeholder 2">
            <a:extLst>
              <a:ext uri="{FF2B5EF4-FFF2-40B4-BE49-F238E27FC236}">
                <a16:creationId xmlns:a16="http://schemas.microsoft.com/office/drawing/2014/main" xmlns="" id="{66F1FD54-BF81-4DC5-BEC2-CBE6C6F36C2A}"/>
              </a:ext>
            </a:extLst>
          </p:cNvPr>
          <p:cNvSpPr>
            <a:spLocks noGrp="1"/>
          </p:cNvSpPr>
          <p:nvPr>
            <p:ph idx="1"/>
          </p:nvPr>
        </p:nvSpPr>
        <p:spPr/>
        <p:txBody>
          <a:bodyPr>
            <a:normAutofit lnSpcReduction="10000"/>
          </a:bodyPr>
          <a:lstStyle/>
          <a:p>
            <a:r>
              <a:rPr lang="en-GB" dirty="0"/>
              <a:t>Temporary leave during the coronavirus pandemic</a:t>
            </a:r>
          </a:p>
          <a:p>
            <a:r>
              <a:rPr lang="en-GB" dirty="0"/>
              <a:t>Some or all employees can be furloughed </a:t>
            </a:r>
          </a:p>
          <a:p>
            <a:r>
              <a:rPr lang="en-GB" dirty="0"/>
              <a:t>Employee must be in written agreement</a:t>
            </a:r>
          </a:p>
          <a:p>
            <a:r>
              <a:rPr lang="en-GB" dirty="0"/>
              <a:t>Fair procedure</a:t>
            </a:r>
          </a:p>
          <a:p>
            <a:r>
              <a:rPr lang="en-GB" dirty="0"/>
              <a:t>Sensitive and difficult time</a:t>
            </a:r>
          </a:p>
          <a:p>
            <a:r>
              <a:rPr lang="en-GB" dirty="0"/>
              <a:t>Maintain communication</a:t>
            </a:r>
          </a:p>
          <a:p>
            <a:r>
              <a:rPr lang="en-GB" dirty="0"/>
              <a:t>Training and development encouraged </a:t>
            </a:r>
          </a:p>
          <a:p>
            <a:endParaRPr lang="en-GB" dirty="0"/>
          </a:p>
        </p:txBody>
      </p:sp>
    </p:spTree>
    <p:extLst>
      <p:ext uri="{BB962C8B-B14F-4D97-AF65-F5344CB8AC3E}">
        <p14:creationId xmlns:p14="http://schemas.microsoft.com/office/powerpoint/2010/main" val="3394634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322BDB-D627-4CD6-809F-6EDD8F136081}"/>
              </a:ext>
            </a:extLst>
          </p:cNvPr>
          <p:cNvSpPr>
            <a:spLocks noGrp="1"/>
          </p:cNvSpPr>
          <p:nvPr>
            <p:ph type="title"/>
          </p:nvPr>
        </p:nvSpPr>
        <p:spPr>
          <a:xfrm>
            <a:off x="609600" y="274638"/>
            <a:ext cx="10972800" cy="857876"/>
          </a:xfrm>
        </p:spPr>
        <p:txBody>
          <a:bodyPr/>
          <a:lstStyle/>
          <a:p>
            <a:r>
              <a:rPr lang="en-GB" dirty="0"/>
              <a:t>Recap - Learning Outcomes</a:t>
            </a:r>
          </a:p>
        </p:txBody>
      </p:sp>
      <p:sp>
        <p:nvSpPr>
          <p:cNvPr id="3" name="Content Placeholder 2">
            <a:extLst>
              <a:ext uri="{FF2B5EF4-FFF2-40B4-BE49-F238E27FC236}">
                <a16:creationId xmlns:a16="http://schemas.microsoft.com/office/drawing/2014/main" xmlns="" id="{DE7A75AF-3837-4DE8-9353-4C77749253EC}"/>
              </a:ext>
            </a:extLst>
          </p:cNvPr>
          <p:cNvSpPr>
            <a:spLocks noGrp="1"/>
          </p:cNvSpPr>
          <p:nvPr>
            <p:ph idx="1"/>
          </p:nvPr>
        </p:nvSpPr>
        <p:spPr>
          <a:xfrm>
            <a:off x="838200" y="1417639"/>
            <a:ext cx="10515600" cy="3355698"/>
          </a:xfrm>
        </p:spPr>
        <p:txBody>
          <a:bodyPr>
            <a:noAutofit/>
          </a:bodyPr>
          <a:lstStyle/>
          <a:p>
            <a:r>
              <a:rPr lang="en-GB" sz="3600" dirty="0"/>
              <a:t>Know how to undertake core talent planning activities.</a:t>
            </a:r>
          </a:p>
          <a:p>
            <a:r>
              <a:rPr lang="en-GB" sz="3600" dirty="0"/>
              <a:t>Know how to attract and retain talent.</a:t>
            </a:r>
          </a:p>
          <a:p>
            <a:r>
              <a:rPr lang="en-GB" sz="3600" dirty="0"/>
              <a:t>Understand good practice in relation to organisational resourcing activities. </a:t>
            </a:r>
            <a:br>
              <a:rPr lang="en-GB" sz="3600" dirty="0"/>
            </a:br>
            <a:endParaRPr lang="en-GB" sz="3600" dirty="0"/>
          </a:p>
        </p:txBody>
      </p:sp>
    </p:spTree>
    <p:extLst>
      <p:ext uri="{BB962C8B-B14F-4D97-AF65-F5344CB8AC3E}">
        <p14:creationId xmlns:p14="http://schemas.microsoft.com/office/powerpoint/2010/main" val="173441141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18962</TotalTime>
  <Words>2054</Words>
  <Application>Microsoft Macintosh PowerPoint</Application>
  <PresentationFormat>Widescreen</PresentationFormat>
  <Paragraphs>418</Paragraphs>
  <Slides>47</Slides>
  <Notes>42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Quicksand</vt:lpstr>
      <vt:lpstr>Times New Roman</vt:lpstr>
      <vt:lpstr>Arial</vt:lpstr>
      <vt:lpstr>Calibri</vt:lpstr>
      <vt:lpstr>Myriad Pro</vt:lpstr>
      <vt:lpstr>Wingdings</vt:lpstr>
      <vt:lpstr>ThemeUWTSD</vt:lpstr>
      <vt:lpstr>Understanding Resourcing and Talent Planning</vt:lpstr>
      <vt:lpstr>Learning Outcomes</vt:lpstr>
      <vt:lpstr>Resourcing and Talent planning</vt:lpstr>
      <vt:lpstr>Resources on CIPD</vt:lpstr>
      <vt:lpstr>LO1: Know how to undertake core talent planning activities:</vt:lpstr>
      <vt:lpstr>What are talent planning activities?</vt:lpstr>
      <vt:lpstr>Labour Market Analysis - Trends</vt:lpstr>
      <vt:lpstr>Sources of labour</vt:lpstr>
      <vt:lpstr>Tight v Loose labour market</vt:lpstr>
      <vt:lpstr>Demand and Supply of skills</vt:lpstr>
      <vt:lpstr>UK labour market trends</vt:lpstr>
      <vt:lpstr>The impact of Brexit</vt:lpstr>
      <vt:lpstr>Activity in Breakout Rooms</vt:lpstr>
      <vt:lpstr>Workforce Planning</vt:lpstr>
      <vt:lpstr>CIPD’s Viewpoint</vt:lpstr>
      <vt:lpstr>The 4 Stages used to develop a workforce plan:  Taylor and Woodhams (2016)</vt:lpstr>
      <vt:lpstr>Tools and Techniques</vt:lpstr>
      <vt:lpstr>Fail to plan, plan to fail?</vt:lpstr>
      <vt:lpstr>Succession Planning</vt:lpstr>
      <vt:lpstr>Approaches to Succession Planning (Taylor 2019)</vt:lpstr>
      <vt:lpstr>How to Identify Successors</vt:lpstr>
      <vt:lpstr>Discussion in Breakout Rooms</vt:lpstr>
      <vt:lpstr>Fair Access</vt:lpstr>
      <vt:lpstr>LO2: Know how to attract and retain talent</vt:lpstr>
      <vt:lpstr>PowerPoint Presentation</vt:lpstr>
      <vt:lpstr>Employer Branding</vt:lpstr>
      <vt:lpstr>Attraction strategies?</vt:lpstr>
      <vt:lpstr>PowerPoint Presentation</vt:lpstr>
      <vt:lpstr>PowerPoint Presentation</vt:lpstr>
      <vt:lpstr> Retaining Talent</vt:lpstr>
      <vt:lpstr>Costs of turnover Taylor 2019</vt:lpstr>
      <vt:lpstr>Why might staff leave? </vt:lpstr>
      <vt:lpstr>How to find out why staff leave</vt:lpstr>
      <vt:lpstr>Top 10 Employee Retention Strategies </vt:lpstr>
      <vt:lpstr>What have organisations done? </vt:lpstr>
      <vt:lpstr>LO3: Understand good practice in relation to organisational resourcing activities </vt:lpstr>
      <vt:lpstr>Good Practice  Recruitment and  Selection Model</vt:lpstr>
      <vt:lpstr>Job Descriptions and Person Specifications</vt:lpstr>
      <vt:lpstr>Competency Frameworks</vt:lpstr>
      <vt:lpstr>PowerPoint Presentation</vt:lpstr>
      <vt:lpstr>PowerPoint Presentation</vt:lpstr>
      <vt:lpstr>Legal requirement and fair access</vt:lpstr>
      <vt:lpstr>Retirement</vt:lpstr>
      <vt:lpstr>Dismissal</vt:lpstr>
      <vt:lpstr>Redundancy</vt:lpstr>
      <vt:lpstr>Furlough</vt:lpstr>
      <vt:lpstr>Recap - Learning Outcomes</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Business Context of Human Resources</dc:title>
  <dc:creator>Julie Thomas</dc:creator>
  <cp:lastModifiedBy>Natasha Wood</cp:lastModifiedBy>
  <cp:revision>257</cp:revision>
  <dcterms:created xsi:type="dcterms:W3CDTF">2018-11-27T15:51:10Z</dcterms:created>
  <dcterms:modified xsi:type="dcterms:W3CDTF">2022-03-07T13:55:16Z</dcterms:modified>
</cp:coreProperties>
</file>