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sldIdLst>
    <p:sldId id="257" r:id="rId2"/>
    <p:sldId id="259" r:id="rId3"/>
    <p:sldId id="260" r:id="rId4"/>
    <p:sldId id="261" r:id="rId5"/>
    <p:sldId id="262" r:id="rId6"/>
    <p:sldId id="263" r:id="rId7"/>
    <p:sldId id="264" r:id="rId8"/>
    <p:sldId id="265" r:id="rId9"/>
    <p:sldId id="266" r:id="rId10"/>
    <p:sldId id="267" r:id="rId11"/>
    <p:sldId id="297" r:id="rId12"/>
    <p:sldId id="268" r:id="rId13"/>
    <p:sldId id="269"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9" r:id="rId32"/>
    <p:sldId id="290" r:id="rId33"/>
    <p:sldId id="291" r:id="rId34"/>
    <p:sldId id="292" r:id="rId35"/>
    <p:sldId id="294"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93" d="100"/>
          <a:sy n="93" d="100"/>
        </p:scale>
        <p:origin x="140"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A2B70-22D8-4C02-8F31-DB15C56D7106}" type="datetimeFigureOut">
              <a:rPr lang="en-GB" smtClean="0"/>
              <a:t>14/12/2020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33BF9-ACA6-4D1E-9C8A-6AEC41612C41}" type="slidenum">
              <a:rPr lang="en-GB" smtClean="0"/>
              <a:t>‹#›</a:t>
            </a:fld>
            <a:endParaRPr lang="en-GB"/>
          </a:p>
        </p:txBody>
      </p:sp>
    </p:spTree>
    <p:extLst>
      <p:ext uri="{BB962C8B-B14F-4D97-AF65-F5344CB8AC3E}">
        <p14:creationId xmlns:p14="http://schemas.microsoft.com/office/powerpoint/2010/main" val="2992262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7n2hCebmT4c"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D9955EF3-E8D4-4F84-A4FB-6A71F8C41436}" type="slidenum">
              <a:rPr lang="en-GB"/>
              <a:pPr/>
              <a:t>9</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GB" dirty="0" smtClean="0"/>
          </a:p>
        </p:txBody>
      </p:sp>
    </p:spTree>
    <p:extLst>
      <p:ext uri="{BB962C8B-B14F-4D97-AF65-F5344CB8AC3E}">
        <p14:creationId xmlns:p14="http://schemas.microsoft.com/office/powerpoint/2010/main" val="950821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https://www.youtube.com/watch?v=7n2hCebmT4c</a:t>
            </a:r>
            <a:endParaRPr lang="en-GB" dirty="0"/>
          </a:p>
        </p:txBody>
      </p:sp>
      <p:sp>
        <p:nvSpPr>
          <p:cNvPr id="4" name="Slide Number Placeholder 3"/>
          <p:cNvSpPr>
            <a:spLocks noGrp="1"/>
          </p:cNvSpPr>
          <p:nvPr>
            <p:ph type="sldNum" sz="quarter" idx="10"/>
          </p:nvPr>
        </p:nvSpPr>
        <p:spPr/>
        <p:txBody>
          <a:bodyPr/>
          <a:lstStyle/>
          <a:p>
            <a:fld id="{4D933BF9-ACA6-4D1E-9C8A-6AEC41612C41}" type="slidenum">
              <a:rPr lang="en-GB" smtClean="0"/>
              <a:t>11</a:t>
            </a:fld>
            <a:endParaRPr lang="en-GB"/>
          </a:p>
        </p:txBody>
      </p:sp>
    </p:spTree>
    <p:extLst>
      <p:ext uri="{BB962C8B-B14F-4D97-AF65-F5344CB8AC3E}">
        <p14:creationId xmlns:p14="http://schemas.microsoft.com/office/powerpoint/2010/main" val="2852912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CFC13805-2EDB-42E8-82FB-6756C946C5DC}" type="slidenum">
              <a:rPr lang="en-GB" altLang="en-US" sz="1200">
                <a:latin typeface="Comic Sans MS" pitchFamily="66" charset="0"/>
              </a:rPr>
              <a:pPr eaLnBrk="1" hangingPunct="1"/>
              <a:t>13</a:t>
            </a:fld>
            <a:endParaRPr lang="en-GB" altLang="en-US" sz="1200">
              <a:latin typeface="Comic Sans MS" pitchFamily="66" charset="0"/>
            </a:endParaRPr>
          </a:p>
        </p:txBody>
      </p:sp>
      <p:sp>
        <p:nvSpPr>
          <p:cNvPr id="26627" name="Rectangle 2"/>
          <p:cNvSpPr>
            <a:spLocks noGrp="1" noRot="1" noChangeAspect="1" noChangeArrowheads="1" noTextEdit="1"/>
          </p:cNvSpPr>
          <p:nvPr>
            <p:ph type="sldImg"/>
          </p:nvPr>
        </p:nvSpPr>
        <p:spPr>
          <a:xfrm>
            <a:off x="381000" y="685800"/>
            <a:ext cx="6096000" cy="3429000"/>
          </a:xfrm>
          <a:ln/>
        </p:spPr>
      </p:sp>
      <p:sp>
        <p:nvSpPr>
          <p:cNvPr id="26628" name="Rectangle 3"/>
          <p:cNvSpPr>
            <a:spLocks noGrp="1" noChangeArrowheads="1"/>
          </p:cNvSpPr>
          <p:nvPr>
            <p:ph type="body" idx="1"/>
          </p:nvPr>
        </p:nvSpPr>
        <p:spPr>
          <a:xfrm>
            <a:off x="914824" y="4344111"/>
            <a:ext cx="5028353" cy="411397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1847758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EFEC4DD-1559-4BD4-A05E-36A0B335B5B4}" type="slidenum">
              <a:rPr lang="en-GB" altLang="en-US" sz="1200">
                <a:latin typeface="Comic Sans MS" pitchFamily="66" charset="0"/>
              </a:rPr>
              <a:pPr eaLnBrk="1" hangingPunct="1"/>
              <a:t>16</a:t>
            </a:fld>
            <a:endParaRPr lang="en-GB" altLang="en-US" sz="1200">
              <a:latin typeface="Comic Sans MS" pitchFamily="66" charset="0"/>
            </a:endParaRPr>
          </a:p>
        </p:txBody>
      </p:sp>
      <p:sp>
        <p:nvSpPr>
          <p:cNvPr id="28675" name="Rectangle 2"/>
          <p:cNvSpPr>
            <a:spLocks noGrp="1" noRot="1" noChangeAspect="1" noChangeArrowheads="1" noTextEdit="1"/>
          </p:cNvSpPr>
          <p:nvPr>
            <p:ph type="sldImg"/>
          </p:nvPr>
        </p:nvSpPr>
        <p:spPr>
          <a:xfrm>
            <a:off x="1146175" y="687388"/>
            <a:ext cx="4567238" cy="3425825"/>
          </a:xfrm>
          <a:ln/>
        </p:spPr>
      </p:sp>
      <p:sp>
        <p:nvSpPr>
          <p:cNvPr id="2867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smtClean="0">
                <a:latin typeface="Comic Sans MS" pitchFamily="66" charset="0"/>
                <a:cs typeface="Times New Roman" pitchFamily="18" charset="0"/>
              </a:rPr>
              <a:t>Trainer Notes</a:t>
            </a:r>
          </a:p>
          <a:p>
            <a:pPr eaLnBrk="1" hangingPunct="1">
              <a:spcBef>
                <a:spcPct val="0"/>
              </a:spcBef>
            </a:pPr>
            <a:endParaRPr lang="en-GB" altLang="en-US" b="1" smtClean="0">
              <a:latin typeface="Comic Sans MS" pitchFamily="66" charset="0"/>
              <a:cs typeface="Times New Roman" pitchFamily="18" charset="0"/>
            </a:endParaRPr>
          </a:p>
          <a:p>
            <a:pPr eaLnBrk="1" hangingPunct="1">
              <a:spcBef>
                <a:spcPct val="0"/>
              </a:spcBef>
            </a:pPr>
            <a:r>
              <a:rPr lang="en-GB" altLang="en-US" b="1" smtClean="0">
                <a:latin typeface="Comic Sans MS" pitchFamily="66" charset="0"/>
                <a:cs typeface="Times New Roman" pitchFamily="18" charset="0"/>
              </a:rPr>
              <a:t>Click to bring up layers of triangle one at a time</a:t>
            </a:r>
            <a:r>
              <a:rPr lang="en-GB" altLang="en-US" smtClean="0">
                <a:latin typeface="Comic Sans MS" pitchFamily="66" charset="0"/>
                <a:cs typeface="Times New Roman" pitchFamily="18" charset="0"/>
              </a:rPr>
              <a:t> to show the bottom up approach.</a:t>
            </a:r>
          </a:p>
        </p:txBody>
      </p:sp>
    </p:spTree>
    <p:extLst>
      <p:ext uri="{BB962C8B-B14F-4D97-AF65-F5344CB8AC3E}">
        <p14:creationId xmlns:p14="http://schemas.microsoft.com/office/powerpoint/2010/main" val="19873065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EFEC4DD-1559-4BD4-A05E-36A0B335B5B4}" type="slidenum">
              <a:rPr lang="en-GB" altLang="en-US" sz="1200">
                <a:latin typeface="Comic Sans MS" pitchFamily="66" charset="0"/>
              </a:rPr>
              <a:pPr eaLnBrk="1" hangingPunct="1"/>
              <a:t>17</a:t>
            </a:fld>
            <a:endParaRPr lang="en-GB" altLang="en-US" sz="1200">
              <a:latin typeface="Comic Sans MS" pitchFamily="66" charset="0"/>
            </a:endParaRPr>
          </a:p>
        </p:txBody>
      </p:sp>
      <p:sp>
        <p:nvSpPr>
          <p:cNvPr id="28675" name="Rectangle 2"/>
          <p:cNvSpPr>
            <a:spLocks noGrp="1" noRot="1" noChangeAspect="1" noChangeArrowheads="1" noTextEdit="1"/>
          </p:cNvSpPr>
          <p:nvPr>
            <p:ph type="sldImg"/>
          </p:nvPr>
        </p:nvSpPr>
        <p:spPr>
          <a:xfrm>
            <a:off x="1146175" y="687388"/>
            <a:ext cx="4567238" cy="3425825"/>
          </a:xfrm>
          <a:ln/>
        </p:spPr>
      </p:sp>
      <p:sp>
        <p:nvSpPr>
          <p:cNvPr id="2867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smtClean="0">
                <a:latin typeface="Comic Sans MS" pitchFamily="66" charset="0"/>
                <a:cs typeface="Times New Roman" pitchFamily="18" charset="0"/>
              </a:rPr>
              <a:t>Trainer Notes</a:t>
            </a:r>
          </a:p>
          <a:p>
            <a:pPr eaLnBrk="1" hangingPunct="1">
              <a:spcBef>
                <a:spcPct val="0"/>
              </a:spcBef>
            </a:pPr>
            <a:endParaRPr lang="en-GB" altLang="en-US" b="1" smtClean="0">
              <a:latin typeface="Comic Sans MS" pitchFamily="66" charset="0"/>
              <a:cs typeface="Times New Roman" pitchFamily="18" charset="0"/>
            </a:endParaRPr>
          </a:p>
          <a:p>
            <a:pPr eaLnBrk="1" hangingPunct="1">
              <a:spcBef>
                <a:spcPct val="0"/>
              </a:spcBef>
            </a:pPr>
            <a:r>
              <a:rPr lang="en-GB" altLang="en-US" b="1" smtClean="0">
                <a:latin typeface="Comic Sans MS" pitchFamily="66" charset="0"/>
                <a:cs typeface="Times New Roman" pitchFamily="18" charset="0"/>
              </a:rPr>
              <a:t>Click to bring up layers of triangle one at a time</a:t>
            </a:r>
            <a:r>
              <a:rPr lang="en-GB" altLang="en-US" smtClean="0">
                <a:latin typeface="Comic Sans MS" pitchFamily="66" charset="0"/>
                <a:cs typeface="Times New Roman" pitchFamily="18" charset="0"/>
              </a:rPr>
              <a:t> to show the bottom up approach.</a:t>
            </a:r>
          </a:p>
        </p:txBody>
      </p:sp>
    </p:spTree>
    <p:extLst>
      <p:ext uri="{BB962C8B-B14F-4D97-AF65-F5344CB8AC3E}">
        <p14:creationId xmlns:p14="http://schemas.microsoft.com/office/powerpoint/2010/main" val="3605220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9A582513-97D6-40EF-9BF1-828CFEA67E98}" type="slidenum">
              <a:rPr lang="en-GB" altLang="en-US" sz="1200">
                <a:latin typeface="Comic Sans MS" pitchFamily="66" charset="0"/>
              </a:rPr>
              <a:pPr eaLnBrk="1" hangingPunct="1"/>
              <a:t>18</a:t>
            </a:fld>
            <a:endParaRPr lang="en-GB" altLang="en-US" sz="1200">
              <a:latin typeface="Comic Sans MS" pitchFamily="66" charset="0"/>
            </a:endParaRPr>
          </a:p>
        </p:txBody>
      </p:sp>
      <p:sp>
        <p:nvSpPr>
          <p:cNvPr id="31747" name="Rectangle 2"/>
          <p:cNvSpPr>
            <a:spLocks noGrp="1" noRot="1" noChangeAspect="1" noChangeArrowheads="1" noTextEdit="1"/>
          </p:cNvSpPr>
          <p:nvPr>
            <p:ph type="sldImg"/>
          </p:nvPr>
        </p:nvSpPr>
        <p:spPr>
          <a:xfrm>
            <a:off x="385763" y="687388"/>
            <a:ext cx="6088062" cy="3425825"/>
          </a:xfrm>
          <a:ln/>
        </p:spPr>
      </p:sp>
      <p:sp>
        <p:nvSpPr>
          <p:cNvPr id="31748"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35938302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45069BAA-B5A7-4E69-8A2F-E8F072178588}" type="slidenum">
              <a:rPr lang="en-GB" altLang="en-US" sz="1200">
                <a:latin typeface="Comic Sans MS" pitchFamily="66" charset="0"/>
              </a:rPr>
              <a:pPr eaLnBrk="1" hangingPunct="1"/>
              <a:t>19</a:t>
            </a:fld>
            <a:endParaRPr lang="en-GB" altLang="en-US" sz="1200">
              <a:latin typeface="Comic Sans MS" pitchFamily="66" charset="0"/>
            </a:endParaRPr>
          </a:p>
        </p:txBody>
      </p:sp>
      <p:sp>
        <p:nvSpPr>
          <p:cNvPr id="33795" name="Rectangle 2"/>
          <p:cNvSpPr>
            <a:spLocks noGrp="1" noRot="1" noChangeAspect="1" noChangeArrowheads="1" noTextEdit="1"/>
          </p:cNvSpPr>
          <p:nvPr>
            <p:ph type="sldImg"/>
          </p:nvPr>
        </p:nvSpPr>
        <p:spPr>
          <a:xfrm>
            <a:off x="385763" y="687388"/>
            <a:ext cx="6088062" cy="3425825"/>
          </a:xfrm>
          <a:ln/>
        </p:spPr>
      </p:sp>
      <p:sp>
        <p:nvSpPr>
          <p:cNvPr id="33796"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3210744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9623986B-6F8E-43D4-BC8E-F265339BCD8A}" type="slidenum">
              <a:rPr lang="en-GB" altLang="en-US" sz="1200">
                <a:latin typeface="Comic Sans MS" pitchFamily="66" charset="0"/>
              </a:rPr>
              <a:pPr eaLnBrk="1" hangingPunct="1"/>
              <a:t>20</a:t>
            </a:fld>
            <a:endParaRPr lang="en-GB" altLang="en-US" sz="1200">
              <a:latin typeface="Comic Sans MS" pitchFamily="66" charset="0"/>
            </a:endParaRPr>
          </a:p>
        </p:txBody>
      </p:sp>
      <p:sp>
        <p:nvSpPr>
          <p:cNvPr id="39939" name="Rectangle 2"/>
          <p:cNvSpPr>
            <a:spLocks noGrp="1" noRot="1" noChangeAspect="1" noChangeArrowheads="1" noTextEdit="1"/>
          </p:cNvSpPr>
          <p:nvPr>
            <p:ph type="sldImg"/>
          </p:nvPr>
        </p:nvSpPr>
        <p:spPr>
          <a:xfrm>
            <a:off x="385763" y="687388"/>
            <a:ext cx="6088062" cy="3425825"/>
          </a:xfrm>
          <a:ln/>
        </p:spPr>
      </p:sp>
      <p:sp>
        <p:nvSpPr>
          <p:cNvPr id="39940"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1707202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89FFBA48-0950-4177-ABE1-18F6642BE3CB}" type="slidenum">
              <a:rPr lang="en-GB" altLang="en-US" sz="1200">
                <a:latin typeface="Comic Sans MS" pitchFamily="66" charset="0"/>
              </a:rPr>
              <a:pPr eaLnBrk="1" hangingPunct="1"/>
              <a:t>21</a:t>
            </a:fld>
            <a:endParaRPr lang="en-GB" altLang="en-US" sz="1200">
              <a:latin typeface="Comic Sans MS" pitchFamily="66" charset="0"/>
            </a:endParaRPr>
          </a:p>
        </p:txBody>
      </p:sp>
      <p:sp>
        <p:nvSpPr>
          <p:cNvPr id="41987" name="Rectangle 2"/>
          <p:cNvSpPr>
            <a:spLocks noGrp="1" noRot="1" noChangeAspect="1" noChangeArrowheads="1" noTextEdit="1"/>
          </p:cNvSpPr>
          <p:nvPr>
            <p:ph type="sldImg"/>
          </p:nvPr>
        </p:nvSpPr>
        <p:spPr>
          <a:xfrm>
            <a:off x="381000" y="685800"/>
            <a:ext cx="6096000" cy="3429000"/>
          </a:xfrm>
          <a:ln/>
        </p:spPr>
      </p:sp>
      <p:sp>
        <p:nvSpPr>
          <p:cNvPr id="41988" name="Rectangle 3"/>
          <p:cNvSpPr>
            <a:spLocks noGrp="1" noChangeArrowheads="1"/>
          </p:cNvSpPr>
          <p:nvPr>
            <p:ph type="body" idx="1"/>
          </p:nvPr>
        </p:nvSpPr>
        <p:spPr>
          <a:xfrm>
            <a:off x="914824" y="4344111"/>
            <a:ext cx="5028353" cy="411397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2710934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332F1519-D8D6-4838-8724-2DFE1016A3AB}" type="slidenum">
              <a:rPr lang="en-GB" altLang="en-US" sz="1200">
                <a:latin typeface="Comic Sans MS" pitchFamily="66" charset="0"/>
              </a:rPr>
              <a:pPr eaLnBrk="1" hangingPunct="1"/>
              <a:t>22</a:t>
            </a:fld>
            <a:endParaRPr lang="en-GB" altLang="en-US" sz="1200">
              <a:latin typeface="Comic Sans MS" pitchFamily="66" charset="0"/>
            </a:endParaRPr>
          </a:p>
        </p:txBody>
      </p:sp>
      <p:sp>
        <p:nvSpPr>
          <p:cNvPr id="51203" name="Rectangle 2"/>
          <p:cNvSpPr>
            <a:spLocks noGrp="1" noRot="1" noChangeAspect="1" noChangeArrowheads="1" noTextEdit="1"/>
          </p:cNvSpPr>
          <p:nvPr>
            <p:ph type="sldImg"/>
          </p:nvPr>
        </p:nvSpPr>
        <p:spPr>
          <a:xfrm>
            <a:off x="384175" y="687388"/>
            <a:ext cx="6091238" cy="3427412"/>
          </a:xfrm>
          <a:ln/>
        </p:spPr>
      </p:sp>
      <p:sp>
        <p:nvSpPr>
          <p:cNvPr id="51204" name="Rectangle 3"/>
          <p:cNvSpPr>
            <a:spLocks noGrp="1" noChangeArrowheads="1"/>
          </p:cNvSpPr>
          <p:nvPr>
            <p:ph type="body" idx="1"/>
          </p:nvPr>
        </p:nvSpPr>
        <p:spPr>
          <a:xfrm>
            <a:off x="686118" y="4341122"/>
            <a:ext cx="5485765" cy="41154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4336829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CBA6F812-B982-406B-B06C-2C32A1C0762A}" type="slidenum">
              <a:rPr lang="en-GB" altLang="en-US" sz="1200">
                <a:latin typeface="Comic Sans MS" pitchFamily="66" charset="0"/>
              </a:rPr>
              <a:pPr eaLnBrk="1" hangingPunct="1"/>
              <a:t>23</a:t>
            </a:fld>
            <a:endParaRPr lang="en-GB" altLang="en-US" sz="1200">
              <a:latin typeface="Comic Sans MS" pitchFamily="66" charset="0"/>
            </a:endParaRPr>
          </a:p>
        </p:txBody>
      </p:sp>
      <p:sp>
        <p:nvSpPr>
          <p:cNvPr id="58371" name="Rectangle 2"/>
          <p:cNvSpPr>
            <a:spLocks noGrp="1" noRot="1" noChangeAspect="1" noChangeArrowheads="1" noTextEdit="1"/>
          </p:cNvSpPr>
          <p:nvPr>
            <p:ph type="sldImg"/>
          </p:nvPr>
        </p:nvSpPr>
        <p:spPr>
          <a:xfrm>
            <a:off x="384175" y="687388"/>
            <a:ext cx="6091238" cy="3427412"/>
          </a:xfrm>
          <a:ln/>
        </p:spPr>
      </p:sp>
      <p:sp>
        <p:nvSpPr>
          <p:cNvPr id="58372" name="Rectangle 3"/>
          <p:cNvSpPr>
            <a:spLocks noGrp="1" noChangeArrowheads="1"/>
          </p:cNvSpPr>
          <p:nvPr>
            <p:ph type="body" idx="1"/>
          </p:nvPr>
        </p:nvSpPr>
        <p:spPr>
          <a:xfrm>
            <a:off x="686118" y="4341122"/>
            <a:ext cx="5485765" cy="41154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z="1000" dirty="0" smtClean="0">
              <a:latin typeface="Comic Sans MS" pitchFamily="66" charset="0"/>
            </a:endParaRPr>
          </a:p>
        </p:txBody>
      </p:sp>
    </p:spTree>
    <p:extLst>
      <p:ext uri="{BB962C8B-B14F-4D97-AF65-F5344CB8AC3E}">
        <p14:creationId xmlns:p14="http://schemas.microsoft.com/office/powerpoint/2010/main" val="13547947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fld id="{65190E8A-4915-4D52-9B6B-691753D4891C}" type="slidenum">
              <a:rPr lang="en-GB" altLang="en-US" sz="1200">
                <a:latin typeface="Comic Sans MS" pitchFamily="66" charset="0"/>
              </a:rPr>
              <a:pPr eaLnBrk="1" hangingPunct="1"/>
              <a:t>24</a:t>
            </a:fld>
            <a:endParaRPr lang="en-GB" altLang="en-US" sz="1200" dirty="0">
              <a:latin typeface="Comic Sans MS" pitchFamily="66" charset="0"/>
            </a:endParaRPr>
          </a:p>
        </p:txBody>
      </p:sp>
      <p:sp>
        <p:nvSpPr>
          <p:cNvPr id="60419" name="Rectangle 2"/>
          <p:cNvSpPr>
            <a:spLocks noGrp="1" noRot="1" noChangeAspect="1" noChangeArrowheads="1" noTextEdit="1"/>
          </p:cNvSpPr>
          <p:nvPr>
            <p:ph type="sldImg"/>
          </p:nvPr>
        </p:nvSpPr>
        <p:spPr>
          <a:xfrm>
            <a:off x="385763" y="687388"/>
            <a:ext cx="6088062" cy="3425825"/>
          </a:xfrm>
          <a:ln/>
        </p:spPr>
      </p:sp>
      <p:sp>
        <p:nvSpPr>
          <p:cNvPr id="60420" name="Rectangle 3"/>
          <p:cNvSpPr>
            <a:spLocks noGrp="1" noChangeArrowheads="1"/>
          </p:cNvSpPr>
          <p:nvPr>
            <p:ph type="body" idx="1"/>
          </p:nvPr>
        </p:nvSpPr>
        <p:spPr>
          <a:xfrm>
            <a:off x="686118" y="4342615"/>
            <a:ext cx="5485765" cy="411397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latin typeface="Comic Sans MS" pitchFamily="66" charset="0"/>
            </a:endParaRPr>
          </a:p>
        </p:txBody>
      </p:sp>
    </p:spTree>
    <p:extLst>
      <p:ext uri="{BB962C8B-B14F-4D97-AF65-F5344CB8AC3E}">
        <p14:creationId xmlns:p14="http://schemas.microsoft.com/office/powerpoint/2010/main" val="1802955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676A6A-6154-4828-82E1-BA5CE6F63C02}" type="slidenum">
              <a:rPr lang="en-GB" smtClean="0"/>
              <a:pPr/>
              <a:t>25</a:t>
            </a:fld>
            <a:endParaRPr lang="en-GB"/>
          </a:p>
        </p:txBody>
      </p:sp>
    </p:spTree>
    <p:extLst>
      <p:ext uri="{BB962C8B-B14F-4D97-AF65-F5344CB8AC3E}">
        <p14:creationId xmlns:p14="http://schemas.microsoft.com/office/powerpoint/2010/main" val="29950663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37931725" indent="-37474525"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2D6831FB-46F6-49BA-AF29-E7C47BC4FE7A}" type="slidenum">
              <a:rPr lang="en-GB" altLang="en-US" smtClean="0"/>
              <a:pPr eaLnBrk="1" hangingPunct="1">
                <a:spcBef>
                  <a:spcPct val="0"/>
                </a:spcBef>
              </a:pPr>
              <a:t>28</a:t>
            </a:fld>
            <a:endParaRPr lang="en-GB" alt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p>
        </p:txBody>
      </p:sp>
    </p:spTree>
    <p:extLst>
      <p:ext uri="{BB962C8B-B14F-4D97-AF65-F5344CB8AC3E}">
        <p14:creationId xmlns:p14="http://schemas.microsoft.com/office/powerpoint/2010/main" val="21244084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37931725" indent="-37474525"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76C9575E-2DD6-45F1-A661-045B6D7D3308}" type="slidenum">
              <a:rPr lang="en-GB" altLang="en-US" smtClean="0"/>
              <a:pPr eaLnBrk="1" hangingPunct="1">
                <a:spcBef>
                  <a:spcPct val="0"/>
                </a:spcBef>
              </a:pPr>
              <a:t>30</a:t>
            </a:fld>
            <a:endParaRPr lang="en-GB" altLang="en-US"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smtClean="0"/>
          </a:p>
        </p:txBody>
      </p:sp>
    </p:spTree>
    <p:extLst>
      <p:ext uri="{BB962C8B-B14F-4D97-AF65-F5344CB8AC3E}">
        <p14:creationId xmlns:p14="http://schemas.microsoft.com/office/powerpoint/2010/main" val="3522910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charset="-128"/>
              </a:defRPr>
            </a:lvl1pPr>
            <a:lvl2pPr marL="742950" indent="-285750" eaLnBrk="0" hangingPunct="0">
              <a:spcBef>
                <a:spcPct val="30000"/>
              </a:spcBef>
              <a:defRPr sz="1200">
                <a:solidFill>
                  <a:schemeClr val="tx1"/>
                </a:solidFill>
                <a:latin typeface="Arial" charset="0"/>
                <a:ea typeface="ＭＳ Ｐゴシック" charset="-128"/>
              </a:defRPr>
            </a:lvl2pPr>
            <a:lvl3pPr marL="1143000" indent="-228600" eaLnBrk="0" hangingPunct="0">
              <a:spcBef>
                <a:spcPct val="30000"/>
              </a:spcBef>
              <a:defRPr sz="1200">
                <a:solidFill>
                  <a:schemeClr val="tx1"/>
                </a:solidFill>
                <a:latin typeface="Arial" charset="0"/>
                <a:ea typeface="ＭＳ Ｐゴシック" charset="-128"/>
              </a:defRPr>
            </a:lvl3pPr>
            <a:lvl4pPr marL="1600200" indent="-228600" eaLnBrk="0" hangingPunct="0">
              <a:spcBef>
                <a:spcPct val="30000"/>
              </a:spcBef>
              <a:defRPr sz="1200">
                <a:solidFill>
                  <a:schemeClr val="tx1"/>
                </a:solidFill>
                <a:latin typeface="Arial" charset="0"/>
                <a:ea typeface="ＭＳ Ｐゴシック" charset="-128"/>
              </a:defRPr>
            </a:lvl4pPr>
            <a:lvl5pPr marL="2057400" indent="-228600" eaLnBrk="0" hangingPunct="0">
              <a:spcBef>
                <a:spcPct val="30000"/>
              </a:spcBef>
              <a:defRPr sz="1200">
                <a:solidFill>
                  <a:schemeClr val="tx1"/>
                </a:solidFill>
                <a:latin typeface="Arial" charset="0"/>
                <a:ea typeface="ＭＳ Ｐゴシック" charset="-128"/>
              </a:defRPr>
            </a:lvl5pPr>
            <a:lvl6pPr marL="2514600" indent="-228600" eaLnBrk="0" fontAlgn="base" hangingPunct="0">
              <a:spcBef>
                <a:spcPct val="30000"/>
              </a:spcBef>
              <a:spcAft>
                <a:spcPct val="0"/>
              </a:spcAft>
              <a:defRPr sz="1200">
                <a:solidFill>
                  <a:schemeClr val="tx1"/>
                </a:solidFill>
                <a:latin typeface="Arial" charset="0"/>
                <a:ea typeface="ＭＳ Ｐゴシック" charset="-128"/>
              </a:defRPr>
            </a:lvl6pPr>
            <a:lvl7pPr marL="2971800" indent="-228600" eaLnBrk="0" fontAlgn="base" hangingPunct="0">
              <a:spcBef>
                <a:spcPct val="30000"/>
              </a:spcBef>
              <a:spcAft>
                <a:spcPct val="0"/>
              </a:spcAft>
              <a:defRPr sz="1200">
                <a:solidFill>
                  <a:schemeClr val="tx1"/>
                </a:solidFill>
                <a:latin typeface="Arial" charset="0"/>
                <a:ea typeface="ＭＳ Ｐゴシック" charset="-128"/>
              </a:defRPr>
            </a:lvl7pPr>
            <a:lvl8pPr marL="3429000" indent="-228600" eaLnBrk="0" fontAlgn="base" hangingPunct="0">
              <a:spcBef>
                <a:spcPct val="30000"/>
              </a:spcBef>
              <a:spcAft>
                <a:spcPct val="0"/>
              </a:spcAft>
              <a:defRPr sz="1200">
                <a:solidFill>
                  <a:schemeClr val="tx1"/>
                </a:solidFill>
                <a:latin typeface="Arial" charset="0"/>
                <a:ea typeface="ＭＳ Ｐゴシック" charset="-128"/>
              </a:defRPr>
            </a:lvl8pPr>
            <a:lvl9pPr marL="3886200" indent="-228600" eaLnBrk="0" fontAlgn="base" hangingPunct="0">
              <a:spcBef>
                <a:spcPct val="30000"/>
              </a:spcBef>
              <a:spcAft>
                <a:spcPct val="0"/>
              </a:spcAft>
              <a:defRPr sz="1200">
                <a:solidFill>
                  <a:schemeClr val="tx1"/>
                </a:solidFill>
                <a:latin typeface="Arial" charset="0"/>
                <a:ea typeface="ＭＳ Ｐゴシック" charset="-128"/>
              </a:defRPr>
            </a:lvl9pPr>
          </a:lstStyle>
          <a:p>
            <a:pPr eaLnBrk="1" hangingPunct="1">
              <a:spcBef>
                <a:spcPct val="0"/>
              </a:spcBef>
            </a:pPr>
            <a:fld id="{A526CB16-8998-4386-B50E-F07FF89A9DCB}" type="slidenum">
              <a:rPr lang="en-GB" altLang="en-US" smtClean="0"/>
              <a:pPr eaLnBrk="1" hangingPunct="1">
                <a:spcBef>
                  <a:spcPct val="0"/>
                </a:spcBef>
              </a:pPr>
              <a:t>32</a:t>
            </a:fld>
            <a:endParaRPr lang="en-GB" altLang="en-US"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a:p>
            <a:r>
              <a:rPr lang="en-GB" altLang="en-US" smtClean="0"/>
              <a:t>‘Observing helps you to get to know the children better’</a:t>
            </a:r>
          </a:p>
          <a:p>
            <a:r>
              <a:rPr lang="en-GB" altLang="en-US" smtClean="0"/>
              <a:t>‘It makes the job more interesting as you work out what to do next from what you’ve seen’</a:t>
            </a:r>
          </a:p>
          <a:p>
            <a:r>
              <a:rPr lang="en-GB" altLang="en-US" smtClean="0"/>
              <a:t>‘It helps you to develop your relationships with children’</a:t>
            </a:r>
          </a:p>
          <a:p>
            <a:r>
              <a:rPr lang="en-GB" altLang="en-US" smtClean="0"/>
              <a:t>‘It helps when you are talking with parents about their child’</a:t>
            </a:r>
          </a:p>
          <a:p>
            <a:r>
              <a:rPr lang="en-GB" altLang="en-US" smtClean="0"/>
              <a:t>It helps you to pick up on a child’s  strenghts and to higlight any concerns you may have about a child’s development’</a:t>
            </a:r>
          </a:p>
          <a:p>
            <a:r>
              <a:rPr lang="en-GB" altLang="en-US" smtClean="0"/>
              <a:t>It helps you to review what you are doing is right for the children’</a:t>
            </a:r>
          </a:p>
        </p:txBody>
      </p:sp>
    </p:spTree>
    <p:extLst>
      <p:ext uri="{BB962C8B-B14F-4D97-AF65-F5344CB8AC3E}">
        <p14:creationId xmlns:p14="http://schemas.microsoft.com/office/powerpoint/2010/main" val="34806689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14/12/2020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14/12/2020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14/12/2020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14/12/2020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14/12/2020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14/12/2020</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14/12/2020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609600" y="1600201"/>
            <a:ext cx="5384800" cy="453072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6197600" y="1600201"/>
            <a:ext cx="5384800" cy="21891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6197600" y="3941763"/>
            <a:ext cx="5384800" cy="218916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9"/>
          <p:cNvSpPr>
            <a:spLocks noGrp="1" noChangeArrowheads="1"/>
          </p:cNvSpPr>
          <p:nvPr>
            <p:ph type="dt" sz="half" idx="10"/>
          </p:nvPr>
        </p:nvSpPr>
        <p:spPr>
          <a:ln/>
        </p:spPr>
        <p:txBody>
          <a:bodyPr/>
          <a:lstStyle>
            <a:lvl1pPr>
              <a:defRPr/>
            </a:lvl1pPr>
          </a:lstStyle>
          <a:p>
            <a:pPr>
              <a:defRPr/>
            </a:pPr>
            <a:endParaRPr lang="en-US"/>
          </a:p>
        </p:txBody>
      </p:sp>
      <p:sp>
        <p:nvSpPr>
          <p:cNvPr id="7" name="Rectangle 10"/>
          <p:cNvSpPr>
            <a:spLocks noGrp="1" noChangeArrowheads="1"/>
          </p:cNvSpPr>
          <p:nvPr>
            <p:ph type="ftr" sz="quarter" idx="11"/>
          </p:nvPr>
        </p:nvSpPr>
        <p:spPr>
          <a:ln/>
        </p:spPr>
        <p:txBody>
          <a:bodyPr/>
          <a:lstStyle>
            <a:lvl1pPr>
              <a:defRPr/>
            </a:lvl1pPr>
          </a:lstStyle>
          <a:p>
            <a:pPr>
              <a:defRPr/>
            </a:pPr>
            <a:endParaRPr lang="en-US"/>
          </a:p>
        </p:txBody>
      </p:sp>
      <p:sp>
        <p:nvSpPr>
          <p:cNvPr id="8" name="Rectangle 11"/>
          <p:cNvSpPr>
            <a:spLocks noGrp="1" noChangeArrowheads="1"/>
          </p:cNvSpPr>
          <p:nvPr>
            <p:ph type="sldNum" sz="quarter" idx="12"/>
          </p:nvPr>
        </p:nvSpPr>
        <p:spPr>
          <a:ln/>
        </p:spPr>
        <p:txBody>
          <a:bodyPr/>
          <a:lstStyle>
            <a:lvl1pPr>
              <a:defRPr/>
            </a:lvl1pPr>
          </a:lstStyle>
          <a:p>
            <a:fld id="{50FDFBF3-9F40-4367-8EB4-4B974F5C8DC5}" type="slidenum">
              <a:rPr lang="en-US" altLang="en-US"/>
              <a:pPr/>
              <a:t>‹#›</a:t>
            </a:fld>
            <a:endParaRPr lang="en-US" altLang="en-US"/>
          </a:p>
        </p:txBody>
      </p:sp>
    </p:spTree>
    <p:extLst>
      <p:ext uri="{BB962C8B-B14F-4D97-AF65-F5344CB8AC3E}">
        <p14:creationId xmlns:p14="http://schemas.microsoft.com/office/powerpoint/2010/main" val="1351137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14/12/2020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7.xml"/><Relationship Id="rId4" Type="http://schemas.openxmlformats.org/officeDocument/2006/relationships/image" Target="../media/image4.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7.xml"/><Relationship Id="rId1" Type="http://schemas.openxmlformats.org/officeDocument/2006/relationships/video" Target="https://www.youtube.com/embed/7n2hCebmT4c" TargetMode="Externa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0.png"/><Relationship Id="rId4" Type="http://schemas.openxmlformats.org/officeDocument/2006/relationships/image" Target="../media/image9.png"/></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0.png"/><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22.jpeg"/></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25.jpeg"/><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9dh_XE40mj4" TargetMode="External"/><Relationship Id="rId7" Type="http://schemas.openxmlformats.org/officeDocument/2006/relationships/image" Target="../media/image29.jpe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4.xml"/><Relationship Id="rId5" Type="http://schemas.openxmlformats.org/officeDocument/2006/relationships/image" Target="../media/image34.png"/><Relationship Id="rId4" Type="http://schemas.openxmlformats.org/officeDocument/2006/relationships/image" Target="../media/image33.png"/></Relationships>
</file>

<file path=ppt/slides/_rels/slide29.xml.rels><?xml version="1.0" encoding="UTF-8" standalone="yes"?>
<Relationships xmlns="http://schemas.openxmlformats.org/package/2006/relationships"><Relationship Id="rId3" Type="http://schemas.openxmlformats.org/officeDocument/2006/relationships/hyperlink" Target="https://hwb.gov.wales/storage/74f7c7cc-d337-4fd0-9604-27b3d1a5746d/observing-children.pdf" TargetMode="External"/><Relationship Id="rId2" Type="http://schemas.openxmlformats.org/officeDocument/2006/relationships/hyperlink" Target="https://hwb.gov.wales/storage/757aa976-7300-4f13-8461-d84b106ddedb/arsylwi-ar-blant.pdf"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hyperlink" Target="http://gov.wales/dcells/publications/publications/guidanceandinformation/outofclassroomlearning/outofclassroomlearninge.pdf?lang=en" TargetMode="External"/><Relationship Id="rId7" Type="http://schemas.openxmlformats.org/officeDocument/2006/relationships/hyperlink" Target="http://wales.gov.uk/topics/educationandskills/earlyyearshome/foundation-phase/?lang=enhttp://wales.gov.uk/topics/educationandskills/earlyyearshome/foundation-phase/?lang=en" TargetMode="External"/><Relationship Id="rId2" Type="http://schemas.openxmlformats.org/officeDocument/2006/relationships/hyperlink" Target="https://view.officeapps.live.com/op/view.aspx?src=http://www.wyche.worcs.sch.uk/Wyche%20Currriculum/Powerpoint%20Presentation/Environment%20and%20Classroom%20Culture.pptx" TargetMode="External"/><Relationship Id="rId1" Type="http://schemas.openxmlformats.org/officeDocument/2006/relationships/slideLayout" Target="../slideLayouts/slideLayout2.xml"/><Relationship Id="rId6" Type="http://schemas.openxmlformats.org/officeDocument/2006/relationships/hyperlink" Target="http://gov.wales/docs/dcells/publications/140519-independent-stocktake-of-the-foundation-phase-in-wales-cy.pdf" TargetMode="External"/><Relationship Id="rId5" Type="http://schemas.openxmlformats.org/officeDocument/2006/relationships/hyperlink" Target="http://dera.ioe.ac.uk/20340/1/140519-independent-stocktake-of-the-foundation-phase-in-wales-en.pdf" TargetMode="External"/><Relationship Id="rId4" Type="http://schemas.openxmlformats.org/officeDocument/2006/relationships/hyperlink" Target="http://gov.wales/dcells/publications/publications/guidanceandinformation/outofclassroomlearning/outofclassroomlearningw.pdf?lang=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Dysgu yn yr 21ain </a:t>
            </a:r>
            <a:r>
              <a:rPr lang="cy-GB" dirty="0" smtClean="0"/>
              <a:t>Ganrif</a:t>
            </a:r>
            <a:r>
              <a:rPr lang="cy-GB" b="1" dirty="0" smtClean="0"/>
              <a:t/>
            </a:r>
            <a:br>
              <a:rPr lang="cy-GB" b="1" dirty="0" smtClean="0"/>
            </a:br>
            <a:r>
              <a:rPr lang="en-GB" dirty="0" smtClean="0"/>
              <a:t>21</a:t>
            </a:r>
            <a:r>
              <a:rPr lang="en-GB" baseline="30000" dirty="0" smtClean="0"/>
              <a:t>st</a:t>
            </a:r>
            <a:r>
              <a:rPr lang="en-GB" dirty="0" smtClean="0"/>
              <a:t> Century Learning</a:t>
            </a:r>
            <a:br>
              <a:rPr lang="en-GB" dirty="0" smtClean="0"/>
            </a:br>
            <a:r>
              <a:rPr lang="en-GB" dirty="0" smtClean="0"/>
              <a:t> </a:t>
            </a:r>
            <a:endParaRPr lang="en-GB" dirty="0"/>
          </a:p>
        </p:txBody>
      </p:sp>
      <p:sp>
        <p:nvSpPr>
          <p:cNvPr id="3" name="Subtitle 2"/>
          <p:cNvSpPr>
            <a:spLocks noGrp="1"/>
          </p:cNvSpPr>
          <p:nvPr>
            <p:ph type="subTitle" idx="1"/>
          </p:nvPr>
        </p:nvSpPr>
        <p:spPr/>
        <p:txBody>
          <a:bodyPr>
            <a:normAutofit/>
          </a:bodyPr>
          <a:lstStyle/>
          <a:p>
            <a:r>
              <a:rPr lang="en-GB" sz="2400" b="1" dirty="0" smtClean="0"/>
              <a:t>ECES4002/C</a:t>
            </a:r>
          </a:p>
          <a:p>
            <a:endParaRPr lang="en-GB" sz="2400" dirty="0"/>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Deilliannau</a:t>
            </a:r>
            <a:r>
              <a:rPr lang="en-GB" dirty="0" smtClean="0"/>
              <a:t> Dysgu / Learning Outcomes</a:t>
            </a:r>
            <a:br>
              <a:rPr lang="en-GB" dirty="0" smtClean="0"/>
            </a:br>
            <a:endParaRPr lang="en-GB" dirty="0"/>
          </a:p>
        </p:txBody>
      </p:sp>
      <p:sp>
        <p:nvSpPr>
          <p:cNvPr id="3" name="Content Placeholder 2"/>
          <p:cNvSpPr>
            <a:spLocks noGrp="1"/>
          </p:cNvSpPr>
          <p:nvPr>
            <p:ph sz="half" idx="1"/>
          </p:nvPr>
        </p:nvSpPr>
        <p:spPr/>
        <p:txBody>
          <a:bodyPr>
            <a:normAutofit/>
          </a:bodyPr>
          <a:lstStyle/>
          <a:p>
            <a:pPr lvl="0"/>
            <a:r>
              <a:rPr lang="cy-GB" sz="2400" dirty="0" smtClean="0"/>
              <a:t>Dangos </a:t>
            </a:r>
            <a:r>
              <a:rPr lang="cy-GB" sz="2400" dirty="0"/>
              <a:t>gwybodaeth o ystod o ddamcaniaethau dysgu a deall sut maent yn dylanwadu ar arfer cyfredol ym maes addysg.</a:t>
            </a:r>
            <a:endParaRPr lang="en-GB" sz="2400" dirty="0"/>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lvl="0"/>
            <a:r>
              <a:rPr lang="en-GB" sz="2400" dirty="0" smtClean="0"/>
              <a:t>Demonstrate </a:t>
            </a:r>
            <a:r>
              <a:rPr lang="en-GB" sz="2400" dirty="0"/>
              <a:t>knowledge of a range of learning theories and understand how they influence current education practice.</a:t>
            </a:r>
          </a:p>
          <a:p>
            <a:pPr marL="0" lvl="0" indent="0">
              <a:buNone/>
            </a:pPr>
            <a:endParaRPr lang="en-GB" sz="2400" dirty="0"/>
          </a:p>
          <a:p>
            <a:endParaRPr lang="en-GB" dirty="0"/>
          </a:p>
        </p:txBody>
      </p:sp>
    </p:spTree>
    <p:extLst>
      <p:ext uri="{BB962C8B-B14F-4D97-AF65-F5344CB8AC3E}">
        <p14:creationId xmlns:p14="http://schemas.microsoft.com/office/powerpoint/2010/main" val="2046430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smtClean="0"/>
              <a:t>Dysgu / Learning </a:t>
            </a:r>
            <a:r>
              <a:rPr lang="en-GB" dirty="0"/>
              <a:t>Outcomes</a:t>
            </a:r>
          </a:p>
        </p:txBody>
      </p:sp>
      <p:sp>
        <p:nvSpPr>
          <p:cNvPr id="3" name="Content Placeholder 2"/>
          <p:cNvSpPr>
            <a:spLocks noGrp="1"/>
          </p:cNvSpPr>
          <p:nvPr>
            <p:ph sz="half" idx="1"/>
          </p:nvPr>
        </p:nvSpPr>
        <p:spPr/>
        <p:txBody>
          <a:bodyPr/>
          <a:lstStyle/>
          <a:p>
            <a:r>
              <a:rPr lang="cy-GB" sz="2000" dirty="0"/>
              <a:t>Deall sut y gall yr awyr agored a chyfleoedd dysgu y tu allan i’r ysgol hwyluso datblygu a gwella gwybodaeth a sgiliau fel rhan o’r cwricwlwm a gynlluniwyd a gweithdrefnau </a:t>
            </a:r>
            <a:r>
              <a:rPr lang="cy-GB" sz="2000" dirty="0" smtClean="0"/>
              <a:t>asesu </a:t>
            </a:r>
            <a:endParaRPr lang="en-GB" sz="2000" dirty="0"/>
          </a:p>
          <a:p>
            <a:endParaRPr lang="en-GB" dirty="0"/>
          </a:p>
        </p:txBody>
      </p:sp>
      <p:sp>
        <p:nvSpPr>
          <p:cNvPr id="4" name="Content Placeholder 3"/>
          <p:cNvSpPr>
            <a:spLocks noGrp="1"/>
          </p:cNvSpPr>
          <p:nvPr>
            <p:ph sz="half" idx="2"/>
          </p:nvPr>
        </p:nvSpPr>
        <p:spPr/>
        <p:txBody>
          <a:bodyPr/>
          <a:lstStyle/>
          <a:p>
            <a:r>
              <a:rPr lang="en-GB" dirty="0"/>
              <a:t>Un</a:t>
            </a:r>
            <a:r>
              <a:rPr lang="en-GB" sz="2000" dirty="0"/>
              <a:t>derstand how the outdoors and out of school learning opportunities can facilitate the development and enhancement of knowledge and skills as part of planned curriculum and assessment procedures</a:t>
            </a:r>
          </a:p>
        </p:txBody>
      </p:sp>
    </p:spTree>
    <p:extLst>
      <p:ext uri="{BB962C8B-B14F-4D97-AF65-F5344CB8AC3E}">
        <p14:creationId xmlns:p14="http://schemas.microsoft.com/office/powerpoint/2010/main" val="273014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smtClean="0"/>
              <a:t>Dysgu / Learning </a:t>
            </a:r>
            <a:r>
              <a:rPr lang="en-GB" dirty="0"/>
              <a:t>Outcomes</a:t>
            </a:r>
          </a:p>
        </p:txBody>
      </p:sp>
      <p:sp>
        <p:nvSpPr>
          <p:cNvPr id="3" name="Content Placeholder 2"/>
          <p:cNvSpPr>
            <a:spLocks noGrp="1"/>
          </p:cNvSpPr>
          <p:nvPr>
            <p:ph sz="half" idx="1"/>
          </p:nvPr>
        </p:nvSpPr>
        <p:spPr/>
        <p:txBody>
          <a:bodyPr/>
          <a:lstStyle/>
          <a:p>
            <a:r>
              <a:rPr lang="cy-GB" sz="2400" dirty="0"/>
              <a:t>Trafod a gwerthuso cyd-destunau dysgu. </a:t>
            </a:r>
            <a:endParaRPr lang="en-GB" sz="2400" dirty="0"/>
          </a:p>
          <a:p>
            <a:endParaRPr lang="en-GB" dirty="0"/>
          </a:p>
        </p:txBody>
      </p:sp>
      <p:sp>
        <p:nvSpPr>
          <p:cNvPr id="4" name="Content Placeholder 3"/>
          <p:cNvSpPr>
            <a:spLocks noGrp="1"/>
          </p:cNvSpPr>
          <p:nvPr>
            <p:ph sz="half" idx="2"/>
          </p:nvPr>
        </p:nvSpPr>
        <p:spPr/>
        <p:txBody>
          <a:bodyPr>
            <a:normAutofit/>
          </a:bodyPr>
          <a:lstStyle/>
          <a:p>
            <a:r>
              <a:rPr lang="en-GB" sz="2400" dirty="0"/>
              <a:t>Discuss and evaluate learning contexts</a:t>
            </a:r>
          </a:p>
        </p:txBody>
      </p:sp>
    </p:spTree>
    <p:extLst>
      <p:ext uri="{BB962C8B-B14F-4D97-AF65-F5344CB8AC3E}">
        <p14:creationId xmlns:p14="http://schemas.microsoft.com/office/powerpoint/2010/main" val="2589640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smtClean="0"/>
              <a:t>Dysgu / Learning </a:t>
            </a:r>
            <a:r>
              <a:rPr lang="en-GB" dirty="0"/>
              <a:t>Outcomes</a:t>
            </a:r>
          </a:p>
        </p:txBody>
      </p:sp>
      <p:sp>
        <p:nvSpPr>
          <p:cNvPr id="3" name="Content Placeholder 2"/>
          <p:cNvSpPr>
            <a:spLocks noGrp="1"/>
          </p:cNvSpPr>
          <p:nvPr>
            <p:ph sz="half" idx="1"/>
          </p:nvPr>
        </p:nvSpPr>
        <p:spPr/>
        <p:txBody>
          <a:bodyPr>
            <a:normAutofit/>
          </a:bodyPr>
          <a:lstStyle/>
          <a:p>
            <a:r>
              <a:rPr lang="cy-GB" sz="2000" dirty="0"/>
              <a:t>Trefnu eu gwybodaeth a’r hyn y maent wedi’i ddysgu drwy ddefnyddio amrywiaeth o ffynonellau gwybodaeth, gan gynnwys </a:t>
            </a:r>
            <a:r>
              <a:rPr lang="cy-GB" sz="2000" dirty="0" err="1"/>
              <a:t>TGCh</a:t>
            </a:r>
            <a:r>
              <a:rPr lang="cy-GB" sz="2000" dirty="0"/>
              <a:t>, a chyflwyno’u gwaith ar y lefel briodol</a:t>
            </a:r>
            <a:endParaRPr lang="en-GB" sz="2000" dirty="0"/>
          </a:p>
        </p:txBody>
      </p:sp>
      <p:sp>
        <p:nvSpPr>
          <p:cNvPr id="4" name="Content Placeholder 3"/>
          <p:cNvSpPr>
            <a:spLocks noGrp="1"/>
          </p:cNvSpPr>
          <p:nvPr>
            <p:ph sz="half" idx="2"/>
          </p:nvPr>
        </p:nvSpPr>
        <p:spPr/>
        <p:txBody>
          <a:bodyPr/>
          <a:lstStyle/>
          <a:p>
            <a:r>
              <a:rPr lang="en-GB" sz="2000" dirty="0"/>
              <a:t>Organise their knowledge and learning through the use of a range of information sources including ICT and present their work at the appropriate </a:t>
            </a:r>
            <a:r>
              <a:rPr lang="en-GB" sz="2000" dirty="0" smtClean="0"/>
              <a:t>level</a:t>
            </a:r>
            <a:endParaRPr lang="en-GB" sz="2000" dirty="0"/>
          </a:p>
          <a:p>
            <a:endParaRPr lang="en-GB" dirty="0"/>
          </a:p>
        </p:txBody>
      </p:sp>
    </p:spTree>
    <p:extLst>
      <p:ext uri="{BB962C8B-B14F-4D97-AF65-F5344CB8AC3E}">
        <p14:creationId xmlns:p14="http://schemas.microsoft.com/office/powerpoint/2010/main" val="2307484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a:t> </a:t>
            </a:r>
            <a:r>
              <a:rPr lang="en-GB" dirty="0" smtClean="0"/>
              <a:t>/ Assignment</a:t>
            </a:r>
            <a:endParaRPr lang="en-GB" dirty="0"/>
          </a:p>
        </p:txBody>
      </p:sp>
      <p:sp>
        <p:nvSpPr>
          <p:cNvPr id="3" name="Content Placeholder 2"/>
          <p:cNvSpPr>
            <a:spLocks noGrp="1"/>
          </p:cNvSpPr>
          <p:nvPr>
            <p:ph sz="half" idx="1"/>
          </p:nvPr>
        </p:nvSpPr>
        <p:spPr/>
        <p:txBody>
          <a:bodyPr/>
          <a:lstStyle/>
          <a:p>
            <a:r>
              <a:rPr lang="en-GB" sz="2400" dirty="0" smtClean="0"/>
              <a:t>Cyflwyniad </a:t>
            </a:r>
            <a:r>
              <a:rPr lang="en-GB" sz="2400" dirty="0" err="1" smtClean="0"/>
              <a:t>grŵp</a:t>
            </a:r>
            <a:r>
              <a:rPr lang="en-GB" sz="2400" dirty="0" smtClean="0"/>
              <a:t> (10 </a:t>
            </a:r>
            <a:r>
              <a:rPr lang="en-GB" sz="2400" dirty="0" err="1" smtClean="0"/>
              <a:t>munud</a:t>
            </a:r>
            <a:r>
              <a:rPr lang="en-GB" sz="2400" dirty="0" smtClean="0"/>
              <a:t> </a:t>
            </a:r>
            <a:r>
              <a:rPr lang="en-GB" sz="2400" dirty="0" err="1" smtClean="0"/>
              <a:t>yr</a:t>
            </a:r>
            <a:r>
              <a:rPr lang="en-GB" sz="2400" dirty="0" smtClean="0"/>
              <a:t> un)</a:t>
            </a:r>
          </a:p>
          <a:p>
            <a:r>
              <a:rPr lang="en-GB" sz="2400" dirty="0" smtClean="0">
                <a:solidFill>
                  <a:srgbClr val="FF0000"/>
                </a:solidFill>
              </a:rPr>
              <a:t>18/1/21 23:59</a:t>
            </a:r>
          </a:p>
          <a:p>
            <a:r>
              <a:rPr lang="cy-GB" sz="2400" dirty="0"/>
              <a:t>Dangoswch sut y gall </a:t>
            </a:r>
            <a:r>
              <a:rPr lang="cy-GB" sz="2400" dirty="0" smtClean="0"/>
              <a:t>cyd-destunau </a:t>
            </a:r>
            <a:r>
              <a:rPr lang="cy-GB" sz="2400" dirty="0"/>
              <a:t>y tu allan i’r dosbarth gefnogi </a:t>
            </a:r>
            <a:r>
              <a:rPr lang="cy-GB" sz="2400" dirty="0" smtClean="0"/>
              <a:t>dysgu</a:t>
            </a:r>
          </a:p>
          <a:p>
            <a:r>
              <a:rPr lang="cy-GB" sz="2400" dirty="0" smtClean="0"/>
              <a:t>Cyflwyniad grŵp trwy </a:t>
            </a:r>
            <a:r>
              <a:rPr lang="cy-GB" sz="2400" dirty="0" err="1" smtClean="0"/>
              <a:t>Teams</a:t>
            </a:r>
            <a:endParaRPr lang="en-GB" sz="2400" dirty="0"/>
          </a:p>
          <a:p>
            <a:endParaRPr lang="en-GB" dirty="0"/>
          </a:p>
        </p:txBody>
      </p:sp>
      <p:sp>
        <p:nvSpPr>
          <p:cNvPr id="4" name="Content Placeholder 3"/>
          <p:cNvSpPr>
            <a:spLocks noGrp="1"/>
          </p:cNvSpPr>
          <p:nvPr>
            <p:ph sz="half" idx="2"/>
          </p:nvPr>
        </p:nvSpPr>
        <p:spPr/>
        <p:txBody>
          <a:bodyPr/>
          <a:lstStyle/>
          <a:p>
            <a:r>
              <a:rPr lang="en-GB" sz="2400" dirty="0" smtClean="0"/>
              <a:t>Group presentation (10 minutes each)</a:t>
            </a:r>
          </a:p>
          <a:p>
            <a:r>
              <a:rPr lang="en-GB" sz="2400" dirty="0" smtClean="0">
                <a:solidFill>
                  <a:srgbClr val="FF0000"/>
                </a:solidFill>
              </a:rPr>
              <a:t>18/1/21 </a:t>
            </a:r>
            <a:r>
              <a:rPr lang="en-GB" sz="2400" dirty="0" smtClean="0">
                <a:solidFill>
                  <a:srgbClr val="FF0000"/>
                </a:solidFill>
              </a:rPr>
              <a:t>23:59</a:t>
            </a:r>
          </a:p>
          <a:p>
            <a:r>
              <a:rPr lang="en-GB" sz="2400" dirty="0"/>
              <a:t>Demonstrate how </a:t>
            </a:r>
            <a:r>
              <a:rPr lang="en-GB" sz="2400" dirty="0" smtClean="0"/>
              <a:t> </a:t>
            </a:r>
            <a:r>
              <a:rPr lang="en-GB" sz="2400" dirty="0"/>
              <a:t>contexts </a:t>
            </a:r>
            <a:r>
              <a:rPr lang="en-GB" sz="2400" dirty="0" smtClean="0"/>
              <a:t>outside the classroom can </a:t>
            </a:r>
            <a:r>
              <a:rPr lang="en-GB" sz="2400" dirty="0"/>
              <a:t>support </a:t>
            </a:r>
            <a:r>
              <a:rPr lang="en-GB" sz="2400" dirty="0" smtClean="0"/>
              <a:t>learning</a:t>
            </a:r>
          </a:p>
          <a:p>
            <a:r>
              <a:rPr lang="en-GB" sz="2400" dirty="0" smtClean="0"/>
              <a:t>Group presentation through Teams</a:t>
            </a:r>
          </a:p>
          <a:p>
            <a:endParaRPr lang="en-GB" dirty="0"/>
          </a:p>
          <a:p>
            <a:endParaRPr lang="en-GB" dirty="0"/>
          </a:p>
        </p:txBody>
      </p:sp>
    </p:spTree>
    <p:extLst>
      <p:ext uri="{BB962C8B-B14F-4D97-AF65-F5344CB8AC3E}">
        <p14:creationId xmlns:p14="http://schemas.microsoft.com/office/powerpoint/2010/main" val="706475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dirty="0" smtClean="0"/>
              <a:t>  Heddiw                      Today</a:t>
            </a:r>
          </a:p>
        </p:txBody>
      </p:sp>
      <p:sp>
        <p:nvSpPr>
          <p:cNvPr id="17411" name="Rectangle 3"/>
          <p:cNvSpPr>
            <a:spLocks noGrp="1" noChangeArrowheads="1"/>
          </p:cNvSpPr>
          <p:nvPr>
            <p:ph sz="half" idx="1"/>
          </p:nvPr>
        </p:nvSpPr>
        <p:spPr>
          <a:xfrm>
            <a:off x="677334" y="2160589"/>
            <a:ext cx="4599093" cy="3880772"/>
          </a:xfrm>
        </p:spPr>
        <p:txBody>
          <a:bodyPr>
            <a:normAutofit/>
          </a:bodyPr>
          <a:lstStyle/>
          <a:p>
            <a:r>
              <a:rPr lang="en-GB" altLang="en-US" dirty="0" smtClean="0"/>
              <a:t>Beth </a:t>
            </a:r>
            <a:r>
              <a:rPr lang="en-GB" altLang="en-US" dirty="0" err="1" smtClean="0"/>
              <a:t>yw</a:t>
            </a:r>
            <a:r>
              <a:rPr lang="en-GB" altLang="en-US" dirty="0" smtClean="0"/>
              <a:t> ‘</a:t>
            </a:r>
            <a:r>
              <a:rPr lang="en-GB" altLang="en-US" dirty="0" err="1" smtClean="0"/>
              <a:t>cyd-destun</a:t>
            </a:r>
            <a:r>
              <a:rPr lang="en-GB" altLang="en-US" dirty="0" smtClean="0"/>
              <a:t> dysgu.’</a:t>
            </a:r>
          </a:p>
          <a:p>
            <a:r>
              <a:rPr lang="en-GB" altLang="en-US" dirty="0" smtClean="0"/>
              <a:t>Pa </a:t>
            </a:r>
            <a:r>
              <a:rPr lang="en-GB" altLang="en-US" dirty="0" err="1" smtClean="0"/>
              <a:t>ffactorau</a:t>
            </a:r>
            <a:r>
              <a:rPr lang="en-GB" altLang="en-US" dirty="0" smtClean="0"/>
              <a:t> sy’n gallu </a:t>
            </a:r>
            <a:r>
              <a:rPr lang="en-GB" altLang="en-US" dirty="0" err="1" smtClean="0"/>
              <a:t>dylanwadu’r</a:t>
            </a:r>
            <a:r>
              <a:rPr lang="en-GB" altLang="en-US" dirty="0" smtClean="0"/>
              <a:t> </a:t>
            </a:r>
            <a:r>
              <a:rPr lang="en-GB" altLang="en-US" dirty="0" err="1" smtClean="0"/>
              <a:t>cyd-destun</a:t>
            </a:r>
            <a:r>
              <a:rPr lang="en-GB" altLang="en-US" dirty="0" smtClean="0"/>
              <a:t> dysgu.</a:t>
            </a:r>
          </a:p>
          <a:p>
            <a:r>
              <a:rPr lang="en-GB" altLang="en-US" dirty="0" err="1" smtClean="0"/>
              <a:t>Mathau</a:t>
            </a:r>
            <a:r>
              <a:rPr lang="en-GB" altLang="en-US" dirty="0" smtClean="0"/>
              <a:t> o </a:t>
            </a:r>
            <a:r>
              <a:rPr lang="en-GB" altLang="en-US" dirty="0" err="1" smtClean="0"/>
              <a:t>ddarpariaeth</a:t>
            </a:r>
            <a:r>
              <a:rPr lang="en-GB" altLang="en-US" dirty="0" smtClean="0"/>
              <a:t> yn y </a:t>
            </a:r>
            <a:r>
              <a:rPr lang="en-GB" altLang="en-US" dirty="0" err="1" smtClean="0"/>
              <a:t>cyd-destun</a:t>
            </a:r>
            <a:r>
              <a:rPr lang="en-GB" altLang="en-US" dirty="0" smtClean="0"/>
              <a:t> dysgu.</a:t>
            </a:r>
          </a:p>
          <a:p>
            <a:r>
              <a:rPr lang="en-GB" altLang="en-US" dirty="0" smtClean="0"/>
              <a:t>Rhan </a:t>
            </a:r>
            <a:r>
              <a:rPr lang="en-GB" altLang="en-US" dirty="0" err="1" smtClean="0"/>
              <a:t>oedolion</a:t>
            </a:r>
            <a:r>
              <a:rPr lang="en-GB" altLang="en-US" dirty="0" smtClean="0"/>
              <a:t> o fewn y </a:t>
            </a:r>
            <a:r>
              <a:rPr lang="en-GB" altLang="en-US" dirty="0" err="1" smtClean="0"/>
              <a:t>cyd-destun</a:t>
            </a:r>
            <a:r>
              <a:rPr lang="en-GB" altLang="en-US" dirty="0" smtClean="0"/>
              <a:t> hyn</a:t>
            </a:r>
          </a:p>
          <a:p>
            <a:r>
              <a:rPr lang="en-GB" altLang="en-US" dirty="0" err="1" smtClean="0"/>
              <a:t>Asesiad</a:t>
            </a:r>
            <a:r>
              <a:rPr lang="en-GB" altLang="en-US" dirty="0" smtClean="0"/>
              <a:t> mewn gwahanol </a:t>
            </a:r>
            <a:r>
              <a:rPr lang="en-GB" altLang="en-US" dirty="0" err="1" smtClean="0"/>
              <a:t>gyd-destunau</a:t>
            </a:r>
            <a:endParaRPr lang="en-GB" altLang="en-US" dirty="0" smtClean="0"/>
          </a:p>
        </p:txBody>
      </p:sp>
      <p:sp>
        <p:nvSpPr>
          <p:cNvPr id="2" name="Content Placeholder 1"/>
          <p:cNvSpPr>
            <a:spLocks noGrp="1"/>
          </p:cNvSpPr>
          <p:nvPr>
            <p:ph sz="half" idx="2"/>
          </p:nvPr>
        </p:nvSpPr>
        <p:spPr>
          <a:xfrm>
            <a:off x="5638610" y="2174031"/>
            <a:ext cx="4541710" cy="3880773"/>
          </a:xfrm>
        </p:spPr>
        <p:txBody>
          <a:bodyPr>
            <a:normAutofit/>
          </a:bodyPr>
          <a:lstStyle/>
          <a:p>
            <a:r>
              <a:rPr lang="en-GB" altLang="en-US" dirty="0" smtClean="0"/>
              <a:t>What is the ‘learning context’.</a:t>
            </a:r>
          </a:p>
          <a:p>
            <a:r>
              <a:rPr lang="en-GB" altLang="en-US" dirty="0" smtClean="0"/>
              <a:t>What factors can influence the learning context.</a:t>
            </a:r>
          </a:p>
          <a:p>
            <a:r>
              <a:rPr lang="en-GB" altLang="en-US" dirty="0" smtClean="0"/>
              <a:t>Types of provision in the learning contexts.</a:t>
            </a:r>
          </a:p>
          <a:p>
            <a:r>
              <a:rPr lang="en-GB" altLang="en-US" dirty="0" smtClean="0"/>
              <a:t>The role of the adult within this context</a:t>
            </a:r>
          </a:p>
          <a:p>
            <a:r>
              <a:rPr lang="en-GB" dirty="0" smtClean="0"/>
              <a:t>Assessment in various contexts</a:t>
            </a:r>
            <a:endParaRPr lang="en-GB" dirty="0"/>
          </a:p>
        </p:txBody>
      </p:sp>
    </p:spTree>
    <p:extLst>
      <p:ext uri="{BB962C8B-B14F-4D97-AF65-F5344CB8AC3E}">
        <p14:creationId xmlns:p14="http://schemas.microsoft.com/office/powerpoint/2010/main" val="25679016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Learning context</a:t>
            </a:r>
            <a:br>
              <a:rPr lang="en-GB" smtClean="0"/>
            </a:br>
            <a:r>
              <a:rPr lang="en-GB" smtClean="0"/>
              <a:t>Cyd-destun dysgu</a:t>
            </a:r>
            <a:endParaRPr lang="en-GB" dirty="0"/>
          </a:p>
        </p:txBody>
      </p:sp>
      <p:sp>
        <p:nvSpPr>
          <p:cNvPr id="3" name="Content Placeholder 2"/>
          <p:cNvSpPr>
            <a:spLocks noGrp="1"/>
          </p:cNvSpPr>
          <p:nvPr>
            <p:ph sz="half" idx="1"/>
          </p:nvPr>
        </p:nvSpPr>
        <p:spPr/>
        <p:txBody>
          <a:bodyPr>
            <a:normAutofit/>
          </a:bodyPr>
          <a:lstStyle/>
          <a:p>
            <a:r>
              <a:rPr lang="en-GB" sz="2000" dirty="0" smtClean="0"/>
              <a:t>Yn </a:t>
            </a:r>
            <a:r>
              <a:rPr lang="en-GB" sz="2000" dirty="0" err="1" smtClean="0"/>
              <a:t>syml</a:t>
            </a:r>
            <a:r>
              <a:rPr lang="en-GB" sz="2000" dirty="0" smtClean="0"/>
              <a:t> ‘</a:t>
            </a:r>
            <a:r>
              <a:rPr lang="en-GB" sz="2000" dirty="0" err="1" smtClean="0"/>
              <a:t>cyd</a:t>
            </a:r>
            <a:r>
              <a:rPr lang="en-GB" sz="2000" dirty="0" smtClean="0"/>
              <a:t>–</a:t>
            </a:r>
            <a:r>
              <a:rPr lang="en-GB" sz="2000" dirty="0" err="1" smtClean="0"/>
              <a:t>destun</a:t>
            </a:r>
            <a:r>
              <a:rPr lang="en-GB" sz="2000" dirty="0" smtClean="0"/>
              <a:t> dysgu’ yw’r </a:t>
            </a:r>
            <a:r>
              <a:rPr lang="en-GB" sz="2000" dirty="0" err="1" smtClean="0"/>
              <a:t>amgylchedd</a:t>
            </a:r>
            <a:r>
              <a:rPr lang="en-GB" sz="2000" dirty="0" smtClean="0"/>
              <a:t> dysgu sy’n cynnwys </a:t>
            </a:r>
            <a:r>
              <a:rPr lang="en-GB" sz="2000" dirty="0" err="1" smtClean="0"/>
              <a:t>ansawdd</a:t>
            </a:r>
            <a:r>
              <a:rPr lang="en-GB" sz="2000" dirty="0" smtClean="0"/>
              <a:t> </a:t>
            </a:r>
            <a:r>
              <a:rPr lang="en-GB" sz="2000" dirty="0" err="1" smtClean="0"/>
              <a:t>yr</a:t>
            </a:r>
            <a:r>
              <a:rPr lang="en-GB" sz="2000" dirty="0" smtClean="0"/>
              <a:t> </a:t>
            </a:r>
            <a:r>
              <a:rPr lang="en-GB" sz="2000" dirty="0" err="1" smtClean="0"/>
              <a:t>adnoddau</a:t>
            </a:r>
            <a:r>
              <a:rPr lang="en-GB" sz="2000" dirty="0" smtClean="0"/>
              <a:t> a’r  </a:t>
            </a:r>
            <a:r>
              <a:rPr lang="en-GB" sz="2000" dirty="0" err="1" smtClean="0"/>
              <a:t>cyfleusterau</a:t>
            </a:r>
            <a:r>
              <a:rPr lang="en-GB" sz="2000" dirty="0" smtClean="0"/>
              <a:t> a </a:t>
            </a:r>
            <a:r>
              <a:rPr lang="en-GB" sz="2000" dirty="0" err="1" smtClean="0"/>
              <a:t>lefel</a:t>
            </a:r>
            <a:r>
              <a:rPr lang="en-GB" sz="2000" dirty="0" smtClean="0"/>
              <a:t> </a:t>
            </a:r>
            <a:r>
              <a:rPr lang="en-GB" sz="2000" dirty="0" err="1" smtClean="0"/>
              <a:t>hyfforddiant</a:t>
            </a:r>
            <a:r>
              <a:rPr lang="en-GB" sz="2000" dirty="0" smtClean="0"/>
              <a:t> </a:t>
            </a:r>
            <a:r>
              <a:rPr lang="en-GB" sz="2000" dirty="0" err="1" smtClean="0"/>
              <a:t>yr</a:t>
            </a:r>
            <a:r>
              <a:rPr lang="en-GB" sz="2000" dirty="0" smtClean="0"/>
              <a:t> </a:t>
            </a:r>
            <a:r>
              <a:rPr lang="en-GB" sz="2000" dirty="0" err="1" smtClean="0"/>
              <a:t>athro</a:t>
            </a:r>
            <a:endParaRPr lang="en-GB" sz="2000" dirty="0"/>
          </a:p>
        </p:txBody>
      </p:sp>
      <p:sp>
        <p:nvSpPr>
          <p:cNvPr id="4" name="Content Placeholder 3"/>
          <p:cNvSpPr>
            <a:spLocks noGrp="1"/>
          </p:cNvSpPr>
          <p:nvPr>
            <p:ph sz="half" idx="2"/>
          </p:nvPr>
        </p:nvSpPr>
        <p:spPr/>
        <p:txBody>
          <a:bodyPr>
            <a:normAutofit/>
          </a:bodyPr>
          <a:lstStyle/>
          <a:p>
            <a:r>
              <a:rPr lang="en-GB" sz="2000" dirty="0" smtClean="0"/>
              <a:t>The ‘learning context’  is most easily understood as the learning environment including the quality of equipment and facilities and the training level of the teacher.</a:t>
            </a:r>
            <a:r>
              <a:rPr lang="en-GB" dirty="0" smtClean="0"/>
              <a:t/>
            </a:r>
            <a:br>
              <a:rPr lang="en-GB" dirty="0" smtClean="0"/>
            </a:br>
            <a:endParaRPr lang="en-GB" dirty="0"/>
          </a:p>
        </p:txBody>
      </p:sp>
    </p:spTree>
    <p:extLst>
      <p:ext uri="{BB962C8B-B14F-4D97-AF65-F5344CB8AC3E}">
        <p14:creationId xmlns:p14="http://schemas.microsoft.com/office/powerpoint/2010/main" val="13810750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4"/>
          <p:cNvSpPr>
            <a:spLocks noChangeArrowheads="1"/>
          </p:cNvSpPr>
          <p:nvPr/>
        </p:nvSpPr>
        <p:spPr bwMode="auto">
          <a:xfrm>
            <a:off x="785706" y="1084021"/>
            <a:ext cx="4443307" cy="3847207"/>
          </a:xfrm>
          <a:prstGeom prst="rect">
            <a:avLst/>
          </a:prstGeom>
          <a:noFill/>
          <a:ln w="9525">
            <a:noFill/>
            <a:miter lim="800000"/>
            <a:headEnd/>
            <a:tailEnd/>
          </a:ln>
        </p:spPr>
        <p:txBody>
          <a:bodyPr wrap="square" anchor="ctr">
            <a:spAutoFit/>
          </a:bodyPr>
          <a:lstStyle/>
          <a:p>
            <a:r>
              <a:rPr lang="en-GB" sz="2000" b="1" dirty="0" err="1"/>
              <a:t>Amgylchedd</a:t>
            </a:r>
            <a:r>
              <a:rPr lang="en-GB" sz="2000" b="1" dirty="0"/>
              <a:t> </a:t>
            </a:r>
            <a:r>
              <a:rPr lang="en-GB" sz="2000" b="1" dirty="0" smtClean="0"/>
              <a:t>wedi </a:t>
            </a:r>
            <a:r>
              <a:rPr lang="en-GB" sz="2000" b="1" dirty="0" err="1" smtClean="0"/>
              <a:t>parotoi</a:t>
            </a:r>
            <a:r>
              <a:rPr lang="en-GB" sz="2000" b="1" dirty="0" smtClean="0"/>
              <a:t>. </a:t>
            </a:r>
            <a:r>
              <a:rPr lang="en-GB" sz="2000" dirty="0"/>
              <a:t>Mae'r union </a:t>
            </a:r>
            <a:r>
              <a:rPr lang="en-GB" sz="2000" dirty="0" err="1"/>
              <a:t>amodau</a:t>
            </a:r>
            <a:r>
              <a:rPr lang="en-GB" sz="2000" dirty="0"/>
              <a:t> cywir o </a:t>
            </a:r>
            <a:r>
              <a:rPr lang="en-GB" sz="2000" dirty="0" err="1"/>
              <a:t>amgylch</a:t>
            </a:r>
            <a:r>
              <a:rPr lang="en-GB" sz="2000" dirty="0"/>
              <a:t> plant yn </a:t>
            </a:r>
            <a:r>
              <a:rPr lang="en-GB" sz="2000" dirty="0" err="1"/>
              <a:t>caniatáu</a:t>
            </a:r>
            <a:r>
              <a:rPr lang="en-GB" sz="2000" dirty="0"/>
              <a:t> ac yn cefnogi </a:t>
            </a:r>
            <a:r>
              <a:rPr lang="en-GB" sz="2000" dirty="0" err="1"/>
              <a:t>eu</a:t>
            </a:r>
            <a:r>
              <a:rPr lang="en-GB" sz="2000" dirty="0"/>
              <a:t> </a:t>
            </a:r>
            <a:r>
              <a:rPr lang="en-GB" sz="2000" dirty="0" err="1"/>
              <a:t>gwir</a:t>
            </a:r>
            <a:r>
              <a:rPr lang="en-GB" sz="2000" dirty="0"/>
              <a:t> </a:t>
            </a:r>
            <a:r>
              <a:rPr lang="en-GB" sz="2000" dirty="0" err="1"/>
              <a:t>ddatblygiad</a:t>
            </a:r>
            <a:r>
              <a:rPr lang="en-GB" sz="2000" dirty="0"/>
              <a:t> </a:t>
            </a:r>
            <a:r>
              <a:rPr lang="en-GB" sz="2000" dirty="0" err="1"/>
              <a:t>naturiol</a:t>
            </a:r>
            <a:r>
              <a:rPr lang="en-GB" sz="2000" dirty="0"/>
              <a:t>. I </a:t>
            </a:r>
            <a:r>
              <a:rPr lang="en-GB" sz="2000" dirty="0" err="1"/>
              <a:t>blant</a:t>
            </a:r>
            <a:r>
              <a:rPr lang="en-GB" sz="2000" dirty="0"/>
              <a:t> </a:t>
            </a:r>
            <a:r>
              <a:rPr lang="en-GB" sz="2000" dirty="0" err="1"/>
              <a:t>ifanc</a:t>
            </a:r>
            <a:r>
              <a:rPr lang="en-GB" sz="2000" dirty="0"/>
              <a:t>, </a:t>
            </a:r>
            <a:r>
              <a:rPr lang="en-GB" sz="2000" dirty="0" err="1"/>
              <a:t>rhaid</a:t>
            </a:r>
            <a:r>
              <a:rPr lang="en-GB" sz="2000" dirty="0"/>
              <a:t> </a:t>
            </a:r>
            <a:r>
              <a:rPr lang="en-GB" sz="2000" dirty="0" err="1"/>
              <a:t>paratoi'r</a:t>
            </a:r>
            <a:r>
              <a:rPr lang="en-GB" sz="2000" dirty="0"/>
              <a:t> </a:t>
            </a:r>
            <a:r>
              <a:rPr lang="en-GB" sz="2000" dirty="0" err="1"/>
              <a:t>amgylchedd</a:t>
            </a:r>
            <a:r>
              <a:rPr lang="en-GB" sz="2000" dirty="0"/>
              <a:t> fel hyn drwy </a:t>
            </a:r>
            <a:r>
              <a:rPr lang="en-GB" sz="2000" dirty="0" err="1"/>
              <a:t>ddarparu</a:t>
            </a:r>
            <a:r>
              <a:rPr lang="en-GB" sz="2000" dirty="0"/>
              <a:t> ystod o </a:t>
            </a:r>
            <a:r>
              <a:rPr lang="en-GB" sz="2000" dirty="0" err="1"/>
              <a:t>wrthrychau</a:t>
            </a:r>
            <a:r>
              <a:rPr lang="en-GB" sz="2000" dirty="0"/>
              <a:t> </a:t>
            </a:r>
            <a:r>
              <a:rPr lang="en-GB" sz="2000" dirty="0" err="1"/>
              <a:t>ffisegol</a:t>
            </a:r>
            <a:r>
              <a:rPr lang="en-GB" sz="2000" dirty="0"/>
              <a:t> sy'n </a:t>
            </a:r>
            <a:r>
              <a:rPr lang="en-GB" sz="2000" dirty="0" err="1"/>
              <a:t>cael</a:t>
            </a:r>
            <a:r>
              <a:rPr lang="en-GB" sz="2000" dirty="0"/>
              <a:t> </a:t>
            </a:r>
            <a:r>
              <a:rPr lang="en-GB" sz="2000" dirty="0" err="1"/>
              <a:t>eu</a:t>
            </a:r>
            <a:r>
              <a:rPr lang="en-GB" sz="2000" dirty="0"/>
              <a:t> </a:t>
            </a:r>
            <a:r>
              <a:rPr lang="en-GB" sz="2000" dirty="0" err="1"/>
              <a:t>trefnu</a:t>
            </a:r>
            <a:r>
              <a:rPr lang="en-GB" sz="2000" dirty="0"/>
              <a:t> </a:t>
            </a:r>
            <a:r>
              <a:rPr lang="en-GB" sz="2000" dirty="0" err="1"/>
              <a:t>a'u</a:t>
            </a:r>
            <a:r>
              <a:rPr lang="en-GB" sz="2000" dirty="0"/>
              <a:t> </a:t>
            </a:r>
            <a:r>
              <a:rPr lang="en-GB" sz="2000" dirty="0" err="1"/>
              <a:t>darparu</a:t>
            </a:r>
            <a:r>
              <a:rPr lang="en-GB" sz="2000" dirty="0"/>
              <a:t> at </a:t>
            </a:r>
            <a:r>
              <a:rPr lang="en-GB" sz="2000" dirty="0" err="1"/>
              <a:t>ddefnydd</a:t>
            </a:r>
            <a:r>
              <a:rPr lang="en-GB" sz="2000" dirty="0"/>
              <a:t> </a:t>
            </a:r>
            <a:r>
              <a:rPr lang="en-GB" sz="2000" dirty="0" err="1"/>
              <a:t>annibynnol</a:t>
            </a:r>
            <a:r>
              <a:rPr lang="en-GB" sz="2000" dirty="0"/>
              <a:t> am ddim, </a:t>
            </a:r>
            <a:r>
              <a:rPr lang="en-GB" sz="2000" dirty="0" err="1"/>
              <a:t>i</a:t>
            </a:r>
            <a:r>
              <a:rPr lang="en-GB" sz="2000" dirty="0"/>
              <a:t> </a:t>
            </a:r>
            <a:r>
              <a:rPr lang="en-GB" sz="2000" dirty="0" err="1"/>
              <a:t>ysgogi</a:t>
            </a:r>
            <a:r>
              <a:rPr lang="en-GB" sz="2000" dirty="0"/>
              <a:t> </a:t>
            </a:r>
            <a:r>
              <a:rPr lang="en-GB" sz="2000" dirty="0" err="1"/>
              <a:t>eu</a:t>
            </a:r>
            <a:r>
              <a:rPr lang="en-GB" sz="2000" dirty="0"/>
              <a:t> </a:t>
            </a:r>
            <a:r>
              <a:rPr lang="en-GB" sz="2000" dirty="0" err="1"/>
              <a:t>greddf</a:t>
            </a:r>
            <a:r>
              <a:rPr lang="en-GB" sz="2000" dirty="0"/>
              <a:t> </a:t>
            </a:r>
            <a:r>
              <a:rPr lang="en-GB" sz="2000" dirty="0" err="1"/>
              <a:t>naturiol</a:t>
            </a:r>
            <a:r>
              <a:rPr lang="en-GB" sz="2000" dirty="0"/>
              <a:t> </a:t>
            </a:r>
            <a:r>
              <a:rPr lang="en-GB" sz="2000" dirty="0" err="1"/>
              <a:t>a'u</a:t>
            </a:r>
            <a:r>
              <a:rPr lang="en-GB" sz="2000" dirty="0"/>
              <a:t> </a:t>
            </a:r>
            <a:r>
              <a:rPr lang="en-GB" sz="2000" dirty="0" err="1"/>
              <a:t>diddordebau</a:t>
            </a:r>
            <a:r>
              <a:rPr lang="en-GB" sz="2000" dirty="0"/>
              <a:t> </a:t>
            </a:r>
            <a:r>
              <a:rPr lang="en-GB" sz="2000" dirty="0" err="1"/>
              <a:t>ar</a:t>
            </a:r>
            <a:r>
              <a:rPr lang="en-GB" sz="2000" dirty="0"/>
              <a:t> gyfer dysgu </a:t>
            </a:r>
            <a:r>
              <a:rPr lang="en-GB" sz="2000" dirty="0" err="1"/>
              <a:t>hunangyfeiriedig</a:t>
            </a:r>
            <a:r>
              <a:rPr lang="en-GB" sz="2000" dirty="0"/>
              <a:t> </a:t>
            </a:r>
          </a:p>
          <a:p>
            <a:r>
              <a:rPr lang="en-GB" sz="2400" dirty="0" smtClean="0"/>
              <a:t>                                       </a:t>
            </a:r>
            <a:endParaRPr lang="en-GB" sz="2400" dirty="0"/>
          </a:p>
        </p:txBody>
      </p:sp>
      <p:sp>
        <p:nvSpPr>
          <p:cNvPr id="31747" name="Rectangle 5"/>
          <p:cNvSpPr>
            <a:spLocks noChangeArrowheads="1"/>
          </p:cNvSpPr>
          <p:nvPr/>
        </p:nvSpPr>
        <p:spPr bwMode="auto">
          <a:xfrm>
            <a:off x="1378708" y="5101825"/>
            <a:ext cx="7848600" cy="1323439"/>
          </a:xfrm>
          <a:prstGeom prst="rect">
            <a:avLst/>
          </a:prstGeom>
          <a:noFill/>
          <a:ln w="9525">
            <a:noFill/>
            <a:miter lim="800000"/>
            <a:headEnd/>
            <a:tailEnd/>
          </a:ln>
        </p:spPr>
        <p:txBody>
          <a:bodyPr anchor="ctr">
            <a:spAutoFit/>
          </a:bodyPr>
          <a:lstStyle/>
          <a:p>
            <a:r>
              <a:rPr lang="en-GB" b="1" dirty="0"/>
              <a:t>“</a:t>
            </a:r>
            <a:r>
              <a:rPr lang="en-GB" sz="2000" b="1" dirty="0"/>
              <a:t>The environment must be rich in motives which lend interest to activity and invite the child to conduct his own experiences</a:t>
            </a:r>
            <a:r>
              <a:rPr lang="en-GB" sz="2000" b="1" dirty="0" smtClean="0"/>
              <a:t>.”</a:t>
            </a:r>
            <a:endParaRPr lang="en-GB" sz="2000" b="1" dirty="0"/>
          </a:p>
          <a:p>
            <a:r>
              <a:rPr lang="en-GB" sz="2000" b="1" dirty="0"/>
              <a:t>                                                                   </a:t>
            </a:r>
            <a:r>
              <a:rPr lang="en-GB" sz="2000" b="1" dirty="0" smtClean="0"/>
              <a:t>Montessori </a:t>
            </a:r>
            <a:r>
              <a:rPr lang="en-GB" sz="2000" b="1" dirty="0"/>
              <a:t>(1995:81)</a:t>
            </a:r>
          </a:p>
        </p:txBody>
      </p:sp>
      <p:sp>
        <p:nvSpPr>
          <p:cNvPr id="4" name="Rectangle 4"/>
          <p:cNvSpPr>
            <a:spLocks noChangeArrowheads="1"/>
          </p:cNvSpPr>
          <p:nvPr/>
        </p:nvSpPr>
        <p:spPr bwMode="auto">
          <a:xfrm>
            <a:off x="5774266" y="1084022"/>
            <a:ext cx="4443307" cy="3847207"/>
          </a:xfrm>
          <a:prstGeom prst="rect">
            <a:avLst/>
          </a:prstGeom>
          <a:noFill/>
          <a:ln w="9525">
            <a:noFill/>
            <a:miter lim="800000"/>
            <a:headEnd/>
            <a:tailEnd/>
          </a:ln>
        </p:spPr>
        <p:txBody>
          <a:bodyPr wrap="square" anchor="ctr">
            <a:spAutoFit/>
          </a:bodyPr>
          <a:lstStyle/>
          <a:p>
            <a:r>
              <a:rPr lang="en-GB" sz="2000" b="1" dirty="0" smtClean="0"/>
              <a:t>A prepared </a:t>
            </a:r>
            <a:r>
              <a:rPr lang="en-GB" sz="2000" b="1" dirty="0"/>
              <a:t>environment</a:t>
            </a:r>
            <a:r>
              <a:rPr lang="en-GB" sz="2000" dirty="0"/>
              <a:t>. The right precise conditions around children allow for and support their true natural development. For young children, the environment must be prepared in this way by providing a range of physical objects that are organized and made available for free, independent use, to stimulate their natural instincts and interests for self-directed learning </a:t>
            </a:r>
          </a:p>
          <a:p>
            <a:r>
              <a:rPr lang="en-GB" sz="2400" dirty="0"/>
              <a:t>                                       </a:t>
            </a:r>
          </a:p>
        </p:txBody>
      </p:sp>
    </p:spTree>
    <p:extLst>
      <p:ext uri="{BB962C8B-B14F-4D97-AF65-F5344CB8AC3E}">
        <p14:creationId xmlns:p14="http://schemas.microsoft.com/office/powerpoint/2010/main" val="15059534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71568" y="342048"/>
            <a:ext cx="9183328" cy="782960"/>
          </a:xfrm>
        </p:spPr>
        <p:txBody>
          <a:bodyPr>
            <a:noAutofit/>
          </a:bodyPr>
          <a:lstStyle/>
          <a:p>
            <a:pPr eaLnBrk="1" hangingPunct="1"/>
            <a:r>
              <a:rPr lang="en-GB" altLang="en-US" sz="3200" b="1" dirty="0"/>
              <a:t>Safbwyntiau </a:t>
            </a:r>
            <a:r>
              <a:rPr lang="en-GB" altLang="en-US" sz="3200" b="1" dirty="0" err="1" smtClean="0"/>
              <a:t>hanesyddol</a:t>
            </a:r>
            <a:r>
              <a:rPr lang="en-GB" altLang="en-US" sz="3200" b="1" dirty="0" smtClean="0"/>
              <a:t>/Historical </a:t>
            </a:r>
            <a:r>
              <a:rPr lang="en-GB" altLang="en-US" sz="3200" b="1" dirty="0"/>
              <a:t>perspective</a:t>
            </a:r>
          </a:p>
        </p:txBody>
      </p:sp>
      <p:sp>
        <p:nvSpPr>
          <p:cNvPr id="19459" name="Rectangle 3"/>
          <p:cNvSpPr>
            <a:spLocks noGrp="1" noChangeArrowheads="1"/>
          </p:cNvSpPr>
          <p:nvPr>
            <p:ph type="body" sz="half" idx="1"/>
          </p:nvPr>
        </p:nvSpPr>
        <p:spPr>
          <a:xfrm>
            <a:off x="379491" y="1125008"/>
            <a:ext cx="4968552" cy="3773016"/>
          </a:xfrm>
        </p:spPr>
        <p:txBody>
          <a:bodyPr/>
          <a:lstStyle/>
          <a:p>
            <a:pPr eaLnBrk="1" hangingPunct="1"/>
            <a:r>
              <a:rPr lang="en-GB" altLang="en-US" sz="1600" dirty="0">
                <a:latin typeface="Arial" panose="020B0604020202020204" pitchFamily="34" charset="0"/>
                <a:cs typeface="Arial" panose="020B0604020202020204" pitchFamily="34" charset="0"/>
              </a:rPr>
              <a:t>Barn </a:t>
            </a:r>
            <a:r>
              <a:rPr lang="en-GB" altLang="en-US" sz="1600" dirty="0" err="1">
                <a:latin typeface="Arial" panose="020B0604020202020204" pitchFamily="34" charset="0"/>
                <a:cs typeface="Arial" panose="020B0604020202020204" pitchFamily="34" charset="0"/>
              </a:rPr>
              <a:t>addysg</a:t>
            </a:r>
            <a:r>
              <a:rPr lang="en-GB" altLang="en-US" sz="1600" dirty="0">
                <a:latin typeface="Arial" panose="020B0604020202020204" pitchFamily="34" charset="0"/>
                <a:cs typeface="Arial" panose="020B0604020202020204" pitchFamily="34" charset="0"/>
              </a:rPr>
              <a:t> ag </a:t>
            </a:r>
            <a:r>
              <a:rPr lang="en-GB" altLang="en-US" sz="1600" dirty="0" err="1">
                <a:latin typeface="Arial" panose="020B0604020202020204" pitchFamily="34" charset="0"/>
                <a:cs typeface="Arial" panose="020B0604020202020204" pitchFamily="34" charset="0"/>
              </a:rPr>
              <a:t>addysgwyr</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yn</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newid</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dros</a:t>
            </a:r>
            <a:r>
              <a:rPr lang="en-GB" altLang="en-US" sz="1600" dirty="0">
                <a:latin typeface="Arial" panose="020B0604020202020204" pitchFamily="34" charset="0"/>
                <a:cs typeface="Arial" panose="020B0604020202020204" pitchFamily="34" charset="0"/>
              </a:rPr>
              <a:t> </a:t>
            </a:r>
            <a:r>
              <a:rPr lang="en-GB" altLang="en-US" sz="1600" dirty="0" err="1">
                <a:latin typeface="Arial" panose="020B0604020202020204" pitchFamily="34" charset="0"/>
                <a:cs typeface="Arial" panose="020B0604020202020204" pitchFamily="34" charset="0"/>
              </a:rPr>
              <a:t>amser</a:t>
            </a:r>
            <a:endParaRPr lang="en-GB" altLang="en-US" sz="1600" dirty="0">
              <a:latin typeface="Arial" panose="020B0604020202020204" pitchFamily="34" charset="0"/>
              <a:cs typeface="Arial" panose="020B0604020202020204" pitchFamily="34" charset="0"/>
            </a:endParaRPr>
          </a:p>
          <a:p>
            <a:pPr eaLnBrk="1" hangingPunct="1"/>
            <a:r>
              <a:rPr lang="en-GB" altLang="en-US" sz="1600" dirty="0">
                <a:latin typeface="Arial" panose="020B0604020202020204" pitchFamily="34" charset="0"/>
                <a:cs typeface="Arial" panose="020B0604020202020204" pitchFamily="34" charset="0"/>
              </a:rPr>
              <a:t>Views of education and educators varies over time</a:t>
            </a:r>
            <a:endParaRPr lang="en-GB" altLang="en-US" sz="2000" dirty="0">
              <a:latin typeface="Arial" panose="020B0604020202020204" pitchFamily="34" charset="0"/>
              <a:cs typeface="Arial" panose="020B0604020202020204" pitchFamily="34" charset="0"/>
            </a:endParaRPr>
          </a:p>
          <a:p>
            <a:pPr eaLnBrk="1" hangingPunct="1">
              <a:buFont typeface="Wingdings" pitchFamily="2" charset="2"/>
              <a:buNone/>
            </a:pPr>
            <a:endParaRPr lang="en-GB" altLang="en-US" sz="2400" dirty="0"/>
          </a:p>
          <a:p>
            <a:pPr eaLnBrk="1" hangingPunct="1"/>
            <a:endParaRPr lang="en-GB" altLang="en-US" sz="2800" dirty="0"/>
          </a:p>
        </p:txBody>
      </p:sp>
      <p:pic>
        <p:nvPicPr>
          <p:cNvPr id="229380" name="Picture 4" descr="teacher lady"/>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870928" y="1352289"/>
            <a:ext cx="1766888" cy="1849438"/>
          </a:xfrm>
          <a:noFill/>
        </p:spPr>
      </p:pic>
      <p:pic>
        <p:nvPicPr>
          <p:cNvPr id="229382" name="Picture 6" descr="DSCF1733"/>
          <p:cNvPicPr>
            <a:picLocks noChangeAspect="1" noChangeArrowheads="1"/>
          </p:cNvPicPr>
          <p:nvPr/>
        </p:nvPicPr>
        <p:blipFill>
          <a:blip r:embed="rId3" cstate="print">
            <a:extLst>
              <a:ext uri="{28A0092B-C50C-407E-A947-70E740481C1C}">
                <a14:useLocalDpi xmlns:a14="http://schemas.microsoft.com/office/drawing/2010/main" val="0"/>
              </a:ext>
            </a:extLst>
          </a:blip>
          <a:srcRect r="27280"/>
          <a:stretch>
            <a:fillRect/>
          </a:stretch>
        </p:blipFill>
        <p:spPr bwMode="auto">
          <a:xfrm>
            <a:off x="6353450" y="3610561"/>
            <a:ext cx="3744913"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9383" name="Picture 7" descr="6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6886" y="2323099"/>
            <a:ext cx="3433762" cy="257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4" name="Text Box 9"/>
          <p:cNvSpPr txBox="1">
            <a:spLocks noChangeArrowheads="1"/>
          </p:cNvSpPr>
          <p:nvPr/>
        </p:nvSpPr>
        <p:spPr bwMode="auto">
          <a:xfrm>
            <a:off x="1550938" y="5366499"/>
            <a:ext cx="3312294"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0"/>
              </a:spcBef>
            </a:pPr>
            <a:r>
              <a:rPr lang="en-GB" altLang="en-US" sz="1800" dirty="0"/>
              <a:t>Beth </a:t>
            </a:r>
            <a:r>
              <a:rPr lang="en-GB" altLang="en-US" sz="1800" dirty="0" err="1"/>
              <a:t>sy’n</a:t>
            </a:r>
            <a:r>
              <a:rPr lang="en-GB" altLang="en-US" sz="1800" dirty="0"/>
              <a:t> </a:t>
            </a:r>
            <a:r>
              <a:rPr lang="en-GB" altLang="en-US" sz="1800" dirty="0" err="1"/>
              <a:t>dylawadu</a:t>
            </a:r>
            <a:r>
              <a:rPr lang="en-GB" altLang="en-US" sz="1800" dirty="0"/>
              <a:t> </a:t>
            </a:r>
            <a:r>
              <a:rPr lang="en-GB" altLang="en-US" sz="1800" dirty="0" err="1"/>
              <a:t>ar</a:t>
            </a:r>
            <a:r>
              <a:rPr lang="en-GB" altLang="en-US" sz="1800" dirty="0"/>
              <a:t> </a:t>
            </a:r>
            <a:r>
              <a:rPr lang="en-GB" altLang="en-US" sz="1800" dirty="0" err="1"/>
              <a:t>newid</a:t>
            </a:r>
            <a:r>
              <a:rPr lang="en-GB" altLang="en-US" sz="1800" dirty="0"/>
              <a:t>?</a:t>
            </a:r>
          </a:p>
          <a:p>
            <a:pPr eaLnBrk="1" hangingPunct="1">
              <a:spcBef>
                <a:spcPct val="50000"/>
              </a:spcBef>
            </a:pPr>
            <a:r>
              <a:rPr lang="en-GB" altLang="en-US" sz="1800" dirty="0"/>
              <a:t>What influences change?</a:t>
            </a:r>
            <a:endParaRPr lang="en-US" altLang="en-US" sz="1800" dirty="0"/>
          </a:p>
        </p:txBody>
      </p:sp>
    </p:spTree>
    <p:extLst>
      <p:ext uri="{BB962C8B-B14F-4D97-AF65-F5344CB8AC3E}">
        <p14:creationId xmlns:p14="http://schemas.microsoft.com/office/powerpoint/2010/main" val="35559592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29380"/>
                                        </p:tgtEl>
                                        <p:attrNameLst>
                                          <p:attrName>style.visibility</p:attrName>
                                        </p:attrNameLst>
                                      </p:cBhvr>
                                      <p:to>
                                        <p:strVal val="visible"/>
                                      </p:to>
                                    </p:set>
                                    <p:anim calcmode="lin" valueType="num">
                                      <p:cBhvr additive="base">
                                        <p:cTn id="7" dur="5000" fill="hold"/>
                                        <p:tgtEl>
                                          <p:spTgt spid="229380"/>
                                        </p:tgtEl>
                                        <p:attrNameLst>
                                          <p:attrName>ppt_x</p:attrName>
                                        </p:attrNameLst>
                                      </p:cBhvr>
                                      <p:tavLst>
                                        <p:tav tm="0">
                                          <p:val>
                                            <p:strVal val="0-#ppt_w/2"/>
                                          </p:val>
                                        </p:tav>
                                        <p:tav tm="100000">
                                          <p:val>
                                            <p:strVal val="#ppt_x"/>
                                          </p:val>
                                        </p:tav>
                                      </p:tavLst>
                                    </p:anim>
                                    <p:anim calcmode="lin" valueType="num">
                                      <p:cBhvr additive="base">
                                        <p:cTn id="8" dur="5000" fill="hold"/>
                                        <p:tgtEl>
                                          <p:spTgt spid="229380"/>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229380"/>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29383"/>
                                        </p:tgtEl>
                                        <p:attrNameLst>
                                          <p:attrName>style.visibility</p:attrName>
                                        </p:attrNameLst>
                                      </p:cBhvr>
                                      <p:to>
                                        <p:strVal val="visible"/>
                                      </p:to>
                                    </p:set>
                                    <p:anim calcmode="lin" valueType="num">
                                      <p:cBhvr additive="base">
                                        <p:cTn id="13" dur="5000" fill="hold"/>
                                        <p:tgtEl>
                                          <p:spTgt spid="229383"/>
                                        </p:tgtEl>
                                        <p:attrNameLst>
                                          <p:attrName>ppt_x</p:attrName>
                                        </p:attrNameLst>
                                      </p:cBhvr>
                                      <p:tavLst>
                                        <p:tav tm="0">
                                          <p:val>
                                            <p:strVal val="0-#ppt_w/2"/>
                                          </p:val>
                                        </p:tav>
                                        <p:tav tm="100000">
                                          <p:val>
                                            <p:strVal val="#ppt_x"/>
                                          </p:val>
                                        </p:tav>
                                      </p:tavLst>
                                    </p:anim>
                                    <p:anim calcmode="lin" valueType="num">
                                      <p:cBhvr additive="base">
                                        <p:cTn id="14" dur="5000" fill="hold"/>
                                        <p:tgtEl>
                                          <p:spTgt spid="22938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29382"/>
                                        </p:tgtEl>
                                        <p:attrNameLst>
                                          <p:attrName>style.visibility</p:attrName>
                                        </p:attrNameLst>
                                      </p:cBhvr>
                                      <p:to>
                                        <p:strVal val="visible"/>
                                      </p:to>
                                    </p:set>
                                    <p:anim calcmode="lin" valueType="num">
                                      <p:cBhvr additive="base">
                                        <p:cTn id="19" dur="5000" fill="hold"/>
                                        <p:tgtEl>
                                          <p:spTgt spid="229382"/>
                                        </p:tgtEl>
                                        <p:attrNameLst>
                                          <p:attrName>ppt_x</p:attrName>
                                        </p:attrNameLst>
                                      </p:cBhvr>
                                      <p:tavLst>
                                        <p:tav tm="0">
                                          <p:val>
                                            <p:strVal val="0-#ppt_w/2"/>
                                          </p:val>
                                        </p:tav>
                                        <p:tav tm="100000">
                                          <p:val>
                                            <p:strVal val="#ppt_x"/>
                                          </p:val>
                                        </p:tav>
                                      </p:tavLst>
                                    </p:anim>
                                    <p:anim calcmode="lin" valueType="num">
                                      <p:cBhvr additive="base">
                                        <p:cTn id="20" dur="5000" fill="hold"/>
                                        <p:tgtEl>
                                          <p:spTgt spid="22938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Cyflwyniad </a:t>
            </a:r>
            <a:r>
              <a:rPr lang="en-GB" dirty="0" err="1" smtClean="0"/>
              <a:t>i</a:t>
            </a:r>
            <a:r>
              <a:rPr lang="en-GB" dirty="0" smtClean="0"/>
              <a:t> </a:t>
            </a:r>
            <a:r>
              <a:rPr lang="en-GB" dirty="0" err="1" smtClean="0"/>
              <a:t>ddull</a:t>
            </a:r>
            <a:r>
              <a:rPr lang="en-GB" dirty="0" smtClean="0"/>
              <a:t> Reggio Emilia /</a:t>
            </a:r>
            <a:br>
              <a:rPr lang="en-GB" dirty="0" smtClean="0"/>
            </a:br>
            <a:r>
              <a:rPr lang="en-GB" dirty="0" smtClean="0"/>
              <a:t>An introduction to the  Reggio Emilia approach</a:t>
            </a:r>
            <a:endParaRPr lang="en-GB" dirty="0"/>
          </a:p>
        </p:txBody>
      </p:sp>
      <p:pic>
        <p:nvPicPr>
          <p:cNvPr id="6" name="7n2hCebmT4c"/>
          <p:cNvPicPr>
            <a:picLocks noGrp="1" noRot="1" noChangeAspect="1"/>
          </p:cNvPicPr>
          <p:nvPr>
            <p:ph sz="quarter" idx="2"/>
            <a:videoFile r:link="rId1"/>
          </p:nvPr>
        </p:nvPicPr>
        <p:blipFill>
          <a:blip r:embed="rId4"/>
          <a:stretch>
            <a:fillRect/>
          </a:stretch>
        </p:blipFill>
        <p:spPr>
          <a:xfrm>
            <a:off x="3457787" y="1600201"/>
            <a:ext cx="4257040" cy="2394585"/>
          </a:xfrm>
          <a:prstGeom prst="rect">
            <a:avLst/>
          </a:prstGeom>
        </p:spPr>
      </p:pic>
      <p:sp>
        <p:nvSpPr>
          <p:cNvPr id="5" name="Content Placeholder 4"/>
          <p:cNvSpPr>
            <a:spLocks noGrp="1"/>
          </p:cNvSpPr>
          <p:nvPr>
            <p:ph sz="quarter" idx="3"/>
          </p:nvPr>
        </p:nvSpPr>
        <p:spPr>
          <a:xfrm>
            <a:off x="5784426" y="4519508"/>
            <a:ext cx="4639734" cy="2189162"/>
          </a:xfrm>
        </p:spPr>
        <p:txBody>
          <a:bodyPr/>
          <a:lstStyle/>
          <a:p>
            <a:r>
              <a:rPr lang="en-GB" dirty="0" smtClean="0"/>
              <a:t>Watch the video and consider links with other theoretical frameworks that we have studies.</a:t>
            </a:r>
            <a:endParaRPr lang="en-GB" dirty="0"/>
          </a:p>
        </p:txBody>
      </p:sp>
      <p:sp>
        <p:nvSpPr>
          <p:cNvPr id="7" name="Content Placeholder 4"/>
          <p:cNvSpPr>
            <a:spLocks noGrp="1"/>
          </p:cNvSpPr>
          <p:nvPr>
            <p:ph type="body" sz="half" idx="1"/>
          </p:nvPr>
        </p:nvSpPr>
        <p:spPr>
          <a:xfrm>
            <a:off x="399626" y="4519508"/>
            <a:ext cx="5384800" cy="1786465"/>
          </a:xfrm>
        </p:spPr>
        <p:txBody>
          <a:bodyPr/>
          <a:lstStyle/>
          <a:p>
            <a:r>
              <a:rPr lang="en-GB" dirty="0" err="1" smtClean="0"/>
              <a:t>Gwyliwch</a:t>
            </a:r>
            <a:r>
              <a:rPr lang="en-GB" dirty="0" smtClean="0"/>
              <a:t> y </a:t>
            </a:r>
            <a:r>
              <a:rPr lang="en-GB" dirty="0" err="1" smtClean="0"/>
              <a:t>fideo</a:t>
            </a:r>
            <a:r>
              <a:rPr lang="en-GB" dirty="0" smtClean="0"/>
              <a:t> ac </a:t>
            </a:r>
            <a:r>
              <a:rPr lang="en-GB" dirty="0" err="1" smtClean="0"/>
              <a:t>ystyriwch</a:t>
            </a:r>
            <a:r>
              <a:rPr lang="en-GB" dirty="0" smtClean="0"/>
              <a:t> </a:t>
            </a:r>
            <a:r>
              <a:rPr lang="en-GB" dirty="0" err="1" smtClean="0"/>
              <a:t>gysylltiadau</a:t>
            </a:r>
            <a:r>
              <a:rPr lang="en-GB" dirty="0" smtClean="0"/>
              <a:t> gyda </a:t>
            </a:r>
            <a:r>
              <a:rPr lang="en-GB" dirty="0" err="1" smtClean="0"/>
              <a:t>fframweithiau</a:t>
            </a:r>
            <a:r>
              <a:rPr lang="en-GB" dirty="0" smtClean="0"/>
              <a:t> </a:t>
            </a:r>
            <a:r>
              <a:rPr lang="en-GB" dirty="0" err="1" smtClean="0"/>
              <a:t>damcaniaethol</a:t>
            </a:r>
            <a:r>
              <a:rPr lang="en-GB" dirty="0" smtClean="0"/>
              <a:t> eraill </a:t>
            </a:r>
            <a:r>
              <a:rPr lang="en-GB" dirty="0" err="1" smtClean="0"/>
              <a:t>yr</a:t>
            </a:r>
            <a:r>
              <a:rPr lang="en-GB" dirty="0" smtClean="0"/>
              <a:t> </a:t>
            </a:r>
            <a:r>
              <a:rPr lang="en-GB" dirty="0" err="1" smtClean="0"/>
              <a:t>ydym</a:t>
            </a:r>
            <a:r>
              <a:rPr lang="en-GB" dirty="0" smtClean="0"/>
              <a:t> wedi </a:t>
            </a:r>
            <a:r>
              <a:rPr lang="en-GB" dirty="0" err="1" smtClean="0"/>
              <a:t>eu</a:t>
            </a:r>
            <a:r>
              <a:rPr lang="en-GB" dirty="0" smtClean="0"/>
              <a:t> </a:t>
            </a:r>
            <a:r>
              <a:rPr lang="en-GB" dirty="0" err="1" smtClean="0"/>
              <a:t>hastudio</a:t>
            </a:r>
            <a:r>
              <a:rPr lang="en-GB" dirty="0" smtClean="0"/>
              <a:t>. </a:t>
            </a:r>
            <a:endParaRPr lang="en-GB" dirty="0"/>
          </a:p>
        </p:txBody>
      </p:sp>
    </p:spTree>
    <p:extLst>
      <p:ext uri="{BB962C8B-B14F-4D97-AF65-F5344CB8AC3E}">
        <p14:creationId xmlns:p14="http://schemas.microsoft.com/office/powerpoint/2010/main" val="13038962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50613" y="670560"/>
            <a:ext cx="9597813" cy="1320800"/>
          </a:xfrm>
        </p:spPr>
        <p:txBody>
          <a:bodyPr/>
          <a:lstStyle/>
          <a:p>
            <a:r>
              <a:rPr lang="en-GB" altLang="en-US" dirty="0" smtClean="0"/>
              <a:t>Dull Reggio Emilia / Reggio Emilia Approach.</a:t>
            </a:r>
            <a:endParaRPr lang="en-US" altLang="en-US" dirty="0" smtClean="0"/>
          </a:p>
        </p:txBody>
      </p:sp>
      <p:sp>
        <p:nvSpPr>
          <p:cNvPr id="18435" name="Rectangle 3"/>
          <p:cNvSpPr>
            <a:spLocks noGrp="1" noChangeArrowheads="1"/>
          </p:cNvSpPr>
          <p:nvPr>
            <p:ph idx="1"/>
          </p:nvPr>
        </p:nvSpPr>
        <p:spPr/>
        <p:txBody>
          <a:bodyPr/>
          <a:lstStyle/>
          <a:p>
            <a:r>
              <a:rPr lang="en-GB" altLang="en-US" sz="2500" dirty="0" smtClean="0"/>
              <a:t>‘Education must come to be recognised as the product of complex interactions, many of which can be realised when the environment is a fully participating element.’</a:t>
            </a:r>
          </a:p>
          <a:p>
            <a:pPr marL="0" indent="0">
              <a:buNone/>
            </a:pPr>
            <a:endParaRPr lang="en-GB" altLang="en-US" dirty="0" smtClean="0"/>
          </a:p>
          <a:p>
            <a:r>
              <a:rPr lang="en-GB" altLang="en-US" dirty="0" err="1" smtClean="0"/>
              <a:t>Malaguzzi</a:t>
            </a:r>
            <a:r>
              <a:rPr lang="en-GB" altLang="en-US" dirty="0" smtClean="0"/>
              <a:t>, 1998 (Founder/</a:t>
            </a:r>
            <a:r>
              <a:rPr lang="en-GB" altLang="en-US" dirty="0" err="1" smtClean="0"/>
              <a:t>Sylfaenydd</a:t>
            </a:r>
            <a:r>
              <a:rPr lang="en-GB" altLang="en-US" dirty="0" smtClean="0"/>
              <a:t>)</a:t>
            </a:r>
          </a:p>
          <a:p>
            <a:pPr marL="0" indent="0">
              <a:buNone/>
            </a:pPr>
            <a:endParaRPr lang="en-GB" altLang="en-US" dirty="0" smtClean="0"/>
          </a:p>
          <a:p>
            <a:r>
              <a:rPr lang="en-GB" altLang="en-US" sz="2000" dirty="0" err="1" smtClean="0"/>
              <a:t>Ystyriwch</a:t>
            </a:r>
            <a:r>
              <a:rPr lang="en-GB" altLang="en-US" sz="2000" dirty="0" smtClean="0"/>
              <a:t> y </a:t>
            </a:r>
            <a:r>
              <a:rPr lang="en-GB" altLang="en-US" sz="2000" dirty="0" err="1" smtClean="0"/>
              <a:t>mathau</a:t>
            </a:r>
            <a:r>
              <a:rPr lang="en-GB" altLang="en-US" sz="2000" dirty="0" smtClean="0"/>
              <a:t> o </a:t>
            </a:r>
            <a:r>
              <a:rPr lang="en-GB" altLang="en-US" sz="2000" dirty="0" err="1" smtClean="0"/>
              <a:t>weithgareddau</a:t>
            </a:r>
            <a:r>
              <a:rPr lang="en-GB" altLang="en-US" sz="2000" dirty="0" smtClean="0"/>
              <a:t> </a:t>
            </a:r>
            <a:r>
              <a:rPr lang="en-GB" altLang="en-US" sz="2000" dirty="0" err="1" smtClean="0"/>
              <a:t>fyddai’n</a:t>
            </a:r>
            <a:r>
              <a:rPr lang="en-GB" altLang="en-US" sz="2000" dirty="0" smtClean="0"/>
              <a:t> </a:t>
            </a:r>
            <a:r>
              <a:rPr lang="en-GB" altLang="en-US" sz="2000" dirty="0" err="1" smtClean="0"/>
              <a:t>gweddu</a:t>
            </a:r>
            <a:r>
              <a:rPr lang="en-GB" altLang="en-US" sz="2000" dirty="0" smtClean="0"/>
              <a:t> i’r dull yma.</a:t>
            </a:r>
          </a:p>
          <a:p>
            <a:r>
              <a:rPr lang="en-GB" altLang="en-US" sz="2000" b="1" dirty="0" smtClean="0"/>
              <a:t>Consider the type of activities that would fit with this approach.</a:t>
            </a:r>
            <a:endParaRPr lang="en-US" altLang="en-US" sz="2000" b="1" dirty="0" smtClean="0"/>
          </a:p>
        </p:txBody>
      </p:sp>
      <p:pic>
        <p:nvPicPr>
          <p:cNvPr id="1027" name="Picture 3" descr="C:\Users\Dave\AppData\Local\Microsoft\Windows\Temporary Internet Files\Content.IE5\B263NQH0\Reggio_Emilia-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00077" y="3758726"/>
            <a:ext cx="2592288" cy="2507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6750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961814" y="650240"/>
            <a:ext cx="8596668" cy="1307253"/>
          </a:xfrm>
        </p:spPr>
        <p:txBody>
          <a:bodyPr>
            <a:normAutofit fontScale="90000"/>
          </a:bodyPr>
          <a:lstStyle/>
          <a:p>
            <a:r>
              <a:rPr lang="en-GB" altLang="en-US" dirty="0" smtClean="0"/>
              <a:t/>
            </a:r>
            <a:br>
              <a:rPr lang="en-GB" altLang="en-US" dirty="0" smtClean="0"/>
            </a:br>
            <a:r>
              <a:rPr lang="en-GB" altLang="en-US" dirty="0"/>
              <a:t>Egwyddorion </a:t>
            </a:r>
            <a:r>
              <a:rPr lang="en-GB" altLang="en-US" dirty="0" err="1" smtClean="0"/>
              <a:t>Allweddol</a:t>
            </a:r>
            <a:r>
              <a:rPr lang="en-GB" altLang="en-US" dirty="0" smtClean="0"/>
              <a:t> / Key principles</a:t>
            </a:r>
            <a:br>
              <a:rPr lang="en-GB" altLang="en-US" dirty="0" smtClean="0"/>
            </a:br>
            <a:r>
              <a:rPr lang="en-GB" altLang="en-US" dirty="0" smtClean="0"/>
              <a:t/>
            </a:r>
            <a:br>
              <a:rPr lang="en-GB" altLang="en-US" dirty="0" smtClean="0"/>
            </a:br>
            <a:endParaRPr lang="en-GB" altLang="en-US" dirty="0" smtClean="0"/>
          </a:p>
        </p:txBody>
      </p:sp>
      <p:sp>
        <p:nvSpPr>
          <p:cNvPr id="25603" name="Rectangle 3"/>
          <p:cNvSpPr>
            <a:spLocks noGrp="1" noChangeArrowheads="1"/>
          </p:cNvSpPr>
          <p:nvPr>
            <p:ph sz="half" idx="1"/>
          </p:nvPr>
        </p:nvSpPr>
        <p:spPr/>
        <p:txBody>
          <a:bodyPr>
            <a:normAutofit/>
          </a:bodyPr>
          <a:lstStyle/>
          <a:p>
            <a:r>
              <a:rPr lang="en-US" altLang="en-US" dirty="0" smtClean="0"/>
              <a:t>Mae plant </a:t>
            </a:r>
            <a:r>
              <a:rPr lang="en-US" altLang="en-US" dirty="0" err="1" smtClean="0"/>
              <a:t>yn</a:t>
            </a:r>
            <a:r>
              <a:rPr lang="en-US" altLang="en-US" dirty="0" smtClean="0"/>
              <a:t> </a:t>
            </a:r>
            <a:r>
              <a:rPr lang="en-US" altLang="en-US" dirty="0" err="1" smtClean="0"/>
              <a:t>dysgu’n</a:t>
            </a:r>
            <a:r>
              <a:rPr lang="en-US" altLang="en-US" dirty="0" smtClean="0"/>
              <a:t> </a:t>
            </a:r>
            <a:r>
              <a:rPr lang="en-US" altLang="en-US" dirty="0" err="1" smtClean="0"/>
              <a:t>weithredol</a:t>
            </a:r>
            <a:endParaRPr lang="en-US" altLang="en-US" dirty="0" smtClean="0"/>
          </a:p>
          <a:p>
            <a:r>
              <a:rPr lang="en-US" altLang="en-US" dirty="0" err="1" smtClean="0"/>
              <a:t>Angen</a:t>
            </a:r>
            <a:r>
              <a:rPr lang="en-US" altLang="en-US" dirty="0" smtClean="0"/>
              <a:t> </a:t>
            </a:r>
            <a:r>
              <a:rPr lang="en-US" altLang="en-US" dirty="0" err="1" smtClean="0"/>
              <a:t>i’r</a:t>
            </a:r>
            <a:r>
              <a:rPr lang="en-US" altLang="en-US" dirty="0" smtClean="0"/>
              <a:t> </a:t>
            </a:r>
            <a:r>
              <a:rPr lang="en-US" altLang="en-US" dirty="0" err="1" smtClean="0"/>
              <a:t>cyd</a:t>
            </a:r>
            <a:r>
              <a:rPr lang="en-US" altLang="en-US" dirty="0" smtClean="0"/>
              <a:t> – </a:t>
            </a:r>
            <a:r>
              <a:rPr lang="en-US" altLang="en-US" dirty="0" err="1" smtClean="0"/>
              <a:t>destun</a:t>
            </a:r>
            <a:r>
              <a:rPr lang="en-US" altLang="en-US" dirty="0" smtClean="0"/>
              <a:t> </a:t>
            </a:r>
            <a:r>
              <a:rPr lang="en-US" altLang="en-US" dirty="0" err="1" smtClean="0"/>
              <a:t>gael</a:t>
            </a:r>
            <a:r>
              <a:rPr lang="en-US" altLang="en-US" dirty="0" smtClean="0"/>
              <a:t> </a:t>
            </a:r>
            <a:r>
              <a:rPr lang="en-US" altLang="en-US" dirty="0" err="1" smtClean="0"/>
              <a:t>ystyr</a:t>
            </a:r>
            <a:r>
              <a:rPr lang="en-US" altLang="en-US" dirty="0" smtClean="0"/>
              <a:t> a bod </a:t>
            </a:r>
            <a:r>
              <a:rPr lang="en-US" altLang="en-US" dirty="0" err="1" smtClean="0"/>
              <a:t>yn</a:t>
            </a:r>
            <a:r>
              <a:rPr lang="en-US" altLang="en-US" dirty="0" smtClean="0"/>
              <a:t> </a:t>
            </a:r>
            <a:r>
              <a:rPr lang="en-US" altLang="en-US" dirty="0" err="1" smtClean="0"/>
              <a:t>ddiddorol</a:t>
            </a:r>
            <a:endParaRPr lang="en-US" altLang="en-US" dirty="0" smtClean="0"/>
          </a:p>
          <a:p>
            <a:r>
              <a:rPr lang="en-US" altLang="en-US" dirty="0" err="1" smtClean="0"/>
              <a:t>Cyfleoedd</a:t>
            </a:r>
            <a:r>
              <a:rPr lang="en-US" altLang="en-US" dirty="0" smtClean="0"/>
              <a:t> </a:t>
            </a:r>
            <a:r>
              <a:rPr lang="en-US" altLang="en-US" dirty="0" err="1" smtClean="0"/>
              <a:t>i</a:t>
            </a:r>
            <a:r>
              <a:rPr lang="en-US" altLang="en-US" dirty="0" smtClean="0"/>
              <a:t> </a:t>
            </a:r>
            <a:r>
              <a:rPr lang="en-US" altLang="en-US" dirty="0" err="1" smtClean="0"/>
              <a:t>ddysgu</a:t>
            </a:r>
            <a:r>
              <a:rPr lang="en-US" altLang="en-US" dirty="0" smtClean="0"/>
              <a:t> </a:t>
            </a:r>
            <a:r>
              <a:rPr lang="en-US" altLang="en-US" dirty="0" err="1" smtClean="0"/>
              <a:t>trwy</a:t>
            </a:r>
            <a:r>
              <a:rPr lang="en-US" altLang="en-US" dirty="0" smtClean="0"/>
              <a:t> </a:t>
            </a:r>
            <a:r>
              <a:rPr lang="en-US" altLang="en-US" dirty="0" err="1" smtClean="0"/>
              <a:t>chwarae</a:t>
            </a:r>
            <a:endParaRPr lang="en-US" altLang="en-US" dirty="0" smtClean="0"/>
          </a:p>
          <a:p>
            <a:r>
              <a:rPr lang="en-US" altLang="en-US" dirty="0" err="1" smtClean="0"/>
              <a:t>Dechrau</a:t>
            </a:r>
            <a:r>
              <a:rPr lang="en-US" altLang="en-US" dirty="0" smtClean="0"/>
              <a:t> gyda </a:t>
            </a:r>
            <a:r>
              <a:rPr lang="en-US" altLang="en-US" dirty="0" err="1" smtClean="0"/>
              <a:t>beth</a:t>
            </a:r>
            <a:r>
              <a:rPr lang="en-US" altLang="en-US" dirty="0" smtClean="0"/>
              <a:t> </a:t>
            </a:r>
            <a:r>
              <a:rPr lang="en-US" altLang="en-US" dirty="0" err="1" smtClean="0"/>
              <a:t>mae</a:t>
            </a:r>
            <a:r>
              <a:rPr lang="en-US" altLang="en-US" dirty="0" smtClean="0"/>
              <a:t> </a:t>
            </a:r>
            <a:r>
              <a:rPr lang="en-US" altLang="en-US" dirty="0" err="1" smtClean="0"/>
              <a:t>plentyn</a:t>
            </a:r>
            <a:r>
              <a:rPr lang="en-US" altLang="en-US" dirty="0" smtClean="0"/>
              <a:t> </a:t>
            </a:r>
            <a:r>
              <a:rPr lang="en-US" altLang="en-US" dirty="0" err="1" smtClean="0"/>
              <a:t>yn</a:t>
            </a:r>
            <a:r>
              <a:rPr lang="en-US" altLang="en-US" dirty="0" smtClean="0"/>
              <a:t> </a:t>
            </a:r>
            <a:r>
              <a:rPr lang="en-US" altLang="en-US" dirty="0" err="1" smtClean="0"/>
              <a:t>gallu</a:t>
            </a:r>
            <a:r>
              <a:rPr lang="en-US" altLang="en-US" dirty="0" smtClean="0"/>
              <a:t> </a:t>
            </a:r>
            <a:r>
              <a:rPr lang="en-US" altLang="en-US" dirty="0" err="1" smtClean="0"/>
              <a:t>gwneud</a:t>
            </a:r>
            <a:endParaRPr lang="en-US" altLang="en-US" dirty="0" smtClean="0"/>
          </a:p>
          <a:p>
            <a:r>
              <a:rPr lang="en-US" altLang="en-US" dirty="0" err="1" smtClean="0"/>
              <a:t>Mynd</a:t>
            </a:r>
            <a:r>
              <a:rPr lang="en-US" altLang="en-US" dirty="0" smtClean="0"/>
              <a:t> </a:t>
            </a:r>
            <a:r>
              <a:rPr lang="en-US" altLang="en-US" dirty="0" err="1" smtClean="0"/>
              <a:t>i’r</a:t>
            </a:r>
            <a:r>
              <a:rPr lang="en-US" altLang="en-US" dirty="0" smtClean="0"/>
              <a:t> </a:t>
            </a:r>
            <a:r>
              <a:rPr lang="en-US" altLang="en-US" dirty="0" err="1" smtClean="0"/>
              <a:t>afael</a:t>
            </a:r>
            <a:r>
              <a:rPr lang="en-US" altLang="en-US" dirty="0" smtClean="0"/>
              <a:t> </a:t>
            </a:r>
            <a:r>
              <a:rPr lang="en-US" altLang="en-US" dirty="0" smtClean="0">
                <a:latin typeface="Trebuchet MS" panose="020B0603020202020204" pitchFamily="34" charset="0"/>
              </a:rPr>
              <a:t>â</a:t>
            </a:r>
            <a:r>
              <a:rPr lang="en-US" altLang="en-US" dirty="0" smtClean="0"/>
              <a:t> </a:t>
            </a:r>
            <a:r>
              <a:rPr lang="en-US" altLang="en-US" dirty="0" err="1" smtClean="0"/>
              <a:t>dysgu</a:t>
            </a:r>
            <a:r>
              <a:rPr lang="en-US" altLang="en-US" dirty="0" smtClean="0"/>
              <a:t> </a:t>
            </a:r>
            <a:r>
              <a:rPr lang="en-US" altLang="en-US" dirty="0" err="1" smtClean="0"/>
              <a:t>mewn</a:t>
            </a:r>
            <a:r>
              <a:rPr lang="en-US" altLang="en-US" dirty="0" smtClean="0"/>
              <a:t> </a:t>
            </a:r>
            <a:r>
              <a:rPr lang="en-US" altLang="en-US" dirty="0" err="1" smtClean="0"/>
              <a:t>modd</a:t>
            </a:r>
            <a:r>
              <a:rPr lang="en-US" altLang="en-US" dirty="0" smtClean="0"/>
              <a:t> </a:t>
            </a:r>
            <a:r>
              <a:rPr lang="en-US" altLang="en-US" dirty="0" err="1" smtClean="0"/>
              <a:t>cyfannol</a:t>
            </a:r>
            <a:endParaRPr lang="en-US" altLang="en-US" dirty="0" smtClean="0"/>
          </a:p>
          <a:p>
            <a:r>
              <a:rPr lang="en-US" altLang="en-US" dirty="0" err="1" smtClean="0"/>
              <a:t>Tu</a:t>
            </a:r>
            <a:r>
              <a:rPr lang="en-US" altLang="en-US" dirty="0" smtClean="0"/>
              <a:t> </a:t>
            </a:r>
            <a:r>
              <a:rPr lang="en-US" altLang="en-US" dirty="0" err="1" smtClean="0"/>
              <a:t>fewn</a:t>
            </a:r>
            <a:r>
              <a:rPr lang="en-US" altLang="en-US" dirty="0" smtClean="0"/>
              <a:t> a </a:t>
            </a:r>
            <a:r>
              <a:rPr lang="en-US" altLang="en-US" dirty="0" err="1" smtClean="0"/>
              <a:t>thu</a:t>
            </a:r>
            <a:r>
              <a:rPr lang="en-US" altLang="en-US" dirty="0" smtClean="0"/>
              <a:t> </a:t>
            </a:r>
            <a:r>
              <a:rPr lang="en-US" altLang="en-US" dirty="0" err="1" smtClean="0"/>
              <a:t>allan</a:t>
            </a:r>
            <a:endParaRPr lang="en-US" altLang="en-US" dirty="0" smtClean="0"/>
          </a:p>
        </p:txBody>
      </p:sp>
      <p:sp>
        <p:nvSpPr>
          <p:cNvPr id="2" name="Content Placeholder 1"/>
          <p:cNvSpPr>
            <a:spLocks noGrp="1"/>
          </p:cNvSpPr>
          <p:nvPr>
            <p:ph sz="half" idx="2"/>
          </p:nvPr>
        </p:nvSpPr>
        <p:spPr/>
        <p:txBody>
          <a:bodyPr>
            <a:normAutofit/>
          </a:bodyPr>
          <a:lstStyle/>
          <a:p>
            <a:r>
              <a:rPr lang="en-GB" altLang="en-US" smtClean="0"/>
              <a:t>Children are active learners</a:t>
            </a:r>
          </a:p>
          <a:p>
            <a:r>
              <a:rPr lang="en-GB" altLang="en-US" smtClean="0"/>
              <a:t>Contexts need to be real, meaningful and engaging</a:t>
            </a:r>
          </a:p>
          <a:p>
            <a:r>
              <a:rPr lang="en-GB" altLang="en-US" smtClean="0"/>
              <a:t>Playful learning opportunities</a:t>
            </a:r>
          </a:p>
          <a:p>
            <a:r>
              <a:rPr lang="en-GB" altLang="en-US" smtClean="0"/>
              <a:t>Start from what a child can do</a:t>
            </a:r>
          </a:p>
          <a:p>
            <a:r>
              <a:rPr lang="en-GB" altLang="en-US" smtClean="0"/>
              <a:t>Approach learning in an holistic manner</a:t>
            </a:r>
          </a:p>
          <a:p>
            <a:r>
              <a:rPr lang="en-US" altLang="en-US" smtClean="0"/>
              <a:t>Outdoors and indoors</a:t>
            </a:r>
            <a:endParaRPr lang="en-US" altLang="en-US" dirty="0"/>
          </a:p>
        </p:txBody>
      </p:sp>
      <p:sp>
        <p:nvSpPr>
          <p:cNvPr id="5" name="Rectangle 2"/>
          <p:cNvSpPr txBox="1">
            <a:spLocks noChangeArrowheads="1"/>
          </p:cNvSpPr>
          <p:nvPr/>
        </p:nvSpPr>
        <p:spPr>
          <a:xfrm>
            <a:off x="1703512" y="260648"/>
            <a:ext cx="385685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altLang="en-US" sz="3600" dirty="0">
              <a:cs typeface="Times New Roman" pitchFamily="18" charset="0"/>
            </a:endParaRPr>
          </a:p>
        </p:txBody>
      </p:sp>
    </p:spTree>
    <p:extLst>
      <p:ext uri="{BB962C8B-B14F-4D97-AF65-F5344CB8AC3E}">
        <p14:creationId xmlns:p14="http://schemas.microsoft.com/office/powerpoint/2010/main" val="142914384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1369" y="508763"/>
            <a:ext cx="7620000" cy="1143000"/>
          </a:xfrm>
        </p:spPr>
        <p:txBody>
          <a:bodyPr>
            <a:normAutofit fontScale="90000"/>
          </a:bodyPr>
          <a:lstStyle/>
          <a:p>
            <a:r>
              <a:rPr lang="en-GB" dirty="0" err="1"/>
              <a:t>Cyd</a:t>
            </a:r>
            <a:r>
              <a:rPr lang="en-GB" dirty="0"/>
              <a:t>–</a:t>
            </a:r>
            <a:r>
              <a:rPr lang="en-GB" dirty="0" err="1"/>
              <a:t>destun</a:t>
            </a:r>
            <a:r>
              <a:rPr lang="en-GB" dirty="0"/>
              <a:t> </a:t>
            </a:r>
            <a:r>
              <a:rPr lang="en-GB" dirty="0" err="1" smtClean="0"/>
              <a:t>allanol</a:t>
            </a:r>
            <a:r>
              <a:rPr lang="en-GB" dirty="0" smtClean="0"/>
              <a:t> / Outdoor context</a:t>
            </a:r>
            <a:br>
              <a:rPr lang="en-GB" dirty="0" smtClean="0"/>
            </a:br>
            <a:r>
              <a:rPr lang="en-GB" dirty="0" smtClean="0"/>
              <a:t/>
            </a:r>
            <a:br>
              <a:rPr lang="en-GB" dirty="0" smtClean="0"/>
            </a:br>
            <a:endParaRPr lang="en-GB" dirty="0"/>
          </a:p>
        </p:txBody>
      </p:sp>
      <p:sp>
        <p:nvSpPr>
          <p:cNvPr id="3" name="Content Placeholder 2"/>
          <p:cNvSpPr>
            <a:spLocks noGrp="1"/>
          </p:cNvSpPr>
          <p:nvPr>
            <p:ph sz="half" idx="1"/>
          </p:nvPr>
        </p:nvSpPr>
        <p:spPr/>
        <p:txBody>
          <a:bodyPr>
            <a:normAutofit/>
          </a:bodyPr>
          <a:lstStyle/>
          <a:p>
            <a:r>
              <a:rPr lang="en-GB" dirty="0" smtClean="0"/>
              <a:t>Mae bod </a:t>
            </a:r>
            <a:r>
              <a:rPr lang="en-GB" dirty="0" err="1" smtClean="0"/>
              <a:t>tu</a:t>
            </a:r>
            <a:r>
              <a:rPr lang="en-GB" dirty="0" smtClean="0"/>
              <a:t> </a:t>
            </a:r>
            <a:r>
              <a:rPr lang="en-GB" dirty="0" err="1" smtClean="0"/>
              <a:t>allan</a:t>
            </a:r>
            <a:r>
              <a:rPr lang="en-GB" dirty="0" smtClean="0"/>
              <a:t> yn </a:t>
            </a:r>
            <a:r>
              <a:rPr lang="en-GB" dirty="0" err="1" smtClean="0"/>
              <a:t>cynnig</a:t>
            </a:r>
            <a:r>
              <a:rPr lang="en-GB" dirty="0" smtClean="0"/>
              <a:t> </a:t>
            </a:r>
            <a:r>
              <a:rPr lang="en-GB" dirty="0" err="1" smtClean="0"/>
              <a:t>cyfleoedd</a:t>
            </a:r>
            <a:r>
              <a:rPr lang="en-GB" dirty="0" smtClean="0"/>
              <a:t> </a:t>
            </a:r>
            <a:r>
              <a:rPr lang="en-GB" dirty="0" err="1" smtClean="0"/>
              <a:t>i</a:t>
            </a:r>
            <a:r>
              <a:rPr lang="en-GB" dirty="0" smtClean="0"/>
              <a:t> wneud </a:t>
            </a:r>
            <a:r>
              <a:rPr lang="en-GB" dirty="0" err="1" smtClean="0"/>
              <a:t>pethau</a:t>
            </a:r>
            <a:r>
              <a:rPr lang="en-GB" dirty="0" smtClean="0"/>
              <a:t> mewn ffordd gwahanol ac </a:t>
            </a:r>
            <a:r>
              <a:rPr lang="en-GB" dirty="0" err="1" smtClean="0"/>
              <a:t>ar</a:t>
            </a:r>
            <a:r>
              <a:rPr lang="en-GB" dirty="0" smtClean="0"/>
              <a:t> </a:t>
            </a:r>
            <a:r>
              <a:rPr lang="en-GB" dirty="0" err="1" smtClean="0"/>
              <a:t>raddfa</a:t>
            </a:r>
            <a:r>
              <a:rPr lang="en-GB" dirty="0" smtClean="0"/>
              <a:t> wahanol</a:t>
            </a:r>
          </a:p>
          <a:p>
            <a:r>
              <a:rPr lang="en-GB" dirty="0" smtClean="0"/>
              <a:t>Plant yn </a:t>
            </a:r>
            <a:r>
              <a:rPr lang="en-GB" dirty="0" err="1" smtClean="0"/>
              <a:t>cael</a:t>
            </a:r>
            <a:r>
              <a:rPr lang="en-GB" dirty="0" smtClean="0"/>
              <a:t> </a:t>
            </a:r>
            <a:r>
              <a:rPr lang="en-GB" dirty="0" err="1" smtClean="0"/>
              <a:t>profiad</a:t>
            </a:r>
            <a:r>
              <a:rPr lang="en-GB" dirty="0" smtClean="0"/>
              <a:t> uniongyrchol o’r </a:t>
            </a:r>
            <a:r>
              <a:rPr lang="en-GB" dirty="0" err="1" smtClean="0"/>
              <a:t>tywydd</a:t>
            </a:r>
            <a:r>
              <a:rPr lang="en-GB" dirty="0" smtClean="0"/>
              <a:t>, </a:t>
            </a:r>
            <a:r>
              <a:rPr lang="en-GB" dirty="0" err="1" smtClean="0"/>
              <a:t>tymhorau</a:t>
            </a:r>
            <a:r>
              <a:rPr lang="en-GB" dirty="0" smtClean="0"/>
              <a:t> a’r </a:t>
            </a:r>
            <a:r>
              <a:rPr lang="en-GB" dirty="0" err="1" smtClean="0"/>
              <a:t>byd</a:t>
            </a:r>
            <a:r>
              <a:rPr lang="en-GB" dirty="0" smtClean="0"/>
              <a:t> </a:t>
            </a:r>
            <a:r>
              <a:rPr lang="en-GB" dirty="0" err="1" smtClean="0"/>
              <a:t>naturiol</a:t>
            </a:r>
            <a:endParaRPr lang="en-GB" dirty="0" smtClean="0"/>
          </a:p>
          <a:p>
            <a:r>
              <a:rPr lang="en-GB" dirty="0" err="1" smtClean="0"/>
              <a:t>Rhyddid</a:t>
            </a:r>
            <a:r>
              <a:rPr lang="en-GB" dirty="0" smtClean="0"/>
              <a:t> </a:t>
            </a:r>
            <a:r>
              <a:rPr lang="en-GB" dirty="0" err="1" smtClean="0"/>
              <a:t>i</a:t>
            </a:r>
            <a:r>
              <a:rPr lang="en-GB" dirty="0" smtClean="0"/>
              <a:t> </a:t>
            </a:r>
            <a:r>
              <a:rPr lang="en-GB" dirty="0" err="1" smtClean="0"/>
              <a:t>archwilio</a:t>
            </a:r>
            <a:r>
              <a:rPr lang="en-GB" dirty="0" smtClean="0"/>
              <a:t>, </a:t>
            </a:r>
            <a:r>
              <a:rPr lang="en-GB" dirty="0" err="1" smtClean="0"/>
              <a:t>defnyddio’u</a:t>
            </a:r>
            <a:r>
              <a:rPr lang="en-GB" dirty="0" smtClean="0"/>
              <a:t> </a:t>
            </a:r>
            <a:r>
              <a:rPr lang="en-GB" dirty="0" err="1" smtClean="0"/>
              <a:t>synhwyrau</a:t>
            </a:r>
            <a:r>
              <a:rPr lang="en-GB" dirty="0" smtClean="0"/>
              <a:t>, </a:t>
            </a:r>
            <a:r>
              <a:rPr lang="en-GB" dirty="0"/>
              <a:t>b</a:t>
            </a:r>
            <a:r>
              <a:rPr lang="en-GB" dirty="0" smtClean="0"/>
              <a:t>od yn </a:t>
            </a:r>
            <a:r>
              <a:rPr lang="en-GB" dirty="0" err="1" smtClean="0"/>
              <a:t>gorfforol</a:t>
            </a:r>
            <a:r>
              <a:rPr lang="en-GB" dirty="0" smtClean="0"/>
              <a:t> a </a:t>
            </a:r>
            <a:r>
              <a:rPr lang="en-GB" dirty="0" err="1" smtClean="0"/>
              <a:t>llawn</a:t>
            </a:r>
            <a:r>
              <a:rPr lang="en-GB" dirty="0" smtClean="0"/>
              <a:t> </a:t>
            </a:r>
            <a:r>
              <a:rPr lang="en-GB" dirty="0" err="1" smtClean="0"/>
              <a:t>bywyd</a:t>
            </a:r>
            <a:endParaRPr lang="en-GB" dirty="0" smtClean="0"/>
          </a:p>
          <a:p>
            <a:endParaRPr lang="en-GB" dirty="0"/>
          </a:p>
        </p:txBody>
      </p:sp>
      <p:sp>
        <p:nvSpPr>
          <p:cNvPr id="4" name="Content Placeholder 3"/>
          <p:cNvSpPr>
            <a:spLocks noGrp="1"/>
          </p:cNvSpPr>
          <p:nvPr>
            <p:ph sz="half" idx="2"/>
          </p:nvPr>
        </p:nvSpPr>
        <p:spPr/>
        <p:txBody>
          <a:bodyPr>
            <a:normAutofit/>
          </a:bodyPr>
          <a:lstStyle/>
          <a:p>
            <a:r>
              <a:rPr lang="en-GB" smtClean="0"/>
              <a:t>Being outdoors offers opportunities for doing things in different ways and on different scales</a:t>
            </a:r>
          </a:p>
          <a:p>
            <a:r>
              <a:rPr lang="en-GB" smtClean="0"/>
              <a:t>Children have first-hand experience with weather, seasons and the natural world</a:t>
            </a:r>
          </a:p>
          <a:p>
            <a:r>
              <a:rPr lang="en-GB" smtClean="0"/>
              <a:t>Freedom to explore, use their senses, be physically active and exuberant </a:t>
            </a:r>
            <a:endParaRPr lang="en-GB" dirty="0"/>
          </a:p>
        </p:txBody>
      </p:sp>
      <p:pic>
        <p:nvPicPr>
          <p:cNvPr id="2050" name="Picture 2" descr="C:\Users\Dave\AppData\Local\Microsoft\Windows\Temporary Internet Files\Content.IE5\W3NOTEC0\smil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454728" y="4641097"/>
            <a:ext cx="1524000" cy="118872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524000" y="234360"/>
            <a:ext cx="349681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dirty="0"/>
          </a:p>
        </p:txBody>
      </p:sp>
    </p:spTree>
    <p:extLst>
      <p:ext uri="{BB962C8B-B14F-4D97-AF65-F5344CB8AC3E}">
        <p14:creationId xmlns:p14="http://schemas.microsoft.com/office/powerpoint/2010/main" val="416426380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668" y="202332"/>
            <a:ext cx="10064212" cy="1143000"/>
          </a:xfrm>
        </p:spPr>
        <p:txBody>
          <a:bodyPr>
            <a:noAutofit/>
          </a:bodyPr>
          <a:lstStyle/>
          <a:p>
            <a:r>
              <a:rPr lang="en-GB" sz="2600" dirty="0"/>
              <a:t/>
            </a:r>
            <a:br>
              <a:rPr lang="en-GB" sz="2600" dirty="0"/>
            </a:br>
            <a:r>
              <a:rPr lang="en-GB" sz="2600" dirty="0" smtClean="0"/>
              <a:t>Y </a:t>
            </a:r>
            <a:r>
              <a:rPr lang="en-GB" sz="2600" dirty="0" err="1" smtClean="0"/>
              <a:t>safbwynt</a:t>
            </a:r>
            <a:r>
              <a:rPr lang="en-GB" sz="2600" dirty="0" smtClean="0"/>
              <a:t> </a:t>
            </a:r>
            <a:r>
              <a:rPr lang="en-GB" sz="2600" dirty="0" err="1" smtClean="0"/>
              <a:t>Cymreig</a:t>
            </a:r>
            <a:r>
              <a:rPr lang="en-GB" sz="2600" dirty="0" smtClean="0"/>
              <a:t> – Fframwaith y </a:t>
            </a:r>
            <a:r>
              <a:rPr lang="en-GB" sz="2600" dirty="0" err="1" smtClean="0"/>
              <a:t>Cyfnod</a:t>
            </a:r>
            <a:r>
              <a:rPr lang="en-GB" sz="2600" dirty="0" smtClean="0"/>
              <a:t> Sylfaen</a:t>
            </a:r>
            <a:br>
              <a:rPr lang="en-GB" sz="2600" dirty="0" smtClean="0"/>
            </a:br>
            <a:r>
              <a:rPr lang="en-GB" sz="2600" b="1" dirty="0" smtClean="0"/>
              <a:t>The Welsh </a:t>
            </a:r>
            <a:r>
              <a:rPr lang="en-GB" sz="2600" b="1" dirty="0"/>
              <a:t>perspective – </a:t>
            </a:r>
            <a:r>
              <a:rPr lang="en-GB" sz="2600" b="1" dirty="0" smtClean="0"/>
              <a:t>The Foundation Phase Framework</a:t>
            </a:r>
            <a:br>
              <a:rPr lang="en-GB" sz="2600" b="1" dirty="0" smtClean="0"/>
            </a:br>
            <a:endParaRPr lang="en-GB" sz="2600" b="1" dirty="0"/>
          </a:p>
        </p:txBody>
      </p:sp>
      <p:sp>
        <p:nvSpPr>
          <p:cNvPr id="3" name="Content Placeholder 2"/>
          <p:cNvSpPr>
            <a:spLocks noGrp="1"/>
          </p:cNvSpPr>
          <p:nvPr>
            <p:ph sz="half" idx="1"/>
          </p:nvPr>
        </p:nvSpPr>
        <p:spPr>
          <a:xfrm>
            <a:off x="816607" y="2201333"/>
            <a:ext cx="3657600" cy="4670262"/>
          </a:xfrm>
        </p:spPr>
        <p:txBody>
          <a:bodyPr>
            <a:normAutofit/>
          </a:bodyPr>
          <a:lstStyle/>
          <a:p>
            <a:r>
              <a:rPr lang="en-GB" sz="2400" dirty="0" err="1" smtClean="0"/>
              <a:t>Darpariaeth</a:t>
            </a:r>
            <a:r>
              <a:rPr lang="en-GB" sz="2400" dirty="0" smtClean="0"/>
              <a:t> </a:t>
            </a:r>
            <a:r>
              <a:rPr lang="en-GB" sz="2400" dirty="0" err="1" smtClean="0"/>
              <a:t>parhaus</a:t>
            </a:r>
            <a:endParaRPr lang="en-GB" sz="2400" dirty="0" smtClean="0"/>
          </a:p>
          <a:p>
            <a:r>
              <a:rPr lang="en-GB" sz="2400" dirty="0" err="1" smtClean="0"/>
              <a:t>Darpariaeth</a:t>
            </a:r>
            <a:r>
              <a:rPr lang="en-GB" sz="2400" dirty="0" smtClean="0"/>
              <a:t> </a:t>
            </a:r>
            <a:r>
              <a:rPr lang="en-GB" sz="2400" dirty="0" err="1" smtClean="0"/>
              <a:t>estynedig</a:t>
            </a:r>
            <a:r>
              <a:rPr lang="en-GB" sz="2400" dirty="0" smtClean="0"/>
              <a:t> </a:t>
            </a:r>
          </a:p>
          <a:p>
            <a:r>
              <a:rPr lang="en-GB" sz="2400" dirty="0" err="1" smtClean="0"/>
              <a:t>Tasgau</a:t>
            </a:r>
            <a:r>
              <a:rPr lang="en-GB" sz="2400" dirty="0" smtClean="0"/>
              <a:t> ffocws</a:t>
            </a:r>
            <a:endParaRPr lang="en-GB" sz="2400" dirty="0"/>
          </a:p>
        </p:txBody>
      </p:sp>
      <p:sp>
        <p:nvSpPr>
          <p:cNvPr id="4" name="Content Placeholder 3"/>
          <p:cNvSpPr>
            <a:spLocks noGrp="1"/>
          </p:cNvSpPr>
          <p:nvPr>
            <p:ph sz="half" idx="2"/>
          </p:nvPr>
        </p:nvSpPr>
        <p:spPr>
          <a:xfrm>
            <a:off x="5922182" y="2281307"/>
            <a:ext cx="3657600" cy="4590288"/>
          </a:xfrm>
        </p:spPr>
        <p:txBody>
          <a:bodyPr>
            <a:normAutofit/>
          </a:bodyPr>
          <a:lstStyle/>
          <a:p>
            <a:r>
              <a:rPr lang="en-GB" sz="2400" dirty="0" smtClean="0"/>
              <a:t>Continuous provision</a:t>
            </a:r>
          </a:p>
          <a:p>
            <a:r>
              <a:rPr lang="en-GB" sz="2400" dirty="0" smtClean="0"/>
              <a:t>Enhanced provision</a:t>
            </a:r>
          </a:p>
          <a:p>
            <a:r>
              <a:rPr lang="en-GB" sz="2400" dirty="0" smtClean="0"/>
              <a:t>Focused tasks</a:t>
            </a:r>
            <a:endParaRPr lang="en-GB" sz="2400" dirty="0"/>
          </a:p>
        </p:txBody>
      </p:sp>
      <p:pic>
        <p:nvPicPr>
          <p:cNvPr id="3074" name="Picture 2" descr="C:\Users\Dave\AppData\Local\Microsoft\Windows\Temporary Internet Files\Content.IE5\B263NQH0\wales_grunge_flag_sjpg114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504875" y="4332588"/>
            <a:ext cx="2607224" cy="1580532"/>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03512" y="266580"/>
            <a:ext cx="3508226"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GB" dirty="0"/>
          </a:p>
        </p:txBody>
      </p:sp>
    </p:spTree>
    <p:extLst>
      <p:ext uri="{BB962C8B-B14F-4D97-AF65-F5344CB8AC3E}">
        <p14:creationId xmlns:p14="http://schemas.microsoft.com/office/powerpoint/2010/main" val="379595780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503613" y="85566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2765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0065" name="AutoShape 17"/>
          <p:cNvSpPr>
            <a:spLocks noChangeArrowheads="1"/>
          </p:cNvSpPr>
          <p:nvPr/>
        </p:nvSpPr>
        <p:spPr bwMode="auto">
          <a:xfrm rot="10800000">
            <a:off x="5519739" y="4797426"/>
            <a:ext cx="468153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6" name="AutoShape 18"/>
          <p:cNvSpPr>
            <a:spLocks noChangeArrowheads="1"/>
          </p:cNvSpPr>
          <p:nvPr/>
        </p:nvSpPr>
        <p:spPr bwMode="auto">
          <a:xfrm rot="10800000">
            <a:off x="6240464" y="3429001"/>
            <a:ext cx="324008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7" name="AutoShape 19"/>
          <p:cNvSpPr>
            <a:spLocks noChangeArrowheads="1"/>
          </p:cNvSpPr>
          <p:nvPr/>
        </p:nvSpPr>
        <p:spPr bwMode="auto">
          <a:xfrm>
            <a:off x="6888164" y="1700213"/>
            <a:ext cx="1944687" cy="1801812"/>
          </a:xfrm>
          <a:prstGeom prst="triangle">
            <a:avLst>
              <a:gd name="adj" fmla="val 49866"/>
            </a:avLst>
          </a:pr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8" name="Text Box 20"/>
          <p:cNvSpPr txBox="1">
            <a:spLocks noChangeArrowheads="1"/>
          </p:cNvSpPr>
          <p:nvPr/>
        </p:nvSpPr>
        <p:spPr bwMode="auto">
          <a:xfrm>
            <a:off x="6456364" y="5092700"/>
            <a:ext cx="2808287"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CONTINUOUS PROVISION</a:t>
            </a:r>
          </a:p>
        </p:txBody>
      </p:sp>
      <p:sp>
        <p:nvSpPr>
          <p:cNvPr id="130069" name="Text Box 21"/>
          <p:cNvSpPr txBox="1">
            <a:spLocks noChangeArrowheads="1"/>
          </p:cNvSpPr>
          <p:nvPr/>
        </p:nvSpPr>
        <p:spPr bwMode="auto">
          <a:xfrm>
            <a:off x="7032626" y="3789363"/>
            <a:ext cx="1800225"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ENHANCED PROVISION</a:t>
            </a:r>
          </a:p>
        </p:txBody>
      </p:sp>
      <p:sp>
        <p:nvSpPr>
          <p:cNvPr id="130070" name="Text Box 22"/>
          <p:cNvSpPr txBox="1">
            <a:spLocks noChangeArrowheads="1"/>
          </p:cNvSpPr>
          <p:nvPr/>
        </p:nvSpPr>
        <p:spPr bwMode="auto">
          <a:xfrm>
            <a:off x="7177088" y="2787650"/>
            <a:ext cx="1439862" cy="64135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a:t>FOCUSED TASKS</a:t>
            </a:r>
          </a:p>
        </p:txBody>
      </p:sp>
      <p:sp>
        <p:nvSpPr>
          <p:cNvPr id="130072" name="Text Box 24"/>
          <p:cNvSpPr txBox="1">
            <a:spLocks noChangeArrowheads="1"/>
          </p:cNvSpPr>
          <p:nvPr/>
        </p:nvSpPr>
        <p:spPr bwMode="auto">
          <a:xfrm>
            <a:off x="1524000" y="4984750"/>
            <a:ext cx="313213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a:t> What we provide for </a:t>
            </a:r>
          </a:p>
          <a:p>
            <a:pPr lvl="1">
              <a:lnSpc>
                <a:spcPct val="80000"/>
              </a:lnSpc>
              <a:buClr>
                <a:srgbClr val="FF9933"/>
              </a:buClr>
            </a:pPr>
            <a:r>
              <a:rPr lang="en-GB" altLang="en-US" sz="1800"/>
              <a:t>  children in terms of</a:t>
            </a:r>
          </a:p>
          <a:p>
            <a:pPr lvl="1">
              <a:lnSpc>
                <a:spcPct val="80000"/>
              </a:lnSpc>
              <a:buClr>
                <a:srgbClr val="FF9933"/>
              </a:buClr>
            </a:pPr>
            <a:r>
              <a:rPr lang="en-GB" altLang="en-US" sz="1800"/>
              <a:t>  learning opportunities.</a:t>
            </a:r>
          </a:p>
        </p:txBody>
      </p:sp>
      <p:sp>
        <p:nvSpPr>
          <p:cNvPr id="130073" name="Text Box 25"/>
          <p:cNvSpPr txBox="1">
            <a:spLocks noChangeArrowheads="1"/>
          </p:cNvSpPr>
          <p:nvPr/>
        </p:nvSpPr>
        <p:spPr bwMode="auto">
          <a:xfrm>
            <a:off x="1524000" y="3832225"/>
            <a:ext cx="302418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a:latin typeface="Comic Sans MS" pitchFamily="66" charset="0"/>
              </a:rPr>
              <a:t> </a:t>
            </a:r>
            <a:r>
              <a:rPr lang="en-GB" altLang="en-US" sz="1800"/>
              <a:t>How we enhance,</a:t>
            </a:r>
          </a:p>
          <a:p>
            <a:pPr lvl="1">
              <a:lnSpc>
                <a:spcPct val="80000"/>
              </a:lnSpc>
              <a:buClr>
                <a:srgbClr val="FF9933"/>
              </a:buClr>
            </a:pPr>
            <a:r>
              <a:rPr lang="en-GB" altLang="en-US" sz="1800"/>
              <a:t>  enrich and extend</a:t>
            </a:r>
          </a:p>
          <a:p>
            <a:pPr lvl="1">
              <a:lnSpc>
                <a:spcPct val="80000"/>
              </a:lnSpc>
              <a:buClr>
                <a:srgbClr val="FF9933"/>
              </a:buClr>
            </a:pPr>
            <a:r>
              <a:rPr lang="en-GB" altLang="en-US" sz="1800"/>
              <a:t>  children’s learning;</a:t>
            </a:r>
          </a:p>
        </p:txBody>
      </p:sp>
      <p:sp>
        <p:nvSpPr>
          <p:cNvPr id="130074" name="Text Box 26"/>
          <p:cNvSpPr txBox="1">
            <a:spLocks noChangeArrowheads="1"/>
          </p:cNvSpPr>
          <p:nvPr/>
        </p:nvSpPr>
        <p:spPr bwMode="auto">
          <a:xfrm>
            <a:off x="2063751" y="2022475"/>
            <a:ext cx="2663825" cy="1421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lnSpc>
                <a:spcPct val="80000"/>
              </a:lnSpc>
              <a:buClr>
                <a:srgbClr val="FF9933"/>
              </a:buClr>
              <a:buFontTx/>
              <a:buChar char="•"/>
            </a:pPr>
            <a:r>
              <a:rPr lang="en-GB" altLang="en-US" sz="1800"/>
              <a:t> How we initiate, </a:t>
            </a:r>
          </a:p>
          <a:p>
            <a:pPr eaLnBrk="1" hangingPunct="1">
              <a:lnSpc>
                <a:spcPct val="80000"/>
              </a:lnSpc>
              <a:buClr>
                <a:srgbClr val="FF9933"/>
              </a:buClr>
            </a:pPr>
            <a:r>
              <a:rPr lang="en-GB" altLang="en-US" sz="1800"/>
              <a:t>  direct and model what    </a:t>
            </a:r>
          </a:p>
          <a:p>
            <a:pPr eaLnBrk="1" hangingPunct="1">
              <a:lnSpc>
                <a:spcPct val="80000"/>
              </a:lnSpc>
              <a:buClr>
                <a:srgbClr val="FF9933"/>
              </a:buClr>
            </a:pPr>
            <a:r>
              <a:rPr lang="en-GB" altLang="en-US" sz="1800"/>
              <a:t>  children need to learn </a:t>
            </a:r>
          </a:p>
          <a:p>
            <a:pPr eaLnBrk="1" hangingPunct="1">
              <a:lnSpc>
                <a:spcPct val="80000"/>
              </a:lnSpc>
              <a:buClr>
                <a:srgbClr val="FF9933"/>
              </a:buClr>
            </a:pPr>
            <a:r>
              <a:rPr lang="en-GB" altLang="en-US" sz="1800"/>
              <a:t>  in order to become </a:t>
            </a:r>
          </a:p>
          <a:p>
            <a:pPr eaLnBrk="1" hangingPunct="1">
              <a:lnSpc>
                <a:spcPct val="80000"/>
              </a:lnSpc>
              <a:buClr>
                <a:srgbClr val="FF9933"/>
              </a:buClr>
            </a:pPr>
            <a:r>
              <a:rPr lang="en-GB" altLang="en-US" sz="1800"/>
              <a:t>  confident, independent </a:t>
            </a:r>
          </a:p>
          <a:p>
            <a:pPr eaLnBrk="1" hangingPunct="1">
              <a:lnSpc>
                <a:spcPct val="80000"/>
              </a:lnSpc>
              <a:buClr>
                <a:srgbClr val="FF9933"/>
              </a:buClr>
            </a:pPr>
            <a:r>
              <a:rPr lang="en-GB" altLang="en-US" sz="1800"/>
              <a:t>  life-long learners</a:t>
            </a:r>
          </a:p>
        </p:txBody>
      </p:sp>
      <p:sp>
        <p:nvSpPr>
          <p:cNvPr id="130075" name="AutoShape 27"/>
          <p:cNvSpPr>
            <a:spLocks noChangeArrowheads="1"/>
          </p:cNvSpPr>
          <p:nvPr/>
        </p:nvSpPr>
        <p:spPr bwMode="auto">
          <a:xfrm>
            <a:off x="4943475" y="5157788"/>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6" name="AutoShape 28"/>
          <p:cNvSpPr>
            <a:spLocks noChangeArrowheads="1"/>
          </p:cNvSpPr>
          <p:nvPr/>
        </p:nvSpPr>
        <p:spPr bwMode="auto">
          <a:xfrm>
            <a:off x="4943475" y="3933825"/>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7" name="AutoShape 29"/>
          <p:cNvSpPr>
            <a:spLocks noChangeArrowheads="1"/>
          </p:cNvSpPr>
          <p:nvPr/>
        </p:nvSpPr>
        <p:spPr bwMode="auto">
          <a:xfrm>
            <a:off x="4943475" y="2565400"/>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7678" name="Text Box 30"/>
          <p:cNvSpPr txBox="1">
            <a:spLocks noChangeArrowheads="1"/>
          </p:cNvSpPr>
          <p:nvPr/>
        </p:nvSpPr>
        <p:spPr bwMode="auto">
          <a:xfrm>
            <a:off x="1919289" y="1557338"/>
            <a:ext cx="7056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r>
              <a:rPr lang="en-GB" altLang="en-US" b="1">
                <a:solidFill>
                  <a:srgbClr val="0066FF"/>
                </a:solidFill>
              </a:rPr>
              <a:t>The FP model encompasses:</a:t>
            </a:r>
            <a:endParaRPr lang="en-GB" altLang="en-US" b="1"/>
          </a:p>
        </p:txBody>
      </p:sp>
      <p:pic>
        <p:nvPicPr>
          <p:cNvPr id="27679" name="Picture 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80" name="Picture 3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30465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0065"/>
                                        </p:tgtEl>
                                        <p:attrNameLst>
                                          <p:attrName>style.visibility</p:attrName>
                                        </p:attrNameLst>
                                      </p:cBhvr>
                                      <p:to>
                                        <p:strVal val="visible"/>
                                      </p:to>
                                    </p:set>
                                    <p:animEffect transition="in" filter="dissolve">
                                      <p:cBhvr>
                                        <p:cTn id="7" dur="500"/>
                                        <p:tgtEl>
                                          <p:spTgt spid="13006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0068"/>
                                        </p:tgtEl>
                                        <p:attrNameLst>
                                          <p:attrName>style.visibility</p:attrName>
                                        </p:attrNameLst>
                                      </p:cBhvr>
                                      <p:to>
                                        <p:strVal val="visible"/>
                                      </p:to>
                                    </p:set>
                                    <p:animEffect transition="in" filter="dissolve">
                                      <p:cBhvr>
                                        <p:cTn id="10" dur="500"/>
                                        <p:tgtEl>
                                          <p:spTgt spid="13006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130072"/>
                                        </p:tgtEl>
                                        <p:attrNameLst>
                                          <p:attrName>style.visibility</p:attrName>
                                        </p:attrNameLst>
                                      </p:cBhvr>
                                      <p:to>
                                        <p:strVal val="visible"/>
                                      </p:to>
                                    </p:set>
                                    <p:anim calcmode="lin" valueType="num">
                                      <p:cBhvr additive="base">
                                        <p:cTn id="13" dur="1000" fill="hold"/>
                                        <p:tgtEl>
                                          <p:spTgt spid="130072"/>
                                        </p:tgtEl>
                                        <p:attrNameLst>
                                          <p:attrName>ppt_x</p:attrName>
                                        </p:attrNameLst>
                                      </p:cBhvr>
                                      <p:tavLst>
                                        <p:tav tm="0">
                                          <p:val>
                                            <p:strVal val="0-#ppt_w/2"/>
                                          </p:val>
                                        </p:tav>
                                        <p:tav tm="100000">
                                          <p:val>
                                            <p:strVal val="#ppt_x"/>
                                          </p:val>
                                        </p:tav>
                                      </p:tavLst>
                                    </p:anim>
                                    <p:anim calcmode="lin" valueType="num">
                                      <p:cBhvr additive="base">
                                        <p:cTn id="14" dur="1000" fill="hold"/>
                                        <p:tgtEl>
                                          <p:spTgt spid="130072"/>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30075"/>
                                        </p:tgtEl>
                                        <p:attrNameLst>
                                          <p:attrName>style.visibility</p:attrName>
                                        </p:attrNameLst>
                                      </p:cBhvr>
                                      <p:to>
                                        <p:strVal val="visible"/>
                                      </p:to>
                                    </p:set>
                                    <p:anim calcmode="lin" valueType="num">
                                      <p:cBhvr additive="base">
                                        <p:cTn id="17" dur="1000" fill="hold"/>
                                        <p:tgtEl>
                                          <p:spTgt spid="130075"/>
                                        </p:tgtEl>
                                        <p:attrNameLst>
                                          <p:attrName>ppt_x</p:attrName>
                                        </p:attrNameLst>
                                      </p:cBhvr>
                                      <p:tavLst>
                                        <p:tav tm="0">
                                          <p:val>
                                            <p:strVal val="0-#ppt_w/2"/>
                                          </p:val>
                                        </p:tav>
                                        <p:tav tm="100000">
                                          <p:val>
                                            <p:strVal val="#ppt_x"/>
                                          </p:val>
                                        </p:tav>
                                      </p:tavLst>
                                    </p:anim>
                                    <p:anim calcmode="lin" valueType="num">
                                      <p:cBhvr additive="base">
                                        <p:cTn id="18" dur="1000" fill="hold"/>
                                        <p:tgtEl>
                                          <p:spTgt spid="130075"/>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0066"/>
                                        </p:tgtEl>
                                        <p:attrNameLst>
                                          <p:attrName>style.visibility</p:attrName>
                                        </p:attrNameLst>
                                      </p:cBhvr>
                                      <p:to>
                                        <p:strVal val="visible"/>
                                      </p:to>
                                    </p:set>
                                    <p:animEffect transition="in" filter="dissolve">
                                      <p:cBhvr>
                                        <p:cTn id="23" dur="500"/>
                                        <p:tgtEl>
                                          <p:spTgt spid="130066"/>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30069"/>
                                        </p:tgtEl>
                                        <p:attrNameLst>
                                          <p:attrName>style.visibility</p:attrName>
                                        </p:attrNameLst>
                                      </p:cBhvr>
                                      <p:to>
                                        <p:strVal val="visible"/>
                                      </p:to>
                                    </p:set>
                                    <p:animEffect transition="in" filter="dissolve">
                                      <p:cBhvr>
                                        <p:cTn id="26" dur="500"/>
                                        <p:tgtEl>
                                          <p:spTgt spid="130069"/>
                                        </p:tgtEl>
                                      </p:cBhvr>
                                    </p:animEffect>
                                  </p:childTnLst>
                                </p:cTn>
                              </p:par>
                              <p:par>
                                <p:cTn id="27" presetID="2" presetClass="entr" presetSubtype="8" fill="hold" grpId="0" nodeType="withEffect">
                                  <p:stCondLst>
                                    <p:cond delay="0"/>
                                  </p:stCondLst>
                                  <p:childTnLst>
                                    <p:set>
                                      <p:cBhvr>
                                        <p:cTn id="28" dur="1" fill="hold">
                                          <p:stCondLst>
                                            <p:cond delay="0"/>
                                          </p:stCondLst>
                                        </p:cTn>
                                        <p:tgtEl>
                                          <p:spTgt spid="130073"/>
                                        </p:tgtEl>
                                        <p:attrNameLst>
                                          <p:attrName>style.visibility</p:attrName>
                                        </p:attrNameLst>
                                      </p:cBhvr>
                                      <p:to>
                                        <p:strVal val="visible"/>
                                      </p:to>
                                    </p:set>
                                    <p:anim calcmode="lin" valueType="num">
                                      <p:cBhvr additive="base">
                                        <p:cTn id="29" dur="1000" fill="hold"/>
                                        <p:tgtEl>
                                          <p:spTgt spid="130073"/>
                                        </p:tgtEl>
                                        <p:attrNameLst>
                                          <p:attrName>ppt_x</p:attrName>
                                        </p:attrNameLst>
                                      </p:cBhvr>
                                      <p:tavLst>
                                        <p:tav tm="0">
                                          <p:val>
                                            <p:strVal val="0-#ppt_w/2"/>
                                          </p:val>
                                        </p:tav>
                                        <p:tav tm="100000">
                                          <p:val>
                                            <p:strVal val="#ppt_x"/>
                                          </p:val>
                                        </p:tav>
                                      </p:tavLst>
                                    </p:anim>
                                    <p:anim calcmode="lin" valueType="num">
                                      <p:cBhvr additive="base">
                                        <p:cTn id="30" dur="1000" fill="hold"/>
                                        <p:tgtEl>
                                          <p:spTgt spid="130073"/>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30076"/>
                                        </p:tgtEl>
                                        <p:attrNameLst>
                                          <p:attrName>style.visibility</p:attrName>
                                        </p:attrNameLst>
                                      </p:cBhvr>
                                      <p:to>
                                        <p:strVal val="visible"/>
                                      </p:to>
                                    </p:set>
                                    <p:anim calcmode="lin" valueType="num">
                                      <p:cBhvr additive="base">
                                        <p:cTn id="33" dur="1000" fill="hold"/>
                                        <p:tgtEl>
                                          <p:spTgt spid="130076"/>
                                        </p:tgtEl>
                                        <p:attrNameLst>
                                          <p:attrName>ppt_x</p:attrName>
                                        </p:attrNameLst>
                                      </p:cBhvr>
                                      <p:tavLst>
                                        <p:tav tm="0">
                                          <p:val>
                                            <p:strVal val="0-#ppt_w/2"/>
                                          </p:val>
                                        </p:tav>
                                        <p:tav tm="100000">
                                          <p:val>
                                            <p:strVal val="#ppt_x"/>
                                          </p:val>
                                        </p:tav>
                                      </p:tavLst>
                                    </p:anim>
                                    <p:anim calcmode="lin" valueType="num">
                                      <p:cBhvr additive="base">
                                        <p:cTn id="34" dur="1000" fill="hold"/>
                                        <p:tgtEl>
                                          <p:spTgt spid="130076"/>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130067"/>
                                        </p:tgtEl>
                                        <p:attrNameLst>
                                          <p:attrName>style.visibility</p:attrName>
                                        </p:attrNameLst>
                                      </p:cBhvr>
                                      <p:to>
                                        <p:strVal val="visible"/>
                                      </p:to>
                                    </p:set>
                                    <p:animEffect transition="in" filter="dissolve">
                                      <p:cBhvr>
                                        <p:cTn id="39" dur="500"/>
                                        <p:tgtEl>
                                          <p:spTgt spid="130067"/>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30070"/>
                                        </p:tgtEl>
                                        <p:attrNameLst>
                                          <p:attrName>style.visibility</p:attrName>
                                        </p:attrNameLst>
                                      </p:cBhvr>
                                      <p:to>
                                        <p:strVal val="visible"/>
                                      </p:to>
                                    </p:set>
                                    <p:animEffect transition="in" filter="dissolve">
                                      <p:cBhvr>
                                        <p:cTn id="42" dur="500"/>
                                        <p:tgtEl>
                                          <p:spTgt spid="130070"/>
                                        </p:tgtEl>
                                      </p:cBhvr>
                                    </p:animEffect>
                                  </p:childTnLst>
                                </p:cTn>
                              </p:par>
                              <p:par>
                                <p:cTn id="43" presetID="2" presetClass="entr" presetSubtype="8" fill="hold" grpId="0" nodeType="withEffect">
                                  <p:stCondLst>
                                    <p:cond delay="0"/>
                                  </p:stCondLst>
                                  <p:childTnLst>
                                    <p:set>
                                      <p:cBhvr>
                                        <p:cTn id="44" dur="1" fill="hold">
                                          <p:stCondLst>
                                            <p:cond delay="0"/>
                                          </p:stCondLst>
                                        </p:cTn>
                                        <p:tgtEl>
                                          <p:spTgt spid="130074"/>
                                        </p:tgtEl>
                                        <p:attrNameLst>
                                          <p:attrName>style.visibility</p:attrName>
                                        </p:attrNameLst>
                                      </p:cBhvr>
                                      <p:to>
                                        <p:strVal val="visible"/>
                                      </p:to>
                                    </p:set>
                                    <p:anim calcmode="lin" valueType="num">
                                      <p:cBhvr additive="base">
                                        <p:cTn id="45" dur="1000" fill="hold"/>
                                        <p:tgtEl>
                                          <p:spTgt spid="130074"/>
                                        </p:tgtEl>
                                        <p:attrNameLst>
                                          <p:attrName>ppt_x</p:attrName>
                                        </p:attrNameLst>
                                      </p:cBhvr>
                                      <p:tavLst>
                                        <p:tav tm="0">
                                          <p:val>
                                            <p:strVal val="0-#ppt_w/2"/>
                                          </p:val>
                                        </p:tav>
                                        <p:tav tm="100000">
                                          <p:val>
                                            <p:strVal val="#ppt_x"/>
                                          </p:val>
                                        </p:tav>
                                      </p:tavLst>
                                    </p:anim>
                                    <p:anim calcmode="lin" valueType="num">
                                      <p:cBhvr additive="base">
                                        <p:cTn id="46" dur="1000" fill="hold"/>
                                        <p:tgtEl>
                                          <p:spTgt spid="130074"/>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130077"/>
                                        </p:tgtEl>
                                        <p:attrNameLst>
                                          <p:attrName>style.visibility</p:attrName>
                                        </p:attrNameLst>
                                      </p:cBhvr>
                                      <p:to>
                                        <p:strVal val="visible"/>
                                      </p:to>
                                    </p:set>
                                    <p:anim calcmode="lin" valueType="num">
                                      <p:cBhvr additive="base">
                                        <p:cTn id="49" dur="1000" fill="hold"/>
                                        <p:tgtEl>
                                          <p:spTgt spid="130077"/>
                                        </p:tgtEl>
                                        <p:attrNameLst>
                                          <p:attrName>ppt_x</p:attrName>
                                        </p:attrNameLst>
                                      </p:cBhvr>
                                      <p:tavLst>
                                        <p:tav tm="0">
                                          <p:val>
                                            <p:strVal val="0-#ppt_w/2"/>
                                          </p:val>
                                        </p:tav>
                                        <p:tav tm="100000">
                                          <p:val>
                                            <p:strVal val="#ppt_x"/>
                                          </p:val>
                                        </p:tav>
                                      </p:tavLst>
                                    </p:anim>
                                    <p:anim calcmode="lin" valueType="num">
                                      <p:cBhvr additive="base">
                                        <p:cTn id="50" dur="1000" fill="hold"/>
                                        <p:tgtEl>
                                          <p:spTgt spid="1300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65" grpId="0" animBg="1"/>
      <p:bldP spid="130066" grpId="0" animBg="1"/>
      <p:bldP spid="130067" grpId="0" animBg="1"/>
      <p:bldP spid="130068" grpId="0" animBg="1"/>
      <p:bldP spid="130069" grpId="0" animBg="1"/>
      <p:bldP spid="130070" grpId="0" animBg="1"/>
      <p:bldP spid="130072" grpId="0"/>
      <p:bldP spid="130073" grpId="0"/>
      <p:bldP spid="130074" grpId="0"/>
      <p:bldP spid="130075" grpId="0" animBg="1"/>
      <p:bldP spid="130076" grpId="0" animBg="1"/>
      <p:bldP spid="13007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2765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5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766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30065" name="AutoShape 17"/>
          <p:cNvSpPr>
            <a:spLocks noChangeArrowheads="1"/>
          </p:cNvSpPr>
          <p:nvPr/>
        </p:nvSpPr>
        <p:spPr bwMode="auto">
          <a:xfrm rot="10800000">
            <a:off x="5519739" y="4797426"/>
            <a:ext cx="468153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3445 w 21600"/>
              <a:gd name="T13" fmla="*/ 3445 h 21600"/>
              <a:gd name="T14" fmla="*/ 18155 w 21600"/>
              <a:gd name="T15" fmla="*/ 18155 h 21600"/>
            </a:gdLst>
            <a:ahLst/>
            <a:cxnLst>
              <a:cxn ang="T8">
                <a:pos x="T0" y="T1"/>
              </a:cxn>
              <a:cxn ang="T9">
                <a:pos x="T2" y="T3"/>
              </a:cxn>
              <a:cxn ang="T10">
                <a:pos x="T4" y="T5"/>
              </a:cxn>
              <a:cxn ang="T11">
                <a:pos x="T6" y="T7"/>
              </a:cxn>
            </a:cxnLst>
            <a:rect l="T12" t="T13" r="T14" b="T15"/>
            <a:pathLst>
              <a:path w="21600" h="21600">
                <a:moveTo>
                  <a:pt x="0" y="0"/>
                </a:moveTo>
                <a:lnTo>
                  <a:pt x="3290" y="21600"/>
                </a:lnTo>
                <a:lnTo>
                  <a:pt x="18310"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6" name="AutoShape 18"/>
          <p:cNvSpPr>
            <a:spLocks noChangeArrowheads="1"/>
          </p:cNvSpPr>
          <p:nvPr/>
        </p:nvSpPr>
        <p:spPr bwMode="auto">
          <a:xfrm rot="10800000">
            <a:off x="6240464" y="3429001"/>
            <a:ext cx="3240087" cy="1368425"/>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0 h 21600"/>
              <a:gd name="T8" fmla="*/ 0 60000 65536"/>
              <a:gd name="T9" fmla="*/ 0 60000 65536"/>
              <a:gd name="T10" fmla="*/ 0 60000 65536"/>
              <a:gd name="T11" fmla="*/ 0 60000 65536"/>
              <a:gd name="T12" fmla="*/ 4088 w 21600"/>
              <a:gd name="T13" fmla="*/ 4088 h 21600"/>
              <a:gd name="T14" fmla="*/ 17512 w 21600"/>
              <a:gd name="T15" fmla="*/ 17512 h 21600"/>
            </a:gdLst>
            <a:ahLst/>
            <a:cxnLst>
              <a:cxn ang="T8">
                <a:pos x="T0" y="T1"/>
              </a:cxn>
              <a:cxn ang="T9">
                <a:pos x="T2" y="T3"/>
              </a:cxn>
              <a:cxn ang="T10">
                <a:pos x="T4" y="T5"/>
              </a:cxn>
              <a:cxn ang="T11">
                <a:pos x="T6" y="T7"/>
              </a:cxn>
            </a:cxnLst>
            <a:rect l="T12" t="T13" r="T14" b="T15"/>
            <a:pathLst>
              <a:path w="21600" h="21600">
                <a:moveTo>
                  <a:pt x="0" y="0"/>
                </a:moveTo>
                <a:lnTo>
                  <a:pt x="4576" y="21600"/>
                </a:lnTo>
                <a:lnTo>
                  <a:pt x="17024" y="21600"/>
                </a:lnTo>
                <a:lnTo>
                  <a:pt x="21600" y="0"/>
                </a:lnTo>
                <a:close/>
              </a:path>
            </a:pathLst>
          </a:cu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7" name="AutoShape 19"/>
          <p:cNvSpPr>
            <a:spLocks noChangeArrowheads="1"/>
          </p:cNvSpPr>
          <p:nvPr/>
        </p:nvSpPr>
        <p:spPr bwMode="auto">
          <a:xfrm>
            <a:off x="6888164" y="1700213"/>
            <a:ext cx="1944687" cy="1801812"/>
          </a:xfrm>
          <a:prstGeom prst="triangle">
            <a:avLst>
              <a:gd name="adj" fmla="val 49866"/>
            </a:avLst>
          </a:prstGeom>
          <a:solidFill>
            <a:srgbClr val="A3FFC2"/>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68" name="Text Box 20"/>
          <p:cNvSpPr txBox="1">
            <a:spLocks noChangeArrowheads="1"/>
          </p:cNvSpPr>
          <p:nvPr/>
        </p:nvSpPr>
        <p:spPr bwMode="auto">
          <a:xfrm>
            <a:off x="6456364" y="5092701"/>
            <a:ext cx="2808287" cy="646331"/>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DARPARIAETH PARHAUS</a:t>
            </a:r>
          </a:p>
        </p:txBody>
      </p:sp>
      <p:sp>
        <p:nvSpPr>
          <p:cNvPr id="130069" name="Text Box 21"/>
          <p:cNvSpPr txBox="1">
            <a:spLocks noChangeArrowheads="1"/>
          </p:cNvSpPr>
          <p:nvPr/>
        </p:nvSpPr>
        <p:spPr bwMode="auto">
          <a:xfrm>
            <a:off x="7032626" y="3789363"/>
            <a:ext cx="1800225" cy="784830"/>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DARPARIAETH</a:t>
            </a:r>
          </a:p>
          <a:p>
            <a:pPr algn="ctr" eaLnBrk="1" hangingPunct="1">
              <a:spcBef>
                <a:spcPct val="50000"/>
              </a:spcBef>
            </a:pPr>
            <a:r>
              <a:rPr lang="en-GB" altLang="en-US" sz="1800" dirty="0"/>
              <a:t>ESTYNEDIG </a:t>
            </a:r>
          </a:p>
        </p:txBody>
      </p:sp>
      <p:sp>
        <p:nvSpPr>
          <p:cNvPr id="130070" name="Text Box 22"/>
          <p:cNvSpPr txBox="1">
            <a:spLocks noChangeArrowheads="1"/>
          </p:cNvSpPr>
          <p:nvPr/>
        </p:nvSpPr>
        <p:spPr bwMode="auto">
          <a:xfrm>
            <a:off x="7177088" y="2787651"/>
            <a:ext cx="1439862" cy="646331"/>
          </a:xfrm>
          <a:prstGeom prst="rect">
            <a:avLst/>
          </a:prstGeom>
          <a:solidFill>
            <a:schemeClr val="bg1">
              <a:alpha val="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1800" dirty="0"/>
              <a:t>TASGAU FFOCWS</a:t>
            </a:r>
          </a:p>
        </p:txBody>
      </p:sp>
      <p:sp>
        <p:nvSpPr>
          <p:cNvPr id="130072" name="Text Box 24"/>
          <p:cNvSpPr txBox="1">
            <a:spLocks noChangeArrowheads="1"/>
          </p:cNvSpPr>
          <p:nvPr/>
        </p:nvSpPr>
        <p:spPr bwMode="auto">
          <a:xfrm>
            <a:off x="1524000" y="4984751"/>
            <a:ext cx="3132138" cy="5355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dirty="0"/>
              <a:t> </a:t>
            </a:r>
            <a:r>
              <a:rPr lang="en-GB" altLang="en-US" sz="1800" dirty="0" err="1"/>
              <a:t>Cyfleoedd</a:t>
            </a:r>
            <a:r>
              <a:rPr lang="en-GB" altLang="en-US" sz="1800" dirty="0"/>
              <a:t> </a:t>
            </a:r>
            <a:r>
              <a:rPr lang="en-GB" altLang="en-US" sz="1800" dirty="0" err="1"/>
              <a:t>dysgu</a:t>
            </a:r>
            <a:r>
              <a:rPr lang="en-GB" altLang="en-US" sz="1800" dirty="0"/>
              <a:t> </a:t>
            </a:r>
            <a:r>
              <a:rPr lang="en-GB" altLang="en-US" sz="1800" dirty="0" err="1"/>
              <a:t>sy’n</a:t>
            </a:r>
            <a:r>
              <a:rPr lang="en-GB" altLang="en-US" sz="1800" dirty="0"/>
              <a:t> </a:t>
            </a:r>
            <a:r>
              <a:rPr lang="en-GB" altLang="en-US" sz="1800" dirty="0" err="1"/>
              <a:t>cael</a:t>
            </a:r>
            <a:r>
              <a:rPr lang="en-GB" altLang="en-US" sz="1800" dirty="0"/>
              <a:t> </a:t>
            </a:r>
            <a:r>
              <a:rPr lang="en-GB" altLang="en-US" sz="1800" dirty="0" err="1"/>
              <a:t>eu</a:t>
            </a:r>
            <a:r>
              <a:rPr lang="en-GB" altLang="en-US" sz="1800" dirty="0"/>
              <a:t> </a:t>
            </a:r>
            <a:r>
              <a:rPr lang="en-GB" altLang="en-US" sz="1800" dirty="0" err="1"/>
              <a:t>cynnig</a:t>
            </a:r>
            <a:r>
              <a:rPr lang="en-GB" altLang="en-US" sz="1800" dirty="0"/>
              <a:t> </a:t>
            </a:r>
            <a:r>
              <a:rPr lang="en-GB" altLang="en-US" sz="1800" dirty="0" err="1"/>
              <a:t>i</a:t>
            </a:r>
            <a:r>
              <a:rPr lang="en-GB" altLang="en-US" sz="1800" dirty="0"/>
              <a:t> </a:t>
            </a:r>
            <a:r>
              <a:rPr lang="en-GB" altLang="en-US" sz="1800" dirty="0" err="1"/>
              <a:t>blant</a:t>
            </a:r>
            <a:r>
              <a:rPr lang="en-GB" altLang="en-US" sz="1800" dirty="0"/>
              <a:t>.</a:t>
            </a:r>
          </a:p>
        </p:txBody>
      </p:sp>
      <p:sp>
        <p:nvSpPr>
          <p:cNvPr id="130073" name="Text Box 25"/>
          <p:cNvSpPr txBox="1">
            <a:spLocks noChangeArrowheads="1"/>
          </p:cNvSpPr>
          <p:nvPr/>
        </p:nvSpPr>
        <p:spPr bwMode="auto">
          <a:xfrm>
            <a:off x="1524000" y="3832225"/>
            <a:ext cx="3024188" cy="7571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4161750" indent="-24161750" eaLnBrk="0" hangingPunct="0">
              <a:defRPr sz="2400">
                <a:solidFill>
                  <a:schemeClr val="tx1"/>
                </a:solidFill>
                <a:latin typeface="Arial" charset="0"/>
                <a:cs typeface="Arial" charset="0"/>
              </a:defRPr>
            </a:lvl1pPr>
            <a:lvl2pPr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lvl="1">
              <a:lnSpc>
                <a:spcPct val="80000"/>
              </a:lnSpc>
              <a:buClr>
                <a:srgbClr val="FF9933"/>
              </a:buClr>
              <a:buFontTx/>
              <a:buChar char="•"/>
            </a:pPr>
            <a:r>
              <a:rPr lang="en-GB" altLang="en-US" sz="1800" dirty="0">
                <a:latin typeface="Comic Sans MS" pitchFamily="66" charset="0"/>
              </a:rPr>
              <a:t> </a:t>
            </a:r>
            <a:r>
              <a:rPr lang="en-GB" altLang="en-US" sz="1800" dirty="0">
                <a:latin typeface="Arial" panose="020B0604020202020204" pitchFamily="34" charset="0"/>
                <a:cs typeface="Arial" panose="020B0604020202020204" pitchFamily="34" charset="0"/>
              </a:rPr>
              <a:t>Y </a:t>
            </a:r>
            <a:r>
              <a:rPr lang="en-GB" altLang="en-US" sz="1800" dirty="0" err="1">
                <a:latin typeface="Arial" panose="020B0604020202020204" pitchFamily="34" charset="0"/>
                <a:cs typeface="Arial" panose="020B0604020202020204" pitchFamily="34" charset="0"/>
              </a:rPr>
              <a:t>ffordd</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rydym</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ni’n</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ymestyn</a:t>
            </a:r>
            <a:r>
              <a:rPr lang="en-GB" altLang="en-US" sz="1800" dirty="0">
                <a:latin typeface="Arial" panose="020B0604020202020204" pitchFamily="34" charset="0"/>
                <a:cs typeface="Arial" panose="020B0604020202020204" pitchFamily="34" charset="0"/>
              </a:rPr>
              <a:t> a </a:t>
            </a:r>
            <a:r>
              <a:rPr lang="en-GB" altLang="en-US" sz="1800" dirty="0" err="1">
                <a:latin typeface="Arial" panose="020B0604020202020204" pitchFamily="34" charset="0"/>
                <a:cs typeface="Arial" panose="020B0604020202020204" pitchFamily="34" charset="0"/>
              </a:rPr>
              <a:t>chyfoethogi</a:t>
            </a:r>
            <a:r>
              <a:rPr lang="en-GB" altLang="en-US" sz="1800" dirty="0">
                <a:latin typeface="Arial" panose="020B0604020202020204" pitchFamily="34" charset="0"/>
                <a:cs typeface="Arial" panose="020B0604020202020204" pitchFamily="34" charset="0"/>
              </a:rPr>
              <a:t> </a:t>
            </a:r>
            <a:r>
              <a:rPr lang="en-GB" altLang="en-US" sz="1800" dirty="0" err="1">
                <a:latin typeface="Arial" panose="020B0604020202020204" pitchFamily="34" charset="0"/>
                <a:cs typeface="Arial" panose="020B0604020202020204" pitchFamily="34" charset="0"/>
              </a:rPr>
              <a:t>dysgu</a:t>
            </a:r>
            <a:r>
              <a:rPr lang="en-GB" altLang="en-US" sz="1800" dirty="0">
                <a:latin typeface="Arial" panose="020B0604020202020204" pitchFamily="34" charset="0"/>
                <a:cs typeface="Arial" panose="020B0604020202020204" pitchFamily="34" charset="0"/>
              </a:rPr>
              <a:t> plant</a:t>
            </a:r>
          </a:p>
        </p:txBody>
      </p:sp>
      <p:sp>
        <p:nvSpPr>
          <p:cNvPr id="130074" name="Text Box 26"/>
          <p:cNvSpPr txBox="1">
            <a:spLocks noChangeArrowheads="1"/>
          </p:cNvSpPr>
          <p:nvPr/>
        </p:nvSpPr>
        <p:spPr bwMode="auto">
          <a:xfrm>
            <a:off x="2063751" y="2022476"/>
            <a:ext cx="2663825" cy="16435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lnSpc>
                <a:spcPct val="80000"/>
              </a:lnSpc>
              <a:buClr>
                <a:srgbClr val="FF9933"/>
              </a:buClr>
              <a:buFontTx/>
              <a:buChar char="•"/>
            </a:pPr>
            <a:r>
              <a:rPr lang="en-GB" altLang="en-US" sz="1800" dirty="0"/>
              <a:t> Y </a:t>
            </a:r>
            <a:r>
              <a:rPr lang="en-GB" altLang="en-US" sz="1800" dirty="0" err="1"/>
              <a:t>ffordd</a:t>
            </a:r>
            <a:r>
              <a:rPr lang="en-GB" altLang="en-US" sz="1800" dirty="0"/>
              <a:t> </a:t>
            </a:r>
            <a:r>
              <a:rPr lang="en-GB" altLang="en-US" sz="1800" dirty="0" err="1"/>
              <a:t>rydym</a:t>
            </a:r>
            <a:r>
              <a:rPr lang="en-GB" altLang="en-US" sz="1800" dirty="0"/>
              <a:t> </a:t>
            </a:r>
            <a:r>
              <a:rPr lang="en-GB" altLang="en-US" sz="1800" dirty="0" err="1"/>
              <a:t>ni’n</a:t>
            </a:r>
            <a:r>
              <a:rPr lang="en-GB" altLang="en-US" sz="1800" dirty="0"/>
              <a:t> </a:t>
            </a:r>
            <a:r>
              <a:rPr lang="en-GB" altLang="en-US" sz="1800" dirty="0" err="1"/>
              <a:t>cyfeirio</a:t>
            </a:r>
            <a:r>
              <a:rPr lang="en-GB" altLang="en-US" sz="1800" dirty="0"/>
              <a:t> a </a:t>
            </a:r>
            <a:r>
              <a:rPr lang="en-GB" altLang="en-US" sz="1800" dirty="0" err="1"/>
              <a:t>modelu’r</a:t>
            </a:r>
            <a:r>
              <a:rPr lang="en-GB" altLang="en-US" sz="1800" dirty="0"/>
              <a:t> </a:t>
            </a:r>
            <a:r>
              <a:rPr lang="en-GB" altLang="en-US" sz="1800" dirty="0" err="1"/>
              <a:t>hyn</a:t>
            </a:r>
            <a:r>
              <a:rPr lang="en-GB" altLang="en-US" sz="1800" dirty="0"/>
              <a:t> </a:t>
            </a:r>
            <a:r>
              <a:rPr lang="en-GB" altLang="en-US" sz="1800" dirty="0" err="1"/>
              <a:t>sydd</a:t>
            </a:r>
            <a:r>
              <a:rPr lang="en-GB" altLang="en-US" sz="1800" dirty="0"/>
              <a:t> </a:t>
            </a:r>
            <a:r>
              <a:rPr lang="en-GB" altLang="en-US" sz="1800" dirty="0" err="1"/>
              <a:t>angen</a:t>
            </a:r>
            <a:r>
              <a:rPr lang="en-GB" altLang="en-US" sz="1800" dirty="0"/>
              <a:t> </a:t>
            </a:r>
            <a:r>
              <a:rPr lang="en-GB" altLang="en-US" sz="1800" dirty="0" err="1"/>
              <a:t>i</a:t>
            </a:r>
            <a:r>
              <a:rPr lang="en-GB" altLang="en-US" sz="1800" dirty="0"/>
              <a:t> </a:t>
            </a:r>
            <a:r>
              <a:rPr lang="en-GB" altLang="en-US" sz="1800" dirty="0" err="1"/>
              <a:t>blant</a:t>
            </a:r>
            <a:r>
              <a:rPr lang="en-GB" altLang="en-US" sz="1800" dirty="0"/>
              <a:t> </a:t>
            </a:r>
            <a:r>
              <a:rPr lang="en-GB" altLang="en-US" sz="1800" dirty="0" err="1"/>
              <a:t>ddysgu</a:t>
            </a:r>
            <a:r>
              <a:rPr lang="en-GB" altLang="en-US" sz="1800" dirty="0"/>
              <a:t> </a:t>
            </a:r>
            <a:r>
              <a:rPr lang="en-GB" altLang="en-US" sz="1800" dirty="0" err="1"/>
              <a:t>er</a:t>
            </a:r>
            <a:r>
              <a:rPr lang="en-GB" altLang="en-US" sz="1800" dirty="0"/>
              <a:t> </a:t>
            </a:r>
            <a:r>
              <a:rPr lang="en-GB" altLang="en-US" sz="1800" dirty="0" err="1"/>
              <a:t>mwyn</a:t>
            </a:r>
            <a:r>
              <a:rPr lang="en-GB" altLang="en-US" sz="1800" dirty="0"/>
              <a:t> bod </a:t>
            </a:r>
            <a:r>
              <a:rPr lang="en-GB" altLang="en-US" sz="1800" dirty="0" err="1"/>
              <a:t>yn</a:t>
            </a:r>
            <a:r>
              <a:rPr lang="en-GB" altLang="en-US" sz="1800" dirty="0"/>
              <a:t> </a:t>
            </a:r>
            <a:r>
              <a:rPr lang="en-GB" altLang="en-US" sz="1800" dirty="0" err="1"/>
              <a:t>ddysgwyr</a:t>
            </a:r>
            <a:r>
              <a:rPr lang="en-GB" altLang="en-US" sz="1800" dirty="0"/>
              <a:t> </a:t>
            </a:r>
            <a:r>
              <a:rPr lang="en-GB" altLang="en-US" sz="1800" dirty="0" err="1"/>
              <a:t>annibynnol</a:t>
            </a:r>
            <a:r>
              <a:rPr lang="en-GB" altLang="en-US" sz="1800" dirty="0"/>
              <a:t>, </a:t>
            </a:r>
            <a:r>
              <a:rPr lang="en-GB" altLang="en-US" sz="1800" dirty="0" err="1"/>
              <a:t>hyderus</a:t>
            </a:r>
            <a:r>
              <a:rPr lang="en-GB" altLang="en-US" sz="1800" dirty="0"/>
              <a:t> a </a:t>
            </a:r>
            <a:r>
              <a:rPr lang="en-GB" altLang="en-US" sz="1800" dirty="0" err="1"/>
              <a:t>dysgwyr</a:t>
            </a:r>
            <a:r>
              <a:rPr lang="en-GB" altLang="en-US" sz="1800" dirty="0"/>
              <a:t> </a:t>
            </a:r>
            <a:r>
              <a:rPr lang="en-GB" altLang="en-US" sz="1800" dirty="0" err="1"/>
              <a:t>gydol</a:t>
            </a:r>
            <a:r>
              <a:rPr lang="en-GB" altLang="en-US" sz="1800" dirty="0"/>
              <a:t> </a:t>
            </a:r>
            <a:r>
              <a:rPr lang="en-GB" altLang="en-US" sz="1800" dirty="0" err="1"/>
              <a:t>oes</a:t>
            </a:r>
            <a:endParaRPr lang="en-GB" altLang="en-US" sz="1800" dirty="0"/>
          </a:p>
        </p:txBody>
      </p:sp>
      <p:sp>
        <p:nvSpPr>
          <p:cNvPr id="130075" name="AutoShape 27"/>
          <p:cNvSpPr>
            <a:spLocks noChangeArrowheads="1"/>
          </p:cNvSpPr>
          <p:nvPr/>
        </p:nvSpPr>
        <p:spPr bwMode="auto">
          <a:xfrm>
            <a:off x="4943475" y="5157788"/>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6" name="AutoShape 28"/>
          <p:cNvSpPr>
            <a:spLocks noChangeArrowheads="1"/>
          </p:cNvSpPr>
          <p:nvPr/>
        </p:nvSpPr>
        <p:spPr bwMode="auto">
          <a:xfrm>
            <a:off x="4943475" y="3933825"/>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130077" name="AutoShape 29"/>
          <p:cNvSpPr>
            <a:spLocks noChangeArrowheads="1"/>
          </p:cNvSpPr>
          <p:nvPr/>
        </p:nvSpPr>
        <p:spPr bwMode="auto">
          <a:xfrm>
            <a:off x="4943475" y="2565400"/>
            <a:ext cx="865188" cy="431800"/>
          </a:xfrm>
          <a:prstGeom prst="rightArrow">
            <a:avLst>
              <a:gd name="adj1" fmla="val 32519"/>
              <a:gd name="adj2" fmla="val 55398"/>
            </a:avLst>
          </a:prstGeom>
          <a:solidFill>
            <a:srgbClr val="3366FF"/>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7678" name="Text Box 30"/>
          <p:cNvSpPr txBox="1">
            <a:spLocks noChangeArrowheads="1"/>
          </p:cNvSpPr>
          <p:nvPr/>
        </p:nvSpPr>
        <p:spPr bwMode="auto">
          <a:xfrm>
            <a:off x="1919289" y="1557338"/>
            <a:ext cx="70564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r>
              <a:rPr lang="en-GB" altLang="en-US" b="1" dirty="0" err="1">
                <a:solidFill>
                  <a:srgbClr val="0066FF"/>
                </a:solidFill>
              </a:rPr>
              <a:t>Mae’r</a:t>
            </a:r>
            <a:r>
              <a:rPr lang="en-GB" altLang="en-US" b="1" dirty="0">
                <a:solidFill>
                  <a:srgbClr val="0066FF"/>
                </a:solidFill>
              </a:rPr>
              <a:t> model </a:t>
            </a:r>
            <a:r>
              <a:rPr lang="en-GB" altLang="en-US" b="1" dirty="0" err="1">
                <a:solidFill>
                  <a:srgbClr val="0066FF"/>
                </a:solidFill>
              </a:rPr>
              <a:t>Cyfnod</a:t>
            </a:r>
            <a:r>
              <a:rPr lang="en-GB" altLang="en-US" b="1" dirty="0">
                <a:solidFill>
                  <a:srgbClr val="0066FF"/>
                </a:solidFill>
              </a:rPr>
              <a:t> </a:t>
            </a:r>
            <a:r>
              <a:rPr lang="en-GB" altLang="en-US" b="1" dirty="0" err="1">
                <a:solidFill>
                  <a:srgbClr val="0066FF"/>
                </a:solidFill>
              </a:rPr>
              <a:t>Sylfaen</a:t>
            </a:r>
            <a:r>
              <a:rPr lang="en-GB" altLang="en-US" b="1" dirty="0">
                <a:solidFill>
                  <a:srgbClr val="0066FF"/>
                </a:solidFill>
              </a:rPr>
              <a:t> </a:t>
            </a:r>
            <a:r>
              <a:rPr lang="en-GB" altLang="en-US" b="1" dirty="0" err="1">
                <a:solidFill>
                  <a:srgbClr val="0066FF"/>
                </a:solidFill>
              </a:rPr>
              <a:t>yn</a:t>
            </a:r>
            <a:r>
              <a:rPr lang="en-GB" altLang="en-US" b="1" dirty="0">
                <a:solidFill>
                  <a:srgbClr val="0066FF"/>
                </a:solidFill>
              </a:rPr>
              <a:t> </a:t>
            </a:r>
            <a:r>
              <a:rPr lang="en-GB" altLang="en-US" b="1" dirty="0" err="1">
                <a:solidFill>
                  <a:srgbClr val="0066FF"/>
                </a:solidFill>
              </a:rPr>
              <a:t>cynnwys</a:t>
            </a:r>
            <a:r>
              <a:rPr lang="en-GB" altLang="en-US" b="1" dirty="0">
                <a:solidFill>
                  <a:srgbClr val="0066FF"/>
                </a:solidFill>
              </a:rPr>
              <a:t>:</a:t>
            </a:r>
            <a:endParaRPr lang="en-GB" altLang="en-US" b="1" dirty="0"/>
          </a:p>
        </p:txBody>
      </p:sp>
      <p:pic>
        <p:nvPicPr>
          <p:cNvPr id="27679" name="Picture 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80" name="Picture 3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907280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30065"/>
                                        </p:tgtEl>
                                        <p:attrNameLst>
                                          <p:attrName>style.visibility</p:attrName>
                                        </p:attrNameLst>
                                      </p:cBhvr>
                                      <p:to>
                                        <p:strVal val="visible"/>
                                      </p:to>
                                    </p:set>
                                    <p:animEffect transition="in" filter="dissolve">
                                      <p:cBhvr>
                                        <p:cTn id="7" dur="500"/>
                                        <p:tgtEl>
                                          <p:spTgt spid="13006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0068"/>
                                        </p:tgtEl>
                                        <p:attrNameLst>
                                          <p:attrName>style.visibility</p:attrName>
                                        </p:attrNameLst>
                                      </p:cBhvr>
                                      <p:to>
                                        <p:strVal val="visible"/>
                                      </p:to>
                                    </p:set>
                                    <p:animEffect transition="in" filter="dissolve">
                                      <p:cBhvr>
                                        <p:cTn id="10" dur="500"/>
                                        <p:tgtEl>
                                          <p:spTgt spid="130068"/>
                                        </p:tgtEl>
                                      </p:cBhvr>
                                    </p:animEffect>
                                  </p:childTnLst>
                                </p:cTn>
                              </p:par>
                              <p:par>
                                <p:cTn id="11" presetID="2" presetClass="entr" presetSubtype="8" fill="hold" grpId="0" nodeType="withEffect">
                                  <p:stCondLst>
                                    <p:cond delay="0"/>
                                  </p:stCondLst>
                                  <p:childTnLst>
                                    <p:set>
                                      <p:cBhvr>
                                        <p:cTn id="12" dur="1" fill="hold">
                                          <p:stCondLst>
                                            <p:cond delay="0"/>
                                          </p:stCondLst>
                                        </p:cTn>
                                        <p:tgtEl>
                                          <p:spTgt spid="130072"/>
                                        </p:tgtEl>
                                        <p:attrNameLst>
                                          <p:attrName>style.visibility</p:attrName>
                                        </p:attrNameLst>
                                      </p:cBhvr>
                                      <p:to>
                                        <p:strVal val="visible"/>
                                      </p:to>
                                    </p:set>
                                    <p:anim calcmode="lin" valueType="num">
                                      <p:cBhvr additive="base">
                                        <p:cTn id="13" dur="1000" fill="hold"/>
                                        <p:tgtEl>
                                          <p:spTgt spid="130072"/>
                                        </p:tgtEl>
                                        <p:attrNameLst>
                                          <p:attrName>ppt_x</p:attrName>
                                        </p:attrNameLst>
                                      </p:cBhvr>
                                      <p:tavLst>
                                        <p:tav tm="0">
                                          <p:val>
                                            <p:strVal val="0-#ppt_w/2"/>
                                          </p:val>
                                        </p:tav>
                                        <p:tav tm="100000">
                                          <p:val>
                                            <p:strVal val="#ppt_x"/>
                                          </p:val>
                                        </p:tav>
                                      </p:tavLst>
                                    </p:anim>
                                    <p:anim calcmode="lin" valueType="num">
                                      <p:cBhvr additive="base">
                                        <p:cTn id="14" dur="1000" fill="hold"/>
                                        <p:tgtEl>
                                          <p:spTgt spid="130072"/>
                                        </p:tgtEl>
                                        <p:attrNameLst>
                                          <p:attrName>ppt_y</p:attrName>
                                        </p:attrNameLst>
                                      </p:cBhvr>
                                      <p:tavLst>
                                        <p:tav tm="0">
                                          <p:val>
                                            <p:strVal val="#ppt_y"/>
                                          </p:val>
                                        </p:tav>
                                        <p:tav tm="100000">
                                          <p:val>
                                            <p:strVal val="#ppt_y"/>
                                          </p:val>
                                        </p:tav>
                                      </p:tavLst>
                                    </p:anim>
                                  </p:childTnLst>
                                </p:cTn>
                              </p:par>
                              <p:par>
                                <p:cTn id="15" presetID="2" presetClass="entr" presetSubtype="8" fill="hold" grpId="0" nodeType="withEffect">
                                  <p:stCondLst>
                                    <p:cond delay="0"/>
                                  </p:stCondLst>
                                  <p:childTnLst>
                                    <p:set>
                                      <p:cBhvr>
                                        <p:cTn id="16" dur="1" fill="hold">
                                          <p:stCondLst>
                                            <p:cond delay="0"/>
                                          </p:stCondLst>
                                        </p:cTn>
                                        <p:tgtEl>
                                          <p:spTgt spid="130075"/>
                                        </p:tgtEl>
                                        <p:attrNameLst>
                                          <p:attrName>style.visibility</p:attrName>
                                        </p:attrNameLst>
                                      </p:cBhvr>
                                      <p:to>
                                        <p:strVal val="visible"/>
                                      </p:to>
                                    </p:set>
                                    <p:anim calcmode="lin" valueType="num">
                                      <p:cBhvr additive="base">
                                        <p:cTn id="17" dur="1000" fill="hold"/>
                                        <p:tgtEl>
                                          <p:spTgt spid="130075"/>
                                        </p:tgtEl>
                                        <p:attrNameLst>
                                          <p:attrName>ppt_x</p:attrName>
                                        </p:attrNameLst>
                                      </p:cBhvr>
                                      <p:tavLst>
                                        <p:tav tm="0">
                                          <p:val>
                                            <p:strVal val="0-#ppt_w/2"/>
                                          </p:val>
                                        </p:tav>
                                        <p:tav tm="100000">
                                          <p:val>
                                            <p:strVal val="#ppt_x"/>
                                          </p:val>
                                        </p:tav>
                                      </p:tavLst>
                                    </p:anim>
                                    <p:anim calcmode="lin" valueType="num">
                                      <p:cBhvr additive="base">
                                        <p:cTn id="18" dur="1000" fill="hold"/>
                                        <p:tgtEl>
                                          <p:spTgt spid="130075"/>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30066"/>
                                        </p:tgtEl>
                                        <p:attrNameLst>
                                          <p:attrName>style.visibility</p:attrName>
                                        </p:attrNameLst>
                                      </p:cBhvr>
                                      <p:to>
                                        <p:strVal val="visible"/>
                                      </p:to>
                                    </p:set>
                                    <p:animEffect transition="in" filter="dissolve">
                                      <p:cBhvr>
                                        <p:cTn id="23" dur="500"/>
                                        <p:tgtEl>
                                          <p:spTgt spid="130066"/>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30069"/>
                                        </p:tgtEl>
                                        <p:attrNameLst>
                                          <p:attrName>style.visibility</p:attrName>
                                        </p:attrNameLst>
                                      </p:cBhvr>
                                      <p:to>
                                        <p:strVal val="visible"/>
                                      </p:to>
                                    </p:set>
                                    <p:animEffect transition="in" filter="dissolve">
                                      <p:cBhvr>
                                        <p:cTn id="26" dur="500"/>
                                        <p:tgtEl>
                                          <p:spTgt spid="130069"/>
                                        </p:tgtEl>
                                      </p:cBhvr>
                                    </p:animEffect>
                                  </p:childTnLst>
                                </p:cTn>
                              </p:par>
                              <p:par>
                                <p:cTn id="27" presetID="2" presetClass="entr" presetSubtype="8" fill="hold" grpId="0" nodeType="withEffect">
                                  <p:stCondLst>
                                    <p:cond delay="0"/>
                                  </p:stCondLst>
                                  <p:childTnLst>
                                    <p:set>
                                      <p:cBhvr>
                                        <p:cTn id="28" dur="1" fill="hold">
                                          <p:stCondLst>
                                            <p:cond delay="0"/>
                                          </p:stCondLst>
                                        </p:cTn>
                                        <p:tgtEl>
                                          <p:spTgt spid="130073"/>
                                        </p:tgtEl>
                                        <p:attrNameLst>
                                          <p:attrName>style.visibility</p:attrName>
                                        </p:attrNameLst>
                                      </p:cBhvr>
                                      <p:to>
                                        <p:strVal val="visible"/>
                                      </p:to>
                                    </p:set>
                                    <p:anim calcmode="lin" valueType="num">
                                      <p:cBhvr additive="base">
                                        <p:cTn id="29" dur="1000" fill="hold"/>
                                        <p:tgtEl>
                                          <p:spTgt spid="130073"/>
                                        </p:tgtEl>
                                        <p:attrNameLst>
                                          <p:attrName>ppt_x</p:attrName>
                                        </p:attrNameLst>
                                      </p:cBhvr>
                                      <p:tavLst>
                                        <p:tav tm="0">
                                          <p:val>
                                            <p:strVal val="0-#ppt_w/2"/>
                                          </p:val>
                                        </p:tav>
                                        <p:tav tm="100000">
                                          <p:val>
                                            <p:strVal val="#ppt_x"/>
                                          </p:val>
                                        </p:tav>
                                      </p:tavLst>
                                    </p:anim>
                                    <p:anim calcmode="lin" valueType="num">
                                      <p:cBhvr additive="base">
                                        <p:cTn id="30" dur="1000" fill="hold"/>
                                        <p:tgtEl>
                                          <p:spTgt spid="130073"/>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130076"/>
                                        </p:tgtEl>
                                        <p:attrNameLst>
                                          <p:attrName>style.visibility</p:attrName>
                                        </p:attrNameLst>
                                      </p:cBhvr>
                                      <p:to>
                                        <p:strVal val="visible"/>
                                      </p:to>
                                    </p:set>
                                    <p:anim calcmode="lin" valueType="num">
                                      <p:cBhvr additive="base">
                                        <p:cTn id="33" dur="1000" fill="hold"/>
                                        <p:tgtEl>
                                          <p:spTgt spid="130076"/>
                                        </p:tgtEl>
                                        <p:attrNameLst>
                                          <p:attrName>ppt_x</p:attrName>
                                        </p:attrNameLst>
                                      </p:cBhvr>
                                      <p:tavLst>
                                        <p:tav tm="0">
                                          <p:val>
                                            <p:strVal val="0-#ppt_w/2"/>
                                          </p:val>
                                        </p:tav>
                                        <p:tav tm="100000">
                                          <p:val>
                                            <p:strVal val="#ppt_x"/>
                                          </p:val>
                                        </p:tav>
                                      </p:tavLst>
                                    </p:anim>
                                    <p:anim calcmode="lin" valueType="num">
                                      <p:cBhvr additive="base">
                                        <p:cTn id="34" dur="1000" fill="hold"/>
                                        <p:tgtEl>
                                          <p:spTgt spid="130076"/>
                                        </p:tgtEl>
                                        <p:attrNameLst>
                                          <p:attrName>ppt_y</p:attrName>
                                        </p:attrNameLst>
                                      </p:cBhvr>
                                      <p:tavLst>
                                        <p:tav tm="0">
                                          <p:val>
                                            <p:strVal val="#ppt_y"/>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130067"/>
                                        </p:tgtEl>
                                        <p:attrNameLst>
                                          <p:attrName>style.visibility</p:attrName>
                                        </p:attrNameLst>
                                      </p:cBhvr>
                                      <p:to>
                                        <p:strVal val="visible"/>
                                      </p:to>
                                    </p:set>
                                    <p:animEffect transition="in" filter="dissolve">
                                      <p:cBhvr>
                                        <p:cTn id="39" dur="500"/>
                                        <p:tgtEl>
                                          <p:spTgt spid="130067"/>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130070"/>
                                        </p:tgtEl>
                                        <p:attrNameLst>
                                          <p:attrName>style.visibility</p:attrName>
                                        </p:attrNameLst>
                                      </p:cBhvr>
                                      <p:to>
                                        <p:strVal val="visible"/>
                                      </p:to>
                                    </p:set>
                                    <p:animEffect transition="in" filter="dissolve">
                                      <p:cBhvr>
                                        <p:cTn id="42" dur="500"/>
                                        <p:tgtEl>
                                          <p:spTgt spid="130070"/>
                                        </p:tgtEl>
                                      </p:cBhvr>
                                    </p:animEffect>
                                  </p:childTnLst>
                                </p:cTn>
                              </p:par>
                              <p:par>
                                <p:cTn id="43" presetID="2" presetClass="entr" presetSubtype="8" fill="hold" grpId="0" nodeType="withEffect">
                                  <p:stCondLst>
                                    <p:cond delay="0"/>
                                  </p:stCondLst>
                                  <p:childTnLst>
                                    <p:set>
                                      <p:cBhvr>
                                        <p:cTn id="44" dur="1" fill="hold">
                                          <p:stCondLst>
                                            <p:cond delay="0"/>
                                          </p:stCondLst>
                                        </p:cTn>
                                        <p:tgtEl>
                                          <p:spTgt spid="130074"/>
                                        </p:tgtEl>
                                        <p:attrNameLst>
                                          <p:attrName>style.visibility</p:attrName>
                                        </p:attrNameLst>
                                      </p:cBhvr>
                                      <p:to>
                                        <p:strVal val="visible"/>
                                      </p:to>
                                    </p:set>
                                    <p:anim calcmode="lin" valueType="num">
                                      <p:cBhvr additive="base">
                                        <p:cTn id="45" dur="1000" fill="hold"/>
                                        <p:tgtEl>
                                          <p:spTgt spid="130074"/>
                                        </p:tgtEl>
                                        <p:attrNameLst>
                                          <p:attrName>ppt_x</p:attrName>
                                        </p:attrNameLst>
                                      </p:cBhvr>
                                      <p:tavLst>
                                        <p:tav tm="0">
                                          <p:val>
                                            <p:strVal val="0-#ppt_w/2"/>
                                          </p:val>
                                        </p:tav>
                                        <p:tav tm="100000">
                                          <p:val>
                                            <p:strVal val="#ppt_x"/>
                                          </p:val>
                                        </p:tav>
                                      </p:tavLst>
                                    </p:anim>
                                    <p:anim calcmode="lin" valueType="num">
                                      <p:cBhvr additive="base">
                                        <p:cTn id="46" dur="1000" fill="hold"/>
                                        <p:tgtEl>
                                          <p:spTgt spid="130074"/>
                                        </p:tgtEl>
                                        <p:attrNameLst>
                                          <p:attrName>ppt_y</p:attrName>
                                        </p:attrNameLst>
                                      </p:cBhvr>
                                      <p:tavLst>
                                        <p:tav tm="0">
                                          <p:val>
                                            <p:strVal val="#ppt_y"/>
                                          </p:val>
                                        </p:tav>
                                        <p:tav tm="100000">
                                          <p:val>
                                            <p:strVal val="#ppt_y"/>
                                          </p:val>
                                        </p:tav>
                                      </p:tavLst>
                                    </p:anim>
                                  </p:childTnLst>
                                </p:cTn>
                              </p:par>
                              <p:par>
                                <p:cTn id="47" presetID="2" presetClass="entr" presetSubtype="8" fill="hold" grpId="0" nodeType="withEffect">
                                  <p:stCondLst>
                                    <p:cond delay="0"/>
                                  </p:stCondLst>
                                  <p:childTnLst>
                                    <p:set>
                                      <p:cBhvr>
                                        <p:cTn id="48" dur="1" fill="hold">
                                          <p:stCondLst>
                                            <p:cond delay="0"/>
                                          </p:stCondLst>
                                        </p:cTn>
                                        <p:tgtEl>
                                          <p:spTgt spid="130077"/>
                                        </p:tgtEl>
                                        <p:attrNameLst>
                                          <p:attrName>style.visibility</p:attrName>
                                        </p:attrNameLst>
                                      </p:cBhvr>
                                      <p:to>
                                        <p:strVal val="visible"/>
                                      </p:to>
                                    </p:set>
                                    <p:anim calcmode="lin" valueType="num">
                                      <p:cBhvr additive="base">
                                        <p:cTn id="49" dur="1000" fill="hold"/>
                                        <p:tgtEl>
                                          <p:spTgt spid="130077"/>
                                        </p:tgtEl>
                                        <p:attrNameLst>
                                          <p:attrName>ppt_x</p:attrName>
                                        </p:attrNameLst>
                                      </p:cBhvr>
                                      <p:tavLst>
                                        <p:tav tm="0">
                                          <p:val>
                                            <p:strVal val="0-#ppt_w/2"/>
                                          </p:val>
                                        </p:tav>
                                        <p:tav tm="100000">
                                          <p:val>
                                            <p:strVal val="#ppt_x"/>
                                          </p:val>
                                        </p:tav>
                                      </p:tavLst>
                                    </p:anim>
                                    <p:anim calcmode="lin" valueType="num">
                                      <p:cBhvr additive="base">
                                        <p:cTn id="50" dur="1000" fill="hold"/>
                                        <p:tgtEl>
                                          <p:spTgt spid="1300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65" grpId="0" animBg="1"/>
      <p:bldP spid="130066" grpId="0" animBg="1"/>
      <p:bldP spid="130067" grpId="0" animBg="1"/>
      <p:bldP spid="130068" grpId="0" animBg="1"/>
      <p:bldP spid="130069" grpId="0" animBg="1"/>
      <p:bldP spid="130070" grpId="0" animBg="1"/>
      <p:bldP spid="130072" grpId="0"/>
      <p:bldP spid="130073" grpId="0"/>
      <p:bldP spid="130074" grpId="0"/>
      <p:bldP spid="130075" grpId="0" animBg="1"/>
      <p:bldP spid="130076" grpId="0" animBg="1"/>
      <p:bldP spid="13007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0723"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4"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5"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6"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7"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8"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29"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0"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1"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2"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3"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4"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5"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0736"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132113" name="Picture 17" descr="DSCF1609"/>
          <p:cNvPicPr>
            <a:picLocks noChangeAspect="1" noChangeArrowheads="1"/>
          </p:cNvPicPr>
          <p:nvPr/>
        </p:nvPicPr>
        <p:blipFill>
          <a:blip r:embed="rId3" cstate="print">
            <a:extLst>
              <a:ext uri="{28A0092B-C50C-407E-A947-70E740481C1C}">
                <a14:useLocalDpi xmlns:a14="http://schemas.microsoft.com/office/drawing/2010/main" val="0"/>
              </a:ext>
            </a:extLst>
          </a:blip>
          <a:srcRect l="11192" t="6381" r="12183" b="4037"/>
          <a:stretch>
            <a:fillRect/>
          </a:stretch>
        </p:blipFill>
        <p:spPr bwMode="auto">
          <a:xfrm>
            <a:off x="5753894" y="2144077"/>
            <a:ext cx="3924300" cy="317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cmpd="thinThick">
                <a:solidFill>
                  <a:srgbClr val="000000"/>
                </a:solidFill>
                <a:miter lim="800000"/>
                <a:headEnd/>
                <a:tailEnd/>
              </a14:hiddenLine>
            </a:ext>
          </a:extLst>
        </p:spPr>
      </p:pic>
      <p:sp>
        <p:nvSpPr>
          <p:cNvPr id="132114" name="Text Box 18"/>
          <p:cNvSpPr txBox="1">
            <a:spLocks noChangeArrowheads="1"/>
          </p:cNvSpPr>
          <p:nvPr/>
        </p:nvSpPr>
        <p:spPr bwMode="auto">
          <a:xfrm>
            <a:off x="-31115" y="5834062"/>
            <a:ext cx="11119061" cy="907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dirty="0" err="1">
                <a:latin typeface="Arial" panose="020B0604020202020204" pitchFamily="34" charset="0"/>
                <a:cs typeface="Arial" panose="020B0604020202020204" pitchFamily="34" charset="0"/>
              </a:rPr>
              <a:t>Darpariaeth</a:t>
            </a:r>
            <a:r>
              <a:rPr lang="en-GB" altLang="en-US" sz="2000" dirty="0">
                <a:latin typeface="Arial" panose="020B0604020202020204" pitchFamily="34" charset="0"/>
                <a:cs typeface="Arial" panose="020B0604020202020204" pitchFamily="34" charset="0"/>
              </a:rPr>
              <a:t> </a:t>
            </a:r>
            <a:r>
              <a:rPr lang="en-GB" altLang="en-US" sz="2000" dirty="0" smtClean="0">
                <a:latin typeface="Arial" panose="020B0604020202020204" pitchFamily="34" charset="0"/>
                <a:cs typeface="Arial" panose="020B0604020202020204" pitchFamily="34" charset="0"/>
              </a:rPr>
              <a:t>sydd </a:t>
            </a:r>
            <a:r>
              <a:rPr lang="en-GB" altLang="en-US" sz="2000" dirty="0" err="1" smtClean="0">
                <a:latin typeface="Arial" panose="020B0604020202020204" pitchFamily="34" charset="0"/>
                <a:cs typeface="Arial" panose="020B0604020202020204" pitchFamily="34" charset="0"/>
              </a:rPr>
              <a:t>ar</a:t>
            </a:r>
            <a:r>
              <a:rPr lang="en-GB" altLang="en-US" sz="2000" dirty="0" smtClean="0">
                <a:latin typeface="Arial" panose="020B0604020202020204" pitchFamily="34" charset="0"/>
                <a:cs typeface="Arial" panose="020B0604020202020204" pitchFamily="34" charset="0"/>
              </a:rPr>
              <a:t> </a:t>
            </a:r>
            <a:r>
              <a:rPr lang="en-GB" altLang="en-US" sz="2000" dirty="0" err="1" smtClean="0">
                <a:latin typeface="Arial" panose="020B0604020202020204" pitchFamily="34" charset="0"/>
                <a:cs typeface="Arial" panose="020B0604020202020204" pitchFamily="34" charset="0"/>
              </a:rPr>
              <a:t>gael</a:t>
            </a:r>
            <a:r>
              <a:rPr lang="en-GB" altLang="en-US" sz="2000" dirty="0" smtClean="0">
                <a:latin typeface="Arial" panose="020B0604020202020204" pitchFamily="34" charset="0"/>
                <a:cs typeface="Arial" panose="020B0604020202020204" pitchFamily="34" charset="0"/>
              </a:rPr>
              <a:t> yn </a:t>
            </a:r>
            <a:r>
              <a:rPr lang="en-GB" altLang="en-US" sz="2000" dirty="0" err="1" smtClean="0">
                <a:latin typeface="Arial" panose="020B0604020202020204" pitchFamily="34" charset="0"/>
                <a:cs typeface="Arial" panose="020B0604020202020204" pitchFamily="34" charset="0"/>
              </a:rPr>
              <a:t>ddyddiol</a:t>
            </a:r>
            <a:r>
              <a:rPr lang="en-GB" altLang="en-US" sz="2000" dirty="0" smtClean="0">
                <a:latin typeface="Arial" panose="020B0604020202020204" pitchFamily="34" charset="0"/>
                <a:cs typeface="Arial" panose="020B0604020202020204" pitchFamily="34" charset="0"/>
              </a:rPr>
              <a:t> i’r disgyblion </a:t>
            </a:r>
            <a:r>
              <a:rPr lang="en-GB" altLang="en-US" sz="2000" dirty="0">
                <a:latin typeface="Arial" panose="020B0604020202020204" pitchFamily="34" charset="0"/>
                <a:cs typeface="Arial" panose="020B0604020202020204" pitchFamily="34" charset="0"/>
              </a:rPr>
              <a:t>yn </a:t>
            </a:r>
            <a:r>
              <a:rPr lang="en-GB" altLang="en-US" sz="2000" dirty="0" err="1">
                <a:latin typeface="Arial" panose="020B0604020202020204" pitchFamily="34" charset="0"/>
                <a:cs typeface="Arial" panose="020B0604020202020204" pitchFamily="34" charset="0"/>
              </a:rPr>
              <a:t>yr</a:t>
            </a:r>
            <a:r>
              <a:rPr lang="en-GB" altLang="en-US" sz="2000" dirty="0">
                <a:latin typeface="Arial" panose="020B0604020202020204" pitchFamily="34" charset="0"/>
                <a:cs typeface="Arial" panose="020B0604020202020204" pitchFamily="34" charset="0"/>
              </a:rPr>
              <a:t> </a:t>
            </a:r>
            <a:r>
              <a:rPr lang="en-GB" altLang="en-US" sz="2000" dirty="0" err="1">
                <a:latin typeface="Arial" panose="020B0604020202020204" pitchFamily="34" charset="0"/>
                <a:cs typeface="Arial" panose="020B0604020202020204" pitchFamily="34" charset="0"/>
              </a:rPr>
              <a:t>amgylchedd</a:t>
            </a:r>
            <a:r>
              <a:rPr lang="en-GB" altLang="en-US" sz="2000" dirty="0">
                <a:latin typeface="Arial" panose="020B0604020202020204" pitchFamily="34" charset="0"/>
                <a:cs typeface="Arial" panose="020B0604020202020204" pitchFamily="34" charset="0"/>
              </a:rPr>
              <a:t> dysgu.</a:t>
            </a:r>
          </a:p>
          <a:p>
            <a:pPr algn="ctr" eaLnBrk="1" hangingPunct="1">
              <a:spcBef>
                <a:spcPct val="50000"/>
              </a:spcBef>
            </a:pPr>
            <a:r>
              <a:rPr lang="en-GB" altLang="en-US" sz="2000" dirty="0" smtClean="0"/>
              <a:t>  </a:t>
            </a:r>
            <a:r>
              <a:rPr lang="en-GB" altLang="en-US" sz="2200" b="1" dirty="0">
                <a:latin typeface="Arial" panose="020B0604020202020204" pitchFamily="34" charset="0"/>
                <a:cs typeface="Arial" panose="020B0604020202020204" pitchFamily="34" charset="0"/>
              </a:rPr>
              <a:t>What you provide for children every day within your teaching/ learning context</a:t>
            </a:r>
            <a:r>
              <a:rPr lang="en-GB" altLang="en-US" sz="2200" b="1" dirty="0" smtClean="0">
                <a:latin typeface="Arial" panose="020B0604020202020204" pitchFamily="34" charset="0"/>
                <a:cs typeface="Arial" panose="020B0604020202020204" pitchFamily="34" charset="0"/>
              </a:rPr>
              <a:t>.</a:t>
            </a:r>
            <a:endParaRPr lang="en-GB" altLang="en-US" sz="2200" b="1" dirty="0">
              <a:latin typeface="Arial" panose="020B0604020202020204" pitchFamily="34" charset="0"/>
              <a:cs typeface="Arial" panose="020B0604020202020204" pitchFamily="34" charset="0"/>
            </a:endParaRPr>
          </a:p>
        </p:txBody>
      </p:sp>
      <p:sp>
        <p:nvSpPr>
          <p:cNvPr id="30739" name="Text Box 19"/>
          <p:cNvSpPr txBox="1">
            <a:spLocks noChangeArrowheads="1"/>
          </p:cNvSpPr>
          <p:nvPr/>
        </p:nvSpPr>
        <p:spPr bwMode="auto">
          <a:xfrm>
            <a:off x="2135188" y="1700213"/>
            <a:ext cx="7993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Parhaus</a:t>
            </a:r>
            <a:r>
              <a:rPr lang="en-GB" altLang="en-US" b="1" dirty="0">
                <a:solidFill>
                  <a:srgbClr val="0066FF"/>
                </a:solidFill>
              </a:rPr>
              <a:t>   Continuous Provision</a:t>
            </a:r>
          </a:p>
        </p:txBody>
      </p:sp>
      <p:pic>
        <p:nvPicPr>
          <p:cNvPr id="30740" name="Picture 2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41" name="Picture 2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2118" name="Picture 22" descr="cont prov 39"/>
          <p:cNvPicPr>
            <a:picLocks noChangeAspect="1" noChangeArrowheads="1"/>
          </p:cNvPicPr>
          <p:nvPr/>
        </p:nvPicPr>
        <p:blipFill>
          <a:blip r:embed="rId6" cstate="print">
            <a:extLst>
              <a:ext uri="{28A0092B-C50C-407E-A947-70E740481C1C}">
                <a14:useLocalDpi xmlns:a14="http://schemas.microsoft.com/office/drawing/2010/main" val="0"/>
              </a:ext>
            </a:extLst>
          </a:blip>
          <a:srcRect l="8885" r="15247"/>
          <a:stretch>
            <a:fillRect/>
          </a:stretch>
        </p:blipFill>
        <p:spPr bwMode="auto">
          <a:xfrm>
            <a:off x="1783502" y="2166303"/>
            <a:ext cx="3744913" cy="314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57150" cmpd="thinThick">
                <a:solidFill>
                  <a:srgbClr val="000000"/>
                </a:solidFill>
                <a:miter lim="800000"/>
                <a:headEnd/>
                <a:tailEnd/>
              </a14:hiddenLine>
            </a:ext>
          </a:extLst>
        </p:spPr>
      </p:pic>
      <p:sp>
        <p:nvSpPr>
          <p:cNvPr id="30743" name="Text Box 23"/>
          <p:cNvSpPr txBox="1">
            <a:spLocks noChangeArrowheads="1"/>
          </p:cNvSpPr>
          <p:nvPr/>
        </p:nvSpPr>
        <p:spPr bwMode="auto">
          <a:xfrm>
            <a:off x="1992313" y="5473700"/>
            <a:ext cx="46085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
              </a:spcBef>
            </a:pPr>
            <a:r>
              <a:rPr lang="en-GB" altLang="en-US" sz="1100" dirty="0"/>
              <a:t>Wet Sand: Early Excellence Training &amp; Resource Centre (2008)</a:t>
            </a:r>
          </a:p>
        </p:txBody>
      </p:sp>
      <p:pic>
        <p:nvPicPr>
          <p:cNvPr id="2" name="Picture 1" descr="Question,speech bubbles,speech,bubble,faq - free image ..."/>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0020300" y="2736693"/>
            <a:ext cx="1645654" cy="1645654"/>
          </a:xfrm>
          <a:prstGeom prst="rect">
            <a:avLst/>
          </a:prstGeom>
        </p:spPr>
      </p:pic>
    </p:spTree>
    <p:extLst>
      <p:ext uri="{BB962C8B-B14F-4D97-AF65-F5344CB8AC3E}">
        <p14:creationId xmlns:p14="http://schemas.microsoft.com/office/powerpoint/2010/main" val="12969116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32113"/>
                                        </p:tgtEl>
                                        <p:attrNameLst>
                                          <p:attrName>style.visibility</p:attrName>
                                        </p:attrNameLst>
                                      </p:cBhvr>
                                      <p:to>
                                        <p:strVal val="visible"/>
                                      </p:to>
                                    </p:set>
                                    <p:animEffect transition="in" filter="dissolve">
                                      <p:cBhvr>
                                        <p:cTn id="7" dur="500"/>
                                        <p:tgtEl>
                                          <p:spTgt spid="132113"/>
                                        </p:tgtEl>
                                      </p:cBhvr>
                                    </p:animEffect>
                                  </p:childTnLst>
                                </p:cTn>
                              </p:par>
                              <p:par>
                                <p:cTn id="8" presetID="2" presetClass="entr" presetSubtype="8" fill="hold" grpId="0" nodeType="withEffect">
                                  <p:stCondLst>
                                    <p:cond delay="0"/>
                                  </p:stCondLst>
                                  <p:childTnLst>
                                    <p:set>
                                      <p:cBhvr>
                                        <p:cTn id="9" dur="1" fill="hold">
                                          <p:stCondLst>
                                            <p:cond delay="0"/>
                                          </p:stCondLst>
                                        </p:cTn>
                                        <p:tgtEl>
                                          <p:spTgt spid="132114">
                                            <p:txEl>
                                              <p:pRg st="0" end="0"/>
                                            </p:txEl>
                                          </p:spTgt>
                                        </p:tgtEl>
                                        <p:attrNameLst>
                                          <p:attrName>style.visibility</p:attrName>
                                        </p:attrNameLst>
                                      </p:cBhvr>
                                      <p:to>
                                        <p:strVal val="visible"/>
                                      </p:to>
                                    </p:set>
                                    <p:anim calcmode="lin" valueType="num">
                                      <p:cBhvr additive="base">
                                        <p:cTn id="10" dur="500" fill="hold"/>
                                        <p:tgtEl>
                                          <p:spTgt spid="132114">
                                            <p:txEl>
                                              <p:pRg st="0" end="0"/>
                                            </p:txEl>
                                          </p:spTgt>
                                        </p:tgtEl>
                                        <p:attrNameLst>
                                          <p:attrName>ppt_x</p:attrName>
                                        </p:attrNameLst>
                                      </p:cBhvr>
                                      <p:tavLst>
                                        <p:tav tm="0">
                                          <p:val>
                                            <p:strVal val="0-#ppt_w/2"/>
                                          </p:val>
                                        </p:tav>
                                        <p:tav tm="100000">
                                          <p:val>
                                            <p:strVal val="#ppt_x"/>
                                          </p:val>
                                        </p:tav>
                                      </p:tavLst>
                                    </p:anim>
                                    <p:anim calcmode="lin" valueType="num">
                                      <p:cBhvr additive="base">
                                        <p:cTn id="11" dur="500" fill="hold"/>
                                        <p:tgtEl>
                                          <p:spTgt spid="132114">
                                            <p:txEl>
                                              <p:pRg st="0" end="0"/>
                                            </p:txEl>
                                          </p:spTgt>
                                        </p:tgtEl>
                                        <p:attrNameLst>
                                          <p:attrName>ppt_y</p:attrName>
                                        </p:attrNameLst>
                                      </p:cBhvr>
                                      <p:tavLst>
                                        <p:tav tm="0">
                                          <p:val>
                                            <p:strVal val="#ppt_y"/>
                                          </p:val>
                                        </p:tav>
                                        <p:tav tm="100000">
                                          <p:val>
                                            <p:strVal val="#ppt_y"/>
                                          </p:val>
                                        </p:tav>
                                      </p:tavLst>
                                    </p:anim>
                                  </p:childTnLst>
                                </p:cTn>
                              </p:par>
                              <p:par>
                                <p:cTn id="12" presetID="2" presetClass="entr" presetSubtype="8" fill="hold" grpId="0" nodeType="withEffect">
                                  <p:stCondLst>
                                    <p:cond delay="0"/>
                                  </p:stCondLst>
                                  <p:childTnLst>
                                    <p:set>
                                      <p:cBhvr>
                                        <p:cTn id="13" dur="1" fill="hold">
                                          <p:stCondLst>
                                            <p:cond delay="0"/>
                                          </p:stCondLst>
                                        </p:cTn>
                                        <p:tgtEl>
                                          <p:spTgt spid="132114">
                                            <p:txEl>
                                              <p:pRg st="1" end="1"/>
                                            </p:txEl>
                                          </p:spTgt>
                                        </p:tgtEl>
                                        <p:attrNameLst>
                                          <p:attrName>style.visibility</p:attrName>
                                        </p:attrNameLst>
                                      </p:cBhvr>
                                      <p:to>
                                        <p:strVal val="visible"/>
                                      </p:to>
                                    </p:set>
                                    <p:anim calcmode="lin" valueType="num">
                                      <p:cBhvr additive="base">
                                        <p:cTn id="14" dur="500" fill="hold"/>
                                        <p:tgtEl>
                                          <p:spTgt spid="132114">
                                            <p:txEl>
                                              <p:pRg st="1" end="1"/>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132114">
                                            <p:txEl>
                                              <p:pRg st="1" end="1"/>
                                            </p:txEl>
                                          </p:spTgt>
                                        </p:tgtEl>
                                        <p:attrNameLst>
                                          <p:attrName>ppt_y</p:attrName>
                                        </p:attrNameLst>
                                      </p:cBhvr>
                                      <p:tavLst>
                                        <p:tav tm="0">
                                          <p:val>
                                            <p:strVal val="#ppt_y"/>
                                          </p:val>
                                        </p:tav>
                                        <p:tav tm="100000">
                                          <p:val>
                                            <p:strVal val="#ppt_y"/>
                                          </p:val>
                                        </p:tav>
                                      </p:tavLst>
                                    </p:anim>
                                  </p:childTnLst>
                                </p:cTn>
                              </p:par>
                              <p:par>
                                <p:cTn id="16" presetID="9" presetClass="entr" presetSubtype="0" fill="hold" nodeType="withEffect">
                                  <p:stCondLst>
                                    <p:cond delay="0"/>
                                  </p:stCondLst>
                                  <p:childTnLst>
                                    <p:set>
                                      <p:cBhvr>
                                        <p:cTn id="17" dur="1" fill="hold">
                                          <p:stCondLst>
                                            <p:cond delay="0"/>
                                          </p:stCondLst>
                                        </p:cTn>
                                        <p:tgtEl>
                                          <p:spTgt spid="132118"/>
                                        </p:tgtEl>
                                        <p:attrNameLst>
                                          <p:attrName>style.visibility</p:attrName>
                                        </p:attrNameLst>
                                      </p:cBhvr>
                                      <p:to>
                                        <p:strVal val="visible"/>
                                      </p:to>
                                    </p:set>
                                    <p:animEffect transition="in" filter="dissolve">
                                      <p:cBhvr>
                                        <p:cTn id="18" dur="500"/>
                                        <p:tgtEl>
                                          <p:spTgt spid="1321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114" grpId="0" build="allAtOnce"/>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2771"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2"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3"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4"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5"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6"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7"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8"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79"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0"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1"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2"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3"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2784"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2833" name="Rectangle 17"/>
          <p:cNvSpPr>
            <a:spLocks noChangeArrowheads="1"/>
          </p:cNvSpPr>
          <p:nvPr/>
        </p:nvSpPr>
        <p:spPr bwMode="auto">
          <a:xfrm>
            <a:off x="8382794" y="2590222"/>
            <a:ext cx="2736532"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r>
              <a:rPr lang="en-GB" altLang="en-US" sz="2000" dirty="0"/>
              <a:t> Adult involvement in the play is crucial – to model, extend, promote the learning. It is not enough to set up the areas and leave the children to play in them.</a:t>
            </a:r>
          </a:p>
        </p:txBody>
      </p:sp>
      <p:pic>
        <p:nvPicPr>
          <p:cNvPr id="162834" name="Picture 18" descr="DSCF173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48076" y="2205038"/>
            <a:ext cx="4608513" cy="342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87" name="Text Box 19"/>
          <p:cNvSpPr txBox="1">
            <a:spLocks noChangeArrowheads="1"/>
          </p:cNvSpPr>
          <p:nvPr/>
        </p:nvSpPr>
        <p:spPr bwMode="auto">
          <a:xfrm>
            <a:off x="1866107" y="1700214"/>
            <a:ext cx="811768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Parhaus</a:t>
            </a:r>
            <a:r>
              <a:rPr lang="en-GB" altLang="en-US" b="1" dirty="0">
                <a:solidFill>
                  <a:srgbClr val="0066FF"/>
                </a:solidFill>
              </a:rPr>
              <a:t>       Continuous Provision</a:t>
            </a:r>
          </a:p>
        </p:txBody>
      </p:sp>
      <p:pic>
        <p:nvPicPr>
          <p:cNvPr id="32788" name="Picture 2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9" name="Picture 2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95985" y="2407464"/>
            <a:ext cx="2463166" cy="3308598"/>
          </a:xfrm>
          <a:prstGeom prst="rect">
            <a:avLst/>
          </a:prstGeom>
          <a:noFill/>
        </p:spPr>
        <p:txBody>
          <a:bodyPr wrap="square" rtlCol="0">
            <a:spAutoFit/>
          </a:bodyPr>
          <a:lstStyle/>
          <a:p>
            <a:r>
              <a:rPr lang="en-GB" sz="1900" dirty="0"/>
              <a:t>Mae angen </a:t>
            </a:r>
            <a:r>
              <a:rPr lang="en-GB" sz="1900" dirty="0" err="1"/>
              <a:t>oedolion</a:t>
            </a:r>
            <a:r>
              <a:rPr lang="en-GB" sz="1900" dirty="0"/>
              <a:t> </a:t>
            </a:r>
            <a:r>
              <a:rPr lang="en-GB" sz="1900" dirty="0" err="1"/>
              <a:t>i</a:t>
            </a:r>
            <a:r>
              <a:rPr lang="en-GB" sz="1900" dirty="0"/>
              <a:t> </a:t>
            </a:r>
            <a:r>
              <a:rPr lang="en-GB" sz="1900" b="1" dirty="0" err="1"/>
              <a:t>ryngweithio</a:t>
            </a:r>
            <a:r>
              <a:rPr lang="en-GB" sz="1900" b="1" dirty="0"/>
              <a:t> </a:t>
            </a:r>
            <a:r>
              <a:rPr lang="en-GB" sz="1900" b="1" dirty="0" smtClean="0"/>
              <a:t>o fewn y </a:t>
            </a:r>
            <a:r>
              <a:rPr lang="en-GB" sz="1900" b="1" dirty="0" err="1" smtClean="0"/>
              <a:t>chwarae</a:t>
            </a:r>
            <a:r>
              <a:rPr lang="en-GB" sz="1900" b="1" dirty="0" smtClean="0"/>
              <a:t> </a:t>
            </a:r>
            <a:r>
              <a:rPr lang="en-GB" sz="1900" dirty="0" err="1" smtClean="0"/>
              <a:t>er</a:t>
            </a:r>
            <a:r>
              <a:rPr lang="en-GB" sz="1900" dirty="0" smtClean="0"/>
              <a:t> </a:t>
            </a:r>
            <a:r>
              <a:rPr lang="en-GB" sz="1900" dirty="0"/>
              <a:t>mwyn </a:t>
            </a:r>
            <a:r>
              <a:rPr lang="en-GB" sz="1900" dirty="0" err="1"/>
              <a:t>modelu</a:t>
            </a:r>
            <a:r>
              <a:rPr lang="en-GB" sz="1900" dirty="0"/>
              <a:t>, ymestyn ac </a:t>
            </a:r>
            <a:r>
              <a:rPr lang="en-GB" sz="1900" dirty="0" err="1"/>
              <a:t>ysgogi’r</a:t>
            </a:r>
            <a:r>
              <a:rPr lang="en-GB" sz="1900" dirty="0"/>
              <a:t> dysgu. Nid </a:t>
            </a:r>
            <a:r>
              <a:rPr lang="en-GB" sz="1900" dirty="0" err="1"/>
              <a:t>yw’n</a:t>
            </a:r>
            <a:r>
              <a:rPr lang="en-GB" sz="1900" dirty="0"/>
              <a:t> </a:t>
            </a:r>
            <a:r>
              <a:rPr lang="en-GB" sz="1900" dirty="0" err="1"/>
              <a:t>ddigon</a:t>
            </a:r>
            <a:r>
              <a:rPr lang="en-GB" sz="1900" dirty="0"/>
              <a:t> </a:t>
            </a:r>
            <a:r>
              <a:rPr lang="en-GB" sz="1900" dirty="0" err="1"/>
              <a:t>i</a:t>
            </a:r>
            <a:r>
              <a:rPr lang="en-GB" sz="1900" dirty="0"/>
              <a:t> </a:t>
            </a:r>
            <a:r>
              <a:rPr lang="en-GB" sz="1900" dirty="0" err="1"/>
              <a:t>osod</a:t>
            </a:r>
            <a:r>
              <a:rPr lang="en-GB" sz="1900" dirty="0"/>
              <a:t> </a:t>
            </a:r>
            <a:r>
              <a:rPr lang="en-GB" sz="1900" dirty="0" err="1"/>
              <a:t>yr</a:t>
            </a:r>
            <a:r>
              <a:rPr lang="en-GB" sz="1900" dirty="0"/>
              <a:t> </a:t>
            </a:r>
            <a:r>
              <a:rPr lang="en-GB" sz="1900" dirty="0" err="1"/>
              <a:t>ardal</a:t>
            </a:r>
            <a:r>
              <a:rPr lang="en-GB" sz="1900" dirty="0"/>
              <a:t> </a:t>
            </a:r>
            <a:r>
              <a:rPr lang="en-GB" sz="1900" dirty="0" err="1"/>
              <a:t>chwarae</a:t>
            </a:r>
            <a:r>
              <a:rPr lang="en-GB" sz="1900" dirty="0"/>
              <a:t> </a:t>
            </a:r>
            <a:r>
              <a:rPr lang="en-GB" sz="1900" dirty="0" err="1"/>
              <a:t>i</a:t>
            </a:r>
            <a:r>
              <a:rPr lang="en-GB" sz="1900" dirty="0"/>
              <a:t> </a:t>
            </a:r>
            <a:r>
              <a:rPr lang="en-GB" sz="1900" dirty="0" err="1"/>
              <a:t>fyny</a:t>
            </a:r>
            <a:r>
              <a:rPr lang="en-GB" sz="1900" dirty="0"/>
              <a:t> ac </a:t>
            </a:r>
            <a:r>
              <a:rPr lang="en-GB" sz="1900" dirty="0" err="1"/>
              <a:t>yna</a:t>
            </a:r>
            <a:r>
              <a:rPr lang="en-GB" sz="1900" dirty="0"/>
              <a:t> </a:t>
            </a:r>
            <a:r>
              <a:rPr lang="en-GB" sz="1900" dirty="0" err="1"/>
              <a:t>gadael</a:t>
            </a:r>
            <a:r>
              <a:rPr lang="en-GB" sz="1900" dirty="0"/>
              <a:t> y plant </a:t>
            </a:r>
            <a:r>
              <a:rPr lang="en-GB" sz="1900" dirty="0" err="1"/>
              <a:t>i</a:t>
            </a:r>
            <a:r>
              <a:rPr lang="en-GB" sz="1900" dirty="0"/>
              <a:t> </a:t>
            </a:r>
            <a:r>
              <a:rPr lang="en-GB" sz="1900" dirty="0" err="1"/>
              <a:t>chwarae</a:t>
            </a:r>
            <a:r>
              <a:rPr lang="en-GB" sz="1900" dirty="0"/>
              <a:t> </a:t>
            </a:r>
            <a:r>
              <a:rPr lang="en-GB" sz="1900" dirty="0" err="1"/>
              <a:t>ar</a:t>
            </a:r>
            <a:r>
              <a:rPr lang="en-GB" sz="1900" dirty="0"/>
              <a:t> </a:t>
            </a:r>
            <a:r>
              <a:rPr lang="en-GB" sz="1900" dirty="0" err="1" smtClean="0"/>
              <a:t>eu</a:t>
            </a:r>
            <a:r>
              <a:rPr lang="en-GB" sz="1900" dirty="0" smtClean="0"/>
              <a:t> </a:t>
            </a:r>
            <a:r>
              <a:rPr lang="en-GB" sz="1900" dirty="0" err="1" smtClean="0"/>
              <a:t>penau</a:t>
            </a:r>
            <a:r>
              <a:rPr lang="en-GB" sz="1900" dirty="0" smtClean="0"/>
              <a:t> </a:t>
            </a:r>
            <a:r>
              <a:rPr lang="en-GB" sz="1900" dirty="0" err="1"/>
              <a:t>eu</a:t>
            </a:r>
            <a:r>
              <a:rPr lang="en-GB" sz="1900" dirty="0"/>
              <a:t> </a:t>
            </a:r>
            <a:r>
              <a:rPr lang="en-GB" sz="1900" dirty="0" err="1"/>
              <a:t>hunain</a:t>
            </a:r>
            <a:endParaRPr lang="en-GB" sz="1900" dirty="0"/>
          </a:p>
        </p:txBody>
      </p:sp>
    </p:spTree>
    <p:extLst>
      <p:ext uri="{BB962C8B-B14F-4D97-AF65-F5344CB8AC3E}">
        <p14:creationId xmlns:p14="http://schemas.microsoft.com/office/powerpoint/2010/main" val="20416932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162834"/>
                                        </p:tgtEl>
                                        <p:attrNameLst>
                                          <p:attrName>style.visibility</p:attrName>
                                        </p:attrNameLst>
                                      </p:cBhvr>
                                      <p:to>
                                        <p:strVal val="visible"/>
                                      </p:to>
                                    </p:set>
                                    <p:animEffect transition="in" filter="dissolve">
                                      <p:cBhvr>
                                        <p:cTn id="7" dur="500"/>
                                        <p:tgtEl>
                                          <p:spTgt spid="162834"/>
                                        </p:tgtEl>
                                      </p:cBhvr>
                                    </p:animEffect>
                                  </p:childTnLst>
                                </p:cTn>
                              </p:par>
                              <p:par>
                                <p:cTn id="8" presetID="2" presetClass="entr" presetSubtype="4" fill="hold" grpId="0" nodeType="withEffect">
                                  <p:stCondLst>
                                    <p:cond delay="0"/>
                                  </p:stCondLst>
                                  <p:childTnLst>
                                    <p:set>
                                      <p:cBhvr>
                                        <p:cTn id="9" dur="1" fill="hold">
                                          <p:stCondLst>
                                            <p:cond delay="0"/>
                                          </p:stCondLst>
                                        </p:cTn>
                                        <p:tgtEl>
                                          <p:spTgt spid="162833"/>
                                        </p:tgtEl>
                                        <p:attrNameLst>
                                          <p:attrName>style.visibility</p:attrName>
                                        </p:attrNameLst>
                                      </p:cBhvr>
                                      <p:to>
                                        <p:strVal val="visible"/>
                                      </p:to>
                                    </p:set>
                                    <p:anim calcmode="lin" valueType="num">
                                      <p:cBhvr additive="base">
                                        <p:cTn id="10" dur="1000" fill="hold"/>
                                        <p:tgtEl>
                                          <p:spTgt spid="162833"/>
                                        </p:tgtEl>
                                        <p:attrNameLst>
                                          <p:attrName>ppt_x</p:attrName>
                                        </p:attrNameLst>
                                      </p:cBhvr>
                                      <p:tavLst>
                                        <p:tav tm="0">
                                          <p:val>
                                            <p:strVal val="#ppt_x"/>
                                          </p:val>
                                        </p:tav>
                                        <p:tav tm="100000">
                                          <p:val>
                                            <p:strVal val="#ppt_x"/>
                                          </p:val>
                                        </p:tav>
                                      </p:tavLst>
                                    </p:anim>
                                    <p:anim calcmode="lin" valueType="num">
                                      <p:cBhvr additive="base">
                                        <p:cTn id="11" dur="1000" fill="hold"/>
                                        <p:tgtEl>
                                          <p:spTgt spid="1628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283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026"/>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38915" name="Line 1027"/>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6" name="Line 1028"/>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7" name="Line 1029"/>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8" name="Line 1030"/>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19" name="Line 1031"/>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0" name="Line 1032"/>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1" name="Line 1033"/>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2" name="Line 1034"/>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3" name="Line 1035"/>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4" name="Line 1036"/>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5" name="Line 1037"/>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6" name="Line 1038"/>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7" name="Line 1039"/>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8928" name="Line 1040"/>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134162" name="Picture 1042" descr="DSCF1643"/>
          <p:cNvPicPr>
            <a:picLocks noChangeAspect="1" noChangeArrowheads="1"/>
          </p:cNvPicPr>
          <p:nvPr/>
        </p:nvPicPr>
        <p:blipFill>
          <a:blip r:embed="rId3">
            <a:lum bright="12000"/>
            <a:extLst>
              <a:ext uri="{28A0092B-C50C-407E-A947-70E740481C1C}">
                <a14:useLocalDpi xmlns:a14="http://schemas.microsoft.com/office/drawing/2010/main" val="0"/>
              </a:ext>
            </a:extLst>
          </a:blip>
          <a:srcRect l="12730" t="13187" r="5179" b="7529"/>
          <a:stretch>
            <a:fillRect/>
          </a:stretch>
        </p:blipFill>
        <p:spPr bwMode="auto">
          <a:xfrm>
            <a:off x="2747964" y="2166941"/>
            <a:ext cx="4679950" cy="344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4163" name="Text Box 1043"/>
          <p:cNvSpPr txBox="1">
            <a:spLocks noChangeArrowheads="1"/>
          </p:cNvSpPr>
          <p:nvPr/>
        </p:nvSpPr>
        <p:spPr bwMode="auto">
          <a:xfrm>
            <a:off x="392853" y="5805489"/>
            <a:ext cx="11548533" cy="8617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dirty="0">
                <a:latin typeface="+mn-lt"/>
              </a:rPr>
              <a:t> </a:t>
            </a:r>
            <a:r>
              <a:rPr lang="en-GB" altLang="en-US" sz="2000" dirty="0" err="1">
                <a:latin typeface="+mn-lt"/>
              </a:rPr>
              <a:t>Yr</a:t>
            </a:r>
            <a:r>
              <a:rPr lang="en-GB" altLang="en-US" sz="2000" dirty="0">
                <a:latin typeface="+mn-lt"/>
              </a:rPr>
              <a:t> hyn </a:t>
            </a:r>
            <a:r>
              <a:rPr lang="en-GB" altLang="en-US" sz="2000" dirty="0" err="1">
                <a:latin typeface="+mn-lt"/>
              </a:rPr>
              <a:t>rydych</a:t>
            </a:r>
            <a:r>
              <a:rPr lang="en-GB" altLang="en-US" sz="2000" dirty="0">
                <a:latin typeface="+mn-lt"/>
              </a:rPr>
              <a:t> </a:t>
            </a:r>
            <a:r>
              <a:rPr lang="en-GB" altLang="en-US" sz="2000" dirty="0" err="1">
                <a:latin typeface="+mn-lt"/>
              </a:rPr>
              <a:t>chi’n</a:t>
            </a:r>
            <a:r>
              <a:rPr lang="en-GB" altLang="en-US" sz="2000" dirty="0">
                <a:latin typeface="+mn-lt"/>
              </a:rPr>
              <a:t> </a:t>
            </a:r>
            <a:r>
              <a:rPr lang="en-GB" altLang="en-US" sz="2000" b="1" dirty="0" err="1">
                <a:latin typeface="+mn-lt"/>
              </a:rPr>
              <a:t>ychwanegu</a:t>
            </a:r>
            <a:r>
              <a:rPr lang="en-GB" altLang="en-US" sz="2000" dirty="0">
                <a:latin typeface="+mn-lt"/>
              </a:rPr>
              <a:t> at y </a:t>
            </a:r>
            <a:r>
              <a:rPr lang="en-GB" altLang="en-US" sz="2000" dirty="0" err="1" smtClean="0">
                <a:latin typeface="+mn-lt"/>
              </a:rPr>
              <a:t>Ddarpariaeth</a:t>
            </a:r>
            <a:r>
              <a:rPr lang="en-GB" altLang="en-US" sz="2000" dirty="0" smtClean="0">
                <a:latin typeface="+mn-lt"/>
              </a:rPr>
              <a:t> </a:t>
            </a:r>
            <a:r>
              <a:rPr lang="en-GB" altLang="en-US" sz="2000" dirty="0" err="1" smtClean="0">
                <a:latin typeface="+mn-lt"/>
              </a:rPr>
              <a:t>Parhaus</a:t>
            </a:r>
            <a:r>
              <a:rPr lang="en-GB" altLang="en-US" sz="2000" dirty="0" smtClean="0">
                <a:latin typeface="+mn-lt"/>
              </a:rPr>
              <a:t> </a:t>
            </a:r>
            <a:r>
              <a:rPr lang="en-GB" altLang="en-US" sz="2000" dirty="0" err="1" smtClean="0">
                <a:latin typeface="+mn-lt"/>
              </a:rPr>
              <a:t>i</a:t>
            </a:r>
            <a:r>
              <a:rPr lang="en-GB" altLang="en-US" sz="2000" dirty="0" smtClean="0">
                <a:latin typeface="+mn-lt"/>
              </a:rPr>
              <a:t> </a:t>
            </a:r>
            <a:r>
              <a:rPr lang="en-GB" altLang="en-US" sz="2000" dirty="0" err="1" smtClean="0">
                <a:latin typeface="+mn-lt"/>
              </a:rPr>
              <a:t>greu</a:t>
            </a:r>
            <a:r>
              <a:rPr lang="en-GB" altLang="en-US" sz="2000" dirty="0" smtClean="0">
                <a:latin typeface="+mn-lt"/>
              </a:rPr>
              <a:t> </a:t>
            </a:r>
            <a:r>
              <a:rPr lang="en-GB" altLang="en-US" sz="2000" dirty="0" err="1" smtClean="0">
                <a:latin typeface="+mn-lt"/>
              </a:rPr>
              <a:t>cyfleoedd</a:t>
            </a:r>
            <a:r>
              <a:rPr lang="en-GB" altLang="en-US" sz="2000" dirty="0" smtClean="0">
                <a:latin typeface="+mn-lt"/>
              </a:rPr>
              <a:t> dysgu </a:t>
            </a:r>
            <a:r>
              <a:rPr lang="en-GB" altLang="en-US" sz="2000" dirty="0" err="1" smtClean="0">
                <a:latin typeface="+mn-lt"/>
              </a:rPr>
              <a:t>ychwanegol</a:t>
            </a:r>
            <a:r>
              <a:rPr lang="en-GB" altLang="en-US" sz="2000" dirty="0" smtClean="0">
                <a:latin typeface="+mn-lt"/>
              </a:rPr>
              <a:t>.</a:t>
            </a:r>
            <a:endParaRPr lang="en-GB" altLang="en-US" sz="2000" dirty="0">
              <a:latin typeface="+mn-lt"/>
            </a:endParaRPr>
          </a:p>
          <a:p>
            <a:pPr algn="ctr" eaLnBrk="1" hangingPunct="1">
              <a:spcBef>
                <a:spcPct val="50000"/>
              </a:spcBef>
            </a:pPr>
            <a:r>
              <a:rPr lang="en-GB" altLang="en-US" sz="2000" dirty="0" smtClean="0">
                <a:latin typeface="+mn-lt"/>
              </a:rPr>
              <a:t>What </a:t>
            </a:r>
            <a:r>
              <a:rPr lang="en-GB" altLang="en-US" sz="2000" dirty="0">
                <a:latin typeface="+mn-lt"/>
              </a:rPr>
              <a:t>you </a:t>
            </a:r>
            <a:r>
              <a:rPr lang="en-GB" altLang="en-US" sz="2000" b="1" dirty="0">
                <a:latin typeface="+mn-lt"/>
              </a:rPr>
              <a:t>add</a:t>
            </a:r>
            <a:r>
              <a:rPr lang="en-GB" altLang="en-US" sz="2000" dirty="0">
                <a:latin typeface="+mn-lt"/>
              </a:rPr>
              <a:t> to the Continuous Provision to create additional/ enhanced learning opportunities</a:t>
            </a:r>
            <a:r>
              <a:rPr lang="en-GB" altLang="en-US" sz="2000" dirty="0" smtClean="0">
                <a:latin typeface="+mn-lt"/>
              </a:rPr>
              <a:t>.</a:t>
            </a:r>
            <a:endParaRPr lang="en-GB" altLang="en-US" sz="2000" dirty="0">
              <a:latin typeface="+mn-lt"/>
            </a:endParaRPr>
          </a:p>
        </p:txBody>
      </p:sp>
      <p:sp>
        <p:nvSpPr>
          <p:cNvPr id="38931" name="Text Box 1044"/>
          <p:cNvSpPr txBox="1">
            <a:spLocks noChangeArrowheads="1"/>
          </p:cNvSpPr>
          <p:nvPr/>
        </p:nvSpPr>
        <p:spPr bwMode="auto">
          <a:xfrm>
            <a:off x="2351088" y="1633540"/>
            <a:ext cx="7200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b="1" dirty="0" err="1">
                <a:solidFill>
                  <a:srgbClr val="0066FF"/>
                </a:solidFill>
              </a:rPr>
              <a:t>Darpariaeth</a:t>
            </a:r>
            <a:r>
              <a:rPr lang="en-GB" altLang="en-US" b="1" dirty="0">
                <a:solidFill>
                  <a:srgbClr val="0066FF"/>
                </a:solidFill>
              </a:rPr>
              <a:t> </a:t>
            </a:r>
            <a:r>
              <a:rPr lang="en-GB" altLang="en-US" b="1" dirty="0" err="1">
                <a:solidFill>
                  <a:srgbClr val="0066FF"/>
                </a:solidFill>
              </a:rPr>
              <a:t>Estynedig</a:t>
            </a:r>
            <a:r>
              <a:rPr lang="en-GB" altLang="en-US" b="1" dirty="0">
                <a:solidFill>
                  <a:srgbClr val="0066FF"/>
                </a:solidFill>
              </a:rPr>
              <a:t>       Enhanced Provision</a:t>
            </a:r>
          </a:p>
        </p:txBody>
      </p:sp>
      <p:pic>
        <p:nvPicPr>
          <p:cNvPr id="38932" name="Picture 104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33" name="Picture 1046"/>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21" descr="Question,speech bubbles,speech,bubble,faq - free image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33507" y="2814057"/>
            <a:ext cx="2007181" cy="2007181"/>
          </a:xfrm>
          <a:prstGeom prst="rect">
            <a:avLst/>
          </a:prstGeom>
        </p:spPr>
      </p:pic>
    </p:spTree>
    <p:extLst>
      <p:ext uri="{BB962C8B-B14F-4D97-AF65-F5344CB8AC3E}">
        <p14:creationId xmlns:p14="http://schemas.microsoft.com/office/powerpoint/2010/main" val="10928300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withEffect">
                                  <p:stCondLst>
                                    <p:cond delay="0"/>
                                  </p:stCondLst>
                                  <p:childTnLst>
                                    <p:set>
                                      <p:cBhvr>
                                        <p:cTn id="6" dur="1" fill="hold">
                                          <p:stCondLst>
                                            <p:cond delay="0"/>
                                          </p:stCondLst>
                                        </p:cTn>
                                        <p:tgtEl>
                                          <p:spTgt spid="134163">
                                            <p:txEl>
                                              <p:pRg st="0" end="0"/>
                                            </p:txEl>
                                          </p:spTgt>
                                        </p:tgtEl>
                                        <p:attrNameLst>
                                          <p:attrName>style.visibility</p:attrName>
                                        </p:attrNameLst>
                                      </p:cBhvr>
                                      <p:to>
                                        <p:strVal val="visible"/>
                                      </p:to>
                                    </p:set>
                                    <p:anim calcmode="lin" valueType="num">
                                      <p:cBhvr additive="base">
                                        <p:cTn id="7" dur="500" fill="hold"/>
                                        <p:tgtEl>
                                          <p:spTgt spid="13416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416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34163">
                                            <p:txEl>
                                              <p:pRg st="1" end="1"/>
                                            </p:txEl>
                                          </p:spTgt>
                                        </p:tgtEl>
                                        <p:attrNameLst>
                                          <p:attrName>style.visibility</p:attrName>
                                        </p:attrNameLst>
                                      </p:cBhvr>
                                      <p:to>
                                        <p:strVal val="visible"/>
                                      </p:to>
                                    </p:set>
                                    <p:anim calcmode="lin" valueType="num">
                                      <p:cBhvr additive="base">
                                        <p:cTn id="11" dur="500" fill="hold"/>
                                        <p:tgtEl>
                                          <p:spTgt spid="13416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34163">
                                            <p:txEl>
                                              <p:pRg st="1" end="1"/>
                                            </p:txEl>
                                          </p:spTgt>
                                        </p:tgtEl>
                                        <p:attrNameLst>
                                          <p:attrName>ppt_y</p:attrName>
                                        </p:attrNameLst>
                                      </p:cBhvr>
                                      <p:tavLst>
                                        <p:tav tm="0">
                                          <p:val>
                                            <p:strVal val="#ppt_y"/>
                                          </p:val>
                                        </p:tav>
                                        <p:tav tm="100000">
                                          <p:val>
                                            <p:strVal val="#ppt_y"/>
                                          </p:val>
                                        </p:tav>
                                      </p:tavLst>
                                    </p:anim>
                                  </p:childTnLst>
                                </p:cTn>
                              </p:par>
                              <p:par>
                                <p:cTn id="13" presetID="9" presetClass="entr" presetSubtype="0" fill="hold" nodeType="withEffect">
                                  <p:stCondLst>
                                    <p:cond delay="0"/>
                                  </p:stCondLst>
                                  <p:childTnLst>
                                    <p:set>
                                      <p:cBhvr>
                                        <p:cTn id="14" dur="1" fill="hold">
                                          <p:stCondLst>
                                            <p:cond delay="0"/>
                                          </p:stCondLst>
                                        </p:cTn>
                                        <p:tgtEl>
                                          <p:spTgt spid="134162"/>
                                        </p:tgtEl>
                                        <p:attrNameLst>
                                          <p:attrName>style.visibility</p:attrName>
                                        </p:attrNameLst>
                                      </p:cBhvr>
                                      <p:to>
                                        <p:strVal val="visible"/>
                                      </p:to>
                                    </p:set>
                                    <p:animEffect transition="in" filter="dissolve">
                                      <p:cBhvr>
                                        <p:cTn id="15" dur="500"/>
                                        <p:tgtEl>
                                          <p:spTgt spid="134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1981200" y="274638"/>
            <a:ext cx="8147248" cy="1287462"/>
          </a:xfrm>
        </p:spPr>
        <p:txBody>
          <a:bodyPr>
            <a:normAutofit/>
          </a:bodyPr>
          <a:lstStyle/>
          <a:p>
            <a:pPr eaLnBrk="1" hangingPunct="1"/>
            <a:r>
              <a:rPr lang="en-GB" altLang="en-US" sz="3100" dirty="0"/>
              <a:t>Y </a:t>
            </a:r>
            <a:r>
              <a:rPr lang="en-GB" altLang="en-US" sz="3100" dirty="0" err="1"/>
              <a:t>symlach</a:t>
            </a:r>
            <a:r>
              <a:rPr lang="en-GB" altLang="en-US" sz="3100" dirty="0"/>
              <a:t> </a:t>
            </a:r>
            <a:r>
              <a:rPr lang="en-GB" altLang="en-US" sz="3100" dirty="0" err="1"/>
              <a:t>yr</a:t>
            </a:r>
            <a:r>
              <a:rPr lang="en-GB" altLang="en-US" sz="3100" dirty="0"/>
              <a:t> offer y </a:t>
            </a:r>
            <a:r>
              <a:rPr lang="en-GB" altLang="en-US" sz="3100" dirty="0" err="1" smtClean="0"/>
              <a:t>gorau</a:t>
            </a:r>
            <a:r>
              <a:rPr lang="en-GB" altLang="en-US" sz="3100" dirty="0" smtClean="0"/>
              <a:t>!</a:t>
            </a:r>
            <a:r>
              <a:rPr lang="en-GB" altLang="en-US" sz="3100" dirty="0"/>
              <a:t/>
            </a:r>
            <a:br>
              <a:rPr lang="en-GB" altLang="en-US" sz="3100" dirty="0"/>
            </a:br>
            <a:r>
              <a:rPr lang="en-GB" altLang="en-US" sz="3100" b="1" dirty="0"/>
              <a:t>The simpler the plaything, the </a:t>
            </a:r>
            <a:r>
              <a:rPr lang="en-GB" altLang="en-US" sz="3100" b="1" dirty="0" smtClean="0"/>
              <a:t>better!</a:t>
            </a:r>
            <a:endParaRPr lang="en-GB" altLang="en-US" sz="3100" b="1" dirty="0"/>
          </a:p>
        </p:txBody>
      </p:sp>
      <p:pic>
        <p:nvPicPr>
          <p:cNvPr id="40963" name="Picture 3" descr="bucket band"/>
          <p:cNvPicPr>
            <a:picLocks noChangeAspect="1" noChangeArrowheads="1"/>
          </p:cNvPicPr>
          <p:nvPr/>
        </p:nvPicPr>
        <p:blipFill>
          <a:blip r:embed="rId3" cstate="print">
            <a:extLst>
              <a:ext uri="{28A0092B-C50C-407E-A947-70E740481C1C}">
                <a14:useLocalDpi xmlns:a14="http://schemas.microsoft.com/office/drawing/2010/main" val="0"/>
              </a:ext>
            </a:extLst>
          </a:blip>
          <a:srcRect l="3883" t="2840" r="1884" b="3665"/>
          <a:stretch>
            <a:fillRect/>
          </a:stretch>
        </p:blipFill>
        <p:spPr bwMode="auto">
          <a:xfrm>
            <a:off x="568753" y="1693517"/>
            <a:ext cx="3071920" cy="240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2451947" y="5716694"/>
            <a:ext cx="6631093" cy="461665"/>
          </a:xfrm>
          <a:prstGeom prst="rect">
            <a:avLst/>
          </a:prstGeom>
          <a:noFill/>
        </p:spPr>
        <p:txBody>
          <a:bodyPr wrap="square" rtlCol="0">
            <a:spAutoFit/>
          </a:bodyPr>
          <a:lstStyle/>
          <a:p>
            <a:r>
              <a:rPr lang="en-GB" sz="2400" dirty="0" smtClean="0"/>
              <a:t>Pam?                                         Why?</a:t>
            </a:r>
            <a:endParaRPr lang="en-GB" sz="2400" dirty="0"/>
          </a:p>
        </p:txBody>
      </p:sp>
      <p:pic>
        <p:nvPicPr>
          <p:cNvPr id="5" name="Picture 4" descr="Question,speech bubbles,speech,bubble,faq - free image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554221" y="4843067"/>
            <a:ext cx="1598373" cy="1598373"/>
          </a:xfrm>
          <a:prstGeom prst="rect">
            <a:avLst/>
          </a:prstGeom>
        </p:spPr>
      </p:pic>
      <p:pic>
        <p:nvPicPr>
          <p:cNvPr id="1026" name="Picture 2" descr="Image result for maths with Ston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5575" y="2036564"/>
            <a:ext cx="2909358" cy="25286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51010" y="1722912"/>
            <a:ext cx="3462803" cy="2597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2885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0179"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0"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1"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2"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3"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4"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5"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6"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7"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8"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89"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0"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1"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0192"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53969" name="Picture 17" descr="DSCF0810"/>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45538" y="1656184"/>
            <a:ext cx="3889375" cy="2916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3970" name="Picture 18" descr="DSCF1282"/>
          <p:cNvPicPr>
            <a:picLocks noChangeAspect="1" noChangeArrowheads="1"/>
          </p:cNvPicPr>
          <p:nvPr/>
        </p:nvPicPr>
        <p:blipFill>
          <a:blip r:embed="rId4" cstate="print">
            <a:extLst>
              <a:ext uri="{28A0092B-C50C-407E-A947-70E740481C1C}">
                <a14:useLocalDpi xmlns:a14="http://schemas.microsoft.com/office/drawing/2010/main" val="0"/>
              </a:ext>
            </a:extLst>
          </a:blip>
          <a:srcRect l="11333" r="9412"/>
          <a:stretch>
            <a:fillRect/>
          </a:stretch>
        </p:blipFill>
        <p:spPr bwMode="auto">
          <a:xfrm>
            <a:off x="6949863" y="3232573"/>
            <a:ext cx="2952750"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3971" name="AutoShape 19"/>
          <p:cNvSpPr>
            <a:spLocks noChangeArrowheads="1"/>
          </p:cNvSpPr>
          <p:nvPr/>
        </p:nvSpPr>
        <p:spPr bwMode="auto">
          <a:xfrm rot="10800000">
            <a:off x="5519738" y="2548562"/>
            <a:ext cx="863600" cy="287338"/>
          </a:xfrm>
          <a:prstGeom prst="rightArrow">
            <a:avLst>
              <a:gd name="adj1" fmla="val 50000"/>
              <a:gd name="adj2" fmla="val 75138"/>
            </a:avLst>
          </a:prstGeom>
          <a:solidFill>
            <a:srgbClr val="008000"/>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sp>
        <p:nvSpPr>
          <p:cNvPr id="253972" name="Text Box 20"/>
          <p:cNvSpPr txBox="1">
            <a:spLocks noChangeArrowheads="1"/>
          </p:cNvSpPr>
          <p:nvPr/>
        </p:nvSpPr>
        <p:spPr bwMode="auto">
          <a:xfrm>
            <a:off x="4727100" y="5979805"/>
            <a:ext cx="555481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spcBef>
                <a:spcPct val="50000"/>
              </a:spcBef>
            </a:pPr>
            <a:r>
              <a:rPr lang="en-GB" altLang="en-US" sz="2000" b="1" dirty="0"/>
              <a:t>…enhanced with masking tape, guttering, pipes and buckets </a:t>
            </a:r>
            <a:r>
              <a:rPr lang="en-GB" altLang="en-US" sz="2000" b="1" dirty="0" smtClean="0"/>
              <a:t>– OUTDOORS</a:t>
            </a:r>
            <a:r>
              <a:rPr lang="en-GB" altLang="en-US" sz="2000" b="1" dirty="0"/>
              <a:t>!</a:t>
            </a:r>
          </a:p>
        </p:txBody>
      </p:sp>
      <p:sp>
        <p:nvSpPr>
          <p:cNvPr id="253973" name="AutoShape 21"/>
          <p:cNvSpPr>
            <a:spLocks noChangeArrowheads="1"/>
          </p:cNvSpPr>
          <p:nvPr/>
        </p:nvSpPr>
        <p:spPr bwMode="auto">
          <a:xfrm>
            <a:off x="5916614" y="5085953"/>
            <a:ext cx="863600" cy="287338"/>
          </a:xfrm>
          <a:prstGeom prst="rightArrow">
            <a:avLst>
              <a:gd name="adj1" fmla="val 50000"/>
              <a:gd name="adj2" fmla="val 75138"/>
            </a:avLst>
          </a:prstGeom>
          <a:solidFill>
            <a:srgbClr val="008000"/>
          </a:solidFill>
          <a:ln w="9525">
            <a:solidFill>
              <a:schemeClr val="tx1"/>
            </a:solidFill>
            <a:miter lim="800000"/>
            <a:headEnd/>
            <a:tailEnd/>
          </a:ln>
        </p:spPr>
        <p:txBody>
          <a:bodyPr wrap="none"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eaLnBrk="1" hangingPunct="1"/>
            <a:endParaRPr lang="en-US" altLang="en-US" sz="1800"/>
          </a:p>
        </p:txBody>
      </p:sp>
      <p:pic>
        <p:nvPicPr>
          <p:cNvPr id="50199" name="Picture 2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200" name="Picture 24"/>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672263" y="1677258"/>
            <a:ext cx="3230350" cy="1631216"/>
          </a:xfrm>
          <a:prstGeom prst="rect">
            <a:avLst/>
          </a:prstGeom>
          <a:noFill/>
        </p:spPr>
        <p:txBody>
          <a:bodyPr wrap="square" rtlCol="0">
            <a:spAutoFit/>
          </a:bodyPr>
          <a:lstStyle/>
          <a:p>
            <a:r>
              <a:rPr lang="en-GB" sz="2000" dirty="0" err="1"/>
              <a:t>Darpariaeth</a:t>
            </a:r>
            <a:r>
              <a:rPr lang="en-GB" sz="2000" dirty="0"/>
              <a:t> </a:t>
            </a:r>
            <a:r>
              <a:rPr lang="en-GB" sz="2000" dirty="0" err="1"/>
              <a:t>parhaus</a:t>
            </a:r>
            <a:r>
              <a:rPr lang="en-GB" sz="2000" dirty="0"/>
              <a:t> – </a:t>
            </a:r>
            <a:r>
              <a:rPr lang="en-GB" sz="2000" dirty="0" err="1"/>
              <a:t>ardal</a:t>
            </a:r>
            <a:r>
              <a:rPr lang="en-GB" sz="2000" dirty="0"/>
              <a:t> </a:t>
            </a:r>
            <a:r>
              <a:rPr lang="en-GB" sz="2000" dirty="0" err="1" smtClean="0"/>
              <a:t>ddŵr</a:t>
            </a:r>
            <a:r>
              <a:rPr lang="en-GB" sz="2000" dirty="0" smtClean="0"/>
              <a:t> </a:t>
            </a:r>
            <a:r>
              <a:rPr lang="en-GB" sz="2000" dirty="0"/>
              <a:t>yn y </a:t>
            </a:r>
            <a:r>
              <a:rPr lang="en-GB" sz="2000" dirty="0" smtClean="0"/>
              <a:t>dosbarth / </a:t>
            </a:r>
            <a:r>
              <a:rPr lang="en-GB" altLang="en-US" sz="2000" b="1" dirty="0" smtClean="0"/>
              <a:t>Continuous Provision–Indoor </a:t>
            </a:r>
            <a:r>
              <a:rPr lang="en-GB" altLang="en-US" sz="2000" b="1" dirty="0"/>
              <a:t>water area</a:t>
            </a:r>
          </a:p>
          <a:p>
            <a:endParaRPr lang="en-GB" sz="2000" dirty="0"/>
          </a:p>
        </p:txBody>
      </p:sp>
      <p:sp>
        <p:nvSpPr>
          <p:cNvPr id="3" name="TextBox 2"/>
          <p:cNvSpPr txBox="1"/>
          <p:nvPr/>
        </p:nvSpPr>
        <p:spPr>
          <a:xfrm>
            <a:off x="2135561" y="4875679"/>
            <a:ext cx="3960440" cy="1015663"/>
          </a:xfrm>
          <a:prstGeom prst="rect">
            <a:avLst/>
          </a:prstGeom>
          <a:noFill/>
        </p:spPr>
        <p:txBody>
          <a:bodyPr wrap="square" rtlCol="0">
            <a:spAutoFit/>
          </a:bodyPr>
          <a:lstStyle/>
          <a:p>
            <a:r>
              <a:rPr lang="en-GB" sz="2000" dirty="0" smtClean="0"/>
              <a:t>…wedi ei ymestyn gyda </a:t>
            </a:r>
            <a:r>
              <a:rPr lang="en-GB" sz="2000" dirty="0" err="1" smtClean="0"/>
              <a:t>th</a:t>
            </a:r>
            <a:r>
              <a:rPr lang="en-GB" sz="2000" dirty="0" err="1" smtClean="0">
                <a:latin typeface="Trebuchet MS" panose="020B0603020202020204" pitchFamily="34" charset="0"/>
              </a:rPr>
              <a:t>â</a:t>
            </a:r>
            <a:r>
              <a:rPr lang="en-GB" sz="2000" dirty="0" err="1" smtClean="0"/>
              <a:t>p</a:t>
            </a:r>
            <a:r>
              <a:rPr lang="en-GB" sz="2000" dirty="0" smtClean="0"/>
              <a:t>, </a:t>
            </a:r>
            <a:r>
              <a:rPr lang="en-GB" sz="2000" dirty="0" err="1" smtClean="0"/>
              <a:t>pibau</a:t>
            </a:r>
            <a:r>
              <a:rPr lang="en-GB" sz="2000" dirty="0" smtClean="0"/>
              <a:t> a </a:t>
            </a:r>
            <a:r>
              <a:rPr lang="en-GB" sz="2000" dirty="0" err="1" smtClean="0"/>
              <a:t>bwcedi</a:t>
            </a:r>
            <a:r>
              <a:rPr lang="en-GB" sz="2000" dirty="0" smtClean="0"/>
              <a:t> –  </a:t>
            </a:r>
            <a:r>
              <a:rPr lang="en-GB" sz="2000" dirty="0"/>
              <a:t>yn </a:t>
            </a:r>
            <a:r>
              <a:rPr lang="en-GB" sz="2000" dirty="0" err="1" smtClean="0"/>
              <a:t>yr</a:t>
            </a:r>
            <a:r>
              <a:rPr lang="en-GB" sz="2000" dirty="0" smtClean="0"/>
              <a:t> </a:t>
            </a:r>
            <a:r>
              <a:rPr lang="en-GB" sz="2000" dirty="0" err="1" smtClean="0"/>
              <a:t>ardal</a:t>
            </a:r>
            <a:r>
              <a:rPr lang="en-GB" sz="2000" dirty="0" smtClean="0"/>
              <a:t> ALLANOL!</a:t>
            </a:r>
            <a:endParaRPr lang="en-GB" sz="2000" dirty="0"/>
          </a:p>
        </p:txBody>
      </p:sp>
    </p:spTree>
    <p:extLst>
      <p:ext uri="{BB962C8B-B14F-4D97-AF65-F5344CB8AC3E}">
        <p14:creationId xmlns:p14="http://schemas.microsoft.com/office/powerpoint/2010/main" val="22278330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withEffect">
                                  <p:stCondLst>
                                    <p:cond delay="0"/>
                                  </p:stCondLst>
                                  <p:childTnLst>
                                    <p:set>
                                      <p:cBhvr>
                                        <p:cTn id="6" dur="1" fill="hold">
                                          <p:stCondLst>
                                            <p:cond delay="0"/>
                                          </p:stCondLst>
                                        </p:cTn>
                                        <p:tgtEl>
                                          <p:spTgt spid="253971"/>
                                        </p:tgtEl>
                                        <p:attrNameLst>
                                          <p:attrName>style.visibility</p:attrName>
                                        </p:attrNameLst>
                                      </p:cBhvr>
                                      <p:to>
                                        <p:strVal val="visible"/>
                                      </p:to>
                                    </p:set>
                                    <p:anim calcmode="lin" valueType="num">
                                      <p:cBhvr additive="base">
                                        <p:cTn id="7" dur="1000" fill="hold"/>
                                        <p:tgtEl>
                                          <p:spTgt spid="253971"/>
                                        </p:tgtEl>
                                        <p:attrNameLst>
                                          <p:attrName>ppt_x</p:attrName>
                                        </p:attrNameLst>
                                      </p:cBhvr>
                                      <p:tavLst>
                                        <p:tav tm="0">
                                          <p:val>
                                            <p:strVal val="1+#ppt_w/2"/>
                                          </p:val>
                                        </p:tav>
                                        <p:tav tm="100000">
                                          <p:val>
                                            <p:strVal val="#ppt_x"/>
                                          </p:val>
                                        </p:tav>
                                      </p:tavLst>
                                    </p:anim>
                                    <p:anim calcmode="lin" valueType="num">
                                      <p:cBhvr additive="base">
                                        <p:cTn id="8" dur="1000" fill="hold"/>
                                        <p:tgtEl>
                                          <p:spTgt spid="253971"/>
                                        </p:tgtEl>
                                        <p:attrNameLst>
                                          <p:attrName>ppt_y</p:attrName>
                                        </p:attrNameLst>
                                      </p:cBhvr>
                                      <p:tavLst>
                                        <p:tav tm="0">
                                          <p:val>
                                            <p:strVal val="#ppt_y"/>
                                          </p:val>
                                        </p:tav>
                                        <p:tav tm="100000">
                                          <p:val>
                                            <p:strVal val="#ppt_y"/>
                                          </p:val>
                                        </p:tav>
                                      </p:tavLst>
                                    </p:anim>
                                  </p:childTnLst>
                                </p:cTn>
                              </p:par>
                              <p:par>
                                <p:cTn id="9" presetID="9" presetClass="entr" presetSubtype="0" fill="hold" nodeType="withEffect">
                                  <p:stCondLst>
                                    <p:cond delay="0"/>
                                  </p:stCondLst>
                                  <p:childTnLst>
                                    <p:set>
                                      <p:cBhvr>
                                        <p:cTn id="10" dur="1" fill="hold">
                                          <p:stCondLst>
                                            <p:cond delay="0"/>
                                          </p:stCondLst>
                                        </p:cTn>
                                        <p:tgtEl>
                                          <p:spTgt spid="253969"/>
                                        </p:tgtEl>
                                        <p:attrNameLst>
                                          <p:attrName>style.visibility</p:attrName>
                                        </p:attrNameLst>
                                      </p:cBhvr>
                                      <p:to>
                                        <p:strVal val="visible"/>
                                      </p:to>
                                    </p:set>
                                    <p:animEffect transition="in" filter="dissolve">
                                      <p:cBhvr>
                                        <p:cTn id="11" dur="1000"/>
                                        <p:tgtEl>
                                          <p:spTgt spid="253969"/>
                                        </p:tgtEl>
                                      </p:cBhvr>
                                    </p:animEffect>
                                  </p:childTnLst>
                                </p:cTn>
                              </p:par>
                              <p:par>
                                <p:cTn id="12" presetID="2" presetClass="entr" presetSubtype="8" fill="hold" grpId="0" nodeType="withEffect">
                                  <p:stCondLst>
                                    <p:cond delay="0"/>
                                  </p:stCondLst>
                                  <p:childTnLst>
                                    <p:set>
                                      <p:cBhvr>
                                        <p:cTn id="13" dur="1" fill="hold">
                                          <p:stCondLst>
                                            <p:cond delay="0"/>
                                          </p:stCondLst>
                                        </p:cTn>
                                        <p:tgtEl>
                                          <p:spTgt spid="253973"/>
                                        </p:tgtEl>
                                        <p:attrNameLst>
                                          <p:attrName>style.visibility</p:attrName>
                                        </p:attrNameLst>
                                      </p:cBhvr>
                                      <p:to>
                                        <p:strVal val="visible"/>
                                      </p:to>
                                    </p:set>
                                    <p:anim calcmode="lin" valueType="num">
                                      <p:cBhvr additive="base">
                                        <p:cTn id="14" dur="1000" fill="hold"/>
                                        <p:tgtEl>
                                          <p:spTgt spid="253973"/>
                                        </p:tgtEl>
                                        <p:attrNameLst>
                                          <p:attrName>ppt_x</p:attrName>
                                        </p:attrNameLst>
                                      </p:cBhvr>
                                      <p:tavLst>
                                        <p:tav tm="0">
                                          <p:val>
                                            <p:strVal val="0-#ppt_w/2"/>
                                          </p:val>
                                        </p:tav>
                                        <p:tav tm="100000">
                                          <p:val>
                                            <p:strVal val="#ppt_x"/>
                                          </p:val>
                                        </p:tav>
                                      </p:tavLst>
                                    </p:anim>
                                    <p:anim calcmode="lin" valueType="num">
                                      <p:cBhvr additive="base">
                                        <p:cTn id="15" dur="1000" fill="hold"/>
                                        <p:tgtEl>
                                          <p:spTgt spid="253973"/>
                                        </p:tgtEl>
                                        <p:attrNameLst>
                                          <p:attrName>ppt_y</p:attrName>
                                        </p:attrNameLst>
                                      </p:cBhvr>
                                      <p:tavLst>
                                        <p:tav tm="0">
                                          <p:val>
                                            <p:strVal val="#ppt_y"/>
                                          </p:val>
                                        </p:tav>
                                        <p:tav tm="100000">
                                          <p:val>
                                            <p:strVal val="#ppt_y"/>
                                          </p:val>
                                        </p:tav>
                                      </p:tavLst>
                                    </p:anim>
                                  </p:childTnLst>
                                </p:cTn>
                              </p:par>
                              <p:par>
                                <p:cTn id="16" presetID="2" presetClass="entr" presetSubtype="8" fill="hold" grpId="0" nodeType="withEffect">
                                  <p:stCondLst>
                                    <p:cond delay="0"/>
                                  </p:stCondLst>
                                  <p:childTnLst>
                                    <p:set>
                                      <p:cBhvr>
                                        <p:cTn id="17" dur="1" fill="hold">
                                          <p:stCondLst>
                                            <p:cond delay="0"/>
                                          </p:stCondLst>
                                        </p:cTn>
                                        <p:tgtEl>
                                          <p:spTgt spid="253972"/>
                                        </p:tgtEl>
                                        <p:attrNameLst>
                                          <p:attrName>style.visibility</p:attrName>
                                        </p:attrNameLst>
                                      </p:cBhvr>
                                      <p:to>
                                        <p:strVal val="visible"/>
                                      </p:to>
                                    </p:set>
                                    <p:anim calcmode="lin" valueType="num">
                                      <p:cBhvr additive="base">
                                        <p:cTn id="18" dur="1000" fill="hold"/>
                                        <p:tgtEl>
                                          <p:spTgt spid="253972"/>
                                        </p:tgtEl>
                                        <p:attrNameLst>
                                          <p:attrName>ppt_x</p:attrName>
                                        </p:attrNameLst>
                                      </p:cBhvr>
                                      <p:tavLst>
                                        <p:tav tm="0">
                                          <p:val>
                                            <p:strVal val="0-#ppt_w/2"/>
                                          </p:val>
                                        </p:tav>
                                        <p:tav tm="100000">
                                          <p:val>
                                            <p:strVal val="#ppt_x"/>
                                          </p:val>
                                        </p:tav>
                                      </p:tavLst>
                                    </p:anim>
                                    <p:anim calcmode="lin" valueType="num">
                                      <p:cBhvr additive="base">
                                        <p:cTn id="19" dur="1000" fill="hold"/>
                                        <p:tgtEl>
                                          <p:spTgt spid="253972"/>
                                        </p:tgtEl>
                                        <p:attrNameLst>
                                          <p:attrName>ppt_y</p:attrName>
                                        </p:attrNameLst>
                                      </p:cBhvr>
                                      <p:tavLst>
                                        <p:tav tm="0">
                                          <p:val>
                                            <p:strVal val="#ppt_y"/>
                                          </p:val>
                                        </p:tav>
                                        <p:tav tm="100000">
                                          <p:val>
                                            <p:strVal val="#ppt_y"/>
                                          </p:val>
                                        </p:tav>
                                      </p:tavLst>
                                    </p:anim>
                                  </p:childTnLst>
                                </p:cTn>
                              </p:par>
                              <p:par>
                                <p:cTn id="20" presetID="9" presetClass="entr" presetSubtype="0" fill="hold" nodeType="withEffect">
                                  <p:stCondLst>
                                    <p:cond delay="0"/>
                                  </p:stCondLst>
                                  <p:childTnLst>
                                    <p:set>
                                      <p:cBhvr>
                                        <p:cTn id="21" dur="1" fill="hold">
                                          <p:stCondLst>
                                            <p:cond delay="0"/>
                                          </p:stCondLst>
                                        </p:cTn>
                                        <p:tgtEl>
                                          <p:spTgt spid="253970"/>
                                        </p:tgtEl>
                                        <p:attrNameLst>
                                          <p:attrName>style.visibility</p:attrName>
                                        </p:attrNameLst>
                                      </p:cBhvr>
                                      <p:to>
                                        <p:strVal val="visible"/>
                                      </p:to>
                                    </p:set>
                                    <p:animEffect transition="in" filter="dissolve">
                                      <p:cBhvr>
                                        <p:cTn id="22" dur="1000"/>
                                        <p:tgtEl>
                                          <p:spTgt spid="2539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971" grpId="0" animBg="1"/>
      <p:bldP spid="253972" grpId="0"/>
      <p:bldP spid="25397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ext Box 2"/>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7347" name="Line 3"/>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48" name="Line 4"/>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49" name="Line 5"/>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0" name="Line 6"/>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1" name="Line 7"/>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2" name="Line 8"/>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3" name="Line 9"/>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4" name="Line 10"/>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5" name="Line 11"/>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6" name="Line 12"/>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7" name="Line 13"/>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8" name="Line 14"/>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59" name="Line 15"/>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7360" name="Line 16"/>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3729" name="Rectangle 17"/>
          <p:cNvSpPr>
            <a:spLocks noChangeArrowheads="1"/>
          </p:cNvSpPr>
          <p:nvPr/>
        </p:nvSpPr>
        <p:spPr bwMode="auto">
          <a:xfrm>
            <a:off x="138060" y="5054659"/>
            <a:ext cx="1069350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200" b="1" dirty="0"/>
              <a:t>The learning environment should provide a wealth of learning </a:t>
            </a:r>
            <a:r>
              <a:rPr lang="en-GB" altLang="en-US" sz="2200" b="1" dirty="0" smtClean="0"/>
              <a:t>possibilities </a:t>
            </a:r>
            <a:r>
              <a:rPr lang="en-GB" altLang="en-US" sz="2200" b="1" dirty="0"/>
              <a:t>and opportunities.</a:t>
            </a:r>
            <a:endParaRPr lang="en-GB" altLang="en-US" sz="2200" b="1" dirty="0">
              <a:latin typeface="Comic Sans MS" pitchFamily="66" charset="0"/>
            </a:endParaRPr>
          </a:p>
        </p:txBody>
      </p:sp>
      <p:pic>
        <p:nvPicPr>
          <p:cNvPr id="243730" name="Picture 18" descr="DSCF1697"/>
          <p:cNvPicPr>
            <a:picLocks noChangeAspect="1" noChangeArrowheads="1"/>
          </p:cNvPicPr>
          <p:nvPr/>
        </p:nvPicPr>
        <p:blipFill>
          <a:blip r:embed="rId3" cstate="print">
            <a:extLst>
              <a:ext uri="{28A0092B-C50C-407E-A947-70E740481C1C}">
                <a14:useLocalDpi xmlns:a14="http://schemas.microsoft.com/office/drawing/2010/main" val="0"/>
              </a:ext>
            </a:extLst>
          </a:blip>
          <a:srcRect l="7976" t="18683" r="13914" b="3636"/>
          <a:stretch>
            <a:fillRect/>
          </a:stretch>
        </p:blipFill>
        <p:spPr bwMode="auto">
          <a:xfrm>
            <a:off x="4511675" y="2133600"/>
            <a:ext cx="2387600" cy="1944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3731" name="Picture 19" descr="DSCF1668"/>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31808" y="2133600"/>
            <a:ext cx="2303463" cy="213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3732" name="Picture 20" descr="DSCF1636"/>
          <p:cNvPicPr>
            <a:picLocks noChangeAspect="1" noChangeArrowheads="1"/>
          </p:cNvPicPr>
          <p:nvPr/>
        </p:nvPicPr>
        <p:blipFill>
          <a:blip r:embed="rId5" cstate="print">
            <a:extLst>
              <a:ext uri="{28A0092B-C50C-407E-A947-70E740481C1C}">
                <a14:useLocalDpi xmlns:a14="http://schemas.microsoft.com/office/drawing/2010/main" val="0"/>
              </a:ext>
            </a:extLst>
          </a:blip>
          <a:srcRect l="10687" t="11362" r="8168"/>
          <a:stretch>
            <a:fillRect/>
          </a:stretch>
        </p:blipFill>
        <p:spPr bwMode="auto">
          <a:xfrm>
            <a:off x="8220075" y="2291557"/>
            <a:ext cx="2447925" cy="1878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65" name="Picture 2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66" name="Picture 22"/>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880024" y="4654549"/>
            <a:ext cx="8525365" cy="400110"/>
          </a:xfrm>
          <a:prstGeom prst="rect">
            <a:avLst/>
          </a:prstGeom>
          <a:noFill/>
        </p:spPr>
        <p:txBody>
          <a:bodyPr wrap="square" rtlCol="0">
            <a:spAutoFit/>
          </a:bodyPr>
          <a:lstStyle/>
          <a:p>
            <a:r>
              <a:rPr lang="en-GB" sz="2000" dirty="0"/>
              <a:t>Mae’r </a:t>
            </a:r>
            <a:r>
              <a:rPr lang="en-GB" sz="2000" dirty="0" err="1"/>
              <a:t>amgylchedd</a:t>
            </a:r>
            <a:r>
              <a:rPr lang="en-GB" sz="2000" dirty="0"/>
              <a:t> dysgu yn gallu </a:t>
            </a:r>
            <a:r>
              <a:rPr lang="en-GB" sz="2000" dirty="0" err="1"/>
              <a:t>darparu</a:t>
            </a:r>
            <a:r>
              <a:rPr lang="en-GB" sz="2000" dirty="0"/>
              <a:t> </a:t>
            </a:r>
            <a:r>
              <a:rPr lang="en-GB" sz="2000" dirty="0" err="1"/>
              <a:t>cyfoeth</a:t>
            </a:r>
            <a:r>
              <a:rPr lang="en-GB" sz="2000" dirty="0"/>
              <a:t> o </a:t>
            </a:r>
            <a:r>
              <a:rPr lang="en-GB" sz="2000" dirty="0" err="1"/>
              <a:t>gyfleoedd</a:t>
            </a:r>
            <a:r>
              <a:rPr lang="en-GB" sz="2000" dirty="0"/>
              <a:t> </a:t>
            </a:r>
            <a:r>
              <a:rPr lang="en-GB" sz="2000" dirty="0" smtClean="0"/>
              <a:t>dysgu.</a:t>
            </a:r>
            <a:endParaRPr lang="en-GB" sz="2000" dirty="0"/>
          </a:p>
        </p:txBody>
      </p:sp>
    </p:spTree>
    <p:extLst>
      <p:ext uri="{BB962C8B-B14F-4D97-AF65-F5344CB8AC3E}">
        <p14:creationId xmlns:p14="http://schemas.microsoft.com/office/powerpoint/2010/main" val="8272059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243731"/>
                                        </p:tgtEl>
                                        <p:attrNameLst>
                                          <p:attrName>style.visibility</p:attrName>
                                        </p:attrNameLst>
                                      </p:cBhvr>
                                      <p:to>
                                        <p:strVal val="visible"/>
                                      </p:to>
                                    </p:set>
                                    <p:animEffect transition="in" filter="dissolve">
                                      <p:cBhvr>
                                        <p:cTn id="7" dur="500"/>
                                        <p:tgtEl>
                                          <p:spTgt spid="243731"/>
                                        </p:tgtEl>
                                      </p:cBhvr>
                                    </p:animEffect>
                                  </p:childTnLst>
                                </p:cTn>
                              </p:par>
                              <p:par>
                                <p:cTn id="8" presetID="9" presetClass="entr" presetSubtype="0" fill="hold" nodeType="withEffect">
                                  <p:stCondLst>
                                    <p:cond delay="0"/>
                                  </p:stCondLst>
                                  <p:childTnLst>
                                    <p:set>
                                      <p:cBhvr>
                                        <p:cTn id="9" dur="1" fill="hold">
                                          <p:stCondLst>
                                            <p:cond delay="0"/>
                                          </p:stCondLst>
                                        </p:cTn>
                                        <p:tgtEl>
                                          <p:spTgt spid="243730"/>
                                        </p:tgtEl>
                                        <p:attrNameLst>
                                          <p:attrName>style.visibility</p:attrName>
                                        </p:attrNameLst>
                                      </p:cBhvr>
                                      <p:to>
                                        <p:strVal val="visible"/>
                                      </p:to>
                                    </p:set>
                                    <p:animEffect transition="in" filter="dissolve">
                                      <p:cBhvr>
                                        <p:cTn id="10" dur="500"/>
                                        <p:tgtEl>
                                          <p:spTgt spid="243730"/>
                                        </p:tgtEl>
                                      </p:cBhvr>
                                    </p:animEffect>
                                  </p:childTnLst>
                                </p:cTn>
                              </p:par>
                              <p:par>
                                <p:cTn id="11" presetID="9" presetClass="entr" presetSubtype="0" fill="hold" nodeType="withEffect">
                                  <p:stCondLst>
                                    <p:cond delay="0"/>
                                  </p:stCondLst>
                                  <p:childTnLst>
                                    <p:set>
                                      <p:cBhvr>
                                        <p:cTn id="12" dur="1" fill="hold">
                                          <p:stCondLst>
                                            <p:cond delay="0"/>
                                          </p:stCondLst>
                                        </p:cTn>
                                        <p:tgtEl>
                                          <p:spTgt spid="243732"/>
                                        </p:tgtEl>
                                        <p:attrNameLst>
                                          <p:attrName>style.visibility</p:attrName>
                                        </p:attrNameLst>
                                      </p:cBhvr>
                                      <p:to>
                                        <p:strVal val="visible"/>
                                      </p:to>
                                    </p:set>
                                    <p:animEffect transition="in" filter="dissolve">
                                      <p:cBhvr>
                                        <p:cTn id="13" dur="500"/>
                                        <p:tgtEl>
                                          <p:spTgt spid="243732"/>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243729"/>
                                        </p:tgtEl>
                                        <p:attrNameLst>
                                          <p:attrName>style.visibility</p:attrName>
                                        </p:attrNameLst>
                                      </p:cBhvr>
                                      <p:to>
                                        <p:strVal val="visible"/>
                                      </p:to>
                                    </p:set>
                                    <p:animEffect transition="in" filter="wipe(left)">
                                      <p:cBhvr>
                                        <p:cTn id="18" dur="1000"/>
                                        <p:tgtEl>
                                          <p:spTgt spid="2437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729"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ext Box 1026"/>
          <p:cNvSpPr txBox="1">
            <a:spLocks noChangeArrowheads="1"/>
          </p:cNvSpPr>
          <p:nvPr/>
        </p:nvSpPr>
        <p:spPr bwMode="auto">
          <a:xfrm>
            <a:off x="3359151" y="404814"/>
            <a:ext cx="5184775"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hangingPunct="1">
              <a:spcBef>
                <a:spcPct val="50000"/>
              </a:spcBef>
            </a:pPr>
            <a:r>
              <a:rPr lang="en-GB" altLang="en-US" sz="2000" b="1" dirty="0"/>
              <a:t>Y </a:t>
            </a:r>
            <a:r>
              <a:rPr lang="en-GB" altLang="en-US" sz="2000" b="1" dirty="0" err="1"/>
              <a:t>Cyfnod</a:t>
            </a:r>
            <a:r>
              <a:rPr lang="en-GB" altLang="en-US" sz="2000" b="1" dirty="0"/>
              <a:t> Sylfaen</a:t>
            </a:r>
            <a:r>
              <a:rPr lang="en-GB" altLang="en-US" sz="1800" b="1" dirty="0"/>
              <a:t>                                       </a:t>
            </a:r>
            <a:r>
              <a:rPr lang="en-GB" altLang="en-US" sz="2000" b="1" dirty="0"/>
              <a:t>The Foundation Phase</a:t>
            </a:r>
          </a:p>
        </p:txBody>
      </p:sp>
      <p:sp>
        <p:nvSpPr>
          <p:cNvPr id="59395" name="Line 1027"/>
          <p:cNvSpPr>
            <a:spLocks noChangeShapeType="1"/>
          </p:cNvSpPr>
          <p:nvPr/>
        </p:nvSpPr>
        <p:spPr bwMode="auto">
          <a:xfrm>
            <a:off x="15240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6" name="Line 1028"/>
          <p:cNvSpPr>
            <a:spLocks noChangeShapeType="1"/>
          </p:cNvSpPr>
          <p:nvPr/>
        </p:nvSpPr>
        <p:spPr bwMode="auto">
          <a:xfrm>
            <a:off x="22082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7" name="Line 1029"/>
          <p:cNvSpPr>
            <a:spLocks noChangeShapeType="1"/>
          </p:cNvSpPr>
          <p:nvPr/>
        </p:nvSpPr>
        <p:spPr bwMode="auto">
          <a:xfrm>
            <a:off x="28559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8" name="Line 1030"/>
          <p:cNvSpPr>
            <a:spLocks noChangeShapeType="1"/>
          </p:cNvSpPr>
          <p:nvPr/>
        </p:nvSpPr>
        <p:spPr bwMode="auto">
          <a:xfrm>
            <a:off x="3503613"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399" name="Line 1031"/>
          <p:cNvSpPr>
            <a:spLocks noChangeShapeType="1"/>
          </p:cNvSpPr>
          <p:nvPr/>
        </p:nvSpPr>
        <p:spPr bwMode="auto">
          <a:xfrm>
            <a:off x="4151313"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0" name="Line 1032"/>
          <p:cNvSpPr>
            <a:spLocks noChangeShapeType="1"/>
          </p:cNvSpPr>
          <p:nvPr/>
        </p:nvSpPr>
        <p:spPr bwMode="auto">
          <a:xfrm>
            <a:off x="48006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1" name="Line 1033"/>
          <p:cNvSpPr>
            <a:spLocks noChangeShapeType="1"/>
          </p:cNvSpPr>
          <p:nvPr/>
        </p:nvSpPr>
        <p:spPr bwMode="auto">
          <a:xfrm>
            <a:off x="54483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2" name="Line 1034"/>
          <p:cNvSpPr>
            <a:spLocks noChangeShapeType="1"/>
          </p:cNvSpPr>
          <p:nvPr/>
        </p:nvSpPr>
        <p:spPr bwMode="auto">
          <a:xfrm>
            <a:off x="6743701" y="1557338"/>
            <a:ext cx="684213"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3" name="Line 1035"/>
          <p:cNvSpPr>
            <a:spLocks noChangeShapeType="1"/>
          </p:cNvSpPr>
          <p:nvPr/>
        </p:nvSpPr>
        <p:spPr bwMode="auto">
          <a:xfrm>
            <a:off x="80406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4" name="Line 1036"/>
          <p:cNvSpPr>
            <a:spLocks noChangeShapeType="1"/>
          </p:cNvSpPr>
          <p:nvPr/>
        </p:nvSpPr>
        <p:spPr bwMode="auto">
          <a:xfrm>
            <a:off x="9336088" y="1557338"/>
            <a:ext cx="684212" cy="0"/>
          </a:xfrm>
          <a:prstGeom prst="line">
            <a:avLst/>
          </a:prstGeom>
          <a:noFill/>
          <a:ln w="38100">
            <a:solidFill>
              <a:srgbClr val="3366FF"/>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5" name="Line 1037"/>
          <p:cNvSpPr>
            <a:spLocks noChangeShapeType="1"/>
          </p:cNvSpPr>
          <p:nvPr/>
        </p:nvSpPr>
        <p:spPr bwMode="auto">
          <a:xfrm>
            <a:off x="60960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6" name="Line 1038"/>
          <p:cNvSpPr>
            <a:spLocks noChangeShapeType="1"/>
          </p:cNvSpPr>
          <p:nvPr/>
        </p:nvSpPr>
        <p:spPr bwMode="auto">
          <a:xfrm>
            <a:off x="7391401" y="1557338"/>
            <a:ext cx="684213"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7" name="Line 1039"/>
          <p:cNvSpPr>
            <a:spLocks noChangeShapeType="1"/>
          </p:cNvSpPr>
          <p:nvPr/>
        </p:nvSpPr>
        <p:spPr bwMode="auto">
          <a:xfrm>
            <a:off x="86883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59408" name="Line 1040"/>
          <p:cNvSpPr>
            <a:spLocks noChangeShapeType="1"/>
          </p:cNvSpPr>
          <p:nvPr/>
        </p:nvSpPr>
        <p:spPr bwMode="auto">
          <a:xfrm>
            <a:off x="9983788" y="1557338"/>
            <a:ext cx="684212" cy="0"/>
          </a:xfrm>
          <a:prstGeom prst="line">
            <a:avLst/>
          </a:prstGeom>
          <a:noFill/>
          <a:ln w="38100">
            <a:solidFill>
              <a:srgbClr val="FF9900"/>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59412" name="Picture 104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850" y="260351"/>
            <a:ext cx="1512888"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3" name="Picture 104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04289" y="188914"/>
            <a:ext cx="1455737"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sz="half" idx="1"/>
          </p:nvPr>
        </p:nvSpPr>
        <p:spPr>
          <a:xfrm>
            <a:off x="737062" y="1536192"/>
            <a:ext cx="4977938" cy="5205176"/>
          </a:xfrm>
        </p:spPr>
        <p:txBody>
          <a:bodyPr>
            <a:noAutofit/>
          </a:bodyPr>
          <a:lstStyle/>
          <a:p>
            <a:r>
              <a:rPr lang="en-GB" sz="1900" b="1" dirty="0" err="1"/>
              <a:t>Tasgau</a:t>
            </a:r>
            <a:r>
              <a:rPr lang="en-GB" sz="1900" b="1" dirty="0"/>
              <a:t> </a:t>
            </a:r>
            <a:r>
              <a:rPr lang="en-GB" sz="1900" b="1" dirty="0" err="1"/>
              <a:t>ffocws</a:t>
            </a:r>
            <a:endParaRPr lang="en-GB" sz="1900" b="1" dirty="0"/>
          </a:p>
          <a:p>
            <a:r>
              <a:rPr lang="en-GB" sz="1900" dirty="0" err="1" smtClean="0"/>
              <a:t>Gweithgareddau</a:t>
            </a:r>
            <a:r>
              <a:rPr lang="en-GB" sz="1900" dirty="0" smtClean="0"/>
              <a:t> wedi </a:t>
            </a:r>
            <a:r>
              <a:rPr lang="en-GB" sz="1900" dirty="0" err="1" smtClean="0"/>
              <a:t>eu</a:t>
            </a:r>
            <a:r>
              <a:rPr lang="en-GB" sz="1900" dirty="0" smtClean="0"/>
              <a:t> </a:t>
            </a:r>
            <a:r>
              <a:rPr lang="en-GB" sz="1900" dirty="0" err="1" smtClean="0"/>
              <a:t>cynllunio’n</a:t>
            </a:r>
            <a:r>
              <a:rPr lang="en-GB" sz="1900" dirty="0" smtClean="0"/>
              <a:t> </a:t>
            </a:r>
            <a:r>
              <a:rPr lang="en-GB" sz="1900" dirty="0" err="1" smtClean="0"/>
              <a:t>benodol</a:t>
            </a:r>
            <a:r>
              <a:rPr lang="en-GB" sz="1900" dirty="0" smtClean="0"/>
              <a:t> sydd fel arfer yn </a:t>
            </a:r>
            <a:r>
              <a:rPr lang="en-GB" sz="1900" dirty="0" err="1"/>
              <a:t>cael</a:t>
            </a:r>
            <a:r>
              <a:rPr lang="en-GB" sz="1900" dirty="0"/>
              <a:t> </a:t>
            </a:r>
            <a:r>
              <a:rPr lang="en-GB" sz="1900" dirty="0" err="1"/>
              <a:t>eu</a:t>
            </a:r>
            <a:r>
              <a:rPr lang="en-GB" sz="1900" dirty="0"/>
              <a:t> </a:t>
            </a:r>
            <a:r>
              <a:rPr lang="en-GB" sz="1900" dirty="0" err="1"/>
              <a:t>harwain</a:t>
            </a:r>
            <a:r>
              <a:rPr lang="en-GB" sz="1900" dirty="0"/>
              <a:t>/</a:t>
            </a:r>
            <a:r>
              <a:rPr lang="en-GB" sz="1900" dirty="0" err="1"/>
              <a:t>modelu</a:t>
            </a:r>
            <a:r>
              <a:rPr lang="en-GB" sz="1900" dirty="0"/>
              <a:t> gan </a:t>
            </a:r>
            <a:r>
              <a:rPr lang="en-GB" sz="1900" dirty="0" err="1"/>
              <a:t>yr</a:t>
            </a:r>
            <a:r>
              <a:rPr lang="en-GB" sz="1900" dirty="0"/>
              <a:t> </a:t>
            </a:r>
            <a:r>
              <a:rPr lang="en-GB" sz="1900" dirty="0" err="1"/>
              <a:t>addysgwr</a:t>
            </a:r>
            <a:r>
              <a:rPr lang="en-GB" sz="1900" dirty="0"/>
              <a:t> – </a:t>
            </a:r>
            <a:r>
              <a:rPr lang="en-GB" sz="1900" dirty="0" smtClean="0"/>
              <a:t>yn cynnwys </a:t>
            </a:r>
            <a:r>
              <a:rPr lang="en-GB" sz="1900" dirty="0" err="1" smtClean="0"/>
              <a:t>rhyngweithio</a:t>
            </a:r>
            <a:r>
              <a:rPr lang="en-GB" sz="1900" dirty="0" smtClean="0"/>
              <a:t> </a:t>
            </a:r>
            <a:r>
              <a:rPr lang="en-GB" sz="1900" dirty="0"/>
              <a:t>o </a:t>
            </a:r>
            <a:r>
              <a:rPr lang="en-GB" sz="1900" dirty="0" err="1"/>
              <a:t>safon</a:t>
            </a:r>
            <a:r>
              <a:rPr lang="en-GB" sz="1900" dirty="0"/>
              <a:t> </a:t>
            </a:r>
            <a:r>
              <a:rPr lang="en-GB" sz="1900" dirty="0" err="1"/>
              <a:t>uchel</a:t>
            </a:r>
            <a:r>
              <a:rPr lang="en-GB" sz="1900" dirty="0"/>
              <a:t> rhwng </a:t>
            </a:r>
            <a:r>
              <a:rPr lang="en-GB" sz="1900" dirty="0" err="1"/>
              <a:t>yr</a:t>
            </a:r>
            <a:r>
              <a:rPr lang="en-GB" sz="1900" dirty="0"/>
              <a:t> </a:t>
            </a:r>
            <a:r>
              <a:rPr lang="en-GB" sz="1900" dirty="0" err="1" smtClean="0"/>
              <a:t>oedolyn</a:t>
            </a:r>
            <a:r>
              <a:rPr lang="en-GB" sz="1900" dirty="0" smtClean="0"/>
              <a:t>/</a:t>
            </a:r>
            <a:r>
              <a:rPr lang="en-GB" sz="1900" dirty="0" err="1" smtClean="0"/>
              <a:t>plentyn</a:t>
            </a:r>
            <a:endParaRPr lang="en-GB" sz="1900" dirty="0"/>
          </a:p>
          <a:p>
            <a:r>
              <a:rPr lang="en-GB" sz="1900" b="1" dirty="0" err="1"/>
              <a:t>Nodweddion</a:t>
            </a:r>
            <a:r>
              <a:rPr lang="en-GB" sz="1900" b="1" dirty="0"/>
              <a:t> </a:t>
            </a:r>
            <a:r>
              <a:rPr lang="en-GB" sz="1900" b="1" dirty="0" err="1" smtClean="0"/>
              <a:t>tasgsu</a:t>
            </a:r>
            <a:r>
              <a:rPr lang="en-GB" sz="1900" b="1" dirty="0" smtClean="0"/>
              <a:t> </a:t>
            </a:r>
            <a:r>
              <a:rPr lang="en-GB" sz="1900" b="1" dirty="0"/>
              <a:t>ffocws</a:t>
            </a:r>
          </a:p>
          <a:p>
            <a:r>
              <a:rPr lang="en-GB" sz="1900" dirty="0" err="1"/>
              <a:t>Dysgu</a:t>
            </a:r>
            <a:r>
              <a:rPr lang="en-GB" sz="1900" dirty="0"/>
              <a:t> </a:t>
            </a:r>
            <a:r>
              <a:rPr lang="en-GB" sz="1900" dirty="0" err="1"/>
              <a:t>uniongyrchol</a:t>
            </a:r>
            <a:r>
              <a:rPr lang="en-GB" sz="1900" dirty="0"/>
              <a:t> o </a:t>
            </a:r>
            <a:r>
              <a:rPr lang="en-GB" sz="1900" dirty="0" err="1"/>
              <a:t>sgil</a:t>
            </a:r>
            <a:r>
              <a:rPr lang="en-GB" sz="1900" dirty="0"/>
              <a:t>/</a:t>
            </a:r>
            <a:r>
              <a:rPr lang="en-GB" sz="1900" dirty="0" err="1"/>
              <a:t>cysyniad</a:t>
            </a:r>
            <a:r>
              <a:rPr lang="en-GB" sz="1900" dirty="0"/>
              <a:t>/</a:t>
            </a:r>
            <a:r>
              <a:rPr lang="en-GB" sz="1900" dirty="0" err="1"/>
              <a:t>gwybodaeth</a:t>
            </a:r>
            <a:r>
              <a:rPr lang="en-GB" sz="1900" dirty="0"/>
              <a:t> </a:t>
            </a:r>
            <a:r>
              <a:rPr lang="en-GB" sz="1900" dirty="0" err="1"/>
              <a:t>gyda’r</a:t>
            </a:r>
            <a:r>
              <a:rPr lang="en-GB" sz="1900" dirty="0"/>
              <a:t> </a:t>
            </a:r>
            <a:r>
              <a:rPr lang="en-GB" sz="1900" dirty="0" err="1"/>
              <a:t>oedolyn</a:t>
            </a:r>
            <a:r>
              <a:rPr lang="en-GB" sz="1900" dirty="0"/>
              <a:t> </a:t>
            </a:r>
            <a:r>
              <a:rPr lang="en-GB" sz="1900" dirty="0" err="1"/>
              <a:t>yn</a:t>
            </a:r>
            <a:r>
              <a:rPr lang="en-GB" sz="1900" dirty="0"/>
              <a:t> </a:t>
            </a:r>
            <a:r>
              <a:rPr lang="en-GB" sz="1900" dirty="0" err="1"/>
              <a:t>arwain</a:t>
            </a:r>
            <a:r>
              <a:rPr lang="en-GB" sz="1900" dirty="0"/>
              <a:t> y </a:t>
            </a:r>
            <a:r>
              <a:rPr lang="en-GB" sz="1900" dirty="0" err="1"/>
              <a:t>dysgu</a:t>
            </a:r>
            <a:endParaRPr lang="en-GB" sz="1900" dirty="0"/>
          </a:p>
          <a:p>
            <a:r>
              <a:rPr lang="en-GB" sz="1900" dirty="0" err="1"/>
              <a:t>T</a:t>
            </a:r>
            <a:r>
              <a:rPr lang="en-GB" sz="1900" dirty="0" err="1" smtClean="0"/>
              <a:t>asgau</a:t>
            </a:r>
            <a:r>
              <a:rPr lang="en-GB" sz="1900" dirty="0" smtClean="0"/>
              <a:t> </a:t>
            </a:r>
            <a:r>
              <a:rPr lang="en-GB" sz="1900" dirty="0"/>
              <a:t>ffocws yn gallu bod </a:t>
            </a:r>
            <a:r>
              <a:rPr lang="en-GB" sz="1900" dirty="0" err="1" smtClean="0"/>
              <a:t>ar</a:t>
            </a:r>
            <a:r>
              <a:rPr lang="en-GB" sz="1900" dirty="0" smtClean="0"/>
              <a:t> gyfer </a:t>
            </a:r>
            <a:r>
              <a:rPr lang="en-GB" sz="1900" dirty="0" err="1" smtClean="0"/>
              <a:t>grwpiau</a:t>
            </a:r>
            <a:r>
              <a:rPr lang="en-GB" sz="1900" dirty="0" smtClean="0"/>
              <a:t> </a:t>
            </a:r>
            <a:r>
              <a:rPr lang="en-GB" sz="1900" dirty="0"/>
              <a:t>cyfan/</a:t>
            </a:r>
            <a:r>
              <a:rPr lang="en-GB" sz="1900" dirty="0" err="1"/>
              <a:t>grwpiau</a:t>
            </a:r>
            <a:r>
              <a:rPr lang="en-GB" sz="1900" dirty="0"/>
              <a:t> </a:t>
            </a:r>
            <a:r>
              <a:rPr lang="en-GB" sz="1900" dirty="0" err="1"/>
              <a:t>bach</a:t>
            </a:r>
            <a:r>
              <a:rPr lang="en-GB" sz="1900" dirty="0"/>
              <a:t>/</a:t>
            </a:r>
            <a:r>
              <a:rPr lang="en-GB" sz="1900" dirty="0" err="1"/>
              <a:t>parau</a:t>
            </a:r>
            <a:r>
              <a:rPr lang="en-GB" sz="1900" dirty="0"/>
              <a:t> </a:t>
            </a:r>
            <a:r>
              <a:rPr lang="en-GB" sz="1900" dirty="0" smtClean="0"/>
              <a:t>neu </a:t>
            </a:r>
            <a:r>
              <a:rPr lang="en-GB" sz="1900" dirty="0" err="1" smtClean="0"/>
              <a:t>unigolion</a:t>
            </a:r>
            <a:r>
              <a:rPr lang="en-GB" sz="1900" dirty="0" smtClean="0"/>
              <a:t> </a:t>
            </a:r>
            <a:r>
              <a:rPr lang="en-GB" sz="1900" dirty="0"/>
              <a:t>ac yn </a:t>
            </a:r>
            <a:r>
              <a:rPr lang="en-GB" sz="1900" dirty="0" err="1"/>
              <a:t>amrywio</a:t>
            </a:r>
            <a:r>
              <a:rPr lang="en-GB" sz="1900" dirty="0"/>
              <a:t> yn </a:t>
            </a:r>
            <a:r>
              <a:rPr lang="en-GB" sz="1900" dirty="0" err="1"/>
              <a:t>ôl</a:t>
            </a:r>
            <a:r>
              <a:rPr lang="en-GB" sz="1900" dirty="0"/>
              <a:t> </a:t>
            </a:r>
            <a:r>
              <a:rPr lang="en-GB" sz="1900" dirty="0" err="1"/>
              <a:t>natur</a:t>
            </a:r>
            <a:r>
              <a:rPr lang="en-GB" sz="1900" dirty="0"/>
              <a:t> y dasg.</a:t>
            </a:r>
          </a:p>
        </p:txBody>
      </p:sp>
      <p:sp>
        <p:nvSpPr>
          <p:cNvPr id="4" name="Content Placeholder 3"/>
          <p:cNvSpPr>
            <a:spLocks noGrp="1"/>
          </p:cNvSpPr>
          <p:nvPr>
            <p:ph sz="half" idx="2"/>
          </p:nvPr>
        </p:nvSpPr>
        <p:spPr>
          <a:xfrm>
            <a:off x="5790407" y="1660327"/>
            <a:ext cx="4721806" cy="4734931"/>
          </a:xfrm>
        </p:spPr>
        <p:txBody>
          <a:bodyPr>
            <a:noAutofit/>
          </a:bodyPr>
          <a:lstStyle/>
          <a:p>
            <a:r>
              <a:rPr lang="en-GB" sz="1900" b="1" dirty="0"/>
              <a:t>Focused tasks</a:t>
            </a:r>
          </a:p>
          <a:p>
            <a:r>
              <a:rPr lang="en-GB" sz="1900" dirty="0" smtClean="0"/>
              <a:t>Specific </a:t>
            </a:r>
            <a:r>
              <a:rPr lang="en-GB" sz="1900" dirty="0"/>
              <a:t>planned activities usually initiated/modelled/led by the practitioner – involving high quality adult/child </a:t>
            </a:r>
            <a:r>
              <a:rPr lang="en-GB" sz="1900" dirty="0" smtClean="0"/>
              <a:t>interaction</a:t>
            </a:r>
            <a:endParaRPr lang="en-GB" sz="1900" dirty="0"/>
          </a:p>
          <a:p>
            <a:r>
              <a:rPr lang="en-GB" sz="1900" b="1" dirty="0"/>
              <a:t>Features of focused tasks</a:t>
            </a:r>
          </a:p>
          <a:p>
            <a:r>
              <a:rPr lang="en-GB" sz="1900" dirty="0"/>
              <a:t>Direct teaching of skills/concepts/knowledge the adult is leading the learning</a:t>
            </a:r>
          </a:p>
          <a:p>
            <a:r>
              <a:rPr lang="en-GB" sz="1900" dirty="0"/>
              <a:t>Focused tasks can be whole group/small group/pairs or individual and will vary according to the nature of the task.</a:t>
            </a:r>
          </a:p>
        </p:txBody>
      </p:sp>
    </p:spTree>
    <p:extLst>
      <p:ext uri="{BB962C8B-B14F-4D97-AF65-F5344CB8AC3E}">
        <p14:creationId xmlns:p14="http://schemas.microsoft.com/office/powerpoint/2010/main" val="26094298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970" y="51305"/>
            <a:ext cx="8496944" cy="1143000"/>
          </a:xfrm>
        </p:spPr>
        <p:txBody>
          <a:bodyPr>
            <a:normAutofit fontScale="90000"/>
          </a:bodyPr>
          <a:lstStyle/>
          <a:p>
            <a:pPr algn="l"/>
            <a:r>
              <a:rPr lang="en-GB" dirty="0"/>
              <a:t/>
            </a:r>
            <a:br>
              <a:rPr lang="en-GB" dirty="0"/>
            </a:br>
            <a:r>
              <a:rPr lang="en-GB" sz="4000" dirty="0" err="1" smtClean="0"/>
              <a:t>Tasg</a:t>
            </a:r>
            <a:r>
              <a:rPr lang="en-GB" sz="4000" dirty="0" smtClean="0"/>
              <a:t> / Task</a:t>
            </a:r>
            <a:r>
              <a:rPr lang="en-US" sz="3100" dirty="0"/>
              <a:t/>
            </a:r>
            <a:br>
              <a:rPr lang="en-US" sz="3100" dirty="0"/>
            </a:br>
            <a:endParaRPr lang="en-US" sz="3100" dirty="0"/>
          </a:p>
        </p:txBody>
      </p:sp>
      <p:sp>
        <p:nvSpPr>
          <p:cNvPr id="3" name="Content Placeholder 2"/>
          <p:cNvSpPr>
            <a:spLocks noGrp="1"/>
          </p:cNvSpPr>
          <p:nvPr>
            <p:ph sz="half" idx="1"/>
          </p:nvPr>
        </p:nvSpPr>
        <p:spPr>
          <a:xfrm>
            <a:off x="1084485" y="1740131"/>
            <a:ext cx="4248472" cy="4729973"/>
          </a:xfrm>
        </p:spPr>
        <p:txBody>
          <a:bodyPr>
            <a:normAutofit/>
          </a:bodyPr>
          <a:lstStyle/>
          <a:p>
            <a:r>
              <a:rPr lang="en-US" dirty="0" smtClean="0"/>
              <a:t>Beth </a:t>
            </a:r>
            <a:r>
              <a:rPr lang="en-US" dirty="0" err="1" smtClean="0"/>
              <a:t>yw</a:t>
            </a:r>
            <a:r>
              <a:rPr lang="en-US" dirty="0" smtClean="0"/>
              <a:t> </a:t>
            </a:r>
            <a:r>
              <a:rPr lang="en-US" dirty="0" err="1" smtClean="0"/>
              <a:t>nodweddion</a:t>
            </a:r>
            <a:r>
              <a:rPr lang="en-US" dirty="0" smtClean="0"/>
              <a:t> </a:t>
            </a:r>
            <a:r>
              <a:rPr lang="en-US" dirty="0" err="1" smtClean="0"/>
              <a:t>yr</a:t>
            </a:r>
            <a:r>
              <a:rPr lang="en-US" dirty="0" smtClean="0"/>
              <a:t> </a:t>
            </a:r>
            <a:r>
              <a:rPr lang="en-US" dirty="0" err="1" smtClean="0"/>
              <a:t>amgylchedd</a:t>
            </a:r>
            <a:r>
              <a:rPr lang="en-US" dirty="0" smtClean="0"/>
              <a:t>  </a:t>
            </a:r>
            <a:r>
              <a:rPr lang="en-US" dirty="0" err="1" smtClean="0"/>
              <a:t>ddysgu</a:t>
            </a:r>
            <a:r>
              <a:rPr lang="en-US" dirty="0" smtClean="0"/>
              <a:t> </a:t>
            </a:r>
            <a:r>
              <a:rPr lang="en-US" dirty="0" err="1" smtClean="0"/>
              <a:t>yn</a:t>
            </a:r>
            <a:r>
              <a:rPr lang="en-US" dirty="0" smtClean="0"/>
              <a:t> y </a:t>
            </a:r>
            <a:r>
              <a:rPr lang="en-US" dirty="0" err="1" smtClean="0"/>
              <a:t>ffilm</a:t>
            </a:r>
            <a:r>
              <a:rPr lang="en-US" dirty="0" smtClean="0"/>
              <a:t> </a:t>
            </a:r>
            <a:r>
              <a:rPr lang="en-US" dirty="0" err="1" smtClean="0"/>
              <a:t>canlynol</a:t>
            </a:r>
            <a:r>
              <a:rPr lang="en-US" dirty="0" smtClean="0"/>
              <a:t>?</a:t>
            </a:r>
          </a:p>
          <a:p>
            <a:r>
              <a:rPr lang="en-US" dirty="0" err="1" smtClean="0"/>
              <a:t>Allwch</a:t>
            </a:r>
            <a:r>
              <a:rPr lang="en-US" dirty="0" smtClean="0"/>
              <a:t> chi </a:t>
            </a:r>
            <a:r>
              <a:rPr lang="en-US" dirty="0" err="1" smtClean="0"/>
              <a:t>gysylltu</a:t>
            </a:r>
            <a:r>
              <a:rPr lang="en-US" dirty="0" smtClean="0"/>
              <a:t> </a:t>
            </a:r>
            <a:r>
              <a:rPr lang="en-US" dirty="0" err="1" smtClean="0"/>
              <a:t>rhain</a:t>
            </a:r>
            <a:r>
              <a:rPr lang="en-US" dirty="0" smtClean="0"/>
              <a:t> gyda </a:t>
            </a:r>
            <a:r>
              <a:rPr lang="en-US" dirty="0" err="1" smtClean="0"/>
              <a:t>gwaith</a:t>
            </a:r>
            <a:r>
              <a:rPr lang="en-US" dirty="0" smtClean="0"/>
              <a:t> </a:t>
            </a:r>
            <a:r>
              <a:rPr lang="en-US" dirty="0" err="1" smtClean="0"/>
              <a:t>unrhyw</a:t>
            </a:r>
            <a:r>
              <a:rPr lang="en-US" dirty="0" smtClean="0"/>
              <a:t> </a:t>
            </a:r>
            <a:r>
              <a:rPr lang="en-US" dirty="0" err="1" smtClean="0"/>
              <a:t>ddamcaniaethwyr</a:t>
            </a:r>
            <a:r>
              <a:rPr lang="en-US" dirty="0" smtClean="0"/>
              <a:t> </a:t>
            </a:r>
            <a:r>
              <a:rPr lang="en-US" dirty="0" err="1" smtClean="0"/>
              <a:t>dysgu</a:t>
            </a:r>
            <a:r>
              <a:rPr lang="en-US" dirty="0" smtClean="0"/>
              <a:t>?</a:t>
            </a:r>
          </a:p>
        </p:txBody>
      </p:sp>
      <p:sp>
        <p:nvSpPr>
          <p:cNvPr id="4" name="Content Placeholder 3"/>
          <p:cNvSpPr>
            <a:spLocks noGrp="1"/>
          </p:cNvSpPr>
          <p:nvPr>
            <p:ph sz="half" idx="2"/>
          </p:nvPr>
        </p:nvSpPr>
        <p:spPr>
          <a:xfrm>
            <a:off x="5792057" y="1740131"/>
            <a:ext cx="3947995" cy="4392488"/>
          </a:xfrm>
        </p:spPr>
        <p:txBody>
          <a:bodyPr>
            <a:normAutofit/>
          </a:bodyPr>
          <a:lstStyle/>
          <a:p>
            <a:r>
              <a:rPr lang="en-GB" dirty="0"/>
              <a:t>What are the key features of </a:t>
            </a:r>
            <a:r>
              <a:rPr lang="en-GB" dirty="0" smtClean="0"/>
              <a:t>the following </a:t>
            </a:r>
            <a:r>
              <a:rPr lang="en-GB" dirty="0" smtClean="0">
                <a:hlinkClick r:id="rId3"/>
              </a:rPr>
              <a:t>learning environment</a:t>
            </a:r>
            <a:r>
              <a:rPr lang="en-GB" dirty="0" smtClean="0"/>
              <a:t>?</a:t>
            </a:r>
            <a:endParaRPr lang="en-GB" dirty="0"/>
          </a:p>
          <a:p>
            <a:r>
              <a:rPr lang="en-GB" dirty="0"/>
              <a:t>Can you link these to </a:t>
            </a:r>
            <a:r>
              <a:rPr lang="en-GB" dirty="0" smtClean="0"/>
              <a:t>the work of any learning theorists?</a:t>
            </a:r>
            <a:endParaRPr lang="en-GB" dirty="0"/>
          </a:p>
        </p:txBody>
      </p:sp>
      <p:sp>
        <p:nvSpPr>
          <p:cNvPr id="5" name="Title 1"/>
          <p:cNvSpPr txBox="1">
            <a:spLocks/>
          </p:cNvSpPr>
          <p:nvPr/>
        </p:nvSpPr>
        <p:spPr>
          <a:xfrm>
            <a:off x="1919536" y="260648"/>
            <a:ext cx="4104456" cy="1143000"/>
          </a:xfrm>
          <a:prstGeom prst="rect">
            <a:avLst/>
          </a:prstGeom>
        </p:spPr>
        <p:txBody>
          <a:bodyPr vert="horz" wrap="square" lIns="91440" tIns="45720" rIns="91440" bIns="45720" numCol="1" anchor="b" anchorCtr="0" compatLnSpc="1">
            <a:prstTxWarp prst="textNoShape">
              <a:avLst/>
            </a:prstTxWarp>
            <a:normAutofit fontScale="97500"/>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r>
              <a:rPr lang="en-GB" dirty="0"/>
              <a:t/>
            </a:r>
            <a:br>
              <a:rPr lang="en-GB" dirty="0"/>
            </a:br>
            <a:endParaRPr lang="en-US" sz="3100" dirty="0"/>
          </a:p>
        </p:txBody>
      </p:sp>
      <p:pic>
        <p:nvPicPr>
          <p:cNvPr id="2050" name="Picture 2" descr="C:\Users\Alison\AppData\Local\Microsoft\Windows\INetCache\IE\TKOVGAX5\jean-piaget-in-ann-arbor[1].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797385" y="4222705"/>
            <a:ext cx="1295299" cy="2168356"/>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Alison\AppData\Local\Microsoft\Windows\INetCache\IE\RCJWKXVE\froebel[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6272" y="4239119"/>
            <a:ext cx="1553111" cy="213552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Alison\AppData\Local\Microsoft\Windows\INetCache\IE\RCJWKXVE\vygotsky1[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87153" y="4172201"/>
            <a:ext cx="1438994" cy="1971338"/>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Alison\AppData\Local\Microsoft\Windows\INetCache\IE\JR0YRAKC\maria-montessori[1].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t="12102"/>
          <a:stretch/>
        </p:blipFill>
        <p:spPr bwMode="auto">
          <a:xfrm>
            <a:off x="6317376" y="4477173"/>
            <a:ext cx="1429612" cy="17290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541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3"/>
          <p:cNvSpPr>
            <a:spLocks noGrp="1" noChangeArrowheads="1"/>
          </p:cNvSpPr>
          <p:nvPr>
            <p:ph sz="half" idx="4294967295"/>
          </p:nvPr>
        </p:nvSpPr>
        <p:spPr>
          <a:xfrm>
            <a:off x="941675" y="1584538"/>
            <a:ext cx="3886200" cy="4525963"/>
          </a:xfrm>
        </p:spPr>
        <p:txBody>
          <a:bodyPr>
            <a:normAutofit lnSpcReduction="10000"/>
          </a:bodyPr>
          <a:lstStyle/>
          <a:p>
            <a:r>
              <a:rPr lang="en-GB" altLang="en-US" sz="2800" dirty="0">
                <a:ea typeface="ＭＳ Ｐゴシック" pitchFamily="34" charset="-128"/>
              </a:rPr>
              <a:t>Pam </a:t>
            </a:r>
            <a:r>
              <a:rPr lang="en-GB" altLang="en-US" sz="2800" dirty="0" err="1">
                <a:ea typeface="ＭＳ Ｐゴシック" pitchFamily="34" charset="-128"/>
              </a:rPr>
              <a:t>ydym</a:t>
            </a:r>
            <a:r>
              <a:rPr lang="en-GB" altLang="en-US" sz="2800" dirty="0">
                <a:ea typeface="ＭＳ Ｐゴシック" pitchFamily="34" charset="-128"/>
              </a:rPr>
              <a:t> </a:t>
            </a:r>
            <a:r>
              <a:rPr lang="en-GB" altLang="en-US" sz="2800" dirty="0" err="1">
                <a:ea typeface="ＭＳ Ｐゴシック" pitchFamily="34" charset="-128"/>
              </a:rPr>
              <a:t>ni’n</a:t>
            </a:r>
            <a:r>
              <a:rPr lang="en-GB" altLang="en-US" sz="2800" dirty="0">
                <a:ea typeface="ＭＳ Ｐゴシック" pitchFamily="34" charset="-128"/>
              </a:rPr>
              <a:t>  </a:t>
            </a:r>
            <a:r>
              <a:rPr lang="en-GB" altLang="en-US" sz="2800" dirty="0" err="1">
                <a:ea typeface="ＭＳ Ｐゴシック" pitchFamily="34" charset="-128"/>
              </a:rPr>
              <a:t>arsylwi</a:t>
            </a:r>
            <a:r>
              <a:rPr lang="en-GB" altLang="en-US" sz="2800" dirty="0">
                <a:ea typeface="ＭＳ Ｐゴシック" pitchFamily="34" charset="-128"/>
              </a:rPr>
              <a:t> plant?</a:t>
            </a:r>
          </a:p>
          <a:p>
            <a:r>
              <a:rPr lang="en-GB" altLang="en-US" sz="2400" dirty="0" err="1">
                <a:ea typeface="ＭＳ Ｐゴシック" pitchFamily="34" charset="-128"/>
              </a:rPr>
              <a:t>Ystyriwch</a:t>
            </a:r>
            <a:r>
              <a:rPr lang="en-GB" altLang="en-US" sz="2400" dirty="0">
                <a:ea typeface="ＭＳ Ｐゴシック" pitchFamily="34" charset="-128"/>
              </a:rPr>
              <a:t> </a:t>
            </a:r>
            <a:r>
              <a:rPr lang="en-GB" altLang="en-US" sz="2400" dirty="0" err="1">
                <a:ea typeface="ＭＳ Ｐゴシック" pitchFamily="34" charset="-128"/>
              </a:rPr>
              <a:t>Argymhelliad</a:t>
            </a:r>
            <a:r>
              <a:rPr lang="en-GB" altLang="en-US" sz="2400" dirty="0">
                <a:ea typeface="ＭＳ Ｐゴシック" pitchFamily="34" charset="-128"/>
              </a:rPr>
              <a:t> 6 o </a:t>
            </a:r>
            <a:r>
              <a:rPr lang="en-GB" altLang="en-US" sz="2400" dirty="0" err="1">
                <a:ea typeface="ＭＳ Ｐゴシック" pitchFamily="34" charset="-128"/>
              </a:rPr>
              <a:t>Adroddiad</a:t>
            </a:r>
            <a:r>
              <a:rPr lang="en-GB" altLang="en-US" sz="2400" dirty="0">
                <a:ea typeface="ＭＳ Ｐゴシック" pitchFamily="34" charset="-128"/>
              </a:rPr>
              <a:t>  </a:t>
            </a:r>
            <a:r>
              <a:rPr lang="en-GB" altLang="en-US" sz="2400" dirty="0" err="1">
                <a:ea typeface="ＭＳ Ｐゴシック" pitchFamily="34" charset="-128"/>
              </a:rPr>
              <a:t>llywodraeth</a:t>
            </a:r>
            <a:r>
              <a:rPr lang="en-GB" altLang="en-US" sz="2400" dirty="0">
                <a:ea typeface="ＭＳ Ｐゴシック" pitchFamily="34" charset="-128"/>
              </a:rPr>
              <a:t> </a:t>
            </a:r>
            <a:r>
              <a:rPr lang="en-GB" altLang="en-US" sz="2400" dirty="0" err="1">
                <a:ea typeface="ＭＳ Ｐゴシック" pitchFamily="34" charset="-128"/>
              </a:rPr>
              <a:t>Cymru</a:t>
            </a:r>
            <a:r>
              <a:rPr lang="en-GB" altLang="en-US" sz="2400" dirty="0">
                <a:ea typeface="ＭＳ Ｐゴシック" pitchFamily="34" charset="-128"/>
              </a:rPr>
              <a:t> </a:t>
            </a:r>
            <a:r>
              <a:rPr lang="en-GB" altLang="en-US" sz="2400" dirty="0" err="1">
                <a:ea typeface="ＭＳ Ｐゴシック" pitchFamily="34" charset="-128"/>
              </a:rPr>
              <a:t>ar</a:t>
            </a:r>
            <a:r>
              <a:rPr lang="en-GB" altLang="en-US" sz="2400" dirty="0">
                <a:ea typeface="ＭＳ Ｐゴシック" pitchFamily="34" charset="-128"/>
              </a:rPr>
              <a:t> y </a:t>
            </a:r>
            <a:r>
              <a:rPr lang="en-GB" altLang="en-US" sz="2400" dirty="0" err="1">
                <a:ea typeface="ＭＳ Ｐゴシック" pitchFamily="34" charset="-128"/>
              </a:rPr>
              <a:t>Cyfnod</a:t>
            </a:r>
            <a:r>
              <a:rPr lang="en-GB" altLang="en-US" sz="2400" dirty="0">
                <a:ea typeface="ＭＳ Ｐゴシック" pitchFamily="34" charset="-128"/>
              </a:rPr>
              <a:t> Sylfaen (Mai 2014)</a:t>
            </a:r>
          </a:p>
          <a:p>
            <a:r>
              <a:rPr lang="en-GB" altLang="en-US" sz="2000" b="1" dirty="0">
                <a:ea typeface="ＭＳ Ｐゴシック" pitchFamily="34" charset="-128"/>
              </a:rPr>
              <a:t>“</a:t>
            </a:r>
            <a:r>
              <a:rPr lang="en-GB" altLang="en-US" sz="2000" b="1" dirty="0" err="1">
                <a:ea typeface="ＭＳ Ｐゴシック" pitchFamily="34" charset="-128"/>
              </a:rPr>
              <a:t>Dylai</a:t>
            </a:r>
            <a:r>
              <a:rPr lang="en-GB" altLang="en-US" sz="2000" b="1" dirty="0">
                <a:ea typeface="ＭＳ Ｐゴシック" pitchFamily="34" charset="-128"/>
              </a:rPr>
              <a:t> </a:t>
            </a:r>
            <a:r>
              <a:rPr lang="en-GB" altLang="en-US" sz="2000" b="1" dirty="0" err="1">
                <a:solidFill>
                  <a:srgbClr val="FF0000"/>
                </a:solidFill>
                <a:ea typeface="ＭＳ Ｐゴシック" pitchFamily="34" charset="-128"/>
              </a:rPr>
              <a:t>asesu</a:t>
            </a:r>
            <a:r>
              <a:rPr lang="en-GB" altLang="en-US" sz="2000" b="1" dirty="0" err="1">
                <a:ea typeface="ＭＳ Ｐゴシック" pitchFamily="34" charset="-128"/>
              </a:rPr>
              <a:t>’r</a:t>
            </a:r>
            <a:r>
              <a:rPr lang="en-GB" altLang="en-US" sz="2000" b="1" dirty="0">
                <a:ea typeface="ＭＳ Ｐゴシック" pitchFamily="34" charset="-128"/>
              </a:rPr>
              <a:t> plant </a:t>
            </a:r>
            <a:r>
              <a:rPr lang="en-GB" altLang="en-US" sz="2000" b="1" dirty="0" err="1">
                <a:ea typeface="ＭＳ Ｐゴシック" pitchFamily="34" charset="-128"/>
              </a:rPr>
              <a:t>ieuyngaf</a:t>
            </a:r>
            <a:r>
              <a:rPr lang="en-GB" altLang="en-US" sz="2000" b="1" dirty="0">
                <a:ea typeface="ＭＳ Ｐゴシック" pitchFamily="34" charset="-128"/>
              </a:rPr>
              <a:t> </a:t>
            </a:r>
            <a:r>
              <a:rPr lang="en-GB" altLang="en-US" sz="2000" b="1" dirty="0" err="1">
                <a:ea typeface="ＭＳ Ｐゴシック" pitchFamily="34" charset="-128"/>
              </a:rPr>
              <a:t>gael</a:t>
            </a:r>
            <a:r>
              <a:rPr lang="en-GB" altLang="en-US" sz="2000" b="1" dirty="0">
                <a:ea typeface="ＭＳ Ｐゴシック" pitchFamily="34" charset="-128"/>
              </a:rPr>
              <a:t> </a:t>
            </a:r>
            <a:r>
              <a:rPr lang="en-GB" altLang="en-US" sz="2000" b="1" dirty="0" err="1">
                <a:ea typeface="ＭＳ Ｐゴシック" pitchFamily="34" charset="-128"/>
              </a:rPr>
              <a:t>ei</a:t>
            </a:r>
            <a:r>
              <a:rPr lang="en-GB" altLang="en-US" sz="2000" b="1" dirty="0">
                <a:ea typeface="ＭＳ Ｐゴシック" pitchFamily="34" charset="-128"/>
              </a:rPr>
              <a:t> </a:t>
            </a:r>
            <a:r>
              <a:rPr lang="en-GB" altLang="en-US" sz="2000" b="1" dirty="0" err="1">
                <a:ea typeface="ＭＳ Ｐゴシック" pitchFamily="34" charset="-128"/>
              </a:rPr>
              <a:t>gyfyngu</a:t>
            </a:r>
            <a:r>
              <a:rPr lang="en-GB" altLang="en-US" sz="2000" b="1" dirty="0">
                <a:ea typeface="ＭＳ Ｐゴシック" pitchFamily="34" charset="-128"/>
              </a:rPr>
              <a:t> at </a:t>
            </a:r>
            <a:r>
              <a:rPr lang="en-GB" altLang="en-US" sz="2000" b="1" dirty="0" err="1">
                <a:ea typeface="ＭＳ Ｐゴシック" pitchFamily="34" charset="-128"/>
              </a:rPr>
              <a:t>arsylwadau</a:t>
            </a:r>
            <a:r>
              <a:rPr lang="en-GB" altLang="en-US" sz="2000" b="1" dirty="0">
                <a:ea typeface="ＭＳ Ｐゴシック" pitchFamily="34" charset="-128"/>
              </a:rPr>
              <a:t> </a:t>
            </a:r>
            <a:r>
              <a:rPr lang="en-GB" altLang="en-US" sz="2000" b="1" dirty="0" err="1">
                <a:ea typeface="ＭＳ Ｐゴシック" pitchFamily="34" charset="-128"/>
              </a:rPr>
              <a:t>athro</a:t>
            </a:r>
            <a:r>
              <a:rPr lang="en-GB" altLang="en-US" sz="2000" b="1" dirty="0">
                <a:ea typeface="ＭＳ Ｐゴシック" pitchFamily="34" charset="-128"/>
              </a:rPr>
              <a:t>/ </a:t>
            </a:r>
            <a:r>
              <a:rPr lang="en-GB" altLang="en-US" sz="2000" b="1" dirty="0" err="1">
                <a:ea typeface="ＭＳ Ｐゴシック" pitchFamily="34" charset="-128"/>
              </a:rPr>
              <a:t>gweithredwr</a:t>
            </a:r>
            <a:r>
              <a:rPr lang="en-GB" altLang="en-US" sz="2000" b="1" dirty="0">
                <a:ea typeface="ＭＳ Ｐゴシック" pitchFamily="34" charset="-128"/>
              </a:rPr>
              <a:t>.”</a:t>
            </a:r>
          </a:p>
          <a:p>
            <a:pPr>
              <a:buFont typeface="Wingdings 3" pitchFamily="18" charset="2"/>
              <a:buNone/>
            </a:pPr>
            <a:r>
              <a:rPr lang="en-US" altLang="en-US" sz="2000" dirty="0">
                <a:ea typeface="ＭＳ Ｐゴシック" pitchFamily="34" charset="-128"/>
              </a:rPr>
              <a:t>wales.gov.uk (2014).</a:t>
            </a:r>
            <a:endParaRPr lang="en-GB" altLang="en-US" sz="2000" dirty="0">
              <a:ea typeface="ＭＳ Ｐゴシック" pitchFamily="34" charset="-128"/>
            </a:endParaRPr>
          </a:p>
          <a:p>
            <a:endParaRPr lang="en-GB" altLang="en-US" sz="2400" dirty="0">
              <a:ea typeface="ＭＳ Ｐゴシック" pitchFamily="34" charset="-128"/>
            </a:endParaRPr>
          </a:p>
          <a:p>
            <a:endParaRPr lang="en-GB" altLang="en-US" sz="2400" dirty="0">
              <a:ea typeface="ＭＳ Ｐゴシック" pitchFamily="34" charset="-128"/>
            </a:endParaRPr>
          </a:p>
          <a:p>
            <a:endParaRPr lang="en-GB" altLang="en-US" sz="4000" dirty="0">
              <a:ea typeface="ＭＳ Ｐゴシック" pitchFamily="34" charset="-128"/>
            </a:endParaRPr>
          </a:p>
        </p:txBody>
      </p:sp>
      <p:sp>
        <p:nvSpPr>
          <p:cNvPr id="35843" name="Content Placeholder 6"/>
          <p:cNvSpPr>
            <a:spLocks noGrp="1"/>
          </p:cNvSpPr>
          <p:nvPr>
            <p:ph sz="half" idx="4294967295"/>
          </p:nvPr>
        </p:nvSpPr>
        <p:spPr>
          <a:xfrm>
            <a:off x="5326009" y="1584538"/>
            <a:ext cx="4319587" cy="5043488"/>
          </a:xfrm>
        </p:spPr>
        <p:txBody>
          <a:bodyPr/>
          <a:lstStyle/>
          <a:p>
            <a:pPr>
              <a:defRPr/>
            </a:pPr>
            <a:r>
              <a:rPr lang="en-GB" altLang="en-US" sz="2800" dirty="0">
                <a:ea typeface="ＭＳ Ｐゴシック" pitchFamily="34" charset="-128"/>
              </a:rPr>
              <a:t>Why do we </a:t>
            </a:r>
            <a:r>
              <a:rPr lang="en-GB" altLang="en-US" sz="2800" dirty="0" smtClean="0">
                <a:ea typeface="ＭＳ Ｐゴシック" pitchFamily="34" charset="-128"/>
              </a:rPr>
              <a:t>observe </a:t>
            </a:r>
            <a:r>
              <a:rPr lang="en-GB" altLang="en-US" sz="2800" dirty="0">
                <a:ea typeface="ＭＳ Ｐゴシック" pitchFamily="34" charset="-128"/>
              </a:rPr>
              <a:t>children?</a:t>
            </a:r>
          </a:p>
          <a:p>
            <a:pPr>
              <a:defRPr/>
            </a:pPr>
            <a:r>
              <a:rPr lang="en-GB" altLang="en-US" sz="2400" dirty="0">
                <a:ea typeface="ＭＳ Ｐゴシック" pitchFamily="34" charset="-128"/>
              </a:rPr>
              <a:t>Reflect on  Recommendation 6 of the WG Foundation Phase Report (May 2014):</a:t>
            </a:r>
          </a:p>
          <a:p>
            <a:pPr marL="109537" indent="0">
              <a:buNone/>
              <a:defRPr/>
            </a:pPr>
            <a:r>
              <a:rPr lang="en-US" sz="2000" b="1" dirty="0"/>
              <a:t>‘</a:t>
            </a:r>
            <a:r>
              <a:rPr lang="en-US" sz="2000" b="1" dirty="0">
                <a:solidFill>
                  <a:srgbClr val="FF0000"/>
                </a:solidFill>
              </a:rPr>
              <a:t>Assessment</a:t>
            </a:r>
            <a:r>
              <a:rPr lang="en-US" sz="2000" b="1" dirty="0"/>
              <a:t> of </a:t>
            </a:r>
            <a:r>
              <a:rPr lang="en-US" sz="2000" b="1" dirty="0" smtClean="0"/>
              <a:t>the youngest </a:t>
            </a:r>
            <a:r>
              <a:rPr lang="en-US" sz="2000" b="1" dirty="0"/>
              <a:t>children should be confined to </a:t>
            </a:r>
            <a:r>
              <a:rPr lang="en-US" sz="2000" b="1" dirty="0" smtClean="0"/>
              <a:t>observational teacher/practitioner </a:t>
            </a:r>
            <a:r>
              <a:rPr lang="en-US" sz="2000" b="1" dirty="0"/>
              <a:t>assessments.’ </a:t>
            </a:r>
          </a:p>
          <a:p>
            <a:pPr marL="109537" indent="0">
              <a:buNone/>
              <a:defRPr/>
            </a:pPr>
            <a:r>
              <a:rPr lang="en-US" sz="2000" dirty="0"/>
              <a:t>wales.gov.uk (2014).</a:t>
            </a:r>
            <a:endParaRPr lang="en-GB" altLang="en-US" sz="2000" dirty="0">
              <a:ea typeface="ＭＳ Ｐゴシック" pitchFamily="34" charset="-128"/>
            </a:endParaRPr>
          </a:p>
        </p:txBody>
      </p:sp>
      <p:sp>
        <p:nvSpPr>
          <p:cNvPr id="22530" name="Rectangle 2"/>
          <p:cNvSpPr>
            <a:spLocks noGrp="1" noChangeArrowheads="1"/>
          </p:cNvSpPr>
          <p:nvPr>
            <p:ph type="title" idx="4294967295"/>
          </p:nvPr>
        </p:nvSpPr>
        <p:spPr>
          <a:xfrm>
            <a:off x="1524000" y="381000"/>
            <a:ext cx="8229600" cy="1143000"/>
          </a:xfrm>
        </p:spPr>
        <p:txBody>
          <a:bodyPr rtlCol="0">
            <a:noAutofit/>
          </a:bodyPr>
          <a:lstStyle/>
          <a:p>
            <a:pPr>
              <a:defRPr/>
            </a:pPr>
            <a:r>
              <a:rPr lang="en-GB" sz="4400" dirty="0" err="1"/>
              <a:t>Tasg</a:t>
            </a:r>
            <a:r>
              <a:rPr lang="en-GB" sz="4400" dirty="0"/>
              <a:t>/Task</a:t>
            </a:r>
          </a:p>
        </p:txBody>
      </p:sp>
      <p:pic>
        <p:nvPicPr>
          <p:cNvPr id="39941" name="Picture 6" descr="C:\Users\s.ainsworth\AppData\Local\Microsoft\Windows\Temporary Internet Files\Content.IE5\S4DWR18J\MP90039008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66927" y="7190"/>
            <a:ext cx="2608263"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339324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r>
              <a:rPr lang="en-GB" altLang="en-US" dirty="0" smtClean="0"/>
              <a:t>Pam </a:t>
            </a:r>
            <a:r>
              <a:rPr lang="en-GB" altLang="en-US" dirty="0" err="1" smtClean="0"/>
              <a:t>arsylwi</a:t>
            </a:r>
            <a:r>
              <a:rPr lang="en-GB" altLang="en-US" dirty="0" smtClean="0"/>
              <a:t>?              Why observe?</a:t>
            </a:r>
            <a:endParaRPr lang="en-US" altLang="en-US" dirty="0" smtClean="0"/>
          </a:p>
        </p:txBody>
      </p:sp>
      <p:sp>
        <p:nvSpPr>
          <p:cNvPr id="14339" name="Rectangle 3"/>
          <p:cNvSpPr>
            <a:spLocks noGrp="1" noChangeArrowheads="1"/>
          </p:cNvSpPr>
          <p:nvPr>
            <p:ph sz="half" idx="1"/>
          </p:nvPr>
        </p:nvSpPr>
        <p:spPr/>
        <p:txBody>
          <a:bodyPr>
            <a:normAutofit/>
          </a:bodyPr>
          <a:lstStyle/>
          <a:p>
            <a:r>
              <a:rPr lang="en-US" altLang="en-US" dirty="0" smtClean="0"/>
              <a:t>I </a:t>
            </a:r>
            <a:r>
              <a:rPr lang="en-US" altLang="en-US" dirty="0" err="1" smtClean="0"/>
              <a:t>adnabod</a:t>
            </a:r>
            <a:r>
              <a:rPr lang="en-US" altLang="en-US" dirty="0" smtClean="0"/>
              <a:t> </a:t>
            </a:r>
            <a:r>
              <a:rPr lang="en-US" altLang="en-US" dirty="0" err="1" smtClean="0"/>
              <a:t>dealltwriaeth</a:t>
            </a:r>
            <a:r>
              <a:rPr lang="en-US" altLang="en-US" dirty="0" smtClean="0"/>
              <a:t> y </a:t>
            </a:r>
            <a:r>
              <a:rPr lang="en-US" altLang="en-US" dirty="0" err="1" smtClean="0"/>
              <a:t>plentyn</a:t>
            </a:r>
            <a:endParaRPr lang="en-US" altLang="en-US" dirty="0" smtClean="0"/>
          </a:p>
          <a:p>
            <a:r>
              <a:rPr lang="en-US" altLang="en-US" dirty="0" err="1" smtClean="0"/>
              <a:t>I’n</a:t>
            </a:r>
            <a:r>
              <a:rPr lang="en-US" altLang="en-US" dirty="0" smtClean="0"/>
              <a:t> </a:t>
            </a:r>
            <a:r>
              <a:rPr lang="en-US" altLang="en-US" dirty="0" err="1" smtClean="0"/>
              <a:t>galluogi</a:t>
            </a:r>
            <a:r>
              <a:rPr lang="en-US" altLang="en-US" dirty="0" smtClean="0"/>
              <a:t> </a:t>
            </a:r>
            <a:r>
              <a:rPr lang="en-US" altLang="en-US" dirty="0" err="1" smtClean="0"/>
              <a:t>ni</a:t>
            </a:r>
            <a:r>
              <a:rPr lang="en-US" altLang="en-US" dirty="0" smtClean="0"/>
              <a:t> </a:t>
            </a:r>
            <a:r>
              <a:rPr lang="en-US" altLang="en-US" dirty="0" err="1" smtClean="0"/>
              <a:t>i</a:t>
            </a:r>
            <a:r>
              <a:rPr lang="en-US" altLang="en-US" dirty="0" smtClean="0"/>
              <a:t> </a:t>
            </a:r>
            <a:r>
              <a:rPr lang="en-US" altLang="en-US" dirty="0" err="1" smtClean="0"/>
              <a:t>gwrdd</a:t>
            </a:r>
            <a:r>
              <a:rPr lang="en-US" altLang="en-US" dirty="0" smtClean="0"/>
              <a:t> ag </a:t>
            </a:r>
            <a:r>
              <a:rPr lang="en-US" altLang="en-US" dirty="0" err="1" smtClean="0"/>
              <a:t>anghenion</a:t>
            </a:r>
            <a:r>
              <a:rPr lang="en-US" altLang="en-US" dirty="0" smtClean="0"/>
              <a:t> </a:t>
            </a:r>
          </a:p>
          <a:p>
            <a:r>
              <a:rPr lang="en-US" altLang="en-US" dirty="0" smtClean="0"/>
              <a:t>I </a:t>
            </a:r>
            <a:r>
              <a:rPr lang="en-US" altLang="en-US" dirty="0" err="1" smtClean="0"/>
              <a:t>adnabod</a:t>
            </a:r>
            <a:r>
              <a:rPr lang="en-US" altLang="en-US" dirty="0" smtClean="0"/>
              <a:t> </a:t>
            </a:r>
            <a:r>
              <a:rPr lang="en-US" altLang="en-US" dirty="0" err="1" smtClean="0"/>
              <a:t>newidiadau</a:t>
            </a:r>
            <a:endParaRPr lang="en-US" altLang="en-US" dirty="0" smtClean="0"/>
          </a:p>
          <a:p>
            <a:r>
              <a:rPr lang="en-US" altLang="en-US" dirty="0" smtClean="0"/>
              <a:t>I </a:t>
            </a:r>
            <a:r>
              <a:rPr lang="en-US" altLang="en-US" dirty="0" err="1" smtClean="0"/>
              <a:t>sicrhau</a:t>
            </a:r>
            <a:r>
              <a:rPr lang="en-US" altLang="en-US" dirty="0" smtClean="0"/>
              <a:t> </a:t>
            </a:r>
            <a:r>
              <a:rPr lang="en-US" altLang="en-US" dirty="0" err="1" smtClean="0"/>
              <a:t>ein</a:t>
            </a:r>
            <a:r>
              <a:rPr lang="en-US" altLang="en-US" dirty="0" smtClean="0"/>
              <a:t> bod </a:t>
            </a:r>
            <a:r>
              <a:rPr lang="en-US" altLang="en-US" dirty="0" err="1" smtClean="0"/>
              <a:t>yn</a:t>
            </a:r>
            <a:r>
              <a:rPr lang="en-US" altLang="en-US" dirty="0" smtClean="0"/>
              <a:t> </a:t>
            </a:r>
            <a:r>
              <a:rPr lang="en-US" altLang="en-US" dirty="0" err="1" smtClean="0"/>
              <a:t>darparu</a:t>
            </a:r>
            <a:r>
              <a:rPr lang="en-US" altLang="en-US" dirty="0" smtClean="0"/>
              <a:t> </a:t>
            </a:r>
            <a:r>
              <a:rPr lang="en-US" altLang="en-US" dirty="0" err="1" smtClean="0"/>
              <a:t>profiadau</a:t>
            </a:r>
            <a:r>
              <a:rPr lang="en-US" altLang="en-US" dirty="0" smtClean="0"/>
              <a:t> </a:t>
            </a:r>
            <a:r>
              <a:rPr lang="en-US" altLang="en-US" dirty="0" err="1" smtClean="0"/>
              <a:t>eang</a:t>
            </a:r>
            <a:r>
              <a:rPr lang="en-US" altLang="en-US" dirty="0" smtClean="0"/>
              <a:t> ac </a:t>
            </a:r>
            <a:r>
              <a:rPr lang="en-US" altLang="en-US" dirty="0" err="1" smtClean="0"/>
              <a:t>amrywiol</a:t>
            </a:r>
            <a:endParaRPr lang="en-US" altLang="en-US" dirty="0" smtClean="0"/>
          </a:p>
          <a:p>
            <a:r>
              <a:rPr lang="en-US" altLang="en-US" dirty="0" smtClean="0"/>
              <a:t>I </a:t>
            </a:r>
            <a:r>
              <a:rPr lang="en-US" altLang="en-US" dirty="0" err="1" smtClean="0"/>
              <a:t>sicrhau</a:t>
            </a:r>
            <a:r>
              <a:rPr lang="en-US" altLang="en-US" dirty="0" smtClean="0"/>
              <a:t> bod </a:t>
            </a:r>
            <a:r>
              <a:rPr lang="en-US" altLang="en-US" dirty="0" err="1" smtClean="0"/>
              <a:t>ein</a:t>
            </a:r>
            <a:r>
              <a:rPr lang="en-US" altLang="en-US" dirty="0" smtClean="0"/>
              <a:t> </a:t>
            </a:r>
            <a:r>
              <a:rPr lang="en-US" altLang="en-US" dirty="0" err="1" smtClean="0"/>
              <a:t>gweithdrefnau</a:t>
            </a:r>
            <a:r>
              <a:rPr lang="en-US" altLang="en-US" dirty="0" smtClean="0"/>
              <a:t> </a:t>
            </a:r>
            <a:r>
              <a:rPr lang="en-US" altLang="en-US" dirty="0" err="1" smtClean="0"/>
              <a:t>yn</a:t>
            </a:r>
            <a:r>
              <a:rPr lang="en-US" altLang="en-US" dirty="0" smtClean="0"/>
              <a:t> </a:t>
            </a:r>
            <a:r>
              <a:rPr lang="en-US" altLang="en-US" dirty="0" err="1" smtClean="0"/>
              <a:t>effeithiol</a:t>
            </a:r>
            <a:endParaRPr lang="en-US" altLang="en-US" dirty="0" smtClean="0"/>
          </a:p>
        </p:txBody>
      </p:sp>
      <p:sp>
        <p:nvSpPr>
          <p:cNvPr id="14340" name="Content Placeholder 1"/>
          <p:cNvSpPr>
            <a:spLocks noGrp="1"/>
          </p:cNvSpPr>
          <p:nvPr>
            <p:ph sz="half" idx="2"/>
          </p:nvPr>
        </p:nvSpPr>
        <p:spPr/>
        <p:txBody>
          <a:bodyPr>
            <a:normAutofit/>
          </a:bodyPr>
          <a:lstStyle/>
          <a:p>
            <a:r>
              <a:rPr lang="en-GB" altLang="en-US" dirty="0" smtClean="0"/>
              <a:t>To identify where a child is in their understanding</a:t>
            </a:r>
          </a:p>
          <a:p>
            <a:r>
              <a:rPr lang="en-GB" altLang="en-US" dirty="0" smtClean="0"/>
              <a:t>To allow us to meet needs</a:t>
            </a:r>
          </a:p>
          <a:p>
            <a:r>
              <a:rPr lang="en-GB" altLang="en-US" dirty="0" smtClean="0"/>
              <a:t>To identify changes</a:t>
            </a:r>
          </a:p>
          <a:p>
            <a:r>
              <a:rPr lang="en-GB" altLang="en-US" dirty="0" smtClean="0"/>
              <a:t>To ensure we are providing broad and balanced experiences</a:t>
            </a:r>
          </a:p>
          <a:p>
            <a:r>
              <a:rPr lang="en-GB" altLang="en-US" dirty="0" smtClean="0"/>
              <a:t>To ensure our routines are effective</a:t>
            </a:r>
          </a:p>
          <a:p>
            <a:endParaRPr lang="en-GB" altLang="en-US" dirty="0" smtClean="0"/>
          </a:p>
          <a:p>
            <a:endParaRPr lang="en-US" altLang="en-US" dirty="0" smtClean="0"/>
          </a:p>
        </p:txBody>
      </p:sp>
      <p:pic>
        <p:nvPicPr>
          <p:cNvPr id="14341" name="Picture 10" descr="C:\Users\a.baggott\AppData\Local\Microsoft\Windows\Temporary Internet Files\Content.IE5\Z3Z69XB6\lupa[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15880" y="5711634"/>
            <a:ext cx="10668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265088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a:xfrm>
            <a:off x="1071540" y="793096"/>
            <a:ext cx="8596668" cy="1320800"/>
          </a:xfrm>
        </p:spPr>
        <p:txBody>
          <a:bodyPr/>
          <a:lstStyle/>
          <a:p>
            <a:r>
              <a:rPr lang="en-GB" dirty="0" err="1" smtClean="0"/>
              <a:t>Pwrpas</a:t>
            </a:r>
            <a:r>
              <a:rPr lang="en-GB" dirty="0" smtClean="0"/>
              <a:t> </a:t>
            </a:r>
            <a:r>
              <a:rPr lang="en-GB" dirty="0" err="1" smtClean="0"/>
              <a:t>arsylwi</a:t>
            </a:r>
            <a:r>
              <a:rPr lang="en-GB" dirty="0" smtClean="0"/>
              <a:t> / Purpose of observation</a:t>
            </a:r>
            <a:endParaRPr lang="en-GB" dirty="0"/>
          </a:p>
        </p:txBody>
      </p:sp>
      <p:sp>
        <p:nvSpPr>
          <p:cNvPr id="9222" name="Rectangle 6"/>
          <p:cNvSpPr>
            <a:spLocks noGrp="1" noChangeArrowheads="1"/>
          </p:cNvSpPr>
          <p:nvPr>
            <p:ph sz="half" idx="1"/>
          </p:nvPr>
        </p:nvSpPr>
        <p:spPr>
          <a:xfrm>
            <a:off x="5586153" y="1641245"/>
            <a:ext cx="4311463" cy="4590288"/>
          </a:xfrm>
        </p:spPr>
        <p:txBody>
          <a:bodyPr>
            <a:normAutofit/>
          </a:bodyPr>
          <a:lstStyle/>
          <a:p>
            <a:r>
              <a:rPr lang="en-GB" altLang="en-US" sz="2000" dirty="0" smtClean="0"/>
              <a:t>To see real (not guessed) ability.  </a:t>
            </a:r>
          </a:p>
          <a:p>
            <a:r>
              <a:rPr lang="en-GB" altLang="en-US" sz="2000" dirty="0" smtClean="0"/>
              <a:t>“The child reveals himself in play.”  </a:t>
            </a:r>
            <a:r>
              <a:rPr lang="en-GB" altLang="en-US" sz="1600" dirty="0" smtClean="0"/>
              <a:t>Isaacs (1954, cited in Pound,  2005, pp.32)</a:t>
            </a:r>
          </a:p>
          <a:p>
            <a:r>
              <a:rPr lang="en-GB" altLang="en-US" sz="2000" dirty="0" smtClean="0"/>
              <a:t>To help the child progress. </a:t>
            </a:r>
          </a:p>
          <a:p>
            <a:r>
              <a:rPr lang="en-GB" altLang="en-US" sz="2000" dirty="0" smtClean="0"/>
              <a:t> “…leave room for learning, observe carefully what young children do, and then, if you have understood well, perhaps teaching will be different from before” </a:t>
            </a:r>
            <a:r>
              <a:rPr lang="en-GB" altLang="en-US" sz="1600" dirty="0" err="1" smtClean="0"/>
              <a:t>Malaguzzi</a:t>
            </a:r>
            <a:r>
              <a:rPr lang="en-GB" altLang="en-US" sz="1600" dirty="0" smtClean="0"/>
              <a:t> (1950, cited in Pound, 2005, pp.52)</a:t>
            </a:r>
          </a:p>
          <a:p>
            <a:endParaRPr lang="en-GB" altLang="en-US" dirty="0" smtClean="0"/>
          </a:p>
          <a:p>
            <a:endParaRPr lang="en-GB" altLang="en-US" dirty="0" smtClean="0"/>
          </a:p>
        </p:txBody>
      </p:sp>
      <p:sp>
        <p:nvSpPr>
          <p:cNvPr id="5" name="Rectangle 6"/>
          <p:cNvSpPr txBox="1">
            <a:spLocks noChangeArrowheads="1"/>
          </p:cNvSpPr>
          <p:nvPr/>
        </p:nvSpPr>
        <p:spPr bwMode="auto">
          <a:xfrm>
            <a:off x="572038" y="1767234"/>
            <a:ext cx="4406361" cy="5090766"/>
          </a:xfrm>
          <a:prstGeom prst="rect">
            <a:avLst/>
          </a:prstGeom>
          <a:noFill/>
          <a:ln w="9525">
            <a:noFill/>
            <a:miter lim="800000"/>
            <a:headEnd/>
            <a:tailEnd/>
          </a:ln>
          <a:effectLst/>
        </p:spPr>
        <p:txBody>
          <a:bodyPr/>
          <a:lstStyle>
            <a:lvl1pPr marL="342900" indent="-342900" algn="l" rtl="0" eaLnBrk="0" fontAlgn="base" hangingPunct="0">
              <a:spcBef>
                <a:spcPct val="20000"/>
              </a:spcBef>
              <a:spcAft>
                <a:spcPct val="0"/>
              </a:spcAft>
              <a:buClr>
                <a:schemeClr val="hlink"/>
              </a:buClr>
              <a:buSzPct val="90000"/>
              <a:buFont typeface="Wingdings" charset="2"/>
              <a:buBlip>
                <a:blip r:embed="rId3"/>
              </a:buBlip>
              <a:defRPr sz="2800">
                <a:solidFill>
                  <a:schemeClr val="tx1"/>
                </a:solidFill>
                <a:effectLst>
                  <a:outerShdw blurRad="38100" dist="38100" dir="2700000" algn="tl">
                    <a:srgbClr val="000000"/>
                  </a:outerShdw>
                </a:effectLst>
                <a:latin typeface="+mn-lt"/>
                <a:ea typeface="ＭＳ Ｐゴシック" charset="-128"/>
                <a:cs typeface="+mn-cs"/>
              </a:defRPr>
            </a:lvl1pPr>
            <a:lvl2pPr marL="742950" indent="-285750" algn="l" rtl="0" eaLnBrk="0" fontAlgn="base" hangingPunct="0">
              <a:spcBef>
                <a:spcPct val="20000"/>
              </a:spcBef>
              <a:spcAft>
                <a:spcPct val="0"/>
              </a:spcAft>
              <a:buChar char="–"/>
              <a:defRPr sz="2400">
                <a:solidFill>
                  <a:schemeClr val="tx1"/>
                </a:solidFill>
                <a:effectLst>
                  <a:outerShdw blurRad="38100" dist="38100" dir="2700000" algn="tl">
                    <a:srgbClr val="000000"/>
                  </a:outerShdw>
                </a:effectLst>
                <a:latin typeface="+mn-lt"/>
                <a:ea typeface="ＭＳ Ｐゴシック" charset="-128"/>
              </a:defRPr>
            </a:lvl2pPr>
            <a:lvl3pPr marL="1143000" indent="-228600" algn="l" rtl="0" eaLnBrk="0" fontAlgn="base" hangingPunct="0">
              <a:spcBef>
                <a:spcPct val="20000"/>
              </a:spcBef>
              <a:spcAft>
                <a:spcPct val="0"/>
              </a:spcAft>
              <a:buClr>
                <a:schemeClr val="accent2"/>
              </a:buClr>
              <a:buSzPct val="90000"/>
              <a:buFont typeface="Wingdings" charset="2"/>
              <a:buBlip>
                <a:blip r:embed="rId4"/>
              </a:buBlip>
              <a:defRPr sz="2000">
                <a:solidFill>
                  <a:schemeClr val="tx1"/>
                </a:solidFill>
                <a:effectLst>
                  <a:outerShdw blurRad="38100" dist="38100" dir="2700000" algn="tl">
                    <a:srgbClr val="000000"/>
                  </a:outerShdw>
                </a:effectLst>
                <a:latin typeface="+mn-lt"/>
                <a:ea typeface="ＭＳ Ｐゴシック" charset="-128"/>
              </a:defRPr>
            </a:lvl3pPr>
            <a:lvl4pPr marL="1600200" indent="-228600" algn="l" rtl="0" eaLnBrk="0" fontAlgn="base" hangingPunct="0">
              <a:spcBef>
                <a:spcPct val="20000"/>
              </a:spcBef>
              <a:spcAft>
                <a:spcPct val="0"/>
              </a:spcAft>
              <a:buChar char="–"/>
              <a:defRPr sz="1800">
                <a:solidFill>
                  <a:schemeClr val="tx1"/>
                </a:solidFill>
                <a:effectLst>
                  <a:outerShdw blurRad="38100" dist="38100" dir="2700000" algn="tl">
                    <a:srgbClr val="000000"/>
                  </a:outerShdw>
                </a:effectLst>
                <a:latin typeface="+mn-lt"/>
                <a:ea typeface="ＭＳ Ｐゴシック" charset="-128"/>
              </a:defRPr>
            </a:lvl4pPr>
            <a:lvl5pPr marL="2057400" indent="-228600" algn="l" rtl="0" eaLnBrk="0" fontAlgn="base" hangingPunct="0">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5pPr>
            <a:lvl6pPr marL="25146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6pPr>
            <a:lvl7pPr marL="29718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7pPr>
            <a:lvl8pPr marL="34290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8pPr>
            <a:lvl9pPr marL="38862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9pPr>
          </a:lstStyle>
          <a:p>
            <a:pPr eaLnBrk="1" hangingPunct="1">
              <a:lnSpc>
                <a:spcPct val="90000"/>
              </a:lnSpc>
              <a:defRPr/>
            </a:pPr>
            <a:r>
              <a:rPr lang="en-GB" altLang="en-US" sz="2000" kern="0" dirty="0">
                <a:effectLst/>
              </a:rPr>
              <a:t>I weld </a:t>
            </a:r>
            <a:r>
              <a:rPr lang="en-GB" altLang="en-US" sz="2000" kern="0" dirty="0" err="1" smtClean="0">
                <a:effectLst/>
              </a:rPr>
              <a:t>gwir</a:t>
            </a:r>
            <a:r>
              <a:rPr lang="en-GB" altLang="en-US" sz="2000" kern="0" dirty="0" smtClean="0">
                <a:effectLst/>
              </a:rPr>
              <a:t> </a:t>
            </a:r>
            <a:r>
              <a:rPr lang="en-GB" altLang="en-US" sz="2000" kern="0" dirty="0" err="1" smtClean="0">
                <a:effectLst/>
              </a:rPr>
              <a:t>allu’r</a:t>
            </a:r>
            <a:r>
              <a:rPr lang="en-GB" altLang="en-US" sz="2000" kern="0" dirty="0" smtClean="0">
                <a:effectLst/>
              </a:rPr>
              <a:t> </a:t>
            </a:r>
            <a:r>
              <a:rPr lang="en-GB" altLang="en-US" sz="2000" kern="0" dirty="0" err="1">
                <a:effectLst/>
              </a:rPr>
              <a:t>plentyn</a:t>
            </a:r>
            <a:r>
              <a:rPr lang="en-GB" altLang="en-US" sz="2000" kern="0" dirty="0">
                <a:effectLst/>
              </a:rPr>
              <a:t> (nid </a:t>
            </a:r>
            <a:r>
              <a:rPr lang="en-GB" altLang="en-US" sz="2000" kern="0" dirty="0" err="1">
                <a:effectLst/>
              </a:rPr>
              <a:t>beth</a:t>
            </a:r>
            <a:r>
              <a:rPr lang="en-GB" altLang="en-US" sz="2000" kern="0" dirty="0">
                <a:effectLst/>
              </a:rPr>
              <a:t> </a:t>
            </a:r>
            <a:r>
              <a:rPr lang="en-GB" altLang="en-US" sz="2000" kern="0" dirty="0" err="1">
                <a:effectLst/>
              </a:rPr>
              <a:t>rydym</a:t>
            </a:r>
            <a:r>
              <a:rPr lang="en-GB" altLang="en-US" sz="2000" kern="0" dirty="0">
                <a:effectLst/>
              </a:rPr>
              <a:t> ni’n </a:t>
            </a:r>
            <a:r>
              <a:rPr lang="en-GB" altLang="en-US" sz="2000" kern="0" dirty="0" err="1">
                <a:effectLst/>
              </a:rPr>
              <a:t>dyfalu</a:t>
            </a:r>
            <a:r>
              <a:rPr lang="en-GB" altLang="en-US" sz="2000" kern="0" dirty="0">
                <a:effectLst/>
              </a:rPr>
              <a:t>).  </a:t>
            </a:r>
          </a:p>
          <a:p>
            <a:pPr eaLnBrk="1" hangingPunct="1">
              <a:lnSpc>
                <a:spcPct val="90000"/>
              </a:lnSpc>
              <a:defRPr/>
            </a:pPr>
            <a:r>
              <a:rPr lang="en-GB" altLang="en-US" sz="2000" kern="0" dirty="0">
                <a:effectLst/>
              </a:rPr>
              <a:t>“The child reveals himself in </a:t>
            </a:r>
            <a:r>
              <a:rPr lang="en-GB" altLang="en-US" sz="2000" kern="0" dirty="0" smtClean="0">
                <a:effectLst/>
              </a:rPr>
              <a:t>play.”  </a:t>
            </a:r>
            <a:r>
              <a:rPr lang="en-GB" altLang="en-US" sz="1600" kern="0" dirty="0">
                <a:effectLst/>
              </a:rPr>
              <a:t>Isaacs (1954, </a:t>
            </a:r>
            <a:r>
              <a:rPr lang="en-GB" altLang="en-US" sz="1600" kern="0" dirty="0" err="1" smtClean="0">
                <a:effectLst/>
              </a:rPr>
              <a:t>nodwyd</a:t>
            </a:r>
            <a:r>
              <a:rPr lang="en-GB" altLang="en-US" sz="1600" kern="0" dirty="0" smtClean="0">
                <a:effectLst/>
              </a:rPr>
              <a:t> yn </a:t>
            </a:r>
            <a:r>
              <a:rPr lang="en-GB" altLang="en-US" sz="1600" kern="0" dirty="0">
                <a:effectLst/>
              </a:rPr>
              <a:t>Pound,  2005, </a:t>
            </a:r>
            <a:r>
              <a:rPr lang="en-GB" altLang="en-US" sz="1600" kern="0" dirty="0" smtClean="0">
                <a:effectLst/>
              </a:rPr>
              <a:t>tt.32</a:t>
            </a:r>
            <a:r>
              <a:rPr lang="en-GB" altLang="en-US" sz="1600" kern="0" dirty="0">
                <a:effectLst/>
              </a:rPr>
              <a:t>)</a:t>
            </a:r>
          </a:p>
          <a:p>
            <a:pPr eaLnBrk="1" hangingPunct="1">
              <a:lnSpc>
                <a:spcPct val="90000"/>
              </a:lnSpc>
              <a:defRPr/>
            </a:pPr>
            <a:r>
              <a:rPr lang="en-GB" altLang="en-US" sz="2000" kern="0" dirty="0" smtClean="0">
                <a:effectLst/>
              </a:rPr>
              <a:t>I </a:t>
            </a:r>
            <a:r>
              <a:rPr lang="en-GB" altLang="en-US" sz="2000" kern="0" dirty="0" err="1" smtClean="0">
                <a:effectLst/>
              </a:rPr>
              <a:t>gynorthwyo’r</a:t>
            </a:r>
            <a:r>
              <a:rPr lang="en-GB" altLang="en-US" sz="2000" kern="0" dirty="0" smtClean="0">
                <a:effectLst/>
              </a:rPr>
              <a:t> </a:t>
            </a:r>
            <a:r>
              <a:rPr lang="en-GB" altLang="en-US" sz="2000" kern="0" dirty="0" err="1">
                <a:effectLst/>
              </a:rPr>
              <a:t>plentyn</a:t>
            </a:r>
            <a:r>
              <a:rPr lang="en-GB" altLang="en-US" sz="2000" kern="0" dirty="0">
                <a:effectLst/>
              </a:rPr>
              <a:t> </a:t>
            </a:r>
            <a:r>
              <a:rPr lang="en-GB" altLang="en-US" sz="2000" kern="0" dirty="0" err="1">
                <a:effectLst/>
              </a:rPr>
              <a:t>i</a:t>
            </a:r>
            <a:r>
              <a:rPr lang="en-GB" altLang="en-US" sz="2000" kern="0" dirty="0">
                <a:effectLst/>
              </a:rPr>
              <a:t> </a:t>
            </a:r>
            <a:r>
              <a:rPr lang="en-GB" altLang="en-US" sz="2000" kern="0" dirty="0" err="1">
                <a:effectLst/>
              </a:rPr>
              <a:t>ddatblygu</a:t>
            </a:r>
            <a:r>
              <a:rPr lang="en-GB" altLang="en-US" sz="2000" kern="0" dirty="0">
                <a:effectLst/>
              </a:rPr>
              <a:t>. </a:t>
            </a:r>
          </a:p>
          <a:p>
            <a:pPr eaLnBrk="1" hangingPunct="1">
              <a:lnSpc>
                <a:spcPct val="90000"/>
              </a:lnSpc>
              <a:defRPr/>
            </a:pPr>
            <a:r>
              <a:rPr lang="en-GB" altLang="en-US" sz="2000" kern="0" dirty="0">
                <a:effectLst/>
              </a:rPr>
              <a:t> “…leave room for learning, observe carefully what young children do, and then, if you have understood well, perhaps teaching will be different from before” </a:t>
            </a:r>
            <a:r>
              <a:rPr lang="en-GB" altLang="en-US" sz="1600" kern="0" dirty="0" err="1">
                <a:effectLst/>
              </a:rPr>
              <a:t>Malaguzzi</a:t>
            </a:r>
            <a:r>
              <a:rPr lang="en-GB" altLang="en-US" sz="1600" kern="0" dirty="0">
                <a:effectLst/>
              </a:rPr>
              <a:t> (1950, </a:t>
            </a:r>
            <a:r>
              <a:rPr lang="en-GB" altLang="en-US" sz="1600" kern="0" dirty="0" err="1" smtClean="0">
                <a:effectLst/>
              </a:rPr>
              <a:t>nodwyd</a:t>
            </a:r>
            <a:r>
              <a:rPr lang="en-GB" altLang="en-US" sz="1600" kern="0" dirty="0" smtClean="0">
                <a:effectLst/>
              </a:rPr>
              <a:t> yn </a:t>
            </a:r>
            <a:r>
              <a:rPr lang="en-GB" altLang="en-US" sz="1600" kern="0" dirty="0">
                <a:effectLst/>
              </a:rPr>
              <a:t>Pound, 2005, </a:t>
            </a:r>
            <a:r>
              <a:rPr lang="en-GB" altLang="en-US" sz="1600" kern="0" dirty="0" smtClean="0">
                <a:effectLst/>
              </a:rPr>
              <a:t>tt.52</a:t>
            </a:r>
            <a:r>
              <a:rPr lang="en-GB" altLang="en-US" sz="1600" kern="0" dirty="0">
                <a:effectLst/>
              </a:rPr>
              <a:t>)</a:t>
            </a:r>
          </a:p>
          <a:p>
            <a:pPr eaLnBrk="1" hangingPunct="1">
              <a:lnSpc>
                <a:spcPct val="90000"/>
              </a:lnSpc>
              <a:buFont typeface="Wingdings" charset="2"/>
              <a:buNone/>
              <a:defRPr/>
            </a:pPr>
            <a:endParaRPr lang="en-GB" altLang="en-US" sz="2400" kern="0" dirty="0"/>
          </a:p>
          <a:p>
            <a:pPr marL="0" indent="0" eaLnBrk="1" hangingPunct="1">
              <a:lnSpc>
                <a:spcPct val="90000"/>
              </a:lnSpc>
              <a:buNone/>
              <a:defRPr/>
            </a:pPr>
            <a:endParaRPr lang="en-GB" altLang="en-US" sz="2400" kern="0" dirty="0"/>
          </a:p>
        </p:txBody>
      </p:sp>
    </p:spTree>
    <p:extLst>
      <p:ext uri="{BB962C8B-B14F-4D97-AF65-F5344CB8AC3E}">
        <p14:creationId xmlns:p14="http://schemas.microsoft.com/office/powerpoint/2010/main" val="240977540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a:bodyPr>
          <a:lstStyle/>
          <a:p>
            <a:r>
              <a:rPr lang="en-GB" altLang="en-US" dirty="0" err="1" smtClean="0"/>
              <a:t>Tasg</a:t>
            </a:r>
            <a:r>
              <a:rPr lang="en-GB" altLang="en-US" dirty="0" smtClean="0"/>
              <a:t> </a:t>
            </a:r>
            <a:r>
              <a:rPr lang="en-GB" altLang="en-US" dirty="0" err="1" smtClean="0"/>
              <a:t>pâr</a:t>
            </a:r>
            <a:r>
              <a:rPr lang="en-GB" altLang="en-US" dirty="0" smtClean="0"/>
              <a:t> - </a:t>
            </a:r>
            <a:r>
              <a:rPr lang="en-GB" altLang="en-US" dirty="0"/>
              <a:t>Pam </a:t>
            </a:r>
            <a:r>
              <a:rPr lang="en-GB" altLang="en-US" dirty="0" err="1"/>
              <a:t>arsylwi</a:t>
            </a:r>
            <a:r>
              <a:rPr lang="en-GB" altLang="en-US" dirty="0"/>
              <a:t>? </a:t>
            </a:r>
            <a:r>
              <a:rPr lang="en-GB" altLang="en-US" dirty="0" smtClean="0"/>
              <a:t/>
            </a:r>
            <a:br>
              <a:rPr lang="en-GB" altLang="en-US" dirty="0" smtClean="0"/>
            </a:br>
            <a:r>
              <a:rPr lang="en-GB" altLang="en-US" dirty="0" smtClean="0"/>
              <a:t>Paired Task -Why observe?</a:t>
            </a:r>
          </a:p>
        </p:txBody>
      </p:sp>
      <p:sp>
        <p:nvSpPr>
          <p:cNvPr id="15363" name="Content Placeholder 2"/>
          <p:cNvSpPr>
            <a:spLocks noGrp="1"/>
          </p:cNvSpPr>
          <p:nvPr>
            <p:ph sz="half" idx="1"/>
          </p:nvPr>
        </p:nvSpPr>
        <p:spPr>
          <a:xfrm>
            <a:off x="820363" y="2679700"/>
            <a:ext cx="3822700" cy="3446463"/>
          </a:xfrm>
          <a:prstGeom prst="rect">
            <a:avLst/>
          </a:prstGeom>
        </p:spPr>
        <p:txBody>
          <a:bodyPr>
            <a:normAutofit/>
          </a:bodyPr>
          <a:lstStyle/>
          <a:p>
            <a:r>
              <a:rPr lang="en-GB" altLang="en-US" dirty="0" err="1" smtClean="0"/>
              <a:t>Dewiswch</a:t>
            </a:r>
            <a:r>
              <a:rPr lang="en-GB" altLang="en-US" dirty="0" smtClean="0"/>
              <a:t> </a:t>
            </a:r>
            <a:r>
              <a:rPr lang="en-GB" altLang="en-US" dirty="0" err="1" smtClean="0"/>
              <a:t>unrhyw</a:t>
            </a:r>
            <a:r>
              <a:rPr lang="en-GB" altLang="en-US" dirty="0" smtClean="0"/>
              <a:t> </a:t>
            </a:r>
            <a:r>
              <a:rPr lang="en-GB" altLang="en-US" dirty="0" err="1" smtClean="0"/>
              <a:t>ddau</a:t>
            </a:r>
            <a:r>
              <a:rPr lang="en-GB" altLang="en-US" dirty="0" smtClean="0"/>
              <a:t> </a:t>
            </a:r>
            <a:r>
              <a:rPr lang="en-GB" altLang="en-US" dirty="0" err="1" smtClean="0"/>
              <a:t>astudiaeth</a:t>
            </a:r>
            <a:r>
              <a:rPr lang="en-GB" altLang="en-US" dirty="0" smtClean="0"/>
              <a:t> </a:t>
            </a:r>
            <a:r>
              <a:rPr lang="en-GB" altLang="en-US" dirty="0" err="1" smtClean="0"/>
              <a:t>achos</a:t>
            </a:r>
            <a:r>
              <a:rPr lang="en-GB" altLang="en-US" dirty="0" smtClean="0"/>
              <a:t>:</a:t>
            </a:r>
          </a:p>
          <a:p>
            <a:r>
              <a:rPr lang="en-GB" altLang="en-US" dirty="0" smtClean="0"/>
              <a:t>Beth </a:t>
            </a:r>
            <a:r>
              <a:rPr lang="en-GB" altLang="en-US" dirty="0" err="1" smtClean="0"/>
              <a:t>gafodd</a:t>
            </a:r>
            <a:r>
              <a:rPr lang="en-GB" altLang="en-US" dirty="0" smtClean="0"/>
              <a:t> </a:t>
            </a:r>
            <a:r>
              <a:rPr lang="en-GB" altLang="en-US" dirty="0" err="1" smtClean="0"/>
              <a:t>ei</a:t>
            </a:r>
            <a:r>
              <a:rPr lang="en-GB" altLang="en-US" dirty="0" smtClean="0"/>
              <a:t> </a:t>
            </a:r>
            <a:r>
              <a:rPr lang="en-GB" altLang="en-US" dirty="0" err="1" smtClean="0"/>
              <a:t>ddysgu</a:t>
            </a:r>
            <a:r>
              <a:rPr lang="en-GB" altLang="en-US" dirty="0" smtClean="0"/>
              <a:t> </a:t>
            </a:r>
            <a:r>
              <a:rPr lang="en-GB" altLang="en-US" dirty="0" err="1" smtClean="0"/>
              <a:t>wrth</a:t>
            </a:r>
            <a:r>
              <a:rPr lang="en-GB" altLang="en-US" dirty="0" smtClean="0"/>
              <a:t> </a:t>
            </a:r>
            <a:r>
              <a:rPr lang="en-GB" altLang="en-US" dirty="0" err="1" smtClean="0"/>
              <a:t>arsylwi</a:t>
            </a:r>
            <a:r>
              <a:rPr lang="en-GB" altLang="en-US" dirty="0" smtClean="0"/>
              <a:t>?</a:t>
            </a:r>
          </a:p>
          <a:p>
            <a:r>
              <a:rPr lang="en-GB" altLang="en-US" dirty="0" err="1" smtClean="0">
                <a:hlinkClick r:id="rId2"/>
              </a:rPr>
              <a:t>Llywodraeth</a:t>
            </a:r>
            <a:r>
              <a:rPr lang="en-GB" altLang="en-US" dirty="0" smtClean="0">
                <a:hlinkClick r:id="rId2"/>
              </a:rPr>
              <a:t> </a:t>
            </a:r>
            <a:r>
              <a:rPr lang="en-GB" altLang="en-US" dirty="0" err="1" smtClean="0">
                <a:hlinkClick r:id="rId2"/>
              </a:rPr>
              <a:t>Cymru</a:t>
            </a:r>
            <a:r>
              <a:rPr lang="en-GB" altLang="en-US" dirty="0" smtClean="0">
                <a:hlinkClick r:id="rId2"/>
              </a:rPr>
              <a:t>: </a:t>
            </a:r>
            <a:r>
              <a:rPr lang="en-GB" altLang="en-US" dirty="0" err="1" smtClean="0">
                <a:hlinkClick r:id="rId2"/>
              </a:rPr>
              <a:t>Arsylwi</a:t>
            </a:r>
            <a:r>
              <a:rPr lang="en-GB" altLang="en-US" dirty="0" smtClean="0">
                <a:hlinkClick r:id="rId2"/>
              </a:rPr>
              <a:t> </a:t>
            </a:r>
            <a:r>
              <a:rPr lang="en-GB" altLang="en-US" dirty="0" err="1" smtClean="0">
                <a:hlinkClick r:id="rId2"/>
              </a:rPr>
              <a:t>ar</a:t>
            </a:r>
            <a:r>
              <a:rPr lang="en-GB" altLang="en-US" dirty="0" smtClean="0">
                <a:hlinkClick r:id="rId2"/>
              </a:rPr>
              <a:t> </a:t>
            </a:r>
            <a:r>
              <a:rPr lang="en-GB" altLang="en-US" dirty="0" err="1" smtClean="0">
                <a:hlinkClick r:id="rId2"/>
              </a:rPr>
              <a:t>blant</a:t>
            </a:r>
            <a:endParaRPr lang="en-GB" altLang="en-US" dirty="0" smtClean="0"/>
          </a:p>
        </p:txBody>
      </p:sp>
      <p:sp>
        <p:nvSpPr>
          <p:cNvPr id="15364" name="Content Placeholder 3"/>
          <p:cNvSpPr>
            <a:spLocks noGrp="1"/>
          </p:cNvSpPr>
          <p:nvPr>
            <p:ph sz="half" idx="2"/>
          </p:nvPr>
        </p:nvSpPr>
        <p:spPr>
          <a:xfrm>
            <a:off x="6169025" y="2679701"/>
            <a:ext cx="3822700" cy="3446463"/>
          </a:xfrm>
          <a:prstGeom prst="rect">
            <a:avLst/>
          </a:prstGeom>
        </p:spPr>
        <p:txBody>
          <a:bodyPr>
            <a:normAutofit/>
          </a:bodyPr>
          <a:lstStyle/>
          <a:p>
            <a:r>
              <a:rPr lang="en-GB" altLang="en-US" dirty="0" smtClean="0"/>
              <a:t>Choose two case studies</a:t>
            </a:r>
          </a:p>
          <a:p>
            <a:r>
              <a:rPr lang="en-GB" altLang="en-US" dirty="0" smtClean="0"/>
              <a:t>What was learnt during the observation?</a:t>
            </a:r>
          </a:p>
          <a:p>
            <a:endParaRPr lang="en-GB" altLang="en-US" dirty="0"/>
          </a:p>
          <a:p>
            <a:r>
              <a:rPr lang="en-GB" altLang="en-US" dirty="0" smtClean="0">
                <a:hlinkClick r:id="rId3"/>
              </a:rPr>
              <a:t>Welsh Government: Observing children</a:t>
            </a:r>
            <a:endParaRPr lang="en-GB" altLang="en-US" dirty="0" smtClean="0"/>
          </a:p>
        </p:txBody>
      </p:sp>
    </p:spTree>
    <p:extLst>
      <p:ext uri="{BB962C8B-B14F-4D97-AF65-F5344CB8AC3E}">
        <p14:creationId xmlns:p14="http://schemas.microsoft.com/office/powerpoint/2010/main" val="10514516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Rectangle 4"/>
          <p:cNvSpPr>
            <a:spLocks noGrp="1" noChangeArrowheads="1"/>
          </p:cNvSpPr>
          <p:nvPr>
            <p:ph type="title"/>
          </p:nvPr>
        </p:nvSpPr>
        <p:spPr>
          <a:xfrm>
            <a:off x="892387" y="491066"/>
            <a:ext cx="7024744" cy="1143000"/>
          </a:xfrm>
        </p:spPr>
        <p:txBody>
          <a:bodyPr rtlCol="0">
            <a:normAutofit fontScale="90000"/>
          </a:bodyPr>
          <a:lstStyle/>
          <a:p>
            <a:pPr>
              <a:defRPr/>
            </a:pPr>
            <a:r>
              <a:rPr lang="en-GB" dirty="0"/>
              <a:t>I </a:t>
            </a:r>
            <a:r>
              <a:rPr lang="en-GB" dirty="0" err="1"/>
              <a:t>arsylwi</a:t>
            </a:r>
            <a:r>
              <a:rPr lang="en-GB" dirty="0"/>
              <a:t> plant </a:t>
            </a:r>
            <a:r>
              <a:rPr lang="en-GB" dirty="0" err="1"/>
              <a:t>mae</a:t>
            </a:r>
            <a:r>
              <a:rPr lang="en-GB" dirty="0"/>
              <a:t> </a:t>
            </a:r>
            <a:r>
              <a:rPr lang="en-GB" dirty="0" err="1"/>
              <a:t>angen</a:t>
            </a:r>
            <a:r>
              <a:rPr lang="en-GB" dirty="0"/>
              <a:t>:</a:t>
            </a:r>
            <a:br>
              <a:rPr lang="en-GB" dirty="0"/>
            </a:br>
            <a:r>
              <a:rPr lang="en-GB" dirty="0"/>
              <a:t>To observe children we need: </a:t>
            </a:r>
          </a:p>
        </p:txBody>
      </p:sp>
      <p:sp>
        <p:nvSpPr>
          <p:cNvPr id="17411" name="Rectangle 6"/>
          <p:cNvSpPr>
            <a:spLocks noGrp="1" noChangeArrowheads="1"/>
          </p:cNvSpPr>
          <p:nvPr>
            <p:ph sz="half" idx="1"/>
          </p:nvPr>
        </p:nvSpPr>
        <p:spPr>
          <a:xfrm>
            <a:off x="2200275" y="2679701"/>
            <a:ext cx="3822700" cy="3446463"/>
          </a:xfrm>
          <a:prstGeom prst="rect">
            <a:avLst/>
          </a:prstGeom>
        </p:spPr>
        <p:txBody>
          <a:bodyPr>
            <a:normAutofit/>
          </a:bodyPr>
          <a:lstStyle/>
          <a:p>
            <a:pPr marL="609600" indent="-609600">
              <a:buFont typeface="Wingdings" charset="2"/>
              <a:buAutoNum type="arabicPeriod"/>
            </a:pPr>
            <a:endParaRPr lang="en-GB" altLang="en-US" smtClean="0"/>
          </a:p>
          <a:p>
            <a:pPr marL="609600" indent="-609600">
              <a:buFont typeface="Wingdings" charset="2"/>
              <a:buAutoNum type="arabicPeriod"/>
            </a:pPr>
            <a:endParaRPr lang="en-GB" altLang="en-US" smtClean="0"/>
          </a:p>
          <a:p>
            <a:pPr marL="609600" indent="-609600">
              <a:buFont typeface="Wingdings" charset="2"/>
              <a:buAutoNum type="arabicPeriod"/>
            </a:pPr>
            <a:endParaRPr lang="en-GB" altLang="en-US" smtClean="0"/>
          </a:p>
        </p:txBody>
      </p:sp>
      <p:sp>
        <p:nvSpPr>
          <p:cNvPr id="2" name="Content Placeholder 1"/>
          <p:cNvSpPr>
            <a:spLocks noGrp="1"/>
          </p:cNvSpPr>
          <p:nvPr>
            <p:ph sz="half" idx="2"/>
          </p:nvPr>
        </p:nvSpPr>
        <p:spPr>
          <a:xfrm>
            <a:off x="5393841" y="2197796"/>
            <a:ext cx="3946585" cy="3446463"/>
          </a:xfrm>
          <a:prstGeom prst="rect">
            <a:avLst/>
          </a:prstGeom>
        </p:spPr>
        <p:txBody>
          <a:bodyPr rtlCol="0">
            <a:noAutofit/>
          </a:bodyPr>
          <a:lstStyle/>
          <a:p>
            <a:pPr marL="609600" indent="-609600">
              <a:buFont typeface="Wingdings" charset="2"/>
              <a:buChar char="ü"/>
              <a:defRPr/>
            </a:pPr>
            <a:r>
              <a:rPr lang="en-GB" altLang="en-US" sz="2400" dirty="0"/>
              <a:t>A clear </a:t>
            </a:r>
            <a:r>
              <a:rPr lang="en-GB" altLang="en-US" sz="2400" dirty="0" smtClean="0"/>
              <a:t>focus</a:t>
            </a:r>
            <a:endParaRPr lang="en-GB" altLang="en-US" sz="2400" dirty="0"/>
          </a:p>
          <a:p>
            <a:pPr marL="609600" indent="-609600">
              <a:buFont typeface="Wingdings" charset="2"/>
              <a:buChar char="ü"/>
              <a:defRPr/>
            </a:pPr>
            <a:r>
              <a:rPr lang="en-GB" altLang="en-US" sz="2400" dirty="0" smtClean="0"/>
              <a:t>Confidentiality</a:t>
            </a:r>
            <a:endParaRPr lang="en-GB" altLang="en-US" sz="2400" dirty="0"/>
          </a:p>
          <a:p>
            <a:pPr marL="609600" indent="-609600">
              <a:buFont typeface="Wingdings" charset="2"/>
              <a:buChar char="ü"/>
              <a:defRPr/>
            </a:pPr>
            <a:r>
              <a:rPr lang="en-GB" altLang="en-US" sz="2400" dirty="0"/>
              <a:t>Respect for the </a:t>
            </a:r>
            <a:r>
              <a:rPr lang="en-GB" altLang="en-US" sz="2400" dirty="0" smtClean="0"/>
              <a:t>child </a:t>
            </a:r>
            <a:endParaRPr lang="en-GB" altLang="en-US" sz="2400" dirty="0"/>
          </a:p>
          <a:p>
            <a:pPr marL="609600" indent="-609600">
              <a:buFont typeface="Wingdings" charset="2"/>
              <a:buChar char="ü"/>
              <a:defRPr/>
            </a:pPr>
            <a:r>
              <a:rPr lang="en-GB" altLang="en-US" sz="2400" dirty="0"/>
              <a:t>Varied techniques and record </a:t>
            </a:r>
            <a:r>
              <a:rPr lang="en-GB" altLang="en-US" sz="2400" dirty="0" smtClean="0"/>
              <a:t>keeping</a:t>
            </a:r>
            <a:endParaRPr lang="en-GB" altLang="en-US" sz="2400" dirty="0"/>
          </a:p>
          <a:p>
            <a:pPr marL="609600" indent="-609600">
              <a:buFont typeface="Wingdings" charset="2"/>
              <a:buChar char="ü"/>
              <a:defRPr/>
            </a:pPr>
            <a:r>
              <a:rPr lang="en-GB" altLang="en-US" sz="2400" dirty="0"/>
              <a:t>Reflective evaluation and </a:t>
            </a:r>
            <a:r>
              <a:rPr lang="en-GB" altLang="en-US" sz="2400" dirty="0" smtClean="0"/>
              <a:t>interpretation</a:t>
            </a:r>
            <a:endParaRPr lang="en-GB" altLang="en-US" sz="2400" dirty="0"/>
          </a:p>
          <a:p>
            <a:pPr marL="609600" indent="-609600">
              <a:buFont typeface="Wingdings" charset="2"/>
              <a:buChar char="ü"/>
              <a:defRPr/>
            </a:pPr>
            <a:r>
              <a:rPr lang="en-GB" altLang="en-US" sz="2400" dirty="0"/>
              <a:t>Knowledge of the next </a:t>
            </a:r>
            <a:r>
              <a:rPr lang="en-GB" altLang="en-US" sz="2400" dirty="0" smtClean="0"/>
              <a:t>step</a:t>
            </a:r>
            <a:endParaRPr lang="en-GB" altLang="en-US" sz="2400" dirty="0"/>
          </a:p>
        </p:txBody>
      </p:sp>
      <p:sp>
        <p:nvSpPr>
          <p:cNvPr id="5" name="Content Placeholder 1"/>
          <p:cNvSpPr txBox="1">
            <a:spLocks/>
          </p:cNvSpPr>
          <p:nvPr/>
        </p:nvSpPr>
        <p:spPr bwMode="auto">
          <a:xfrm>
            <a:off x="639926" y="2254250"/>
            <a:ext cx="4038600" cy="3790950"/>
          </a:xfrm>
          <a:prstGeom prst="rect">
            <a:avLst/>
          </a:prstGeom>
          <a:noFill/>
          <a:ln w="9525">
            <a:noFill/>
            <a:miter lim="800000"/>
            <a:headEnd/>
            <a:tailEnd/>
          </a:ln>
          <a:effectLst/>
        </p:spPr>
        <p:txBody>
          <a:bodyPr/>
          <a:lstStyle>
            <a:lvl1pPr marL="342900" indent="-342900" algn="l" rtl="0" eaLnBrk="0" fontAlgn="base" hangingPunct="0">
              <a:spcBef>
                <a:spcPct val="20000"/>
              </a:spcBef>
              <a:spcAft>
                <a:spcPct val="0"/>
              </a:spcAft>
              <a:buClr>
                <a:schemeClr val="hlink"/>
              </a:buClr>
              <a:buSzPct val="90000"/>
              <a:buFont typeface="Wingdings" charset="2"/>
              <a:buBlip>
                <a:blip r:embed="rId3"/>
              </a:buBlip>
              <a:defRPr sz="2800">
                <a:solidFill>
                  <a:schemeClr val="tx1"/>
                </a:solidFill>
                <a:effectLst>
                  <a:outerShdw blurRad="38100" dist="38100" dir="2700000" algn="tl">
                    <a:srgbClr val="000000"/>
                  </a:outerShdw>
                </a:effectLst>
                <a:latin typeface="+mn-lt"/>
                <a:ea typeface="ＭＳ Ｐゴシック" charset="-128"/>
                <a:cs typeface="+mn-cs"/>
              </a:defRPr>
            </a:lvl1pPr>
            <a:lvl2pPr marL="742950" indent="-285750" algn="l" rtl="0" eaLnBrk="0" fontAlgn="base" hangingPunct="0">
              <a:spcBef>
                <a:spcPct val="20000"/>
              </a:spcBef>
              <a:spcAft>
                <a:spcPct val="0"/>
              </a:spcAft>
              <a:buChar char="–"/>
              <a:defRPr sz="2400">
                <a:solidFill>
                  <a:schemeClr val="tx1"/>
                </a:solidFill>
                <a:effectLst>
                  <a:outerShdw blurRad="38100" dist="38100" dir="2700000" algn="tl">
                    <a:srgbClr val="000000"/>
                  </a:outerShdw>
                </a:effectLst>
                <a:latin typeface="+mn-lt"/>
                <a:ea typeface="ＭＳ Ｐゴシック" charset="-128"/>
              </a:defRPr>
            </a:lvl2pPr>
            <a:lvl3pPr marL="1143000" indent="-228600" algn="l" rtl="0" eaLnBrk="0" fontAlgn="base" hangingPunct="0">
              <a:spcBef>
                <a:spcPct val="20000"/>
              </a:spcBef>
              <a:spcAft>
                <a:spcPct val="0"/>
              </a:spcAft>
              <a:buClr>
                <a:schemeClr val="accent2"/>
              </a:buClr>
              <a:buSzPct val="90000"/>
              <a:buFont typeface="Wingdings" charset="2"/>
              <a:buBlip>
                <a:blip r:embed="rId4"/>
              </a:buBlip>
              <a:defRPr sz="2000">
                <a:solidFill>
                  <a:schemeClr val="tx1"/>
                </a:solidFill>
                <a:effectLst>
                  <a:outerShdw blurRad="38100" dist="38100" dir="2700000" algn="tl">
                    <a:srgbClr val="000000"/>
                  </a:outerShdw>
                </a:effectLst>
                <a:latin typeface="+mn-lt"/>
                <a:ea typeface="ＭＳ Ｐゴシック" charset="-128"/>
              </a:defRPr>
            </a:lvl3pPr>
            <a:lvl4pPr marL="1600200" indent="-228600" algn="l" rtl="0" eaLnBrk="0" fontAlgn="base" hangingPunct="0">
              <a:spcBef>
                <a:spcPct val="20000"/>
              </a:spcBef>
              <a:spcAft>
                <a:spcPct val="0"/>
              </a:spcAft>
              <a:buChar char="–"/>
              <a:defRPr sz="1800">
                <a:solidFill>
                  <a:schemeClr val="tx1"/>
                </a:solidFill>
                <a:effectLst>
                  <a:outerShdw blurRad="38100" dist="38100" dir="2700000" algn="tl">
                    <a:srgbClr val="000000"/>
                  </a:outerShdw>
                </a:effectLst>
                <a:latin typeface="+mn-lt"/>
                <a:ea typeface="ＭＳ Ｐゴシック" charset="-128"/>
              </a:defRPr>
            </a:lvl4pPr>
            <a:lvl5pPr marL="2057400" indent="-228600" algn="l" rtl="0" eaLnBrk="0" fontAlgn="base" hangingPunct="0">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5pPr>
            <a:lvl6pPr marL="25146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6pPr>
            <a:lvl7pPr marL="29718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7pPr>
            <a:lvl8pPr marL="34290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8pPr>
            <a:lvl9pPr marL="3886200" indent="-228600" algn="l" rtl="0" fontAlgn="base">
              <a:spcBef>
                <a:spcPct val="20000"/>
              </a:spcBef>
              <a:spcAft>
                <a:spcPct val="0"/>
              </a:spcAft>
              <a:buClr>
                <a:schemeClr val="folHlink"/>
              </a:buClr>
              <a:buSzPct val="90000"/>
              <a:buFont typeface="Wingdings" charset="2"/>
              <a:buBlip>
                <a:blip r:embed="rId5"/>
              </a:buBlip>
              <a:defRPr sz="1800">
                <a:solidFill>
                  <a:schemeClr val="tx1"/>
                </a:solidFill>
                <a:effectLst>
                  <a:outerShdw blurRad="38100" dist="38100" dir="2700000" algn="tl">
                    <a:srgbClr val="000000"/>
                  </a:outerShdw>
                </a:effectLst>
                <a:latin typeface="+mn-lt"/>
                <a:ea typeface="ＭＳ Ｐゴシック" charset="-128"/>
              </a:defRPr>
            </a:lvl9pPr>
          </a:lstStyle>
          <a:p>
            <a:pPr marL="609600" indent="-609600" eaLnBrk="1" hangingPunct="1">
              <a:buFont typeface="Wingdings" charset="2"/>
              <a:buChar char="ü"/>
              <a:defRPr/>
            </a:pPr>
            <a:r>
              <a:rPr lang="en-GB" altLang="en-US" sz="2400" kern="0" dirty="0">
                <a:effectLst/>
              </a:rPr>
              <a:t>Ffocws </a:t>
            </a:r>
            <a:r>
              <a:rPr lang="en-GB" altLang="en-US" sz="2400" kern="0" dirty="0" smtClean="0">
                <a:effectLst/>
              </a:rPr>
              <a:t>clir</a:t>
            </a:r>
            <a:endParaRPr lang="en-GB" altLang="en-US" sz="2400" kern="0" dirty="0">
              <a:effectLst/>
            </a:endParaRPr>
          </a:p>
          <a:p>
            <a:pPr marL="609600" indent="-609600" eaLnBrk="1" hangingPunct="1">
              <a:buFont typeface="Wingdings" charset="2"/>
              <a:buChar char="ü"/>
              <a:defRPr/>
            </a:pPr>
            <a:r>
              <a:rPr lang="en-GB" altLang="en-US" sz="2400" kern="0" dirty="0" err="1" smtClean="0">
                <a:effectLst/>
              </a:rPr>
              <a:t>Cyfrinachedd</a:t>
            </a:r>
            <a:endParaRPr lang="en-GB" altLang="en-US" sz="2400" kern="0" dirty="0">
              <a:effectLst/>
            </a:endParaRPr>
          </a:p>
          <a:p>
            <a:pPr marL="609600" indent="-609600" eaLnBrk="1" hangingPunct="1">
              <a:buFont typeface="Wingdings" charset="2"/>
              <a:buChar char="ü"/>
              <a:defRPr/>
            </a:pPr>
            <a:r>
              <a:rPr lang="en-GB" altLang="en-US" sz="2400" kern="0" dirty="0">
                <a:effectLst/>
              </a:rPr>
              <a:t>Parch </a:t>
            </a:r>
            <a:r>
              <a:rPr lang="en-GB" altLang="en-US" sz="2400" kern="0" dirty="0" err="1" smtClean="0">
                <a:effectLst/>
              </a:rPr>
              <a:t>tuag</a:t>
            </a:r>
            <a:r>
              <a:rPr lang="en-GB" altLang="en-US" sz="2400" kern="0" dirty="0" smtClean="0">
                <a:effectLst/>
              </a:rPr>
              <a:t> at y </a:t>
            </a:r>
            <a:r>
              <a:rPr lang="en-GB" altLang="en-US" sz="2400" kern="0" dirty="0" err="1" smtClean="0">
                <a:effectLst/>
              </a:rPr>
              <a:t>plentyn</a:t>
            </a:r>
            <a:endParaRPr lang="en-GB" altLang="en-US" sz="2400" kern="0" dirty="0">
              <a:effectLst/>
            </a:endParaRPr>
          </a:p>
          <a:p>
            <a:pPr marL="609600" indent="-609600" eaLnBrk="1" hangingPunct="1">
              <a:buFont typeface="Wingdings" charset="2"/>
              <a:buChar char="ü"/>
              <a:defRPr/>
            </a:pPr>
            <a:r>
              <a:rPr lang="en-GB" altLang="en-US" sz="2400" kern="0" dirty="0" err="1">
                <a:effectLst/>
              </a:rPr>
              <a:t>Technegau</a:t>
            </a:r>
            <a:r>
              <a:rPr lang="en-GB" altLang="en-US" sz="2400" kern="0" dirty="0">
                <a:effectLst/>
              </a:rPr>
              <a:t> </a:t>
            </a:r>
            <a:r>
              <a:rPr lang="en-GB" altLang="en-US" sz="2400" kern="0" dirty="0" err="1">
                <a:effectLst/>
              </a:rPr>
              <a:t>amrywiol</a:t>
            </a:r>
            <a:r>
              <a:rPr lang="en-GB" altLang="en-US" sz="2400" kern="0" dirty="0">
                <a:effectLst/>
              </a:rPr>
              <a:t> a </a:t>
            </a:r>
            <a:r>
              <a:rPr lang="en-GB" altLang="en-US" sz="2400" kern="0" dirty="0" err="1">
                <a:effectLst/>
              </a:rPr>
              <a:t>chadw</a:t>
            </a:r>
            <a:r>
              <a:rPr lang="en-GB" altLang="en-US" sz="2400" kern="0" dirty="0">
                <a:effectLst/>
              </a:rPr>
              <a:t> </a:t>
            </a:r>
            <a:r>
              <a:rPr lang="en-GB" altLang="en-US" sz="2400" kern="0" dirty="0" err="1" smtClean="0">
                <a:effectLst/>
              </a:rPr>
              <a:t>cofnodion</a:t>
            </a:r>
            <a:endParaRPr lang="en-GB" altLang="en-US" sz="2400" kern="0" dirty="0">
              <a:effectLst/>
            </a:endParaRPr>
          </a:p>
          <a:p>
            <a:pPr marL="609600" indent="-609600" eaLnBrk="1" hangingPunct="1">
              <a:buFont typeface="Wingdings" charset="2"/>
              <a:buChar char="ü"/>
              <a:defRPr/>
            </a:pPr>
            <a:r>
              <a:rPr lang="en-GB" altLang="en-US" sz="2400" kern="0" dirty="0" err="1" smtClean="0">
                <a:effectLst/>
              </a:rPr>
              <a:t>Gerthusiad</a:t>
            </a:r>
            <a:r>
              <a:rPr lang="en-GB" altLang="en-US" sz="2400" kern="0" dirty="0" smtClean="0">
                <a:effectLst/>
              </a:rPr>
              <a:t> </a:t>
            </a:r>
            <a:r>
              <a:rPr lang="en-GB" altLang="en-US" sz="2400" kern="0" dirty="0" err="1" smtClean="0">
                <a:effectLst/>
              </a:rPr>
              <a:t>adlewyrchol</a:t>
            </a:r>
            <a:r>
              <a:rPr lang="en-GB" altLang="en-US" sz="2400" kern="0" dirty="0" smtClean="0">
                <a:effectLst/>
              </a:rPr>
              <a:t> </a:t>
            </a:r>
            <a:r>
              <a:rPr lang="en-GB" altLang="en-US" sz="2400" kern="0" dirty="0">
                <a:effectLst/>
              </a:rPr>
              <a:t>a </a:t>
            </a:r>
            <a:r>
              <a:rPr lang="en-GB" altLang="en-US" sz="2400" kern="0" dirty="0" err="1" smtClean="0">
                <a:effectLst/>
              </a:rPr>
              <a:t>dehongliad</a:t>
            </a:r>
            <a:r>
              <a:rPr lang="en-GB" altLang="en-US" sz="2400" kern="0" dirty="0" smtClean="0">
                <a:effectLst/>
              </a:rPr>
              <a:t> </a:t>
            </a:r>
            <a:endParaRPr lang="en-GB" altLang="en-US" sz="2400" kern="0" dirty="0">
              <a:effectLst/>
            </a:endParaRPr>
          </a:p>
          <a:p>
            <a:pPr marL="609600" indent="-609600" eaLnBrk="1" hangingPunct="1">
              <a:buFont typeface="Wingdings" charset="2"/>
              <a:buChar char="ü"/>
              <a:defRPr/>
            </a:pPr>
            <a:r>
              <a:rPr lang="en-GB" altLang="en-US" sz="2400" kern="0" dirty="0">
                <a:effectLst/>
              </a:rPr>
              <a:t>Gwybodaeth o’r cam </a:t>
            </a:r>
            <a:r>
              <a:rPr lang="en-GB" altLang="en-US" sz="2400" kern="0" dirty="0" err="1" smtClean="0">
                <a:effectLst/>
              </a:rPr>
              <a:t>nesaf</a:t>
            </a:r>
            <a:endParaRPr lang="en-GB" altLang="en-US" sz="2400" kern="0" dirty="0">
              <a:effectLst/>
            </a:endParaRPr>
          </a:p>
        </p:txBody>
      </p:sp>
      <p:pic>
        <p:nvPicPr>
          <p:cNvPr id="17414" name="Picture 8" descr="C:\Users\a.baggott\AppData\Local\Microsoft\Windows\Temporary Internet Files\Content.IE5\3WJIBTMF\large-brown-clipboard-0-2324[1].gi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839200" y="609600"/>
            <a:ext cx="1295400"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67483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 Task</a:t>
            </a:r>
            <a:endParaRPr lang="en-GB" dirty="0"/>
          </a:p>
        </p:txBody>
      </p:sp>
      <p:sp>
        <p:nvSpPr>
          <p:cNvPr id="19459" name="Rectangle 3"/>
          <p:cNvSpPr>
            <a:spLocks noGrp="1" noChangeArrowheads="1"/>
          </p:cNvSpPr>
          <p:nvPr>
            <p:ph sz="half" idx="1"/>
          </p:nvPr>
        </p:nvSpPr>
        <p:spPr>
          <a:xfrm>
            <a:off x="604612" y="1760240"/>
            <a:ext cx="4233904" cy="3817600"/>
          </a:xfrm>
          <a:prstGeom prst="rect">
            <a:avLst/>
          </a:prstGeom>
        </p:spPr>
        <p:txBody>
          <a:bodyPr>
            <a:normAutofit lnSpcReduction="10000"/>
          </a:bodyPr>
          <a:lstStyle/>
          <a:p>
            <a:pPr eaLnBrk="1" hangingPunct="1"/>
            <a:r>
              <a:rPr lang="en-GB" altLang="en-US" sz="3200" dirty="0" err="1"/>
              <a:t>Trafodwch</a:t>
            </a:r>
            <a:r>
              <a:rPr lang="en-GB" altLang="en-US" sz="3200" dirty="0"/>
              <a:t> </a:t>
            </a:r>
            <a:r>
              <a:rPr lang="en-GB" altLang="en-US" sz="3200" dirty="0" err="1"/>
              <a:t>yr</a:t>
            </a:r>
            <a:r>
              <a:rPr lang="en-GB" altLang="en-US" sz="3200" dirty="0"/>
              <a:t> </a:t>
            </a:r>
            <a:r>
              <a:rPr lang="en-GB" altLang="en-US" sz="3200" dirty="0" err="1"/>
              <a:t>hyn</a:t>
            </a:r>
            <a:r>
              <a:rPr lang="en-GB" altLang="en-US" sz="3200" dirty="0"/>
              <a:t> </a:t>
            </a:r>
            <a:r>
              <a:rPr lang="en-GB" altLang="en-US" sz="3200" dirty="0" err="1"/>
              <a:t>gredwch</a:t>
            </a:r>
            <a:r>
              <a:rPr lang="en-GB" altLang="en-US" sz="3200" dirty="0"/>
              <a:t> chi </a:t>
            </a:r>
            <a:r>
              <a:rPr lang="en-GB" altLang="en-US" sz="3200" dirty="0" err="1"/>
              <a:t>yw</a:t>
            </a:r>
            <a:r>
              <a:rPr lang="en-GB" altLang="en-US" sz="3200" dirty="0"/>
              <a:t> </a:t>
            </a:r>
            <a:r>
              <a:rPr lang="en-GB" altLang="en-US" sz="3200" dirty="0" err="1"/>
              <a:t>gwerth</a:t>
            </a:r>
            <a:r>
              <a:rPr lang="en-GB" altLang="en-US" sz="3200" dirty="0"/>
              <a:t> </a:t>
            </a:r>
            <a:r>
              <a:rPr lang="en-GB" altLang="en-US" sz="3200" dirty="0" err="1"/>
              <a:t>arsylwi</a:t>
            </a:r>
            <a:r>
              <a:rPr lang="en-GB" altLang="en-US" sz="3200" dirty="0"/>
              <a:t> plant </a:t>
            </a:r>
            <a:r>
              <a:rPr lang="en-GB" altLang="en-US" sz="3200" dirty="0" err="1"/>
              <a:t>mewn</a:t>
            </a:r>
            <a:r>
              <a:rPr lang="en-GB" altLang="en-US" sz="3200" dirty="0"/>
              <a:t> </a:t>
            </a:r>
            <a:r>
              <a:rPr lang="en-GB" altLang="en-US" sz="3200" dirty="0" err="1"/>
              <a:t>cyd</a:t>
            </a:r>
            <a:r>
              <a:rPr lang="en-GB" altLang="en-US" sz="3200" dirty="0"/>
              <a:t> – </a:t>
            </a:r>
            <a:r>
              <a:rPr lang="en-GB" altLang="en-US" sz="3200" dirty="0" err="1"/>
              <a:t>destun</a:t>
            </a:r>
            <a:r>
              <a:rPr lang="en-GB" altLang="en-US" sz="3200" dirty="0"/>
              <a:t> </a:t>
            </a:r>
            <a:r>
              <a:rPr lang="en-GB" altLang="en-US" sz="3200" dirty="0" err="1"/>
              <a:t>dysgu</a:t>
            </a:r>
            <a:r>
              <a:rPr lang="en-GB" altLang="en-US" sz="3200" dirty="0"/>
              <a:t> </a:t>
            </a:r>
            <a:r>
              <a:rPr lang="en-GB" altLang="en-US" sz="3200" dirty="0" err="1"/>
              <a:t>tu</a:t>
            </a:r>
            <a:r>
              <a:rPr lang="en-GB" altLang="en-US" sz="3200" dirty="0"/>
              <a:t> </a:t>
            </a:r>
            <a:r>
              <a:rPr lang="en-GB" altLang="en-US" sz="3200" dirty="0" err="1"/>
              <a:t>allan</a:t>
            </a:r>
            <a:r>
              <a:rPr lang="en-GB" altLang="en-US" sz="3200" dirty="0"/>
              <a:t> </a:t>
            </a:r>
            <a:r>
              <a:rPr lang="en-GB" altLang="en-US" sz="3200" dirty="0" err="1"/>
              <a:t>i’r</a:t>
            </a:r>
            <a:r>
              <a:rPr lang="en-GB" altLang="en-US" sz="3200" dirty="0"/>
              <a:t> </a:t>
            </a:r>
            <a:r>
              <a:rPr lang="en-GB" altLang="en-US" sz="3200" dirty="0" err="1"/>
              <a:t>ysgol</a:t>
            </a:r>
            <a:r>
              <a:rPr lang="en-GB" altLang="en-US" sz="3200" dirty="0"/>
              <a:t>.</a:t>
            </a:r>
          </a:p>
          <a:p>
            <a:pPr eaLnBrk="1" hangingPunct="1"/>
            <a:r>
              <a:rPr lang="en-GB" altLang="en-US" sz="3200" dirty="0" err="1"/>
              <a:t>Adborth</a:t>
            </a:r>
            <a:r>
              <a:rPr lang="en-GB" altLang="en-US" sz="3200" dirty="0"/>
              <a:t>.</a:t>
            </a:r>
          </a:p>
          <a:p>
            <a:pPr eaLnBrk="1" hangingPunct="1">
              <a:buFont typeface="Wingdings" charset="2"/>
              <a:buNone/>
            </a:pPr>
            <a:endParaRPr lang="en-GB" altLang="en-US" sz="4800" dirty="0"/>
          </a:p>
        </p:txBody>
      </p:sp>
      <p:sp>
        <p:nvSpPr>
          <p:cNvPr id="19460" name="Content Placeholder 2"/>
          <p:cNvSpPr>
            <a:spLocks noGrp="1"/>
          </p:cNvSpPr>
          <p:nvPr>
            <p:ph sz="half" idx="2"/>
          </p:nvPr>
        </p:nvSpPr>
        <p:spPr>
          <a:xfrm>
            <a:off x="5876175" y="1654427"/>
            <a:ext cx="4175452" cy="3596639"/>
          </a:xfrm>
          <a:prstGeom prst="rect">
            <a:avLst/>
          </a:prstGeom>
        </p:spPr>
        <p:txBody>
          <a:bodyPr>
            <a:normAutofit lnSpcReduction="10000"/>
          </a:bodyPr>
          <a:lstStyle/>
          <a:p>
            <a:pPr eaLnBrk="1" hangingPunct="1"/>
            <a:r>
              <a:rPr lang="en-GB" altLang="en-US" sz="3200" dirty="0"/>
              <a:t>Discuss what you think the value is of observing children in the context of out-of-school learning.</a:t>
            </a:r>
          </a:p>
          <a:p>
            <a:pPr eaLnBrk="1" hangingPunct="1"/>
            <a:r>
              <a:rPr lang="en-GB" altLang="en-US" sz="3200" dirty="0"/>
              <a:t>Feedback.</a:t>
            </a:r>
          </a:p>
          <a:p>
            <a:pPr eaLnBrk="1" hangingPunct="1"/>
            <a:endParaRPr lang="en-GB" altLang="en-US" dirty="0" smtClean="0"/>
          </a:p>
          <a:p>
            <a:pPr eaLnBrk="1" hangingPunct="1"/>
            <a:endParaRPr lang="en-US" altLang="en-US" dirty="0" smtClean="0"/>
          </a:p>
        </p:txBody>
      </p:sp>
      <p:pic>
        <p:nvPicPr>
          <p:cNvPr id="19461" name="Picture 4" descr="C:\Users\s.ainsworth\AppData\Local\Microsoft\Windows\Temporary Internet Files\Content.IE5\BMIHAV5B\icon_discuss[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3999" y="4936105"/>
            <a:ext cx="1989403"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148323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sz="half" idx="1"/>
          </p:nvPr>
        </p:nvSpPr>
        <p:spPr>
          <a:xfrm>
            <a:off x="677334" y="1334347"/>
            <a:ext cx="4184035" cy="4707014"/>
          </a:xfrm>
        </p:spPr>
        <p:txBody>
          <a:bodyPr>
            <a:normAutofit/>
          </a:bodyPr>
          <a:lstStyle/>
          <a:p>
            <a:r>
              <a:rPr lang="en-GB" altLang="en-US" dirty="0" err="1" smtClean="0"/>
              <a:t>Arsylwi</a:t>
            </a:r>
            <a:r>
              <a:rPr lang="en-GB" altLang="en-US" dirty="0" smtClean="0"/>
              <a:t> </a:t>
            </a:r>
            <a:r>
              <a:rPr lang="en-GB" altLang="en-US" dirty="0" err="1" smtClean="0"/>
              <a:t>parhaol</a:t>
            </a:r>
            <a:r>
              <a:rPr lang="en-GB" altLang="en-US" dirty="0" smtClean="0"/>
              <a:t> o </a:t>
            </a:r>
            <a:r>
              <a:rPr lang="en-GB" altLang="en-US" dirty="0" err="1" smtClean="0"/>
              <a:t>blant</a:t>
            </a:r>
            <a:r>
              <a:rPr lang="en-GB" altLang="en-US" dirty="0" smtClean="0"/>
              <a:t> yn cymryd rhan mewn </a:t>
            </a:r>
            <a:r>
              <a:rPr lang="en-GB" altLang="en-US" dirty="0" err="1" smtClean="0"/>
              <a:t>gweithgareddau</a:t>
            </a:r>
            <a:r>
              <a:rPr lang="en-GB" altLang="en-US" dirty="0" smtClean="0"/>
              <a:t> bob dydd yw’r ffordd </a:t>
            </a:r>
            <a:r>
              <a:rPr lang="en-GB" altLang="en-US" dirty="0" err="1" smtClean="0"/>
              <a:t>mwyaf</a:t>
            </a:r>
            <a:r>
              <a:rPr lang="en-GB" altLang="en-US" dirty="0" smtClean="0"/>
              <a:t> </a:t>
            </a:r>
            <a:r>
              <a:rPr lang="en-GB" altLang="en-US" dirty="0" err="1" smtClean="0"/>
              <a:t>dibynadwy</a:t>
            </a:r>
            <a:r>
              <a:rPr lang="en-GB" altLang="en-US" dirty="0" smtClean="0"/>
              <a:t> o </a:t>
            </a:r>
            <a:r>
              <a:rPr lang="en-GB" altLang="en-US" dirty="0" err="1" smtClean="0"/>
              <a:t>adeiladu</a:t>
            </a:r>
            <a:r>
              <a:rPr lang="en-GB" altLang="en-US" dirty="0" smtClean="0"/>
              <a:t> </a:t>
            </a:r>
            <a:r>
              <a:rPr lang="en-GB" altLang="en-US" dirty="0" err="1" smtClean="0"/>
              <a:t>darlun</a:t>
            </a:r>
            <a:r>
              <a:rPr lang="en-GB" altLang="en-US" dirty="0" smtClean="0"/>
              <a:t> cywir o’r hyn </a:t>
            </a:r>
            <a:r>
              <a:rPr lang="en-GB" altLang="en-US" dirty="0" err="1" smtClean="0"/>
              <a:t>mae</a:t>
            </a:r>
            <a:r>
              <a:rPr lang="en-GB" altLang="en-US" dirty="0" smtClean="0"/>
              <a:t> plant yn </a:t>
            </a:r>
            <a:r>
              <a:rPr lang="en-GB" altLang="en-US" dirty="0" err="1" smtClean="0"/>
              <a:t>gwybod</a:t>
            </a:r>
            <a:r>
              <a:rPr lang="en-GB" altLang="en-US" dirty="0" smtClean="0"/>
              <a:t>, yn </a:t>
            </a:r>
            <a:r>
              <a:rPr lang="en-GB" altLang="en-US" dirty="0" err="1" smtClean="0"/>
              <a:t>deall</a:t>
            </a:r>
            <a:r>
              <a:rPr lang="en-GB" altLang="en-US" dirty="0" smtClean="0"/>
              <a:t>, yn </a:t>
            </a:r>
            <a:r>
              <a:rPr lang="en-GB" altLang="en-US" dirty="0" err="1" smtClean="0"/>
              <a:t>teimlo</a:t>
            </a:r>
            <a:r>
              <a:rPr lang="en-GB" altLang="en-US" dirty="0" smtClean="0"/>
              <a:t>, </a:t>
            </a:r>
            <a:r>
              <a:rPr lang="en-GB" altLang="en-US" dirty="0" err="1" smtClean="0"/>
              <a:t>beth</a:t>
            </a:r>
            <a:r>
              <a:rPr lang="en-GB" altLang="en-US" dirty="0" smtClean="0"/>
              <a:t> </a:t>
            </a:r>
            <a:r>
              <a:rPr lang="en-GB" altLang="en-US" dirty="0" err="1" smtClean="0"/>
              <a:t>maent</a:t>
            </a:r>
            <a:r>
              <a:rPr lang="en-GB" altLang="en-US" dirty="0" smtClean="0"/>
              <a:t> yn gallu gwneud, </a:t>
            </a:r>
            <a:r>
              <a:rPr lang="en-GB" altLang="en-US" dirty="0" err="1" smtClean="0"/>
              <a:t>yr</a:t>
            </a:r>
            <a:r>
              <a:rPr lang="en-GB" altLang="en-US" dirty="0" smtClean="0"/>
              <a:t> hyn </a:t>
            </a:r>
            <a:r>
              <a:rPr lang="en-GB" altLang="en-US" dirty="0" err="1" smtClean="0"/>
              <a:t>maent</a:t>
            </a:r>
            <a:r>
              <a:rPr lang="en-GB" altLang="en-US" dirty="0" smtClean="0"/>
              <a:t> â </a:t>
            </a:r>
            <a:r>
              <a:rPr lang="en-GB" altLang="en-US" dirty="0" err="1" smtClean="0"/>
              <a:t>diddordeb</a:t>
            </a:r>
            <a:r>
              <a:rPr lang="en-GB" altLang="en-US" dirty="0" smtClean="0"/>
              <a:t> </a:t>
            </a:r>
            <a:r>
              <a:rPr lang="en-GB" altLang="en-US" dirty="0" err="1" smtClean="0"/>
              <a:t>ynddo</a:t>
            </a:r>
            <a:r>
              <a:rPr lang="en-GB" altLang="en-US" dirty="0" smtClean="0"/>
              <a:t> ac yn gallu gwneud.</a:t>
            </a:r>
          </a:p>
        </p:txBody>
      </p:sp>
      <p:sp>
        <p:nvSpPr>
          <p:cNvPr id="20484" name="Content Placeholder 2"/>
          <p:cNvSpPr>
            <a:spLocks noGrp="1"/>
          </p:cNvSpPr>
          <p:nvPr>
            <p:ph sz="half" idx="2"/>
          </p:nvPr>
        </p:nvSpPr>
        <p:spPr>
          <a:xfrm>
            <a:off x="5089970" y="1286933"/>
            <a:ext cx="4184034" cy="4754429"/>
          </a:xfrm>
        </p:spPr>
        <p:txBody>
          <a:bodyPr>
            <a:normAutofit/>
          </a:bodyPr>
          <a:lstStyle/>
          <a:p>
            <a:r>
              <a:rPr lang="en-GB" altLang="en-US" dirty="0" smtClean="0"/>
              <a:t>Ongoing observation of children participating in everyday activities is the most reliable way of building up an accurate picture of what children know, understand, feel, are interested in and can do.</a:t>
            </a:r>
          </a:p>
          <a:p>
            <a:endParaRPr lang="en-US" altLang="en-US" dirty="0" smtClean="0"/>
          </a:p>
        </p:txBody>
      </p:sp>
      <p:pic>
        <p:nvPicPr>
          <p:cNvPr id="20485" name="Picture 3" descr="C:\Users\s.ainsworth\AppData\Local\Microsoft\Windows\Temporary Internet Files\Content.IE5\BMIHAV5B\7048389533_cc7ed1e971_z[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2717" y="4181348"/>
            <a:ext cx="3134505" cy="16911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733794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860214" y="1063413"/>
            <a:ext cx="8596668" cy="1320800"/>
          </a:xfrm>
        </p:spPr>
        <p:txBody>
          <a:bodyPr/>
          <a:lstStyle/>
          <a:p>
            <a:r>
              <a:rPr lang="en-GB" altLang="en-US" dirty="0" err="1" smtClean="0"/>
              <a:t>Arsylwi</a:t>
            </a:r>
            <a:r>
              <a:rPr lang="en-GB" altLang="en-US" dirty="0" smtClean="0"/>
              <a:t>                         Observation</a:t>
            </a:r>
            <a:endParaRPr lang="en-US" altLang="en-US" dirty="0" smtClean="0"/>
          </a:p>
        </p:txBody>
      </p:sp>
      <p:sp>
        <p:nvSpPr>
          <p:cNvPr id="3" name="Content Placeholder 2"/>
          <p:cNvSpPr>
            <a:spLocks noGrp="1"/>
          </p:cNvSpPr>
          <p:nvPr>
            <p:ph sz="half" idx="1"/>
          </p:nvPr>
        </p:nvSpPr>
        <p:spPr/>
        <p:txBody>
          <a:bodyPr>
            <a:normAutofit/>
          </a:bodyPr>
          <a:lstStyle/>
          <a:p>
            <a:r>
              <a:rPr lang="en-US" dirty="0" smtClean="0"/>
              <a:t>Mae </a:t>
            </a:r>
            <a:r>
              <a:rPr lang="en-US" dirty="0" err="1" smtClean="0"/>
              <a:t>angen</a:t>
            </a:r>
            <a:r>
              <a:rPr lang="en-US" dirty="0" smtClean="0"/>
              <a:t> </a:t>
            </a:r>
            <a:r>
              <a:rPr lang="en-US" dirty="0" err="1" smtClean="0"/>
              <a:t>ystyried</a:t>
            </a:r>
            <a:r>
              <a:rPr lang="en-US" dirty="0" smtClean="0"/>
              <a:t>:</a:t>
            </a:r>
          </a:p>
          <a:p>
            <a:r>
              <a:rPr lang="en-US" dirty="0" smtClean="0"/>
              <a:t>Beth </a:t>
            </a:r>
            <a:r>
              <a:rPr lang="en-US" dirty="0" err="1" smtClean="0"/>
              <a:t>mae’r</a:t>
            </a:r>
            <a:r>
              <a:rPr lang="en-US" dirty="0" smtClean="0"/>
              <a:t> plant </a:t>
            </a:r>
            <a:r>
              <a:rPr lang="en-US" dirty="0" err="1" smtClean="0"/>
              <a:t>yn</a:t>
            </a:r>
            <a:r>
              <a:rPr lang="en-US" dirty="0" smtClean="0"/>
              <a:t> </a:t>
            </a:r>
            <a:r>
              <a:rPr lang="en-US" dirty="0" err="1" smtClean="0"/>
              <a:t>ei</a:t>
            </a:r>
            <a:r>
              <a:rPr lang="en-US" dirty="0" smtClean="0"/>
              <a:t> </a:t>
            </a:r>
            <a:r>
              <a:rPr lang="en-US" dirty="0" err="1" smtClean="0"/>
              <a:t>wybod</a:t>
            </a:r>
            <a:r>
              <a:rPr lang="en-US" dirty="0" smtClean="0"/>
              <a:t> CYN y </a:t>
            </a:r>
            <a:r>
              <a:rPr lang="en-US" dirty="0" err="1" smtClean="0"/>
              <a:t>weithgaredd</a:t>
            </a:r>
            <a:endParaRPr lang="en-US" dirty="0" smtClean="0"/>
          </a:p>
          <a:p>
            <a:r>
              <a:rPr lang="en-US" dirty="0" smtClean="0"/>
              <a:t>Beth </a:t>
            </a:r>
            <a:r>
              <a:rPr lang="en-US" dirty="0" err="1" smtClean="0"/>
              <a:t>mae’r</a:t>
            </a:r>
            <a:r>
              <a:rPr lang="en-US" dirty="0" smtClean="0"/>
              <a:t> plant </a:t>
            </a:r>
            <a:r>
              <a:rPr lang="en-US" dirty="0" err="1" smtClean="0"/>
              <a:t>yn</a:t>
            </a:r>
            <a:r>
              <a:rPr lang="en-US" dirty="0" smtClean="0"/>
              <a:t> </a:t>
            </a:r>
            <a:r>
              <a:rPr lang="en-US" dirty="0" err="1" smtClean="0"/>
              <a:t>darganfod</a:t>
            </a:r>
            <a:r>
              <a:rPr lang="en-US" dirty="0" smtClean="0"/>
              <a:t> YN YSTOD y </a:t>
            </a:r>
            <a:r>
              <a:rPr lang="en-US" dirty="0" err="1" smtClean="0"/>
              <a:t>weithgaredd</a:t>
            </a:r>
            <a:r>
              <a:rPr lang="en-US" dirty="0" smtClean="0"/>
              <a:t>.</a:t>
            </a:r>
          </a:p>
          <a:p>
            <a:r>
              <a:rPr lang="en-US" dirty="0" err="1" smtClean="0"/>
              <a:t>Sut</a:t>
            </a:r>
            <a:r>
              <a:rPr lang="en-US" dirty="0" smtClean="0"/>
              <a:t> </a:t>
            </a:r>
            <a:r>
              <a:rPr lang="en-US" dirty="0" err="1" smtClean="0"/>
              <a:t>fyddwch</a:t>
            </a:r>
            <a:r>
              <a:rPr lang="en-US" dirty="0" smtClean="0"/>
              <a:t> </a:t>
            </a:r>
            <a:r>
              <a:rPr lang="en-US" dirty="0" err="1" smtClean="0"/>
              <a:t>chi’n</a:t>
            </a:r>
            <a:r>
              <a:rPr lang="en-US" dirty="0" smtClean="0"/>
              <a:t> </a:t>
            </a:r>
            <a:r>
              <a:rPr lang="en-US" dirty="0" err="1" smtClean="0"/>
              <a:t>symud</a:t>
            </a:r>
            <a:r>
              <a:rPr lang="en-US" dirty="0" smtClean="0"/>
              <a:t> </a:t>
            </a:r>
            <a:r>
              <a:rPr lang="en-US" dirty="0" err="1" smtClean="0"/>
              <a:t>eu</a:t>
            </a:r>
            <a:r>
              <a:rPr lang="en-US" dirty="0" smtClean="0"/>
              <a:t> </a:t>
            </a:r>
            <a:r>
              <a:rPr lang="en-US" dirty="0" err="1" smtClean="0"/>
              <a:t>dealltwriaeth</a:t>
            </a:r>
            <a:r>
              <a:rPr lang="en-US" dirty="0" smtClean="0"/>
              <a:t> </a:t>
            </a:r>
            <a:r>
              <a:rPr lang="en-US" dirty="0" err="1" smtClean="0"/>
              <a:t>ymlaen</a:t>
            </a:r>
            <a:r>
              <a:rPr lang="en-US" dirty="0" smtClean="0"/>
              <a:t> YN DILYN y </a:t>
            </a:r>
            <a:r>
              <a:rPr lang="en-US" dirty="0" err="1" smtClean="0"/>
              <a:t>weithgaredd</a:t>
            </a:r>
            <a:r>
              <a:rPr lang="en-US" dirty="0" smtClean="0"/>
              <a:t>/</a:t>
            </a:r>
            <a:r>
              <a:rPr lang="en-US" dirty="0" err="1" smtClean="0"/>
              <a:t>arsylwad</a:t>
            </a:r>
            <a:r>
              <a:rPr lang="en-US" dirty="0" smtClean="0"/>
              <a:t>?</a:t>
            </a:r>
          </a:p>
        </p:txBody>
      </p:sp>
      <p:sp>
        <p:nvSpPr>
          <p:cNvPr id="4" name="Content Placeholder 3"/>
          <p:cNvSpPr>
            <a:spLocks noGrp="1"/>
          </p:cNvSpPr>
          <p:nvPr>
            <p:ph sz="half" idx="2"/>
          </p:nvPr>
        </p:nvSpPr>
        <p:spPr/>
        <p:txBody>
          <a:bodyPr>
            <a:normAutofit/>
          </a:bodyPr>
          <a:lstStyle/>
          <a:p>
            <a:r>
              <a:rPr lang="en-US" dirty="0" smtClean="0"/>
              <a:t>You need to consider:</a:t>
            </a:r>
          </a:p>
          <a:p>
            <a:r>
              <a:rPr lang="en-US" dirty="0" smtClean="0"/>
              <a:t>What do the children knew BEFORE the activity </a:t>
            </a:r>
          </a:p>
          <a:p>
            <a:r>
              <a:rPr lang="en-US" dirty="0" smtClean="0"/>
              <a:t>What the children discover DURING their activity</a:t>
            </a:r>
          </a:p>
          <a:p>
            <a:r>
              <a:rPr lang="en-US" dirty="0" smtClean="0"/>
              <a:t>How you will move their understanding on AFTER the task/observation?</a:t>
            </a:r>
          </a:p>
          <a:p>
            <a:endParaRPr lang="en-US" dirty="0"/>
          </a:p>
        </p:txBody>
      </p:sp>
      <p:pic>
        <p:nvPicPr>
          <p:cNvPr id="2" name="Picture 1" descr="#OutstandingIn10Plus10: Mid-Year Report | @LeadingLearne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56882" y="4632959"/>
            <a:ext cx="2139065" cy="1604299"/>
          </a:xfrm>
          <a:prstGeom prst="rect">
            <a:avLst/>
          </a:prstGeom>
        </p:spPr>
      </p:pic>
    </p:spTree>
    <p:extLst>
      <p:ext uri="{BB962C8B-B14F-4D97-AF65-F5344CB8AC3E}">
        <p14:creationId xmlns:p14="http://schemas.microsoft.com/office/powerpoint/2010/main" val="11135831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dirty="0" err="1" smtClean="0"/>
              <a:t>Tasg</a:t>
            </a:r>
            <a:r>
              <a:rPr lang="en-GB" altLang="en-US" dirty="0" smtClean="0"/>
              <a:t>: 15 </a:t>
            </a:r>
            <a:r>
              <a:rPr lang="en-GB" altLang="en-US" dirty="0" err="1" smtClean="0"/>
              <a:t>munud</a:t>
            </a:r>
            <a:r>
              <a:rPr lang="en-GB" altLang="en-US" dirty="0" smtClean="0"/>
              <a:t>            Task: 15 minutes</a:t>
            </a:r>
            <a:endParaRPr lang="en-US" altLang="en-US" dirty="0" smtClean="0"/>
          </a:p>
        </p:txBody>
      </p:sp>
      <p:sp>
        <p:nvSpPr>
          <p:cNvPr id="26627" name="Content Placeholder 2"/>
          <p:cNvSpPr>
            <a:spLocks noGrp="1"/>
          </p:cNvSpPr>
          <p:nvPr>
            <p:ph sz="half" idx="1"/>
          </p:nvPr>
        </p:nvSpPr>
        <p:spPr>
          <a:xfrm>
            <a:off x="426721" y="1571309"/>
            <a:ext cx="4184035" cy="3880772"/>
          </a:xfrm>
        </p:spPr>
        <p:txBody>
          <a:bodyPr>
            <a:normAutofit fontScale="92500" lnSpcReduction="20000"/>
          </a:bodyPr>
          <a:lstStyle/>
          <a:p>
            <a:r>
              <a:rPr lang="en-US" altLang="en-US" dirty="0" err="1" smtClean="0"/>
              <a:t>Mewn</a:t>
            </a:r>
            <a:r>
              <a:rPr lang="en-US" altLang="en-US" dirty="0" smtClean="0"/>
              <a:t> </a:t>
            </a:r>
            <a:r>
              <a:rPr lang="en-US" altLang="en-US" dirty="0" err="1" smtClean="0"/>
              <a:t>grŵp</a:t>
            </a:r>
            <a:r>
              <a:rPr lang="en-US" altLang="en-US" dirty="0" smtClean="0"/>
              <a:t>, </a:t>
            </a:r>
            <a:r>
              <a:rPr lang="en-US" altLang="en-US" dirty="0" err="1" smtClean="0"/>
              <a:t>meddyliwch</a:t>
            </a:r>
            <a:r>
              <a:rPr lang="en-US" altLang="en-US" dirty="0" smtClean="0"/>
              <a:t> am </a:t>
            </a:r>
            <a:r>
              <a:rPr lang="en-US" altLang="en-US" dirty="0" err="1" smtClean="0"/>
              <a:t>leoliad</a:t>
            </a:r>
            <a:r>
              <a:rPr lang="en-US" altLang="en-US" dirty="0" smtClean="0"/>
              <a:t> </a:t>
            </a:r>
            <a:r>
              <a:rPr lang="en-US" altLang="en-US" dirty="0" err="1" smtClean="0"/>
              <a:t>tu</a:t>
            </a:r>
            <a:r>
              <a:rPr lang="en-US" altLang="en-US" dirty="0" smtClean="0"/>
              <a:t> </a:t>
            </a:r>
            <a:r>
              <a:rPr lang="en-US" altLang="en-US" dirty="0" err="1" smtClean="0"/>
              <a:t>allan</a:t>
            </a:r>
            <a:endParaRPr lang="en-US" altLang="en-US" dirty="0" smtClean="0"/>
          </a:p>
          <a:p>
            <a:r>
              <a:rPr lang="en-US" altLang="en-US" dirty="0" err="1" smtClean="0"/>
              <a:t>Ystyriwch</a:t>
            </a:r>
            <a:r>
              <a:rPr lang="en-US" altLang="en-US" dirty="0" smtClean="0"/>
              <a:t> </a:t>
            </a:r>
            <a:r>
              <a:rPr lang="en-US" altLang="en-US" dirty="0" err="1" smtClean="0"/>
              <a:t>sut</a:t>
            </a:r>
            <a:r>
              <a:rPr lang="en-US" altLang="en-US" dirty="0" smtClean="0"/>
              <a:t> </a:t>
            </a:r>
            <a:r>
              <a:rPr lang="en-US" altLang="en-US" dirty="0" err="1" smtClean="0"/>
              <a:t>fyddwch</a:t>
            </a:r>
            <a:r>
              <a:rPr lang="en-US" altLang="en-US" dirty="0" smtClean="0"/>
              <a:t> </a:t>
            </a:r>
            <a:r>
              <a:rPr lang="en-US" altLang="en-US" dirty="0" err="1"/>
              <a:t>y</a:t>
            </a:r>
            <a:r>
              <a:rPr lang="en-US" altLang="en-US" dirty="0" err="1" smtClean="0"/>
              <a:t>n</a:t>
            </a:r>
            <a:r>
              <a:rPr lang="en-US" altLang="en-US" dirty="0" smtClean="0"/>
              <a:t> </a:t>
            </a:r>
            <a:r>
              <a:rPr lang="en-US" altLang="en-US" dirty="0" err="1" smtClean="0"/>
              <a:t>defnyddio’r</a:t>
            </a:r>
            <a:r>
              <a:rPr lang="en-US" altLang="en-US" dirty="0" smtClean="0"/>
              <a:t> </a:t>
            </a:r>
            <a:r>
              <a:rPr lang="en-US" altLang="en-US" dirty="0" err="1" smtClean="0"/>
              <a:t>lleoliad</a:t>
            </a:r>
            <a:r>
              <a:rPr lang="en-US" altLang="en-US" dirty="0" smtClean="0"/>
              <a:t> </a:t>
            </a:r>
            <a:r>
              <a:rPr lang="en-US" altLang="en-US" dirty="0" err="1" smtClean="0"/>
              <a:t>i</a:t>
            </a:r>
            <a:r>
              <a:rPr lang="en-US" altLang="en-US" dirty="0" smtClean="0"/>
              <a:t> </a:t>
            </a:r>
            <a:r>
              <a:rPr lang="en-US" altLang="en-US" dirty="0" err="1" smtClean="0"/>
              <a:t>weithio</a:t>
            </a:r>
            <a:r>
              <a:rPr lang="en-US" altLang="en-US" dirty="0" smtClean="0"/>
              <a:t> gyda </a:t>
            </a:r>
            <a:r>
              <a:rPr lang="en-US" altLang="en-US" dirty="0" err="1" smtClean="0"/>
              <a:t>phlentyn</a:t>
            </a:r>
            <a:r>
              <a:rPr lang="en-US" altLang="en-US" dirty="0" smtClean="0"/>
              <a:t> </a:t>
            </a:r>
            <a:r>
              <a:rPr lang="en-US" altLang="en-US" dirty="0" err="1" smtClean="0"/>
              <a:t>sy’n</a:t>
            </a:r>
            <a:r>
              <a:rPr lang="en-US" altLang="en-US" dirty="0" smtClean="0"/>
              <a:t> </a:t>
            </a:r>
            <a:r>
              <a:rPr lang="en-US" altLang="en-US" dirty="0" err="1" smtClean="0"/>
              <a:t>nodi</a:t>
            </a:r>
            <a:r>
              <a:rPr lang="en-US" altLang="en-US" dirty="0" smtClean="0"/>
              <a:t>:</a:t>
            </a:r>
          </a:p>
          <a:p>
            <a:r>
              <a:rPr lang="en-GB" altLang="en-US" dirty="0"/>
              <a:t>‘Mae </a:t>
            </a:r>
            <a:r>
              <a:rPr lang="en-GB" altLang="en-US" dirty="0" err="1"/>
              <a:t>mwydon</a:t>
            </a:r>
            <a:r>
              <a:rPr lang="en-GB" altLang="en-US" dirty="0"/>
              <a:t> yn </a:t>
            </a:r>
            <a:r>
              <a:rPr lang="en-GB" altLang="en-US" dirty="0" err="1"/>
              <a:t>troi</a:t>
            </a:r>
            <a:r>
              <a:rPr lang="en-GB" altLang="en-US" dirty="0"/>
              <a:t> </a:t>
            </a:r>
            <a:r>
              <a:rPr lang="en-GB" altLang="en-US" dirty="0" smtClean="0"/>
              <a:t>mewn </a:t>
            </a:r>
            <a:r>
              <a:rPr lang="en-GB" altLang="en-US" dirty="0" err="1"/>
              <a:t>i</a:t>
            </a:r>
            <a:r>
              <a:rPr lang="en-GB" altLang="en-US" dirty="0"/>
              <a:t> </a:t>
            </a:r>
            <a:r>
              <a:rPr lang="en-GB" altLang="en-US" dirty="0" smtClean="0"/>
              <a:t>pili </a:t>
            </a:r>
            <a:r>
              <a:rPr lang="en-GB" altLang="en-US" dirty="0" err="1" smtClean="0"/>
              <a:t>palas</a:t>
            </a:r>
            <a:r>
              <a:rPr lang="en-GB" altLang="en-US" dirty="0" smtClean="0"/>
              <a:t> </a:t>
            </a:r>
            <a:r>
              <a:rPr lang="en-GB" altLang="en-US" dirty="0"/>
              <a:t>...’</a:t>
            </a:r>
          </a:p>
          <a:p>
            <a:r>
              <a:rPr lang="en-GB" altLang="en-US" dirty="0"/>
              <a:t>Pam </a:t>
            </a:r>
            <a:r>
              <a:rPr lang="en-GB" altLang="en-US" dirty="0" err="1" smtClean="0"/>
              <a:t>fyddai’r</a:t>
            </a:r>
            <a:r>
              <a:rPr lang="en-GB" altLang="en-US" dirty="0" smtClean="0"/>
              <a:t> </a:t>
            </a:r>
            <a:r>
              <a:rPr lang="en-GB" altLang="en-US" dirty="0" err="1"/>
              <a:t>plentyn</a:t>
            </a:r>
            <a:r>
              <a:rPr lang="en-GB" altLang="en-US" dirty="0"/>
              <a:t> yn meddwl hyn?</a:t>
            </a:r>
          </a:p>
          <a:p>
            <a:r>
              <a:rPr lang="en-GB" altLang="en-US" dirty="0"/>
              <a:t>Beth fyddai eich </a:t>
            </a:r>
            <a:r>
              <a:rPr lang="en-GB" altLang="en-US" dirty="0" err="1"/>
              <a:t>ymateb</a:t>
            </a:r>
            <a:r>
              <a:rPr lang="en-GB" altLang="en-US" dirty="0"/>
              <a:t>?</a:t>
            </a:r>
          </a:p>
          <a:p>
            <a:r>
              <a:rPr lang="en-GB" altLang="en-US" dirty="0"/>
              <a:t>Beth </a:t>
            </a:r>
            <a:r>
              <a:rPr lang="en-GB" altLang="en-US" dirty="0" err="1"/>
              <a:t>fyddech</a:t>
            </a:r>
            <a:r>
              <a:rPr lang="en-GB" altLang="en-US" dirty="0"/>
              <a:t> </a:t>
            </a:r>
            <a:r>
              <a:rPr lang="en-GB" altLang="en-US" dirty="0" err="1"/>
              <a:t>chi’n</a:t>
            </a:r>
            <a:r>
              <a:rPr lang="en-GB" altLang="en-US" dirty="0"/>
              <a:t> gallu gwneud </a:t>
            </a:r>
            <a:r>
              <a:rPr lang="en-GB" altLang="en-US" dirty="0" err="1"/>
              <a:t>nesaf</a:t>
            </a:r>
            <a:r>
              <a:rPr lang="en-GB" altLang="en-US" dirty="0" smtClean="0"/>
              <a:t>?</a:t>
            </a:r>
          </a:p>
          <a:p>
            <a:r>
              <a:rPr lang="en-GB" altLang="en-US" dirty="0" smtClean="0"/>
              <a:t>Pa </a:t>
            </a:r>
            <a:r>
              <a:rPr lang="en-GB" altLang="en-US" dirty="0" err="1" smtClean="0"/>
              <a:t>ddamcaniaeth</a:t>
            </a:r>
            <a:r>
              <a:rPr lang="en-GB" altLang="en-US" dirty="0" smtClean="0"/>
              <a:t>/au dysgu y </a:t>
            </a:r>
            <a:r>
              <a:rPr lang="en-GB" altLang="en-US" dirty="0" err="1" smtClean="0"/>
              <a:t>byddech</a:t>
            </a:r>
            <a:r>
              <a:rPr lang="en-GB" altLang="en-US" dirty="0" smtClean="0"/>
              <a:t> yn </a:t>
            </a:r>
            <a:r>
              <a:rPr lang="en-GB" altLang="en-US" dirty="0" err="1" smtClean="0"/>
              <a:t>defnyddio</a:t>
            </a:r>
            <a:r>
              <a:rPr lang="en-GB" altLang="en-US" dirty="0" smtClean="0"/>
              <a:t>?</a:t>
            </a:r>
            <a:endParaRPr lang="en-GB" altLang="en-US" dirty="0"/>
          </a:p>
          <a:p>
            <a:endParaRPr lang="en-US" altLang="en-US" dirty="0" smtClean="0"/>
          </a:p>
        </p:txBody>
      </p:sp>
      <p:sp>
        <p:nvSpPr>
          <p:cNvPr id="26628" name="Content Placeholder 3"/>
          <p:cNvSpPr>
            <a:spLocks noGrp="1"/>
          </p:cNvSpPr>
          <p:nvPr>
            <p:ph sz="half" idx="2"/>
          </p:nvPr>
        </p:nvSpPr>
        <p:spPr>
          <a:xfrm>
            <a:off x="5469274" y="1517739"/>
            <a:ext cx="4184034" cy="4131221"/>
          </a:xfrm>
        </p:spPr>
        <p:txBody>
          <a:bodyPr>
            <a:normAutofit fontScale="92500" lnSpcReduction="20000"/>
          </a:bodyPr>
          <a:lstStyle/>
          <a:p>
            <a:r>
              <a:rPr lang="en-GB" altLang="en-US" dirty="0" smtClean="0"/>
              <a:t>In a group, identify an outdoor setting</a:t>
            </a:r>
          </a:p>
          <a:p>
            <a:r>
              <a:rPr lang="en-GB" altLang="en-US" dirty="0" smtClean="0"/>
              <a:t>Consider how you will use this setting to work with a child on their statement:</a:t>
            </a:r>
          </a:p>
          <a:p>
            <a:r>
              <a:rPr lang="en-GB" altLang="en-US" dirty="0" smtClean="0"/>
              <a:t>Worms </a:t>
            </a:r>
            <a:r>
              <a:rPr lang="en-GB" altLang="en-US" dirty="0"/>
              <a:t>turn into butterflies you know…..’</a:t>
            </a:r>
          </a:p>
          <a:p>
            <a:r>
              <a:rPr lang="en-GB" altLang="en-US" dirty="0"/>
              <a:t>Why might this child think this?</a:t>
            </a:r>
          </a:p>
          <a:p>
            <a:r>
              <a:rPr lang="en-GB" altLang="en-US" dirty="0"/>
              <a:t>What would your response be?</a:t>
            </a:r>
          </a:p>
          <a:p>
            <a:r>
              <a:rPr lang="en-GB" altLang="en-US" dirty="0"/>
              <a:t>What could you do next</a:t>
            </a:r>
            <a:r>
              <a:rPr lang="en-GB" altLang="en-US" dirty="0" smtClean="0"/>
              <a:t>?</a:t>
            </a:r>
          </a:p>
          <a:p>
            <a:r>
              <a:rPr lang="en-GB" altLang="en-US" dirty="0" smtClean="0"/>
              <a:t>Which learning theory/</a:t>
            </a:r>
            <a:r>
              <a:rPr lang="en-GB" altLang="en-US" dirty="0" err="1" smtClean="0"/>
              <a:t>ies</a:t>
            </a:r>
            <a:r>
              <a:rPr lang="en-GB" altLang="en-US" dirty="0" smtClean="0"/>
              <a:t> would you employ?</a:t>
            </a:r>
            <a:endParaRPr lang="en-GB" altLang="en-US" dirty="0"/>
          </a:p>
          <a:p>
            <a:endParaRPr lang="en-GB" altLang="en-US" dirty="0" smtClean="0"/>
          </a:p>
        </p:txBody>
      </p:sp>
      <p:pic>
        <p:nvPicPr>
          <p:cNvPr id="5" name="Picture 5" descr="C:\Users\a.baggott\AppData\Local\Microsoft\Windows\Temporary Internet Files\Content.IE5\LTIMNGRE\large-Monarch-Butterfly-166.6-6281[1].gi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805034">
            <a:off x="6185782" y="4824916"/>
            <a:ext cx="1584176" cy="187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descr="Worms PNG Transparent Images | PNG Al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38350" y="5473689"/>
            <a:ext cx="1166468" cy="952615"/>
          </a:xfrm>
          <a:prstGeom prst="rect">
            <a:avLst/>
          </a:prstGeom>
        </p:spPr>
      </p:pic>
      <p:pic>
        <p:nvPicPr>
          <p:cNvPr id="3" name="Picture 2" descr="Free photo Confused Quiz Question Mark Mysterious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75918" y="5417802"/>
            <a:ext cx="1178560" cy="1064387"/>
          </a:xfrm>
          <a:prstGeom prst="rect">
            <a:avLst/>
          </a:prstGeom>
        </p:spPr>
      </p:pic>
    </p:spTree>
    <p:extLst>
      <p:ext uri="{BB962C8B-B14F-4D97-AF65-F5344CB8AC3E}">
        <p14:creationId xmlns:p14="http://schemas.microsoft.com/office/powerpoint/2010/main" val="61152004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Rhestr gyfeirnodi </a:t>
            </a:r>
            <a:br>
              <a:rPr lang="en-GB" smtClean="0"/>
            </a:br>
            <a:r>
              <a:rPr lang="en-GB" smtClean="0"/>
              <a:t>Reference list</a:t>
            </a:r>
            <a:endParaRPr lang="en-US" dirty="0"/>
          </a:p>
        </p:txBody>
      </p:sp>
      <p:sp>
        <p:nvSpPr>
          <p:cNvPr id="28674" name="Content Placeholder 2"/>
          <p:cNvSpPr>
            <a:spLocks noGrp="1"/>
          </p:cNvSpPr>
          <p:nvPr>
            <p:ph idx="1"/>
          </p:nvPr>
        </p:nvSpPr>
        <p:spPr/>
        <p:txBody>
          <a:bodyPr>
            <a:normAutofit fontScale="55000" lnSpcReduction="20000"/>
          </a:bodyPr>
          <a:lstStyle/>
          <a:p>
            <a:r>
              <a:rPr lang="en-GB" altLang="en-US" dirty="0" smtClean="0"/>
              <a:t>Pound, L. (2005) How children learn London: </a:t>
            </a:r>
            <a:r>
              <a:rPr lang="en-US" altLang="en-US" dirty="0" smtClean="0"/>
              <a:t>Step Forward Publishing Ltd</a:t>
            </a:r>
          </a:p>
          <a:p>
            <a:r>
              <a:rPr lang="en-GB" dirty="0" smtClean="0"/>
              <a:t>Bartlett, S., Burton, D.M., &amp; </a:t>
            </a:r>
            <a:r>
              <a:rPr lang="en-GB" dirty="0" err="1" smtClean="0"/>
              <a:t>Peim</a:t>
            </a:r>
            <a:r>
              <a:rPr lang="en-GB" dirty="0" smtClean="0"/>
              <a:t>, N. (2012) Introduction to Education Studies, (3rd edition) London: Paul Chapman Publishers.</a:t>
            </a:r>
            <a:endParaRPr lang="en-US" dirty="0" smtClean="0"/>
          </a:p>
          <a:p>
            <a:r>
              <a:rPr lang="en-US" altLang="en-US" dirty="0" err="1" smtClean="0"/>
              <a:t>Lillard</a:t>
            </a:r>
            <a:r>
              <a:rPr lang="en-US" altLang="en-US" dirty="0" smtClean="0"/>
              <a:t>, P. (1996). Montessori Today. New York: </a:t>
            </a:r>
            <a:r>
              <a:rPr lang="en-US" altLang="en-US" dirty="0" err="1" smtClean="0"/>
              <a:t>Schocken</a:t>
            </a:r>
            <a:r>
              <a:rPr lang="en-US" altLang="en-US" dirty="0" smtClean="0"/>
              <a:t> Books.</a:t>
            </a:r>
          </a:p>
          <a:p>
            <a:r>
              <a:rPr lang="en-GB" altLang="en-US" dirty="0" err="1" smtClean="0"/>
              <a:t>Malaguzzi</a:t>
            </a:r>
            <a:r>
              <a:rPr lang="en-GB" altLang="en-US" dirty="0" smtClean="0"/>
              <a:t> (1998) </a:t>
            </a:r>
            <a:r>
              <a:rPr lang="en-GB" altLang="en-US" dirty="0"/>
              <a:t>Available online: </a:t>
            </a:r>
            <a:r>
              <a:rPr lang="en-GB" altLang="en-US" dirty="0">
                <a:hlinkClick r:id="rId2"/>
              </a:rPr>
              <a:t>https://</a:t>
            </a:r>
            <a:r>
              <a:rPr lang="en-GB" altLang="en-US" dirty="0" smtClean="0">
                <a:hlinkClick r:id="rId2"/>
              </a:rPr>
              <a:t>view.officeapps.live.com/op/view.aspx?src=http%3A%2F%2Fwww.wyche.worcs.sch.uk%2FWyche%2520Currriculum%2FPowerpoint%2520Presentation%2FEnvironment%2520and%2520Classroom%2520Culture.pptx</a:t>
            </a:r>
            <a:r>
              <a:rPr lang="en-GB" altLang="en-US" dirty="0" smtClean="0"/>
              <a:t> (accessed 22/6/17)</a:t>
            </a:r>
            <a:endParaRPr lang="en-GB" altLang="en-US" dirty="0"/>
          </a:p>
          <a:p>
            <a:r>
              <a:rPr lang="en-GB" altLang="en-US" dirty="0" smtClean="0"/>
              <a:t>Welsh Government  Out of Classroom Learning </a:t>
            </a:r>
            <a:r>
              <a:rPr lang="en-GB" altLang="en-US" dirty="0" smtClean="0">
                <a:hlinkClick r:id="rId3"/>
              </a:rPr>
              <a:t>http://gov.wales/dcells/publications/publications/guidanceandinformation/outofclassroomlearning/outofclassroomlearninge.pdf?lang=en</a:t>
            </a:r>
            <a:r>
              <a:rPr lang="en-GB" altLang="en-US" dirty="0" smtClean="0"/>
              <a:t> </a:t>
            </a:r>
          </a:p>
          <a:p>
            <a:r>
              <a:rPr lang="en-GB" altLang="en-US" dirty="0" smtClean="0">
                <a:hlinkClick r:id="rId4"/>
              </a:rPr>
              <a:t>http://gov.wales/dcells/publications/publications/guidanceandinformation/outofclassroomlearning/outofclassroomlearningw.pdf?lang=cy</a:t>
            </a:r>
            <a:endParaRPr lang="en-GB" altLang="en-US" dirty="0" smtClean="0"/>
          </a:p>
          <a:p>
            <a:r>
              <a:rPr lang="en-GB" altLang="en-US" dirty="0" smtClean="0"/>
              <a:t>Welsh Government</a:t>
            </a:r>
          </a:p>
          <a:p>
            <a:r>
              <a:rPr lang="en-GB" dirty="0" smtClean="0">
                <a:hlinkClick r:id="rId5"/>
              </a:rPr>
              <a:t>http://dera.ioe.ac.uk/20340/1/140519-independent-stocktake-of-the-foundation-phase-in-wales-en.pdf</a:t>
            </a:r>
            <a:endParaRPr lang="en-GB" dirty="0" smtClean="0"/>
          </a:p>
          <a:p>
            <a:r>
              <a:rPr lang="en-GB" dirty="0" smtClean="0"/>
              <a:t>[Accessed 2/9/16].</a:t>
            </a:r>
          </a:p>
          <a:p>
            <a:r>
              <a:rPr lang="en-GB" dirty="0" smtClean="0">
                <a:hlinkClick r:id="rId6"/>
              </a:rPr>
              <a:t>http://gov.wales/docs/dcells/publications/140519-independent-stocktake-of-the-foundation-phase-in-wales-cy.pdf</a:t>
            </a:r>
            <a:r>
              <a:rPr lang="en-GB" dirty="0" smtClean="0"/>
              <a:t> [Accessed 2/9/16].</a:t>
            </a:r>
          </a:p>
          <a:p>
            <a:r>
              <a:rPr lang="en-GB" sz="2400" dirty="0"/>
              <a:t>Welsh Assembly Government Foundation Phase curriculum  planning. Available at </a:t>
            </a:r>
            <a:r>
              <a:rPr lang="en-GB" sz="2400" dirty="0">
                <a:hlinkClick r:id="rId7"/>
              </a:rPr>
              <a:t>http://wales.gov.uk/topics/educationandskills/earlyyearshome/foundation-phase/?lang=enhttp://wales.gov.uk/topics/educationandskills/earlyyearshome/foundation-phase/?lang=en</a:t>
            </a:r>
            <a:r>
              <a:rPr lang="en-GB" sz="2400" dirty="0"/>
              <a:t> (Accessed 15.02.15)</a:t>
            </a:r>
          </a:p>
          <a:p>
            <a:endParaRPr lang="en-GB" dirty="0" smtClean="0"/>
          </a:p>
          <a:p>
            <a:endParaRPr lang="en-GB" altLang="en-US" dirty="0" smtClean="0"/>
          </a:p>
          <a:p>
            <a:endParaRPr lang="en-US" altLang="en-US" dirty="0" smtClean="0"/>
          </a:p>
        </p:txBody>
      </p:sp>
    </p:spTree>
    <p:extLst>
      <p:ext uri="{BB962C8B-B14F-4D97-AF65-F5344CB8AC3E}">
        <p14:creationId xmlns:p14="http://schemas.microsoft.com/office/powerpoint/2010/main" val="296767839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161</TotalTime>
  <Words>2459</Words>
  <Application>Microsoft Office PowerPoint</Application>
  <PresentationFormat>Widescreen</PresentationFormat>
  <Paragraphs>276</Paragraphs>
  <Slides>35</Slides>
  <Notes>16</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ＭＳ Ｐゴシック</vt:lpstr>
      <vt:lpstr>Arial</vt:lpstr>
      <vt:lpstr>Calibri</vt:lpstr>
      <vt:lpstr>Comic Sans MS</vt:lpstr>
      <vt:lpstr>Times New Roman</vt:lpstr>
      <vt:lpstr>Trebuchet MS</vt:lpstr>
      <vt:lpstr>Wingdings</vt:lpstr>
      <vt:lpstr>Wingdings 3</vt:lpstr>
      <vt:lpstr>Facet</vt:lpstr>
      <vt:lpstr>Dysgu yn yr 21ain Ganrif 21st Century Learning  </vt:lpstr>
      <vt:lpstr>Deilliannau Dysgu / Learning Outcomes </vt:lpstr>
      <vt:lpstr>Deilliannau Dysgu / Learning Outcomes</vt:lpstr>
      <vt:lpstr>Deilliannau Dysgu / Learning Outcomes</vt:lpstr>
      <vt:lpstr>Deilliannau Dysgu / Learning Outcomes</vt:lpstr>
      <vt:lpstr>Aseiniad / Assignment</vt:lpstr>
      <vt:lpstr>  Heddiw                      Today</vt:lpstr>
      <vt:lpstr>Learning context Cyd-destun dysgu</vt:lpstr>
      <vt:lpstr>PowerPoint Presentation</vt:lpstr>
      <vt:lpstr>Safbwyntiau hanesyddol/Historical perspective</vt:lpstr>
      <vt:lpstr>Cyflwyniad i ddull Reggio Emilia / An introduction to the  Reggio Emilia approach</vt:lpstr>
      <vt:lpstr>Dull Reggio Emilia / Reggio Emilia Approach.</vt:lpstr>
      <vt:lpstr> Egwyddorion Allweddol / Key principles  </vt:lpstr>
      <vt:lpstr>Cyd–destun allanol / Outdoor context  </vt:lpstr>
      <vt:lpstr> Y safbwynt Cymreig – Fframwaith y Cyfnod Sylfaen The Welsh perspective – The Foundation Phase Framework </vt:lpstr>
      <vt:lpstr>PowerPoint Presentation</vt:lpstr>
      <vt:lpstr>PowerPoint Presentation</vt:lpstr>
      <vt:lpstr>PowerPoint Presentation</vt:lpstr>
      <vt:lpstr>PowerPoint Presentation</vt:lpstr>
      <vt:lpstr>PowerPoint Presentation</vt:lpstr>
      <vt:lpstr>Y symlach yr offer y gorau! The simpler the plaything, the better!</vt:lpstr>
      <vt:lpstr>PowerPoint Presentation</vt:lpstr>
      <vt:lpstr>PowerPoint Presentation</vt:lpstr>
      <vt:lpstr>PowerPoint Presentation</vt:lpstr>
      <vt:lpstr> Tasg / Task </vt:lpstr>
      <vt:lpstr>Tasg/Task</vt:lpstr>
      <vt:lpstr>Pam arsylwi?              Why observe?</vt:lpstr>
      <vt:lpstr>Pwrpas arsylwi / Purpose of observation</vt:lpstr>
      <vt:lpstr>Tasg pâr - Pam arsylwi?  Paired Task -Why observe?</vt:lpstr>
      <vt:lpstr>I arsylwi plant mae angen: To observe children we need: </vt:lpstr>
      <vt:lpstr>Tasg / Task</vt:lpstr>
      <vt:lpstr>PowerPoint Presentation</vt:lpstr>
      <vt:lpstr>Arsylwi                         Observation</vt:lpstr>
      <vt:lpstr>Tasg: 15 munud            Task: 15 minutes</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21</cp:revision>
  <dcterms:created xsi:type="dcterms:W3CDTF">2019-07-09T09:55:30Z</dcterms:created>
  <dcterms:modified xsi:type="dcterms:W3CDTF">2020-12-14T11:41:50Z</dcterms:modified>
</cp:coreProperties>
</file>