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4.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5.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6.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27"/>
  </p:notesMasterIdLst>
  <p:sldIdLst>
    <p:sldId id="257" r:id="rId8"/>
    <p:sldId id="256" r:id="rId9"/>
    <p:sldId id="261" r:id="rId10"/>
    <p:sldId id="258" r:id="rId11"/>
    <p:sldId id="357" r:id="rId12"/>
    <p:sldId id="259" r:id="rId13"/>
    <p:sldId id="359" r:id="rId14"/>
    <p:sldId id="260" r:id="rId15"/>
    <p:sldId id="360" r:id="rId16"/>
    <p:sldId id="291" r:id="rId17"/>
    <p:sldId id="364" r:id="rId18"/>
    <p:sldId id="365" r:id="rId19"/>
    <p:sldId id="366" r:id="rId20"/>
    <p:sldId id="367" r:id="rId21"/>
    <p:sldId id="371" r:id="rId22"/>
    <p:sldId id="372" r:id="rId23"/>
    <p:sldId id="373" r:id="rId24"/>
    <p:sldId id="368" r:id="rId25"/>
    <p:sldId id="369"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2975" autoAdjust="0"/>
  </p:normalViewPr>
  <p:slideViewPr>
    <p:cSldViewPr snapToGrid="0">
      <p:cViewPr>
        <p:scale>
          <a:sx n="84" d="100"/>
          <a:sy n="84" d="100"/>
        </p:scale>
        <p:origin x="186"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slideMaster" Target="slideMasters/slideMaster3.xml"/><Relationship Id="rId21" Type="http://schemas.openxmlformats.org/officeDocument/2006/relationships/slide" Target="slides/slide14.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microsoft.com/office/2016/11/relationships/changesInfo" Target="changesInfos/changesInfo1.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presProps" Target="presProp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notesMaster" Target="notesMasters/notesMaster1.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e Ainsworth" userId="888be70d-2e4c-4f55-baa0-638ca1ed17b4" providerId="ADAL" clId="{995300C4-B3C9-433E-8E21-2349F7822AB3}"/>
    <pc:docChg chg="modSld">
      <pc:chgData name="Sue Ainsworth" userId="888be70d-2e4c-4f55-baa0-638ca1ed17b4" providerId="ADAL" clId="{995300C4-B3C9-433E-8E21-2349F7822AB3}" dt="2025-08-24T09:54:59.724" v="21" actId="20577"/>
      <pc:docMkLst>
        <pc:docMk/>
      </pc:docMkLst>
      <pc:sldChg chg="modSp mod">
        <pc:chgData name="Sue Ainsworth" userId="888be70d-2e4c-4f55-baa0-638ca1ed17b4" providerId="ADAL" clId="{995300C4-B3C9-433E-8E21-2349F7822AB3}" dt="2025-08-24T09:54:32.049" v="3" actId="20577"/>
        <pc:sldMkLst>
          <pc:docMk/>
          <pc:sldMk cId="2585273264" sldId="259"/>
        </pc:sldMkLst>
        <pc:spChg chg="mod">
          <ac:chgData name="Sue Ainsworth" userId="888be70d-2e4c-4f55-baa0-638ca1ed17b4" providerId="ADAL" clId="{995300C4-B3C9-433E-8E21-2349F7822AB3}" dt="2025-08-24T09:54:32.049" v="3" actId="20577"/>
          <ac:spMkLst>
            <pc:docMk/>
            <pc:sldMk cId="2585273264" sldId="259"/>
            <ac:spMk id="19" creationId="{0D6AF52B-2487-43F3-87D1-A5E2EE29F6AF}"/>
          </ac:spMkLst>
        </pc:spChg>
      </pc:sldChg>
      <pc:sldChg chg="modSp mod">
        <pc:chgData name="Sue Ainsworth" userId="888be70d-2e4c-4f55-baa0-638ca1ed17b4" providerId="ADAL" clId="{995300C4-B3C9-433E-8E21-2349F7822AB3}" dt="2025-08-24T09:54:50.658" v="13" actId="20577"/>
        <pc:sldMkLst>
          <pc:docMk/>
          <pc:sldMk cId="905650089" sldId="260"/>
        </pc:sldMkLst>
        <pc:spChg chg="mod">
          <ac:chgData name="Sue Ainsworth" userId="888be70d-2e4c-4f55-baa0-638ca1ed17b4" providerId="ADAL" clId="{995300C4-B3C9-433E-8E21-2349F7822AB3}" dt="2025-08-24T09:54:50.658" v="13" actId="20577"/>
          <ac:spMkLst>
            <pc:docMk/>
            <pc:sldMk cId="905650089" sldId="260"/>
            <ac:spMk id="19" creationId="{0D6AF52B-2487-43F3-87D1-A5E2EE29F6AF}"/>
          </ac:spMkLst>
        </pc:spChg>
      </pc:sldChg>
      <pc:sldChg chg="modSp mod">
        <pc:chgData name="Sue Ainsworth" userId="888be70d-2e4c-4f55-baa0-638ca1ed17b4" providerId="ADAL" clId="{995300C4-B3C9-433E-8E21-2349F7822AB3}" dt="2025-08-24T09:54:38.810" v="9" actId="20577"/>
        <pc:sldMkLst>
          <pc:docMk/>
          <pc:sldMk cId="1289124466" sldId="359"/>
        </pc:sldMkLst>
        <pc:spChg chg="mod">
          <ac:chgData name="Sue Ainsworth" userId="888be70d-2e4c-4f55-baa0-638ca1ed17b4" providerId="ADAL" clId="{995300C4-B3C9-433E-8E21-2349F7822AB3}" dt="2025-08-24T09:54:38.810" v="9" actId="20577"/>
          <ac:spMkLst>
            <pc:docMk/>
            <pc:sldMk cId="1289124466" sldId="359"/>
            <ac:spMk id="19" creationId="{0D6AF52B-2487-43F3-87D1-A5E2EE29F6AF}"/>
          </ac:spMkLst>
        </pc:spChg>
      </pc:sldChg>
      <pc:sldChg chg="modSp mod">
        <pc:chgData name="Sue Ainsworth" userId="888be70d-2e4c-4f55-baa0-638ca1ed17b4" providerId="ADAL" clId="{995300C4-B3C9-433E-8E21-2349F7822AB3}" dt="2025-08-24T09:54:59.724" v="21" actId="20577"/>
        <pc:sldMkLst>
          <pc:docMk/>
          <pc:sldMk cId="200071016" sldId="360"/>
        </pc:sldMkLst>
        <pc:spChg chg="mod">
          <ac:chgData name="Sue Ainsworth" userId="888be70d-2e4c-4f55-baa0-638ca1ed17b4" providerId="ADAL" clId="{995300C4-B3C9-433E-8E21-2349F7822AB3}" dt="2025-08-24T09:54:59.724" v="21" actId="20577"/>
          <ac:spMkLst>
            <pc:docMk/>
            <pc:sldMk cId="200071016" sldId="360"/>
            <ac:spMk id="19" creationId="{0D6AF52B-2487-43F3-87D1-A5E2EE29F6A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7EB96F-FA0E-418F-AB11-AA8A796287BC}" type="datetimeFigureOut">
              <a:rPr lang="en-GB" smtClean="0"/>
              <a:t>22/01/2026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96E069-D1E8-41BF-9E37-D2ED92E0B7FA}" type="slidenum">
              <a:rPr lang="en-GB" smtClean="0"/>
              <a:t>‹#›</a:t>
            </a:fld>
            <a:endParaRPr lang="en-GB"/>
          </a:p>
        </p:txBody>
      </p:sp>
    </p:spTree>
    <p:extLst>
      <p:ext uri="{BB962C8B-B14F-4D97-AF65-F5344CB8AC3E}">
        <p14:creationId xmlns:p14="http://schemas.microsoft.com/office/powerpoint/2010/main" val="38416740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22/01/2026</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82EDB8D0-98ED-4B86-9D5F-E61ADC70144D}" type="datetimeFigureOut">
              <a:rPr lang="en-US" smtClean="0"/>
              <a:t>1/22/2026</a:t>
            </a:fld>
            <a:endParaRPr lang="en-US" dirty="0"/>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31301984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82EDB8D0-98ED-4B86-9D5F-E61ADC70144D}" type="datetimeFigureOut">
              <a:rPr lang="en-US" smtClean="0"/>
              <a:t>1/22/2026</a:t>
            </a:fld>
            <a:endParaRPr lang="en-US"/>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367437696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6665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948896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172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image" Target="../media/image14.png"/><Relationship Id="rId5" Type="http://schemas.openxmlformats.org/officeDocument/2006/relationships/theme" Target="../theme/theme4.xml"/><Relationship Id="rId4" Type="http://schemas.openxmlformats.org/officeDocument/2006/relationships/slideLayout" Target="../slideLayouts/slideLayout18.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5" Type="http://schemas.openxmlformats.org/officeDocument/2006/relationships/slideLayout" Target="../slideLayouts/slideLayout29.xml"/><Relationship Id="rId4" Type="http://schemas.openxmlformats.org/officeDocument/2006/relationships/slideLayout" Target="../slideLayouts/slideLayout28.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22/01/2026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97" r:id="rId3"/>
    <p:sldLayoutId id="214748369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49845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30.svg"/><Relationship Id="rId7" Type="http://schemas.openxmlformats.org/officeDocument/2006/relationships/image" Target="../media/image34.svg"/><Relationship Id="rId2" Type="http://schemas.openxmlformats.org/officeDocument/2006/relationships/image" Target="../media/image29.png"/><Relationship Id="rId1" Type="http://schemas.openxmlformats.org/officeDocument/2006/relationships/slideLayout" Target="../slideLayouts/slideLayout17.xml"/><Relationship Id="rId6" Type="http://schemas.openxmlformats.org/officeDocument/2006/relationships/image" Target="../media/image33.png"/><Relationship Id="rId5" Type="http://schemas.openxmlformats.org/officeDocument/2006/relationships/image" Target="../media/image32.svg"/><Relationship Id="rId4" Type="http://schemas.openxmlformats.org/officeDocument/2006/relationships/image" Target="../media/image31.png"/></Relationships>
</file>

<file path=ppt/slides/_rels/slide7.xml.rels><?xml version="1.0" encoding="UTF-8" standalone="yes"?>
<Relationships xmlns="http://schemas.openxmlformats.org/package/2006/relationships"><Relationship Id="rId3" Type="http://schemas.openxmlformats.org/officeDocument/2006/relationships/image" Target="../media/image30.svg"/><Relationship Id="rId7" Type="http://schemas.openxmlformats.org/officeDocument/2006/relationships/image" Target="../media/image34.svg"/><Relationship Id="rId2" Type="http://schemas.openxmlformats.org/officeDocument/2006/relationships/image" Target="../media/image29.png"/><Relationship Id="rId1" Type="http://schemas.openxmlformats.org/officeDocument/2006/relationships/slideLayout" Target="../slideLayouts/slideLayout17.xml"/><Relationship Id="rId6" Type="http://schemas.openxmlformats.org/officeDocument/2006/relationships/image" Target="../media/image33.png"/><Relationship Id="rId5" Type="http://schemas.openxmlformats.org/officeDocument/2006/relationships/image" Target="../media/image32.svg"/><Relationship Id="rId4" Type="http://schemas.openxmlformats.org/officeDocument/2006/relationships/image" Target="../media/image31.png"/></Relationships>
</file>

<file path=ppt/slides/_rels/slide8.xml.rels><?xml version="1.0" encoding="UTF-8" standalone="yes"?>
<Relationships xmlns="http://schemas.openxmlformats.org/package/2006/relationships"><Relationship Id="rId3" Type="http://schemas.openxmlformats.org/officeDocument/2006/relationships/image" Target="../media/image30.svg"/><Relationship Id="rId7" Type="http://schemas.openxmlformats.org/officeDocument/2006/relationships/image" Target="../media/image34.svg"/><Relationship Id="rId2" Type="http://schemas.openxmlformats.org/officeDocument/2006/relationships/image" Target="../media/image29.png"/><Relationship Id="rId1" Type="http://schemas.openxmlformats.org/officeDocument/2006/relationships/slideLayout" Target="../slideLayouts/slideLayout17.xml"/><Relationship Id="rId6" Type="http://schemas.openxmlformats.org/officeDocument/2006/relationships/image" Target="../media/image33.png"/><Relationship Id="rId5" Type="http://schemas.openxmlformats.org/officeDocument/2006/relationships/image" Target="../media/image32.svg"/><Relationship Id="rId4" Type="http://schemas.openxmlformats.org/officeDocument/2006/relationships/image" Target="../media/image31.png"/></Relationships>
</file>

<file path=ppt/slides/_rels/slide9.xml.rels><?xml version="1.0" encoding="UTF-8" standalone="yes"?>
<Relationships xmlns="http://schemas.openxmlformats.org/package/2006/relationships"><Relationship Id="rId3" Type="http://schemas.openxmlformats.org/officeDocument/2006/relationships/image" Target="../media/image30.svg"/><Relationship Id="rId7" Type="http://schemas.openxmlformats.org/officeDocument/2006/relationships/image" Target="../media/image34.svg"/><Relationship Id="rId2" Type="http://schemas.openxmlformats.org/officeDocument/2006/relationships/image" Target="../media/image29.png"/><Relationship Id="rId1" Type="http://schemas.openxmlformats.org/officeDocument/2006/relationships/slideLayout" Target="../slideLayouts/slideLayout17.xml"/><Relationship Id="rId6" Type="http://schemas.openxmlformats.org/officeDocument/2006/relationships/image" Target="../media/image33.png"/><Relationship Id="rId5" Type="http://schemas.openxmlformats.org/officeDocument/2006/relationships/image" Target="../media/image32.svg"/><Relationship Id="rId4" Type="http://schemas.openxmlformats.org/officeDocument/2006/relationships/image" Target="../media/image31.png"/></Relationships>
</file>

<file path=ppt/slides/_rels/slide10.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2" Type="http://schemas.openxmlformats.org/officeDocument/2006/relationships/hyperlink" Target="mailto:s.ainsworth@uwtsd.ac.uk" TargetMode="External"/><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normAutofit/>
          </a:bodyPr>
          <a:lstStyle/>
          <a:p>
            <a:r>
              <a:rPr lang="en-GB" sz="2400" dirty="0"/>
              <a:t>Sue Ainsworth</a:t>
            </a:r>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a:xfrm>
            <a:off x="1524000" y="3602037"/>
            <a:ext cx="9144000" cy="2216871"/>
          </a:xfrm>
        </p:spPr>
        <p:txBody>
          <a:bodyPr/>
          <a:lstStyle/>
          <a:p>
            <a:r>
              <a:rPr lang="en-GB" dirty="0"/>
              <a:t>Exploring Behaviours &amp; Interventions in the Learning Environment W4 ECIE4011</a:t>
            </a:r>
          </a:p>
          <a:p>
            <a:endParaRPr lang="en-GB" dirty="0"/>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DE67B-89A0-4C9F-BACA-F88EC46DD878}"/>
              </a:ext>
            </a:extLst>
          </p:cNvPr>
          <p:cNvSpPr>
            <a:spLocks noGrp="1"/>
          </p:cNvSpPr>
          <p:nvPr>
            <p:ph type="title"/>
          </p:nvPr>
        </p:nvSpPr>
        <p:spPr>
          <a:xfrm>
            <a:off x="686834" y="1153572"/>
            <a:ext cx="3200400" cy="4461163"/>
          </a:xfrm>
        </p:spPr>
        <p:txBody>
          <a:bodyPr>
            <a:normAutofit/>
          </a:bodyPr>
          <a:lstStyle/>
          <a:p>
            <a:r>
              <a:rPr lang="en-GB" dirty="0" err="1">
                <a:solidFill>
                  <a:srgbClr val="0070C0"/>
                </a:solidFill>
                <a:latin typeface="Arial" panose="020B0604020202020204" pitchFamily="34" charset="0"/>
                <a:cs typeface="Arial" panose="020B0604020202020204" pitchFamily="34" charset="0"/>
              </a:rPr>
              <a:t>Nodau</a:t>
            </a:r>
            <a:r>
              <a:rPr lang="en-GB" dirty="0">
                <a:solidFill>
                  <a:srgbClr val="0070C0"/>
                </a:solidFill>
                <a:latin typeface="Arial" panose="020B0604020202020204" pitchFamily="34" charset="0"/>
                <a:cs typeface="Arial" panose="020B0604020202020204" pitchFamily="34" charset="0"/>
              </a:rPr>
              <a:t> </a:t>
            </a:r>
            <a:r>
              <a:rPr lang="en-GB" dirty="0" err="1">
                <a:solidFill>
                  <a:srgbClr val="0070C0"/>
                </a:solidFill>
                <a:latin typeface="Arial" panose="020B0604020202020204" pitchFamily="34" charset="0"/>
                <a:cs typeface="Arial" panose="020B0604020202020204" pitchFamily="34" charset="0"/>
              </a:rPr>
              <a:t>Modiwl</a:t>
            </a:r>
            <a:r>
              <a:rPr lang="en-GB" dirty="0">
                <a:solidFill>
                  <a:srgbClr val="0070C0"/>
                </a:solidFill>
                <a:latin typeface="Arial" panose="020B0604020202020204" pitchFamily="34" charset="0"/>
                <a:cs typeface="Arial" panose="020B0604020202020204" pitchFamily="34" charset="0"/>
              </a:rPr>
              <a:t>/</a:t>
            </a:r>
            <a:br>
              <a:rPr lang="en-GB" dirty="0">
                <a:solidFill>
                  <a:srgbClr val="0070C0"/>
                </a:solidFill>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Module Aims</a:t>
            </a:r>
          </a:p>
        </p:txBody>
      </p:sp>
      <p:sp>
        <p:nvSpPr>
          <p:cNvPr id="3" name="Content Placeholder 2">
            <a:extLst>
              <a:ext uri="{FF2B5EF4-FFF2-40B4-BE49-F238E27FC236}">
                <a16:creationId xmlns:a16="http://schemas.microsoft.com/office/drawing/2014/main" id="{3F6EAD8C-D1B1-44E2-A6D2-5F0B86FF3440}"/>
              </a:ext>
            </a:extLst>
          </p:cNvPr>
          <p:cNvSpPr>
            <a:spLocks noGrp="1"/>
          </p:cNvSpPr>
          <p:nvPr>
            <p:ph idx="1"/>
          </p:nvPr>
        </p:nvSpPr>
        <p:spPr>
          <a:xfrm>
            <a:off x="4447308" y="157076"/>
            <a:ext cx="6906491" cy="6748608"/>
          </a:xfrm>
        </p:spPr>
        <p:txBody>
          <a:bodyPr anchor="ctr">
            <a:normAutofit/>
          </a:bodyPr>
          <a:lstStyle/>
          <a:p>
            <a:pPr fontAlgn="base" hangingPunct="0"/>
            <a:r>
              <a:rPr lang="cy-GB" sz="2400" dirty="0">
                <a:solidFill>
                  <a:srgbClr val="0070C0"/>
                </a:solidFill>
                <a:latin typeface="Arial" panose="020B0604020202020204" pitchFamily="34" charset="0"/>
                <a:cs typeface="Arial" panose="020B0604020202020204" pitchFamily="34" charset="0"/>
              </a:rPr>
              <a:t>Cyflwyno myfyrwyr i’r ffactorau sy’n dylanwadu ar ymddygiad plant mewn amgylcheddau dysgu.</a:t>
            </a:r>
          </a:p>
          <a:p>
            <a:pPr lvl="0" fontAlgn="base" hangingPunct="0"/>
            <a:r>
              <a:rPr lang="cy-GB" sz="2400" dirty="0">
                <a:solidFill>
                  <a:srgbClr val="0070C0"/>
                </a:solidFill>
                <a:latin typeface="Arial" panose="020B0604020202020204" pitchFamily="34" charset="0"/>
                <a:cs typeface="Arial" panose="020B0604020202020204" pitchFamily="34" charset="0"/>
              </a:rPr>
              <a:t>Cynefino myfyrwyr ag ystod o ymyriadau ymarferol sy’n cefnogi perthnasoedd rhyngbersonol ac ymddygiadau cadarnhaol yn yr amgylchedd dysgu.</a:t>
            </a:r>
          </a:p>
          <a:p>
            <a:pPr lvl="0" fontAlgn="base" hangingPunct="0"/>
            <a:r>
              <a:rPr lang="en-US" sz="2400" dirty="0">
                <a:solidFill>
                  <a:srgbClr val="0070C0"/>
                </a:solidFill>
                <a:latin typeface="Arial" panose="020B0604020202020204" pitchFamily="34" charset="0"/>
                <a:cs typeface="Arial" panose="020B0604020202020204" pitchFamily="34" charset="0"/>
              </a:rPr>
              <a:t>To introduce students to the factors that influence children’s </a:t>
            </a:r>
            <a:r>
              <a:rPr lang="en-GB" sz="2400" dirty="0">
                <a:solidFill>
                  <a:srgbClr val="0070C0"/>
                </a:solidFill>
                <a:latin typeface="Arial" panose="020B0604020202020204" pitchFamily="34" charset="0"/>
                <a:cs typeface="Arial" panose="020B0604020202020204" pitchFamily="34" charset="0"/>
              </a:rPr>
              <a:t>behaviour</a:t>
            </a:r>
            <a:r>
              <a:rPr lang="en-US" sz="2400" dirty="0">
                <a:solidFill>
                  <a:srgbClr val="0070C0"/>
                </a:solidFill>
                <a:latin typeface="Arial" panose="020B0604020202020204" pitchFamily="34" charset="0"/>
                <a:cs typeface="Arial" panose="020B0604020202020204" pitchFamily="34" charset="0"/>
              </a:rPr>
              <a:t> in learning environments.</a:t>
            </a:r>
            <a:endParaRPr lang="en-GB" sz="2400" dirty="0">
              <a:solidFill>
                <a:srgbClr val="0070C0"/>
              </a:solidFill>
              <a:latin typeface="Arial" panose="020B0604020202020204" pitchFamily="34" charset="0"/>
              <a:cs typeface="Arial" panose="020B0604020202020204" pitchFamily="34" charset="0"/>
            </a:endParaRPr>
          </a:p>
          <a:p>
            <a:pPr lvl="0" fontAlgn="base" hangingPunct="0"/>
            <a:r>
              <a:rPr lang="en-US" sz="2400" dirty="0">
                <a:solidFill>
                  <a:srgbClr val="0070C0"/>
                </a:solidFill>
                <a:latin typeface="Arial" panose="020B0604020202020204" pitchFamily="34" charset="0"/>
                <a:cs typeface="Arial" panose="020B0604020202020204" pitchFamily="34" charset="0"/>
              </a:rPr>
              <a:t>To </a:t>
            </a:r>
            <a:r>
              <a:rPr lang="en-GB" sz="2400" dirty="0">
                <a:solidFill>
                  <a:srgbClr val="0070C0"/>
                </a:solidFill>
                <a:latin typeface="Arial" panose="020B0604020202020204" pitchFamily="34" charset="0"/>
                <a:cs typeface="Arial" panose="020B0604020202020204" pitchFamily="34" charset="0"/>
              </a:rPr>
              <a:t>familiarise</a:t>
            </a:r>
            <a:r>
              <a:rPr lang="en-US" sz="2400" dirty="0">
                <a:solidFill>
                  <a:srgbClr val="0070C0"/>
                </a:solidFill>
                <a:latin typeface="Arial" panose="020B0604020202020204" pitchFamily="34" charset="0"/>
                <a:cs typeface="Arial" panose="020B0604020202020204" pitchFamily="34" charset="0"/>
              </a:rPr>
              <a:t> students with a range of practical interventions that support positive interpersonal relationships and </a:t>
            </a:r>
            <a:r>
              <a:rPr lang="en-GB" sz="2400" dirty="0">
                <a:solidFill>
                  <a:srgbClr val="0070C0"/>
                </a:solidFill>
                <a:latin typeface="Arial" panose="020B0604020202020204" pitchFamily="34" charset="0"/>
                <a:cs typeface="Arial" panose="020B0604020202020204" pitchFamily="34" charset="0"/>
              </a:rPr>
              <a:t>behaviours</a:t>
            </a:r>
            <a:r>
              <a:rPr lang="en-US" sz="2400" dirty="0">
                <a:solidFill>
                  <a:srgbClr val="0070C0"/>
                </a:solidFill>
                <a:latin typeface="Arial" panose="020B0604020202020204" pitchFamily="34" charset="0"/>
                <a:cs typeface="Arial" panose="020B0604020202020204" pitchFamily="34" charset="0"/>
              </a:rPr>
              <a:t> within the learning environment.</a:t>
            </a:r>
            <a:endParaRPr lang="en-GB" sz="2400" dirty="0">
              <a:solidFill>
                <a:srgbClr val="0070C0"/>
              </a:solidFill>
              <a:latin typeface="Arial" panose="020B0604020202020204" pitchFamily="34" charset="0"/>
              <a:cs typeface="Arial" panose="020B0604020202020204" pitchFamily="34" charset="0"/>
            </a:endParaRPr>
          </a:p>
          <a:p>
            <a:pPr lvl="0" fontAlgn="base" hangingPunct="0"/>
            <a:endParaRPr lang="cy-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657878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9EF09-1244-4805-BE52-8E67C060C4E9}"/>
              </a:ext>
            </a:extLst>
          </p:cNvPr>
          <p:cNvSpPr>
            <a:spLocks noGrp="1"/>
          </p:cNvSpPr>
          <p:nvPr>
            <p:ph type="title"/>
          </p:nvPr>
        </p:nvSpPr>
        <p:spPr>
          <a:xfrm>
            <a:off x="686834" y="1153572"/>
            <a:ext cx="3200400" cy="4461163"/>
          </a:xfrm>
        </p:spPr>
        <p:txBody>
          <a:bodyPr>
            <a:normAutofit/>
          </a:bodyPr>
          <a:lstStyle/>
          <a:p>
            <a:r>
              <a:rPr lang="en-GB" dirty="0" err="1">
                <a:solidFill>
                  <a:srgbClr val="0070C0"/>
                </a:solidFill>
                <a:latin typeface="Arial" panose="020B0604020202020204" pitchFamily="34" charset="0"/>
                <a:cs typeface="Arial" panose="020B0604020202020204" pitchFamily="34" charset="0"/>
              </a:rPr>
              <a:t>Deilliannau</a:t>
            </a:r>
            <a:r>
              <a:rPr lang="en-GB" dirty="0">
                <a:solidFill>
                  <a:srgbClr val="0070C0"/>
                </a:solidFill>
                <a:latin typeface="Arial" panose="020B0604020202020204" pitchFamily="34" charset="0"/>
                <a:cs typeface="Arial" panose="020B0604020202020204" pitchFamily="34" charset="0"/>
              </a:rPr>
              <a:t> </a:t>
            </a:r>
            <a:r>
              <a:rPr lang="en-GB" dirty="0" err="1">
                <a:solidFill>
                  <a:srgbClr val="0070C0"/>
                </a:solidFill>
                <a:latin typeface="Arial" panose="020B0604020202020204" pitchFamily="34" charset="0"/>
                <a:cs typeface="Arial" panose="020B0604020202020204" pitchFamily="34" charset="0"/>
              </a:rPr>
              <a:t>Dysgu</a:t>
            </a: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5A0B0DC-4E72-44B8-91DB-6DB275508DD9}"/>
              </a:ext>
            </a:extLst>
          </p:cNvPr>
          <p:cNvSpPr>
            <a:spLocks noGrp="1"/>
          </p:cNvSpPr>
          <p:nvPr>
            <p:ph idx="1"/>
          </p:nvPr>
        </p:nvSpPr>
        <p:spPr>
          <a:xfrm>
            <a:off x="4447308" y="319088"/>
            <a:ext cx="6906491" cy="5857875"/>
          </a:xfrm>
        </p:spPr>
        <p:txBody>
          <a:bodyPr anchor="ctr">
            <a:normAutofit/>
          </a:bodyPr>
          <a:lstStyle/>
          <a:p>
            <a:pPr marL="0" indent="0" fontAlgn="base" hangingPunct="0">
              <a:buNone/>
            </a:pPr>
            <a:r>
              <a:rPr lang="cy-GB" sz="2000" b="1" dirty="0">
                <a:solidFill>
                  <a:srgbClr val="0070C0"/>
                </a:solidFill>
                <a:latin typeface="Arial" panose="020B0604020202020204" pitchFamily="34" charset="0"/>
                <a:cs typeface="Arial" panose="020B0604020202020204" pitchFamily="34" charset="0"/>
              </a:rPr>
              <a:t>Ar ôl cwblhau’r modwl hwn yn llwyddiannus, dylai bod y myfyriwr yn gallu dangos y gallu i:</a:t>
            </a:r>
          </a:p>
          <a:p>
            <a:pPr lvl="1" fontAlgn="base" hangingPunct="0"/>
            <a:r>
              <a:rPr lang="cy-GB" sz="2000" dirty="0">
                <a:solidFill>
                  <a:srgbClr val="0070C0"/>
                </a:solidFill>
                <a:latin typeface="Arial" panose="020B0604020202020204" pitchFamily="34" charset="0"/>
                <a:cs typeface="Arial" panose="020B0604020202020204" pitchFamily="34" charset="0"/>
              </a:rPr>
              <a:t>ddangos dealltwriaeth o’r ffactorau sy’n dylanwadu ar ymddygiad plant mewn amgylcheddau dysgu;</a:t>
            </a:r>
          </a:p>
          <a:p>
            <a:pPr lvl="1" fontAlgn="base" hangingPunct="0"/>
            <a:r>
              <a:rPr lang="cy-GB" sz="2000" dirty="0">
                <a:solidFill>
                  <a:srgbClr val="0070C0"/>
                </a:solidFill>
                <a:latin typeface="Arial" panose="020B0604020202020204" pitchFamily="34" charset="0"/>
                <a:cs typeface="Arial" panose="020B0604020202020204" pitchFamily="34" charset="0"/>
              </a:rPr>
              <a:t>dangos gwybodaeth am y nodweddion personol sy’n dylanwadu ar ymddygiad plant yn yr amgylchedd dysgu;</a:t>
            </a:r>
          </a:p>
          <a:p>
            <a:pPr lvl="1" fontAlgn="base" hangingPunct="0"/>
            <a:r>
              <a:rPr lang="cy-GB" sz="2000" dirty="0">
                <a:solidFill>
                  <a:srgbClr val="0070C0"/>
                </a:solidFill>
                <a:latin typeface="Arial" panose="020B0604020202020204" pitchFamily="34" charset="0"/>
                <a:cs typeface="Arial" panose="020B0604020202020204" pitchFamily="34" charset="0"/>
              </a:rPr>
              <a:t>deall a gwerthuso  ystod o ymyriadau ymarferol a ddyfeisiwyd i hyrwyddo ymddygiadau cadarnhaol;  </a:t>
            </a:r>
          </a:p>
          <a:p>
            <a:pPr lvl="1" fontAlgn="base" hangingPunct="0"/>
            <a:r>
              <a:rPr lang="cy-GB" sz="2000" dirty="0">
                <a:solidFill>
                  <a:srgbClr val="0070C0"/>
                </a:solidFill>
                <a:latin typeface="Arial" panose="020B0604020202020204" pitchFamily="34" charset="0"/>
                <a:cs typeface="Arial" panose="020B0604020202020204" pitchFamily="34" charset="0"/>
              </a:rPr>
              <a:t>trefnu eu gwybodaeth a’u dysgu trwy ddefnyddio ystod o adnoddau gwybodaeth a chyflwyno’u gwaith ar y lefel briodol.</a:t>
            </a:r>
            <a:endParaRPr lang="en-GB" sz="2000" dirty="0"/>
          </a:p>
        </p:txBody>
      </p:sp>
    </p:spTree>
    <p:extLst>
      <p:ext uri="{BB962C8B-B14F-4D97-AF65-F5344CB8AC3E}">
        <p14:creationId xmlns:p14="http://schemas.microsoft.com/office/powerpoint/2010/main" val="25157493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9EF09-1244-4805-BE52-8E67C060C4E9}"/>
              </a:ext>
            </a:extLst>
          </p:cNvPr>
          <p:cNvSpPr>
            <a:spLocks noGrp="1"/>
          </p:cNvSpPr>
          <p:nvPr>
            <p:ph type="title"/>
          </p:nvPr>
        </p:nvSpPr>
        <p:spPr>
          <a:xfrm>
            <a:off x="686834" y="1153572"/>
            <a:ext cx="3200400" cy="4461163"/>
          </a:xfrm>
        </p:spPr>
        <p:txBody>
          <a:bodyPr>
            <a:normAutofit/>
          </a:bodyPr>
          <a:lstStyle/>
          <a:p>
            <a:r>
              <a:rPr lang="en-GB" sz="4000" dirty="0">
                <a:solidFill>
                  <a:srgbClr val="0070C0"/>
                </a:solidFill>
                <a:latin typeface="Arial" panose="020B0604020202020204" pitchFamily="34" charset="0"/>
                <a:cs typeface="Arial" panose="020B0604020202020204" pitchFamily="34" charset="0"/>
              </a:rPr>
              <a:t>Learning Outcomes/</a:t>
            </a:r>
            <a:br>
              <a:rPr lang="en-GB" sz="4000" dirty="0">
                <a:solidFill>
                  <a:srgbClr val="0070C0"/>
                </a:solidFill>
                <a:latin typeface="Arial" panose="020B0604020202020204" pitchFamily="34" charset="0"/>
                <a:cs typeface="Arial" panose="020B0604020202020204" pitchFamily="34" charset="0"/>
              </a:rPr>
            </a:br>
            <a:r>
              <a:rPr lang="en-GB" sz="4000" dirty="0" err="1">
                <a:solidFill>
                  <a:srgbClr val="0070C0"/>
                </a:solidFill>
                <a:latin typeface="Arial" panose="020B0604020202020204" pitchFamily="34" charset="0"/>
                <a:cs typeface="Arial" panose="020B0604020202020204" pitchFamily="34" charset="0"/>
              </a:rPr>
              <a:t>Canlyniadau</a:t>
            </a:r>
            <a:r>
              <a:rPr lang="en-GB" sz="4000" dirty="0">
                <a:solidFill>
                  <a:srgbClr val="0070C0"/>
                </a:solidFill>
                <a:latin typeface="Arial" panose="020B0604020202020204" pitchFamily="34" charset="0"/>
                <a:cs typeface="Arial" panose="020B0604020202020204" pitchFamily="34" charset="0"/>
              </a:rPr>
              <a:t> </a:t>
            </a:r>
            <a:r>
              <a:rPr lang="en-GB" sz="4000" dirty="0" err="1">
                <a:solidFill>
                  <a:srgbClr val="0070C0"/>
                </a:solidFill>
                <a:latin typeface="Arial" panose="020B0604020202020204" pitchFamily="34" charset="0"/>
                <a:cs typeface="Arial" panose="020B0604020202020204" pitchFamily="34" charset="0"/>
              </a:rPr>
              <a:t>Dysgu</a:t>
            </a:r>
            <a:endParaRPr lang="en-GB" sz="4000"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5A0B0DC-4E72-44B8-91DB-6DB275508DD9}"/>
              </a:ext>
            </a:extLst>
          </p:cNvPr>
          <p:cNvSpPr>
            <a:spLocks noGrp="1"/>
          </p:cNvSpPr>
          <p:nvPr>
            <p:ph idx="1"/>
          </p:nvPr>
        </p:nvSpPr>
        <p:spPr>
          <a:xfrm>
            <a:off x="4447308" y="591344"/>
            <a:ext cx="6906491" cy="5585619"/>
          </a:xfrm>
        </p:spPr>
        <p:txBody>
          <a:bodyPr anchor="ctr">
            <a:normAutofit/>
          </a:bodyPr>
          <a:lstStyle/>
          <a:p>
            <a:pPr marL="0" indent="0" fontAlgn="base" hangingPunct="0">
              <a:buNone/>
            </a:pPr>
            <a:r>
              <a:rPr lang="en-GB" b="1" dirty="0">
                <a:solidFill>
                  <a:srgbClr val="0070C0"/>
                </a:solidFill>
                <a:latin typeface="Arial" panose="020B0604020202020204" pitchFamily="34" charset="0"/>
                <a:cs typeface="Arial" panose="020B0604020202020204" pitchFamily="34" charset="0"/>
              </a:rPr>
              <a:t>Upon the successful completion of this module, the student should be able to demonstrate the ability to:</a:t>
            </a:r>
          </a:p>
          <a:p>
            <a:pPr lvl="1" fontAlgn="base" hangingPunct="0"/>
            <a:r>
              <a:rPr lang="en-GB" dirty="0">
                <a:solidFill>
                  <a:srgbClr val="0070C0"/>
                </a:solidFill>
                <a:latin typeface="Arial" panose="020B0604020202020204" pitchFamily="34" charset="0"/>
                <a:cs typeface="Arial" panose="020B0604020202020204" pitchFamily="34" charset="0"/>
              </a:rPr>
              <a:t>demonstrate an understanding of the factors that influence children’s behaviour in learning environments;</a:t>
            </a:r>
          </a:p>
          <a:p>
            <a:pPr lvl="1" fontAlgn="base" hangingPunct="0"/>
            <a:r>
              <a:rPr lang="en-GB" dirty="0">
                <a:solidFill>
                  <a:srgbClr val="0070C0"/>
                </a:solidFill>
                <a:latin typeface="Arial" panose="020B0604020202020204" pitchFamily="34" charset="0"/>
                <a:cs typeface="Arial" panose="020B0604020202020204" pitchFamily="34" charset="0"/>
              </a:rPr>
              <a:t>demonstrate knowledge of the personal characteristics that influence children’s behaviour in the learning environment;</a:t>
            </a:r>
          </a:p>
          <a:p>
            <a:pPr lvl="1" fontAlgn="base" hangingPunct="0"/>
            <a:r>
              <a:rPr lang="en-GB" dirty="0">
                <a:solidFill>
                  <a:srgbClr val="0070C0"/>
                </a:solidFill>
                <a:latin typeface="Arial" panose="020B0604020202020204" pitchFamily="34" charset="0"/>
                <a:cs typeface="Arial" panose="020B0604020202020204" pitchFamily="34" charset="0"/>
              </a:rPr>
              <a:t>understand and evaluate a range of practical interventions devised to promote positive behaviours; </a:t>
            </a:r>
          </a:p>
          <a:p>
            <a:pPr lvl="1" fontAlgn="base" hangingPunct="0"/>
            <a:r>
              <a:rPr lang="en-GB" dirty="0">
                <a:solidFill>
                  <a:srgbClr val="0070C0"/>
                </a:solidFill>
                <a:latin typeface="Arial" panose="020B0604020202020204" pitchFamily="34" charset="0"/>
                <a:cs typeface="Arial" panose="020B0604020202020204" pitchFamily="34" charset="0"/>
              </a:rPr>
              <a:t>organise their knowledge and learning using </a:t>
            </a:r>
            <a:r>
              <a:rPr lang="en-US" dirty="0">
                <a:solidFill>
                  <a:srgbClr val="0070C0"/>
                </a:solidFill>
                <a:latin typeface="Arial" panose="020B0604020202020204" pitchFamily="34" charset="0"/>
                <a:cs typeface="Arial" panose="020B0604020202020204" pitchFamily="34" charset="0"/>
              </a:rPr>
              <a:t>a range of information resources and present their work at the appropriate level.</a:t>
            </a:r>
            <a:endParaRPr lang="en-GB" dirty="0">
              <a:solidFill>
                <a:srgbClr val="0070C0"/>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8566435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CCE39-DF1D-4001-914D-C4A366228952}"/>
              </a:ext>
            </a:extLst>
          </p:cNvPr>
          <p:cNvSpPr>
            <a:spLocks noGrp="1"/>
          </p:cNvSpPr>
          <p:nvPr>
            <p:ph type="title"/>
          </p:nvPr>
        </p:nvSpPr>
        <p:spPr>
          <a:xfrm>
            <a:off x="838200" y="643467"/>
            <a:ext cx="3472131" cy="5571066"/>
          </a:xfrm>
        </p:spPr>
        <p:txBody>
          <a:bodyPr>
            <a:normAutofit/>
          </a:bodyPr>
          <a:lstStyle/>
          <a:p>
            <a:r>
              <a:rPr lang="en-GB" sz="3400" b="1" dirty="0" err="1">
                <a:solidFill>
                  <a:srgbClr val="0070C0"/>
                </a:solidFill>
                <a:latin typeface="Arial" panose="020B0604020202020204" pitchFamily="34" charset="0"/>
                <a:cs typeface="Arial" panose="020B0604020202020204" pitchFamily="34" charset="0"/>
              </a:rPr>
              <a:t>Asesiad</a:t>
            </a:r>
            <a:r>
              <a:rPr lang="en-GB" sz="3400" b="1" dirty="0">
                <a:solidFill>
                  <a:srgbClr val="0070C0"/>
                </a:solidFill>
                <a:latin typeface="Arial" panose="020B0604020202020204" pitchFamily="34" charset="0"/>
                <a:cs typeface="Arial" panose="020B0604020202020204" pitchFamily="34" charset="0"/>
              </a:rPr>
              <a:t> 1</a:t>
            </a:r>
          </a:p>
        </p:txBody>
      </p:sp>
      <p:grpSp>
        <p:nvGrpSpPr>
          <p:cNvPr id="6" name="Group 5">
            <a:extLst>
              <a:ext uri="{FF2B5EF4-FFF2-40B4-BE49-F238E27FC236}">
                <a16:creationId xmlns:a16="http://schemas.microsoft.com/office/drawing/2014/main" id="{D2083818-DEC7-4CE4-AC90-A421421CB985}"/>
              </a:ext>
            </a:extLst>
          </p:cNvPr>
          <p:cNvGrpSpPr/>
          <p:nvPr/>
        </p:nvGrpSpPr>
        <p:grpSpPr>
          <a:xfrm>
            <a:off x="4472434" y="0"/>
            <a:ext cx="6621003" cy="5552024"/>
            <a:chOff x="4589632" y="653693"/>
            <a:chExt cx="6621003" cy="5552024"/>
          </a:xfrm>
        </p:grpSpPr>
        <p:sp>
          <p:nvSpPr>
            <p:cNvPr id="7" name="Rectangle: Rounded Corners 6">
              <a:extLst>
                <a:ext uri="{FF2B5EF4-FFF2-40B4-BE49-F238E27FC236}">
                  <a16:creationId xmlns:a16="http://schemas.microsoft.com/office/drawing/2014/main" id="{BA82C5D6-8CAD-4A8C-B5DA-C9AC5241026E}"/>
                </a:ext>
              </a:extLst>
            </p:cNvPr>
            <p:cNvSpPr/>
            <p:nvPr/>
          </p:nvSpPr>
          <p:spPr>
            <a:xfrm>
              <a:off x="4898859" y="707684"/>
              <a:ext cx="6303729" cy="1583774"/>
            </a:xfrm>
            <a:prstGeom prst="roundRect">
              <a:avLst>
                <a:gd name="adj" fmla="val 10000"/>
              </a:avLst>
            </a:prstGeom>
          </p:spPr>
          <p:style>
            <a:lnRef idx="0">
              <a:schemeClr val="dk1">
                <a:hueOff val="0"/>
                <a:satOff val="0"/>
                <a:lumOff val="0"/>
                <a:alphaOff val="0"/>
              </a:schemeClr>
            </a:lnRef>
            <a:fillRef idx="1">
              <a:schemeClr val="bg1">
                <a:lumMod val="95000"/>
                <a:hueOff val="0"/>
                <a:satOff val="0"/>
                <a:lumOff val="0"/>
                <a:alphaOff val="0"/>
              </a:schemeClr>
            </a:fillRef>
            <a:effectRef idx="0">
              <a:schemeClr val="bg1">
                <a:lumMod val="95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8" name="Rectangle 7" descr="Calculator">
              <a:extLst>
                <a:ext uri="{FF2B5EF4-FFF2-40B4-BE49-F238E27FC236}">
                  <a16:creationId xmlns:a16="http://schemas.microsoft.com/office/drawing/2014/main" id="{6EF11111-6643-418B-89D0-FCA88630B460}"/>
                </a:ext>
              </a:extLst>
            </p:cNvPr>
            <p:cNvSpPr/>
            <p:nvPr/>
          </p:nvSpPr>
          <p:spPr>
            <a:xfrm>
              <a:off x="5068724" y="1018856"/>
              <a:ext cx="871075" cy="871075"/>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sp>
          <p:nvSpPr>
            <p:cNvPr id="10" name="Freeform: Shape 9">
              <a:extLst>
                <a:ext uri="{FF2B5EF4-FFF2-40B4-BE49-F238E27FC236}">
                  <a16:creationId xmlns:a16="http://schemas.microsoft.com/office/drawing/2014/main" id="{A95E53B1-3E47-4217-A819-E6A4419773EB}"/>
                </a:ext>
              </a:extLst>
            </p:cNvPr>
            <p:cNvSpPr/>
            <p:nvPr/>
          </p:nvSpPr>
          <p:spPr>
            <a:xfrm>
              <a:off x="6090574" y="653693"/>
              <a:ext cx="2836678" cy="1583774"/>
            </a:xfrm>
            <a:custGeom>
              <a:avLst/>
              <a:gdLst>
                <a:gd name="connsiteX0" fmla="*/ 0 w 2836678"/>
                <a:gd name="connsiteY0" fmla="*/ 0 h 1583774"/>
                <a:gd name="connsiteX1" fmla="*/ 2836678 w 2836678"/>
                <a:gd name="connsiteY1" fmla="*/ 0 h 1583774"/>
                <a:gd name="connsiteX2" fmla="*/ 2836678 w 2836678"/>
                <a:gd name="connsiteY2" fmla="*/ 1583774 h 1583774"/>
                <a:gd name="connsiteX3" fmla="*/ 0 w 2836678"/>
                <a:gd name="connsiteY3" fmla="*/ 1583774 h 1583774"/>
                <a:gd name="connsiteX4" fmla="*/ 0 w 2836678"/>
                <a:gd name="connsiteY4" fmla="*/ 0 h 1583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36678" h="1583774">
                  <a:moveTo>
                    <a:pt x="0" y="0"/>
                  </a:moveTo>
                  <a:lnTo>
                    <a:pt x="2836678" y="0"/>
                  </a:lnTo>
                  <a:lnTo>
                    <a:pt x="2836678" y="1583774"/>
                  </a:lnTo>
                  <a:lnTo>
                    <a:pt x="0" y="158377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67616" tIns="167616" rIns="167616" bIns="167616" numCol="1" spcCol="1270" anchor="ctr" anchorCtr="0">
              <a:noAutofit/>
            </a:bodyPr>
            <a:lstStyle/>
            <a:p>
              <a:pPr marL="0" lvl="0" indent="0" algn="l" defTabSz="800100">
                <a:lnSpc>
                  <a:spcPct val="90000"/>
                </a:lnSpc>
                <a:spcBef>
                  <a:spcPct val="0"/>
                </a:spcBef>
                <a:spcAft>
                  <a:spcPct val="35000"/>
                </a:spcAft>
                <a:buNone/>
              </a:pPr>
              <a:r>
                <a:rPr lang="en-GB" sz="1800" b="1" kern="1200" dirty="0" err="1">
                  <a:solidFill>
                    <a:srgbClr val="0070C0"/>
                  </a:solidFill>
                  <a:latin typeface="Arial" panose="020B0604020202020204" pitchFamily="34" charset="0"/>
                  <a:cs typeface="Arial" panose="020B0604020202020204" pitchFamily="34" charset="0"/>
                </a:rPr>
                <a:t>Asesiad</a:t>
              </a:r>
              <a:r>
                <a:rPr lang="en-GB" sz="1800" b="1" kern="1200" dirty="0">
                  <a:solidFill>
                    <a:srgbClr val="0070C0"/>
                  </a:solidFill>
                  <a:latin typeface="Arial" panose="020B0604020202020204" pitchFamily="34" charset="0"/>
                  <a:cs typeface="Arial" panose="020B0604020202020204" pitchFamily="34" charset="0"/>
                </a:rPr>
                <a:t> 1 </a:t>
              </a:r>
              <a:r>
                <a:rPr lang="en-GB" sz="1800" kern="1200" dirty="0">
                  <a:solidFill>
                    <a:srgbClr val="0070C0"/>
                  </a:solidFill>
                  <a:latin typeface="Arial" panose="020B0604020202020204" pitchFamily="34" charset="0"/>
                  <a:cs typeface="Arial" panose="020B0604020202020204" pitchFamily="34" charset="0"/>
                </a:rPr>
                <a:t>– 50%</a:t>
              </a:r>
              <a:endParaRPr lang="en-US" sz="1800" kern="1200" dirty="0">
                <a:solidFill>
                  <a:srgbClr val="0070C0"/>
                </a:solidFill>
                <a:latin typeface="Arial" panose="020B0604020202020204" pitchFamily="34" charset="0"/>
                <a:cs typeface="Arial" panose="020B0604020202020204" pitchFamily="34" charset="0"/>
              </a:endParaRPr>
            </a:p>
          </p:txBody>
        </p:sp>
        <p:sp>
          <p:nvSpPr>
            <p:cNvPr id="12" name="Freeform: Shape 11">
              <a:extLst>
                <a:ext uri="{FF2B5EF4-FFF2-40B4-BE49-F238E27FC236}">
                  <a16:creationId xmlns:a16="http://schemas.microsoft.com/office/drawing/2014/main" id="{B78C00E0-0C07-43E6-B933-60E00B2D5F64}"/>
                </a:ext>
              </a:extLst>
            </p:cNvPr>
            <p:cNvSpPr/>
            <p:nvPr/>
          </p:nvSpPr>
          <p:spPr>
            <a:xfrm>
              <a:off x="6269909" y="1870703"/>
              <a:ext cx="4230913" cy="75103"/>
            </a:xfrm>
            <a:custGeom>
              <a:avLst/>
              <a:gdLst>
                <a:gd name="connsiteX0" fmla="*/ 0 w 4230913"/>
                <a:gd name="connsiteY0" fmla="*/ 0 h 75103"/>
                <a:gd name="connsiteX1" fmla="*/ 4230913 w 4230913"/>
                <a:gd name="connsiteY1" fmla="*/ 0 h 75103"/>
                <a:gd name="connsiteX2" fmla="*/ 4230913 w 4230913"/>
                <a:gd name="connsiteY2" fmla="*/ 75103 h 75103"/>
                <a:gd name="connsiteX3" fmla="*/ 0 w 4230913"/>
                <a:gd name="connsiteY3" fmla="*/ 75103 h 75103"/>
                <a:gd name="connsiteX4" fmla="*/ 0 w 4230913"/>
                <a:gd name="connsiteY4" fmla="*/ 0 h 751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30913" h="75103">
                  <a:moveTo>
                    <a:pt x="0" y="0"/>
                  </a:moveTo>
                  <a:lnTo>
                    <a:pt x="4230913" y="0"/>
                  </a:lnTo>
                  <a:lnTo>
                    <a:pt x="4230913" y="75103"/>
                  </a:lnTo>
                  <a:lnTo>
                    <a:pt x="0" y="7510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6536" tIns="36536" rIns="36536" bIns="36536" numCol="1" spcCol="1270" anchor="ctr" anchorCtr="0">
              <a:noAutofit/>
            </a:bodyPr>
            <a:lstStyle/>
            <a:p>
              <a:pPr marL="0" lvl="0" indent="0" algn="l" defTabSz="889000">
                <a:lnSpc>
                  <a:spcPct val="90000"/>
                </a:lnSpc>
                <a:spcBef>
                  <a:spcPct val="0"/>
                </a:spcBef>
                <a:spcAft>
                  <a:spcPct val="35000"/>
                </a:spcAft>
                <a:buNone/>
              </a:pPr>
              <a:r>
                <a:rPr lang="en-GB" sz="2000" kern="1200" dirty="0" err="1">
                  <a:solidFill>
                    <a:srgbClr val="0070C0"/>
                  </a:solidFill>
                  <a:latin typeface="Arial" panose="020B0604020202020204" pitchFamily="34" charset="0"/>
                  <a:cs typeface="Arial" panose="020B0604020202020204" pitchFamily="34" charset="0"/>
                </a:rPr>
                <a:t>Aseiniad</a:t>
              </a:r>
              <a:r>
                <a:rPr lang="en-GB" sz="2000" kern="1200" dirty="0">
                  <a:solidFill>
                    <a:srgbClr val="0070C0"/>
                  </a:solidFill>
                  <a:latin typeface="Arial" panose="020B0604020202020204" pitchFamily="34" charset="0"/>
                  <a:cs typeface="Arial" panose="020B0604020202020204" pitchFamily="34" charset="0"/>
                </a:rPr>
                <a:t> </a:t>
              </a:r>
              <a:r>
                <a:rPr lang="en-GB" sz="2000" kern="1200" dirty="0" err="1">
                  <a:solidFill>
                    <a:srgbClr val="0070C0"/>
                  </a:solidFill>
                  <a:latin typeface="Arial" panose="020B0604020202020204" pitchFamily="34" charset="0"/>
                  <a:cs typeface="Arial" panose="020B0604020202020204" pitchFamily="34" charset="0"/>
                </a:rPr>
                <a:t>Ysgrifenedig</a:t>
              </a:r>
              <a:r>
                <a:rPr lang="en-GB" sz="2000" kern="1200" dirty="0">
                  <a:solidFill>
                    <a:srgbClr val="0070C0"/>
                  </a:solidFill>
                  <a:latin typeface="Arial" panose="020B0604020202020204" pitchFamily="34" charset="0"/>
                  <a:cs typeface="Arial" panose="020B0604020202020204" pitchFamily="34" charset="0"/>
                </a:rPr>
                <a:t>(15</a:t>
              </a:r>
              <a:r>
                <a:rPr lang="en-GB" sz="2000" dirty="0">
                  <a:solidFill>
                    <a:srgbClr val="0070C0"/>
                  </a:solidFill>
                  <a:latin typeface="Arial" panose="020B0604020202020204" pitchFamily="34" charset="0"/>
                  <a:cs typeface="Arial" panose="020B0604020202020204" pitchFamily="34" charset="0"/>
                </a:rPr>
                <a:t>00</a:t>
              </a:r>
              <a:r>
                <a:rPr lang="en-GB" sz="2000" kern="1200" dirty="0">
                  <a:solidFill>
                    <a:srgbClr val="0070C0"/>
                  </a:solidFill>
                  <a:latin typeface="Arial" panose="020B0604020202020204" pitchFamily="34" charset="0"/>
                  <a:cs typeface="Arial" panose="020B0604020202020204" pitchFamily="34" charset="0"/>
                </a:rPr>
                <a:t> </a:t>
              </a:r>
              <a:r>
                <a:rPr lang="en-GB" sz="2000" dirty="0">
                  <a:solidFill>
                    <a:srgbClr val="0070C0"/>
                  </a:solidFill>
                  <a:latin typeface="Arial" panose="020B0604020202020204" pitchFamily="34" charset="0"/>
                  <a:cs typeface="Arial" panose="020B0604020202020204" pitchFamily="34" charset="0"/>
                </a:rPr>
                <a:t>o </a:t>
              </a:r>
              <a:r>
                <a:rPr lang="en-GB" sz="2000" dirty="0" err="1">
                  <a:solidFill>
                    <a:srgbClr val="0070C0"/>
                  </a:solidFill>
                  <a:latin typeface="Arial" panose="020B0604020202020204" pitchFamily="34" charset="0"/>
                  <a:cs typeface="Arial" panose="020B0604020202020204" pitchFamily="34" charset="0"/>
                </a:rPr>
                <a:t>eiriau</a:t>
              </a:r>
              <a:r>
                <a:rPr lang="en-GB" sz="2000" kern="1200" dirty="0">
                  <a:solidFill>
                    <a:srgbClr val="0070C0"/>
                  </a:solidFill>
                  <a:latin typeface="Arial" panose="020B0604020202020204" pitchFamily="34" charset="0"/>
                  <a:cs typeface="Arial" panose="020B0604020202020204" pitchFamily="34" charset="0"/>
                </a:rPr>
                <a:t>)</a:t>
              </a:r>
              <a:endParaRPr lang="en-US" sz="2000" kern="1200" dirty="0">
                <a:solidFill>
                  <a:srgbClr val="0070C0"/>
                </a:solidFill>
                <a:latin typeface="Arial" panose="020B0604020202020204" pitchFamily="34" charset="0"/>
                <a:cs typeface="Arial" panose="020B0604020202020204" pitchFamily="34" charset="0"/>
              </a:endParaRPr>
            </a:p>
          </p:txBody>
        </p:sp>
        <p:sp>
          <p:nvSpPr>
            <p:cNvPr id="14" name="Rectangle: Rounded Corners 13">
              <a:extLst>
                <a:ext uri="{FF2B5EF4-FFF2-40B4-BE49-F238E27FC236}">
                  <a16:creationId xmlns:a16="http://schemas.microsoft.com/office/drawing/2014/main" id="{9D53C915-BA68-40FB-BDDD-8EE769CF8031}"/>
                </a:ext>
              </a:extLst>
            </p:cNvPr>
            <p:cNvSpPr/>
            <p:nvPr/>
          </p:nvSpPr>
          <p:spPr>
            <a:xfrm>
              <a:off x="4589632" y="2642225"/>
              <a:ext cx="6303729" cy="1583774"/>
            </a:xfrm>
            <a:prstGeom prst="roundRect">
              <a:avLst>
                <a:gd name="adj" fmla="val 10000"/>
              </a:avLst>
            </a:prstGeom>
          </p:spPr>
          <p:style>
            <a:lnRef idx="0">
              <a:schemeClr val="dk1">
                <a:hueOff val="0"/>
                <a:satOff val="0"/>
                <a:lumOff val="0"/>
                <a:alphaOff val="0"/>
              </a:schemeClr>
            </a:lnRef>
            <a:fillRef idx="1">
              <a:schemeClr val="bg1">
                <a:lumMod val="95000"/>
                <a:hueOff val="0"/>
                <a:satOff val="0"/>
                <a:lumOff val="0"/>
                <a:alphaOff val="0"/>
              </a:schemeClr>
            </a:fillRef>
            <a:effectRef idx="0">
              <a:schemeClr val="bg1">
                <a:lumMod val="95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5" name="Rectangle 14" descr="Head with Gears">
              <a:extLst>
                <a:ext uri="{FF2B5EF4-FFF2-40B4-BE49-F238E27FC236}">
                  <a16:creationId xmlns:a16="http://schemas.microsoft.com/office/drawing/2014/main" id="{4E65F6E3-1904-4C9D-A377-D9EED824D1ED}"/>
                </a:ext>
              </a:extLst>
            </p:cNvPr>
            <p:cNvSpPr/>
            <p:nvPr/>
          </p:nvSpPr>
          <p:spPr>
            <a:xfrm>
              <a:off x="5068724" y="2998574"/>
              <a:ext cx="871075" cy="871075"/>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a:lstStyle/>
            <a:p>
              <a:endParaRPr lang="en-GB"/>
            </a:p>
          </p:txBody>
        </p:sp>
        <p:sp>
          <p:nvSpPr>
            <p:cNvPr id="16" name="Freeform: Shape 15">
              <a:extLst>
                <a:ext uri="{FF2B5EF4-FFF2-40B4-BE49-F238E27FC236}">
                  <a16:creationId xmlns:a16="http://schemas.microsoft.com/office/drawing/2014/main" id="{D7D4F70E-1B4D-46C8-B48F-219B316D8FAA}"/>
                </a:ext>
              </a:extLst>
            </p:cNvPr>
            <p:cNvSpPr/>
            <p:nvPr/>
          </p:nvSpPr>
          <p:spPr>
            <a:xfrm>
              <a:off x="6120325" y="2637109"/>
              <a:ext cx="4470891" cy="1583774"/>
            </a:xfrm>
            <a:custGeom>
              <a:avLst/>
              <a:gdLst>
                <a:gd name="connsiteX0" fmla="*/ 0 w 4470891"/>
                <a:gd name="connsiteY0" fmla="*/ 0 h 1583774"/>
                <a:gd name="connsiteX1" fmla="*/ 4470891 w 4470891"/>
                <a:gd name="connsiteY1" fmla="*/ 0 h 1583774"/>
                <a:gd name="connsiteX2" fmla="*/ 4470891 w 4470891"/>
                <a:gd name="connsiteY2" fmla="*/ 1583774 h 1583774"/>
                <a:gd name="connsiteX3" fmla="*/ 0 w 4470891"/>
                <a:gd name="connsiteY3" fmla="*/ 1583774 h 1583774"/>
                <a:gd name="connsiteX4" fmla="*/ 0 w 4470891"/>
                <a:gd name="connsiteY4" fmla="*/ 0 h 1583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70891" h="1583774">
                  <a:moveTo>
                    <a:pt x="0" y="0"/>
                  </a:moveTo>
                  <a:lnTo>
                    <a:pt x="4470891" y="0"/>
                  </a:lnTo>
                  <a:lnTo>
                    <a:pt x="4470891" y="1583774"/>
                  </a:lnTo>
                  <a:lnTo>
                    <a:pt x="0" y="158377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67616" tIns="167616" rIns="167616" bIns="167616" numCol="1" spcCol="1270" anchor="ctr" anchorCtr="0">
              <a:noAutofit/>
            </a:bodyPr>
            <a:lstStyle/>
            <a:p>
              <a:pPr marL="0" lvl="0" indent="0" algn="l" defTabSz="800100">
                <a:lnSpc>
                  <a:spcPct val="90000"/>
                </a:lnSpc>
                <a:spcBef>
                  <a:spcPct val="0"/>
                </a:spcBef>
                <a:spcAft>
                  <a:spcPct val="35000"/>
                </a:spcAft>
                <a:buNone/>
              </a:pPr>
              <a:r>
                <a:rPr lang="en-GB" sz="1800" b="1" kern="1200" dirty="0" err="1">
                  <a:solidFill>
                    <a:srgbClr val="0070C0"/>
                  </a:solidFill>
                  <a:latin typeface="Arial" panose="020B0604020202020204" pitchFamily="34" charset="0"/>
                  <a:cs typeface="Arial" panose="020B0604020202020204" pitchFamily="34" charset="0"/>
                </a:rPr>
                <a:t>Cwestiwn</a:t>
              </a:r>
              <a:r>
                <a:rPr lang="en-GB" sz="1800" b="1" kern="1200" dirty="0">
                  <a:solidFill>
                    <a:srgbClr val="0070C0"/>
                  </a:solidFill>
                  <a:latin typeface="Arial" panose="020B0604020202020204" pitchFamily="34" charset="0"/>
                  <a:cs typeface="Arial" panose="020B0604020202020204" pitchFamily="34" charset="0"/>
                </a:rPr>
                <a:t> </a:t>
              </a:r>
              <a:r>
                <a:rPr lang="en-GB" sz="1800" b="1" kern="1200" dirty="0" err="1">
                  <a:solidFill>
                    <a:srgbClr val="0070C0"/>
                  </a:solidFill>
                  <a:latin typeface="Arial" panose="020B0604020202020204" pitchFamily="34" charset="0"/>
                  <a:cs typeface="Arial" panose="020B0604020202020204" pitchFamily="34" charset="0"/>
                </a:rPr>
                <a:t>Traethawd</a:t>
              </a:r>
              <a:r>
                <a:rPr lang="en-GB" sz="1800" b="1" kern="1200" dirty="0">
                  <a:solidFill>
                    <a:srgbClr val="0070C0"/>
                  </a:solidFill>
                  <a:latin typeface="Arial" panose="020B0604020202020204" pitchFamily="34" charset="0"/>
                  <a:cs typeface="Arial" panose="020B0604020202020204" pitchFamily="34" charset="0"/>
                </a:rPr>
                <a:t>:</a:t>
              </a:r>
            </a:p>
            <a:p>
              <a:pPr marL="0" lvl="0" indent="0" algn="l" defTabSz="800100">
                <a:lnSpc>
                  <a:spcPct val="90000"/>
                </a:lnSpc>
                <a:spcBef>
                  <a:spcPct val="0"/>
                </a:spcBef>
                <a:spcAft>
                  <a:spcPct val="35000"/>
                </a:spcAft>
                <a:buNone/>
              </a:pPr>
              <a:r>
                <a:rPr lang="en-GB" sz="1800" kern="1200" dirty="0" err="1">
                  <a:solidFill>
                    <a:srgbClr val="0070C0"/>
                  </a:solidFill>
                  <a:latin typeface="Arial" panose="020B0604020202020204" pitchFamily="34" charset="0"/>
                  <a:cs typeface="Arial" panose="020B0604020202020204" pitchFamily="34" charset="0"/>
                </a:rPr>
                <a:t>Trafodwch</a:t>
              </a:r>
              <a:r>
                <a:rPr lang="en-GB" sz="1800" kern="1200" dirty="0">
                  <a:solidFill>
                    <a:srgbClr val="0070C0"/>
                  </a:solidFill>
                  <a:latin typeface="Arial" panose="020B0604020202020204" pitchFamily="34" charset="0"/>
                  <a:cs typeface="Arial" panose="020B0604020202020204" pitchFamily="34" charset="0"/>
                </a:rPr>
                <a:t> </a:t>
              </a:r>
              <a:r>
                <a:rPr lang="en-GB" sz="1800" kern="1200" dirty="0" err="1">
                  <a:solidFill>
                    <a:srgbClr val="0070C0"/>
                  </a:solidFill>
                  <a:latin typeface="Arial" panose="020B0604020202020204" pitchFamily="34" charset="0"/>
                  <a:cs typeface="Arial" panose="020B0604020202020204" pitchFamily="34" charset="0"/>
                </a:rPr>
                <a:t>ystod</a:t>
              </a:r>
              <a:r>
                <a:rPr lang="en-GB" sz="1800" kern="1200" dirty="0">
                  <a:solidFill>
                    <a:srgbClr val="0070C0"/>
                  </a:solidFill>
                  <a:latin typeface="Arial" panose="020B0604020202020204" pitchFamily="34" charset="0"/>
                  <a:cs typeface="Arial" panose="020B0604020202020204" pitchFamily="34" charset="0"/>
                </a:rPr>
                <a:t> o </a:t>
              </a:r>
              <a:r>
                <a:rPr lang="en-GB" sz="1800" kern="1200" dirty="0" err="1">
                  <a:solidFill>
                    <a:srgbClr val="0070C0"/>
                  </a:solidFill>
                  <a:latin typeface="Arial" panose="020B0604020202020204" pitchFamily="34" charset="0"/>
                  <a:cs typeface="Arial" panose="020B0604020202020204" pitchFamily="34" charset="0"/>
                </a:rPr>
                <a:t>ffactorau</a:t>
              </a:r>
              <a:r>
                <a:rPr lang="en-GB" sz="1800" kern="1200" dirty="0">
                  <a:solidFill>
                    <a:srgbClr val="0070C0"/>
                  </a:solidFill>
                  <a:latin typeface="Arial" panose="020B0604020202020204" pitchFamily="34" charset="0"/>
                  <a:cs typeface="Arial" panose="020B0604020202020204" pitchFamily="34" charset="0"/>
                </a:rPr>
                <a:t> </a:t>
              </a:r>
              <a:r>
                <a:rPr lang="en-GB" sz="1800" kern="1200" dirty="0" err="1">
                  <a:solidFill>
                    <a:srgbClr val="0070C0"/>
                  </a:solidFill>
                  <a:latin typeface="Arial" panose="020B0604020202020204" pitchFamily="34" charset="0"/>
                  <a:cs typeface="Arial" panose="020B0604020202020204" pitchFamily="34" charset="0"/>
                </a:rPr>
                <a:t>sy’n</a:t>
              </a:r>
              <a:r>
                <a:rPr lang="en-GB" sz="1800" kern="1200" dirty="0">
                  <a:solidFill>
                    <a:srgbClr val="0070C0"/>
                  </a:solidFill>
                  <a:latin typeface="Arial" panose="020B0604020202020204" pitchFamily="34" charset="0"/>
                  <a:cs typeface="Arial" panose="020B0604020202020204" pitchFamily="34" charset="0"/>
                </a:rPr>
                <a:t> </a:t>
              </a:r>
              <a:r>
                <a:rPr lang="en-GB" sz="1800" kern="1200" dirty="0" err="1">
                  <a:solidFill>
                    <a:srgbClr val="0070C0"/>
                  </a:solidFill>
                  <a:latin typeface="Arial" panose="020B0604020202020204" pitchFamily="34" charset="0"/>
                  <a:cs typeface="Arial" panose="020B0604020202020204" pitchFamily="34" charset="0"/>
                </a:rPr>
                <a:t>dylanwadu</a:t>
              </a:r>
              <a:r>
                <a:rPr lang="en-GB" sz="1800" kern="1200" dirty="0">
                  <a:solidFill>
                    <a:srgbClr val="0070C0"/>
                  </a:solidFill>
                  <a:latin typeface="Arial" panose="020B0604020202020204" pitchFamily="34" charset="0"/>
                  <a:cs typeface="Arial" panose="020B0604020202020204" pitchFamily="34" charset="0"/>
                </a:rPr>
                <a:t> (</a:t>
              </a:r>
              <a:r>
                <a:rPr lang="en-GB" sz="1800" kern="1200" dirty="0" err="1">
                  <a:solidFill>
                    <a:srgbClr val="0070C0"/>
                  </a:solidFill>
                  <a:latin typeface="Arial" panose="020B0604020202020204" pitchFamily="34" charset="0"/>
                  <a:cs typeface="Arial" panose="020B0604020202020204" pitchFamily="34" charset="0"/>
                </a:rPr>
                <a:t>yn</a:t>
              </a:r>
              <a:r>
                <a:rPr lang="en-GB" sz="1800" kern="1200" dirty="0">
                  <a:solidFill>
                    <a:srgbClr val="0070C0"/>
                  </a:solidFill>
                  <a:latin typeface="Arial" panose="020B0604020202020204" pitchFamily="34" charset="0"/>
                  <a:cs typeface="Arial" panose="020B0604020202020204" pitchFamily="34" charset="0"/>
                </a:rPr>
                <a:t> </a:t>
              </a:r>
              <a:r>
                <a:rPr lang="en-GB" sz="1800" kern="1200" dirty="0" err="1">
                  <a:solidFill>
                    <a:srgbClr val="0070C0"/>
                  </a:solidFill>
                  <a:latin typeface="Arial" panose="020B0604020202020204" pitchFamily="34" charset="0"/>
                  <a:cs typeface="Arial" panose="020B0604020202020204" pitchFamily="34" charset="0"/>
                </a:rPr>
                <a:t>gadarnhaol</a:t>
              </a:r>
              <a:r>
                <a:rPr lang="en-GB" sz="1800" kern="1200" dirty="0">
                  <a:solidFill>
                    <a:srgbClr val="0070C0"/>
                  </a:solidFill>
                  <a:latin typeface="Arial" panose="020B0604020202020204" pitchFamily="34" charset="0"/>
                  <a:cs typeface="Arial" panose="020B0604020202020204" pitchFamily="34" charset="0"/>
                </a:rPr>
                <a:t> ac </a:t>
              </a:r>
              <a:r>
                <a:rPr lang="en-GB" sz="1800" kern="1200" dirty="0" err="1">
                  <a:solidFill>
                    <a:srgbClr val="0070C0"/>
                  </a:solidFill>
                  <a:latin typeface="Arial" panose="020B0604020202020204" pitchFamily="34" charset="0"/>
                  <a:cs typeface="Arial" panose="020B0604020202020204" pitchFamily="34" charset="0"/>
                </a:rPr>
                <a:t>yn</a:t>
              </a:r>
              <a:r>
                <a:rPr lang="en-GB" sz="1800" kern="1200" dirty="0">
                  <a:solidFill>
                    <a:srgbClr val="0070C0"/>
                  </a:solidFill>
                  <a:latin typeface="Arial" panose="020B0604020202020204" pitchFamily="34" charset="0"/>
                  <a:cs typeface="Arial" panose="020B0604020202020204" pitchFamily="34" charset="0"/>
                </a:rPr>
                <a:t> </a:t>
              </a:r>
              <a:r>
                <a:rPr lang="en-GB" sz="1800" kern="1200" dirty="0" err="1">
                  <a:solidFill>
                    <a:srgbClr val="0070C0"/>
                  </a:solidFill>
                  <a:latin typeface="Arial" panose="020B0604020202020204" pitchFamily="34" charset="0"/>
                  <a:cs typeface="Arial" panose="020B0604020202020204" pitchFamily="34" charset="0"/>
                </a:rPr>
                <a:t>negyddol</a:t>
              </a:r>
              <a:r>
                <a:rPr lang="en-GB" sz="1800" kern="1200" dirty="0">
                  <a:solidFill>
                    <a:srgbClr val="0070C0"/>
                  </a:solidFill>
                  <a:latin typeface="Arial" panose="020B0604020202020204" pitchFamily="34" charset="0"/>
                  <a:cs typeface="Arial" panose="020B0604020202020204" pitchFamily="34" charset="0"/>
                </a:rPr>
                <a:t>) </a:t>
              </a:r>
              <a:r>
                <a:rPr lang="en-GB" sz="1800" kern="1200" dirty="0" err="1">
                  <a:solidFill>
                    <a:srgbClr val="0070C0"/>
                  </a:solidFill>
                  <a:latin typeface="Arial" panose="020B0604020202020204" pitchFamily="34" charset="0"/>
                  <a:cs typeface="Arial" panose="020B0604020202020204" pitchFamily="34" charset="0"/>
                </a:rPr>
                <a:t>ar</a:t>
              </a:r>
              <a:r>
                <a:rPr lang="en-GB" sz="1800" kern="1200" dirty="0">
                  <a:solidFill>
                    <a:srgbClr val="0070C0"/>
                  </a:solidFill>
                  <a:latin typeface="Arial" panose="020B0604020202020204" pitchFamily="34" charset="0"/>
                  <a:cs typeface="Arial" panose="020B0604020202020204" pitchFamily="34" charset="0"/>
                </a:rPr>
                <a:t> </a:t>
              </a:r>
              <a:r>
                <a:rPr lang="en-GB" sz="1800" kern="1200" dirty="0" err="1">
                  <a:solidFill>
                    <a:srgbClr val="0070C0"/>
                  </a:solidFill>
                  <a:latin typeface="Arial" panose="020B0604020202020204" pitchFamily="34" charset="0"/>
                  <a:cs typeface="Arial" panose="020B0604020202020204" pitchFamily="34" charset="0"/>
                </a:rPr>
                <a:t>ymddygiad</a:t>
              </a:r>
              <a:r>
                <a:rPr lang="en-GB" sz="1800" kern="1200" dirty="0">
                  <a:solidFill>
                    <a:srgbClr val="0070C0"/>
                  </a:solidFill>
                  <a:latin typeface="Arial" panose="020B0604020202020204" pitchFamily="34" charset="0"/>
                  <a:cs typeface="Arial" panose="020B0604020202020204" pitchFamily="34" charset="0"/>
                </a:rPr>
                <a:t> plant</a:t>
              </a:r>
              <a:endParaRPr lang="en-US" sz="1800" kern="1200" dirty="0">
                <a:solidFill>
                  <a:srgbClr val="0070C0"/>
                </a:solidFill>
                <a:latin typeface="Arial" panose="020B0604020202020204" pitchFamily="34" charset="0"/>
                <a:cs typeface="Arial" panose="020B0604020202020204" pitchFamily="34" charset="0"/>
              </a:endParaRPr>
            </a:p>
          </p:txBody>
        </p:sp>
        <p:sp>
          <p:nvSpPr>
            <p:cNvPr id="17" name="Rectangle: Rounded Corners 16">
              <a:extLst>
                <a:ext uri="{FF2B5EF4-FFF2-40B4-BE49-F238E27FC236}">
                  <a16:creationId xmlns:a16="http://schemas.microsoft.com/office/drawing/2014/main" id="{3E045676-CDDD-4F69-9FA1-33B9F022E52B}"/>
                </a:ext>
              </a:extLst>
            </p:cNvPr>
            <p:cNvSpPr/>
            <p:nvPr/>
          </p:nvSpPr>
          <p:spPr>
            <a:xfrm>
              <a:off x="4589632" y="4621943"/>
              <a:ext cx="6303729" cy="1583774"/>
            </a:xfrm>
            <a:prstGeom prst="roundRect">
              <a:avLst>
                <a:gd name="adj" fmla="val 10000"/>
              </a:avLst>
            </a:prstGeom>
          </p:spPr>
          <p:style>
            <a:lnRef idx="0">
              <a:schemeClr val="dk1">
                <a:hueOff val="0"/>
                <a:satOff val="0"/>
                <a:lumOff val="0"/>
                <a:alphaOff val="0"/>
              </a:schemeClr>
            </a:lnRef>
            <a:fillRef idx="1">
              <a:schemeClr val="bg1">
                <a:lumMod val="95000"/>
                <a:hueOff val="0"/>
                <a:satOff val="0"/>
                <a:lumOff val="0"/>
                <a:alphaOff val="0"/>
              </a:schemeClr>
            </a:fillRef>
            <a:effectRef idx="0">
              <a:schemeClr val="bg1">
                <a:lumMod val="95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9" name="Freeform: Shape 18">
              <a:extLst>
                <a:ext uri="{FF2B5EF4-FFF2-40B4-BE49-F238E27FC236}">
                  <a16:creationId xmlns:a16="http://schemas.microsoft.com/office/drawing/2014/main" id="{0D6AF52B-2487-43F3-87D1-A5E2EE29F6AF}"/>
                </a:ext>
              </a:extLst>
            </p:cNvPr>
            <p:cNvSpPr/>
            <p:nvPr/>
          </p:nvSpPr>
          <p:spPr>
            <a:xfrm>
              <a:off x="6098037" y="4621943"/>
              <a:ext cx="5112598" cy="1583774"/>
            </a:xfrm>
            <a:custGeom>
              <a:avLst/>
              <a:gdLst>
                <a:gd name="connsiteX0" fmla="*/ 0 w 5112598"/>
                <a:gd name="connsiteY0" fmla="*/ 0 h 1583774"/>
                <a:gd name="connsiteX1" fmla="*/ 5112598 w 5112598"/>
                <a:gd name="connsiteY1" fmla="*/ 0 h 1583774"/>
                <a:gd name="connsiteX2" fmla="*/ 5112598 w 5112598"/>
                <a:gd name="connsiteY2" fmla="*/ 1583774 h 1583774"/>
                <a:gd name="connsiteX3" fmla="*/ 0 w 5112598"/>
                <a:gd name="connsiteY3" fmla="*/ 1583774 h 1583774"/>
                <a:gd name="connsiteX4" fmla="*/ 0 w 5112598"/>
                <a:gd name="connsiteY4" fmla="*/ 0 h 1583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12598" h="1583774">
                  <a:moveTo>
                    <a:pt x="0" y="0"/>
                  </a:moveTo>
                  <a:lnTo>
                    <a:pt x="5112598" y="0"/>
                  </a:lnTo>
                  <a:lnTo>
                    <a:pt x="5112598" y="1583774"/>
                  </a:lnTo>
                  <a:lnTo>
                    <a:pt x="0" y="158377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67616" tIns="167616" rIns="167616" bIns="167616" numCol="1" spcCol="1270" anchor="ctr" anchorCtr="0">
              <a:noAutofit/>
            </a:bodyPr>
            <a:lstStyle/>
            <a:p>
              <a:pPr marL="0" lvl="0" indent="0" algn="l" defTabSz="800100">
                <a:lnSpc>
                  <a:spcPct val="90000"/>
                </a:lnSpc>
                <a:spcBef>
                  <a:spcPct val="0"/>
                </a:spcBef>
                <a:spcAft>
                  <a:spcPct val="35000"/>
                </a:spcAft>
                <a:buNone/>
              </a:pPr>
              <a:r>
                <a:rPr lang="en-GB" b="1" dirty="0" err="1">
                  <a:solidFill>
                    <a:srgbClr val="0070C0"/>
                  </a:solidFill>
                  <a:latin typeface="Arial" panose="020B0604020202020204" pitchFamily="34" charset="0"/>
                  <a:cs typeface="Arial" panose="020B0604020202020204" pitchFamily="34" charset="0"/>
                </a:rPr>
                <a:t>Dyddiad</a:t>
              </a:r>
              <a:r>
                <a:rPr lang="en-GB" b="1" dirty="0">
                  <a:solidFill>
                    <a:srgbClr val="0070C0"/>
                  </a:solidFill>
                  <a:latin typeface="Arial" panose="020B0604020202020204" pitchFamily="34" charset="0"/>
                  <a:cs typeface="Arial" panose="020B0604020202020204" pitchFamily="34" charset="0"/>
                </a:rPr>
                <a:t> </a:t>
              </a:r>
              <a:r>
                <a:rPr lang="en-GB" b="1" dirty="0" err="1">
                  <a:solidFill>
                    <a:srgbClr val="0070C0"/>
                  </a:solidFill>
                  <a:latin typeface="Arial" panose="020B0604020202020204" pitchFamily="34" charset="0"/>
                  <a:cs typeface="Arial" panose="020B0604020202020204" pitchFamily="34" charset="0"/>
                </a:rPr>
                <a:t>Cyflwyno</a:t>
              </a:r>
              <a:r>
                <a:rPr lang="en-GB" sz="1800" b="1" kern="1200" dirty="0">
                  <a:solidFill>
                    <a:srgbClr val="0070C0"/>
                  </a:solidFill>
                  <a:latin typeface="Arial" panose="020B0604020202020204" pitchFamily="34" charset="0"/>
                  <a:cs typeface="Arial" panose="020B0604020202020204" pitchFamily="34" charset="0"/>
                </a:rPr>
                <a:t>: </a:t>
              </a:r>
            </a:p>
            <a:p>
              <a:pPr marL="0" lvl="0" indent="0" algn="l" defTabSz="800100">
                <a:lnSpc>
                  <a:spcPct val="90000"/>
                </a:lnSpc>
                <a:spcBef>
                  <a:spcPct val="0"/>
                </a:spcBef>
                <a:spcAft>
                  <a:spcPct val="35000"/>
                </a:spcAft>
                <a:buNone/>
              </a:pPr>
              <a:r>
                <a:rPr lang="en-GB" dirty="0">
                  <a:solidFill>
                    <a:srgbClr val="0070C0"/>
                  </a:solidFill>
                  <a:latin typeface="Arial" panose="020B0604020202020204" pitchFamily="34" charset="0"/>
                  <a:cs typeface="Arial" panose="020B0604020202020204" pitchFamily="34" charset="0"/>
                </a:rPr>
                <a:t>1 Mawrth 2026</a:t>
              </a:r>
              <a:r>
                <a:rPr lang="en-GB" sz="1800" b="0" kern="1200" dirty="0">
                  <a:solidFill>
                    <a:srgbClr val="0070C0"/>
                  </a:solidFill>
                  <a:latin typeface="Arial" panose="020B0604020202020204" pitchFamily="34" charset="0"/>
                  <a:cs typeface="Arial" panose="020B0604020202020204" pitchFamily="34" charset="0"/>
                </a:rPr>
                <a:t> (23:59</a:t>
              </a:r>
              <a:r>
                <a:rPr lang="en-GB" sz="1800" b="0" kern="1200" dirty="0">
                  <a:solidFill>
                    <a:srgbClr val="0070C0"/>
                  </a:solidFill>
                </a:rPr>
                <a:t>) </a:t>
              </a:r>
              <a:r>
                <a:rPr lang="en-GB" b="1" dirty="0" err="1">
                  <a:solidFill>
                    <a:srgbClr val="0070C0"/>
                  </a:solidFill>
                </a:rPr>
                <a:t>drwy</a:t>
              </a:r>
              <a:r>
                <a:rPr lang="en-GB" sz="1800" b="1" kern="1200" dirty="0">
                  <a:solidFill>
                    <a:srgbClr val="0070C0"/>
                  </a:solidFill>
                </a:rPr>
                <a:t> Turnitin</a:t>
              </a:r>
              <a:endParaRPr lang="en-US" sz="1800" b="1" kern="1200" dirty="0">
                <a:solidFill>
                  <a:srgbClr val="0070C0"/>
                </a:solidFill>
              </a:endParaRPr>
            </a:p>
          </p:txBody>
        </p:sp>
      </p:grpSp>
      <p:pic>
        <p:nvPicPr>
          <p:cNvPr id="21" name="Graphic 20" descr="Share with solid fill">
            <a:extLst>
              <a:ext uri="{FF2B5EF4-FFF2-40B4-BE49-F238E27FC236}">
                <a16:creationId xmlns:a16="http://schemas.microsoft.com/office/drawing/2014/main" id="{D29E576F-7BDA-421B-A6A1-1B511BA9ABCE}"/>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4904336" y="4400539"/>
            <a:ext cx="914400" cy="914400"/>
          </a:xfrm>
          <a:prstGeom prst="rect">
            <a:avLst/>
          </a:prstGeom>
        </p:spPr>
      </p:pic>
    </p:spTree>
    <p:extLst>
      <p:ext uri="{BB962C8B-B14F-4D97-AF65-F5344CB8AC3E}">
        <p14:creationId xmlns:p14="http://schemas.microsoft.com/office/powerpoint/2010/main" val="25852732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CCE39-DF1D-4001-914D-C4A366228952}"/>
              </a:ext>
            </a:extLst>
          </p:cNvPr>
          <p:cNvSpPr>
            <a:spLocks noGrp="1"/>
          </p:cNvSpPr>
          <p:nvPr>
            <p:ph type="title"/>
          </p:nvPr>
        </p:nvSpPr>
        <p:spPr>
          <a:xfrm>
            <a:off x="838200" y="643467"/>
            <a:ext cx="3472131" cy="5571066"/>
          </a:xfrm>
        </p:spPr>
        <p:txBody>
          <a:bodyPr>
            <a:normAutofit/>
          </a:bodyPr>
          <a:lstStyle/>
          <a:p>
            <a:r>
              <a:rPr lang="en-GB" sz="3400" b="1" dirty="0">
                <a:solidFill>
                  <a:srgbClr val="0070C0"/>
                </a:solidFill>
                <a:latin typeface="Arial" panose="020B0604020202020204" pitchFamily="34" charset="0"/>
                <a:cs typeface="Arial" panose="020B0604020202020204" pitchFamily="34" charset="0"/>
              </a:rPr>
              <a:t>Assessment 1</a:t>
            </a:r>
          </a:p>
        </p:txBody>
      </p:sp>
      <p:grpSp>
        <p:nvGrpSpPr>
          <p:cNvPr id="6" name="Group 5">
            <a:extLst>
              <a:ext uri="{FF2B5EF4-FFF2-40B4-BE49-F238E27FC236}">
                <a16:creationId xmlns:a16="http://schemas.microsoft.com/office/drawing/2014/main" id="{D2083818-DEC7-4CE4-AC90-A421421CB985}"/>
              </a:ext>
            </a:extLst>
          </p:cNvPr>
          <p:cNvGrpSpPr/>
          <p:nvPr/>
        </p:nvGrpSpPr>
        <p:grpSpPr>
          <a:xfrm>
            <a:off x="4627605" y="149629"/>
            <a:ext cx="6621003" cy="5519651"/>
            <a:chOff x="4589632" y="653693"/>
            <a:chExt cx="6621003" cy="5552024"/>
          </a:xfrm>
        </p:grpSpPr>
        <p:sp>
          <p:nvSpPr>
            <p:cNvPr id="7" name="Rectangle: Rounded Corners 6">
              <a:extLst>
                <a:ext uri="{FF2B5EF4-FFF2-40B4-BE49-F238E27FC236}">
                  <a16:creationId xmlns:a16="http://schemas.microsoft.com/office/drawing/2014/main" id="{BA82C5D6-8CAD-4A8C-B5DA-C9AC5241026E}"/>
                </a:ext>
              </a:extLst>
            </p:cNvPr>
            <p:cNvSpPr/>
            <p:nvPr/>
          </p:nvSpPr>
          <p:spPr>
            <a:xfrm>
              <a:off x="4898859" y="707684"/>
              <a:ext cx="6303729" cy="1583774"/>
            </a:xfrm>
            <a:prstGeom prst="roundRect">
              <a:avLst>
                <a:gd name="adj" fmla="val 10000"/>
              </a:avLst>
            </a:prstGeom>
          </p:spPr>
          <p:style>
            <a:lnRef idx="0">
              <a:schemeClr val="dk1">
                <a:hueOff val="0"/>
                <a:satOff val="0"/>
                <a:lumOff val="0"/>
                <a:alphaOff val="0"/>
              </a:schemeClr>
            </a:lnRef>
            <a:fillRef idx="1">
              <a:schemeClr val="bg1">
                <a:lumMod val="95000"/>
                <a:hueOff val="0"/>
                <a:satOff val="0"/>
                <a:lumOff val="0"/>
                <a:alphaOff val="0"/>
              </a:schemeClr>
            </a:fillRef>
            <a:effectRef idx="0">
              <a:schemeClr val="bg1">
                <a:lumMod val="95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8" name="Rectangle 7" descr="Calculator">
              <a:extLst>
                <a:ext uri="{FF2B5EF4-FFF2-40B4-BE49-F238E27FC236}">
                  <a16:creationId xmlns:a16="http://schemas.microsoft.com/office/drawing/2014/main" id="{6EF11111-6643-418B-89D0-FCA88630B460}"/>
                </a:ext>
              </a:extLst>
            </p:cNvPr>
            <p:cNvSpPr/>
            <p:nvPr/>
          </p:nvSpPr>
          <p:spPr>
            <a:xfrm>
              <a:off x="5068724" y="1018856"/>
              <a:ext cx="871075" cy="871075"/>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sp>
          <p:nvSpPr>
            <p:cNvPr id="10" name="Freeform: Shape 9">
              <a:extLst>
                <a:ext uri="{FF2B5EF4-FFF2-40B4-BE49-F238E27FC236}">
                  <a16:creationId xmlns:a16="http://schemas.microsoft.com/office/drawing/2014/main" id="{A95E53B1-3E47-4217-A819-E6A4419773EB}"/>
                </a:ext>
              </a:extLst>
            </p:cNvPr>
            <p:cNvSpPr/>
            <p:nvPr/>
          </p:nvSpPr>
          <p:spPr>
            <a:xfrm>
              <a:off x="6090574" y="653693"/>
              <a:ext cx="2836678" cy="1583774"/>
            </a:xfrm>
            <a:custGeom>
              <a:avLst/>
              <a:gdLst>
                <a:gd name="connsiteX0" fmla="*/ 0 w 2836678"/>
                <a:gd name="connsiteY0" fmla="*/ 0 h 1583774"/>
                <a:gd name="connsiteX1" fmla="*/ 2836678 w 2836678"/>
                <a:gd name="connsiteY1" fmla="*/ 0 h 1583774"/>
                <a:gd name="connsiteX2" fmla="*/ 2836678 w 2836678"/>
                <a:gd name="connsiteY2" fmla="*/ 1583774 h 1583774"/>
                <a:gd name="connsiteX3" fmla="*/ 0 w 2836678"/>
                <a:gd name="connsiteY3" fmla="*/ 1583774 h 1583774"/>
                <a:gd name="connsiteX4" fmla="*/ 0 w 2836678"/>
                <a:gd name="connsiteY4" fmla="*/ 0 h 1583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36678" h="1583774">
                  <a:moveTo>
                    <a:pt x="0" y="0"/>
                  </a:moveTo>
                  <a:lnTo>
                    <a:pt x="2836678" y="0"/>
                  </a:lnTo>
                  <a:lnTo>
                    <a:pt x="2836678" y="1583774"/>
                  </a:lnTo>
                  <a:lnTo>
                    <a:pt x="0" y="158377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67616" tIns="167616" rIns="167616" bIns="167616"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rgbClr val="0070C0"/>
                  </a:solidFill>
                  <a:latin typeface="Arial" panose="020B0604020202020204" pitchFamily="34" charset="0"/>
                  <a:cs typeface="Arial" panose="020B0604020202020204" pitchFamily="34" charset="0"/>
                </a:rPr>
                <a:t>Assessment 1 </a:t>
              </a:r>
              <a:r>
                <a:rPr lang="en-GB" sz="1800" kern="1200" dirty="0">
                  <a:solidFill>
                    <a:srgbClr val="0070C0"/>
                  </a:solidFill>
                  <a:latin typeface="Arial" panose="020B0604020202020204" pitchFamily="34" charset="0"/>
                  <a:cs typeface="Arial" panose="020B0604020202020204" pitchFamily="34" charset="0"/>
                </a:rPr>
                <a:t>– 50%</a:t>
              </a:r>
              <a:endParaRPr lang="en-US" sz="1800" kern="1200" dirty="0">
                <a:solidFill>
                  <a:srgbClr val="0070C0"/>
                </a:solidFill>
                <a:latin typeface="Arial" panose="020B0604020202020204" pitchFamily="34" charset="0"/>
                <a:cs typeface="Arial" panose="020B0604020202020204" pitchFamily="34" charset="0"/>
              </a:endParaRPr>
            </a:p>
          </p:txBody>
        </p:sp>
        <p:sp>
          <p:nvSpPr>
            <p:cNvPr id="12" name="Freeform: Shape 11">
              <a:extLst>
                <a:ext uri="{FF2B5EF4-FFF2-40B4-BE49-F238E27FC236}">
                  <a16:creationId xmlns:a16="http://schemas.microsoft.com/office/drawing/2014/main" id="{B78C00E0-0C07-43E6-B933-60E00B2D5F64}"/>
                </a:ext>
              </a:extLst>
            </p:cNvPr>
            <p:cNvSpPr/>
            <p:nvPr/>
          </p:nvSpPr>
          <p:spPr>
            <a:xfrm>
              <a:off x="6269909" y="1870703"/>
              <a:ext cx="4230913" cy="75103"/>
            </a:xfrm>
            <a:custGeom>
              <a:avLst/>
              <a:gdLst>
                <a:gd name="connsiteX0" fmla="*/ 0 w 4230913"/>
                <a:gd name="connsiteY0" fmla="*/ 0 h 75103"/>
                <a:gd name="connsiteX1" fmla="*/ 4230913 w 4230913"/>
                <a:gd name="connsiteY1" fmla="*/ 0 h 75103"/>
                <a:gd name="connsiteX2" fmla="*/ 4230913 w 4230913"/>
                <a:gd name="connsiteY2" fmla="*/ 75103 h 75103"/>
                <a:gd name="connsiteX3" fmla="*/ 0 w 4230913"/>
                <a:gd name="connsiteY3" fmla="*/ 75103 h 75103"/>
                <a:gd name="connsiteX4" fmla="*/ 0 w 4230913"/>
                <a:gd name="connsiteY4" fmla="*/ 0 h 751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30913" h="75103">
                  <a:moveTo>
                    <a:pt x="0" y="0"/>
                  </a:moveTo>
                  <a:lnTo>
                    <a:pt x="4230913" y="0"/>
                  </a:lnTo>
                  <a:lnTo>
                    <a:pt x="4230913" y="75103"/>
                  </a:lnTo>
                  <a:lnTo>
                    <a:pt x="0" y="7510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6536" tIns="36536" rIns="36536" bIns="36536" numCol="1" spcCol="1270" anchor="ctr" anchorCtr="0">
              <a:noAutofit/>
            </a:bodyPr>
            <a:lstStyle/>
            <a:p>
              <a:pPr marL="0" lvl="0" indent="0" algn="l" defTabSz="889000">
                <a:lnSpc>
                  <a:spcPct val="90000"/>
                </a:lnSpc>
                <a:spcBef>
                  <a:spcPct val="0"/>
                </a:spcBef>
                <a:spcAft>
                  <a:spcPct val="35000"/>
                </a:spcAft>
                <a:buNone/>
              </a:pPr>
              <a:r>
                <a:rPr lang="en-GB" sz="2000" kern="1200" dirty="0">
                  <a:solidFill>
                    <a:srgbClr val="0070C0"/>
                  </a:solidFill>
                  <a:latin typeface="Arial" panose="020B0604020202020204" pitchFamily="34" charset="0"/>
                  <a:cs typeface="Arial" panose="020B0604020202020204" pitchFamily="34" charset="0"/>
                </a:rPr>
                <a:t>Written Assignment (15</a:t>
              </a:r>
              <a:r>
                <a:rPr lang="en-GB" sz="2000" dirty="0">
                  <a:solidFill>
                    <a:srgbClr val="0070C0"/>
                  </a:solidFill>
                  <a:latin typeface="Arial" panose="020B0604020202020204" pitchFamily="34" charset="0"/>
                  <a:cs typeface="Arial" panose="020B0604020202020204" pitchFamily="34" charset="0"/>
                </a:rPr>
                <a:t>00</a:t>
              </a:r>
              <a:r>
                <a:rPr lang="en-GB" sz="2000" kern="1200" dirty="0">
                  <a:solidFill>
                    <a:srgbClr val="0070C0"/>
                  </a:solidFill>
                  <a:latin typeface="Arial" panose="020B0604020202020204" pitchFamily="34" charset="0"/>
                  <a:cs typeface="Arial" panose="020B0604020202020204" pitchFamily="34" charset="0"/>
                </a:rPr>
                <a:t> words)</a:t>
              </a:r>
              <a:endParaRPr lang="en-US" sz="2000" kern="1200" dirty="0">
                <a:solidFill>
                  <a:srgbClr val="0070C0"/>
                </a:solidFill>
                <a:latin typeface="Arial" panose="020B0604020202020204" pitchFamily="34" charset="0"/>
                <a:cs typeface="Arial" panose="020B0604020202020204" pitchFamily="34" charset="0"/>
              </a:endParaRPr>
            </a:p>
          </p:txBody>
        </p:sp>
        <p:sp>
          <p:nvSpPr>
            <p:cNvPr id="14" name="Rectangle: Rounded Corners 13">
              <a:extLst>
                <a:ext uri="{FF2B5EF4-FFF2-40B4-BE49-F238E27FC236}">
                  <a16:creationId xmlns:a16="http://schemas.microsoft.com/office/drawing/2014/main" id="{9D53C915-BA68-40FB-BDDD-8EE769CF8031}"/>
                </a:ext>
              </a:extLst>
            </p:cNvPr>
            <p:cNvSpPr/>
            <p:nvPr/>
          </p:nvSpPr>
          <p:spPr>
            <a:xfrm>
              <a:off x="4589632" y="2642225"/>
              <a:ext cx="6303729" cy="1583774"/>
            </a:xfrm>
            <a:prstGeom prst="roundRect">
              <a:avLst>
                <a:gd name="adj" fmla="val 10000"/>
              </a:avLst>
            </a:prstGeom>
          </p:spPr>
          <p:style>
            <a:lnRef idx="0">
              <a:schemeClr val="dk1">
                <a:hueOff val="0"/>
                <a:satOff val="0"/>
                <a:lumOff val="0"/>
                <a:alphaOff val="0"/>
              </a:schemeClr>
            </a:lnRef>
            <a:fillRef idx="1">
              <a:schemeClr val="bg1">
                <a:lumMod val="95000"/>
                <a:hueOff val="0"/>
                <a:satOff val="0"/>
                <a:lumOff val="0"/>
                <a:alphaOff val="0"/>
              </a:schemeClr>
            </a:fillRef>
            <a:effectRef idx="0">
              <a:schemeClr val="bg1">
                <a:lumMod val="95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5" name="Rectangle 14" descr="Head with Gears">
              <a:extLst>
                <a:ext uri="{FF2B5EF4-FFF2-40B4-BE49-F238E27FC236}">
                  <a16:creationId xmlns:a16="http://schemas.microsoft.com/office/drawing/2014/main" id="{4E65F6E3-1904-4C9D-A377-D9EED824D1ED}"/>
                </a:ext>
              </a:extLst>
            </p:cNvPr>
            <p:cNvSpPr/>
            <p:nvPr/>
          </p:nvSpPr>
          <p:spPr>
            <a:xfrm>
              <a:off x="5068724" y="2998574"/>
              <a:ext cx="871075" cy="871075"/>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a:lstStyle/>
            <a:p>
              <a:endParaRPr lang="en-GB"/>
            </a:p>
          </p:txBody>
        </p:sp>
        <p:sp>
          <p:nvSpPr>
            <p:cNvPr id="16" name="Freeform: Shape 15">
              <a:extLst>
                <a:ext uri="{FF2B5EF4-FFF2-40B4-BE49-F238E27FC236}">
                  <a16:creationId xmlns:a16="http://schemas.microsoft.com/office/drawing/2014/main" id="{D7D4F70E-1B4D-46C8-B48F-219B316D8FAA}"/>
                </a:ext>
              </a:extLst>
            </p:cNvPr>
            <p:cNvSpPr/>
            <p:nvPr/>
          </p:nvSpPr>
          <p:spPr>
            <a:xfrm>
              <a:off x="6120325" y="2637109"/>
              <a:ext cx="4470891" cy="1583774"/>
            </a:xfrm>
            <a:custGeom>
              <a:avLst/>
              <a:gdLst>
                <a:gd name="connsiteX0" fmla="*/ 0 w 4470891"/>
                <a:gd name="connsiteY0" fmla="*/ 0 h 1583774"/>
                <a:gd name="connsiteX1" fmla="*/ 4470891 w 4470891"/>
                <a:gd name="connsiteY1" fmla="*/ 0 h 1583774"/>
                <a:gd name="connsiteX2" fmla="*/ 4470891 w 4470891"/>
                <a:gd name="connsiteY2" fmla="*/ 1583774 h 1583774"/>
                <a:gd name="connsiteX3" fmla="*/ 0 w 4470891"/>
                <a:gd name="connsiteY3" fmla="*/ 1583774 h 1583774"/>
                <a:gd name="connsiteX4" fmla="*/ 0 w 4470891"/>
                <a:gd name="connsiteY4" fmla="*/ 0 h 1583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70891" h="1583774">
                  <a:moveTo>
                    <a:pt x="0" y="0"/>
                  </a:moveTo>
                  <a:lnTo>
                    <a:pt x="4470891" y="0"/>
                  </a:lnTo>
                  <a:lnTo>
                    <a:pt x="4470891" y="1583774"/>
                  </a:lnTo>
                  <a:lnTo>
                    <a:pt x="0" y="158377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67616" tIns="167616" rIns="167616" bIns="167616"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rgbClr val="0070C0"/>
                  </a:solidFill>
                  <a:latin typeface="Arial" panose="020B0604020202020204" pitchFamily="34" charset="0"/>
                  <a:cs typeface="Arial" panose="020B0604020202020204" pitchFamily="34" charset="0"/>
                </a:rPr>
                <a:t>Essay Question:</a:t>
              </a:r>
            </a:p>
            <a:p>
              <a:pPr marL="0" lvl="0" indent="0" algn="l" defTabSz="800100">
                <a:lnSpc>
                  <a:spcPct val="90000"/>
                </a:lnSpc>
                <a:spcBef>
                  <a:spcPct val="0"/>
                </a:spcBef>
                <a:spcAft>
                  <a:spcPct val="35000"/>
                </a:spcAft>
                <a:buNone/>
              </a:pPr>
              <a:r>
                <a:rPr lang="en-GB" sz="1800" kern="1200" dirty="0">
                  <a:solidFill>
                    <a:srgbClr val="0070C0"/>
                  </a:solidFill>
                  <a:latin typeface="Arial" panose="020B0604020202020204" pitchFamily="34" charset="0"/>
                  <a:cs typeface="Arial" panose="020B0604020202020204" pitchFamily="34" charset="0"/>
                </a:rPr>
                <a:t>Discuss a range of factors that influence children’s behaviour (both positively and negatively) in a learning environment.</a:t>
              </a:r>
              <a:endParaRPr lang="en-US" sz="1800" kern="1200" dirty="0">
                <a:solidFill>
                  <a:srgbClr val="0070C0"/>
                </a:solidFill>
                <a:latin typeface="Arial" panose="020B0604020202020204" pitchFamily="34" charset="0"/>
                <a:cs typeface="Arial" panose="020B0604020202020204" pitchFamily="34" charset="0"/>
              </a:endParaRPr>
            </a:p>
          </p:txBody>
        </p:sp>
        <p:sp>
          <p:nvSpPr>
            <p:cNvPr id="17" name="Rectangle: Rounded Corners 16">
              <a:extLst>
                <a:ext uri="{FF2B5EF4-FFF2-40B4-BE49-F238E27FC236}">
                  <a16:creationId xmlns:a16="http://schemas.microsoft.com/office/drawing/2014/main" id="{3E045676-CDDD-4F69-9FA1-33B9F022E52B}"/>
                </a:ext>
              </a:extLst>
            </p:cNvPr>
            <p:cNvSpPr/>
            <p:nvPr/>
          </p:nvSpPr>
          <p:spPr>
            <a:xfrm>
              <a:off x="4589632" y="4621943"/>
              <a:ext cx="6303729" cy="1583774"/>
            </a:xfrm>
            <a:prstGeom prst="roundRect">
              <a:avLst>
                <a:gd name="adj" fmla="val 10000"/>
              </a:avLst>
            </a:prstGeom>
          </p:spPr>
          <p:style>
            <a:lnRef idx="0">
              <a:schemeClr val="dk1">
                <a:hueOff val="0"/>
                <a:satOff val="0"/>
                <a:lumOff val="0"/>
                <a:alphaOff val="0"/>
              </a:schemeClr>
            </a:lnRef>
            <a:fillRef idx="1">
              <a:schemeClr val="bg1">
                <a:lumMod val="95000"/>
                <a:hueOff val="0"/>
                <a:satOff val="0"/>
                <a:lumOff val="0"/>
                <a:alphaOff val="0"/>
              </a:schemeClr>
            </a:fillRef>
            <a:effectRef idx="0">
              <a:schemeClr val="bg1">
                <a:lumMod val="95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9" name="Freeform: Shape 18">
              <a:extLst>
                <a:ext uri="{FF2B5EF4-FFF2-40B4-BE49-F238E27FC236}">
                  <a16:creationId xmlns:a16="http://schemas.microsoft.com/office/drawing/2014/main" id="{0D6AF52B-2487-43F3-87D1-A5E2EE29F6AF}"/>
                </a:ext>
              </a:extLst>
            </p:cNvPr>
            <p:cNvSpPr/>
            <p:nvPr/>
          </p:nvSpPr>
          <p:spPr>
            <a:xfrm>
              <a:off x="6098037" y="4621943"/>
              <a:ext cx="5112598" cy="1583774"/>
            </a:xfrm>
            <a:custGeom>
              <a:avLst/>
              <a:gdLst>
                <a:gd name="connsiteX0" fmla="*/ 0 w 5112598"/>
                <a:gd name="connsiteY0" fmla="*/ 0 h 1583774"/>
                <a:gd name="connsiteX1" fmla="*/ 5112598 w 5112598"/>
                <a:gd name="connsiteY1" fmla="*/ 0 h 1583774"/>
                <a:gd name="connsiteX2" fmla="*/ 5112598 w 5112598"/>
                <a:gd name="connsiteY2" fmla="*/ 1583774 h 1583774"/>
                <a:gd name="connsiteX3" fmla="*/ 0 w 5112598"/>
                <a:gd name="connsiteY3" fmla="*/ 1583774 h 1583774"/>
                <a:gd name="connsiteX4" fmla="*/ 0 w 5112598"/>
                <a:gd name="connsiteY4" fmla="*/ 0 h 1583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12598" h="1583774">
                  <a:moveTo>
                    <a:pt x="0" y="0"/>
                  </a:moveTo>
                  <a:lnTo>
                    <a:pt x="5112598" y="0"/>
                  </a:lnTo>
                  <a:lnTo>
                    <a:pt x="5112598" y="1583774"/>
                  </a:lnTo>
                  <a:lnTo>
                    <a:pt x="0" y="158377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67616" tIns="167616" rIns="167616" bIns="167616"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rgbClr val="0070C0"/>
                  </a:solidFill>
                  <a:latin typeface="Arial" panose="020B0604020202020204" pitchFamily="34" charset="0"/>
                  <a:cs typeface="Arial" panose="020B0604020202020204" pitchFamily="34" charset="0"/>
                </a:rPr>
                <a:t>Submission Date: </a:t>
              </a:r>
            </a:p>
            <a:p>
              <a:pPr marL="0" lvl="0" indent="0" algn="l" defTabSz="800100">
                <a:lnSpc>
                  <a:spcPct val="90000"/>
                </a:lnSpc>
                <a:spcBef>
                  <a:spcPct val="0"/>
                </a:spcBef>
                <a:spcAft>
                  <a:spcPct val="35000"/>
                </a:spcAft>
                <a:buNone/>
              </a:pPr>
              <a:r>
                <a:rPr lang="en-GB" dirty="0">
                  <a:solidFill>
                    <a:srgbClr val="0070C0"/>
                  </a:solidFill>
                  <a:latin typeface="Arial" panose="020B0604020202020204" pitchFamily="34" charset="0"/>
                  <a:cs typeface="Arial" panose="020B0604020202020204" pitchFamily="34" charset="0"/>
                </a:rPr>
                <a:t>1 March 2026</a:t>
              </a:r>
              <a:r>
                <a:rPr lang="en-GB" sz="1800" b="0" kern="1200" dirty="0">
                  <a:solidFill>
                    <a:srgbClr val="0070C0"/>
                  </a:solidFill>
                  <a:latin typeface="Arial" panose="020B0604020202020204" pitchFamily="34" charset="0"/>
                  <a:cs typeface="Arial" panose="020B0604020202020204" pitchFamily="34" charset="0"/>
                </a:rPr>
                <a:t> (23:59</a:t>
              </a:r>
              <a:r>
                <a:rPr lang="en-GB" sz="1800" b="0" kern="1200" dirty="0">
                  <a:solidFill>
                    <a:srgbClr val="0070C0"/>
                  </a:solidFill>
                </a:rPr>
                <a:t>) </a:t>
              </a:r>
              <a:r>
                <a:rPr lang="en-GB" sz="1800" b="1" kern="1200" dirty="0">
                  <a:solidFill>
                    <a:srgbClr val="0070C0"/>
                  </a:solidFill>
                </a:rPr>
                <a:t>via Turnitin</a:t>
              </a:r>
              <a:endParaRPr lang="en-US" sz="1800" b="1" kern="1200" dirty="0">
                <a:solidFill>
                  <a:srgbClr val="0070C0"/>
                </a:solidFill>
              </a:endParaRPr>
            </a:p>
          </p:txBody>
        </p:sp>
      </p:grpSp>
      <p:pic>
        <p:nvPicPr>
          <p:cNvPr id="21" name="Graphic 20" descr="Share with solid fill">
            <a:extLst>
              <a:ext uri="{FF2B5EF4-FFF2-40B4-BE49-F238E27FC236}">
                <a16:creationId xmlns:a16="http://schemas.microsoft.com/office/drawing/2014/main" id="{D29E576F-7BDA-421B-A6A1-1B511BA9ABCE}"/>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063372" y="4915928"/>
            <a:ext cx="914400" cy="914400"/>
          </a:xfrm>
          <a:prstGeom prst="rect">
            <a:avLst/>
          </a:prstGeom>
        </p:spPr>
      </p:pic>
    </p:spTree>
    <p:extLst>
      <p:ext uri="{BB962C8B-B14F-4D97-AF65-F5344CB8AC3E}">
        <p14:creationId xmlns:p14="http://schemas.microsoft.com/office/powerpoint/2010/main" val="12891244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CCE39-DF1D-4001-914D-C4A366228952}"/>
              </a:ext>
            </a:extLst>
          </p:cNvPr>
          <p:cNvSpPr>
            <a:spLocks noGrp="1"/>
          </p:cNvSpPr>
          <p:nvPr>
            <p:ph type="title"/>
          </p:nvPr>
        </p:nvSpPr>
        <p:spPr>
          <a:xfrm>
            <a:off x="838200" y="643467"/>
            <a:ext cx="3284828" cy="5571066"/>
          </a:xfrm>
        </p:spPr>
        <p:txBody>
          <a:bodyPr>
            <a:normAutofit/>
          </a:bodyPr>
          <a:lstStyle/>
          <a:p>
            <a:r>
              <a:rPr lang="en-GB" sz="3400" b="1" dirty="0" err="1">
                <a:solidFill>
                  <a:srgbClr val="0070C0"/>
                </a:solidFill>
                <a:latin typeface="Arial" panose="020B0604020202020204" pitchFamily="34" charset="0"/>
                <a:cs typeface="Arial" panose="020B0604020202020204" pitchFamily="34" charset="0"/>
              </a:rPr>
              <a:t>Asesiad</a:t>
            </a:r>
            <a:r>
              <a:rPr lang="en-GB" sz="3400" b="1" dirty="0">
                <a:solidFill>
                  <a:srgbClr val="0070C0"/>
                </a:solidFill>
                <a:latin typeface="Arial" panose="020B0604020202020204" pitchFamily="34" charset="0"/>
                <a:cs typeface="Arial" panose="020B0604020202020204" pitchFamily="34" charset="0"/>
              </a:rPr>
              <a:t> 2</a:t>
            </a:r>
          </a:p>
        </p:txBody>
      </p:sp>
      <p:grpSp>
        <p:nvGrpSpPr>
          <p:cNvPr id="6" name="Group 5">
            <a:extLst>
              <a:ext uri="{FF2B5EF4-FFF2-40B4-BE49-F238E27FC236}">
                <a16:creationId xmlns:a16="http://schemas.microsoft.com/office/drawing/2014/main" id="{D2083818-DEC7-4CE4-AC90-A421421CB985}"/>
              </a:ext>
            </a:extLst>
          </p:cNvPr>
          <p:cNvGrpSpPr/>
          <p:nvPr/>
        </p:nvGrpSpPr>
        <p:grpSpPr>
          <a:xfrm>
            <a:off x="4445520" y="278304"/>
            <a:ext cx="6731044" cy="5552024"/>
            <a:chOff x="4479591" y="653693"/>
            <a:chExt cx="6731044" cy="5552024"/>
          </a:xfrm>
        </p:grpSpPr>
        <p:sp>
          <p:nvSpPr>
            <p:cNvPr id="7" name="Rectangle: Rounded Corners 6">
              <a:extLst>
                <a:ext uri="{FF2B5EF4-FFF2-40B4-BE49-F238E27FC236}">
                  <a16:creationId xmlns:a16="http://schemas.microsoft.com/office/drawing/2014/main" id="{BA82C5D6-8CAD-4A8C-B5DA-C9AC5241026E}"/>
                </a:ext>
              </a:extLst>
            </p:cNvPr>
            <p:cNvSpPr/>
            <p:nvPr/>
          </p:nvSpPr>
          <p:spPr>
            <a:xfrm>
              <a:off x="4479591" y="722790"/>
              <a:ext cx="6303729" cy="1583774"/>
            </a:xfrm>
            <a:prstGeom prst="roundRect">
              <a:avLst>
                <a:gd name="adj" fmla="val 10000"/>
              </a:avLst>
            </a:prstGeom>
          </p:spPr>
          <p:style>
            <a:lnRef idx="0">
              <a:schemeClr val="dk1">
                <a:hueOff val="0"/>
                <a:satOff val="0"/>
                <a:lumOff val="0"/>
                <a:alphaOff val="0"/>
              </a:schemeClr>
            </a:lnRef>
            <a:fillRef idx="1">
              <a:schemeClr val="bg1">
                <a:lumMod val="95000"/>
                <a:hueOff val="0"/>
                <a:satOff val="0"/>
                <a:lumOff val="0"/>
                <a:alphaOff val="0"/>
              </a:schemeClr>
            </a:fillRef>
            <a:effectRef idx="0">
              <a:schemeClr val="bg1">
                <a:lumMod val="95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8" name="Rectangle 7" descr="Calculator">
              <a:extLst>
                <a:ext uri="{FF2B5EF4-FFF2-40B4-BE49-F238E27FC236}">
                  <a16:creationId xmlns:a16="http://schemas.microsoft.com/office/drawing/2014/main" id="{6EF11111-6643-418B-89D0-FCA88630B460}"/>
                </a:ext>
              </a:extLst>
            </p:cNvPr>
            <p:cNvSpPr/>
            <p:nvPr/>
          </p:nvSpPr>
          <p:spPr>
            <a:xfrm>
              <a:off x="5068724" y="1018856"/>
              <a:ext cx="871075" cy="871075"/>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sp>
          <p:nvSpPr>
            <p:cNvPr id="10" name="Freeform: Shape 9">
              <a:extLst>
                <a:ext uri="{FF2B5EF4-FFF2-40B4-BE49-F238E27FC236}">
                  <a16:creationId xmlns:a16="http://schemas.microsoft.com/office/drawing/2014/main" id="{A95E53B1-3E47-4217-A819-E6A4419773EB}"/>
                </a:ext>
              </a:extLst>
            </p:cNvPr>
            <p:cNvSpPr/>
            <p:nvPr/>
          </p:nvSpPr>
          <p:spPr>
            <a:xfrm>
              <a:off x="6090574" y="653693"/>
              <a:ext cx="2836678" cy="1583774"/>
            </a:xfrm>
            <a:custGeom>
              <a:avLst/>
              <a:gdLst>
                <a:gd name="connsiteX0" fmla="*/ 0 w 2836678"/>
                <a:gd name="connsiteY0" fmla="*/ 0 h 1583774"/>
                <a:gd name="connsiteX1" fmla="*/ 2836678 w 2836678"/>
                <a:gd name="connsiteY1" fmla="*/ 0 h 1583774"/>
                <a:gd name="connsiteX2" fmla="*/ 2836678 w 2836678"/>
                <a:gd name="connsiteY2" fmla="*/ 1583774 h 1583774"/>
                <a:gd name="connsiteX3" fmla="*/ 0 w 2836678"/>
                <a:gd name="connsiteY3" fmla="*/ 1583774 h 1583774"/>
                <a:gd name="connsiteX4" fmla="*/ 0 w 2836678"/>
                <a:gd name="connsiteY4" fmla="*/ 0 h 1583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36678" h="1583774">
                  <a:moveTo>
                    <a:pt x="0" y="0"/>
                  </a:moveTo>
                  <a:lnTo>
                    <a:pt x="2836678" y="0"/>
                  </a:lnTo>
                  <a:lnTo>
                    <a:pt x="2836678" y="1583774"/>
                  </a:lnTo>
                  <a:lnTo>
                    <a:pt x="0" y="158377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67616" tIns="167616" rIns="167616" bIns="167616" numCol="1" spcCol="1270" anchor="ctr" anchorCtr="0">
              <a:noAutofit/>
            </a:bodyPr>
            <a:lstStyle/>
            <a:p>
              <a:pPr marL="0" marR="0" lvl="0" indent="0" algn="l" defTabSz="800100" rtl="0" eaLnBrk="1" fontAlgn="auto" latinLnBrk="0" hangingPunct="1">
                <a:lnSpc>
                  <a:spcPct val="90000"/>
                </a:lnSpc>
                <a:spcBef>
                  <a:spcPct val="0"/>
                </a:spcBef>
                <a:spcAft>
                  <a:spcPct val="35000"/>
                </a:spcAft>
                <a:buClrTx/>
                <a:buSzTx/>
                <a:buFontTx/>
                <a:buNone/>
                <a:tabLst/>
                <a:defRPr/>
              </a:pPr>
              <a:r>
                <a:rPr kumimoji="0" lang="en-GB" sz="1800" b="1" i="0" u="none" strike="noStrike" kern="1200" cap="none" spc="0" normalizeH="0" baseline="0" noProof="0" dirty="0" err="1">
                  <a:ln>
                    <a:noFill/>
                  </a:ln>
                  <a:solidFill>
                    <a:srgbClr val="0070C0"/>
                  </a:solidFill>
                  <a:effectLst/>
                  <a:uLnTx/>
                  <a:uFillTx/>
                  <a:latin typeface="Arial" panose="020B0604020202020204" pitchFamily="34" charset="0"/>
                  <a:ea typeface="+mn-ea"/>
                  <a:cs typeface="Arial" panose="020B0604020202020204" pitchFamily="34" charset="0"/>
                </a:rPr>
                <a:t>Asesiad</a:t>
              </a:r>
              <a:r>
                <a:rPr kumimoji="0" lang="en-GB" sz="1800" b="1"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rPr>
                <a:t> </a:t>
              </a:r>
              <a:r>
                <a:rPr lang="en-GB" b="1" dirty="0">
                  <a:solidFill>
                    <a:srgbClr val="0070C0"/>
                  </a:solidFill>
                  <a:latin typeface="Arial" panose="020B0604020202020204" pitchFamily="34" charset="0"/>
                  <a:cs typeface="Arial" panose="020B0604020202020204" pitchFamily="34" charset="0"/>
                </a:rPr>
                <a:t>2</a:t>
              </a:r>
              <a:r>
                <a:rPr kumimoji="0" lang="en-GB" sz="1800" b="1"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rPr>
                <a:t> </a:t>
              </a:r>
              <a:r>
                <a:rPr kumimoji="0" lang="en-GB" sz="1800" b="0"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rPr>
                <a:t>– 50%</a:t>
              </a:r>
              <a:endParaRPr kumimoji="0" lang="en-US" sz="1800" b="0"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endParaRPr>
            </a:p>
          </p:txBody>
        </p:sp>
        <p:sp>
          <p:nvSpPr>
            <p:cNvPr id="12" name="Freeform: Shape 11">
              <a:extLst>
                <a:ext uri="{FF2B5EF4-FFF2-40B4-BE49-F238E27FC236}">
                  <a16:creationId xmlns:a16="http://schemas.microsoft.com/office/drawing/2014/main" id="{B78C00E0-0C07-43E6-B933-60E00B2D5F64}"/>
                </a:ext>
              </a:extLst>
            </p:cNvPr>
            <p:cNvSpPr/>
            <p:nvPr/>
          </p:nvSpPr>
          <p:spPr>
            <a:xfrm>
              <a:off x="6269909" y="1870703"/>
              <a:ext cx="4230913" cy="75103"/>
            </a:xfrm>
            <a:custGeom>
              <a:avLst/>
              <a:gdLst>
                <a:gd name="connsiteX0" fmla="*/ 0 w 4230913"/>
                <a:gd name="connsiteY0" fmla="*/ 0 h 75103"/>
                <a:gd name="connsiteX1" fmla="*/ 4230913 w 4230913"/>
                <a:gd name="connsiteY1" fmla="*/ 0 h 75103"/>
                <a:gd name="connsiteX2" fmla="*/ 4230913 w 4230913"/>
                <a:gd name="connsiteY2" fmla="*/ 75103 h 75103"/>
                <a:gd name="connsiteX3" fmla="*/ 0 w 4230913"/>
                <a:gd name="connsiteY3" fmla="*/ 75103 h 75103"/>
                <a:gd name="connsiteX4" fmla="*/ 0 w 4230913"/>
                <a:gd name="connsiteY4" fmla="*/ 0 h 751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30913" h="75103">
                  <a:moveTo>
                    <a:pt x="0" y="0"/>
                  </a:moveTo>
                  <a:lnTo>
                    <a:pt x="4230913" y="0"/>
                  </a:lnTo>
                  <a:lnTo>
                    <a:pt x="4230913" y="75103"/>
                  </a:lnTo>
                  <a:lnTo>
                    <a:pt x="0" y="7510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6536" tIns="36536" rIns="36536" bIns="36536" numCol="1" spcCol="1270" anchor="ctr" anchorCtr="0">
              <a:noAutofit/>
            </a:bodyPr>
            <a:lstStyle/>
            <a:p>
              <a:pPr marL="0" marR="0" lvl="0" indent="0" algn="l" defTabSz="889000" rtl="0" eaLnBrk="1" fontAlgn="auto" latinLnBrk="0" hangingPunct="1">
                <a:lnSpc>
                  <a:spcPct val="90000"/>
                </a:lnSpc>
                <a:spcBef>
                  <a:spcPct val="0"/>
                </a:spcBef>
                <a:spcAft>
                  <a:spcPct val="35000"/>
                </a:spcAft>
                <a:buClrTx/>
                <a:buSzTx/>
                <a:buFontTx/>
                <a:buNone/>
                <a:tabLst/>
                <a:defRPr/>
              </a:pPr>
              <a:r>
                <a:rPr lang="en-GB" sz="2000" dirty="0" err="1">
                  <a:solidFill>
                    <a:srgbClr val="0070C0"/>
                  </a:solidFill>
                  <a:latin typeface="Arial" panose="020B0604020202020204" pitchFamily="34" charset="0"/>
                  <a:cs typeface="Arial" panose="020B0604020202020204" pitchFamily="34" charset="0"/>
                </a:rPr>
                <a:t>Fideo</a:t>
              </a:r>
              <a:r>
                <a:rPr lang="en-GB" sz="2000" dirty="0">
                  <a:solidFill>
                    <a:srgbClr val="0070C0"/>
                  </a:solidFill>
                  <a:latin typeface="Arial" panose="020B0604020202020204" pitchFamily="34" charset="0"/>
                  <a:cs typeface="Arial" panose="020B0604020202020204" pitchFamily="34" charset="0"/>
                </a:rPr>
                <a:t> (3 </a:t>
              </a:r>
              <a:r>
                <a:rPr lang="en-GB" sz="2000" dirty="0" err="1">
                  <a:solidFill>
                    <a:srgbClr val="0070C0"/>
                  </a:solidFill>
                  <a:latin typeface="Arial" panose="020B0604020202020204" pitchFamily="34" charset="0"/>
                  <a:cs typeface="Arial" panose="020B0604020202020204" pitchFamily="34" charset="0"/>
                </a:rPr>
                <a:t>munud</a:t>
              </a:r>
              <a:r>
                <a:rPr lang="en-GB" sz="2000" dirty="0">
                  <a:solidFill>
                    <a:srgbClr val="0070C0"/>
                  </a:solidFill>
                  <a:latin typeface="Arial" panose="020B0604020202020204" pitchFamily="34" charset="0"/>
                  <a:cs typeface="Arial" panose="020B0604020202020204" pitchFamily="34" charset="0"/>
                </a:rPr>
                <a:t>)</a:t>
              </a:r>
              <a:endParaRPr kumimoji="0" lang="en-US" sz="2000" b="0"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endParaRPr>
            </a:p>
          </p:txBody>
        </p:sp>
        <p:sp>
          <p:nvSpPr>
            <p:cNvPr id="14" name="Rectangle: Rounded Corners 13">
              <a:extLst>
                <a:ext uri="{FF2B5EF4-FFF2-40B4-BE49-F238E27FC236}">
                  <a16:creationId xmlns:a16="http://schemas.microsoft.com/office/drawing/2014/main" id="{9D53C915-BA68-40FB-BDDD-8EE769CF8031}"/>
                </a:ext>
              </a:extLst>
            </p:cNvPr>
            <p:cNvSpPr/>
            <p:nvPr/>
          </p:nvSpPr>
          <p:spPr>
            <a:xfrm>
              <a:off x="4589632" y="2642225"/>
              <a:ext cx="6303729" cy="1583774"/>
            </a:xfrm>
            <a:prstGeom prst="roundRect">
              <a:avLst>
                <a:gd name="adj" fmla="val 10000"/>
              </a:avLst>
            </a:prstGeom>
          </p:spPr>
          <p:style>
            <a:lnRef idx="0">
              <a:schemeClr val="dk1">
                <a:hueOff val="0"/>
                <a:satOff val="0"/>
                <a:lumOff val="0"/>
                <a:alphaOff val="0"/>
              </a:schemeClr>
            </a:lnRef>
            <a:fillRef idx="1">
              <a:schemeClr val="bg1">
                <a:lumMod val="95000"/>
                <a:hueOff val="0"/>
                <a:satOff val="0"/>
                <a:lumOff val="0"/>
                <a:alphaOff val="0"/>
              </a:schemeClr>
            </a:fillRef>
            <a:effectRef idx="0">
              <a:schemeClr val="bg1">
                <a:lumMod val="95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5" name="Rectangle 14" descr="Head with Gears">
              <a:extLst>
                <a:ext uri="{FF2B5EF4-FFF2-40B4-BE49-F238E27FC236}">
                  <a16:creationId xmlns:a16="http://schemas.microsoft.com/office/drawing/2014/main" id="{4E65F6E3-1904-4C9D-A377-D9EED824D1ED}"/>
                </a:ext>
              </a:extLst>
            </p:cNvPr>
            <p:cNvSpPr/>
            <p:nvPr/>
          </p:nvSpPr>
          <p:spPr>
            <a:xfrm>
              <a:off x="5068724" y="2998574"/>
              <a:ext cx="871075" cy="871075"/>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a:lstStyle/>
            <a:p>
              <a:endParaRPr lang="en-GB"/>
            </a:p>
          </p:txBody>
        </p:sp>
        <p:sp>
          <p:nvSpPr>
            <p:cNvPr id="16" name="Freeform: Shape 15">
              <a:extLst>
                <a:ext uri="{FF2B5EF4-FFF2-40B4-BE49-F238E27FC236}">
                  <a16:creationId xmlns:a16="http://schemas.microsoft.com/office/drawing/2014/main" id="{D7D4F70E-1B4D-46C8-B48F-219B316D8FAA}"/>
                </a:ext>
              </a:extLst>
            </p:cNvPr>
            <p:cNvSpPr/>
            <p:nvPr/>
          </p:nvSpPr>
          <p:spPr>
            <a:xfrm>
              <a:off x="6120325" y="2637109"/>
              <a:ext cx="4470891" cy="1583774"/>
            </a:xfrm>
            <a:custGeom>
              <a:avLst/>
              <a:gdLst>
                <a:gd name="connsiteX0" fmla="*/ 0 w 4470891"/>
                <a:gd name="connsiteY0" fmla="*/ 0 h 1583774"/>
                <a:gd name="connsiteX1" fmla="*/ 4470891 w 4470891"/>
                <a:gd name="connsiteY1" fmla="*/ 0 h 1583774"/>
                <a:gd name="connsiteX2" fmla="*/ 4470891 w 4470891"/>
                <a:gd name="connsiteY2" fmla="*/ 1583774 h 1583774"/>
                <a:gd name="connsiteX3" fmla="*/ 0 w 4470891"/>
                <a:gd name="connsiteY3" fmla="*/ 1583774 h 1583774"/>
                <a:gd name="connsiteX4" fmla="*/ 0 w 4470891"/>
                <a:gd name="connsiteY4" fmla="*/ 0 h 1583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70891" h="1583774">
                  <a:moveTo>
                    <a:pt x="0" y="0"/>
                  </a:moveTo>
                  <a:lnTo>
                    <a:pt x="4470891" y="0"/>
                  </a:lnTo>
                  <a:lnTo>
                    <a:pt x="4470891" y="1583774"/>
                  </a:lnTo>
                  <a:lnTo>
                    <a:pt x="0" y="158377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67616" tIns="167616" rIns="167616" bIns="167616" numCol="1" spcCol="1270" anchor="ctr" anchorCtr="0">
              <a:noAutofit/>
            </a:bodyPr>
            <a:lstStyle/>
            <a:p>
              <a:pPr marL="0" marR="0" lvl="0" indent="0" algn="l" defTabSz="800100" rtl="0" eaLnBrk="1" fontAlgn="auto" latinLnBrk="0" hangingPunct="1">
                <a:lnSpc>
                  <a:spcPct val="90000"/>
                </a:lnSpc>
                <a:spcBef>
                  <a:spcPct val="0"/>
                </a:spcBef>
                <a:spcAft>
                  <a:spcPct val="35000"/>
                </a:spcAft>
                <a:buClrTx/>
                <a:buSzTx/>
                <a:buFontTx/>
                <a:buNone/>
                <a:tabLst/>
                <a:defRPr/>
              </a:pPr>
              <a:r>
                <a:rPr lang="cy-GB" b="1" dirty="0">
                  <a:solidFill>
                    <a:srgbClr val="0070C0"/>
                  </a:solidFill>
                  <a:latin typeface="Arial" panose="020B0604020202020204" pitchFamily="34" charset="0"/>
                  <a:cs typeface="Arial" panose="020B0604020202020204" pitchFamily="34" charset="0"/>
                </a:rPr>
                <a:t>Fideo - Cwestiwn</a:t>
              </a:r>
              <a:endParaRPr kumimoji="0" lang="cy-GB" sz="1800" b="1" i="0" u="none" strike="noStrike" kern="1200" cap="none" spc="0" normalizeH="0" baseline="0" dirty="0">
                <a:ln>
                  <a:noFill/>
                </a:ln>
                <a:solidFill>
                  <a:srgbClr val="0070C0"/>
                </a:solidFill>
                <a:effectLst/>
                <a:uLnTx/>
                <a:uFillTx/>
                <a:latin typeface="Arial" panose="020B0604020202020204" pitchFamily="34" charset="0"/>
                <a:ea typeface="+mn-ea"/>
                <a:cs typeface="Arial" panose="020B0604020202020204" pitchFamily="34" charset="0"/>
              </a:endParaRPr>
            </a:p>
            <a:p>
              <a:pPr marL="0" marR="0" lvl="0" indent="0" algn="l" defTabSz="800100" rtl="0" eaLnBrk="1" fontAlgn="auto" latinLnBrk="0" hangingPunct="1">
                <a:lnSpc>
                  <a:spcPct val="90000"/>
                </a:lnSpc>
                <a:spcBef>
                  <a:spcPct val="0"/>
                </a:spcBef>
                <a:spcAft>
                  <a:spcPct val="35000"/>
                </a:spcAft>
                <a:buClrTx/>
                <a:buSzTx/>
                <a:buFontTx/>
                <a:buNone/>
                <a:tabLst/>
                <a:defRPr/>
              </a:pPr>
              <a:r>
                <a:rPr kumimoji="0" lang="cy-GB" sz="1800" b="0" i="0" u="none" strike="noStrike" kern="1200" cap="none" spc="0" normalizeH="0" baseline="0" dirty="0">
                  <a:ln>
                    <a:noFill/>
                  </a:ln>
                  <a:solidFill>
                    <a:srgbClr val="0070C0"/>
                  </a:solidFill>
                  <a:effectLst/>
                  <a:uLnTx/>
                  <a:uFillTx/>
                  <a:latin typeface="Arial" panose="020B0604020202020204" pitchFamily="34" charset="0"/>
                  <a:ea typeface="+mn-ea"/>
                  <a:cs typeface="Arial" panose="020B0604020202020204" pitchFamily="34" charset="0"/>
                </a:rPr>
                <a:t>Adnabod, disgrifio a gwerthuso ymyriad ymarferol a ddefnyddir i hyrwyddo ymddygiad cadarnhaol yn eich lleoliad. </a:t>
              </a:r>
            </a:p>
          </p:txBody>
        </p:sp>
        <p:sp>
          <p:nvSpPr>
            <p:cNvPr id="19" name="Freeform: Shape 18">
              <a:extLst>
                <a:ext uri="{FF2B5EF4-FFF2-40B4-BE49-F238E27FC236}">
                  <a16:creationId xmlns:a16="http://schemas.microsoft.com/office/drawing/2014/main" id="{0D6AF52B-2487-43F3-87D1-A5E2EE29F6AF}"/>
                </a:ext>
              </a:extLst>
            </p:cNvPr>
            <p:cNvSpPr/>
            <p:nvPr/>
          </p:nvSpPr>
          <p:spPr>
            <a:xfrm>
              <a:off x="6098037" y="4621943"/>
              <a:ext cx="5112598" cy="1583774"/>
            </a:xfrm>
            <a:custGeom>
              <a:avLst/>
              <a:gdLst>
                <a:gd name="connsiteX0" fmla="*/ 0 w 5112598"/>
                <a:gd name="connsiteY0" fmla="*/ 0 h 1583774"/>
                <a:gd name="connsiteX1" fmla="*/ 5112598 w 5112598"/>
                <a:gd name="connsiteY1" fmla="*/ 0 h 1583774"/>
                <a:gd name="connsiteX2" fmla="*/ 5112598 w 5112598"/>
                <a:gd name="connsiteY2" fmla="*/ 1583774 h 1583774"/>
                <a:gd name="connsiteX3" fmla="*/ 0 w 5112598"/>
                <a:gd name="connsiteY3" fmla="*/ 1583774 h 1583774"/>
                <a:gd name="connsiteX4" fmla="*/ 0 w 5112598"/>
                <a:gd name="connsiteY4" fmla="*/ 0 h 1583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12598" h="1583774">
                  <a:moveTo>
                    <a:pt x="0" y="0"/>
                  </a:moveTo>
                  <a:lnTo>
                    <a:pt x="5112598" y="0"/>
                  </a:lnTo>
                  <a:lnTo>
                    <a:pt x="5112598" y="1583774"/>
                  </a:lnTo>
                  <a:lnTo>
                    <a:pt x="0" y="158377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67616" tIns="167616" rIns="167616" bIns="167616" numCol="1" spcCol="1270" anchor="ctr" anchorCtr="0">
              <a:noAutofit/>
            </a:bodyPr>
            <a:lstStyle/>
            <a:p>
              <a:pPr marL="0" marR="0" lvl="0" indent="0" algn="l" defTabSz="800100" rtl="0" eaLnBrk="1" fontAlgn="auto" latinLnBrk="0" hangingPunct="1">
                <a:lnSpc>
                  <a:spcPct val="90000"/>
                </a:lnSpc>
                <a:spcBef>
                  <a:spcPct val="0"/>
                </a:spcBef>
                <a:spcAft>
                  <a:spcPct val="35000"/>
                </a:spcAft>
                <a:buClrTx/>
                <a:buSzTx/>
                <a:buFontTx/>
                <a:buNone/>
                <a:tabLst/>
                <a:defRPr/>
              </a:pPr>
              <a:r>
                <a:rPr lang="en-GB" b="1" dirty="0" err="1">
                  <a:solidFill>
                    <a:srgbClr val="0070C0"/>
                  </a:solidFill>
                  <a:latin typeface="Arial" panose="020B0604020202020204" pitchFamily="34" charset="0"/>
                  <a:cs typeface="Arial" panose="020B0604020202020204" pitchFamily="34" charset="0"/>
                </a:rPr>
                <a:t>Dyddiad</a:t>
              </a:r>
              <a:r>
                <a:rPr lang="en-GB" b="1" dirty="0">
                  <a:solidFill>
                    <a:srgbClr val="0070C0"/>
                  </a:solidFill>
                  <a:latin typeface="Arial" panose="020B0604020202020204" pitchFamily="34" charset="0"/>
                  <a:cs typeface="Arial" panose="020B0604020202020204" pitchFamily="34" charset="0"/>
                </a:rPr>
                <a:t> </a:t>
              </a:r>
              <a:r>
                <a:rPr lang="en-GB" b="1" dirty="0" err="1">
                  <a:solidFill>
                    <a:srgbClr val="0070C0"/>
                  </a:solidFill>
                  <a:latin typeface="Arial" panose="020B0604020202020204" pitchFamily="34" charset="0"/>
                  <a:cs typeface="Arial" panose="020B0604020202020204" pitchFamily="34" charset="0"/>
                </a:rPr>
                <a:t>Cyflwyno</a:t>
              </a:r>
              <a:r>
                <a:rPr kumimoji="0" lang="en-GB" sz="1800" b="1"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rPr>
                <a:t>: </a:t>
              </a:r>
            </a:p>
            <a:p>
              <a:pPr marL="0" marR="0" lvl="0" indent="0" algn="l" defTabSz="800100" rtl="0" eaLnBrk="1" fontAlgn="auto" latinLnBrk="0" hangingPunct="1">
                <a:lnSpc>
                  <a:spcPct val="90000"/>
                </a:lnSpc>
                <a:spcBef>
                  <a:spcPct val="0"/>
                </a:spcBef>
                <a:spcAft>
                  <a:spcPct val="35000"/>
                </a:spcAft>
                <a:buClrTx/>
                <a:buSzTx/>
                <a:buFontTx/>
                <a:buNone/>
                <a:tabLst/>
                <a:defRPr/>
              </a:pPr>
              <a:r>
                <a:rPr lang="en-GB" dirty="0">
                  <a:solidFill>
                    <a:srgbClr val="0070C0"/>
                  </a:solidFill>
                  <a:latin typeface="Arial" panose="020B0604020202020204" pitchFamily="34" charset="0"/>
                  <a:cs typeface="Arial" panose="020B0604020202020204" pitchFamily="34" charset="0"/>
                </a:rPr>
                <a:t>1 Mawrth 2026 (23:59) – </a:t>
              </a:r>
              <a:r>
                <a:rPr lang="en-GB" b="1" dirty="0">
                  <a:solidFill>
                    <a:srgbClr val="0070C0"/>
                  </a:solidFill>
                  <a:latin typeface="Arial" panose="020B0604020202020204" pitchFamily="34" charset="0"/>
                  <a:cs typeface="Arial" panose="020B0604020202020204" pitchFamily="34" charset="0"/>
                </a:rPr>
                <a:t>Fideo </a:t>
              </a:r>
              <a:r>
                <a:rPr lang="en-GB" b="1" dirty="0" err="1">
                  <a:solidFill>
                    <a:srgbClr val="0070C0"/>
                  </a:solidFill>
                  <a:latin typeface="Arial" panose="020B0604020202020204" pitchFamily="34" charset="0"/>
                  <a:cs typeface="Arial" panose="020B0604020202020204" pitchFamily="34" charset="0"/>
                </a:rPr>
                <a:t>i’w</a:t>
              </a:r>
              <a:r>
                <a:rPr lang="en-GB" b="1" dirty="0">
                  <a:solidFill>
                    <a:srgbClr val="0070C0"/>
                  </a:solidFill>
                  <a:latin typeface="Arial" panose="020B0604020202020204" pitchFamily="34" charset="0"/>
                  <a:cs typeface="Arial" panose="020B0604020202020204" pitchFamily="34" charset="0"/>
                </a:rPr>
                <a:t> </a:t>
              </a:r>
              <a:r>
                <a:rPr lang="en-GB" b="1" dirty="0" err="1">
                  <a:solidFill>
                    <a:srgbClr val="0070C0"/>
                  </a:solidFill>
                  <a:latin typeface="Arial" panose="020B0604020202020204" pitchFamily="34" charset="0"/>
                  <a:cs typeface="Arial" panose="020B0604020202020204" pitchFamily="34" charset="0"/>
                </a:rPr>
                <a:t>gyflwyno</a:t>
              </a:r>
              <a:r>
                <a:rPr lang="en-GB" b="1" dirty="0">
                  <a:solidFill>
                    <a:srgbClr val="0070C0"/>
                  </a:solidFill>
                  <a:latin typeface="Arial" panose="020B0604020202020204" pitchFamily="34" charset="0"/>
                  <a:cs typeface="Arial" panose="020B0604020202020204" pitchFamily="34" charset="0"/>
                </a:rPr>
                <a:t> </a:t>
              </a:r>
              <a:r>
                <a:rPr lang="en-GB" b="1" dirty="0" err="1">
                  <a:solidFill>
                    <a:srgbClr val="0070C0"/>
                  </a:solidFill>
                  <a:latin typeface="Arial" panose="020B0604020202020204" pitchFamily="34" charset="0"/>
                  <a:cs typeface="Arial" panose="020B0604020202020204" pitchFamily="34" charset="0"/>
                </a:rPr>
                <a:t>drwy</a:t>
              </a:r>
              <a:r>
                <a:rPr lang="en-GB" b="1" dirty="0">
                  <a:solidFill>
                    <a:srgbClr val="0070C0"/>
                  </a:solidFill>
                  <a:latin typeface="Arial" panose="020B0604020202020204" pitchFamily="34" charset="0"/>
                  <a:cs typeface="Arial" panose="020B0604020202020204" pitchFamily="34" charset="0"/>
                </a:rPr>
                <a:t> Teams</a:t>
              </a:r>
              <a:endParaRPr kumimoji="0" lang="en-US" sz="1800" b="1" i="0" u="none" strike="noStrike" kern="1200" cap="none" spc="0" normalizeH="0" baseline="0" noProof="0" dirty="0">
                <a:ln>
                  <a:noFill/>
                </a:ln>
                <a:solidFill>
                  <a:srgbClr val="0070C0"/>
                </a:solidFill>
                <a:effectLst/>
                <a:uLnTx/>
                <a:uFillTx/>
                <a:latin typeface="Avenir Next LT Pro"/>
                <a:ea typeface="+mn-ea"/>
                <a:cs typeface="+mn-cs"/>
              </a:endParaRPr>
            </a:p>
          </p:txBody>
        </p:sp>
      </p:grpSp>
      <p:pic>
        <p:nvPicPr>
          <p:cNvPr id="21" name="Graphic 20" descr="Share with solid fill">
            <a:extLst>
              <a:ext uri="{FF2B5EF4-FFF2-40B4-BE49-F238E27FC236}">
                <a16:creationId xmlns:a16="http://schemas.microsoft.com/office/drawing/2014/main" id="{D29E576F-7BDA-421B-A6A1-1B511BA9ABCE}"/>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012990" y="4683172"/>
            <a:ext cx="914400" cy="914400"/>
          </a:xfrm>
          <a:prstGeom prst="rect">
            <a:avLst/>
          </a:prstGeom>
        </p:spPr>
      </p:pic>
    </p:spTree>
    <p:extLst>
      <p:ext uri="{BB962C8B-B14F-4D97-AF65-F5344CB8AC3E}">
        <p14:creationId xmlns:p14="http://schemas.microsoft.com/office/powerpoint/2010/main" val="9056500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CCE39-DF1D-4001-914D-C4A366228952}"/>
              </a:ext>
            </a:extLst>
          </p:cNvPr>
          <p:cNvSpPr>
            <a:spLocks noGrp="1"/>
          </p:cNvSpPr>
          <p:nvPr>
            <p:ph type="title"/>
          </p:nvPr>
        </p:nvSpPr>
        <p:spPr>
          <a:xfrm>
            <a:off x="838200" y="643467"/>
            <a:ext cx="3284828" cy="5571066"/>
          </a:xfrm>
        </p:spPr>
        <p:txBody>
          <a:bodyPr>
            <a:normAutofit/>
          </a:bodyPr>
          <a:lstStyle/>
          <a:p>
            <a:r>
              <a:rPr lang="en-GB" sz="3400" b="1" dirty="0">
                <a:solidFill>
                  <a:srgbClr val="0070C0"/>
                </a:solidFill>
                <a:latin typeface="Arial" panose="020B0604020202020204" pitchFamily="34" charset="0"/>
                <a:cs typeface="Arial" panose="020B0604020202020204" pitchFamily="34" charset="0"/>
              </a:rPr>
              <a:t>Assessment  2</a:t>
            </a:r>
          </a:p>
        </p:txBody>
      </p:sp>
      <p:grpSp>
        <p:nvGrpSpPr>
          <p:cNvPr id="6" name="Group 5">
            <a:extLst>
              <a:ext uri="{FF2B5EF4-FFF2-40B4-BE49-F238E27FC236}">
                <a16:creationId xmlns:a16="http://schemas.microsoft.com/office/drawing/2014/main" id="{D2083818-DEC7-4CE4-AC90-A421421CB985}"/>
              </a:ext>
            </a:extLst>
          </p:cNvPr>
          <p:cNvGrpSpPr/>
          <p:nvPr/>
        </p:nvGrpSpPr>
        <p:grpSpPr>
          <a:xfrm>
            <a:off x="4517564" y="199505"/>
            <a:ext cx="6731044" cy="5353397"/>
            <a:chOff x="4479591" y="653693"/>
            <a:chExt cx="6731044" cy="5552024"/>
          </a:xfrm>
        </p:grpSpPr>
        <p:sp>
          <p:nvSpPr>
            <p:cNvPr id="7" name="Rectangle: Rounded Corners 6">
              <a:extLst>
                <a:ext uri="{FF2B5EF4-FFF2-40B4-BE49-F238E27FC236}">
                  <a16:creationId xmlns:a16="http://schemas.microsoft.com/office/drawing/2014/main" id="{BA82C5D6-8CAD-4A8C-B5DA-C9AC5241026E}"/>
                </a:ext>
              </a:extLst>
            </p:cNvPr>
            <p:cNvSpPr/>
            <p:nvPr/>
          </p:nvSpPr>
          <p:spPr>
            <a:xfrm>
              <a:off x="4479591" y="722790"/>
              <a:ext cx="6303729" cy="1583774"/>
            </a:xfrm>
            <a:prstGeom prst="roundRect">
              <a:avLst>
                <a:gd name="adj" fmla="val 10000"/>
              </a:avLst>
            </a:prstGeom>
          </p:spPr>
          <p:style>
            <a:lnRef idx="0">
              <a:schemeClr val="dk1">
                <a:hueOff val="0"/>
                <a:satOff val="0"/>
                <a:lumOff val="0"/>
                <a:alphaOff val="0"/>
              </a:schemeClr>
            </a:lnRef>
            <a:fillRef idx="1">
              <a:schemeClr val="bg1">
                <a:lumMod val="95000"/>
                <a:hueOff val="0"/>
                <a:satOff val="0"/>
                <a:lumOff val="0"/>
                <a:alphaOff val="0"/>
              </a:schemeClr>
            </a:fillRef>
            <a:effectRef idx="0">
              <a:schemeClr val="bg1">
                <a:lumMod val="95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8" name="Rectangle 7" descr="Calculator">
              <a:extLst>
                <a:ext uri="{FF2B5EF4-FFF2-40B4-BE49-F238E27FC236}">
                  <a16:creationId xmlns:a16="http://schemas.microsoft.com/office/drawing/2014/main" id="{6EF11111-6643-418B-89D0-FCA88630B460}"/>
                </a:ext>
              </a:extLst>
            </p:cNvPr>
            <p:cNvSpPr/>
            <p:nvPr/>
          </p:nvSpPr>
          <p:spPr>
            <a:xfrm>
              <a:off x="5068724" y="1018856"/>
              <a:ext cx="871075" cy="871075"/>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sp>
          <p:nvSpPr>
            <p:cNvPr id="10" name="Freeform: Shape 9">
              <a:extLst>
                <a:ext uri="{FF2B5EF4-FFF2-40B4-BE49-F238E27FC236}">
                  <a16:creationId xmlns:a16="http://schemas.microsoft.com/office/drawing/2014/main" id="{A95E53B1-3E47-4217-A819-E6A4419773EB}"/>
                </a:ext>
              </a:extLst>
            </p:cNvPr>
            <p:cNvSpPr/>
            <p:nvPr/>
          </p:nvSpPr>
          <p:spPr>
            <a:xfrm>
              <a:off x="6090574" y="653693"/>
              <a:ext cx="2836678" cy="1583774"/>
            </a:xfrm>
            <a:custGeom>
              <a:avLst/>
              <a:gdLst>
                <a:gd name="connsiteX0" fmla="*/ 0 w 2836678"/>
                <a:gd name="connsiteY0" fmla="*/ 0 h 1583774"/>
                <a:gd name="connsiteX1" fmla="*/ 2836678 w 2836678"/>
                <a:gd name="connsiteY1" fmla="*/ 0 h 1583774"/>
                <a:gd name="connsiteX2" fmla="*/ 2836678 w 2836678"/>
                <a:gd name="connsiteY2" fmla="*/ 1583774 h 1583774"/>
                <a:gd name="connsiteX3" fmla="*/ 0 w 2836678"/>
                <a:gd name="connsiteY3" fmla="*/ 1583774 h 1583774"/>
                <a:gd name="connsiteX4" fmla="*/ 0 w 2836678"/>
                <a:gd name="connsiteY4" fmla="*/ 0 h 1583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36678" h="1583774">
                  <a:moveTo>
                    <a:pt x="0" y="0"/>
                  </a:moveTo>
                  <a:lnTo>
                    <a:pt x="2836678" y="0"/>
                  </a:lnTo>
                  <a:lnTo>
                    <a:pt x="2836678" y="1583774"/>
                  </a:lnTo>
                  <a:lnTo>
                    <a:pt x="0" y="158377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67616" tIns="167616" rIns="167616" bIns="167616" numCol="1" spcCol="1270" anchor="ctr" anchorCtr="0">
              <a:noAutofit/>
            </a:bodyPr>
            <a:lstStyle/>
            <a:p>
              <a:pPr marL="0" marR="0" lvl="0" indent="0" algn="l" defTabSz="800100" rtl="0" eaLnBrk="1" fontAlgn="auto" latinLnBrk="0" hangingPunct="1">
                <a:lnSpc>
                  <a:spcPct val="90000"/>
                </a:lnSpc>
                <a:spcBef>
                  <a:spcPct val="0"/>
                </a:spcBef>
                <a:spcAft>
                  <a:spcPct val="35000"/>
                </a:spcAft>
                <a:buClrTx/>
                <a:buSzTx/>
                <a:buFontTx/>
                <a:buNone/>
                <a:tabLst/>
                <a:defRPr/>
              </a:pPr>
              <a:r>
                <a:rPr kumimoji="0" lang="en-GB" sz="1800" b="1"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rPr>
                <a:t>Assessment </a:t>
              </a:r>
              <a:r>
                <a:rPr lang="en-GB" b="1" dirty="0">
                  <a:solidFill>
                    <a:srgbClr val="0070C0"/>
                  </a:solidFill>
                  <a:latin typeface="Arial" panose="020B0604020202020204" pitchFamily="34" charset="0"/>
                  <a:cs typeface="Arial" panose="020B0604020202020204" pitchFamily="34" charset="0"/>
                </a:rPr>
                <a:t>2</a:t>
              </a:r>
              <a:r>
                <a:rPr kumimoji="0" lang="en-GB" sz="1800" b="1"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rPr>
                <a:t> </a:t>
              </a:r>
              <a:r>
                <a:rPr kumimoji="0" lang="en-GB" sz="1800" b="0"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rPr>
                <a:t>– 50%</a:t>
              </a:r>
              <a:endParaRPr kumimoji="0" lang="en-US" sz="1800" b="0"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endParaRPr>
            </a:p>
          </p:txBody>
        </p:sp>
        <p:sp>
          <p:nvSpPr>
            <p:cNvPr id="12" name="Freeform: Shape 11">
              <a:extLst>
                <a:ext uri="{FF2B5EF4-FFF2-40B4-BE49-F238E27FC236}">
                  <a16:creationId xmlns:a16="http://schemas.microsoft.com/office/drawing/2014/main" id="{B78C00E0-0C07-43E6-B933-60E00B2D5F64}"/>
                </a:ext>
              </a:extLst>
            </p:cNvPr>
            <p:cNvSpPr/>
            <p:nvPr/>
          </p:nvSpPr>
          <p:spPr>
            <a:xfrm>
              <a:off x="6269909" y="1870703"/>
              <a:ext cx="4230913" cy="75103"/>
            </a:xfrm>
            <a:custGeom>
              <a:avLst/>
              <a:gdLst>
                <a:gd name="connsiteX0" fmla="*/ 0 w 4230913"/>
                <a:gd name="connsiteY0" fmla="*/ 0 h 75103"/>
                <a:gd name="connsiteX1" fmla="*/ 4230913 w 4230913"/>
                <a:gd name="connsiteY1" fmla="*/ 0 h 75103"/>
                <a:gd name="connsiteX2" fmla="*/ 4230913 w 4230913"/>
                <a:gd name="connsiteY2" fmla="*/ 75103 h 75103"/>
                <a:gd name="connsiteX3" fmla="*/ 0 w 4230913"/>
                <a:gd name="connsiteY3" fmla="*/ 75103 h 75103"/>
                <a:gd name="connsiteX4" fmla="*/ 0 w 4230913"/>
                <a:gd name="connsiteY4" fmla="*/ 0 h 751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30913" h="75103">
                  <a:moveTo>
                    <a:pt x="0" y="0"/>
                  </a:moveTo>
                  <a:lnTo>
                    <a:pt x="4230913" y="0"/>
                  </a:lnTo>
                  <a:lnTo>
                    <a:pt x="4230913" y="75103"/>
                  </a:lnTo>
                  <a:lnTo>
                    <a:pt x="0" y="7510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6536" tIns="36536" rIns="36536" bIns="36536" numCol="1" spcCol="1270" anchor="ctr" anchorCtr="0">
              <a:noAutofit/>
            </a:bodyPr>
            <a:lstStyle/>
            <a:p>
              <a:pPr marL="0" marR="0" lvl="0" indent="0" algn="l" defTabSz="889000" rtl="0" eaLnBrk="1" fontAlgn="auto" latinLnBrk="0" hangingPunct="1">
                <a:lnSpc>
                  <a:spcPct val="90000"/>
                </a:lnSpc>
                <a:spcBef>
                  <a:spcPct val="0"/>
                </a:spcBef>
                <a:spcAft>
                  <a:spcPct val="35000"/>
                </a:spcAft>
                <a:buClrTx/>
                <a:buSzTx/>
                <a:buFontTx/>
                <a:buNone/>
                <a:tabLst/>
                <a:defRPr/>
              </a:pPr>
              <a:r>
                <a:rPr lang="en-GB" sz="2000" dirty="0">
                  <a:solidFill>
                    <a:srgbClr val="0070C0"/>
                  </a:solidFill>
                  <a:latin typeface="Arial" panose="020B0604020202020204" pitchFamily="34" charset="0"/>
                  <a:cs typeface="Arial" panose="020B0604020202020204" pitchFamily="34" charset="0"/>
                </a:rPr>
                <a:t>Video (3 minutes)</a:t>
              </a:r>
              <a:endParaRPr kumimoji="0" lang="en-US" sz="2000" b="0"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endParaRPr>
            </a:p>
          </p:txBody>
        </p:sp>
        <p:sp>
          <p:nvSpPr>
            <p:cNvPr id="14" name="Rectangle: Rounded Corners 13">
              <a:extLst>
                <a:ext uri="{FF2B5EF4-FFF2-40B4-BE49-F238E27FC236}">
                  <a16:creationId xmlns:a16="http://schemas.microsoft.com/office/drawing/2014/main" id="{9D53C915-BA68-40FB-BDDD-8EE769CF8031}"/>
                </a:ext>
              </a:extLst>
            </p:cNvPr>
            <p:cNvSpPr/>
            <p:nvPr/>
          </p:nvSpPr>
          <p:spPr>
            <a:xfrm>
              <a:off x="4589632" y="2642225"/>
              <a:ext cx="6303729" cy="1583774"/>
            </a:xfrm>
            <a:prstGeom prst="roundRect">
              <a:avLst>
                <a:gd name="adj" fmla="val 10000"/>
              </a:avLst>
            </a:prstGeom>
          </p:spPr>
          <p:style>
            <a:lnRef idx="0">
              <a:schemeClr val="dk1">
                <a:hueOff val="0"/>
                <a:satOff val="0"/>
                <a:lumOff val="0"/>
                <a:alphaOff val="0"/>
              </a:schemeClr>
            </a:lnRef>
            <a:fillRef idx="1">
              <a:schemeClr val="bg1">
                <a:lumMod val="95000"/>
                <a:hueOff val="0"/>
                <a:satOff val="0"/>
                <a:lumOff val="0"/>
                <a:alphaOff val="0"/>
              </a:schemeClr>
            </a:fillRef>
            <a:effectRef idx="0">
              <a:schemeClr val="bg1">
                <a:lumMod val="95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5" name="Rectangle 14" descr="Head with Gears">
              <a:extLst>
                <a:ext uri="{FF2B5EF4-FFF2-40B4-BE49-F238E27FC236}">
                  <a16:creationId xmlns:a16="http://schemas.microsoft.com/office/drawing/2014/main" id="{4E65F6E3-1904-4C9D-A377-D9EED824D1ED}"/>
                </a:ext>
              </a:extLst>
            </p:cNvPr>
            <p:cNvSpPr/>
            <p:nvPr/>
          </p:nvSpPr>
          <p:spPr>
            <a:xfrm>
              <a:off x="5068724" y="2998574"/>
              <a:ext cx="871075" cy="871075"/>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a:lstStyle/>
            <a:p>
              <a:endParaRPr lang="en-GB"/>
            </a:p>
          </p:txBody>
        </p:sp>
        <p:sp>
          <p:nvSpPr>
            <p:cNvPr id="16" name="Freeform: Shape 15">
              <a:extLst>
                <a:ext uri="{FF2B5EF4-FFF2-40B4-BE49-F238E27FC236}">
                  <a16:creationId xmlns:a16="http://schemas.microsoft.com/office/drawing/2014/main" id="{D7D4F70E-1B4D-46C8-B48F-219B316D8FAA}"/>
                </a:ext>
              </a:extLst>
            </p:cNvPr>
            <p:cNvSpPr/>
            <p:nvPr/>
          </p:nvSpPr>
          <p:spPr>
            <a:xfrm>
              <a:off x="6120325" y="2637109"/>
              <a:ext cx="4470891" cy="1583774"/>
            </a:xfrm>
            <a:custGeom>
              <a:avLst/>
              <a:gdLst>
                <a:gd name="connsiteX0" fmla="*/ 0 w 4470891"/>
                <a:gd name="connsiteY0" fmla="*/ 0 h 1583774"/>
                <a:gd name="connsiteX1" fmla="*/ 4470891 w 4470891"/>
                <a:gd name="connsiteY1" fmla="*/ 0 h 1583774"/>
                <a:gd name="connsiteX2" fmla="*/ 4470891 w 4470891"/>
                <a:gd name="connsiteY2" fmla="*/ 1583774 h 1583774"/>
                <a:gd name="connsiteX3" fmla="*/ 0 w 4470891"/>
                <a:gd name="connsiteY3" fmla="*/ 1583774 h 1583774"/>
                <a:gd name="connsiteX4" fmla="*/ 0 w 4470891"/>
                <a:gd name="connsiteY4" fmla="*/ 0 h 1583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70891" h="1583774">
                  <a:moveTo>
                    <a:pt x="0" y="0"/>
                  </a:moveTo>
                  <a:lnTo>
                    <a:pt x="4470891" y="0"/>
                  </a:lnTo>
                  <a:lnTo>
                    <a:pt x="4470891" y="1583774"/>
                  </a:lnTo>
                  <a:lnTo>
                    <a:pt x="0" y="158377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67616" tIns="167616" rIns="167616" bIns="167616" numCol="1" spcCol="1270" anchor="ctr" anchorCtr="0">
              <a:noAutofit/>
            </a:bodyPr>
            <a:lstStyle/>
            <a:p>
              <a:pPr marL="0" marR="0" lvl="0" indent="0" algn="l" defTabSz="800100" rtl="0" eaLnBrk="1" fontAlgn="auto" latinLnBrk="0" hangingPunct="1">
                <a:lnSpc>
                  <a:spcPct val="90000"/>
                </a:lnSpc>
                <a:spcBef>
                  <a:spcPct val="0"/>
                </a:spcBef>
                <a:spcAft>
                  <a:spcPct val="35000"/>
                </a:spcAft>
                <a:buClrTx/>
                <a:buSzTx/>
                <a:buFontTx/>
                <a:buNone/>
                <a:tabLst/>
                <a:defRPr/>
              </a:pPr>
              <a:r>
                <a:rPr lang="en-GB" b="1" dirty="0">
                  <a:solidFill>
                    <a:srgbClr val="0070C0"/>
                  </a:solidFill>
                  <a:latin typeface="Arial" panose="020B0604020202020204" pitchFamily="34" charset="0"/>
                  <a:cs typeface="Arial" panose="020B0604020202020204" pitchFamily="34" charset="0"/>
                </a:rPr>
                <a:t>Video - Question</a:t>
              </a:r>
              <a:endParaRPr kumimoji="0" lang="en-GB" sz="1800" b="1"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endParaRPr>
            </a:p>
            <a:p>
              <a:pPr marL="0" marR="0" lvl="0" indent="0" algn="l" defTabSz="800100" rtl="0" eaLnBrk="1" fontAlgn="auto" latinLnBrk="0" hangingPunct="1">
                <a:lnSpc>
                  <a:spcPct val="90000"/>
                </a:lnSpc>
                <a:spcBef>
                  <a:spcPct val="0"/>
                </a:spcBef>
                <a:spcAft>
                  <a:spcPct val="35000"/>
                </a:spcAft>
                <a:buClrTx/>
                <a:buSzTx/>
                <a:buFontTx/>
                <a:buNone/>
                <a:tabLst/>
                <a:defRPr/>
              </a:pPr>
              <a:r>
                <a:rPr kumimoji="0" lang="en-GB" sz="1800" b="0"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rPr>
                <a:t>Identify, describe and evaluate a practical intervention that is used to promote positive behaviour within your setting.</a:t>
              </a:r>
              <a:endParaRPr kumimoji="0" lang="en-US" sz="1800" b="0"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endParaRPr>
            </a:p>
          </p:txBody>
        </p:sp>
        <p:sp>
          <p:nvSpPr>
            <p:cNvPr id="19" name="Freeform: Shape 18">
              <a:extLst>
                <a:ext uri="{FF2B5EF4-FFF2-40B4-BE49-F238E27FC236}">
                  <a16:creationId xmlns:a16="http://schemas.microsoft.com/office/drawing/2014/main" id="{0D6AF52B-2487-43F3-87D1-A5E2EE29F6AF}"/>
                </a:ext>
              </a:extLst>
            </p:cNvPr>
            <p:cNvSpPr/>
            <p:nvPr/>
          </p:nvSpPr>
          <p:spPr>
            <a:xfrm>
              <a:off x="6098037" y="4621943"/>
              <a:ext cx="5112598" cy="1583774"/>
            </a:xfrm>
            <a:custGeom>
              <a:avLst/>
              <a:gdLst>
                <a:gd name="connsiteX0" fmla="*/ 0 w 5112598"/>
                <a:gd name="connsiteY0" fmla="*/ 0 h 1583774"/>
                <a:gd name="connsiteX1" fmla="*/ 5112598 w 5112598"/>
                <a:gd name="connsiteY1" fmla="*/ 0 h 1583774"/>
                <a:gd name="connsiteX2" fmla="*/ 5112598 w 5112598"/>
                <a:gd name="connsiteY2" fmla="*/ 1583774 h 1583774"/>
                <a:gd name="connsiteX3" fmla="*/ 0 w 5112598"/>
                <a:gd name="connsiteY3" fmla="*/ 1583774 h 1583774"/>
                <a:gd name="connsiteX4" fmla="*/ 0 w 5112598"/>
                <a:gd name="connsiteY4" fmla="*/ 0 h 1583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12598" h="1583774">
                  <a:moveTo>
                    <a:pt x="0" y="0"/>
                  </a:moveTo>
                  <a:lnTo>
                    <a:pt x="5112598" y="0"/>
                  </a:lnTo>
                  <a:lnTo>
                    <a:pt x="5112598" y="1583774"/>
                  </a:lnTo>
                  <a:lnTo>
                    <a:pt x="0" y="158377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67616" tIns="167616" rIns="167616" bIns="167616" numCol="1" spcCol="1270" anchor="ctr" anchorCtr="0">
              <a:noAutofit/>
            </a:bodyPr>
            <a:lstStyle/>
            <a:p>
              <a:pPr marL="0" marR="0" lvl="0" indent="0" algn="l" defTabSz="800100" rtl="0" eaLnBrk="1" fontAlgn="auto" latinLnBrk="0" hangingPunct="1">
                <a:lnSpc>
                  <a:spcPct val="90000"/>
                </a:lnSpc>
                <a:spcBef>
                  <a:spcPct val="0"/>
                </a:spcBef>
                <a:spcAft>
                  <a:spcPct val="35000"/>
                </a:spcAft>
                <a:buClrTx/>
                <a:buSzTx/>
                <a:buFontTx/>
                <a:buNone/>
                <a:tabLst/>
                <a:defRPr/>
              </a:pPr>
              <a:r>
                <a:rPr kumimoji="0" lang="en-GB" sz="1800" b="1"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rPr>
                <a:t>Submission Date: </a:t>
              </a:r>
            </a:p>
            <a:p>
              <a:pPr marL="0" marR="0" lvl="0" indent="0" algn="l" defTabSz="800100" rtl="0" eaLnBrk="1" fontAlgn="auto" latinLnBrk="0" hangingPunct="1">
                <a:lnSpc>
                  <a:spcPct val="90000"/>
                </a:lnSpc>
                <a:spcBef>
                  <a:spcPct val="0"/>
                </a:spcBef>
                <a:spcAft>
                  <a:spcPct val="35000"/>
                </a:spcAft>
                <a:buClrTx/>
                <a:buSzTx/>
                <a:buFontTx/>
                <a:buNone/>
                <a:tabLst/>
                <a:defRPr/>
              </a:pPr>
              <a:r>
                <a:rPr lang="en-GB" dirty="0">
                  <a:solidFill>
                    <a:srgbClr val="0070C0"/>
                  </a:solidFill>
                  <a:latin typeface="Arial" panose="020B0604020202020204" pitchFamily="34" charset="0"/>
                  <a:cs typeface="Arial" panose="020B0604020202020204" pitchFamily="34" charset="0"/>
                </a:rPr>
                <a:t>1 March 2026 (23:59) – </a:t>
              </a:r>
              <a:r>
                <a:rPr lang="en-GB" b="1" dirty="0">
                  <a:solidFill>
                    <a:srgbClr val="0070C0"/>
                  </a:solidFill>
                  <a:latin typeface="Arial" panose="020B0604020202020204" pitchFamily="34" charset="0"/>
                  <a:cs typeface="Arial" panose="020B0604020202020204" pitchFamily="34" charset="0"/>
                </a:rPr>
                <a:t>Video to be submitted via Teams</a:t>
              </a:r>
              <a:endParaRPr kumimoji="0" lang="en-US" sz="1800" b="1" i="0" u="none" strike="noStrike" kern="1200" cap="none" spc="0" normalizeH="0" baseline="0" noProof="0" dirty="0">
                <a:ln>
                  <a:noFill/>
                </a:ln>
                <a:solidFill>
                  <a:srgbClr val="0070C0"/>
                </a:solidFill>
                <a:effectLst/>
                <a:uLnTx/>
                <a:uFillTx/>
                <a:latin typeface="Avenir Next LT Pro"/>
                <a:ea typeface="+mn-ea"/>
                <a:cs typeface="+mn-cs"/>
              </a:endParaRPr>
            </a:p>
          </p:txBody>
        </p:sp>
      </p:grpSp>
      <p:pic>
        <p:nvPicPr>
          <p:cNvPr id="21" name="Graphic 20" descr="Share with solid fill">
            <a:extLst>
              <a:ext uri="{FF2B5EF4-FFF2-40B4-BE49-F238E27FC236}">
                <a16:creationId xmlns:a16="http://schemas.microsoft.com/office/drawing/2014/main" id="{D29E576F-7BDA-421B-A6A1-1B511BA9ABCE}"/>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063372" y="4261994"/>
            <a:ext cx="914400" cy="914400"/>
          </a:xfrm>
          <a:prstGeom prst="rect">
            <a:avLst/>
          </a:prstGeom>
        </p:spPr>
      </p:pic>
    </p:spTree>
    <p:extLst>
      <p:ext uri="{BB962C8B-B14F-4D97-AF65-F5344CB8AC3E}">
        <p14:creationId xmlns:p14="http://schemas.microsoft.com/office/powerpoint/2010/main" val="2000710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5C0D5-BCDE-504C-F094-55749B818861}"/>
              </a:ext>
            </a:extLst>
          </p:cNvPr>
          <p:cNvSpPr>
            <a:spLocks noGrp="1"/>
          </p:cNvSpPr>
          <p:nvPr>
            <p:ph type="title"/>
          </p:nvPr>
        </p:nvSpPr>
        <p:spPr>
          <a:xfrm>
            <a:off x="609600" y="198437"/>
            <a:ext cx="10515600" cy="1325563"/>
          </a:xfrm>
        </p:spPr>
        <p:txBody>
          <a:bodyPr>
            <a:normAutofit/>
          </a:bodyPr>
          <a:lstStyle/>
          <a:p>
            <a:r>
              <a:rPr lang="en-GB" sz="2800" dirty="0" err="1">
                <a:solidFill>
                  <a:srgbClr val="0070C0"/>
                </a:solidFill>
              </a:rPr>
              <a:t>Cynnwys</a:t>
            </a:r>
            <a:r>
              <a:rPr lang="en-GB" sz="2800" dirty="0">
                <a:solidFill>
                  <a:srgbClr val="0070C0"/>
                </a:solidFill>
              </a:rPr>
              <a:t> y </a:t>
            </a:r>
            <a:r>
              <a:rPr lang="en-GB" sz="2800" dirty="0" err="1">
                <a:solidFill>
                  <a:srgbClr val="0070C0"/>
                </a:solidFill>
              </a:rPr>
              <a:t>ddarlith</a:t>
            </a:r>
            <a:r>
              <a:rPr lang="en-GB" sz="2800" dirty="0">
                <a:solidFill>
                  <a:srgbClr val="0070C0"/>
                </a:solidFill>
              </a:rPr>
              <a:t>                                       Lecture content </a:t>
            </a:r>
          </a:p>
        </p:txBody>
      </p:sp>
      <p:sp>
        <p:nvSpPr>
          <p:cNvPr id="3" name="Content Placeholder 2">
            <a:extLst>
              <a:ext uri="{FF2B5EF4-FFF2-40B4-BE49-F238E27FC236}">
                <a16:creationId xmlns:a16="http://schemas.microsoft.com/office/drawing/2014/main" id="{B77C755A-59F8-F157-804E-0BF3B15DEAE6}"/>
              </a:ext>
            </a:extLst>
          </p:cNvPr>
          <p:cNvSpPr>
            <a:spLocks noGrp="1"/>
          </p:cNvSpPr>
          <p:nvPr>
            <p:ph sz="half" idx="1"/>
          </p:nvPr>
        </p:nvSpPr>
        <p:spPr>
          <a:xfrm>
            <a:off x="6468688" y="1930919"/>
            <a:ext cx="5181600" cy="4351338"/>
          </a:xfrm>
        </p:spPr>
        <p:txBody>
          <a:bodyPr>
            <a:normAutofit/>
          </a:bodyPr>
          <a:lstStyle/>
          <a:p>
            <a:r>
              <a:rPr lang="en-GB" sz="1800" b="1" u="sng" dirty="0">
                <a:solidFill>
                  <a:srgbClr val="0070C0"/>
                </a:solidFill>
              </a:rPr>
              <a:t>Week 1</a:t>
            </a:r>
          </a:p>
          <a:p>
            <a:pPr marL="0" indent="0">
              <a:buNone/>
            </a:pPr>
            <a:r>
              <a:rPr lang="en-GB" sz="1800" dirty="0">
                <a:solidFill>
                  <a:srgbClr val="0070C0"/>
                </a:solidFill>
              </a:rPr>
              <a:t>Introduction. Factors that influence children’s behaviour</a:t>
            </a:r>
          </a:p>
          <a:p>
            <a:r>
              <a:rPr lang="en-GB" sz="1800" b="1" u="sng" dirty="0">
                <a:solidFill>
                  <a:srgbClr val="0070C0"/>
                </a:solidFill>
              </a:rPr>
              <a:t>Week 2</a:t>
            </a:r>
          </a:p>
          <a:p>
            <a:pPr marL="0" indent="0">
              <a:buNone/>
            </a:pPr>
            <a:r>
              <a:rPr lang="en-GB" sz="1800" dirty="0">
                <a:solidFill>
                  <a:srgbClr val="0070C0"/>
                </a:solidFill>
              </a:rPr>
              <a:t>Neurodiverse diagnoses that influence children’s behaviour; Parental influence</a:t>
            </a:r>
          </a:p>
          <a:p>
            <a:r>
              <a:rPr lang="en-GB" sz="1800" b="1" u="sng" dirty="0">
                <a:solidFill>
                  <a:srgbClr val="0070C0"/>
                </a:solidFill>
              </a:rPr>
              <a:t>Week 3</a:t>
            </a:r>
          </a:p>
          <a:p>
            <a:pPr marL="0" indent="0">
              <a:buNone/>
            </a:pPr>
            <a:r>
              <a:rPr lang="en-GB" sz="1800" dirty="0">
                <a:solidFill>
                  <a:srgbClr val="0070C0"/>
                </a:solidFill>
              </a:rPr>
              <a:t>Practical interventions to promote positive behaviour; Classroom management strategies</a:t>
            </a:r>
          </a:p>
          <a:p>
            <a:r>
              <a:rPr lang="en-GB" sz="1800" b="1" u="sng" dirty="0">
                <a:solidFill>
                  <a:srgbClr val="0070C0"/>
                </a:solidFill>
              </a:rPr>
              <a:t>Week 4</a:t>
            </a:r>
          </a:p>
          <a:p>
            <a:pPr marL="0" indent="0">
              <a:buNone/>
            </a:pPr>
            <a:r>
              <a:rPr lang="en-GB" sz="1800" dirty="0">
                <a:solidFill>
                  <a:srgbClr val="0070C0"/>
                </a:solidFill>
              </a:rPr>
              <a:t>Review learning outcomes and recap assessment requirements</a:t>
            </a:r>
          </a:p>
          <a:p>
            <a:pPr marL="0" indent="0">
              <a:buNone/>
            </a:pPr>
            <a:endParaRPr lang="en-GB" sz="3600" dirty="0"/>
          </a:p>
          <a:p>
            <a:pPr marL="0" indent="0">
              <a:buNone/>
            </a:pPr>
            <a:endParaRPr lang="en-GB" sz="3600" dirty="0"/>
          </a:p>
        </p:txBody>
      </p:sp>
      <p:sp>
        <p:nvSpPr>
          <p:cNvPr id="4" name="Content Placeholder 3">
            <a:extLst>
              <a:ext uri="{FF2B5EF4-FFF2-40B4-BE49-F238E27FC236}">
                <a16:creationId xmlns:a16="http://schemas.microsoft.com/office/drawing/2014/main" id="{26F8C0BF-E6BA-9FD0-1218-F283E08D0B8A}"/>
              </a:ext>
            </a:extLst>
          </p:cNvPr>
          <p:cNvSpPr>
            <a:spLocks noGrp="1"/>
          </p:cNvSpPr>
          <p:nvPr>
            <p:ph sz="half" idx="2"/>
          </p:nvPr>
        </p:nvSpPr>
        <p:spPr>
          <a:xfrm>
            <a:off x="724593" y="1930919"/>
            <a:ext cx="5181600" cy="4351338"/>
          </a:xfrm>
        </p:spPr>
        <p:txBody>
          <a:bodyPr>
            <a:normAutofit/>
          </a:bodyPr>
          <a:lstStyle/>
          <a:p>
            <a:r>
              <a:rPr lang="en-GB" sz="1800" b="1" u="sng" dirty="0" err="1">
                <a:solidFill>
                  <a:srgbClr val="0070C0"/>
                </a:solidFill>
              </a:rPr>
              <a:t>Wythnos</a:t>
            </a:r>
            <a:r>
              <a:rPr lang="en-GB" sz="1800" b="1" u="sng" dirty="0">
                <a:solidFill>
                  <a:srgbClr val="0070C0"/>
                </a:solidFill>
              </a:rPr>
              <a:t> 1</a:t>
            </a:r>
          </a:p>
          <a:p>
            <a:pPr marL="0" indent="0">
              <a:buNone/>
            </a:pPr>
            <a:r>
              <a:rPr lang="en-GB" sz="1800" dirty="0" err="1">
                <a:solidFill>
                  <a:srgbClr val="0070C0"/>
                </a:solidFill>
              </a:rPr>
              <a:t>Cyflwyniad</a:t>
            </a:r>
            <a:r>
              <a:rPr lang="en-GB" sz="1800" dirty="0">
                <a:solidFill>
                  <a:srgbClr val="0070C0"/>
                </a:solidFill>
              </a:rPr>
              <a:t>. </a:t>
            </a:r>
            <a:r>
              <a:rPr lang="en-GB" sz="1800" dirty="0" err="1">
                <a:solidFill>
                  <a:srgbClr val="0070C0"/>
                </a:solidFill>
              </a:rPr>
              <a:t>Ffactorau</a:t>
            </a:r>
            <a:r>
              <a:rPr lang="en-GB" sz="1800" dirty="0">
                <a:solidFill>
                  <a:srgbClr val="0070C0"/>
                </a:solidFill>
              </a:rPr>
              <a:t> </a:t>
            </a:r>
            <a:r>
              <a:rPr lang="en-GB" sz="1800" dirty="0" err="1">
                <a:solidFill>
                  <a:srgbClr val="0070C0"/>
                </a:solidFill>
              </a:rPr>
              <a:t>sy'n</a:t>
            </a:r>
            <a:r>
              <a:rPr lang="en-GB" sz="1800" dirty="0">
                <a:solidFill>
                  <a:srgbClr val="0070C0"/>
                </a:solidFill>
              </a:rPr>
              <a:t> </a:t>
            </a:r>
            <a:r>
              <a:rPr lang="en-GB" sz="1800" dirty="0" err="1">
                <a:solidFill>
                  <a:srgbClr val="0070C0"/>
                </a:solidFill>
              </a:rPr>
              <a:t>dylanwadu</a:t>
            </a:r>
            <a:r>
              <a:rPr lang="en-GB" sz="1800" dirty="0">
                <a:solidFill>
                  <a:srgbClr val="0070C0"/>
                </a:solidFill>
              </a:rPr>
              <a:t> </a:t>
            </a:r>
            <a:r>
              <a:rPr lang="en-GB" sz="1800" dirty="0" err="1">
                <a:solidFill>
                  <a:srgbClr val="0070C0"/>
                </a:solidFill>
              </a:rPr>
              <a:t>ar</a:t>
            </a:r>
            <a:r>
              <a:rPr lang="en-GB" sz="1800" dirty="0">
                <a:solidFill>
                  <a:srgbClr val="0070C0"/>
                </a:solidFill>
              </a:rPr>
              <a:t> </a:t>
            </a:r>
            <a:r>
              <a:rPr lang="en-GB" sz="1800" dirty="0" err="1">
                <a:solidFill>
                  <a:srgbClr val="0070C0"/>
                </a:solidFill>
              </a:rPr>
              <a:t>ymddygiad</a:t>
            </a:r>
            <a:r>
              <a:rPr lang="en-GB" sz="1800" dirty="0">
                <a:solidFill>
                  <a:srgbClr val="0070C0"/>
                </a:solidFill>
              </a:rPr>
              <a:t> plant</a:t>
            </a:r>
          </a:p>
          <a:p>
            <a:r>
              <a:rPr lang="en-GB" sz="1800" b="1" u="sng" dirty="0" err="1">
                <a:solidFill>
                  <a:srgbClr val="0070C0"/>
                </a:solidFill>
              </a:rPr>
              <a:t>Wythnos</a:t>
            </a:r>
            <a:r>
              <a:rPr lang="en-GB" sz="1800" b="1" u="sng" dirty="0">
                <a:solidFill>
                  <a:srgbClr val="0070C0"/>
                </a:solidFill>
              </a:rPr>
              <a:t> 2</a:t>
            </a:r>
          </a:p>
          <a:p>
            <a:pPr marL="0" indent="0">
              <a:buNone/>
            </a:pPr>
            <a:r>
              <a:rPr lang="en-GB" sz="1800" dirty="0">
                <a:solidFill>
                  <a:srgbClr val="0070C0"/>
                </a:solidFill>
              </a:rPr>
              <a:t>Diagnosis </a:t>
            </a:r>
            <a:r>
              <a:rPr lang="en-GB" sz="1800" dirty="0" err="1">
                <a:solidFill>
                  <a:srgbClr val="0070C0"/>
                </a:solidFill>
              </a:rPr>
              <a:t>niwroamrywiol</a:t>
            </a:r>
            <a:r>
              <a:rPr lang="en-GB" sz="1800" dirty="0">
                <a:solidFill>
                  <a:srgbClr val="0070C0"/>
                </a:solidFill>
              </a:rPr>
              <a:t> a all </a:t>
            </a:r>
            <a:r>
              <a:rPr lang="en-GB" sz="1800" dirty="0" err="1">
                <a:solidFill>
                  <a:srgbClr val="0070C0"/>
                </a:solidFill>
              </a:rPr>
              <a:t>ddylanwadu</a:t>
            </a:r>
            <a:r>
              <a:rPr lang="en-GB" sz="1800" dirty="0">
                <a:solidFill>
                  <a:srgbClr val="0070C0"/>
                </a:solidFill>
              </a:rPr>
              <a:t> </a:t>
            </a:r>
            <a:r>
              <a:rPr lang="en-GB" sz="1800" dirty="0" err="1">
                <a:solidFill>
                  <a:srgbClr val="0070C0"/>
                </a:solidFill>
              </a:rPr>
              <a:t>ar</a:t>
            </a:r>
            <a:r>
              <a:rPr lang="en-GB" sz="1800" dirty="0">
                <a:solidFill>
                  <a:srgbClr val="0070C0"/>
                </a:solidFill>
              </a:rPr>
              <a:t> </a:t>
            </a:r>
            <a:r>
              <a:rPr lang="en-GB" sz="1800" dirty="0" err="1">
                <a:solidFill>
                  <a:srgbClr val="0070C0"/>
                </a:solidFill>
              </a:rPr>
              <a:t>ymddygiad</a:t>
            </a:r>
            <a:r>
              <a:rPr lang="en-GB" sz="1800" dirty="0">
                <a:solidFill>
                  <a:srgbClr val="0070C0"/>
                </a:solidFill>
              </a:rPr>
              <a:t> plant; </a:t>
            </a:r>
            <a:r>
              <a:rPr lang="en-GB" sz="1800" dirty="0" err="1">
                <a:solidFill>
                  <a:srgbClr val="0070C0"/>
                </a:solidFill>
              </a:rPr>
              <a:t>Dylanwad</a:t>
            </a:r>
            <a:r>
              <a:rPr lang="en-GB" sz="1800" dirty="0">
                <a:solidFill>
                  <a:srgbClr val="0070C0"/>
                </a:solidFill>
              </a:rPr>
              <a:t> </a:t>
            </a:r>
            <a:r>
              <a:rPr lang="en-GB" sz="1800" dirty="0" err="1">
                <a:solidFill>
                  <a:srgbClr val="0070C0"/>
                </a:solidFill>
              </a:rPr>
              <a:t>rhieni</a:t>
            </a:r>
            <a:endParaRPr lang="en-GB" sz="1800" dirty="0">
              <a:solidFill>
                <a:srgbClr val="0070C0"/>
              </a:solidFill>
            </a:endParaRPr>
          </a:p>
          <a:p>
            <a:r>
              <a:rPr lang="en-GB" sz="1800" b="1" u="sng" dirty="0" err="1">
                <a:solidFill>
                  <a:srgbClr val="0070C0"/>
                </a:solidFill>
              </a:rPr>
              <a:t>Wythnos</a:t>
            </a:r>
            <a:r>
              <a:rPr lang="en-GB" sz="1800" b="1" u="sng" dirty="0">
                <a:solidFill>
                  <a:srgbClr val="0070C0"/>
                </a:solidFill>
              </a:rPr>
              <a:t> 3</a:t>
            </a:r>
          </a:p>
          <a:p>
            <a:pPr marL="0" indent="0">
              <a:buNone/>
            </a:pPr>
            <a:r>
              <a:rPr lang="en-GB" sz="1800" dirty="0" err="1">
                <a:solidFill>
                  <a:srgbClr val="0070C0"/>
                </a:solidFill>
              </a:rPr>
              <a:t>Ymyriadau</a:t>
            </a:r>
            <a:r>
              <a:rPr lang="en-GB" sz="1800" dirty="0">
                <a:solidFill>
                  <a:srgbClr val="0070C0"/>
                </a:solidFill>
              </a:rPr>
              <a:t> </a:t>
            </a:r>
            <a:r>
              <a:rPr lang="en-GB" sz="1800" dirty="0" err="1">
                <a:solidFill>
                  <a:srgbClr val="0070C0"/>
                </a:solidFill>
              </a:rPr>
              <a:t>ymarferol</a:t>
            </a:r>
            <a:r>
              <a:rPr lang="en-GB" sz="1800" dirty="0">
                <a:solidFill>
                  <a:srgbClr val="0070C0"/>
                </a:solidFill>
              </a:rPr>
              <a:t> </a:t>
            </a:r>
            <a:r>
              <a:rPr lang="en-GB" sz="1800" dirty="0" err="1">
                <a:solidFill>
                  <a:srgbClr val="0070C0"/>
                </a:solidFill>
              </a:rPr>
              <a:t>sy'n</a:t>
            </a:r>
            <a:r>
              <a:rPr lang="en-GB" sz="1800" dirty="0">
                <a:solidFill>
                  <a:srgbClr val="0070C0"/>
                </a:solidFill>
              </a:rPr>
              <a:t> </a:t>
            </a:r>
            <a:r>
              <a:rPr lang="en-GB" sz="1800" dirty="0" err="1">
                <a:solidFill>
                  <a:srgbClr val="0070C0"/>
                </a:solidFill>
              </a:rPr>
              <a:t>hyrwyddo</a:t>
            </a:r>
            <a:r>
              <a:rPr lang="en-GB" sz="1800" dirty="0">
                <a:solidFill>
                  <a:srgbClr val="0070C0"/>
                </a:solidFill>
              </a:rPr>
              <a:t> </a:t>
            </a:r>
            <a:r>
              <a:rPr lang="en-GB" sz="1800" dirty="0" err="1">
                <a:solidFill>
                  <a:srgbClr val="0070C0"/>
                </a:solidFill>
              </a:rPr>
              <a:t>ymddygiad</a:t>
            </a:r>
            <a:r>
              <a:rPr lang="en-GB" sz="1800" dirty="0">
                <a:solidFill>
                  <a:srgbClr val="0070C0"/>
                </a:solidFill>
              </a:rPr>
              <a:t> </a:t>
            </a:r>
            <a:r>
              <a:rPr lang="en-GB" sz="1800" dirty="0" err="1">
                <a:solidFill>
                  <a:srgbClr val="0070C0"/>
                </a:solidFill>
              </a:rPr>
              <a:t>cadarnhaol</a:t>
            </a:r>
            <a:r>
              <a:rPr lang="en-GB" sz="1800" dirty="0">
                <a:solidFill>
                  <a:srgbClr val="0070C0"/>
                </a:solidFill>
              </a:rPr>
              <a:t>; </a:t>
            </a:r>
            <a:r>
              <a:rPr lang="en-GB" sz="1800" dirty="0" err="1">
                <a:solidFill>
                  <a:srgbClr val="0070C0"/>
                </a:solidFill>
              </a:rPr>
              <a:t>Strategaethau</a:t>
            </a:r>
            <a:r>
              <a:rPr lang="en-GB" sz="1800" dirty="0">
                <a:solidFill>
                  <a:srgbClr val="0070C0"/>
                </a:solidFill>
              </a:rPr>
              <a:t> </a:t>
            </a:r>
            <a:r>
              <a:rPr lang="en-GB" sz="1800" dirty="0" err="1">
                <a:solidFill>
                  <a:srgbClr val="0070C0"/>
                </a:solidFill>
              </a:rPr>
              <a:t>rheolaeth</a:t>
            </a:r>
            <a:r>
              <a:rPr lang="en-GB" sz="1800" dirty="0">
                <a:solidFill>
                  <a:srgbClr val="0070C0"/>
                </a:solidFill>
              </a:rPr>
              <a:t> </a:t>
            </a:r>
            <a:r>
              <a:rPr lang="en-GB" sz="1800" dirty="0" err="1">
                <a:solidFill>
                  <a:srgbClr val="0070C0"/>
                </a:solidFill>
              </a:rPr>
              <a:t>dosbarth</a:t>
            </a:r>
            <a:r>
              <a:rPr lang="en-GB" sz="1800" dirty="0">
                <a:solidFill>
                  <a:srgbClr val="0070C0"/>
                </a:solidFill>
              </a:rPr>
              <a:t> </a:t>
            </a:r>
          </a:p>
          <a:p>
            <a:r>
              <a:rPr lang="en-GB" sz="1800" b="1" u="sng" dirty="0" err="1">
                <a:solidFill>
                  <a:srgbClr val="0070C0"/>
                </a:solidFill>
              </a:rPr>
              <a:t>Wythnos</a:t>
            </a:r>
            <a:r>
              <a:rPr lang="en-GB" sz="1800" b="1" u="sng" dirty="0">
                <a:solidFill>
                  <a:srgbClr val="0070C0"/>
                </a:solidFill>
              </a:rPr>
              <a:t> 4</a:t>
            </a:r>
          </a:p>
          <a:p>
            <a:pPr marL="0" indent="0">
              <a:buNone/>
            </a:pPr>
            <a:r>
              <a:rPr lang="en-GB" sz="1800" dirty="0" err="1">
                <a:solidFill>
                  <a:srgbClr val="0070C0"/>
                </a:solidFill>
              </a:rPr>
              <a:t>Adolygu</a:t>
            </a:r>
            <a:r>
              <a:rPr lang="en-GB" sz="1800" dirty="0">
                <a:solidFill>
                  <a:srgbClr val="0070C0"/>
                </a:solidFill>
              </a:rPr>
              <a:t> </a:t>
            </a:r>
            <a:r>
              <a:rPr lang="en-GB" sz="1800" dirty="0" err="1">
                <a:solidFill>
                  <a:srgbClr val="0070C0"/>
                </a:solidFill>
              </a:rPr>
              <a:t>deilliannau</a:t>
            </a:r>
            <a:r>
              <a:rPr lang="en-GB" sz="1800" dirty="0">
                <a:solidFill>
                  <a:srgbClr val="0070C0"/>
                </a:solidFill>
              </a:rPr>
              <a:t> </a:t>
            </a:r>
            <a:r>
              <a:rPr lang="en-GB" sz="1800" dirty="0" err="1">
                <a:solidFill>
                  <a:srgbClr val="0070C0"/>
                </a:solidFill>
              </a:rPr>
              <a:t>dysgu</a:t>
            </a:r>
            <a:r>
              <a:rPr lang="en-GB" sz="1800" dirty="0">
                <a:solidFill>
                  <a:srgbClr val="0070C0"/>
                </a:solidFill>
              </a:rPr>
              <a:t> ac </a:t>
            </a:r>
            <a:r>
              <a:rPr lang="en-GB" sz="1800" dirty="0" err="1">
                <a:solidFill>
                  <a:srgbClr val="0070C0"/>
                </a:solidFill>
              </a:rPr>
              <a:t>ailadrodd</a:t>
            </a:r>
            <a:r>
              <a:rPr lang="en-GB" sz="1800" dirty="0">
                <a:solidFill>
                  <a:srgbClr val="0070C0"/>
                </a:solidFill>
              </a:rPr>
              <a:t> </a:t>
            </a:r>
            <a:r>
              <a:rPr lang="en-GB" sz="1800" dirty="0" err="1">
                <a:solidFill>
                  <a:srgbClr val="0070C0"/>
                </a:solidFill>
              </a:rPr>
              <a:t>gofynion</a:t>
            </a:r>
            <a:r>
              <a:rPr lang="en-GB" sz="1800" dirty="0">
                <a:solidFill>
                  <a:srgbClr val="0070C0"/>
                </a:solidFill>
              </a:rPr>
              <a:t> </a:t>
            </a:r>
            <a:r>
              <a:rPr lang="en-GB" sz="1800" dirty="0" err="1">
                <a:solidFill>
                  <a:srgbClr val="0070C0"/>
                </a:solidFill>
              </a:rPr>
              <a:t>asesu</a:t>
            </a:r>
            <a:endParaRPr lang="en-GB" sz="1800" dirty="0">
              <a:solidFill>
                <a:srgbClr val="0070C0"/>
              </a:solidFill>
            </a:endParaRPr>
          </a:p>
        </p:txBody>
      </p:sp>
      <p:pic>
        <p:nvPicPr>
          <p:cNvPr id="7" name="Picture 6" descr="Calendar dates">
            <a:extLst>
              <a:ext uri="{FF2B5EF4-FFF2-40B4-BE49-F238E27FC236}">
                <a16:creationId xmlns:a16="http://schemas.microsoft.com/office/drawing/2014/main" id="{33290172-CE61-0D71-AE22-EC79CA3D82F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95763" y="198437"/>
            <a:ext cx="3343274" cy="1325563"/>
          </a:xfrm>
          <a:prstGeom prst="rect">
            <a:avLst/>
          </a:prstGeom>
        </p:spPr>
      </p:pic>
    </p:spTree>
    <p:extLst>
      <p:ext uri="{BB962C8B-B14F-4D97-AF65-F5344CB8AC3E}">
        <p14:creationId xmlns:p14="http://schemas.microsoft.com/office/powerpoint/2010/main" val="20676330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AE0E6-DE98-EA7D-E0F5-25D9C84355D8}"/>
              </a:ext>
            </a:extLst>
          </p:cNvPr>
          <p:cNvSpPr>
            <a:spLocks noGrp="1"/>
          </p:cNvSpPr>
          <p:nvPr>
            <p:ph type="title"/>
          </p:nvPr>
        </p:nvSpPr>
        <p:spPr/>
        <p:txBody>
          <a:bodyPr/>
          <a:lstStyle/>
          <a:p>
            <a:pPr algn="ctr"/>
            <a:r>
              <a:rPr lang="en-GB" dirty="0">
                <a:solidFill>
                  <a:srgbClr val="0070C0"/>
                </a:solidFill>
              </a:rPr>
              <a:t>Refer to the assessment sheets and</a:t>
            </a:r>
            <a:br>
              <a:rPr lang="en-GB" dirty="0">
                <a:solidFill>
                  <a:srgbClr val="0070C0"/>
                </a:solidFill>
              </a:rPr>
            </a:br>
            <a:r>
              <a:rPr lang="en-GB" dirty="0">
                <a:solidFill>
                  <a:srgbClr val="0070C0"/>
                </a:solidFill>
              </a:rPr>
              <a:t> generic marking criteria</a:t>
            </a:r>
          </a:p>
        </p:txBody>
      </p:sp>
      <p:sp>
        <p:nvSpPr>
          <p:cNvPr id="3" name="Content Placeholder 2">
            <a:extLst>
              <a:ext uri="{FF2B5EF4-FFF2-40B4-BE49-F238E27FC236}">
                <a16:creationId xmlns:a16="http://schemas.microsoft.com/office/drawing/2014/main" id="{39A29C81-1213-3C31-49A4-9E5443FA82CD}"/>
              </a:ext>
            </a:extLst>
          </p:cNvPr>
          <p:cNvSpPr>
            <a:spLocks noGrp="1"/>
          </p:cNvSpPr>
          <p:nvPr>
            <p:ph idx="1"/>
          </p:nvPr>
        </p:nvSpPr>
        <p:spPr/>
        <p:txBody>
          <a:bodyPr>
            <a:normAutofit fontScale="92500" lnSpcReduction="10000"/>
          </a:bodyPr>
          <a:lstStyle/>
          <a:p>
            <a:pPr marL="0" indent="0">
              <a:buNone/>
            </a:pPr>
            <a:endParaRPr lang="en-GB" dirty="0">
              <a:solidFill>
                <a:srgbClr val="0070C0"/>
              </a:solidFill>
            </a:endParaRPr>
          </a:p>
          <a:p>
            <a:r>
              <a:rPr lang="en-GB" dirty="0">
                <a:solidFill>
                  <a:srgbClr val="0070C0"/>
                </a:solidFill>
              </a:rPr>
              <a:t>Check you have answered the questions in full</a:t>
            </a:r>
          </a:p>
          <a:p>
            <a:r>
              <a:rPr lang="en-GB" dirty="0">
                <a:solidFill>
                  <a:srgbClr val="0070C0"/>
                </a:solidFill>
              </a:rPr>
              <a:t>In the essay: draw links between your chosen factors and theory(</a:t>
            </a:r>
            <a:r>
              <a:rPr lang="en-GB" dirty="0" err="1">
                <a:solidFill>
                  <a:srgbClr val="0070C0"/>
                </a:solidFill>
              </a:rPr>
              <a:t>ies</a:t>
            </a:r>
            <a:r>
              <a:rPr lang="en-GB" dirty="0">
                <a:solidFill>
                  <a:srgbClr val="0070C0"/>
                </a:solidFill>
              </a:rPr>
              <a:t>) and policy(</a:t>
            </a:r>
            <a:r>
              <a:rPr lang="en-GB" dirty="0" err="1">
                <a:solidFill>
                  <a:srgbClr val="0070C0"/>
                </a:solidFill>
              </a:rPr>
              <a:t>ies</a:t>
            </a:r>
            <a:r>
              <a:rPr lang="en-GB" dirty="0">
                <a:solidFill>
                  <a:srgbClr val="0070C0"/>
                </a:solidFill>
              </a:rPr>
              <a:t>) </a:t>
            </a:r>
          </a:p>
          <a:p>
            <a:r>
              <a:rPr lang="en-GB" dirty="0">
                <a:solidFill>
                  <a:srgbClr val="0070C0"/>
                </a:solidFill>
              </a:rPr>
              <a:t>In the video: draw links between your chosen intervention (good practice) and theory(</a:t>
            </a:r>
            <a:r>
              <a:rPr lang="en-GB" dirty="0" err="1">
                <a:solidFill>
                  <a:srgbClr val="0070C0"/>
                </a:solidFill>
              </a:rPr>
              <a:t>ies</a:t>
            </a:r>
            <a:r>
              <a:rPr lang="en-GB" dirty="0">
                <a:solidFill>
                  <a:srgbClr val="0070C0"/>
                </a:solidFill>
              </a:rPr>
              <a:t>) and policy(</a:t>
            </a:r>
            <a:r>
              <a:rPr lang="en-GB" dirty="0" err="1">
                <a:solidFill>
                  <a:srgbClr val="0070C0"/>
                </a:solidFill>
              </a:rPr>
              <a:t>ies</a:t>
            </a:r>
            <a:r>
              <a:rPr lang="en-GB" dirty="0">
                <a:solidFill>
                  <a:srgbClr val="0070C0"/>
                </a:solidFill>
              </a:rPr>
              <a:t>)</a:t>
            </a:r>
          </a:p>
          <a:p>
            <a:r>
              <a:rPr lang="en-GB" dirty="0">
                <a:solidFill>
                  <a:srgbClr val="0070C0"/>
                </a:solidFill>
              </a:rPr>
              <a:t>Support all your points with evidence from research and wider reading</a:t>
            </a:r>
          </a:p>
          <a:p>
            <a:r>
              <a:rPr lang="en-GB" dirty="0">
                <a:solidFill>
                  <a:srgbClr val="0070C0"/>
                </a:solidFill>
              </a:rPr>
              <a:t>Follow the Harvard referencing guidelines</a:t>
            </a:r>
          </a:p>
        </p:txBody>
      </p:sp>
    </p:spTree>
    <p:extLst>
      <p:ext uri="{BB962C8B-B14F-4D97-AF65-F5344CB8AC3E}">
        <p14:creationId xmlns:p14="http://schemas.microsoft.com/office/powerpoint/2010/main" val="31837045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5C0D5-BCDE-504C-F094-55749B818861}"/>
              </a:ext>
            </a:extLst>
          </p:cNvPr>
          <p:cNvSpPr>
            <a:spLocks noGrp="1"/>
          </p:cNvSpPr>
          <p:nvPr>
            <p:ph type="title"/>
          </p:nvPr>
        </p:nvSpPr>
        <p:spPr/>
        <p:txBody>
          <a:bodyPr>
            <a:normAutofit/>
          </a:bodyPr>
          <a:lstStyle/>
          <a:p>
            <a:r>
              <a:rPr lang="en-GB" dirty="0">
                <a:solidFill>
                  <a:srgbClr val="0070C0"/>
                </a:solidFill>
              </a:rPr>
              <a:t>What is behaviour?   Beth </a:t>
            </a:r>
            <a:r>
              <a:rPr lang="en-GB" dirty="0" err="1">
                <a:solidFill>
                  <a:srgbClr val="0070C0"/>
                </a:solidFill>
              </a:rPr>
              <a:t>yw</a:t>
            </a:r>
            <a:r>
              <a:rPr lang="en-GB" dirty="0">
                <a:solidFill>
                  <a:srgbClr val="0070C0"/>
                </a:solidFill>
              </a:rPr>
              <a:t> </a:t>
            </a:r>
            <a:r>
              <a:rPr lang="en-GB" dirty="0" err="1">
                <a:solidFill>
                  <a:srgbClr val="0070C0"/>
                </a:solidFill>
              </a:rPr>
              <a:t>ymddygiad</a:t>
            </a:r>
            <a:r>
              <a:rPr lang="en-GB" dirty="0">
                <a:solidFill>
                  <a:srgbClr val="0070C0"/>
                </a:solidFill>
              </a:rPr>
              <a:t>?</a:t>
            </a:r>
          </a:p>
        </p:txBody>
      </p:sp>
      <p:sp>
        <p:nvSpPr>
          <p:cNvPr id="3" name="Content Placeholder 2">
            <a:extLst>
              <a:ext uri="{FF2B5EF4-FFF2-40B4-BE49-F238E27FC236}">
                <a16:creationId xmlns:a16="http://schemas.microsoft.com/office/drawing/2014/main" id="{B77C755A-59F8-F157-804E-0BF3B15DEAE6}"/>
              </a:ext>
            </a:extLst>
          </p:cNvPr>
          <p:cNvSpPr>
            <a:spLocks noGrp="1"/>
          </p:cNvSpPr>
          <p:nvPr>
            <p:ph sz="half" idx="1"/>
          </p:nvPr>
        </p:nvSpPr>
        <p:spPr/>
        <p:txBody>
          <a:bodyPr>
            <a:normAutofit/>
          </a:bodyPr>
          <a:lstStyle/>
          <a:p>
            <a:r>
              <a:rPr lang="en-GB" sz="4800" dirty="0">
                <a:solidFill>
                  <a:srgbClr val="0070C0"/>
                </a:solidFill>
              </a:rPr>
              <a:t>Positive and negative behaviours are a form of communication</a:t>
            </a:r>
          </a:p>
          <a:p>
            <a:pPr marL="0" indent="0">
              <a:buNone/>
            </a:pPr>
            <a:endParaRPr lang="en-GB" sz="4800" dirty="0"/>
          </a:p>
        </p:txBody>
      </p:sp>
      <p:sp>
        <p:nvSpPr>
          <p:cNvPr id="4" name="Content Placeholder 3">
            <a:extLst>
              <a:ext uri="{FF2B5EF4-FFF2-40B4-BE49-F238E27FC236}">
                <a16:creationId xmlns:a16="http://schemas.microsoft.com/office/drawing/2014/main" id="{26F8C0BF-E6BA-9FD0-1218-F283E08D0B8A}"/>
              </a:ext>
            </a:extLst>
          </p:cNvPr>
          <p:cNvSpPr>
            <a:spLocks noGrp="1"/>
          </p:cNvSpPr>
          <p:nvPr>
            <p:ph sz="half" idx="2"/>
          </p:nvPr>
        </p:nvSpPr>
        <p:spPr/>
        <p:txBody>
          <a:bodyPr>
            <a:normAutofit/>
          </a:bodyPr>
          <a:lstStyle/>
          <a:p>
            <a:r>
              <a:rPr lang="en-GB" sz="4800" dirty="0">
                <a:solidFill>
                  <a:srgbClr val="0070C0"/>
                </a:solidFill>
              </a:rPr>
              <a:t>Mae </a:t>
            </a:r>
            <a:r>
              <a:rPr lang="en-GB" sz="4800" dirty="0" err="1">
                <a:solidFill>
                  <a:srgbClr val="0070C0"/>
                </a:solidFill>
              </a:rPr>
              <a:t>ymddygiadau</a:t>
            </a:r>
            <a:r>
              <a:rPr lang="en-GB" sz="4800" dirty="0">
                <a:solidFill>
                  <a:srgbClr val="0070C0"/>
                </a:solidFill>
              </a:rPr>
              <a:t> </a:t>
            </a:r>
            <a:r>
              <a:rPr lang="en-GB" sz="4800" dirty="0" err="1">
                <a:solidFill>
                  <a:srgbClr val="0070C0"/>
                </a:solidFill>
              </a:rPr>
              <a:t>cadarnhaol</a:t>
            </a:r>
            <a:r>
              <a:rPr lang="en-GB" sz="4800" dirty="0">
                <a:solidFill>
                  <a:srgbClr val="0070C0"/>
                </a:solidFill>
              </a:rPr>
              <a:t> a </a:t>
            </a:r>
            <a:r>
              <a:rPr lang="en-GB" sz="4800" dirty="0" err="1">
                <a:solidFill>
                  <a:srgbClr val="0070C0"/>
                </a:solidFill>
              </a:rPr>
              <a:t>negatif</a:t>
            </a:r>
            <a:r>
              <a:rPr lang="en-GB" sz="4800" dirty="0">
                <a:solidFill>
                  <a:srgbClr val="0070C0"/>
                </a:solidFill>
              </a:rPr>
              <a:t> </a:t>
            </a:r>
            <a:r>
              <a:rPr lang="en-GB" sz="4800" dirty="0" err="1">
                <a:solidFill>
                  <a:srgbClr val="0070C0"/>
                </a:solidFill>
              </a:rPr>
              <a:t>yn</a:t>
            </a:r>
            <a:r>
              <a:rPr lang="en-GB" sz="4800" dirty="0">
                <a:solidFill>
                  <a:srgbClr val="0070C0"/>
                </a:solidFill>
              </a:rPr>
              <a:t> </a:t>
            </a:r>
            <a:r>
              <a:rPr lang="en-GB" sz="4800" dirty="0" err="1">
                <a:solidFill>
                  <a:srgbClr val="0070C0"/>
                </a:solidFill>
              </a:rPr>
              <a:t>fath</a:t>
            </a:r>
            <a:r>
              <a:rPr lang="en-GB" sz="4800" dirty="0">
                <a:solidFill>
                  <a:srgbClr val="0070C0"/>
                </a:solidFill>
              </a:rPr>
              <a:t> o </a:t>
            </a:r>
            <a:r>
              <a:rPr lang="en-GB" sz="4800" dirty="0" err="1">
                <a:solidFill>
                  <a:srgbClr val="0070C0"/>
                </a:solidFill>
              </a:rPr>
              <a:t>gyfathrebu</a:t>
            </a:r>
            <a:endParaRPr lang="en-GB" sz="4800" dirty="0">
              <a:solidFill>
                <a:srgbClr val="0070C0"/>
              </a:solidFill>
            </a:endParaRPr>
          </a:p>
          <a:p>
            <a:pPr marL="0" indent="0">
              <a:buNone/>
            </a:pPr>
            <a:endParaRPr lang="en-GB" sz="4800" dirty="0"/>
          </a:p>
        </p:txBody>
      </p:sp>
    </p:spTree>
    <p:extLst>
      <p:ext uri="{BB962C8B-B14F-4D97-AF65-F5344CB8AC3E}">
        <p14:creationId xmlns:p14="http://schemas.microsoft.com/office/powerpoint/2010/main" val="27714267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5C0D5-BCDE-504C-F094-55749B818861}"/>
              </a:ext>
            </a:extLst>
          </p:cNvPr>
          <p:cNvSpPr>
            <a:spLocks noGrp="1"/>
          </p:cNvSpPr>
          <p:nvPr>
            <p:ph type="title"/>
          </p:nvPr>
        </p:nvSpPr>
        <p:spPr>
          <a:xfrm>
            <a:off x="762000" y="290174"/>
            <a:ext cx="10515600" cy="1325563"/>
          </a:xfrm>
        </p:spPr>
        <p:txBody>
          <a:bodyPr>
            <a:normAutofit/>
          </a:bodyPr>
          <a:lstStyle/>
          <a:p>
            <a:r>
              <a:rPr lang="en-GB" sz="2800" dirty="0">
                <a:solidFill>
                  <a:srgbClr val="0070C0"/>
                </a:solidFill>
              </a:rPr>
              <a:t>For effective learning &amp; teaching          </a:t>
            </a:r>
            <a:r>
              <a:rPr lang="en-GB" sz="2800" dirty="0" err="1">
                <a:solidFill>
                  <a:srgbClr val="0070C0"/>
                </a:solidFill>
              </a:rPr>
              <a:t>Dysgu</a:t>
            </a:r>
            <a:r>
              <a:rPr lang="en-GB" sz="2800" dirty="0">
                <a:solidFill>
                  <a:srgbClr val="0070C0"/>
                </a:solidFill>
              </a:rPr>
              <a:t> ac </a:t>
            </a:r>
            <a:r>
              <a:rPr lang="en-GB" sz="2800" dirty="0" err="1">
                <a:solidFill>
                  <a:srgbClr val="0070C0"/>
                </a:solidFill>
              </a:rPr>
              <a:t>addysgu</a:t>
            </a:r>
            <a:r>
              <a:rPr lang="en-GB" sz="2800" dirty="0">
                <a:solidFill>
                  <a:srgbClr val="0070C0"/>
                </a:solidFill>
              </a:rPr>
              <a:t> </a:t>
            </a:r>
            <a:r>
              <a:rPr lang="en-GB" sz="2800" dirty="0" err="1">
                <a:solidFill>
                  <a:srgbClr val="0070C0"/>
                </a:solidFill>
              </a:rPr>
              <a:t>effeithiol</a:t>
            </a:r>
            <a:r>
              <a:rPr lang="en-GB" sz="2800" dirty="0">
                <a:solidFill>
                  <a:srgbClr val="0070C0"/>
                </a:solidFill>
              </a:rPr>
              <a:t>:</a:t>
            </a:r>
            <a:br>
              <a:rPr lang="en-GB" sz="2800" dirty="0">
                <a:solidFill>
                  <a:srgbClr val="0070C0"/>
                </a:solidFill>
              </a:rPr>
            </a:br>
            <a:r>
              <a:rPr lang="en-GB" sz="2800" dirty="0">
                <a:solidFill>
                  <a:srgbClr val="0070C0"/>
                </a:solidFill>
              </a:rPr>
              <a:t>practitioners need:</a:t>
            </a:r>
          </a:p>
        </p:txBody>
      </p:sp>
      <p:sp>
        <p:nvSpPr>
          <p:cNvPr id="3" name="Content Placeholder 2">
            <a:extLst>
              <a:ext uri="{FF2B5EF4-FFF2-40B4-BE49-F238E27FC236}">
                <a16:creationId xmlns:a16="http://schemas.microsoft.com/office/drawing/2014/main" id="{B77C755A-59F8-F157-804E-0BF3B15DEAE6}"/>
              </a:ext>
            </a:extLst>
          </p:cNvPr>
          <p:cNvSpPr>
            <a:spLocks noGrp="1"/>
          </p:cNvSpPr>
          <p:nvPr>
            <p:ph sz="half" idx="1"/>
          </p:nvPr>
        </p:nvSpPr>
        <p:spPr/>
        <p:txBody>
          <a:bodyPr>
            <a:normAutofit/>
          </a:bodyPr>
          <a:lstStyle/>
          <a:p>
            <a:r>
              <a:rPr lang="en-GB" sz="4800" dirty="0">
                <a:solidFill>
                  <a:srgbClr val="0070C0"/>
                </a:solidFill>
              </a:rPr>
              <a:t>Skills - to prevent and to resolve</a:t>
            </a:r>
          </a:p>
          <a:p>
            <a:r>
              <a:rPr lang="en-GB" sz="4800" dirty="0">
                <a:solidFill>
                  <a:srgbClr val="0070C0"/>
                </a:solidFill>
              </a:rPr>
              <a:t>To understand the root cause of the behaviour</a:t>
            </a:r>
          </a:p>
        </p:txBody>
      </p:sp>
      <p:sp>
        <p:nvSpPr>
          <p:cNvPr id="4" name="Content Placeholder 3">
            <a:extLst>
              <a:ext uri="{FF2B5EF4-FFF2-40B4-BE49-F238E27FC236}">
                <a16:creationId xmlns:a16="http://schemas.microsoft.com/office/drawing/2014/main" id="{26F8C0BF-E6BA-9FD0-1218-F283E08D0B8A}"/>
              </a:ext>
            </a:extLst>
          </p:cNvPr>
          <p:cNvSpPr>
            <a:spLocks noGrp="1"/>
          </p:cNvSpPr>
          <p:nvPr>
            <p:ph sz="half" idx="2"/>
          </p:nvPr>
        </p:nvSpPr>
        <p:spPr/>
        <p:txBody>
          <a:bodyPr>
            <a:normAutofit/>
          </a:bodyPr>
          <a:lstStyle/>
          <a:p>
            <a:r>
              <a:rPr lang="en-GB" sz="4800" dirty="0" err="1">
                <a:solidFill>
                  <a:srgbClr val="0070C0"/>
                </a:solidFill>
              </a:rPr>
              <a:t>Sgiliau</a:t>
            </a:r>
            <a:r>
              <a:rPr lang="en-GB" sz="4800" dirty="0">
                <a:solidFill>
                  <a:srgbClr val="0070C0"/>
                </a:solidFill>
              </a:rPr>
              <a:t> – </a:t>
            </a:r>
            <a:r>
              <a:rPr lang="en-GB" sz="4800" dirty="0" err="1">
                <a:solidFill>
                  <a:srgbClr val="0070C0"/>
                </a:solidFill>
              </a:rPr>
              <a:t>ataliol</a:t>
            </a:r>
            <a:r>
              <a:rPr lang="en-GB" sz="4800" dirty="0">
                <a:solidFill>
                  <a:srgbClr val="0070C0"/>
                </a:solidFill>
              </a:rPr>
              <a:t> ac </a:t>
            </a:r>
            <a:r>
              <a:rPr lang="en-GB" sz="4800" dirty="0" err="1">
                <a:solidFill>
                  <a:srgbClr val="0070C0"/>
                </a:solidFill>
              </a:rPr>
              <a:t>i</a:t>
            </a:r>
            <a:r>
              <a:rPr lang="en-GB" sz="4800" dirty="0">
                <a:solidFill>
                  <a:srgbClr val="0070C0"/>
                </a:solidFill>
              </a:rPr>
              <a:t> </a:t>
            </a:r>
            <a:r>
              <a:rPr lang="en-GB" sz="4800" dirty="0" err="1">
                <a:solidFill>
                  <a:srgbClr val="0070C0"/>
                </a:solidFill>
              </a:rPr>
              <a:t>ddod</a:t>
            </a:r>
            <a:r>
              <a:rPr lang="en-GB" sz="4800" dirty="0">
                <a:solidFill>
                  <a:srgbClr val="0070C0"/>
                </a:solidFill>
              </a:rPr>
              <a:t> o </a:t>
            </a:r>
            <a:r>
              <a:rPr lang="en-GB" sz="4800" dirty="0" err="1">
                <a:solidFill>
                  <a:srgbClr val="0070C0"/>
                </a:solidFill>
              </a:rPr>
              <a:t>hyd</a:t>
            </a:r>
            <a:r>
              <a:rPr lang="en-GB" sz="4800" dirty="0">
                <a:solidFill>
                  <a:srgbClr val="0070C0"/>
                </a:solidFill>
              </a:rPr>
              <a:t>  </a:t>
            </a:r>
            <a:r>
              <a:rPr lang="en-GB" sz="4800" dirty="0" err="1">
                <a:solidFill>
                  <a:srgbClr val="0070C0"/>
                </a:solidFill>
              </a:rPr>
              <a:t>i</a:t>
            </a:r>
            <a:r>
              <a:rPr lang="en-GB" sz="4800" dirty="0">
                <a:solidFill>
                  <a:srgbClr val="0070C0"/>
                </a:solidFill>
              </a:rPr>
              <a:t> </a:t>
            </a:r>
            <a:r>
              <a:rPr lang="en-GB" sz="4800" dirty="0" err="1">
                <a:solidFill>
                  <a:srgbClr val="0070C0"/>
                </a:solidFill>
              </a:rPr>
              <a:t>ddatrysiad</a:t>
            </a:r>
            <a:endParaRPr lang="en-GB" sz="4800" dirty="0">
              <a:solidFill>
                <a:srgbClr val="0070C0"/>
              </a:solidFill>
            </a:endParaRPr>
          </a:p>
          <a:p>
            <a:r>
              <a:rPr lang="en-GB" sz="4800" dirty="0" err="1">
                <a:solidFill>
                  <a:srgbClr val="0070C0"/>
                </a:solidFill>
              </a:rPr>
              <a:t>Deall</a:t>
            </a:r>
            <a:r>
              <a:rPr lang="en-GB" sz="4800" dirty="0">
                <a:solidFill>
                  <a:srgbClr val="0070C0"/>
                </a:solidFill>
              </a:rPr>
              <a:t> y </a:t>
            </a:r>
            <a:r>
              <a:rPr lang="en-GB" sz="4800" dirty="0" err="1">
                <a:solidFill>
                  <a:srgbClr val="0070C0"/>
                </a:solidFill>
              </a:rPr>
              <a:t>rheswm</a:t>
            </a:r>
            <a:endParaRPr lang="en-GB" sz="4800" dirty="0">
              <a:solidFill>
                <a:srgbClr val="0070C0"/>
              </a:solidFill>
            </a:endParaRPr>
          </a:p>
        </p:txBody>
      </p:sp>
    </p:spTree>
    <p:extLst>
      <p:ext uri="{BB962C8B-B14F-4D97-AF65-F5344CB8AC3E}">
        <p14:creationId xmlns:p14="http://schemas.microsoft.com/office/powerpoint/2010/main" val="19837807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5C0D5-BCDE-504C-F094-55749B818861}"/>
              </a:ext>
            </a:extLst>
          </p:cNvPr>
          <p:cNvSpPr>
            <a:spLocks noGrp="1"/>
          </p:cNvSpPr>
          <p:nvPr>
            <p:ph type="title"/>
          </p:nvPr>
        </p:nvSpPr>
        <p:spPr/>
        <p:txBody>
          <a:bodyPr>
            <a:normAutofit/>
          </a:bodyPr>
          <a:lstStyle/>
          <a:p>
            <a:r>
              <a:rPr lang="en-GB" sz="3600" dirty="0">
                <a:solidFill>
                  <a:srgbClr val="0070C0"/>
                </a:solidFill>
              </a:rPr>
              <a:t>Factors that influence children’s behaviours </a:t>
            </a:r>
            <a:r>
              <a:rPr lang="en-GB" sz="3600" dirty="0" err="1">
                <a:solidFill>
                  <a:srgbClr val="0070C0"/>
                </a:solidFill>
              </a:rPr>
              <a:t>Ffactorau</a:t>
            </a:r>
            <a:r>
              <a:rPr lang="en-GB" sz="3600" dirty="0">
                <a:solidFill>
                  <a:srgbClr val="0070C0"/>
                </a:solidFill>
              </a:rPr>
              <a:t> </a:t>
            </a:r>
            <a:r>
              <a:rPr lang="en-GB" sz="3600" dirty="0" err="1">
                <a:solidFill>
                  <a:srgbClr val="0070C0"/>
                </a:solidFill>
              </a:rPr>
              <a:t>sy'n</a:t>
            </a:r>
            <a:r>
              <a:rPr lang="en-GB" sz="3600" dirty="0">
                <a:solidFill>
                  <a:srgbClr val="0070C0"/>
                </a:solidFill>
              </a:rPr>
              <a:t> </a:t>
            </a:r>
            <a:r>
              <a:rPr lang="en-GB" sz="3600" dirty="0" err="1">
                <a:solidFill>
                  <a:srgbClr val="0070C0"/>
                </a:solidFill>
              </a:rPr>
              <a:t>dylanwadu</a:t>
            </a:r>
            <a:r>
              <a:rPr lang="en-GB" sz="3600" dirty="0">
                <a:solidFill>
                  <a:srgbClr val="0070C0"/>
                </a:solidFill>
              </a:rPr>
              <a:t> </a:t>
            </a:r>
            <a:r>
              <a:rPr lang="en-GB" sz="3600" dirty="0" err="1">
                <a:solidFill>
                  <a:srgbClr val="0070C0"/>
                </a:solidFill>
              </a:rPr>
              <a:t>ar</a:t>
            </a:r>
            <a:r>
              <a:rPr lang="en-GB" sz="3600" dirty="0">
                <a:solidFill>
                  <a:srgbClr val="0070C0"/>
                </a:solidFill>
              </a:rPr>
              <a:t> </a:t>
            </a:r>
            <a:r>
              <a:rPr lang="en-GB" sz="3600" dirty="0" err="1">
                <a:solidFill>
                  <a:srgbClr val="0070C0"/>
                </a:solidFill>
              </a:rPr>
              <a:t>ymddygiad</a:t>
            </a:r>
            <a:r>
              <a:rPr lang="en-GB" sz="3600" dirty="0">
                <a:solidFill>
                  <a:srgbClr val="0070C0"/>
                </a:solidFill>
              </a:rPr>
              <a:t> plant</a:t>
            </a:r>
          </a:p>
        </p:txBody>
      </p:sp>
      <p:sp>
        <p:nvSpPr>
          <p:cNvPr id="3" name="Content Placeholder 2">
            <a:extLst>
              <a:ext uri="{FF2B5EF4-FFF2-40B4-BE49-F238E27FC236}">
                <a16:creationId xmlns:a16="http://schemas.microsoft.com/office/drawing/2014/main" id="{B77C755A-59F8-F157-804E-0BF3B15DEAE6}"/>
              </a:ext>
            </a:extLst>
          </p:cNvPr>
          <p:cNvSpPr>
            <a:spLocks noGrp="1"/>
          </p:cNvSpPr>
          <p:nvPr>
            <p:ph sz="half" idx="1"/>
          </p:nvPr>
        </p:nvSpPr>
        <p:spPr>
          <a:xfrm>
            <a:off x="838200" y="1546167"/>
            <a:ext cx="5181600" cy="4630796"/>
          </a:xfrm>
        </p:spPr>
        <p:txBody>
          <a:bodyPr>
            <a:normAutofit fontScale="85000" lnSpcReduction="20000"/>
          </a:bodyPr>
          <a:lstStyle/>
          <a:p>
            <a:r>
              <a:rPr lang="en-GB" sz="4800" dirty="0">
                <a:solidFill>
                  <a:srgbClr val="0070C0"/>
                </a:solidFill>
              </a:rPr>
              <a:t>Behavioural</a:t>
            </a:r>
          </a:p>
          <a:p>
            <a:r>
              <a:rPr lang="en-GB" sz="4800" dirty="0">
                <a:solidFill>
                  <a:srgbClr val="0070C0"/>
                </a:solidFill>
              </a:rPr>
              <a:t>Cognitive</a:t>
            </a:r>
          </a:p>
          <a:p>
            <a:r>
              <a:rPr lang="en-GB" sz="4800" dirty="0">
                <a:solidFill>
                  <a:srgbClr val="0070C0"/>
                </a:solidFill>
              </a:rPr>
              <a:t>Systemic</a:t>
            </a:r>
          </a:p>
          <a:p>
            <a:r>
              <a:rPr lang="en-GB" sz="4800" dirty="0">
                <a:solidFill>
                  <a:srgbClr val="0070C0"/>
                </a:solidFill>
              </a:rPr>
              <a:t>Psychodynamic</a:t>
            </a:r>
          </a:p>
          <a:p>
            <a:r>
              <a:rPr lang="en-GB" sz="4800" dirty="0">
                <a:solidFill>
                  <a:srgbClr val="0070C0"/>
                </a:solidFill>
              </a:rPr>
              <a:t>Biological</a:t>
            </a:r>
          </a:p>
          <a:p>
            <a:pPr marL="0" indent="0">
              <a:buNone/>
            </a:pPr>
            <a:endParaRPr lang="en-GB" sz="4800" dirty="0">
              <a:solidFill>
                <a:srgbClr val="0070C0"/>
              </a:solidFill>
            </a:endParaRPr>
          </a:p>
          <a:p>
            <a:r>
              <a:rPr lang="en-GB" sz="3800" dirty="0">
                <a:solidFill>
                  <a:srgbClr val="0070C0"/>
                </a:solidFill>
              </a:rPr>
              <a:t>Links to theory?</a:t>
            </a:r>
          </a:p>
          <a:p>
            <a:r>
              <a:rPr lang="en-GB" sz="3800" dirty="0">
                <a:solidFill>
                  <a:srgbClr val="0070C0"/>
                </a:solidFill>
              </a:rPr>
              <a:t>Links to policy?</a:t>
            </a:r>
          </a:p>
          <a:p>
            <a:endParaRPr lang="en-GB" sz="4800" dirty="0"/>
          </a:p>
          <a:p>
            <a:endParaRPr lang="en-GB" sz="4800" dirty="0"/>
          </a:p>
        </p:txBody>
      </p:sp>
      <p:sp>
        <p:nvSpPr>
          <p:cNvPr id="4" name="Content Placeholder 3">
            <a:extLst>
              <a:ext uri="{FF2B5EF4-FFF2-40B4-BE49-F238E27FC236}">
                <a16:creationId xmlns:a16="http://schemas.microsoft.com/office/drawing/2014/main" id="{26F8C0BF-E6BA-9FD0-1218-F283E08D0B8A}"/>
              </a:ext>
            </a:extLst>
          </p:cNvPr>
          <p:cNvSpPr>
            <a:spLocks noGrp="1"/>
          </p:cNvSpPr>
          <p:nvPr>
            <p:ph sz="half" idx="2"/>
          </p:nvPr>
        </p:nvSpPr>
        <p:spPr>
          <a:xfrm>
            <a:off x="6172200" y="1546167"/>
            <a:ext cx="5181600" cy="4630796"/>
          </a:xfrm>
        </p:spPr>
        <p:txBody>
          <a:bodyPr>
            <a:normAutofit fontScale="85000" lnSpcReduction="20000"/>
          </a:bodyPr>
          <a:lstStyle/>
          <a:p>
            <a:r>
              <a:rPr lang="en-GB" sz="4800" dirty="0" err="1">
                <a:solidFill>
                  <a:srgbClr val="0070C0"/>
                </a:solidFill>
              </a:rPr>
              <a:t>Ymddygiadol</a:t>
            </a:r>
            <a:endParaRPr lang="en-GB" sz="4800" dirty="0">
              <a:solidFill>
                <a:srgbClr val="0070C0"/>
              </a:solidFill>
            </a:endParaRPr>
          </a:p>
          <a:p>
            <a:r>
              <a:rPr lang="en-GB" sz="4800" dirty="0" err="1">
                <a:solidFill>
                  <a:srgbClr val="0070C0"/>
                </a:solidFill>
              </a:rPr>
              <a:t>Gwybyddol</a:t>
            </a:r>
            <a:endParaRPr lang="en-GB" sz="4800" dirty="0">
              <a:solidFill>
                <a:srgbClr val="0070C0"/>
              </a:solidFill>
            </a:endParaRPr>
          </a:p>
          <a:p>
            <a:r>
              <a:rPr lang="en-GB" sz="4800" dirty="0" err="1">
                <a:solidFill>
                  <a:srgbClr val="0070C0"/>
                </a:solidFill>
              </a:rPr>
              <a:t>Systemig</a:t>
            </a:r>
            <a:endParaRPr lang="en-GB" sz="4800" dirty="0">
              <a:solidFill>
                <a:srgbClr val="0070C0"/>
              </a:solidFill>
            </a:endParaRPr>
          </a:p>
          <a:p>
            <a:r>
              <a:rPr lang="en-GB" sz="4800" dirty="0" err="1">
                <a:solidFill>
                  <a:srgbClr val="0070C0"/>
                </a:solidFill>
              </a:rPr>
              <a:t>Seicodynameg</a:t>
            </a:r>
            <a:endParaRPr lang="en-GB" sz="4800" dirty="0">
              <a:solidFill>
                <a:srgbClr val="0070C0"/>
              </a:solidFill>
            </a:endParaRPr>
          </a:p>
          <a:p>
            <a:r>
              <a:rPr lang="en-GB" sz="4800" dirty="0" err="1">
                <a:solidFill>
                  <a:srgbClr val="0070C0"/>
                </a:solidFill>
              </a:rPr>
              <a:t>Biolegol</a:t>
            </a:r>
            <a:endParaRPr lang="en-GB" sz="4800" dirty="0">
              <a:solidFill>
                <a:srgbClr val="0070C0"/>
              </a:solidFill>
            </a:endParaRPr>
          </a:p>
          <a:p>
            <a:pPr marL="0" indent="0">
              <a:buNone/>
            </a:pPr>
            <a:endParaRPr lang="en-GB" sz="4800" dirty="0">
              <a:solidFill>
                <a:srgbClr val="0070C0"/>
              </a:solidFill>
            </a:endParaRPr>
          </a:p>
          <a:p>
            <a:r>
              <a:rPr lang="en-GB" sz="3800" dirty="0" err="1">
                <a:solidFill>
                  <a:srgbClr val="0070C0"/>
                </a:solidFill>
              </a:rPr>
              <a:t>Theori</a:t>
            </a:r>
            <a:r>
              <a:rPr lang="en-GB" sz="3800" dirty="0">
                <a:solidFill>
                  <a:srgbClr val="0070C0"/>
                </a:solidFill>
              </a:rPr>
              <a:t>?</a:t>
            </a:r>
          </a:p>
          <a:p>
            <a:r>
              <a:rPr lang="en-GB" sz="3800" dirty="0">
                <a:solidFill>
                  <a:srgbClr val="0070C0"/>
                </a:solidFill>
              </a:rPr>
              <a:t>Polisi?</a:t>
            </a:r>
          </a:p>
          <a:p>
            <a:endParaRPr lang="en-GB" sz="4800" dirty="0"/>
          </a:p>
          <a:p>
            <a:endParaRPr lang="en-GB" sz="4800" dirty="0"/>
          </a:p>
        </p:txBody>
      </p:sp>
    </p:spTree>
    <p:extLst>
      <p:ext uri="{BB962C8B-B14F-4D97-AF65-F5344CB8AC3E}">
        <p14:creationId xmlns:p14="http://schemas.microsoft.com/office/powerpoint/2010/main" val="41172450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7BCE0BAD-FD53-4216-1D80-58A78CB6E8D1}"/>
              </a:ext>
            </a:extLst>
          </p:cNvPr>
          <p:cNvSpPr>
            <a:spLocks noGrp="1"/>
          </p:cNvSpPr>
          <p:nvPr>
            <p:ph type="pic" sz="quarter" idx="11"/>
          </p:nvPr>
        </p:nvSpPr>
        <p:spPr>
          <a:xfrm>
            <a:off x="0" y="0"/>
            <a:ext cx="12192000" cy="6406342"/>
          </a:xfrm>
        </p:spPr>
        <p:txBody>
          <a:bodyPr/>
          <a:lstStyle/>
          <a:p>
            <a:endParaRPr lang="en-GB"/>
          </a:p>
        </p:txBody>
      </p:sp>
      <p:graphicFrame>
        <p:nvGraphicFramePr>
          <p:cNvPr id="3" name="Table 2">
            <a:extLst>
              <a:ext uri="{FF2B5EF4-FFF2-40B4-BE49-F238E27FC236}">
                <a16:creationId xmlns:a16="http://schemas.microsoft.com/office/drawing/2014/main" id="{3AF59729-62F9-41D6-ACC8-29126AF043DC}"/>
              </a:ext>
            </a:extLst>
          </p:cNvPr>
          <p:cNvGraphicFramePr>
            <a:graphicFrameLocks noGrp="1"/>
          </p:cNvGraphicFramePr>
          <p:nvPr>
            <p:extLst>
              <p:ext uri="{D42A27DB-BD31-4B8C-83A1-F6EECF244321}">
                <p14:modId xmlns:p14="http://schemas.microsoft.com/office/powerpoint/2010/main" val="2122152221"/>
              </p:ext>
            </p:extLst>
          </p:nvPr>
        </p:nvGraphicFramePr>
        <p:xfrm>
          <a:off x="875470" y="1"/>
          <a:ext cx="9653846" cy="6527115"/>
        </p:xfrm>
        <a:graphic>
          <a:graphicData uri="http://schemas.openxmlformats.org/drawingml/2006/table">
            <a:tbl>
              <a:tblPr firstRow="1" firstCol="1" bandRow="1">
                <a:tableStyleId>{5C22544A-7EE6-4342-B048-85BDC9FD1C3A}</a:tableStyleId>
              </a:tblPr>
              <a:tblGrid>
                <a:gridCol w="1877442">
                  <a:extLst>
                    <a:ext uri="{9D8B030D-6E8A-4147-A177-3AD203B41FA5}">
                      <a16:colId xmlns:a16="http://schemas.microsoft.com/office/drawing/2014/main" val="1254572311"/>
                    </a:ext>
                  </a:extLst>
                </a:gridCol>
                <a:gridCol w="1345635">
                  <a:extLst>
                    <a:ext uri="{9D8B030D-6E8A-4147-A177-3AD203B41FA5}">
                      <a16:colId xmlns:a16="http://schemas.microsoft.com/office/drawing/2014/main" val="3036674754"/>
                    </a:ext>
                  </a:extLst>
                </a:gridCol>
                <a:gridCol w="1359551">
                  <a:extLst>
                    <a:ext uri="{9D8B030D-6E8A-4147-A177-3AD203B41FA5}">
                      <a16:colId xmlns:a16="http://schemas.microsoft.com/office/drawing/2014/main" val="3708363029"/>
                    </a:ext>
                  </a:extLst>
                </a:gridCol>
                <a:gridCol w="2063502">
                  <a:extLst>
                    <a:ext uri="{9D8B030D-6E8A-4147-A177-3AD203B41FA5}">
                      <a16:colId xmlns:a16="http://schemas.microsoft.com/office/drawing/2014/main" val="1570247650"/>
                    </a:ext>
                  </a:extLst>
                </a:gridCol>
                <a:gridCol w="3007716">
                  <a:extLst>
                    <a:ext uri="{9D8B030D-6E8A-4147-A177-3AD203B41FA5}">
                      <a16:colId xmlns:a16="http://schemas.microsoft.com/office/drawing/2014/main" val="1732078576"/>
                    </a:ext>
                  </a:extLst>
                </a:gridCol>
              </a:tblGrid>
              <a:tr h="480127">
                <a:tc>
                  <a:txBody>
                    <a:bodyPr/>
                    <a:lstStyle/>
                    <a:p>
                      <a:pPr algn="ctr">
                        <a:lnSpc>
                          <a:spcPct val="115000"/>
                        </a:lnSpc>
                        <a:spcAft>
                          <a:spcPts val="800"/>
                        </a:spcAft>
                        <a:buNone/>
                      </a:pPr>
                      <a:r>
                        <a:rPr lang="en-GB" sz="1200" kern="100" dirty="0">
                          <a:effectLst/>
                        </a:rPr>
                        <a:t>Theory</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30351" marR="30351" marT="0" marB="0"/>
                </a:tc>
                <a:tc>
                  <a:txBody>
                    <a:bodyPr/>
                    <a:lstStyle/>
                    <a:p>
                      <a:pPr algn="ctr">
                        <a:lnSpc>
                          <a:spcPct val="115000"/>
                        </a:lnSpc>
                        <a:spcAft>
                          <a:spcPts val="800"/>
                        </a:spcAft>
                        <a:buNone/>
                      </a:pPr>
                      <a:r>
                        <a:rPr lang="en-GB" sz="1200" kern="100">
                          <a:effectLst/>
                        </a:rPr>
                        <a:t>Theorist</a:t>
                      </a:r>
                    </a:p>
                    <a:p>
                      <a:pPr algn="ctr">
                        <a:lnSpc>
                          <a:spcPct val="115000"/>
                        </a:lnSpc>
                        <a:spcAft>
                          <a:spcPts val="800"/>
                        </a:spcAft>
                        <a:buNone/>
                      </a:pPr>
                      <a:r>
                        <a:rPr lang="en-GB" sz="1200" kern="100">
                          <a:effectLst/>
                        </a:rPr>
                        <a:t>example</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30351" marR="30351" marT="0" marB="0"/>
                </a:tc>
                <a:tc>
                  <a:txBody>
                    <a:bodyPr/>
                    <a:lstStyle/>
                    <a:p>
                      <a:pPr algn="ctr">
                        <a:lnSpc>
                          <a:spcPct val="115000"/>
                        </a:lnSpc>
                        <a:spcAft>
                          <a:spcPts val="800"/>
                        </a:spcAft>
                        <a:buNone/>
                      </a:pPr>
                      <a:r>
                        <a:rPr lang="en-GB" sz="1200" kern="100">
                          <a:effectLst/>
                        </a:rPr>
                        <a:t>How it presents</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30351" marR="30351" marT="0" marB="0"/>
                </a:tc>
                <a:tc>
                  <a:txBody>
                    <a:bodyPr/>
                    <a:lstStyle/>
                    <a:p>
                      <a:pPr algn="ctr">
                        <a:lnSpc>
                          <a:spcPct val="115000"/>
                        </a:lnSpc>
                        <a:spcAft>
                          <a:spcPts val="800"/>
                        </a:spcAft>
                        <a:buNone/>
                      </a:pPr>
                      <a:r>
                        <a:rPr lang="en-GB" sz="1200" kern="100">
                          <a:effectLst/>
                        </a:rPr>
                        <a:t>Practice examples</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30351" marR="30351" marT="0" marB="0"/>
                </a:tc>
                <a:tc>
                  <a:txBody>
                    <a:bodyPr/>
                    <a:lstStyle/>
                    <a:p>
                      <a:pPr algn="ctr">
                        <a:lnSpc>
                          <a:spcPct val="115000"/>
                        </a:lnSpc>
                        <a:spcAft>
                          <a:spcPts val="800"/>
                        </a:spcAft>
                        <a:buNone/>
                      </a:pPr>
                      <a:r>
                        <a:rPr lang="en-GB" sz="1200" kern="100">
                          <a:effectLst/>
                        </a:rPr>
                        <a:t>Policy example</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30351" marR="30351" marT="0" marB="0"/>
                </a:tc>
                <a:extLst>
                  <a:ext uri="{0D108BD9-81ED-4DB2-BD59-A6C34878D82A}">
                    <a16:rowId xmlns:a16="http://schemas.microsoft.com/office/drawing/2014/main" val="877931134"/>
                  </a:ext>
                </a:extLst>
              </a:tr>
              <a:tr h="870541">
                <a:tc>
                  <a:txBody>
                    <a:bodyPr/>
                    <a:lstStyle/>
                    <a:p>
                      <a:pPr>
                        <a:lnSpc>
                          <a:spcPct val="115000"/>
                        </a:lnSpc>
                        <a:spcAft>
                          <a:spcPts val="800"/>
                        </a:spcAft>
                        <a:buNone/>
                      </a:pPr>
                      <a:r>
                        <a:rPr lang="en-GB" sz="1000" kern="100" dirty="0">
                          <a:effectLst/>
                        </a:rPr>
                        <a:t>Behaviourism/Operant Conditioning</a:t>
                      </a:r>
                      <a:endParaRPr lang="en-GB" sz="1000" kern="100" dirty="0">
                        <a:effectLst/>
                        <a:latin typeface="Aptos" panose="020B0004020202020204" pitchFamily="34" charset="0"/>
                        <a:ea typeface="DengXian" panose="02010600030101010101" pitchFamily="2" charset="-122"/>
                        <a:cs typeface="Arial" panose="020B0604020202020204" pitchFamily="34" charset="0"/>
                      </a:endParaRPr>
                    </a:p>
                  </a:txBody>
                  <a:tcPr marL="30351" marR="30351" marT="0" marB="0"/>
                </a:tc>
                <a:tc>
                  <a:txBody>
                    <a:bodyPr/>
                    <a:lstStyle/>
                    <a:p>
                      <a:pPr>
                        <a:lnSpc>
                          <a:spcPct val="115000"/>
                        </a:lnSpc>
                        <a:spcAft>
                          <a:spcPts val="800"/>
                        </a:spcAft>
                        <a:buNone/>
                      </a:pPr>
                      <a:r>
                        <a:rPr lang="en-GB" sz="1000" kern="100" dirty="0">
                          <a:effectLst/>
                        </a:rPr>
                        <a:t>Skinner</a:t>
                      </a:r>
                      <a:endParaRPr lang="en-GB" sz="1000" kern="100" dirty="0">
                        <a:effectLst/>
                        <a:latin typeface="Aptos" panose="020B0004020202020204" pitchFamily="34" charset="0"/>
                        <a:ea typeface="DengXian" panose="02010600030101010101" pitchFamily="2" charset="-122"/>
                        <a:cs typeface="Arial" panose="020B0604020202020204" pitchFamily="34" charset="0"/>
                      </a:endParaRPr>
                    </a:p>
                  </a:txBody>
                  <a:tcPr marL="30351" marR="30351" marT="0" marB="0"/>
                </a:tc>
                <a:tc>
                  <a:txBody>
                    <a:bodyPr/>
                    <a:lstStyle/>
                    <a:p>
                      <a:pPr>
                        <a:lnSpc>
                          <a:spcPct val="115000"/>
                        </a:lnSpc>
                        <a:spcAft>
                          <a:spcPts val="800"/>
                        </a:spcAft>
                        <a:buNone/>
                      </a:pPr>
                      <a:r>
                        <a:rPr lang="en-GB" sz="1000" kern="100" dirty="0">
                          <a:effectLst/>
                        </a:rPr>
                        <a:t>Rewards for wanted behaviours; Punishments for unwanted behaviours</a:t>
                      </a:r>
                      <a:endParaRPr lang="en-GB" sz="1000" kern="100" dirty="0">
                        <a:effectLst/>
                        <a:latin typeface="Aptos" panose="020B0004020202020204" pitchFamily="34" charset="0"/>
                        <a:ea typeface="DengXian" panose="02010600030101010101" pitchFamily="2" charset="-122"/>
                        <a:cs typeface="Arial" panose="020B0604020202020204" pitchFamily="34" charset="0"/>
                      </a:endParaRPr>
                    </a:p>
                  </a:txBody>
                  <a:tcPr marL="30351" marR="30351" marT="0" marB="0"/>
                </a:tc>
                <a:tc>
                  <a:txBody>
                    <a:bodyPr/>
                    <a:lstStyle/>
                    <a:p>
                      <a:pPr>
                        <a:lnSpc>
                          <a:spcPct val="115000"/>
                        </a:lnSpc>
                        <a:spcAft>
                          <a:spcPts val="800"/>
                        </a:spcAft>
                        <a:buNone/>
                      </a:pPr>
                      <a:r>
                        <a:rPr lang="en-GB" sz="1000" kern="100" dirty="0">
                          <a:effectLst/>
                        </a:rPr>
                        <a:t>Stickers; Praise; Dojo/House points</a:t>
                      </a:r>
                    </a:p>
                    <a:p>
                      <a:pPr>
                        <a:lnSpc>
                          <a:spcPct val="115000"/>
                        </a:lnSpc>
                        <a:spcAft>
                          <a:spcPts val="800"/>
                        </a:spcAft>
                        <a:buNone/>
                      </a:pPr>
                      <a:r>
                        <a:rPr lang="en-GB" sz="1000" kern="100" dirty="0">
                          <a:effectLst/>
                        </a:rPr>
                        <a:t>Warnings; Sanctions; Punishments</a:t>
                      </a:r>
                      <a:endParaRPr lang="en-GB" sz="1000" kern="100" dirty="0">
                        <a:effectLst/>
                        <a:latin typeface="Aptos" panose="020B0004020202020204" pitchFamily="34" charset="0"/>
                        <a:ea typeface="DengXian" panose="02010600030101010101" pitchFamily="2" charset="-122"/>
                        <a:cs typeface="Arial" panose="020B0604020202020204" pitchFamily="34" charset="0"/>
                      </a:endParaRPr>
                    </a:p>
                  </a:txBody>
                  <a:tcPr marL="30351" marR="30351" marT="0" marB="0"/>
                </a:tc>
                <a:tc>
                  <a:txBody>
                    <a:bodyPr/>
                    <a:lstStyle/>
                    <a:p>
                      <a:pPr>
                        <a:lnSpc>
                          <a:spcPct val="115000"/>
                        </a:lnSpc>
                        <a:spcAft>
                          <a:spcPts val="800"/>
                        </a:spcAft>
                        <a:buNone/>
                      </a:pPr>
                      <a:r>
                        <a:rPr lang="en-GB" sz="1000" kern="100" dirty="0">
                          <a:effectLst/>
                        </a:rPr>
                        <a:t>Your own </a:t>
                      </a:r>
                      <a:r>
                        <a:rPr lang="en-GB" sz="1000" u="sng" kern="100" dirty="0">
                          <a:effectLst/>
                        </a:rPr>
                        <a:t>school Behaviour Policy</a:t>
                      </a:r>
                    </a:p>
                    <a:p>
                      <a:pPr>
                        <a:lnSpc>
                          <a:spcPct val="115000"/>
                        </a:lnSpc>
                        <a:spcAft>
                          <a:spcPts val="800"/>
                        </a:spcAft>
                        <a:buNone/>
                      </a:pPr>
                      <a:r>
                        <a:rPr lang="en-GB" sz="1000" u="none" kern="100" dirty="0">
                          <a:effectLst/>
                          <a:latin typeface="Aptos" panose="020B0004020202020204" pitchFamily="34" charset="0"/>
                          <a:ea typeface="DengXian" panose="02010600030101010101" pitchFamily="2" charset="-122"/>
                          <a:cs typeface="Arial" panose="020B0604020202020204" pitchFamily="34" charset="0"/>
                        </a:rPr>
                        <a:t>Your own </a:t>
                      </a:r>
                      <a:r>
                        <a:rPr lang="en-GB" sz="1000" u="sng" kern="100" dirty="0">
                          <a:effectLst/>
                          <a:latin typeface="Aptos" panose="020B0004020202020204" pitchFamily="34" charset="0"/>
                          <a:ea typeface="DengXian" panose="02010600030101010101" pitchFamily="2" charset="-122"/>
                          <a:cs typeface="Arial" panose="020B0604020202020204" pitchFamily="34" charset="0"/>
                        </a:rPr>
                        <a:t>school Learning &amp; Teaching Policy</a:t>
                      </a:r>
                    </a:p>
                  </a:txBody>
                  <a:tcPr marL="30351" marR="30351" marT="0" marB="0"/>
                </a:tc>
                <a:extLst>
                  <a:ext uri="{0D108BD9-81ED-4DB2-BD59-A6C34878D82A}">
                    <a16:rowId xmlns:a16="http://schemas.microsoft.com/office/drawing/2014/main" val="4248988058"/>
                  </a:ext>
                </a:extLst>
              </a:tr>
              <a:tr h="798800">
                <a:tc>
                  <a:txBody>
                    <a:bodyPr/>
                    <a:lstStyle/>
                    <a:p>
                      <a:pPr>
                        <a:lnSpc>
                          <a:spcPct val="115000"/>
                        </a:lnSpc>
                        <a:spcAft>
                          <a:spcPts val="800"/>
                        </a:spcAft>
                        <a:buNone/>
                      </a:pPr>
                      <a:r>
                        <a:rPr lang="en-GB" sz="1000" kern="100">
                          <a:effectLst/>
                        </a:rPr>
                        <a:t>Cognitive Development</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30351" marR="30351" marT="0" marB="0"/>
                </a:tc>
                <a:tc>
                  <a:txBody>
                    <a:bodyPr/>
                    <a:lstStyle/>
                    <a:p>
                      <a:pPr>
                        <a:lnSpc>
                          <a:spcPct val="115000"/>
                        </a:lnSpc>
                        <a:spcAft>
                          <a:spcPts val="800"/>
                        </a:spcAft>
                        <a:buNone/>
                      </a:pPr>
                      <a:r>
                        <a:rPr lang="en-GB" sz="1000" kern="100" dirty="0">
                          <a:effectLst/>
                        </a:rPr>
                        <a:t>Piaget</a:t>
                      </a:r>
                      <a:endParaRPr lang="en-GB" sz="1000" kern="100" dirty="0">
                        <a:effectLst/>
                        <a:latin typeface="Aptos" panose="020B0004020202020204" pitchFamily="34" charset="0"/>
                        <a:ea typeface="DengXian" panose="02010600030101010101" pitchFamily="2" charset="-122"/>
                        <a:cs typeface="Arial" panose="020B0604020202020204" pitchFamily="34" charset="0"/>
                      </a:endParaRPr>
                    </a:p>
                  </a:txBody>
                  <a:tcPr marL="30351" marR="30351" marT="0" marB="0"/>
                </a:tc>
                <a:tc>
                  <a:txBody>
                    <a:bodyPr/>
                    <a:lstStyle/>
                    <a:p>
                      <a:pPr>
                        <a:lnSpc>
                          <a:spcPct val="115000"/>
                        </a:lnSpc>
                        <a:spcAft>
                          <a:spcPts val="800"/>
                        </a:spcAft>
                        <a:buNone/>
                      </a:pPr>
                      <a:r>
                        <a:rPr lang="en-GB" sz="1000" kern="100" dirty="0">
                          <a:effectLst/>
                        </a:rPr>
                        <a:t>Limited development of the brain due to ACEs causes ‘fight or flight’ response </a:t>
                      </a:r>
                      <a:endParaRPr lang="en-GB" sz="1000" kern="100" dirty="0">
                        <a:effectLst/>
                        <a:latin typeface="Aptos" panose="020B0004020202020204" pitchFamily="34" charset="0"/>
                        <a:ea typeface="DengXian" panose="02010600030101010101" pitchFamily="2" charset="-122"/>
                        <a:cs typeface="Arial" panose="020B0604020202020204" pitchFamily="34" charset="0"/>
                      </a:endParaRPr>
                    </a:p>
                  </a:txBody>
                  <a:tcPr marL="30351" marR="30351" marT="0" marB="0"/>
                </a:tc>
                <a:tc>
                  <a:txBody>
                    <a:bodyPr/>
                    <a:lstStyle/>
                    <a:p>
                      <a:pPr>
                        <a:lnSpc>
                          <a:spcPts val="1500"/>
                        </a:lnSpc>
                        <a:spcAft>
                          <a:spcPts val="800"/>
                        </a:spcAft>
                        <a:buNone/>
                      </a:pPr>
                      <a:r>
                        <a:rPr lang="en-GB" sz="1000" kern="0" dirty="0">
                          <a:effectLst/>
                        </a:rPr>
                        <a:t>Quiet spaces; Safe spaces; Trauma-informed support; ELSA; Check-ins &amp; Check-outs</a:t>
                      </a:r>
                      <a:endParaRPr lang="en-GB" sz="1000" kern="100" dirty="0">
                        <a:effectLst/>
                        <a:latin typeface="Aptos" panose="020B0004020202020204" pitchFamily="34" charset="0"/>
                        <a:ea typeface="DengXian" panose="02010600030101010101" pitchFamily="2" charset="-122"/>
                        <a:cs typeface="Arial" panose="020B0604020202020204" pitchFamily="34" charset="0"/>
                      </a:endParaRPr>
                    </a:p>
                  </a:txBody>
                  <a:tcPr marL="30351" marR="30351" marT="0" marB="0"/>
                </a:tc>
                <a:tc>
                  <a:txBody>
                    <a:bodyPr/>
                    <a:lstStyle/>
                    <a:p>
                      <a:pPr>
                        <a:lnSpc>
                          <a:spcPts val="1500"/>
                        </a:lnSpc>
                        <a:spcAft>
                          <a:spcPts val="800"/>
                        </a:spcAft>
                        <a:buNone/>
                      </a:pPr>
                      <a:r>
                        <a:rPr lang="en-GB" sz="1000" u="sng" kern="0" dirty="0">
                          <a:effectLst/>
                        </a:rPr>
                        <a:t>UNCRC Article 19: </a:t>
                      </a:r>
                      <a:r>
                        <a:rPr lang="en-GB" sz="1000" kern="0" dirty="0">
                          <a:effectLst/>
                        </a:rPr>
                        <a:t>Protect children from physical or emotional harm; provide supportive interventions when children are distressed</a:t>
                      </a:r>
                      <a:endParaRPr lang="en-GB" sz="1000" kern="100" dirty="0">
                        <a:effectLst/>
                      </a:endParaRPr>
                    </a:p>
                    <a:p>
                      <a:pPr marL="457200">
                        <a:lnSpc>
                          <a:spcPts val="1500"/>
                        </a:lnSpc>
                        <a:spcAft>
                          <a:spcPts val="800"/>
                        </a:spcAft>
                        <a:buNone/>
                      </a:pPr>
                      <a:r>
                        <a:rPr lang="en-GB" sz="1000" kern="100" dirty="0">
                          <a:effectLst/>
                        </a:rPr>
                        <a:t> </a:t>
                      </a:r>
                      <a:endParaRPr lang="en-GB" sz="1000" kern="100" dirty="0">
                        <a:effectLst/>
                        <a:latin typeface="Aptos" panose="020B0004020202020204" pitchFamily="34" charset="0"/>
                        <a:ea typeface="DengXian" panose="02010600030101010101" pitchFamily="2" charset="-122"/>
                        <a:cs typeface="Arial" panose="020B0604020202020204" pitchFamily="34" charset="0"/>
                      </a:endParaRPr>
                    </a:p>
                  </a:txBody>
                  <a:tcPr marL="30351" marR="30351" marT="0" marB="0"/>
                </a:tc>
                <a:extLst>
                  <a:ext uri="{0D108BD9-81ED-4DB2-BD59-A6C34878D82A}">
                    <a16:rowId xmlns:a16="http://schemas.microsoft.com/office/drawing/2014/main" val="1367419348"/>
                  </a:ext>
                </a:extLst>
              </a:tr>
              <a:tr h="1360785">
                <a:tc>
                  <a:txBody>
                    <a:bodyPr/>
                    <a:lstStyle/>
                    <a:p>
                      <a:pPr>
                        <a:lnSpc>
                          <a:spcPct val="115000"/>
                        </a:lnSpc>
                        <a:spcAft>
                          <a:spcPts val="800"/>
                        </a:spcAft>
                        <a:buNone/>
                      </a:pPr>
                      <a:r>
                        <a:rPr lang="en-GB" sz="1000" kern="100">
                          <a:effectLst/>
                        </a:rPr>
                        <a:t>Systemic (Eco- biological theory)</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30351" marR="30351" marT="0" marB="0"/>
                </a:tc>
                <a:tc>
                  <a:txBody>
                    <a:bodyPr/>
                    <a:lstStyle/>
                    <a:p>
                      <a:pPr>
                        <a:lnSpc>
                          <a:spcPct val="115000"/>
                        </a:lnSpc>
                        <a:spcAft>
                          <a:spcPts val="800"/>
                        </a:spcAft>
                        <a:buNone/>
                      </a:pPr>
                      <a:r>
                        <a:rPr lang="en-GB" sz="1000" kern="100">
                          <a:effectLst/>
                        </a:rPr>
                        <a:t>Bronfenbrenner</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30351" marR="30351" marT="0" marB="0"/>
                </a:tc>
                <a:tc>
                  <a:txBody>
                    <a:bodyPr/>
                    <a:lstStyle/>
                    <a:p>
                      <a:pPr>
                        <a:lnSpc>
                          <a:spcPct val="115000"/>
                        </a:lnSpc>
                        <a:spcAft>
                          <a:spcPts val="800"/>
                        </a:spcAft>
                        <a:buNone/>
                      </a:pPr>
                      <a:r>
                        <a:rPr lang="en-GB" sz="1000" kern="100">
                          <a:effectLst/>
                        </a:rPr>
                        <a:t>Working with parents to support the learner</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30351" marR="30351" marT="0" marB="0"/>
                </a:tc>
                <a:tc>
                  <a:txBody>
                    <a:bodyPr/>
                    <a:lstStyle/>
                    <a:p>
                      <a:pPr>
                        <a:lnSpc>
                          <a:spcPct val="115000"/>
                        </a:lnSpc>
                        <a:spcAft>
                          <a:spcPts val="800"/>
                        </a:spcAft>
                        <a:buNone/>
                      </a:pPr>
                      <a:r>
                        <a:rPr lang="en-GB" sz="1000" kern="100" dirty="0">
                          <a:effectLst/>
                        </a:rPr>
                        <a:t>Schools as community hubs; Multi-agency services work with school, parents &amp; the child; </a:t>
                      </a:r>
                    </a:p>
                    <a:p>
                      <a:pPr>
                        <a:lnSpc>
                          <a:spcPct val="115000"/>
                        </a:lnSpc>
                        <a:spcAft>
                          <a:spcPts val="800"/>
                        </a:spcAft>
                        <a:buNone/>
                      </a:pPr>
                      <a:r>
                        <a:rPr lang="en-GB" sz="1000" kern="100" dirty="0">
                          <a:effectLst/>
                        </a:rPr>
                        <a:t>Pastoral/Well-being/Attendance/Family Support staff in school</a:t>
                      </a:r>
                      <a:endParaRPr lang="en-GB" sz="1000" kern="100" dirty="0">
                        <a:effectLst/>
                        <a:latin typeface="Aptos" panose="020B0004020202020204" pitchFamily="34" charset="0"/>
                        <a:ea typeface="DengXian" panose="02010600030101010101" pitchFamily="2" charset="-122"/>
                        <a:cs typeface="Arial" panose="020B0604020202020204" pitchFamily="34" charset="0"/>
                      </a:endParaRPr>
                    </a:p>
                  </a:txBody>
                  <a:tcPr marL="30351" marR="30351" marT="0" marB="0"/>
                </a:tc>
                <a:tc>
                  <a:txBody>
                    <a:bodyPr/>
                    <a:lstStyle/>
                    <a:p>
                      <a:pPr>
                        <a:lnSpc>
                          <a:spcPct val="115000"/>
                        </a:lnSpc>
                        <a:spcAft>
                          <a:spcPts val="800"/>
                        </a:spcAft>
                        <a:buNone/>
                      </a:pPr>
                      <a:r>
                        <a:rPr lang="en-GB" sz="1000" u="sng" kern="100" dirty="0">
                          <a:effectLst/>
                        </a:rPr>
                        <a:t>UNCRC Article 3:</a:t>
                      </a:r>
                    </a:p>
                    <a:p>
                      <a:pPr>
                        <a:lnSpc>
                          <a:spcPct val="115000"/>
                        </a:lnSpc>
                        <a:spcAft>
                          <a:spcPts val="800"/>
                        </a:spcAft>
                        <a:buNone/>
                      </a:pPr>
                      <a:r>
                        <a:rPr lang="en-GB" sz="1000" kern="100" dirty="0">
                          <a:effectLst/>
                        </a:rPr>
                        <a:t>Adults must act in the child’s best interests</a:t>
                      </a:r>
                    </a:p>
                    <a:p>
                      <a:pPr>
                        <a:lnSpc>
                          <a:spcPct val="115000"/>
                        </a:lnSpc>
                        <a:spcAft>
                          <a:spcPts val="800"/>
                        </a:spcAft>
                        <a:buNone/>
                      </a:pPr>
                      <a:r>
                        <a:rPr lang="en-GB" sz="1000" kern="100" dirty="0">
                          <a:effectLst/>
                        </a:rPr>
                        <a:t> </a:t>
                      </a:r>
                      <a:r>
                        <a:rPr lang="en-GB" sz="1000" u="sng" kern="100" dirty="0">
                          <a:effectLst/>
                        </a:rPr>
                        <a:t>UNCRC Article 12:</a:t>
                      </a:r>
                    </a:p>
                    <a:p>
                      <a:pPr>
                        <a:lnSpc>
                          <a:spcPct val="115000"/>
                        </a:lnSpc>
                        <a:spcAft>
                          <a:spcPts val="800"/>
                        </a:spcAft>
                        <a:buNone/>
                      </a:pPr>
                      <a:r>
                        <a:rPr lang="en-GB" sz="1000" kern="100" dirty="0">
                          <a:effectLst/>
                        </a:rPr>
                        <a:t>Children should be listened to about what helps them feel safe when dysregulated</a:t>
                      </a:r>
                    </a:p>
                    <a:p>
                      <a:pPr>
                        <a:lnSpc>
                          <a:spcPct val="115000"/>
                        </a:lnSpc>
                        <a:spcAft>
                          <a:spcPts val="800"/>
                        </a:spcAft>
                        <a:buNone/>
                      </a:pPr>
                      <a:endParaRPr lang="en-GB" sz="1000" kern="100" dirty="0">
                        <a:effectLst/>
                        <a:latin typeface="Aptos" panose="020B0004020202020204" pitchFamily="34" charset="0"/>
                        <a:ea typeface="DengXian" panose="02010600030101010101" pitchFamily="2" charset="-122"/>
                        <a:cs typeface="Arial" panose="020B0604020202020204" pitchFamily="34" charset="0"/>
                      </a:endParaRPr>
                    </a:p>
                  </a:txBody>
                  <a:tcPr marL="30351" marR="30351" marT="0" marB="0"/>
                </a:tc>
                <a:extLst>
                  <a:ext uri="{0D108BD9-81ED-4DB2-BD59-A6C34878D82A}">
                    <a16:rowId xmlns:a16="http://schemas.microsoft.com/office/drawing/2014/main" val="1334383006"/>
                  </a:ext>
                </a:extLst>
              </a:tr>
              <a:tr h="2845111">
                <a:tc>
                  <a:txBody>
                    <a:bodyPr/>
                    <a:lstStyle/>
                    <a:p>
                      <a:pPr>
                        <a:lnSpc>
                          <a:spcPct val="115000"/>
                        </a:lnSpc>
                        <a:spcAft>
                          <a:spcPts val="800"/>
                        </a:spcAft>
                        <a:buNone/>
                      </a:pPr>
                      <a:r>
                        <a:rPr lang="en-GB" sz="1000" kern="100">
                          <a:effectLst/>
                        </a:rPr>
                        <a:t>Biological </a:t>
                      </a:r>
                    </a:p>
                    <a:p>
                      <a:pPr>
                        <a:lnSpc>
                          <a:spcPct val="115000"/>
                        </a:lnSpc>
                        <a:spcAft>
                          <a:spcPts val="800"/>
                        </a:spcAft>
                        <a:buNone/>
                      </a:pPr>
                      <a:r>
                        <a:rPr lang="en-GB" sz="1000" kern="100">
                          <a:effectLst/>
                        </a:rPr>
                        <a:t>(Mind-blindness) </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30351" marR="30351" marT="0" marB="0"/>
                </a:tc>
                <a:tc>
                  <a:txBody>
                    <a:bodyPr/>
                    <a:lstStyle/>
                    <a:p>
                      <a:pPr>
                        <a:lnSpc>
                          <a:spcPct val="115000"/>
                        </a:lnSpc>
                        <a:spcAft>
                          <a:spcPts val="800"/>
                        </a:spcAft>
                        <a:buNone/>
                      </a:pPr>
                      <a:r>
                        <a:rPr lang="en-GB" sz="1000" kern="100">
                          <a:effectLst/>
                        </a:rPr>
                        <a:t>Baron-Cohen</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30351" marR="30351" marT="0" marB="0"/>
                </a:tc>
                <a:tc>
                  <a:txBody>
                    <a:bodyPr/>
                    <a:lstStyle/>
                    <a:p>
                      <a:pPr>
                        <a:lnSpc>
                          <a:spcPct val="115000"/>
                        </a:lnSpc>
                        <a:spcAft>
                          <a:spcPts val="800"/>
                        </a:spcAft>
                        <a:buNone/>
                      </a:pPr>
                      <a:r>
                        <a:rPr lang="en-GB" sz="1000" kern="100" dirty="0">
                          <a:effectLst/>
                        </a:rPr>
                        <a:t>ASD:</a:t>
                      </a:r>
                    </a:p>
                    <a:p>
                      <a:pPr>
                        <a:lnSpc>
                          <a:spcPct val="115000"/>
                        </a:lnSpc>
                        <a:spcAft>
                          <a:spcPts val="800"/>
                        </a:spcAft>
                        <a:buNone/>
                      </a:pPr>
                      <a:r>
                        <a:rPr lang="en-US" sz="1000" kern="100" dirty="0">
                          <a:effectLst/>
                        </a:rPr>
                        <a:t>lack of social interaction;</a:t>
                      </a:r>
                      <a:endParaRPr lang="en-GB" sz="1000" kern="100" dirty="0">
                        <a:effectLst/>
                      </a:endParaRPr>
                    </a:p>
                    <a:p>
                      <a:pPr>
                        <a:lnSpc>
                          <a:spcPct val="115000"/>
                        </a:lnSpc>
                        <a:spcAft>
                          <a:spcPts val="800"/>
                        </a:spcAft>
                        <a:buNone/>
                      </a:pPr>
                      <a:r>
                        <a:rPr lang="en-US" sz="1000" kern="100" dirty="0">
                          <a:effectLst/>
                        </a:rPr>
                        <a:t>severe communication impairment;</a:t>
                      </a:r>
                      <a:endParaRPr lang="en-GB" sz="1000" kern="100" dirty="0">
                        <a:effectLst/>
                      </a:endParaRPr>
                    </a:p>
                    <a:p>
                      <a:pPr>
                        <a:lnSpc>
                          <a:spcPct val="115000"/>
                        </a:lnSpc>
                        <a:spcAft>
                          <a:spcPts val="800"/>
                        </a:spcAft>
                        <a:buNone/>
                      </a:pPr>
                      <a:r>
                        <a:rPr lang="en-US" sz="1000" kern="100" dirty="0">
                          <a:effectLst/>
                        </a:rPr>
                        <a:t>restricted / repetitive patterns of </a:t>
                      </a:r>
                      <a:r>
                        <a:rPr lang="en-US" sz="1000" kern="100" dirty="0" err="1">
                          <a:effectLst/>
                        </a:rPr>
                        <a:t>behaviour</a:t>
                      </a:r>
                      <a:r>
                        <a:rPr lang="en-US" sz="1000" kern="100" dirty="0">
                          <a:effectLst/>
                        </a:rPr>
                        <a:t>                       </a:t>
                      </a:r>
                      <a:endParaRPr lang="en-GB" sz="1000" kern="100" dirty="0">
                        <a:effectLst/>
                        <a:latin typeface="Aptos" panose="020B0004020202020204" pitchFamily="34" charset="0"/>
                        <a:ea typeface="DengXian" panose="02010600030101010101" pitchFamily="2" charset="-122"/>
                        <a:cs typeface="Arial" panose="020B0604020202020204" pitchFamily="34" charset="0"/>
                      </a:endParaRPr>
                    </a:p>
                  </a:txBody>
                  <a:tcPr marL="30351" marR="30351" marT="0" marB="0"/>
                </a:tc>
                <a:tc>
                  <a:txBody>
                    <a:bodyPr/>
                    <a:lstStyle/>
                    <a:p>
                      <a:pPr>
                        <a:lnSpc>
                          <a:spcPct val="115000"/>
                        </a:lnSpc>
                        <a:spcAft>
                          <a:spcPts val="800"/>
                        </a:spcAft>
                        <a:buNone/>
                      </a:pPr>
                      <a:r>
                        <a:rPr lang="en-GB" sz="1000" kern="100" dirty="0">
                          <a:effectLst/>
                        </a:rPr>
                        <a:t>Visual timetable; Now &amp; Next board; Timers; consistent/structured routines; PECS; Makaton; fidget toys; calm/structured environment</a:t>
                      </a:r>
                      <a:endParaRPr lang="en-GB" sz="1000" kern="100" dirty="0">
                        <a:effectLst/>
                        <a:latin typeface="Aptos" panose="020B0004020202020204" pitchFamily="34" charset="0"/>
                        <a:ea typeface="DengXian" panose="02010600030101010101" pitchFamily="2" charset="-122"/>
                        <a:cs typeface="Arial" panose="020B0604020202020204" pitchFamily="34" charset="0"/>
                      </a:endParaRPr>
                    </a:p>
                  </a:txBody>
                  <a:tcPr marL="30351" marR="30351" marT="0" marB="0"/>
                </a:tc>
                <a:tc>
                  <a:txBody>
                    <a:bodyPr/>
                    <a:lstStyle/>
                    <a:p>
                      <a:pPr>
                        <a:lnSpc>
                          <a:spcPct val="115000"/>
                        </a:lnSpc>
                        <a:spcAft>
                          <a:spcPts val="800"/>
                        </a:spcAft>
                        <a:buNone/>
                      </a:pPr>
                      <a:r>
                        <a:rPr lang="en-GB" sz="1000" u="sng" kern="100" dirty="0">
                          <a:effectLst/>
                        </a:rPr>
                        <a:t>ALN Code of Practice (Wales) (2021</a:t>
                      </a:r>
                      <a:r>
                        <a:rPr lang="en-GB" sz="1000" kern="100" dirty="0">
                          <a:effectLst/>
                        </a:rPr>
                        <a:t>) states how mainstream schools must support learners with ASD (and other ALN needs):</a:t>
                      </a:r>
                    </a:p>
                    <a:p>
                      <a:pPr>
                        <a:lnSpc>
                          <a:spcPct val="115000"/>
                        </a:lnSpc>
                        <a:spcAft>
                          <a:spcPts val="800"/>
                        </a:spcAft>
                        <a:buNone/>
                      </a:pPr>
                      <a:r>
                        <a:rPr lang="en-GB" sz="1000" kern="100" dirty="0">
                          <a:effectLst/>
                        </a:rPr>
                        <a:t>Emphasis on inclusive design, supportive learning environments, differentiating teaching, targeted interventions as part of everyday practice. </a:t>
                      </a:r>
                    </a:p>
                    <a:p>
                      <a:pPr>
                        <a:lnSpc>
                          <a:spcPct val="115000"/>
                        </a:lnSpc>
                        <a:spcAft>
                          <a:spcPts val="800"/>
                        </a:spcAft>
                        <a:buNone/>
                      </a:pPr>
                      <a:r>
                        <a:rPr lang="en-GB" sz="1000" kern="100" dirty="0">
                          <a:effectLst/>
                        </a:rPr>
                        <a:t>This includes: Structured visual environments; Predictable routines; Adapted classroom layouts; Reduced sensory triggers</a:t>
                      </a:r>
                    </a:p>
                    <a:p>
                      <a:pPr>
                        <a:lnSpc>
                          <a:spcPct val="115000"/>
                        </a:lnSpc>
                        <a:spcAft>
                          <a:spcPts val="800"/>
                        </a:spcAft>
                        <a:buNone/>
                      </a:pPr>
                      <a:r>
                        <a:rPr lang="en-GB" sz="1000" u="sng" kern="100" dirty="0">
                          <a:effectLst/>
                        </a:rPr>
                        <a:t>UNCRC Article 12</a:t>
                      </a:r>
                      <a:r>
                        <a:rPr lang="en-GB" sz="1000" kern="100" dirty="0">
                          <a:effectLst/>
                        </a:rPr>
                        <a:t>:Children should be listened to about what helps them feel safe when dysregulated</a:t>
                      </a:r>
                    </a:p>
                    <a:p>
                      <a:pPr>
                        <a:lnSpc>
                          <a:spcPct val="115000"/>
                        </a:lnSpc>
                        <a:spcAft>
                          <a:spcPts val="800"/>
                        </a:spcAft>
                        <a:buNone/>
                      </a:pPr>
                      <a:r>
                        <a:rPr lang="en-GB" sz="1000" kern="100" dirty="0">
                          <a:effectLst/>
                        </a:rPr>
                        <a:t> </a:t>
                      </a:r>
                      <a:endParaRPr lang="en-GB" sz="1000" kern="100" dirty="0">
                        <a:effectLst/>
                        <a:latin typeface="Aptos" panose="020B0004020202020204" pitchFamily="34" charset="0"/>
                        <a:ea typeface="DengXian" panose="02010600030101010101" pitchFamily="2" charset="-122"/>
                        <a:cs typeface="Arial" panose="020B0604020202020204" pitchFamily="34" charset="0"/>
                      </a:endParaRPr>
                    </a:p>
                  </a:txBody>
                  <a:tcPr marL="30351" marR="30351" marT="0" marB="0"/>
                </a:tc>
                <a:extLst>
                  <a:ext uri="{0D108BD9-81ED-4DB2-BD59-A6C34878D82A}">
                    <a16:rowId xmlns:a16="http://schemas.microsoft.com/office/drawing/2014/main" val="923894417"/>
                  </a:ext>
                </a:extLst>
              </a:tr>
            </a:tbl>
          </a:graphicData>
        </a:graphic>
      </p:graphicFrame>
    </p:spTree>
    <p:extLst>
      <p:ext uri="{BB962C8B-B14F-4D97-AF65-F5344CB8AC3E}">
        <p14:creationId xmlns:p14="http://schemas.microsoft.com/office/powerpoint/2010/main" val="42305809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CF564452-7852-78AB-2AFB-2C9FF9850CC4}"/>
              </a:ext>
            </a:extLst>
          </p:cNvPr>
          <p:cNvSpPr>
            <a:spLocks noGrp="1"/>
          </p:cNvSpPr>
          <p:nvPr>
            <p:ph type="pic" sz="quarter" idx="11"/>
          </p:nvPr>
        </p:nvSpPr>
        <p:spPr/>
        <p:txBody>
          <a:bodyPr/>
          <a:lstStyle/>
          <a:p>
            <a:endParaRPr lang="en-GB"/>
          </a:p>
        </p:txBody>
      </p:sp>
      <p:sp>
        <p:nvSpPr>
          <p:cNvPr id="4" name="TextBox 3">
            <a:extLst>
              <a:ext uri="{FF2B5EF4-FFF2-40B4-BE49-F238E27FC236}">
                <a16:creationId xmlns:a16="http://schemas.microsoft.com/office/drawing/2014/main" id="{801DF928-16FE-0D03-EED0-1C14F13C5352}"/>
              </a:ext>
            </a:extLst>
          </p:cNvPr>
          <p:cNvSpPr txBox="1"/>
          <p:nvPr/>
        </p:nvSpPr>
        <p:spPr>
          <a:xfrm>
            <a:off x="170385" y="1107094"/>
            <a:ext cx="11926957" cy="4875822"/>
          </a:xfrm>
          <a:prstGeom prst="rect">
            <a:avLst/>
          </a:prstGeom>
          <a:noFill/>
        </p:spPr>
        <p:txBody>
          <a:bodyPr wrap="square">
            <a:spAutoFit/>
          </a:bodyPr>
          <a:lstStyle/>
          <a:p>
            <a:pPr hangingPunct="0">
              <a:lnSpc>
                <a:spcPct val="115000"/>
              </a:lnSpc>
              <a:spcAft>
                <a:spcPts val="800"/>
              </a:spcAft>
            </a:pPr>
            <a:r>
              <a:rPr lang="en-GB" sz="1200" b="1" u="sng" kern="100" dirty="0">
                <a:solidFill>
                  <a:srgbClr val="000000"/>
                </a:solidFill>
                <a:ea typeface="DengXian" panose="02010600030101010101" pitchFamily="2" charset="-122"/>
                <a:cs typeface="Calibri" panose="020F0502020204030204" pitchFamily="34" charset="0"/>
              </a:rPr>
              <a:t>Suggested draft plan for essay</a:t>
            </a:r>
            <a:r>
              <a:rPr lang="en-GB" sz="1200" b="1" u="sng" kern="100" dirty="0">
                <a:effectLst/>
                <a:ea typeface="DengXian" panose="02010600030101010101" pitchFamily="2" charset="-122"/>
                <a:cs typeface="Calibri" panose="020F0502020204030204" pitchFamily="34" charset="0"/>
              </a:rPr>
              <a:t>: Discuss a range of factors that influence children’s behaviour (both positively and negatively) in a learning environment (1500 words +/- 10%)</a:t>
            </a:r>
            <a:endParaRPr lang="en-GB" sz="1200" u="sng" kern="100" dirty="0">
              <a:effectLst/>
              <a:ea typeface="DengXian" panose="02010600030101010101" pitchFamily="2" charset="-122"/>
              <a:cs typeface="Arial" panose="020B0604020202020204" pitchFamily="34" charset="0"/>
            </a:endParaRPr>
          </a:p>
          <a:p>
            <a:pPr lvl="0">
              <a:lnSpc>
                <a:spcPct val="107000"/>
              </a:lnSpc>
              <a:spcAft>
                <a:spcPts val="800"/>
              </a:spcAft>
              <a:buSzPts val="1000"/>
              <a:tabLst>
                <a:tab pos="457200" algn="l"/>
              </a:tabLst>
            </a:pPr>
            <a:r>
              <a:rPr lang="en-GB" sz="1200" b="1" kern="0" dirty="0">
                <a:solidFill>
                  <a:srgbClr val="000000"/>
                </a:solidFill>
                <a:effectLst/>
                <a:ea typeface="Times New Roman" panose="02020603050405020304" pitchFamily="18" charset="0"/>
                <a:cs typeface="Calibri" panose="020F0502020204030204" pitchFamily="34" charset="0"/>
              </a:rPr>
              <a:t>Essay introduction</a:t>
            </a:r>
            <a:r>
              <a:rPr lang="en-GB" sz="1200" kern="0" dirty="0">
                <a:solidFill>
                  <a:srgbClr val="000000"/>
                </a:solidFill>
                <a:effectLst/>
                <a:ea typeface="Times New Roman" panose="02020603050405020304" pitchFamily="18" charset="0"/>
                <a:cs typeface="Calibri" panose="020F0502020204030204" pitchFamily="34" charset="0"/>
              </a:rPr>
              <a:t> (What the essay aims to discuss: e.g. state which of the module’s learning outcomes your essay aims to refer to.) Use the essay title to introduce it, e.g. ‘</a:t>
            </a:r>
            <a:r>
              <a:rPr lang="en-GB" sz="1200" i="1" kern="0" dirty="0">
                <a:solidFill>
                  <a:srgbClr val="000000"/>
                </a:solidFill>
                <a:effectLst/>
                <a:ea typeface="Times New Roman" panose="02020603050405020304" pitchFamily="18" charset="0"/>
                <a:cs typeface="Calibri" panose="020F0502020204030204" pitchFamily="34" charset="0"/>
              </a:rPr>
              <a:t>This essay will discuss a range of factors that can influence children’s behaviour (both positively and negatively) in a learning environment. It will demonstrate an understanding of the factors that influence children’s behaviour in learning environments and knowledge of the personal characteristics that influence children’s behaviour’.</a:t>
            </a:r>
          </a:p>
          <a:p>
            <a:pPr lvl="0" fontAlgn="base"/>
            <a:r>
              <a:rPr lang="en-GB" sz="1200" b="1" dirty="0"/>
              <a:t>Definition of behaviour.</a:t>
            </a:r>
            <a:r>
              <a:rPr lang="en-GB" sz="1200" dirty="0"/>
              <a:t> (What is it?  A form of communication that consists of wanted and unwanted behaviours)</a:t>
            </a:r>
          </a:p>
          <a:p>
            <a:pPr lvl="0" fontAlgn="base"/>
            <a:r>
              <a:rPr lang="en-GB" sz="1200" b="1" dirty="0"/>
              <a:t>Name and discuss one of the factors that influences behaviour</a:t>
            </a:r>
            <a:r>
              <a:rPr lang="en-GB" sz="1200" dirty="0"/>
              <a:t>  (E.g. explain and give examples of the theory of behaviourism - Skinner's Operant Conditioning theory. By doing this you are linking theory and professional practice in school.)</a:t>
            </a:r>
          </a:p>
          <a:p>
            <a:pPr lvl="0" fontAlgn="base"/>
            <a:r>
              <a:rPr lang="en-GB" sz="1200" b="1" dirty="0"/>
              <a:t>Name and discuss another factor that influences behaviour</a:t>
            </a:r>
            <a:r>
              <a:rPr lang="en-GB" sz="1200" dirty="0"/>
              <a:t> (E.g. explain the cognitive model  - the way we behave is influenced by the way we think and our ability to reason. If we have had negative experiences, such as ACEs, the connections that form our cortex are less developed and we are therefore less able to deal with situations in a calm and rational way. Hence the flight or fight responses).</a:t>
            </a:r>
          </a:p>
          <a:p>
            <a:pPr lvl="0" fontAlgn="base"/>
            <a:r>
              <a:rPr lang="en-GB" sz="1200" b="1" dirty="0"/>
              <a:t>Or you could choose another factor</a:t>
            </a:r>
            <a:r>
              <a:rPr lang="en-GB" sz="1200" dirty="0"/>
              <a:t> (E.g. the systemic model - linked to Bronfenbrenner's theory which states the quality of the systems around a child can greatly influence the development of that child and the way they behave. Working with families to understand their environment/ how the child is being brought up can be the first step in finding solutions to help change unwanted behaviours and promote wanted behaviours</a:t>
            </a:r>
          </a:p>
          <a:p>
            <a:pPr lvl="0" fontAlgn="base"/>
            <a:r>
              <a:rPr lang="en-GB" sz="1200" b="1" dirty="0"/>
              <a:t>Depending on your word count,  you could choose another factor that influences behaviour</a:t>
            </a:r>
            <a:r>
              <a:rPr lang="en-GB" sz="1200" dirty="0"/>
              <a:t> (E.g. explain the biological model - neurodiverse traits or diagnoses such as ASD/ADHD which influence behaviour. This content will be covered in week 2)</a:t>
            </a:r>
          </a:p>
          <a:p>
            <a:pPr lvl="0" fontAlgn="base"/>
            <a:r>
              <a:rPr lang="en-GB" sz="1200" b="1" dirty="0"/>
              <a:t>Identify school policy(</a:t>
            </a:r>
            <a:r>
              <a:rPr lang="en-GB" sz="1200" b="1" dirty="0" err="1"/>
              <a:t>ies</a:t>
            </a:r>
            <a:r>
              <a:rPr lang="en-GB" sz="1200" b="1" dirty="0"/>
              <a:t>)</a:t>
            </a:r>
            <a:r>
              <a:rPr lang="en-GB" sz="1200" dirty="0"/>
              <a:t> </a:t>
            </a:r>
            <a:r>
              <a:rPr lang="en-GB" sz="1200" b="1" dirty="0"/>
              <a:t>that support children who show positive (wanted) behaviours and negative (unwanted) behaviours.</a:t>
            </a:r>
            <a:r>
              <a:rPr lang="en-GB" sz="1200" dirty="0"/>
              <a:t> (What do they say? Do they follow one of the theories you have come across? By doing this you are linking policy and professional practice in school.</a:t>
            </a:r>
          </a:p>
          <a:p>
            <a:pPr fontAlgn="base"/>
            <a:r>
              <a:rPr lang="en-GB" sz="1200" b="1" dirty="0"/>
              <a:t>Conclusion</a:t>
            </a:r>
            <a:r>
              <a:rPr lang="en-GB" sz="1200" dirty="0"/>
              <a:t>  State what your key points were. (This can be as straight forward as copying and pasting a couple of sentences from each of the sections of your essay and rounding off your discussion by returning to the essay question, e.g. ‘</a:t>
            </a:r>
            <a:r>
              <a:rPr lang="en-GB" sz="1200" i="1" kern="0" dirty="0">
                <a:solidFill>
                  <a:srgbClr val="000000"/>
                </a:solidFill>
                <a:ea typeface="Times New Roman" panose="02020603050405020304" pitchFamily="18" charset="0"/>
                <a:cs typeface="Calibri" panose="020F0502020204030204" pitchFamily="34" charset="0"/>
              </a:rPr>
              <a:t>This essay has discussed a range of factors that can influence children’s behaviour (both positively and negatively) in a learning environment. It has demonstrated an understanding of the factors that influence children’s behaviour in learning environments and knowledge of the personal characteristics that influence children’s behaviour).</a:t>
            </a:r>
            <a:endParaRPr lang="en-GB" sz="1200" dirty="0"/>
          </a:p>
          <a:p>
            <a:pPr lvl="0" fontAlgn="base"/>
            <a:r>
              <a:rPr lang="en-GB" sz="1200" b="1" dirty="0"/>
              <a:t>Remember to support each of your points with evidence from your reading/research. Make sure that you follow Harvard guidelines when referencing your sources. Ask if you are unsure.</a:t>
            </a:r>
            <a:endParaRPr lang="en-GB" sz="1200" dirty="0"/>
          </a:p>
          <a:p>
            <a:pPr lvl="0"/>
            <a:r>
              <a:rPr lang="en-GB" sz="1200" b="1" dirty="0"/>
              <a:t>Reference list </a:t>
            </a:r>
            <a:r>
              <a:rPr lang="en-GB" sz="1200" dirty="0"/>
              <a:t>(Follow Harvard guidelines.)</a:t>
            </a:r>
          </a:p>
          <a:p>
            <a:pPr lvl="0" fontAlgn="base"/>
            <a:endParaRPr lang="en-GB" sz="900" dirty="0"/>
          </a:p>
        </p:txBody>
      </p:sp>
    </p:spTree>
    <p:extLst>
      <p:ext uri="{BB962C8B-B14F-4D97-AF65-F5344CB8AC3E}">
        <p14:creationId xmlns:p14="http://schemas.microsoft.com/office/powerpoint/2010/main" val="16858284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FC3264BD-196E-9B0D-3387-E7EE87072C69}"/>
              </a:ext>
            </a:extLst>
          </p:cNvPr>
          <p:cNvSpPr>
            <a:spLocks noGrp="1"/>
          </p:cNvSpPr>
          <p:nvPr>
            <p:ph type="pic" sz="quarter" idx="11"/>
          </p:nvPr>
        </p:nvSpPr>
        <p:spPr/>
        <p:txBody>
          <a:bodyPr/>
          <a:lstStyle/>
          <a:p>
            <a:endParaRPr lang="en-GB"/>
          </a:p>
        </p:txBody>
      </p:sp>
      <p:sp>
        <p:nvSpPr>
          <p:cNvPr id="4" name="TextBox 3">
            <a:extLst>
              <a:ext uri="{FF2B5EF4-FFF2-40B4-BE49-F238E27FC236}">
                <a16:creationId xmlns:a16="http://schemas.microsoft.com/office/drawing/2014/main" id="{A93D687F-4B59-00E1-6A59-D57247E8076E}"/>
              </a:ext>
            </a:extLst>
          </p:cNvPr>
          <p:cNvSpPr txBox="1"/>
          <p:nvPr/>
        </p:nvSpPr>
        <p:spPr>
          <a:xfrm>
            <a:off x="306693" y="1015432"/>
            <a:ext cx="11364685" cy="4523931"/>
          </a:xfrm>
          <a:prstGeom prst="rect">
            <a:avLst/>
          </a:prstGeom>
          <a:noFill/>
        </p:spPr>
        <p:txBody>
          <a:bodyPr wrap="square">
            <a:spAutoFit/>
          </a:bodyPr>
          <a:lstStyle/>
          <a:p>
            <a:pPr algn="ctr" hangingPunct="0">
              <a:lnSpc>
                <a:spcPct val="115000"/>
              </a:lnSpc>
              <a:spcAft>
                <a:spcPts val="800"/>
              </a:spcAft>
              <a:buNone/>
            </a:pPr>
            <a:r>
              <a:rPr lang="en-GB" sz="1800" b="1" kern="100" dirty="0">
                <a:effectLst/>
                <a:latin typeface="Calibri" panose="020F0502020204030204" pitchFamily="34" charset="0"/>
                <a:ea typeface="DengXian" panose="02010600030101010101" pitchFamily="2" charset="-122"/>
                <a:cs typeface="Calibri" panose="020F0502020204030204" pitchFamily="34" charset="0"/>
              </a:rPr>
              <a:t>Identify, describe, and evaluate a practical intervention / resource that is used to promote positive behaviour within your setting</a:t>
            </a:r>
            <a:r>
              <a:rPr lang="en-GB" b="1" kern="100" dirty="0">
                <a:latin typeface="Calibri" panose="020F0502020204030204" pitchFamily="34" charset="0"/>
                <a:ea typeface="DengXian" panose="02010600030101010101" pitchFamily="2" charset="-122"/>
                <a:cs typeface="Calibri" panose="020F0502020204030204" pitchFamily="34" charset="0"/>
              </a:rPr>
              <a:t> </a:t>
            </a:r>
            <a:r>
              <a:rPr lang="en-GB" sz="1200" b="1" kern="100" dirty="0">
                <a:effectLst/>
                <a:ea typeface="DengXian" panose="02010600030101010101" pitchFamily="2" charset="-122"/>
                <a:cs typeface="Calibri" panose="020F0502020204030204" pitchFamily="34" charset="0"/>
              </a:rPr>
              <a:t>(3 minutes/</a:t>
            </a:r>
            <a:r>
              <a:rPr lang="en-GB" sz="1200" b="1" kern="100" dirty="0">
                <a:ea typeface="DengXian" panose="02010600030101010101" pitchFamily="2" charset="-122"/>
                <a:cs typeface="Calibri" panose="020F0502020204030204" pitchFamily="34" charset="0"/>
              </a:rPr>
              <a:t> 10% + or -</a:t>
            </a:r>
            <a:r>
              <a:rPr lang="en-GB" sz="1200" b="1" kern="100" dirty="0">
                <a:effectLst/>
                <a:ea typeface="DengXian" panose="02010600030101010101" pitchFamily="2" charset="-122"/>
                <a:cs typeface="Calibri" panose="020F0502020204030204" pitchFamily="34" charset="0"/>
              </a:rPr>
              <a:t>)</a:t>
            </a:r>
            <a:endParaRPr lang="en-GB" sz="1200" kern="100" dirty="0">
              <a:effectLst/>
              <a:ea typeface="DengXian" panose="02010600030101010101" pitchFamily="2" charset="-122"/>
              <a:cs typeface="Arial" panose="020B0604020202020204" pitchFamily="34" charset="0"/>
            </a:endParaRPr>
          </a:p>
          <a:p>
            <a:pPr marL="457200" indent="-228600" algn="ctr" fontAlgn="base">
              <a:lnSpc>
                <a:spcPct val="107000"/>
              </a:lnSpc>
              <a:spcAft>
                <a:spcPts val="800"/>
              </a:spcAft>
              <a:buNone/>
              <a:tabLst>
                <a:tab pos="457200" algn="l"/>
              </a:tabLst>
            </a:pPr>
            <a:r>
              <a:rPr lang="en-GB" sz="1200" b="1" kern="100" dirty="0">
                <a:solidFill>
                  <a:srgbClr val="000000"/>
                </a:solidFill>
                <a:effectLst/>
                <a:ea typeface="DengXian" panose="02010600030101010101" pitchFamily="2" charset="-122"/>
                <a:cs typeface="Calibri" panose="020F0502020204030204" pitchFamily="34" charset="0"/>
              </a:rPr>
              <a:t>Suggested plan for video presentation</a:t>
            </a:r>
            <a:endParaRPr lang="en-GB" sz="1200" kern="100" dirty="0">
              <a:effectLst/>
              <a:ea typeface="DengXian" panose="02010600030101010101" pitchFamily="2" charset="-122"/>
              <a:cs typeface="Arial" panose="020B0604020202020204" pitchFamily="34" charset="0"/>
            </a:endParaRPr>
          </a:p>
          <a:p>
            <a:pPr lvl="0" fontAlgn="base">
              <a:lnSpc>
                <a:spcPct val="107000"/>
              </a:lnSpc>
              <a:spcAft>
                <a:spcPts val="800"/>
              </a:spcAft>
              <a:buSzPts val="1000"/>
              <a:tabLst>
                <a:tab pos="457200" algn="l"/>
              </a:tabLst>
            </a:pPr>
            <a:r>
              <a:rPr lang="en-GB" sz="1200" b="1" kern="0" dirty="0">
                <a:solidFill>
                  <a:srgbClr val="000000"/>
                </a:solidFill>
                <a:effectLst/>
                <a:ea typeface="Times New Roman" panose="02020603050405020304" pitchFamily="18" charset="0"/>
                <a:cs typeface="Calibri" panose="020F0502020204030204" pitchFamily="34" charset="0"/>
              </a:rPr>
              <a:t>Introduction</a:t>
            </a:r>
            <a:r>
              <a:rPr lang="en-GB" sz="1200" kern="0" dirty="0">
                <a:solidFill>
                  <a:srgbClr val="000000"/>
                </a:solidFill>
                <a:effectLst/>
                <a:ea typeface="Times New Roman" panose="02020603050405020304" pitchFamily="18" charset="0"/>
                <a:cs typeface="Calibri" panose="020F0502020204030204" pitchFamily="34" charset="0"/>
              </a:rPr>
              <a:t> (Who you are. Your role in school. Use the question to identify what you aim to achieve in your presentation, e.g. </a:t>
            </a:r>
            <a:r>
              <a:rPr lang="en-GB" sz="1200" i="1" kern="0" dirty="0">
                <a:solidFill>
                  <a:srgbClr val="000000"/>
                </a:solidFill>
                <a:effectLst/>
                <a:ea typeface="Times New Roman" panose="02020603050405020304" pitchFamily="18" charset="0"/>
                <a:cs typeface="Calibri" panose="020F0502020204030204" pitchFamily="34" charset="0"/>
              </a:rPr>
              <a:t>This presentation will identify, describe and evaluate a practical intervention (or resource or strategy) that is used to promote positive behaviour within my setting</a:t>
            </a:r>
            <a:r>
              <a:rPr lang="en-GB" sz="1200" kern="0" dirty="0">
                <a:solidFill>
                  <a:srgbClr val="000000"/>
                </a:solidFill>
                <a:effectLst/>
                <a:ea typeface="Times New Roman" panose="02020603050405020304" pitchFamily="18" charset="0"/>
                <a:cs typeface="Calibri" panose="020F0502020204030204" pitchFamily="34" charset="0"/>
              </a:rPr>
              <a:t>.’</a:t>
            </a:r>
            <a:endParaRPr lang="en-GB" sz="1200" kern="100" dirty="0">
              <a:effectLst/>
              <a:ea typeface="DengXian" panose="02010600030101010101" pitchFamily="2" charset="-122"/>
              <a:cs typeface="Arial" panose="020B0604020202020204" pitchFamily="34" charset="0"/>
            </a:endParaRPr>
          </a:p>
          <a:p>
            <a:pPr lvl="0" fontAlgn="base">
              <a:lnSpc>
                <a:spcPct val="107000"/>
              </a:lnSpc>
              <a:spcAft>
                <a:spcPts val="800"/>
              </a:spcAft>
              <a:buSzPts val="1000"/>
              <a:tabLst>
                <a:tab pos="457200" algn="l"/>
              </a:tabLst>
            </a:pPr>
            <a:r>
              <a:rPr lang="en-GB" sz="1200" b="1" kern="0" dirty="0">
                <a:solidFill>
                  <a:srgbClr val="000000"/>
                </a:solidFill>
                <a:effectLst/>
                <a:ea typeface="Times New Roman" panose="02020603050405020304" pitchFamily="18" charset="0"/>
                <a:cs typeface="Calibri" panose="020F0502020204030204" pitchFamily="34" charset="0"/>
              </a:rPr>
              <a:t>Define positive behaviour.</a:t>
            </a:r>
            <a:r>
              <a:rPr lang="en-GB" sz="1200" kern="0" dirty="0">
                <a:solidFill>
                  <a:srgbClr val="000000"/>
                </a:solidFill>
                <a:effectLst/>
                <a:ea typeface="Times New Roman" panose="02020603050405020304" pitchFamily="18" charset="0"/>
                <a:cs typeface="Calibri" panose="020F0502020204030204" pitchFamily="34" charset="0"/>
              </a:rPr>
              <a:t> (What is it? Remember to reference your sources of information, e.g. what does your school’s behaviour policy say about positive behaviour?)</a:t>
            </a:r>
          </a:p>
          <a:p>
            <a:pPr lvl="0" fontAlgn="base"/>
            <a:r>
              <a:rPr lang="en-GB" sz="1200" b="1" dirty="0"/>
              <a:t>Introduce the practical intervention, resource or specific strategy that you use to promote positive behaviour by:-</a:t>
            </a:r>
            <a:endParaRPr lang="en-GB" sz="1200" dirty="0"/>
          </a:p>
          <a:p>
            <a:pPr fontAlgn="base"/>
            <a:r>
              <a:rPr lang="en-GB" sz="1200" b="1" dirty="0"/>
              <a:t>Showing it</a:t>
            </a:r>
            <a:r>
              <a:rPr lang="en-GB" sz="1200" dirty="0"/>
              <a:t> (if possible)</a:t>
            </a:r>
          </a:p>
          <a:p>
            <a:pPr fontAlgn="base"/>
            <a:r>
              <a:rPr lang="en-GB" sz="1200" b="1" dirty="0"/>
              <a:t>Describing</a:t>
            </a:r>
            <a:r>
              <a:rPr lang="en-GB" sz="1200" dirty="0"/>
              <a:t> what it is</a:t>
            </a:r>
          </a:p>
          <a:p>
            <a:pPr fontAlgn="base"/>
            <a:r>
              <a:rPr lang="en-GB" sz="1200" b="1" dirty="0"/>
              <a:t>Explaining</a:t>
            </a:r>
            <a:r>
              <a:rPr lang="en-GB" sz="1200" dirty="0"/>
              <a:t> how it works</a:t>
            </a:r>
          </a:p>
          <a:p>
            <a:pPr fontAlgn="base"/>
            <a:r>
              <a:rPr lang="en-GB" sz="1200" b="1" dirty="0"/>
              <a:t>Evaluating </a:t>
            </a:r>
            <a:r>
              <a:rPr lang="en-GB" sz="1200" b="1" u="sng" dirty="0"/>
              <a:t>WHY</a:t>
            </a:r>
            <a:r>
              <a:rPr lang="en-GB" sz="1200" dirty="0"/>
              <a:t> it is effective in promoting positive behaviour/</a:t>
            </a:r>
            <a:r>
              <a:rPr lang="en-GB" sz="1200" b="1" u="sng" dirty="0"/>
              <a:t>WHY</a:t>
            </a:r>
            <a:r>
              <a:rPr lang="en-GB" sz="1200" dirty="0"/>
              <a:t> it doesn’t always work</a:t>
            </a:r>
          </a:p>
          <a:p>
            <a:pPr lvl="0" fontAlgn="base"/>
            <a:r>
              <a:rPr lang="en-GB" sz="1200" b="1" dirty="0"/>
              <a:t>Draw a link to a relevant theory</a:t>
            </a:r>
            <a:endParaRPr lang="en-GB" sz="1200" dirty="0"/>
          </a:p>
          <a:p>
            <a:pPr lvl="0" fontAlgn="base"/>
            <a:r>
              <a:rPr lang="en-GB" sz="1200" b="1" dirty="0"/>
              <a:t>Draw a link to a relevant policy (a school policy or a national policy such as the ALN Code of Practice (Wales) 2021)</a:t>
            </a:r>
            <a:endParaRPr lang="en-GB" sz="1200" dirty="0"/>
          </a:p>
          <a:p>
            <a:pPr lvl="0" fontAlgn="base"/>
            <a:r>
              <a:rPr lang="en-GB" sz="1200" b="1" dirty="0"/>
              <a:t>Conclusion</a:t>
            </a:r>
            <a:r>
              <a:rPr lang="en-GB" sz="1200" dirty="0"/>
              <a:t>  State why you have identified this intervention/strategy or resource as being effective in promoting positive behaviour, </a:t>
            </a:r>
            <a:r>
              <a:rPr lang="en-GB" sz="1200" kern="0" dirty="0">
                <a:solidFill>
                  <a:srgbClr val="000000"/>
                </a:solidFill>
                <a:ea typeface="Times New Roman" panose="02020603050405020304" pitchFamily="18" charset="0"/>
                <a:cs typeface="Calibri" panose="020F0502020204030204" pitchFamily="34" charset="0"/>
              </a:rPr>
              <a:t>.g. </a:t>
            </a:r>
            <a:r>
              <a:rPr lang="en-GB" sz="1200" i="1" kern="0" dirty="0">
                <a:solidFill>
                  <a:srgbClr val="000000"/>
                </a:solidFill>
                <a:ea typeface="Times New Roman" panose="02020603050405020304" pitchFamily="18" charset="0"/>
                <a:cs typeface="Calibri" panose="020F0502020204030204" pitchFamily="34" charset="0"/>
              </a:rPr>
              <a:t>This presentation has identified, described and evaluated a……………, a practical intervention (or resource or strategy) that is used to promote positive behaviour within my setting</a:t>
            </a:r>
            <a:r>
              <a:rPr lang="en-GB" sz="1200" kern="0" dirty="0">
                <a:solidFill>
                  <a:srgbClr val="000000"/>
                </a:solidFill>
                <a:ea typeface="Times New Roman" panose="02020603050405020304" pitchFamily="18" charset="0"/>
                <a:cs typeface="Calibri" panose="020F0502020204030204" pitchFamily="34" charset="0"/>
              </a:rPr>
              <a:t>.’</a:t>
            </a:r>
            <a:endParaRPr lang="en-GB" sz="1200" dirty="0"/>
          </a:p>
          <a:p>
            <a:pPr lvl="0" fontAlgn="base"/>
            <a:r>
              <a:rPr lang="en-GB" sz="1200" b="1" dirty="0"/>
              <a:t>Reference list </a:t>
            </a:r>
            <a:r>
              <a:rPr lang="en-GB" sz="1200" dirty="0"/>
              <a:t>(Follow Harvard guidelines.) Write the reference list on the Video Presentation Submission sheet (available on Teams and Moodle)</a:t>
            </a:r>
          </a:p>
          <a:p>
            <a:pPr lvl="0" fontAlgn="base"/>
            <a:r>
              <a:rPr lang="en-GB" sz="1200" b="1" dirty="0"/>
              <a:t>Remember to support each of your points with evidence from your reading/research. Make sure that you follow Harvard guidelines when referencing your sources. Ask if you are unsure.</a:t>
            </a:r>
            <a:endParaRPr lang="en-GB" sz="1200" dirty="0"/>
          </a:p>
          <a:p>
            <a:pPr marL="342900" lvl="0" indent="-342900" fontAlgn="base">
              <a:lnSpc>
                <a:spcPct val="107000"/>
              </a:lnSpc>
              <a:spcAft>
                <a:spcPts val="800"/>
              </a:spcAft>
              <a:buSzPts val="1000"/>
              <a:buFont typeface="Symbol" panose="05050102010706020507" pitchFamily="18" charset="2"/>
              <a:buChar char=""/>
              <a:tabLst>
                <a:tab pos="457200" algn="l"/>
              </a:tabLst>
            </a:pPr>
            <a:endParaRPr lang="en-GB" sz="2400" kern="100" dirty="0">
              <a:solidFill>
                <a:srgbClr val="000000"/>
              </a:solidFill>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878980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3FF08-53E4-7807-40AB-517500E3F4C9}"/>
              </a:ext>
            </a:extLst>
          </p:cNvPr>
          <p:cNvSpPr>
            <a:spLocks noGrp="1"/>
          </p:cNvSpPr>
          <p:nvPr>
            <p:ph type="title"/>
          </p:nvPr>
        </p:nvSpPr>
        <p:spPr/>
        <p:txBody>
          <a:bodyPr>
            <a:normAutofit fontScale="90000"/>
          </a:bodyPr>
          <a:lstStyle/>
          <a:p>
            <a:pPr algn="ctr"/>
            <a:br>
              <a:rPr lang="en-GB" b="1" dirty="0">
                <a:solidFill>
                  <a:srgbClr val="0070C0"/>
                </a:solidFill>
              </a:rPr>
            </a:br>
            <a:r>
              <a:rPr lang="en-GB" b="1" dirty="0">
                <a:solidFill>
                  <a:srgbClr val="0070C0"/>
                </a:solidFill>
              </a:rPr>
              <a:t>How to Record and Share a Presentation </a:t>
            </a:r>
            <a:br>
              <a:rPr lang="en-GB" b="1" dirty="0">
                <a:solidFill>
                  <a:srgbClr val="0070C0"/>
                </a:solidFill>
              </a:rPr>
            </a:br>
            <a:r>
              <a:rPr lang="en-GB" b="1" dirty="0">
                <a:solidFill>
                  <a:srgbClr val="0070C0"/>
                </a:solidFill>
              </a:rPr>
              <a:t>in Microsoft Teams </a:t>
            </a:r>
            <a:br>
              <a:rPr lang="en-GB" b="1" dirty="0">
                <a:solidFill>
                  <a:srgbClr val="0070C0"/>
                </a:solidFill>
              </a:rPr>
            </a:br>
            <a:endParaRPr lang="en-GB" dirty="0">
              <a:solidFill>
                <a:srgbClr val="0070C0"/>
              </a:solidFill>
            </a:endParaRPr>
          </a:p>
        </p:txBody>
      </p:sp>
      <p:sp>
        <p:nvSpPr>
          <p:cNvPr id="3" name="Content Placeholder 2">
            <a:extLst>
              <a:ext uri="{FF2B5EF4-FFF2-40B4-BE49-F238E27FC236}">
                <a16:creationId xmlns:a16="http://schemas.microsoft.com/office/drawing/2014/main" id="{3C17CD06-81EB-6FE7-80EE-89F08958A9A7}"/>
              </a:ext>
            </a:extLst>
          </p:cNvPr>
          <p:cNvSpPr>
            <a:spLocks noGrp="1"/>
          </p:cNvSpPr>
          <p:nvPr>
            <p:ph idx="1"/>
          </p:nvPr>
        </p:nvSpPr>
        <p:spPr/>
        <p:txBody>
          <a:bodyPr>
            <a:normAutofit fontScale="92500" lnSpcReduction="10000"/>
          </a:bodyPr>
          <a:lstStyle/>
          <a:p>
            <a:pPr marL="0" indent="0" fontAlgn="base">
              <a:buNone/>
            </a:pPr>
            <a:r>
              <a:rPr lang="en-GB" dirty="0">
                <a:solidFill>
                  <a:srgbClr val="0070C0"/>
                </a:solidFill>
              </a:rPr>
              <a:t>1. Join your meeting in Microsoft Teams. </a:t>
            </a:r>
            <a:br>
              <a:rPr lang="en-GB" dirty="0">
                <a:solidFill>
                  <a:srgbClr val="0070C0"/>
                </a:solidFill>
              </a:rPr>
            </a:br>
            <a:r>
              <a:rPr lang="en-GB" dirty="0">
                <a:solidFill>
                  <a:srgbClr val="0070C0"/>
                </a:solidFill>
              </a:rPr>
              <a:t>2. Click the ‘More actions’ (•••) button. </a:t>
            </a:r>
            <a:br>
              <a:rPr lang="en-GB" dirty="0">
                <a:solidFill>
                  <a:srgbClr val="0070C0"/>
                </a:solidFill>
              </a:rPr>
            </a:br>
            <a:r>
              <a:rPr lang="en-GB" dirty="0">
                <a:solidFill>
                  <a:srgbClr val="0070C0"/>
                </a:solidFill>
              </a:rPr>
              <a:t>3. Select 'Record and transcribe' → 'Start recording'. </a:t>
            </a:r>
            <a:br>
              <a:rPr lang="en-GB" dirty="0">
                <a:solidFill>
                  <a:srgbClr val="0070C0"/>
                </a:solidFill>
              </a:rPr>
            </a:br>
            <a:r>
              <a:rPr lang="en-GB" dirty="0">
                <a:solidFill>
                  <a:srgbClr val="0070C0"/>
                </a:solidFill>
              </a:rPr>
              <a:t>4. Click on ‘Share’ to present your slides on screen. </a:t>
            </a:r>
            <a:br>
              <a:rPr lang="en-GB" dirty="0">
                <a:solidFill>
                  <a:srgbClr val="0070C0"/>
                </a:solidFill>
              </a:rPr>
            </a:br>
            <a:r>
              <a:rPr lang="en-GB" dirty="0">
                <a:solidFill>
                  <a:srgbClr val="0070C0"/>
                </a:solidFill>
              </a:rPr>
              <a:t>5. When finished, return to the ‘More actions’ (•••) menu and choose 'Stop recording'. </a:t>
            </a:r>
            <a:br>
              <a:rPr lang="en-GB" dirty="0">
                <a:solidFill>
                  <a:srgbClr val="0070C0"/>
                </a:solidFill>
              </a:rPr>
            </a:br>
            <a:r>
              <a:rPr lang="en-GB" dirty="0">
                <a:solidFill>
                  <a:srgbClr val="0070C0"/>
                </a:solidFill>
              </a:rPr>
              <a:t>6. Your recording will be in the meeting chat, or under ‘Posts’ → ’Recordings’  </a:t>
            </a:r>
            <a:br>
              <a:rPr lang="en-GB" dirty="0">
                <a:solidFill>
                  <a:srgbClr val="0070C0"/>
                </a:solidFill>
              </a:rPr>
            </a:br>
            <a:r>
              <a:rPr lang="en-GB" dirty="0">
                <a:solidFill>
                  <a:srgbClr val="0070C0"/>
                </a:solidFill>
              </a:rPr>
              <a:t>7. Click 'Share' or 'Copy link' to share the recording link. Please copy and paste the link onto the Video Presentation submission sheet (This sheet is available under ’Posts’  → ’</a:t>
            </a:r>
            <a:r>
              <a:rPr lang="en-GB" dirty="0" err="1">
                <a:solidFill>
                  <a:srgbClr val="0070C0"/>
                </a:solidFill>
              </a:rPr>
              <a:t>Asesu</a:t>
            </a:r>
            <a:r>
              <a:rPr lang="en-GB" dirty="0">
                <a:solidFill>
                  <a:srgbClr val="0070C0"/>
                </a:solidFill>
              </a:rPr>
              <a:t>/ Assessment’ on the Teams page) </a:t>
            </a:r>
          </a:p>
          <a:p>
            <a:pPr marL="0" indent="0">
              <a:buNone/>
            </a:pPr>
            <a:endParaRPr lang="en-GB" dirty="0"/>
          </a:p>
        </p:txBody>
      </p:sp>
    </p:spTree>
    <p:extLst>
      <p:ext uri="{BB962C8B-B14F-4D97-AF65-F5344CB8AC3E}">
        <p14:creationId xmlns:p14="http://schemas.microsoft.com/office/powerpoint/2010/main" val="37488107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0A2D8-B9F3-3CBD-F316-F5E6C74FD57B}"/>
              </a:ext>
            </a:extLst>
          </p:cNvPr>
          <p:cNvSpPr>
            <a:spLocks noGrp="1"/>
          </p:cNvSpPr>
          <p:nvPr>
            <p:ph type="title"/>
          </p:nvPr>
        </p:nvSpPr>
        <p:spPr/>
        <p:txBody>
          <a:bodyPr/>
          <a:lstStyle/>
          <a:p>
            <a:pPr algn="ctr"/>
            <a:r>
              <a:rPr lang="en-GB" dirty="0">
                <a:solidFill>
                  <a:srgbClr val="0070C0"/>
                </a:solidFill>
              </a:rPr>
              <a:t>Any questions</a:t>
            </a:r>
          </a:p>
        </p:txBody>
      </p:sp>
      <p:sp>
        <p:nvSpPr>
          <p:cNvPr id="3" name="Content Placeholder 2">
            <a:extLst>
              <a:ext uri="{FF2B5EF4-FFF2-40B4-BE49-F238E27FC236}">
                <a16:creationId xmlns:a16="http://schemas.microsoft.com/office/drawing/2014/main" id="{0A2E024F-D7FF-3A69-0778-284730C72358}"/>
              </a:ext>
            </a:extLst>
          </p:cNvPr>
          <p:cNvSpPr>
            <a:spLocks noGrp="1"/>
          </p:cNvSpPr>
          <p:nvPr>
            <p:ph idx="1"/>
          </p:nvPr>
        </p:nvSpPr>
        <p:spPr/>
        <p:txBody>
          <a:bodyPr>
            <a:normAutofit/>
          </a:bodyPr>
          <a:lstStyle/>
          <a:p>
            <a:r>
              <a:rPr lang="en-GB" sz="4000" dirty="0">
                <a:solidFill>
                  <a:srgbClr val="0070C0"/>
                </a:solidFill>
              </a:rPr>
              <a:t>Please contact me</a:t>
            </a:r>
          </a:p>
          <a:p>
            <a:r>
              <a:rPr lang="en-GB" sz="4000" dirty="0">
                <a:solidFill>
                  <a:srgbClr val="0070C0"/>
                </a:solidFill>
              </a:rPr>
              <a:t>Remember - I am here to support you throughout this module</a:t>
            </a:r>
          </a:p>
          <a:p>
            <a:pPr marL="0" indent="0" algn="ctr">
              <a:buNone/>
            </a:pPr>
            <a:r>
              <a:rPr lang="en-GB" sz="4000" dirty="0">
                <a:solidFill>
                  <a:srgbClr val="0070C0"/>
                </a:solidFill>
                <a:hlinkClick r:id="rId2"/>
              </a:rPr>
              <a:t>s.ainsworth@uwtsd.ac.uk</a:t>
            </a:r>
            <a:r>
              <a:rPr lang="en-GB" sz="4000" dirty="0">
                <a:solidFill>
                  <a:srgbClr val="0070C0"/>
                </a:solidFill>
              </a:rPr>
              <a:t> </a:t>
            </a:r>
          </a:p>
          <a:p>
            <a:pPr marL="0" indent="0" algn="ctr">
              <a:buNone/>
            </a:pPr>
            <a:r>
              <a:rPr lang="en-GB" sz="4000" dirty="0" err="1">
                <a:solidFill>
                  <a:srgbClr val="0070C0"/>
                </a:solidFill>
              </a:rPr>
              <a:t>Diolch</a:t>
            </a:r>
            <a:r>
              <a:rPr lang="en-GB" sz="4000" dirty="0">
                <a:solidFill>
                  <a:srgbClr val="0070C0"/>
                </a:solidFill>
              </a:rPr>
              <a:t> </a:t>
            </a:r>
            <a:r>
              <a:rPr lang="en-GB" sz="4000" dirty="0" err="1">
                <a:solidFill>
                  <a:srgbClr val="0070C0"/>
                </a:solidFill>
              </a:rPr>
              <a:t>yn</a:t>
            </a:r>
            <a:r>
              <a:rPr lang="en-GB" sz="4000" dirty="0">
                <a:solidFill>
                  <a:srgbClr val="0070C0"/>
                </a:solidFill>
              </a:rPr>
              <a:t> </a:t>
            </a:r>
            <a:r>
              <a:rPr lang="en-GB" sz="4000">
                <a:solidFill>
                  <a:srgbClr val="0070C0"/>
                </a:solidFill>
              </a:rPr>
              <a:t>fawr</a:t>
            </a:r>
            <a:endParaRPr lang="en-GB" sz="4000" dirty="0">
              <a:solidFill>
                <a:srgbClr val="0070C0"/>
              </a:solidFill>
            </a:endParaRPr>
          </a:p>
        </p:txBody>
      </p:sp>
    </p:spTree>
    <p:extLst>
      <p:ext uri="{BB962C8B-B14F-4D97-AF65-F5344CB8AC3E}">
        <p14:creationId xmlns:p14="http://schemas.microsoft.com/office/powerpoint/2010/main" val="1934608223"/>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2082</Words>
  <Application>Microsoft Office PowerPoint</Application>
  <PresentationFormat>Widescreen</PresentationFormat>
  <Paragraphs>169</Paragraphs>
  <Slides>19</Slides>
  <Notes>0</Notes>
  <HiddenSlides>0</HiddenSlides>
  <MMClips>0</MMClips>
  <ScaleCrop>false</ScaleCrop>
  <HeadingPairs>
    <vt:vector size="6" baseType="variant">
      <vt:variant>
        <vt:lpstr>Fonts Used</vt:lpstr>
      </vt:variant>
      <vt:variant>
        <vt:i4>8</vt:i4>
      </vt:variant>
      <vt:variant>
        <vt:lpstr>Theme</vt:lpstr>
      </vt:variant>
      <vt:variant>
        <vt:i4>7</vt:i4>
      </vt:variant>
      <vt:variant>
        <vt:lpstr>Slide Titles</vt:lpstr>
      </vt:variant>
      <vt:variant>
        <vt:i4>19</vt:i4>
      </vt:variant>
    </vt:vector>
  </HeadingPairs>
  <TitlesOfParts>
    <vt:vector size="34" baseType="lpstr">
      <vt:lpstr>DengXian</vt:lpstr>
      <vt:lpstr>Aptos</vt:lpstr>
      <vt:lpstr>Arial</vt:lpstr>
      <vt:lpstr>Avenir Next LT Pro</vt:lpstr>
      <vt:lpstr>Calibri</vt:lpstr>
      <vt:lpstr>Calibri Light</vt:lpstr>
      <vt:lpstr>Symbol</vt:lpstr>
      <vt:lpstr>Times New Roman</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Sue Ainsworth</vt:lpstr>
      <vt:lpstr>Nodau Modiwl/ Module Aims</vt:lpstr>
      <vt:lpstr>Deilliannau Dysgu</vt:lpstr>
      <vt:lpstr>Learning Outcomes/ Canlyniadau Dysgu</vt:lpstr>
      <vt:lpstr>Asesiad 1</vt:lpstr>
      <vt:lpstr>Assessment 1</vt:lpstr>
      <vt:lpstr>Asesiad 2</vt:lpstr>
      <vt:lpstr>Assessment  2</vt:lpstr>
      <vt:lpstr>Cynnwys y ddarlith                                       Lecture content </vt:lpstr>
      <vt:lpstr>Refer to the assessment sheets and  generic marking criteria</vt:lpstr>
      <vt:lpstr>What is behaviour?   Beth yw ymddygiad?</vt:lpstr>
      <vt:lpstr>For effective learning &amp; teaching          Dysgu ac addysgu effeithiol: practitioners need:</vt:lpstr>
      <vt:lpstr>Factors that influence children’s behaviours Ffactorau sy'n dylanwadu ar ymddygiad plant</vt:lpstr>
      <vt:lpstr>PowerPoint Presentation</vt:lpstr>
      <vt:lpstr>PowerPoint Presentation</vt:lpstr>
      <vt:lpstr>PowerPoint Presentation</vt:lpstr>
      <vt:lpstr> How to Record and Share a Presentation  in Microsoft Teams  </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Sue Ainsworth</cp:lastModifiedBy>
  <cp:revision>6</cp:revision>
  <dcterms:created xsi:type="dcterms:W3CDTF">2024-09-09T10:46:02Z</dcterms:created>
  <dcterms:modified xsi:type="dcterms:W3CDTF">2026-01-22T07:35:43Z</dcterms:modified>
</cp:coreProperties>
</file>