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lsx" ContentType="application/vnd.openxmlformats-officedocument.spreadsheetml.sheet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2.xml" ContentType="application/vnd.openxmlformats-officedocument.presentationml.notesSlide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352" r:id="rId1"/>
  </p:sldMasterIdLst>
  <p:notesMasterIdLst>
    <p:notesMasterId r:id="rId14"/>
  </p:notesMasterIdLst>
  <p:sldIdLst>
    <p:sldId id="256" r:id="rId2"/>
    <p:sldId id="257" r:id="rId3"/>
    <p:sldId id="258" r:id="rId4"/>
    <p:sldId id="260" r:id="rId5"/>
    <p:sldId id="261" r:id="rId6"/>
    <p:sldId id="263" r:id="rId7"/>
    <p:sldId id="264" r:id="rId8"/>
    <p:sldId id="266" r:id="rId9"/>
    <p:sldId id="262" r:id="rId10"/>
    <p:sldId id="265" r:id="rId11"/>
    <p:sldId id="267" r:id="rId12"/>
    <p:sldId id="259" r:id="rId1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78" d="100"/>
          <a:sy n="78" d="100"/>
        </p:scale>
        <p:origin x="850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.xlsx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view3D>
      <c:rotX val="30"/>
      <c:rotY val="0"/>
      <c:depthPercent val="100"/>
      <c:rAngAx val="0"/>
    </c:view3D>
    <c:floor>
      <c:thickness val="0"/>
      <c:spPr>
        <a:noFill/>
        <a:ln>
          <a:noFill/>
        </a:ln>
        <a:effectLst/>
        <a:sp3d/>
      </c:spPr>
    </c:floor>
    <c:sideWall>
      <c:thickness val="0"/>
      <c:spPr>
        <a:noFill/>
        <a:ln>
          <a:noFill/>
        </a:ln>
        <a:effectLst/>
        <a:sp3d/>
      </c:spPr>
    </c:sideWall>
    <c:backWall>
      <c:thickness val="0"/>
      <c:spPr>
        <a:noFill/>
        <a:ln>
          <a:noFill/>
        </a:ln>
        <a:effectLst/>
        <a:sp3d/>
      </c:spPr>
    </c:backWall>
    <c:plotArea>
      <c:layout>
        <c:manualLayout>
          <c:layoutTarget val="inner"/>
          <c:xMode val="edge"/>
          <c:yMode val="edge"/>
          <c:x val="7.7122370251244493E-2"/>
          <c:y val="8.0754779991201966E-2"/>
          <c:w val="0.91874824299514557"/>
          <c:h val="0.91600800489858791"/>
        </c:manualLayout>
      </c:layout>
      <c:pie3DChart>
        <c:varyColors val="1"/>
        <c:ser>
          <c:idx val="0"/>
          <c:order val="0"/>
          <c:tx>
            <c:strRef>
              <c:f>Sheet1!$B$1</c:f>
              <c:strCache>
                <c:ptCount val="1"/>
                <c:pt idx="0">
                  <c:v>Column1</c:v>
                </c:pt>
              </c:strCache>
            </c:strRef>
          </c:tx>
          <c:dPt>
            <c:idx val="0"/>
            <c:bubble3D val="0"/>
            <c:explosion val="40"/>
            <c:spPr>
              <a:solidFill>
                <a:schemeClr val="accent1"/>
              </a:solidFill>
              <a:ln>
                <a:noFill/>
              </a:ln>
              <a:effectLst>
                <a:outerShdw blurRad="88900" sx="102000" sy="102000" algn="ctr" rotWithShape="0">
                  <a:prstClr val="black">
                    <a:alpha val="10000"/>
                  </a:prstClr>
                </a:outerShdw>
              </a:effectLst>
              <a:scene3d>
                <a:camera prst="orthographicFront"/>
                <a:lightRig rig="threePt" dir="t"/>
              </a:scene3d>
              <a:sp3d>
                <a:bevelT w="127000" h="127000"/>
                <a:bevelB w="127000" h="127000"/>
              </a:sp3d>
            </c:spPr>
            <c:extLst>
              <c:ext xmlns:c16="http://schemas.microsoft.com/office/drawing/2014/chart" uri="{C3380CC4-5D6E-409C-BE32-E72D297353CC}">
                <c16:uniqueId val="{00000001-BE3C-47BA-8E3B-3D5E5E373B11}"/>
              </c:ext>
            </c:extLst>
          </c:dPt>
          <c:dPt>
            <c:idx val="1"/>
            <c:bubble3D val="0"/>
            <c:spPr>
              <a:solidFill>
                <a:schemeClr val="accent2"/>
              </a:solidFill>
              <a:ln>
                <a:noFill/>
              </a:ln>
              <a:effectLst>
                <a:outerShdw blurRad="88900" sx="102000" sy="102000" algn="ctr" rotWithShape="0">
                  <a:prstClr val="black">
                    <a:alpha val="10000"/>
                  </a:prstClr>
                </a:outerShdw>
              </a:effectLst>
              <a:scene3d>
                <a:camera prst="orthographicFront"/>
                <a:lightRig rig="threePt" dir="t"/>
              </a:scene3d>
              <a:sp3d>
                <a:bevelT w="127000" h="127000"/>
                <a:bevelB w="127000" h="127000"/>
              </a:sp3d>
            </c:spPr>
            <c:extLst>
              <c:ext xmlns:c16="http://schemas.microsoft.com/office/drawing/2014/chart" uri="{C3380CC4-5D6E-409C-BE32-E72D297353CC}">
                <c16:uniqueId val="{00000003-13D3-4133-BBD0-CFDC82EBFC88}"/>
              </c:ext>
            </c:extLst>
          </c:dPt>
          <c:dPt>
            <c:idx val="2"/>
            <c:bubble3D val="0"/>
            <c:spPr>
              <a:solidFill>
                <a:schemeClr val="accent3"/>
              </a:solidFill>
              <a:ln>
                <a:noFill/>
              </a:ln>
              <a:effectLst>
                <a:outerShdw blurRad="88900" sx="102000" sy="102000" algn="ctr" rotWithShape="0">
                  <a:prstClr val="black">
                    <a:alpha val="10000"/>
                  </a:prstClr>
                </a:outerShdw>
              </a:effectLst>
              <a:scene3d>
                <a:camera prst="orthographicFront"/>
                <a:lightRig rig="threePt" dir="t"/>
              </a:scene3d>
              <a:sp3d>
                <a:bevelT w="127000" h="127000"/>
                <a:bevelB w="127000" h="127000"/>
              </a:sp3d>
            </c:spPr>
            <c:extLst>
              <c:ext xmlns:c16="http://schemas.microsoft.com/office/drawing/2014/chart" uri="{C3380CC4-5D6E-409C-BE32-E72D297353CC}">
                <c16:uniqueId val="{00000005-13D3-4133-BBD0-CFDC82EBFC88}"/>
              </c:ext>
            </c:extLst>
          </c:dPt>
          <c:dPt>
            <c:idx val="3"/>
            <c:bubble3D val="0"/>
            <c:spPr>
              <a:solidFill>
                <a:schemeClr val="accent4"/>
              </a:solidFill>
              <a:ln>
                <a:noFill/>
              </a:ln>
              <a:effectLst>
                <a:outerShdw blurRad="88900" sx="102000" sy="102000" algn="ctr" rotWithShape="0">
                  <a:prstClr val="black">
                    <a:alpha val="10000"/>
                  </a:prstClr>
                </a:outerShdw>
              </a:effectLst>
              <a:scene3d>
                <a:camera prst="orthographicFront"/>
                <a:lightRig rig="threePt" dir="t"/>
              </a:scene3d>
              <a:sp3d>
                <a:bevelT w="127000" h="127000"/>
                <a:bevelB w="127000" h="127000"/>
              </a:sp3d>
            </c:spPr>
            <c:extLst>
              <c:ext xmlns:c16="http://schemas.microsoft.com/office/drawing/2014/chart" uri="{C3380CC4-5D6E-409C-BE32-E72D297353CC}">
                <c16:uniqueId val="{00000007-13D3-4133-BBD0-CFDC82EBFC88}"/>
              </c:ext>
            </c:extLst>
          </c:dPt>
          <c:dLbls>
            <c:dLbl>
              <c:idx val="0"/>
              <c:layout>
                <c:manualLayout>
                  <c:x val="-0.499245935991872"/>
                  <c:y val="-0.12796627751763681"/>
                </c:manualLayout>
              </c:layout>
              <c:spPr>
                <a:noFill/>
                <a:ln>
                  <a:noFill/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1">
                  <a:spAutoFit/>
                </a:bodyPr>
                <a:lstStyle/>
                <a:p>
                  <a:pPr>
                    <a:defRPr sz="1330" b="1" i="0" u="none" strike="noStrike" kern="1200" spc="0" baseline="0">
                      <a:solidFill>
                        <a:schemeClr val="accent1"/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en-US"/>
                </a:p>
              </c:txPr>
              <c:dLblPos val="bestFit"/>
              <c:showLegendKey val="0"/>
              <c:showVal val="0"/>
              <c:showCatName val="1"/>
              <c:showSerName val="0"/>
              <c:showPercent val="1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BE3C-47BA-8E3B-3D5E5E373B11}"/>
                </c:ext>
              </c:extLst>
            </c:dLbl>
            <c:dLbl>
              <c:idx val="1"/>
              <c:spPr>
                <a:noFill/>
                <a:ln>
                  <a:noFill/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1">
                  <a:spAutoFit/>
                </a:bodyPr>
                <a:lstStyle/>
                <a:p>
                  <a:pPr>
                    <a:defRPr sz="1330" b="1" i="0" u="none" strike="noStrike" kern="1200" spc="0" baseline="0">
                      <a:solidFill>
                        <a:schemeClr val="accent2"/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en-US"/>
                </a:p>
              </c:txPr>
              <c:dLblPos val="outEnd"/>
              <c:showLegendKey val="0"/>
              <c:showVal val="0"/>
              <c:showCatName val="1"/>
              <c:showSerName val="0"/>
              <c:showPercent val="1"/>
              <c:showBubbleSize val="0"/>
              <c:extLst>
                <c:ext xmlns:c16="http://schemas.microsoft.com/office/drawing/2014/chart" uri="{C3380CC4-5D6E-409C-BE32-E72D297353CC}">
                  <c16:uniqueId val="{00000003-13D3-4133-BBD0-CFDC82EBFC88}"/>
                </c:ext>
              </c:extLst>
            </c:dLbl>
            <c:dLbl>
              <c:idx val="2"/>
              <c:spPr>
                <a:noFill/>
                <a:ln>
                  <a:noFill/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1">
                  <a:spAutoFit/>
                </a:bodyPr>
                <a:lstStyle/>
                <a:p>
                  <a:pPr>
                    <a:defRPr sz="1330" b="1" i="0" u="none" strike="noStrike" kern="1200" spc="0" baseline="0">
                      <a:solidFill>
                        <a:schemeClr val="accent3"/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en-US"/>
                </a:p>
              </c:txPr>
              <c:dLblPos val="outEnd"/>
              <c:showLegendKey val="0"/>
              <c:showVal val="0"/>
              <c:showCatName val="1"/>
              <c:showSerName val="0"/>
              <c:showPercent val="1"/>
              <c:showBubbleSize val="0"/>
              <c:extLst>
                <c:ext xmlns:c16="http://schemas.microsoft.com/office/drawing/2014/chart" uri="{C3380CC4-5D6E-409C-BE32-E72D297353CC}">
                  <c16:uniqueId val="{00000005-13D3-4133-BBD0-CFDC82EBFC88}"/>
                </c:ext>
              </c:extLst>
            </c:dLbl>
            <c:dLbl>
              <c:idx val="3"/>
              <c:spPr>
                <a:noFill/>
                <a:ln>
                  <a:noFill/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1">
                  <a:spAutoFit/>
                </a:bodyPr>
                <a:lstStyle/>
                <a:p>
                  <a:pPr>
                    <a:defRPr sz="1330" b="1" i="0" u="none" strike="noStrike" kern="1200" spc="0" baseline="0">
                      <a:solidFill>
                        <a:schemeClr val="accent4"/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en-US"/>
                </a:p>
              </c:txPr>
              <c:dLblPos val="outEnd"/>
              <c:showLegendKey val="0"/>
              <c:showVal val="0"/>
              <c:showCatName val="1"/>
              <c:showSerName val="0"/>
              <c:showPercent val="1"/>
              <c:showBubbleSize val="0"/>
              <c:extLst>
                <c:ext xmlns:c16="http://schemas.microsoft.com/office/drawing/2014/chart" uri="{C3380CC4-5D6E-409C-BE32-E72D297353CC}">
                  <c16:uniqueId val="{00000007-13D3-4133-BBD0-CFDC82EBFC88}"/>
                </c:ext>
              </c:extLst>
            </c:dLbl>
            <c:spPr>
              <a:noFill/>
              <a:ln>
                <a:noFill/>
              </a:ln>
              <a:effectLst/>
            </c:spPr>
            <c:dLblPos val="outEnd"/>
            <c:showLegendKey val="0"/>
            <c:showVal val="0"/>
            <c:showCatName val="1"/>
            <c:showSerName val="0"/>
            <c:showPercent val="1"/>
            <c:showBubbleSize val="0"/>
            <c:showLeaderLines val="1"/>
            <c:leaderLines>
              <c:spPr>
                <a:ln w="9525" cap="flat" cmpd="sng" algn="ctr">
                  <a:solidFill>
                    <a:schemeClr val="tx1">
                      <a:lumMod val="35000"/>
                      <a:lumOff val="65000"/>
                    </a:schemeClr>
                  </a:solidFill>
                  <a:round/>
                </a:ln>
                <a:effectLst/>
              </c:spPr>
            </c:leaderLines>
            <c:extLst>
              <c:ext xmlns:c15="http://schemas.microsoft.com/office/drawing/2012/chart" uri="{CE6537A1-D6FC-4f65-9D91-7224C49458BB}"/>
            </c:extLst>
          </c:dLbls>
          <c:cat>
            <c:strRef>
              <c:f>Sheet1!$A$2:$A$5</c:f>
              <c:strCache>
                <c:ptCount val="3"/>
                <c:pt idx="0">
                  <c:v>Very Good or good</c:v>
                </c:pt>
                <c:pt idx="1">
                  <c:v>Poor </c:v>
                </c:pt>
                <c:pt idx="2">
                  <c:v>Unknown</c:v>
                </c:pt>
              </c:strCache>
            </c:strRef>
          </c:cat>
          <c:val>
            <c:numRef>
              <c:f>Sheet1!$B$2:$B$5</c:f>
              <c:numCache>
                <c:formatCode>General</c:formatCode>
                <c:ptCount val="4"/>
                <c:pt idx="0">
                  <c:v>87</c:v>
                </c:pt>
                <c:pt idx="1">
                  <c:v>3</c:v>
                </c:pt>
                <c:pt idx="2">
                  <c:v>10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BE3C-47BA-8E3B-3D5E5E373B11}"/>
            </c:ext>
          </c:extLst>
        </c:ser>
        <c:dLbls>
          <c:dLblPos val="outEnd"/>
          <c:showLegendKey val="0"/>
          <c:showVal val="0"/>
          <c:showCatName val="1"/>
          <c:showSerName val="0"/>
          <c:showPercent val="0"/>
          <c:showBubbleSize val="0"/>
          <c:showLeaderLines val="1"/>
        </c:dLbls>
      </c:pie3DChart>
      <c:spPr>
        <a:noFill/>
        <a:ln>
          <a:noFill/>
        </a:ln>
        <a:effectLst>
          <a:softEdge rad="304800"/>
        </a:effectLst>
      </c:spPr>
    </c:plotArea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259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197" kern="1200" cap="all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330" kern="1200"/>
  </cs:chartArea>
  <cs:dataLabel>
    <cs:lnRef idx="0"/>
    <cs:fillRef idx="0"/>
    <cs:effectRef idx="0"/>
    <cs:fontRef idx="minor">
      <cs:styleClr val="auto"/>
    </cs:fontRef>
    <cs:defRPr sz="1330" b="1" i="0" u="none" strike="noStrike" kern="1200" spc="0" baseline="0"/>
  </cs:dataLabel>
  <cs:dataLabelCallout>
    <cs:lnRef idx="0">
      <cs:styleClr val="auto"/>
    </cs:lnRef>
    <cs:fillRef idx="0"/>
    <cs:effectRef idx="0"/>
    <cs:fontRef idx="minor">
      <cs:styleClr val="auto"/>
    </cs:fontRef>
    <cs:spPr>
      <a:solidFill>
        <a:schemeClr val="lt1"/>
      </a:solidFill>
      <a:ln>
        <a:solidFill>
          <a:schemeClr val="phClr"/>
        </a:solidFill>
      </a:ln>
    </cs:spPr>
    <cs:defRPr sz="1330" b="1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0">
      <cs:styleClr val="auto"/>
    </cs:fillRef>
    <cs:effectRef idx="0"/>
    <cs:fontRef idx="minor">
      <a:schemeClr val="dk1"/>
    </cs:fontRef>
    <cs:spPr>
      <a:solidFill>
        <a:schemeClr val="phClr"/>
      </a:solidFill>
      <a:effectLst>
        <a:outerShdw blurRad="63500" sx="102000" sy="102000" algn="ctr" rotWithShape="0">
          <a:prstClr val="black">
            <a:alpha val="20000"/>
          </a:prstClr>
        </a:outerShdw>
      </a:effectLst>
    </cs:spPr>
  </cs:dataPoint>
  <cs:dataPoint3D>
    <cs:lnRef idx="0"/>
    <cs:fillRef idx="0">
      <cs:styleClr val="auto"/>
    </cs:fillRef>
    <cs:effectRef idx="0"/>
    <cs:fontRef idx="minor">
      <a:schemeClr val="dk1"/>
    </cs:fontRef>
    <cs:spPr>
      <a:solidFill>
        <a:schemeClr val="phClr"/>
      </a:solidFill>
      <a:effectLst>
        <a:outerShdw blurRad="88900" sx="102000" sy="102000" algn="ctr" rotWithShape="0">
          <a:prstClr val="black">
            <a:alpha val="10000"/>
          </a:prstClr>
        </a:outerShdw>
      </a:effectLst>
      <a:scene3d>
        <a:camera prst="orthographicFront"/>
        <a:lightRig rig="threePt" dir="t"/>
      </a:scene3d>
      <a:sp3d>
        <a:bevelT w="127000" h="127000"/>
        <a:bevelB w="127000" h="127000"/>
      </a:sp3d>
    </cs:spPr>
  </cs:dataPoint3D>
  <cs:dataPointLine>
    <cs:lnRef idx="0">
      <cs:styleClr val="auto"/>
    </cs:lnRef>
    <cs:fillRef idx="0"/>
    <cs:effectRef idx="0"/>
    <cs:fontRef idx="minor">
      <a:schemeClr val="dk1"/>
    </cs:fontRef>
    <cs:spPr>
      <a:ln w="28575" cap="rnd">
        <a:solidFill>
          <a:schemeClr val="phClr"/>
        </a:solidFill>
        <a:round/>
      </a:ln>
    </cs:spPr>
  </cs:dataPointLine>
  <cs:dataPointMarker>
    <cs:lnRef idx="0"/>
    <cs:fillRef idx="0">
      <cs:styleClr val="auto"/>
    </cs:fillRef>
    <cs:effectRef idx="0"/>
    <cs:fontRef idx="minor">
      <a:schemeClr val="dk1"/>
    </cs:fontRef>
    <cs:spPr>
      <a:solidFill>
        <a:schemeClr val="phClr"/>
      </a:solidFill>
      <a:ln w="9525">
        <a:solidFill>
          <a:schemeClr val="lt1"/>
        </a:solidFill>
      </a:ln>
    </cs:spPr>
  </cs:dataPointMarker>
  <cs:dataPointMarkerLayout symbol="circle" size="6"/>
  <cs:dataPointWireframe>
    <cs:lnRef idx="0">
      <cs:styleClr val="auto"/>
    </cs:lnRef>
    <cs:fillRef idx="0"/>
    <cs:effectRef idx="0"/>
    <cs:fontRef idx="minor">
      <a:schemeClr val="dk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dk1"/>
    </cs:fontRef>
  </cs:plotArea>
  <cs:plotArea3D mods="allowNoFillOverride allowNoLineOverride">
    <cs:lnRef idx="0"/>
    <cs:fillRef idx="0"/>
    <cs:effectRef idx="0"/>
    <cs:fontRef idx="minor">
      <a:schemeClr val="dk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2128" b="1" kern="1200" cap="all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ash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C75AB52-7CBC-4958-A7E2-3B9B95B594CC}" type="doc">
      <dgm:prSet loTypeId="urn:microsoft.com/office/officeart/2005/8/layout/hierarchy1" loCatId="hierarchy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4D7BFDD2-203E-402F-9513-4B40DB31DB0C}">
      <dgm:prSet/>
      <dgm:spPr/>
      <dgm:t>
        <a:bodyPr/>
        <a:lstStyle/>
        <a:p>
          <a:r>
            <a:rPr lang="en-GB" b="0" dirty="0"/>
            <a:t>The role of an HR professional and what values govern their duties, making reference to the current CIPD Profession Map.</a:t>
          </a:r>
          <a:endParaRPr lang="en-US" b="0" dirty="0"/>
        </a:p>
      </dgm:t>
    </dgm:pt>
    <dgm:pt modelId="{17F80E2C-3706-438A-AB85-B8022ABB6806}" type="parTrans" cxnId="{1ABEC776-EB93-4C9E-A569-7F939F75E407}">
      <dgm:prSet/>
      <dgm:spPr/>
      <dgm:t>
        <a:bodyPr/>
        <a:lstStyle/>
        <a:p>
          <a:endParaRPr lang="en-US"/>
        </a:p>
      </dgm:t>
    </dgm:pt>
    <dgm:pt modelId="{F1ED43F8-2CE1-4CF3-9BC8-4843ED24CEE5}" type="sibTrans" cxnId="{1ABEC776-EB93-4C9E-A569-7F939F75E407}">
      <dgm:prSet/>
      <dgm:spPr/>
      <dgm:t>
        <a:bodyPr/>
        <a:lstStyle/>
        <a:p>
          <a:endParaRPr lang="en-US"/>
        </a:p>
      </dgm:t>
    </dgm:pt>
    <dgm:pt modelId="{511EE000-DCE7-47B8-BA2F-3EBC7EC5DB83}">
      <dgm:prSet/>
      <dgm:spPr/>
      <dgm:t>
        <a:bodyPr/>
        <a:lstStyle/>
        <a:p>
          <a:r>
            <a:rPr lang="en-GB" dirty="0"/>
            <a:t>Describe the types of relationships that can develop between the employer and employee.  Discuss in detail, giving practical examples of what factors can be put in place to influence a positive relationship between the employer and the employee</a:t>
          </a:r>
          <a:endParaRPr lang="en-US" dirty="0"/>
        </a:p>
      </dgm:t>
    </dgm:pt>
    <dgm:pt modelId="{F9514BE1-545E-4B64-B9AF-7EC07BA1F0F5}" type="parTrans" cxnId="{7A384512-0A90-43A0-BDF7-151BA6A8C87B}">
      <dgm:prSet/>
      <dgm:spPr/>
      <dgm:t>
        <a:bodyPr/>
        <a:lstStyle/>
        <a:p>
          <a:endParaRPr lang="en-US"/>
        </a:p>
      </dgm:t>
    </dgm:pt>
    <dgm:pt modelId="{6DF70779-7B95-4644-AE62-524033B8EFE1}" type="sibTrans" cxnId="{7A384512-0A90-43A0-BDF7-151BA6A8C87B}">
      <dgm:prSet/>
      <dgm:spPr/>
      <dgm:t>
        <a:bodyPr/>
        <a:lstStyle/>
        <a:p>
          <a:endParaRPr lang="en-US"/>
        </a:p>
      </dgm:t>
    </dgm:pt>
    <dgm:pt modelId="{5CA21348-0248-4B69-A634-AB89496D5DCA}" type="pres">
      <dgm:prSet presAssocID="{5C75AB52-7CBC-4958-A7E2-3B9B95B594CC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4B5461CF-A1F4-4CD1-99AA-E45AB1F9EF3C}" type="pres">
      <dgm:prSet presAssocID="{4D7BFDD2-203E-402F-9513-4B40DB31DB0C}" presName="hierRoot1" presStyleCnt="0"/>
      <dgm:spPr/>
    </dgm:pt>
    <dgm:pt modelId="{10C2C0B8-4142-48D6-8B40-C9D7C640F63E}" type="pres">
      <dgm:prSet presAssocID="{4D7BFDD2-203E-402F-9513-4B40DB31DB0C}" presName="composite" presStyleCnt="0"/>
      <dgm:spPr/>
    </dgm:pt>
    <dgm:pt modelId="{DE2103B2-9267-4AE6-820B-047A1E5009FA}" type="pres">
      <dgm:prSet presAssocID="{4D7BFDD2-203E-402F-9513-4B40DB31DB0C}" presName="background" presStyleLbl="node0" presStyleIdx="0" presStyleCnt="2"/>
      <dgm:spPr/>
    </dgm:pt>
    <dgm:pt modelId="{071AAB98-525F-45D1-B7B3-1599800A72CF}" type="pres">
      <dgm:prSet presAssocID="{4D7BFDD2-203E-402F-9513-4B40DB31DB0C}" presName="text" presStyleLbl="fgAcc0" presStyleIdx="0" presStyleCnt="2" custLinFactNeighborX="-1141">
        <dgm:presLayoutVars>
          <dgm:chPref val="3"/>
        </dgm:presLayoutVars>
      </dgm:prSet>
      <dgm:spPr/>
    </dgm:pt>
    <dgm:pt modelId="{B449089C-F49A-4240-871E-0E3FCAD31D9D}" type="pres">
      <dgm:prSet presAssocID="{4D7BFDD2-203E-402F-9513-4B40DB31DB0C}" presName="hierChild2" presStyleCnt="0"/>
      <dgm:spPr/>
    </dgm:pt>
    <dgm:pt modelId="{BC118E6C-8548-4CA6-B3FB-71AA4C451042}" type="pres">
      <dgm:prSet presAssocID="{511EE000-DCE7-47B8-BA2F-3EBC7EC5DB83}" presName="hierRoot1" presStyleCnt="0"/>
      <dgm:spPr/>
    </dgm:pt>
    <dgm:pt modelId="{126EDDD7-629B-470C-99E7-EE913E72FCD7}" type="pres">
      <dgm:prSet presAssocID="{511EE000-DCE7-47B8-BA2F-3EBC7EC5DB83}" presName="composite" presStyleCnt="0"/>
      <dgm:spPr/>
    </dgm:pt>
    <dgm:pt modelId="{67E335A4-57E3-4D26-9227-0FFDCAD2FBB8}" type="pres">
      <dgm:prSet presAssocID="{511EE000-DCE7-47B8-BA2F-3EBC7EC5DB83}" presName="background" presStyleLbl="node0" presStyleIdx="1" presStyleCnt="2"/>
      <dgm:spPr/>
    </dgm:pt>
    <dgm:pt modelId="{6A2DD60A-353A-4872-9FCC-A2DD131FDBB2}" type="pres">
      <dgm:prSet presAssocID="{511EE000-DCE7-47B8-BA2F-3EBC7EC5DB83}" presName="text" presStyleLbl="fgAcc0" presStyleIdx="1" presStyleCnt="2">
        <dgm:presLayoutVars>
          <dgm:chPref val="3"/>
        </dgm:presLayoutVars>
      </dgm:prSet>
      <dgm:spPr/>
    </dgm:pt>
    <dgm:pt modelId="{CE2F266D-E37C-4616-A36E-7EAB8816CCA0}" type="pres">
      <dgm:prSet presAssocID="{511EE000-DCE7-47B8-BA2F-3EBC7EC5DB83}" presName="hierChild2" presStyleCnt="0"/>
      <dgm:spPr/>
    </dgm:pt>
  </dgm:ptLst>
  <dgm:cxnLst>
    <dgm:cxn modelId="{7A384512-0A90-43A0-BDF7-151BA6A8C87B}" srcId="{5C75AB52-7CBC-4958-A7E2-3B9B95B594CC}" destId="{511EE000-DCE7-47B8-BA2F-3EBC7EC5DB83}" srcOrd="1" destOrd="0" parTransId="{F9514BE1-545E-4B64-B9AF-7EC07BA1F0F5}" sibTransId="{6DF70779-7B95-4644-AE62-524033B8EFE1}"/>
    <dgm:cxn modelId="{0D95B45E-7A0D-424F-96FE-88384342254E}" type="presOf" srcId="{5C75AB52-7CBC-4958-A7E2-3B9B95B594CC}" destId="{5CA21348-0248-4B69-A634-AB89496D5DCA}" srcOrd="0" destOrd="0" presId="urn:microsoft.com/office/officeart/2005/8/layout/hierarchy1"/>
    <dgm:cxn modelId="{1ABEC776-EB93-4C9E-A569-7F939F75E407}" srcId="{5C75AB52-7CBC-4958-A7E2-3B9B95B594CC}" destId="{4D7BFDD2-203E-402F-9513-4B40DB31DB0C}" srcOrd="0" destOrd="0" parTransId="{17F80E2C-3706-438A-AB85-B8022ABB6806}" sibTransId="{F1ED43F8-2CE1-4CF3-9BC8-4843ED24CEE5}"/>
    <dgm:cxn modelId="{8C9E3E87-6A27-4DFD-8FDE-A45CEF163BA2}" type="presOf" srcId="{511EE000-DCE7-47B8-BA2F-3EBC7EC5DB83}" destId="{6A2DD60A-353A-4872-9FCC-A2DD131FDBB2}" srcOrd="0" destOrd="0" presId="urn:microsoft.com/office/officeart/2005/8/layout/hierarchy1"/>
    <dgm:cxn modelId="{85DCBDB5-37DE-47F3-8761-6F8ADE1C3A1B}" type="presOf" srcId="{4D7BFDD2-203E-402F-9513-4B40DB31DB0C}" destId="{071AAB98-525F-45D1-B7B3-1599800A72CF}" srcOrd="0" destOrd="0" presId="urn:microsoft.com/office/officeart/2005/8/layout/hierarchy1"/>
    <dgm:cxn modelId="{BEEBDE55-BA9D-452B-934C-A9008F856CD5}" type="presParOf" srcId="{5CA21348-0248-4B69-A634-AB89496D5DCA}" destId="{4B5461CF-A1F4-4CD1-99AA-E45AB1F9EF3C}" srcOrd="0" destOrd="0" presId="urn:microsoft.com/office/officeart/2005/8/layout/hierarchy1"/>
    <dgm:cxn modelId="{CF7C2505-34EF-488C-AEED-CE2871D9EA65}" type="presParOf" srcId="{4B5461CF-A1F4-4CD1-99AA-E45AB1F9EF3C}" destId="{10C2C0B8-4142-48D6-8B40-C9D7C640F63E}" srcOrd="0" destOrd="0" presId="urn:microsoft.com/office/officeart/2005/8/layout/hierarchy1"/>
    <dgm:cxn modelId="{68E1F2F5-B94C-4B10-8657-4D8078634818}" type="presParOf" srcId="{10C2C0B8-4142-48D6-8B40-C9D7C640F63E}" destId="{DE2103B2-9267-4AE6-820B-047A1E5009FA}" srcOrd="0" destOrd="0" presId="urn:microsoft.com/office/officeart/2005/8/layout/hierarchy1"/>
    <dgm:cxn modelId="{BB30B345-60F0-46AB-9D13-B8ECD44093C6}" type="presParOf" srcId="{10C2C0B8-4142-48D6-8B40-C9D7C640F63E}" destId="{071AAB98-525F-45D1-B7B3-1599800A72CF}" srcOrd="1" destOrd="0" presId="urn:microsoft.com/office/officeart/2005/8/layout/hierarchy1"/>
    <dgm:cxn modelId="{8CF52908-8423-4366-B166-834EEAE3D0A2}" type="presParOf" srcId="{4B5461CF-A1F4-4CD1-99AA-E45AB1F9EF3C}" destId="{B449089C-F49A-4240-871E-0E3FCAD31D9D}" srcOrd="1" destOrd="0" presId="urn:microsoft.com/office/officeart/2005/8/layout/hierarchy1"/>
    <dgm:cxn modelId="{C4842EFA-8E61-425C-8240-C366B410C120}" type="presParOf" srcId="{5CA21348-0248-4B69-A634-AB89496D5DCA}" destId="{BC118E6C-8548-4CA6-B3FB-71AA4C451042}" srcOrd="1" destOrd="0" presId="urn:microsoft.com/office/officeart/2005/8/layout/hierarchy1"/>
    <dgm:cxn modelId="{DA32B3C9-6E19-4C9D-B16C-7BBA606919FB}" type="presParOf" srcId="{BC118E6C-8548-4CA6-B3FB-71AA4C451042}" destId="{126EDDD7-629B-470C-99E7-EE913E72FCD7}" srcOrd="0" destOrd="0" presId="urn:microsoft.com/office/officeart/2005/8/layout/hierarchy1"/>
    <dgm:cxn modelId="{6779E971-6E5B-494B-B059-E1BD4B36732E}" type="presParOf" srcId="{126EDDD7-629B-470C-99E7-EE913E72FCD7}" destId="{67E335A4-57E3-4D26-9227-0FFDCAD2FBB8}" srcOrd="0" destOrd="0" presId="urn:microsoft.com/office/officeart/2005/8/layout/hierarchy1"/>
    <dgm:cxn modelId="{5ADF2642-336F-4486-9CBA-E4A57D0E3813}" type="presParOf" srcId="{126EDDD7-629B-470C-99E7-EE913E72FCD7}" destId="{6A2DD60A-353A-4872-9FCC-A2DD131FDBB2}" srcOrd="1" destOrd="0" presId="urn:microsoft.com/office/officeart/2005/8/layout/hierarchy1"/>
    <dgm:cxn modelId="{FB67A516-6720-4A42-BB3E-CE2D8FC77756}" type="presParOf" srcId="{BC118E6C-8548-4CA6-B3FB-71AA4C451042}" destId="{CE2F266D-E37C-4616-A36E-7EAB8816CCA0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260917D0-AEC5-437D-B48C-16817BA5B945}" type="doc">
      <dgm:prSet loTypeId="urn:microsoft.com/office/officeart/2005/8/layout/vList5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4CC3621C-DBBF-4F45-BC4C-ED883451E4EB}">
      <dgm:prSet phldrT="[Text]"/>
      <dgm:spPr/>
      <dgm:t>
        <a:bodyPr/>
        <a:lstStyle/>
        <a:p>
          <a:r>
            <a:rPr lang="en-GB" dirty="0"/>
            <a:t>Principles-led</a:t>
          </a:r>
        </a:p>
      </dgm:t>
    </dgm:pt>
    <dgm:pt modelId="{B3A3E335-738A-4D41-98A5-22E970A61923}" type="parTrans" cxnId="{B1BEFC58-8D7D-457B-BAE1-F07E8C4A7ADC}">
      <dgm:prSet/>
      <dgm:spPr/>
      <dgm:t>
        <a:bodyPr/>
        <a:lstStyle/>
        <a:p>
          <a:endParaRPr lang="en-GB"/>
        </a:p>
      </dgm:t>
    </dgm:pt>
    <dgm:pt modelId="{5791EA50-4B86-43A2-A8FF-23644F0E9AA8}" type="sibTrans" cxnId="{B1BEFC58-8D7D-457B-BAE1-F07E8C4A7ADC}">
      <dgm:prSet/>
      <dgm:spPr/>
      <dgm:t>
        <a:bodyPr/>
        <a:lstStyle/>
        <a:p>
          <a:endParaRPr lang="en-GB"/>
        </a:p>
      </dgm:t>
    </dgm:pt>
    <dgm:pt modelId="{BAACED86-60B5-4A04-A5D0-3377DCC2F490}">
      <dgm:prSet phldrT="[Text]"/>
      <dgm:spPr/>
      <dgm:t>
        <a:bodyPr/>
        <a:lstStyle/>
        <a:p>
          <a:pPr>
            <a:buFontTx/>
            <a:buNone/>
          </a:pPr>
          <a:r>
            <a:rPr lang="en-GB" dirty="0"/>
            <a:t>Beyond following the rules, do what is right.</a:t>
          </a:r>
        </a:p>
      </dgm:t>
    </dgm:pt>
    <dgm:pt modelId="{9AD3BAA5-CE8D-4A11-A3CE-CFB2AFF5BE44}" type="parTrans" cxnId="{8075A813-09E8-41E3-BBFA-D2235D431E27}">
      <dgm:prSet/>
      <dgm:spPr/>
      <dgm:t>
        <a:bodyPr/>
        <a:lstStyle/>
        <a:p>
          <a:endParaRPr lang="en-GB"/>
        </a:p>
      </dgm:t>
    </dgm:pt>
    <dgm:pt modelId="{278659D2-86D9-4A7C-9B7F-C8CE1996D820}" type="sibTrans" cxnId="{8075A813-09E8-41E3-BBFA-D2235D431E27}">
      <dgm:prSet/>
      <dgm:spPr/>
      <dgm:t>
        <a:bodyPr/>
        <a:lstStyle/>
        <a:p>
          <a:endParaRPr lang="en-GB"/>
        </a:p>
      </dgm:t>
    </dgm:pt>
    <dgm:pt modelId="{B51D58D3-A042-4EC0-9F1E-8C325A763CC0}">
      <dgm:prSet phldrT="[Text]"/>
      <dgm:spPr/>
      <dgm:t>
        <a:bodyPr/>
        <a:lstStyle/>
        <a:p>
          <a:r>
            <a:rPr lang="en-GB" dirty="0"/>
            <a:t>Evidence-based</a:t>
          </a:r>
        </a:p>
      </dgm:t>
    </dgm:pt>
    <dgm:pt modelId="{8897362C-F63D-4D7B-A19B-ED21EB6771A7}" type="parTrans" cxnId="{244EEF7D-A046-4843-B2E9-50624357A670}">
      <dgm:prSet/>
      <dgm:spPr/>
      <dgm:t>
        <a:bodyPr/>
        <a:lstStyle/>
        <a:p>
          <a:endParaRPr lang="en-GB"/>
        </a:p>
      </dgm:t>
    </dgm:pt>
    <dgm:pt modelId="{81E7DD75-7374-4B6B-90D9-CE319F350818}" type="sibTrans" cxnId="{244EEF7D-A046-4843-B2E9-50624357A670}">
      <dgm:prSet/>
      <dgm:spPr/>
      <dgm:t>
        <a:bodyPr/>
        <a:lstStyle/>
        <a:p>
          <a:endParaRPr lang="en-GB"/>
        </a:p>
      </dgm:t>
    </dgm:pt>
    <dgm:pt modelId="{1372737E-7DC8-4234-A468-FDD01F6608A9}">
      <dgm:prSet phldrT="[Text]"/>
      <dgm:spPr/>
      <dgm:t>
        <a:bodyPr/>
        <a:lstStyle/>
        <a:p>
          <a:r>
            <a:rPr lang="en-GB" dirty="0"/>
            <a:t>Outcome-driven</a:t>
          </a:r>
        </a:p>
      </dgm:t>
    </dgm:pt>
    <dgm:pt modelId="{541CC413-4424-45FC-8C35-21615DB4B8CC}" type="parTrans" cxnId="{BE01BE02-2AAD-4930-9CA3-FDC122C0A28C}">
      <dgm:prSet/>
      <dgm:spPr/>
      <dgm:t>
        <a:bodyPr/>
        <a:lstStyle/>
        <a:p>
          <a:endParaRPr lang="en-GB"/>
        </a:p>
      </dgm:t>
    </dgm:pt>
    <dgm:pt modelId="{41E87C06-C378-4053-9877-5BCF07D0A809}" type="sibTrans" cxnId="{BE01BE02-2AAD-4930-9CA3-FDC122C0A28C}">
      <dgm:prSet/>
      <dgm:spPr/>
      <dgm:t>
        <a:bodyPr/>
        <a:lstStyle/>
        <a:p>
          <a:endParaRPr lang="en-GB"/>
        </a:p>
      </dgm:t>
    </dgm:pt>
    <dgm:pt modelId="{70162FBF-A461-4798-AB51-D3D91BA8E50A}">
      <dgm:prSet phldrT="[Text]"/>
      <dgm:spPr/>
      <dgm:t>
        <a:bodyPr/>
        <a:lstStyle/>
        <a:p>
          <a:pPr>
            <a:buFontTx/>
            <a:buNone/>
          </a:pPr>
          <a:r>
            <a:rPr lang="en-GB" dirty="0"/>
            <a:t>The value increases as the impact grow (CIPD, 2022).</a:t>
          </a:r>
        </a:p>
      </dgm:t>
    </dgm:pt>
    <dgm:pt modelId="{AF35EEA8-AF20-4E5A-83CB-9B260FFD2931}" type="parTrans" cxnId="{BB2014CC-421E-4153-AE35-1E61A7039485}">
      <dgm:prSet/>
      <dgm:spPr/>
      <dgm:t>
        <a:bodyPr/>
        <a:lstStyle/>
        <a:p>
          <a:endParaRPr lang="en-GB"/>
        </a:p>
      </dgm:t>
    </dgm:pt>
    <dgm:pt modelId="{A2ED8B58-F6EA-43AD-B80D-42148A9B3EAF}" type="sibTrans" cxnId="{BB2014CC-421E-4153-AE35-1E61A7039485}">
      <dgm:prSet/>
      <dgm:spPr/>
      <dgm:t>
        <a:bodyPr/>
        <a:lstStyle/>
        <a:p>
          <a:endParaRPr lang="en-GB"/>
        </a:p>
      </dgm:t>
    </dgm:pt>
    <dgm:pt modelId="{256A62C5-82C2-402D-8ED0-5061D2F4F495}">
      <dgm:prSet phldrT="[Text]"/>
      <dgm:spPr/>
      <dgm:t>
        <a:bodyPr/>
        <a:lstStyle/>
        <a:p>
          <a:endParaRPr lang="en-GB" dirty="0"/>
        </a:p>
      </dgm:t>
    </dgm:pt>
    <dgm:pt modelId="{356BDDFA-A9DE-4525-9196-153680E64A46}" type="sibTrans" cxnId="{C0DBCEB6-78A1-42FB-9B92-D8824B47BBC8}">
      <dgm:prSet/>
      <dgm:spPr/>
      <dgm:t>
        <a:bodyPr/>
        <a:lstStyle/>
        <a:p>
          <a:endParaRPr lang="en-GB"/>
        </a:p>
      </dgm:t>
    </dgm:pt>
    <dgm:pt modelId="{171BAE77-C5C1-4690-9CDE-0B9C4A01077C}" type="parTrans" cxnId="{C0DBCEB6-78A1-42FB-9B92-D8824B47BBC8}">
      <dgm:prSet/>
      <dgm:spPr/>
      <dgm:t>
        <a:bodyPr/>
        <a:lstStyle/>
        <a:p>
          <a:endParaRPr lang="en-GB"/>
        </a:p>
      </dgm:t>
    </dgm:pt>
    <dgm:pt modelId="{9BDB0F25-94EC-4284-8F0A-A7D8978C2726}">
      <dgm:prSet/>
      <dgm:spPr/>
      <dgm:t>
        <a:bodyPr/>
        <a:lstStyle/>
        <a:p>
          <a:pPr>
            <a:buFontTx/>
            <a:buNone/>
          </a:pPr>
          <a:r>
            <a:rPr lang="en-GB" dirty="0"/>
            <a:t>Inform your decision in order to make your argument.</a:t>
          </a:r>
        </a:p>
      </dgm:t>
    </dgm:pt>
    <dgm:pt modelId="{2AA29696-0323-4E70-9273-D985CB75752F}" type="parTrans" cxnId="{8B1ACBE5-2D08-476C-BA7E-607494FD2BFE}">
      <dgm:prSet/>
      <dgm:spPr/>
      <dgm:t>
        <a:bodyPr/>
        <a:lstStyle/>
        <a:p>
          <a:endParaRPr lang="en-GB"/>
        </a:p>
      </dgm:t>
    </dgm:pt>
    <dgm:pt modelId="{FC30D141-9D6D-4375-898C-D7C4136AA374}" type="sibTrans" cxnId="{8B1ACBE5-2D08-476C-BA7E-607494FD2BFE}">
      <dgm:prSet/>
      <dgm:spPr/>
      <dgm:t>
        <a:bodyPr/>
        <a:lstStyle/>
        <a:p>
          <a:endParaRPr lang="en-GB"/>
        </a:p>
      </dgm:t>
    </dgm:pt>
    <dgm:pt modelId="{8E2417EC-F9FB-44CD-9345-3097B9B33984}" type="pres">
      <dgm:prSet presAssocID="{260917D0-AEC5-437D-B48C-16817BA5B945}" presName="Name0" presStyleCnt="0">
        <dgm:presLayoutVars>
          <dgm:dir/>
          <dgm:animLvl val="lvl"/>
          <dgm:resizeHandles val="exact"/>
        </dgm:presLayoutVars>
      </dgm:prSet>
      <dgm:spPr/>
    </dgm:pt>
    <dgm:pt modelId="{782CC168-FC72-4A83-8DC2-3D0C6231F918}" type="pres">
      <dgm:prSet presAssocID="{4CC3621C-DBBF-4F45-BC4C-ED883451E4EB}" presName="linNode" presStyleCnt="0"/>
      <dgm:spPr/>
    </dgm:pt>
    <dgm:pt modelId="{DDEAEECD-0DBF-4DFF-8F21-510CF538E2D8}" type="pres">
      <dgm:prSet presAssocID="{4CC3621C-DBBF-4F45-BC4C-ED883451E4EB}" presName="parentText" presStyleLbl="node1" presStyleIdx="0" presStyleCnt="3" custLinFactNeighborX="5" custLinFactNeighborY="-8409">
        <dgm:presLayoutVars>
          <dgm:chMax val="1"/>
          <dgm:bulletEnabled val="1"/>
        </dgm:presLayoutVars>
      </dgm:prSet>
      <dgm:spPr/>
    </dgm:pt>
    <dgm:pt modelId="{82704E8A-A0A5-4F52-89B8-CD13AD7DEC7A}" type="pres">
      <dgm:prSet presAssocID="{4CC3621C-DBBF-4F45-BC4C-ED883451E4EB}" presName="descendantText" presStyleLbl="alignAccFollowNode1" presStyleIdx="0" presStyleCnt="3">
        <dgm:presLayoutVars>
          <dgm:bulletEnabled val="1"/>
        </dgm:presLayoutVars>
      </dgm:prSet>
      <dgm:spPr/>
    </dgm:pt>
    <dgm:pt modelId="{F948EB4B-CF0B-4323-9BA7-099657A48C99}" type="pres">
      <dgm:prSet presAssocID="{5791EA50-4B86-43A2-A8FF-23644F0E9AA8}" presName="sp" presStyleCnt="0"/>
      <dgm:spPr/>
    </dgm:pt>
    <dgm:pt modelId="{BEAD75C5-D8E6-431D-85D7-DE893EC1B154}" type="pres">
      <dgm:prSet presAssocID="{B51D58D3-A042-4EC0-9F1E-8C325A763CC0}" presName="linNode" presStyleCnt="0"/>
      <dgm:spPr/>
    </dgm:pt>
    <dgm:pt modelId="{BE0F054B-B740-4007-B83D-97207CF1AF8D}" type="pres">
      <dgm:prSet presAssocID="{B51D58D3-A042-4EC0-9F1E-8C325A763CC0}" presName="parentText" presStyleLbl="node1" presStyleIdx="1" presStyleCnt="3">
        <dgm:presLayoutVars>
          <dgm:chMax val="1"/>
          <dgm:bulletEnabled val="1"/>
        </dgm:presLayoutVars>
      </dgm:prSet>
      <dgm:spPr/>
    </dgm:pt>
    <dgm:pt modelId="{316C815B-D574-4548-8EB9-915CD586AA97}" type="pres">
      <dgm:prSet presAssocID="{B51D58D3-A042-4EC0-9F1E-8C325A763CC0}" presName="descendantText" presStyleLbl="alignAccFollowNode1" presStyleIdx="1" presStyleCnt="3">
        <dgm:presLayoutVars>
          <dgm:bulletEnabled val="1"/>
        </dgm:presLayoutVars>
      </dgm:prSet>
      <dgm:spPr/>
    </dgm:pt>
    <dgm:pt modelId="{6512CDCE-7686-4E0B-A704-26DA03D91017}" type="pres">
      <dgm:prSet presAssocID="{81E7DD75-7374-4B6B-90D9-CE319F350818}" presName="sp" presStyleCnt="0"/>
      <dgm:spPr/>
    </dgm:pt>
    <dgm:pt modelId="{3101FAF0-E1BA-4A5B-96D3-06E086B0110F}" type="pres">
      <dgm:prSet presAssocID="{1372737E-7DC8-4234-A468-FDD01F6608A9}" presName="linNode" presStyleCnt="0"/>
      <dgm:spPr/>
    </dgm:pt>
    <dgm:pt modelId="{5A656FD9-CAE2-4A87-8CB8-D3BC5244DD2E}" type="pres">
      <dgm:prSet presAssocID="{1372737E-7DC8-4234-A468-FDD01F6608A9}" presName="parentText" presStyleLbl="node1" presStyleIdx="2" presStyleCnt="3">
        <dgm:presLayoutVars>
          <dgm:chMax val="1"/>
          <dgm:bulletEnabled val="1"/>
        </dgm:presLayoutVars>
      </dgm:prSet>
      <dgm:spPr/>
    </dgm:pt>
    <dgm:pt modelId="{97B0A09A-4FED-42FF-AEB7-A9F7007CE0C8}" type="pres">
      <dgm:prSet presAssocID="{1372737E-7DC8-4234-A468-FDD01F6608A9}" presName="descendantText" presStyleLbl="alignAccFollowNode1" presStyleIdx="2" presStyleCnt="3">
        <dgm:presLayoutVars>
          <dgm:bulletEnabled val="1"/>
        </dgm:presLayoutVars>
      </dgm:prSet>
      <dgm:spPr/>
    </dgm:pt>
  </dgm:ptLst>
  <dgm:cxnLst>
    <dgm:cxn modelId="{BE01BE02-2AAD-4930-9CA3-FDC122C0A28C}" srcId="{260917D0-AEC5-437D-B48C-16817BA5B945}" destId="{1372737E-7DC8-4234-A468-FDD01F6608A9}" srcOrd="2" destOrd="0" parTransId="{541CC413-4424-45FC-8C35-21615DB4B8CC}" sibTransId="{41E87C06-C378-4053-9877-5BCF07D0A809}"/>
    <dgm:cxn modelId="{8075A813-09E8-41E3-BBFA-D2235D431E27}" srcId="{4CC3621C-DBBF-4F45-BC4C-ED883451E4EB}" destId="{BAACED86-60B5-4A04-A5D0-3377DCC2F490}" srcOrd="0" destOrd="0" parTransId="{9AD3BAA5-CE8D-4A11-A3CE-CFB2AFF5BE44}" sibTransId="{278659D2-86D9-4A7C-9B7F-C8CE1996D820}"/>
    <dgm:cxn modelId="{FA25591A-BC3D-4049-B90A-61A589839827}" type="presOf" srcId="{260917D0-AEC5-437D-B48C-16817BA5B945}" destId="{8E2417EC-F9FB-44CD-9345-3097B9B33984}" srcOrd="0" destOrd="0" presId="urn:microsoft.com/office/officeart/2005/8/layout/vList5"/>
    <dgm:cxn modelId="{59ED1741-52EA-4FC1-B8F7-8CDAE3619096}" type="presOf" srcId="{BAACED86-60B5-4A04-A5D0-3377DCC2F490}" destId="{82704E8A-A0A5-4F52-89B8-CD13AD7DEC7A}" srcOrd="0" destOrd="0" presId="urn:microsoft.com/office/officeart/2005/8/layout/vList5"/>
    <dgm:cxn modelId="{B69D0F42-D85A-4743-A738-DE8A646DDAD3}" type="presOf" srcId="{4CC3621C-DBBF-4F45-BC4C-ED883451E4EB}" destId="{DDEAEECD-0DBF-4DFF-8F21-510CF538E2D8}" srcOrd="0" destOrd="0" presId="urn:microsoft.com/office/officeart/2005/8/layout/vList5"/>
    <dgm:cxn modelId="{B1BEFC58-8D7D-457B-BAE1-F07E8C4A7ADC}" srcId="{260917D0-AEC5-437D-B48C-16817BA5B945}" destId="{4CC3621C-DBBF-4F45-BC4C-ED883451E4EB}" srcOrd="0" destOrd="0" parTransId="{B3A3E335-738A-4D41-98A5-22E970A61923}" sibTransId="{5791EA50-4B86-43A2-A8FF-23644F0E9AA8}"/>
    <dgm:cxn modelId="{244EEF7D-A046-4843-B2E9-50624357A670}" srcId="{260917D0-AEC5-437D-B48C-16817BA5B945}" destId="{B51D58D3-A042-4EC0-9F1E-8C325A763CC0}" srcOrd="1" destOrd="0" parTransId="{8897362C-F63D-4D7B-A19B-ED21EB6771A7}" sibTransId="{81E7DD75-7374-4B6B-90D9-CE319F350818}"/>
    <dgm:cxn modelId="{CA9CE3A8-4702-461A-ACF0-E1764DDCCC8A}" type="presOf" srcId="{B51D58D3-A042-4EC0-9F1E-8C325A763CC0}" destId="{BE0F054B-B740-4007-B83D-97207CF1AF8D}" srcOrd="0" destOrd="0" presId="urn:microsoft.com/office/officeart/2005/8/layout/vList5"/>
    <dgm:cxn modelId="{F4F517B6-01F3-403D-9E8C-B15330C5370E}" type="presOf" srcId="{70162FBF-A461-4798-AB51-D3D91BA8E50A}" destId="{97B0A09A-4FED-42FF-AEB7-A9F7007CE0C8}" srcOrd="0" destOrd="0" presId="urn:microsoft.com/office/officeart/2005/8/layout/vList5"/>
    <dgm:cxn modelId="{C0DBCEB6-78A1-42FB-9B92-D8824B47BBC8}" srcId="{B51D58D3-A042-4EC0-9F1E-8C325A763CC0}" destId="{256A62C5-82C2-402D-8ED0-5061D2F4F495}" srcOrd="0" destOrd="0" parTransId="{171BAE77-C5C1-4690-9CDE-0B9C4A01077C}" sibTransId="{356BDDFA-A9DE-4525-9196-153680E64A46}"/>
    <dgm:cxn modelId="{0EC92FC2-05C8-467E-B2F3-B1715A13CED7}" type="presOf" srcId="{1372737E-7DC8-4234-A468-FDD01F6608A9}" destId="{5A656FD9-CAE2-4A87-8CB8-D3BC5244DD2E}" srcOrd="0" destOrd="0" presId="urn:microsoft.com/office/officeart/2005/8/layout/vList5"/>
    <dgm:cxn modelId="{79EE32CB-F0AB-4F4D-A10B-2B0E8B63DAF5}" type="presOf" srcId="{256A62C5-82C2-402D-8ED0-5061D2F4F495}" destId="{316C815B-D574-4548-8EB9-915CD586AA97}" srcOrd="0" destOrd="0" presId="urn:microsoft.com/office/officeart/2005/8/layout/vList5"/>
    <dgm:cxn modelId="{BB2014CC-421E-4153-AE35-1E61A7039485}" srcId="{1372737E-7DC8-4234-A468-FDD01F6608A9}" destId="{70162FBF-A461-4798-AB51-D3D91BA8E50A}" srcOrd="0" destOrd="0" parTransId="{AF35EEA8-AF20-4E5A-83CB-9B260FFD2931}" sibTransId="{A2ED8B58-F6EA-43AD-B80D-42148A9B3EAF}"/>
    <dgm:cxn modelId="{F8CE40CE-9449-4FA0-9C68-729F2439CCCC}" type="presOf" srcId="{9BDB0F25-94EC-4284-8F0A-A7D8978C2726}" destId="{316C815B-D574-4548-8EB9-915CD586AA97}" srcOrd="0" destOrd="1" presId="urn:microsoft.com/office/officeart/2005/8/layout/vList5"/>
    <dgm:cxn modelId="{8B1ACBE5-2D08-476C-BA7E-607494FD2BFE}" srcId="{B51D58D3-A042-4EC0-9F1E-8C325A763CC0}" destId="{9BDB0F25-94EC-4284-8F0A-A7D8978C2726}" srcOrd="1" destOrd="0" parTransId="{2AA29696-0323-4E70-9273-D985CB75752F}" sibTransId="{FC30D141-9D6D-4375-898C-D7C4136AA374}"/>
    <dgm:cxn modelId="{7487B265-48ED-4268-97C4-D45FBFDEB116}" type="presParOf" srcId="{8E2417EC-F9FB-44CD-9345-3097B9B33984}" destId="{782CC168-FC72-4A83-8DC2-3D0C6231F918}" srcOrd="0" destOrd="0" presId="urn:microsoft.com/office/officeart/2005/8/layout/vList5"/>
    <dgm:cxn modelId="{66967AE7-C0AC-4825-B986-54D8506EF52F}" type="presParOf" srcId="{782CC168-FC72-4A83-8DC2-3D0C6231F918}" destId="{DDEAEECD-0DBF-4DFF-8F21-510CF538E2D8}" srcOrd="0" destOrd="0" presId="urn:microsoft.com/office/officeart/2005/8/layout/vList5"/>
    <dgm:cxn modelId="{1FD8BB8B-FC43-497C-BE19-7F2A92ADAF03}" type="presParOf" srcId="{782CC168-FC72-4A83-8DC2-3D0C6231F918}" destId="{82704E8A-A0A5-4F52-89B8-CD13AD7DEC7A}" srcOrd="1" destOrd="0" presId="urn:microsoft.com/office/officeart/2005/8/layout/vList5"/>
    <dgm:cxn modelId="{665C6D79-CD8E-4A08-8261-61E5A3A87814}" type="presParOf" srcId="{8E2417EC-F9FB-44CD-9345-3097B9B33984}" destId="{F948EB4B-CF0B-4323-9BA7-099657A48C99}" srcOrd="1" destOrd="0" presId="urn:microsoft.com/office/officeart/2005/8/layout/vList5"/>
    <dgm:cxn modelId="{C4DE307D-2FFB-425C-8C66-AD4C924E3866}" type="presParOf" srcId="{8E2417EC-F9FB-44CD-9345-3097B9B33984}" destId="{BEAD75C5-D8E6-431D-85D7-DE893EC1B154}" srcOrd="2" destOrd="0" presId="urn:microsoft.com/office/officeart/2005/8/layout/vList5"/>
    <dgm:cxn modelId="{65A8C801-8D15-4C74-A457-3CAD507AB84B}" type="presParOf" srcId="{BEAD75C5-D8E6-431D-85D7-DE893EC1B154}" destId="{BE0F054B-B740-4007-B83D-97207CF1AF8D}" srcOrd="0" destOrd="0" presId="urn:microsoft.com/office/officeart/2005/8/layout/vList5"/>
    <dgm:cxn modelId="{6351846C-0AB4-4415-A6EA-8FD7CDAC8ACD}" type="presParOf" srcId="{BEAD75C5-D8E6-431D-85D7-DE893EC1B154}" destId="{316C815B-D574-4548-8EB9-915CD586AA97}" srcOrd="1" destOrd="0" presId="urn:microsoft.com/office/officeart/2005/8/layout/vList5"/>
    <dgm:cxn modelId="{BB7ACCFA-8573-4AF9-8D27-F511666D7761}" type="presParOf" srcId="{8E2417EC-F9FB-44CD-9345-3097B9B33984}" destId="{6512CDCE-7686-4E0B-A704-26DA03D91017}" srcOrd="3" destOrd="0" presId="urn:microsoft.com/office/officeart/2005/8/layout/vList5"/>
    <dgm:cxn modelId="{2EF8F30A-8E36-4A28-8D2E-22F617D572F5}" type="presParOf" srcId="{8E2417EC-F9FB-44CD-9345-3097B9B33984}" destId="{3101FAF0-E1BA-4A5B-96D3-06E086B0110F}" srcOrd="4" destOrd="0" presId="urn:microsoft.com/office/officeart/2005/8/layout/vList5"/>
    <dgm:cxn modelId="{6155FE0D-2A09-49D2-9BBA-18B2F53129BF}" type="presParOf" srcId="{3101FAF0-E1BA-4A5B-96D3-06E086B0110F}" destId="{5A656FD9-CAE2-4A87-8CB8-D3BC5244DD2E}" srcOrd="0" destOrd="0" presId="urn:microsoft.com/office/officeart/2005/8/layout/vList5"/>
    <dgm:cxn modelId="{F9F4A347-74F9-4BF5-AD57-CA29ED1E8EDC}" type="presParOf" srcId="{3101FAF0-E1BA-4A5B-96D3-06E086B0110F}" destId="{97B0A09A-4FED-42FF-AEB7-A9F7007CE0C8}" srcOrd="1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E2103B2-9267-4AE6-820B-047A1E5009FA}">
      <dsp:nvSpPr>
        <dsp:cNvPr id="0" name=""/>
        <dsp:cNvSpPr/>
      </dsp:nvSpPr>
      <dsp:spPr>
        <a:xfrm>
          <a:off x="-47945" y="297257"/>
          <a:ext cx="4309690" cy="273665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71AAB98-525F-45D1-B7B3-1599800A72CF}">
      <dsp:nvSpPr>
        <dsp:cNvPr id="0" name=""/>
        <dsp:cNvSpPr/>
      </dsp:nvSpPr>
      <dsp:spPr>
        <a:xfrm>
          <a:off x="430908" y="752169"/>
          <a:ext cx="4309690" cy="273665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b="0" kern="1200" dirty="0"/>
            <a:t>The role of an HR professional and what values govern their duties, making reference to the current CIPD Profession Map.</a:t>
          </a:r>
          <a:endParaRPr lang="en-US" sz="2100" b="0" kern="1200" dirty="0"/>
        </a:p>
      </dsp:txBody>
      <dsp:txXfrm>
        <a:off x="511062" y="832323"/>
        <a:ext cx="4149382" cy="2576345"/>
      </dsp:txXfrm>
    </dsp:sp>
    <dsp:sp modelId="{67E335A4-57E3-4D26-9227-0FFDCAD2FBB8}">
      <dsp:nvSpPr>
        <dsp:cNvPr id="0" name=""/>
        <dsp:cNvSpPr/>
      </dsp:nvSpPr>
      <dsp:spPr>
        <a:xfrm>
          <a:off x="5268627" y="297257"/>
          <a:ext cx="4309690" cy="273665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A2DD60A-353A-4872-9FCC-A2DD131FDBB2}">
      <dsp:nvSpPr>
        <dsp:cNvPr id="0" name=""/>
        <dsp:cNvSpPr/>
      </dsp:nvSpPr>
      <dsp:spPr>
        <a:xfrm>
          <a:off x="5747481" y="752169"/>
          <a:ext cx="4309690" cy="273665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Describe the types of relationships that can develop between the employer and employee.  Discuss in detail, giving practical examples of what factors can be put in place to influence a positive relationship between the employer and the employee</a:t>
          </a:r>
          <a:endParaRPr lang="en-US" sz="2100" kern="1200" dirty="0"/>
        </a:p>
      </dsp:txBody>
      <dsp:txXfrm>
        <a:off x="5827635" y="832323"/>
        <a:ext cx="4149382" cy="2576345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2704E8A-A0A5-4F52-89B8-CD13AD7DEC7A}">
      <dsp:nvSpPr>
        <dsp:cNvPr id="0" name=""/>
        <dsp:cNvSpPr/>
      </dsp:nvSpPr>
      <dsp:spPr>
        <a:xfrm rot="5400000">
          <a:off x="6381922" y="-2590089"/>
          <a:ext cx="1055077" cy="6503022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41910" rIns="83820" bIns="41910" numCol="1" spcCol="1270" anchor="ctr" anchorCtr="0">
          <a:noAutofit/>
        </a:bodyPr>
        <a:lstStyle/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15000"/>
            </a:spcAft>
            <a:buFontTx/>
            <a:buNone/>
          </a:pPr>
          <a:r>
            <a:rPr lang="en-GB" sz="2200" kern="1200" dirty="0"/>
            <a:t>Beyond following the rules, do what is right.</a:t>
          </a:r>
        </a:p>
      </dsp:txBody>
      <dsp:txXfrm rot="-5400000">
        <a:off x="3657950" y="185388"/>
        <a:ext cx="6451517" cy="952067"/>
      </dsp:txXfrm>
    </dsp:sp>
    <dsp:sp modelId="{DDEAEECD-0DBF-4DFF-8F21-510CF538E2D8}">
      <dsp:nvSpPr>
        <dsp:cNvPr id="0" name=""/>
        <dsp:cNvSpPr/>
      </dsp:nvSpPr>
      <dsp:spPr>
        <a:xfrm>
          <a:off x="325" y="0"/>
          <a:ext cx="3657949" cy="1318846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4780" tIns="72390" rIns="144780" bIns="72390" numCol="1" spcCol="1270" anchor="ctr" anchorCtr="0">
          <a:noAutofit/>
        </a:bodyPr>
        <a:lstStyle/>
        <a:p>
          <a:pPr marL="0" lvl="0" indent="0" algn="ct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800" kern="1200" dirty="0"/>
            <a:t>Principles-led</a:t>
          </a:r>
        </a:p>
      </dsp:txBody>
      <dsp:txXfrm>
        <a:off x="64706" y="64381"/>
        <a:ext cx="3529187" cy="1190084"/>
      </dsp:txXfrm>
    </dsp:sp>
    <dsp:sp modelId="{316C815B-D574-4548-8EB9-915CD586AA97}">
      <dsp:nvSpPr>
        <dsp:cNvPr id="0" name=""/>
        <dsp:cNvSpPr/>
      </dsp:nvSpPr>
      <dsp:spPr>
        <a:xfrm rot="5400000">
          <a:off x="6381922" y="-1205300"/>
          <a:ext cx="1055077" cy="6503022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41910" rIns="83820" bIns="41910" numCol="1" spcCol="1270" anchor="ctr" anchorCtr="0">
          <a:noAutofit/>
        </a:bodyPr>
        <a:lstStyle/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endParaRPr lang="en-GB" sz="2200" kern="1200" dirty="0"/>
        </a:p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15000"/>
            </a:spcAft>
            <a:buFontTx/>
            <a:buNone/>
          </a:pPr>
          <a:r>
            <a:rPr lang="en-GB" sz="2200" kern="1200" dirty="0"/>
            <a:t>Inform your decision in order to make your argument.</a:t>
          </a:r>
        </a:p>
      </dsp:txBody>
      <dsp:txXfrm rot="-5400000">
        <a:off x="3657950" y="1570177"/>
        <a:ext cx="6451517" cy="952067"/>
      </dsp:txXfrm>
    </dsp:sp>
    <dsp:sp modelId="{BE0F054B-B740-4007-B83D-97207CF1AF8D}">
      <dsp:nvSpPr>
        <dsp:cNvPr id="0" name=""/>
        <dsp:cNvSpPr/>
      </dsp:nvSpPr>
      <dsp:spPr>
        <a:xfrm>
          <a:off x="0" y="1386787"/>
          <a:ext cx="3657949" cy="1318846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4780" tIns="72390" rIns="144780" bIns="72390" numCol="1" spcCol="1270" anchor="ctr" anchorCtr="0">
          <a:noAutofit/>
        </a:bodyPr>
        <a:lstStyle/>
        <a:p>
          <a:pPr marL="0" lvl="0" indent="0" algn="ct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800" kern="1200" dirty="0"/>
            <a:t>Evidence-based</a:t>
          </a:r>
        </a:p>
      </dsp:txBody>
      <dsp:txXfrm>
        <a:off x="64381" y="1451168"/>
        <a:ext cx="3529187" cy="1190084"/>
      </dsp:txXfrm>
    </dsp:sp>
    <dsp:sp modelId="{97B0A09A-4FED-42FF-AEB7-A9F7007CE0C8}">
      <dsp:nvSpPr>
        <dsp:cNvPr id="0" name=""/>
        <dsp:cNvSpPr/>
      </dsp:nvSpPr>
      <dsp:spPr>
        <a:xfrm rot="5400000">
          <a:off x="6381922" y="179488"/>
          <a:ext cx="1055077" cy="6503022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41910" rIns="83820" bIns="41910" numCol="1" spcCol="1270" anchor="ctr" anchorCtr="0">
          <a:noAutofit/>
        </a:bodyPr>
        <a:lstStyle/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15000"/>
            </a:spcAft>
            <a:buFontTx/>
            <a:buNone/>
          </a:pPr>
          <a:r>
            <a:rPr lang="en-GB" sz="2200" kern="1200" dirty="0"/>
            <a:t>The value increases as the impact grow (CIPD, 2022).</a:t>
          </a:r>
        </a:p>
      </dsp:txBody>
      <dsp:txXfrm rot="-5400000">
        <a:off x="3657950" y="2954966"/>
        <a:ext cx="6451517" cy="952067"/>
      </dsp:txXfrm>
    </dsp:sp>
    <dsp:sp modelId="{5A656FD9-CAE2-4A87-8CB8-D3BC5244DD2E}">
      <dsp:nvSpPr>
        <dsp:cNvPr id="0" name=""/>
        <dsp:cNvSpPr/>
      </dsp:nvSpPr>
      <dsp:spPr>
        <a:xfrm>
          <a:off x="0" y="2771576"/>
          <a:ext cx="3657949" cy="1318846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4780" tIns="72390" rIns="144780" bIns="72390" numCol="1" spcCol="1270" anchor="ctr" anchorCtr="0">
          <a:noAutofit/>
        </a:bodyPr>
        <a:lstStyle/>
        <a:p>
          <a:pPr marL="0" lvl="0" indent="0" algn="ct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800" kern="1200" dirty="0"/>
            <a:t>Outcome-driven</a:t>
          </a:r>
        </a:p>
      </dsp:txBody>
      <dsp:txXfrm>
        <a:off x="64381" y="2835957"/>
        <a:ext cx="3529187" cy="119008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74320D2-045B-4D1E-8B9E-C818265D9A51}" type="datetimeFigureOut">
              <a:rPr lang="en-GB" smtClean="0"/>
              <a:t>10/03/2023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C167179-8635-4324-A3A7-88BD2D19570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286590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C167179-8635-4324-A3A7-88BD2D195704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571676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C167179-8635-4324-A3A7-88BD2D195704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354982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7280" y="758952"/>
            <a:ext cx="10058400" cy="3566160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51" y="4455621"/>
            <a:ext cx="100584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A55682-33B0-45B9-9C5E-A2F730F9F444}" type="datetimeFigureOut">
              <a:rPr lang="en-GB" smtClean="0"/>
              <a:t>10/03/2023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1ADC5D-77F3-4E39-838D-B56F6185DA89}" type="slidenum">
              <a:rPr lang="en-GB" smtClean="0"/>
              <a:t>‹#›</a:t>
            </a:fld>
            <a:endParaRPr lang="en-GB"/>
          </a:p>
        </p:txBody>
      </p:sp>
      <p:cxnSp>
        <p:nvCxnSpPr>
          <p:cNvPr id="9" name="Straight Connector 8"/>
          <p:cNvCxnSpPr/>
          <p:nvPr/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5358700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A55682-33B0-45B9-9C5E-A2F730F9F444}" type="datetimeFigureOut">
              <a:rPr lang="en-GB" smtClean="0"/>
              <a:t>10/03/2023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1ADC5D-77F3-4E39-838D-B56F6185DA8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2235563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758952"/>
            <a:ext cx="10058400" cy="3566160"/>
          </a:xfrm>
        </p:spPr>
        <p:txBody>
          <a:bodyPr anchor="b" anchorCtr="0">
            <a:normAutofit/>
          </a:bodyPr>
          <a:lstStyle>
            <a:lvl1pPr>
              <a:lnSpc>
                <a:spcPct val="85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4453128"/>
            <a:ext cx="10058400" cy="1143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A55682-33B0-45B9-9C5E-A2F730F9F444}" type="datetimeFigureOut">
              <a:rPr lang="en-GB" smtClean="0"/>
              <a:t>10/03/2023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1ADC5D-77F3-4E39-838D-B56F6185DA89}" type="slidenum">
              <a:rPr lang="en-GB" smtClean="0"/>
              <a:t>‹#›</a:t>
            </a:fld>
            <a:endParaRPr lang="en-GB"/>
          </a:p>
        </p:txBody>
      </p:sp>
      <p:cxnSp>
        <p:nvCxnSpPr>
          <p:cNvPr id="9" name="Straight Connector 8"/>
          <p:cNvCxnSpPr/>
          <p:nvPr/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2592482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97278" y="1845734"/>
            <a:ext cx="4937760" cy="4023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17920" y="1845735"/>
            <a:ext cx="4937760" cy="4023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A55682-33B0-45B9-9C5E-A2F730F9F444}" type="datetimeFigureOut">
              <a:rPr lang="en-GB" smtClean="0"/>
              <a:t>10/03/2023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1ADC5D-77F3-4E39-838D-B56F6185DA8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152953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97280" y="2582334"/>
            <a:ext cx="4937760" cy="3378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1792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17920" y="2582334"/>
            <a:ext cx="4937760" cy="3378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A55682-33B0-45B9-9C5E-A2F730F9F444}" type="datetimeFigureOut">
              <a:rPr lang="en-GB" smtClean="0"/>
              <a:t>10/03/2023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1ADC5D-77F3-4E39-838D-B56F6185DA8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274870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A55682-33B0-45B9-9C5E-A2F730F9F444}" type="datetimeFigureOut">
              <a:rPr lang="en-GB" smtClean="0"/>
              <a:t>10/03/2023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1ADC5D-77F3-4E39-838D-B56F6185DA8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856260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" name="Rectangle 5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A55682-33B0-45B9-9C5E-A2F730F9F444}" type="datetimeFigureOut">
              <a:rPr lang="en-GB" smtClean="0"/>
              <a:t>10/03/2023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1ADC5D-77F3-4E39-838D-B56F6185DA8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163710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16" y="0"/>
            <a:ext cx="4050791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4040071" y="0"/>
            <a:ext cx="64008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94359"/>
            <a:ext cx="3200400" cy="2286000"/>
          </a:xfrm>
        </p:spPr>
        <p:txBody>
          <a:bodyPr anchor="b">
            <a:norm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00600" y="731520"/>
            <a:ext cx="6492240" cy="5257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926080"/>
            <a:ext cx="3200400" cy="3379124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65512" y="6459785"/>
            <a:ext cx="2618510" cy="365125"/>
          </a:xfrm>
        </p:spPr>
        <p:txBody>
          <a:bodyPr/>
          <a:lstStyle>
            <a:lvl1pPr algn="l">
              <a:defRPr/>
            </a:lvl1pPr>
          </a:lstStyle>
          <a:p>
            <a:fld id="{C1A55682-33B0-45B9-9C5E-A2F730F9F444}" type="datetimeFigureOut">
              <a:rPr lang="en-GB" smtClean="0"/>
              <a:t>10/03/2023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800600" y="6459785"/>
            <a:ext cx="4648200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171ADC5D-77F3-4E39-838D-B56F6185DA8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66402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4953000"/>
            <a:ext cx="12188825" cy="1905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5" y="491507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5074920"/>
            <a:ext cx="10113645" cy="822960"/>
          </a:xfrm>
        </p:spPr>
        <p:txBody>
          <a:bodyPr lIns="91440" tIns="0" rIns="91440" bIns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5" y="0"/>
            <a:ext cx="12191985" cy="4915076"/>
          </a:xfrm>
          <a:solidFill>
            <a:schemeClr val="bg2">
              <a:lumMod val="90000"/>
            </a:schemeClr>
          </a:solidFill>
        </p:spPr>
        <p:txBody>
          <a:bodyPr lIns="457200" tIns="45720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97280" y="5907024"/>
            <a:ext cx="10113264" cy="59436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A55682-33B0-45B9-9C5E-A2F730F9F444}" type="datetimeFigureOut">
              <a:rPr lang="en-GB" smtClean="0"/>
              <a:t>10/03/2023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1ADC5D-77F3-4E39-838D-B56F6185DA8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806397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lIns="45720" tIns="0" rIns="45720" bIns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A55682-33B0-45B9-9C5E-A2F730F9F444}" type="datetimeFigureOut">
              <a:rPr lang="en-GB" smtClean="0"/>
              <a:t>10/03/2023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1ADC5D-77F3-4E39-838D-B56F6185DA8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201330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412302"/>
            <a:ext cx="2628900" cy="575989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412302"/>
            <a:ext cx="7734300" cy="5759898"/>
          </a:xfrm>
        </p:spPr>
        <p:txBody>
          <a:bodyPr vert="eaVert" lIns="45720" tIns="0" rIns="45720" bIns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A55682-33B0-45B9-9C5E-A2F730F9F444}" type="datetimeFigureOut">
              <a:rPr lang="en-GB" smtClean="0"/>
              <a:t>10/03/2023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1ADC5D-77F3-4E39-838D-B56F6185DA8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728075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5" y="6334316"/>
            <a:ext cx="12191985" cy="6648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5734"/>
            <a:ext cx="10058400" cy="4023360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97280" y="6459785"/>
            <a:ext cx="247227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rgbClr val="FFFFFF"/>
                </a:solidFill>
              </a:defRPr>
            </a:lvl1pPr>
          </a:lstStyle>
          <a:p>
            <a:fld id="{C1A55682-33B0-45B9-9C5E-A2F730F9F444}" type="datetimeFigureOut">
              <a:rPr lang="en-GB" smtClean="0"/>
              <a:t>10/03/2023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686185" y="6459785"/>
            <a:ext cx="482280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all" baseline="0">
                <a:solidFill>
                  <a:srgbClr val="FFFFFF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900458" y="6459785"/>
            <a:ext cx="131202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rgbClr val="FFFFFF"/>
                </a:solidFill>
              </a:defRPr>
            </a:lvl1pPr>
          </a:lstStyle>
          <a:p>
            <a:fld id="{171ADC5D-77F3-4E39-838D-B56F6185DA89}" type="slidenum">
              <a:rPr lang="en-GB" smtClean="0"/>
              <a:t>‹#›</a:t>
            </a:fld>
            <a:endParaRPr lang="en-GB"/>
          </a:p>
        </p:txBody>
      </p:sp>
      <p:cxnSp>
        <p:nvCxnSpPr>
          <p:cNvPr id="10" name="Straight Connector 9"/>
          <p:cNvCxnSpPr/>
          <p:nvPr/>
        </p:nvCxnSpPr>
        <p:spPr>
          <a:xfrm>
            <a:off x="1193532" y="1737845"/>
            <a:ext cx="996696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1026724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353" r:id="rId1"/>
    <p:sldLayoutId id="2147484354" r:id="rId2"/>
    <p:sldLayoutId id="2147484355" r:id="rId3"/>
    <p:sldLayoutId id="2147484356" r:id="rId4"/>
    <p:sldLayoutId id="2147484357" r:id="rId5"/>
    <p:sldLayoutId id="2147484358" r:id="rId6"/>
    <p:sldLayoutId id="2147484359" r:id="rId7"/>
    <p:sldLayoutId id="2147484360" r:id="rId8"/>
    <p:sldLayoutId id="2147484361" r:id="rId9"/>
    <p:sldLayoutId id="2147484362" r:id="rId10"/>
    <p:sldLayoutId id="2147484363" r:id="rId11"/>
  </p:sldLayoutIdLst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480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peopleprofession.cipd.org/profession-map/core-purpose" TargetMode="External"/><Relationship Id="rId2" Type="http://schemas.openxmlformats.org/officeDocument/2006/relationships/hyperlink" Target="https://peopleprofession.cipd.org/profession-map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7A2177-49F8-6E3C-2C15-A3D56230A7A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580103"/>
            <a:ext cx="9144000" cy="2198021"/>
          </a:xfrm>
        </p:spPr>
        <p:txBody>
          <a:bodyPr/>
          <a:lstStyle/>
          <a:p>
            <a:r>
              <a:rPr lang="en-GB" dirty="0"/>
              <a:t>Individual Presentation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51523B6-AED8-2845-303D-D4C52588F44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31534"/>
            <a:ext cx="9144000" cy="1655762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Managing People</a:t>
            </a:r>
          </a:p>
          <a:p>
            <a:r>
              <a:rPr lang="en-GB" dirty="0"/>
              <a:t>LCBB5004 </a:t>
            </a:r>
          </a:p>
          <a:p>
            <a:r>
              <a:rPr lang="en-GB" dirty="0"/>
              <a:t>Lecturer: Samuel Ofori </a:t>
            </a:r>
          </a:p>
          <a:p>
            <a:r>
              <a:rPr lang="en-GB" dirty="0"/>
              <a:t>Rodica Cirlan (2123003)</a:t>
            </a:r>
          </a:p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8091E5D-D56A-45A2-F313-ABA4C4052AF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739669" y="263320"/>
            <a:ext cx="2626421" cy="14179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1292045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5A9964-0B2F-244B-6DFB-731EE06EBD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>
            <a:normAutofit/>
          </a:bodyPr>
          <a:lstStyle/>
          <a:p>
            <a:r>
              <a:rPr lang="en-GB"/>
              <a:t>This presentation will cover:</a:t>
            </a:r>
            <a:endParaRPr lang="en-GB" dirty="0"/>
          </a:p>
        </p:txBody>
      </p:sp>
      <p:graphicFrame>
        <p:nvGraphicFramePr>
          <p:cNvPr id="17" name="Content Placeholder 2">
            <a:extLst>
              <a:ext uri="{FF2B5EF4-FFF2-40B4-BE49-F238E27FC236}">
                <a16:creationId xmlns:a16="http://schemas.microsoft.com/office/drawing/2014/main" id="{515E2E29-D647-EB5C-8CE4-42D59CF2D94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44886338"/>
              </p:ext>
            </p:extLst>
          </p:nvPr>
        </p:nvGraphicFramePr>
        <p:xfrm>
          <a:off x="1096963" y="2098515"/>
          <a:ext cx="10058400" cy="378608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20992536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1CE6A6-52DF-E229-EC65-773EEC5DBE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20876" y="286603"/>
            <a:ext cx="9969911" cy="986673"/>
          </a:xfrm>
        </p:spPr>
        <p:txBody>
          <a:bodyPr>
            <a:normAutofit/>
          </a:bodyPr>
          <a:lstStyle/>
          <a:p>
            <a:r>
              <a:rPr lang="en-GB" sz="4000" dirty="0"/>
              <a:t>HR Specialist Roles According to Ulrich</a:t>
            </a:r>
            <a:br>
              <a:rPr lang="en-GB" sz="4000" dirty="0"/>
            </a:br>
            <a:r>
              <a:rPr lang="en-GB" sz="1300" dirty="0"/>
              <a:t>Source: : Hunter, Saunders, and Constance (2016)</a:t>
            </a:r>
            <a:br>
              <a:rPr lang="en-GB" sz="1300" dirty="0"/>
            </a:br>
            <a:r>
              <a:rPr lang="en-GB" sz="1300" dirty="0"/>
              <a:t>Shakil, Hassan, and Qureshi, (2019) </a:t>
            </a:r>
          </a:p>
        </p:txBody>
      </p:sp>
      <p:graphicFrame>
        <p:nvGraphicFramePr>
          <p:cNvPr id="8" name="Table 8">
            <a:extLst>
              <a:ext uri="{FF2B5EF4-FFF2-40B4-BE49-F238E27FC236}">
                <a16:creationId xmlns:a16="http://schemas.microsoft.com/office/drawing/2014/main" id="{1BBD870B-45BA-D2F9-0B87-6FBC212425E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98072868"/>
              </p:ext>
            </p:extLst>
          </p:nvPr>
        </p:nvGraphicFramePr>
        <p:xfrm>
          <a:off x="894734" y="1533831"/>
          <a:ext cx="10481190" cy="419639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92958">
                  <a:extLst>
                    <a:ext uri="{9D8B030D-6E8A-4147-A177-3AD203B41FA5}">
                      <a16:colId xmlns:a16="http://schemas.microsoft.com/office/drawing/2014/main" val="41786397"/>
                    </a:ext>
                  </a:extLst>
                </a:gridCol>
                <a:gridCol w="2097058">
                  <a:extLst>
                    <a:ext uri="{9D8B030D-6E8A-4147-A177-3AD203B41FA5}">
                      <a16:colId xmlns:a16="http://schemas.microsoft.com/office/drawing/2014/main" val="513058914"/>
                    </a:ext>
                  </a:extLst>
                </a:gridCol>
                <a:gridCol w="2097058">
                  <a:extLst>
                    <a:ext uri="{9D8B030D-6E8A-4147-A177-3AD203B41FA5}">
                      <a16:colId xmlns:a16="http://schemas.microsoft.com/office/drawing/2014/main" val="2511837919"/>
                    </a:ext>
                  </a:extLst>
                </a:gridCol>
                <a:gridCol w="2097058">
                  <a:extLst>
                    <a:ext uri="{9D8B030D-6E8A-4147-A177-3AD203B41FA5}">
                      <a16:colId xmlns:a16="http://schemas.microsoft.com/office/drawing/2014/main" val="4267691507"/>
                    </a:ext>
                  </a:extLst>
                </a:gridCol>
                <a:gridCol w="2097058">
                  <a:extLst>
                    <a:ext uri="{9D8B030D-6E8A-4147-A177-3AD203B41FA5}">
                      <a16:colId xmlns:a16="http://schemas.microsoft.com/office/drawing/2014/main" val="1189513238"/>
                    </a:ext>
                  </a:extLst>
                </a:gridCol>
              </a:tblGrid>
              <a:tr h="671564">
                <a:tc>
                  <a:txBody>
                    <a:bodyPr/>
                    <a:lstStyle/>
                    <a:p>
                      <a:r>
                        <a:rPr lang="en-GB" dirty="0"/>
                        <a:t>Metaphor Role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Role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Activity</a:t>
                      </a:r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Deliverable</a:t>
                      </a:r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13608803"/>
                  </a:ext>
                </a:extLst>
              </a:tr>
              <a:tr h="580167">
                <a:tc>
                  <a:txBody>
                    <a:bodyPr/>
                    <a:lstStyle/>
                    <a:p>
                      <a:r>
                        <a:rPr lang="en-GB" dirty="0"/>
                        <a:t>Strategic Partner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Manage strategic resources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Adjust HR and business strategy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Execute the strategy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72431445"/>
                  </a:ext>
                </a:extLst>
              </a:tr>
              <a:tr h="828809">
                <a:tc>
                  <a:txBody>
                    <a:bodyPr/>
                    <a:lstStyle/>
                    <a:p>
                      <a:r>
                        <a:rPr lang="en-GB" dirty="0"/>
                        <a:t>Administrative Expert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Manage the infrastructure of the company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Re-structure the process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Build an effective infrastructure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65618447"/>
                  </a:ext>
                </a:extLst>
              </a:tr>
              <a:tr h="1970350">
                <a:tc>
                  <a:txBody>
                    <a:bodyPr/>
                    <a:lstStyle/>
                    <a:p>
                      <a:r>
                        <a:rPr lang="en-GB" dirty="0"/>
                        <a:t>Employee Champion</a:t>
                      </a:r>
                    </a:p>
                    <a:p>
                      <a:endParaRPr lang="en-GB" dirty="0"/>
                    </a:p>
                    <a:p>
                      <a:r>
                        <a:rPr lang="en-GB" dirty="0"/>
                        <a:t>Change Agent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Manage employee contribution</a:t>
                      </a:r>
                    </a:p>
                    <a:p>
                      <a:endParaRPr lang="en-GB" dirty="0"/>
                    </a:p>
                    <a:p>
                      <a:r>
                        <a:rPr lang="en-GB" dirty="0"/>
                        <a:t>Manage the transformation and change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Listen and respond to workers</a:t>
                      </a:r>
                    </a:p>
                    <a:p>
                      <a:endParaRPr lang="en-GB" dirty="0"/>
                    </a:p>
                    <a:p>
                      <a:r>
                        <a:rPr lang="en-GB" dirty="0"/>
                        <a:t>Manage the transformation and change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Increase employee commitment and capability</a:t>
                      </a:r>
                    </a:p>
                    <a:p>
                      <a:endParaRPr lang="en-GB" dirty="0"/>
                    </a:p>
                    <a:p>
                      <a:r>
                        <a:rPr lang="en-GB" dirty="0"/>
                        <a:t>Create a refreshed infrastructure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7334243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08138799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116E80-3B22-DAFA-07C0-47A356456B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br>
              <a:rPr lang="en-GB" dirty="0"/>
            </a:br>
            <a:r>
              <a:rPr lang="en-GB" dirty="0"/>
              <a:t>CIPD Profession Map</a:t>
            </a:r>
          </a:p>
        </p:txBody>
      </p:sp>
      <p:pic>
        <p:nvPicPr>
          <p:cNvPr id="8" name="Content Placeholder 7">
            <a:extLst>
              <a:ext uri="{FF2B5EF4-FFF2-40B4-BE49-F238E27FC236}">
                <a16:creationId xmlns:a16="http://schemas.microsoft.com/office/drawing/2014/main" id="{7193211B-91A8-A28A-4788-4CC36A33399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435750" y="1846263"/>
            <a:ext cx="7380825" cy="4022725"/>
          </a:xfrm>
        </p:spPr>
      </p:pic>
    </p:spTree>
    <p:extLst>
      <p:ext uri="{BB962C8B-B14F-4D97-AF65-F5344CB8AC3E}">
        <p14:creationId xmlns:p14="http://schemas.microsoft.com/office/powerpoint/2010/main" val="289059529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B434B2-4FCA-784E-C466-D5445998FA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Explore HR professionals’ values</a:t>
            </a:r>
          </a:p>
        </p:txBody>
      </p:sp>
      <p:graphicFrame>
        <p:nvGraphicFramePr>
          <p:cNvPr id="8" name="Content Placeholder 7">
            <a:extLst>
              <a:ext uri="{FF2B5EF4-FFF2-40B4-BE49-F238E27FC236}">
                <a16:creationId xmlns:a16="http://schemas.microsoft.com/office/drawing/2014/main" id="{E5AEF577-0061-C5B6-6EEA-E6FE1CB1121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73342450"/>
              </p:ext>
            </p:extLst>
          </p:nvPr>
        </p:nvGraphicFramePr>
        <p:xfrm>
          <a:off x="1096963" y="1846263"/>
          <a:ext cx="10160972" cy="409242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38696467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A303D0-8F0F-C0B6-84C1-991371E056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Types of relationships between the employer and employee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131DF6-2E99-8B48-2C23-B0D21C54BD6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GB" dirty="0"/>
              <a:t>Alan Fox (1966) offered two reference frameworks, unitarist and pluralist, for the employment relationship. Below are the characteristics of the first one: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GB" dirty="0"/>
              <a:t>This view sees the company as a cohesive, unified group with shared values and purposes.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GB" dirty="0"/>
              <a:t>Management has the ability to manage and make decisions. 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GB" dirty="0"/>
              <a:t>Unitarist managers seek total control and employee commitment.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GB" dirty="0"/>
              <a:t>From this perspective, managers prefer to deal with workers individually rather than collectively through trade unions. 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GB" dirty="0"/>
              <a:t>Trade unions restrict management's authority according to this approach </a:t>
            </a:r>
            <a:r>
              <a:rPr lang="da-DK" dirty="0"/>
              <a:t>(Calveley et al., 2017).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v"/>
            </a:pPr>
            <a:endParaRPr lang="en-GB" dirty="0"/>
          </a:p>
          <a:p>
            <a:pPr marL="0" indent="0">
              <a:lnSpc>
                <a:spcPct val="150000"/>
              </a:lnSpc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1036352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C86CF5-C8A3-9465-28B3-78FA7EBE75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Types of relationships between the employer and employee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BAD0BD-33DE-AA7D-F272-A6C133D811C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GB" dirty="0"/>
              <a:t>Pluralists believe in collectivism, whereas unitarist believe in individuality. 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GB" dirty="0"/>
              <a:t>Organisations with this view recognise that trade unions are legal and that union representation is a valid way to set wages.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GB" dirty="0"/>
              <a:t>Management should negotiate with the union to handle conflict in the pluralist framework.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GB" dirty="0"/>
              <a:t>Several organisations still use a pluralistic management style, with trade unions representing employees. Particularly in the UK public sector (</a:t>
            </a:r>
            <a:r>
              <a:rPr lang="da-DK" dirty="0"/>
              <a:t>Calveley et al., 2017).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7239652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40A493-1E52-1DEA-01B6-B9191DE780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36320" y="394977"/>
            <a:ext cx="10058400" cy="1450757"/>
          </a:xfrm>
        </p:spPr>
        <p:txBody>
          <a:bodyPr>
            <a:noAutofit/>
          </a:bodyPr>
          <a:lstStyle/>
          <a:p>
            <a:r>
              <a:rPr lang="en-GB" sz="3600" dirty="0"/>
              <a:t>HR specialists can help establish a positive working relationship in the following ways: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E19589F-3CFF-47DC-25CE-7F3499275F6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GB" dirty="0"/>
              <a:t>Employee voice mechanisms, including employee representation, should be developed.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GB" dirty="0"/>
              <a:t>Develop communication channels with the union and non-union personnel at each level.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GB" dirty="0"/>
              <a:t>Include a method for recording, listening and evaluating the voice of the workers.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GB" dirty="0"/>
              <a:t>Managers should be trained to understand the company’s goals and procedures and how to increase employee voice.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GB" dirty="0"/>
              <a:t>Establishing an organization-wide commitment to cooperation so that managers at all levels can build confidence and productively interact with representatives (CIPD, 2022).</a:t>
            </a:r>
          </a:p>
        </p:txBody>
      </p:sp>
    </p:spTree>
    <p:extLst>
      <p:ext uri="{BB962C8B-B14F-4D97-AF65-F5344CB8AC3E}">
        <p14:creationId xmlns:p14="http://schemas.microsoft.com/office/powerpoint/2010/main" val="229986884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F43369-08A6-30F8-087B-A74BE4DC4F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286604"/>
            <a:ext cx="10058400" cy="1119410"/>
          </a:xfrm>
        </p:spPr>
        <p:txBody>
          <a:bodyPr>
            <a:normAutofit/>
          </a:bodyPr>
          <a:lstStyle/>
          <a:p>
            <a:r>
              <a:rPr lang="en-GB" sz="3600" dirty="0"/>
              <a:t>CON’TD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AB32D56-FA2A-EC5D-F3E9-D55077ADDB4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GB" dirty="0"/>
              <a:t>During recruiting interviews, give a "realistic job preview" of pros and cons;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GB" dirty="0"/>
              <a:t>In induction (onboarding) programmes, explain to new employees the organization's HR policies, processes, and core values, emphasising the performance standards required in areas such as quality and customer service; 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GB" dirty="0"/>
              <a:t>promoting maximum communication between managers, team leaders, and team members in order to develop a common understanding of expectations and facilitate two-way collaboration;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GB" dirty="0"/>
              <a:t>by establishing a general policy of transparency—making sure that workers know what is happening, why, and how it will affect their job, growth, and opportunities (Armstrong, </a:t>
            </a: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2020).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8788345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051689-274C-2047-89E2-31111E755D5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CIPD (2022) Research 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AE437E-E65A-0D2D-9D15-A3557E67E9B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93058" y="1956619"/>
            <a:ext cx="10432025" cy="4188541"/>
          </a:xfrm>
        </p:spPr>
        <p:txBody>
          <a:bodyPr/>
          <a:lstStyle/>
          <a:p>
            <a:pPr marL="0" indent="0">
              <a:lnSpc>
                <a:spcPct val="150000"/>
              </a:lnSpc>
              <a:buNone/>
            </a:pPr>
            <a:r>
              <a:rPr lang="en-GB" dirty="0"/>
              <a:t>Employment Relations Climate</a:t>
            </a:r>
          </a:p>
        </p:txBody>
      </p:sp>
      <p:graphicFrame>
        <p:nvGraphicFramePr>
          <p:cNvPr id="6" name="Chart 5">
            <a:extLst>
              <a:ext uri="{FF2B5EF4-FFF2-40B4-BE49-F238E27FC236}">
                <a16:creationId xmlns:a16="http://schemas.microsoft.com/office/drawing/2014/main" id="{C785AFA9-5643-31CC-5AD5-FBBA8FDF03F5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766500404"/>
              </p:ext>
            </p:extLst>
          </p:nvPr>
        </p:nvGraphicFramePr>
        <p:xfrm>
          <a:off x="1199535" y="2038227"/>
          <a:ext cx="9448800" cy="4188541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</p:spTree>
    <p:extLst>
      <p:ext uri="{BB962C8B-B14F-4D97-AF65-F5344CB8AC3E}">
        <p14:creationId xmlns:p14="http://schemas.microsoft.com/office/powerpoint/2010/main" val="53217173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877E14-1926-9DE0-6C6C-722F629C34E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FCAB83F-8E41-954B-003E-392967F451D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Font typeface="Wingdings" panose="05000000000000000000" pitchFamily="2" charset="2"/>
              <a:buChar char="v"/>
            </a:pPr>
            <a:endParaRPr lang="en-GB" dirty="0"/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GB" dirty="0"/>
              <a:t> HR Professionals play a key role within an organisation due to the fact that it is the department responsible for absolutely every element of an employee's life within the organisation.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GB" dirty="0"/>
              <a:t>Employee relations is a specialist knowledge within the profession’s map. </a:t>
            </a:r>
            <a:r>
              <a:rPr lang="en-GB"/>
              <a:t>It highlights how crucial it is to manage the interactions between an organisation and its workers fairly and in line with the law.</a:t>
            </a:r>
            <a:endParaRPr lang="en-GB" dirty="0"/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GB" dirty="0"/>
              <a:t>Positive employee relations and strong employee engagement have the potential to improve both corporate performance and employee health and well-being.</a:t>
            </a:r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8885855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CAC80F-2FAD-28FF-B8C2-C95915E3B16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507A37-F15F-77BE-C567-4597AB40093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97280" y="1845734"/>
            <a:ext cx="10249146" cy="4309260"/>
          </a:xfrm>
        </p:spPr>
        <p:txBody>
          <a:bodyPr>
            <a:normAutofit fontScale="62500" lnSpcReduction="20000"/>
          </a:bodyPr>
          <a:lstStyle/>
          <a:p>
            <a:pPr>
              <a:lnSpc>
                <a:spcPct val="120000"/>
              </a:lnSpc>
            </a:pPr>
            <a:r>
              <a:rPr lang="en-GB" dirty="0"/>
              <a:t>1. Hunter, I., Saunders, J., and Constance, S. (2016) </a:t>
            </a:r>
            <a:r>
              <a:rPr lang="en-GB" i="1" dirty="0"/>
              <a:t>HR Business Partners</a:t>
            </a:r>
            <a:r>
              <a:rPr lang="en-GB" dirty="0"/>
              <a:t>. Hampshire: Routledge</a:t>
            </a:r>
          </a:p>
          <a:p>
            <a:pPr>
              <a:lnSpc>
                <a:spcPct val="120000"/>
              </a:lnSpc>
            </a:pPr>
            <a:r>
              <a:rPr lang="en-GB" dirty="0"/>
              <a:t>2. Shakil, R.M., Hassan, M.A. and Qureshi, M.I. (2019) ‘Understanding the Relationship Between HR Roles and HR Effectiveness: A Conceptual Review’, </a:t>
            </a:r>
            <a:r>
              <a:rPr lang="en-GB" i="1" dirty="0"/>
              <a:t>Management Research Spectrum</a:t>
            </a:r>
            <a:r>
              <a:rPr lang="en-GB" dirty="0"/>
              <a:t>, 9(1), pp.78-82.</a:t>
            </a:r>
          </a:p>
          <a:p>
            <a:pPr>
              <a:lnSpc>
                <a:spcPct val="120000"/>
              </a:lnSpc>
            </a:pPr>
            <a:r>
              <a:rPr lang="en-GB" dirty="0"/>
              <a:t>3. CIPD (2021) </a:t>
            </a:r>
            <a:r>
              <a:rPr lang="en-GB" i="1" dirty="0"/>
              <a:t>Explore the Profession Map</a:t>
            </a:r>
            <a:r>
              <a:rPr lang="en-GB" dirty="0"/>
              <a:t>. Available at: </a:t>
            </a:r>
            <a:r>
              <a:rPr lang="en-GB" dirty="0">
                <a:hlinkClick r:id="rId2"/>
              </a:rPr>
              <a:t>https://peopleprofession.cipd.org/profession-map</a:t>
            </a:r>
            <a:r>
              <a:rPr lang="en-GB" dirty="0"/>
              <a:t> (Accessed 4 March 2023).</a:t>
            </a:r>
          </a:p>
          <a:p>
            <a:pPr>
              <a:lnSpc>
                <a:spcPct val="120000"/>
              </a:lnSpc>
            </a:pPr>
            <a:r>
              <a:rPr lang="en-GB" dirty="0"/>
              <a:t>4. Armstrong, M. (2020) </a:t>
            </a:r>
            <a:r>
              <a:rPr lang="en-GB" i="1" dirty="0"/>
              <a:t>Armstrong’s handbook of human resource management practice</a:t>
            </a:r>
            <a:r>
              <a:rPr lang="en-GB" dirty="0"/>
              <a:t>. 15th </a:t>
            </a:r>
            <a:r>
              <a:rPr lang="en-GB" dirty="0" err="1"/>
              <a:t>edn</a:t>
            </a:r>
            <a:r>
              <a:rPr lang="en-GB" dirty="0"/>
              <a:t>. New York: </a:t>
            </a:r>
            <a:r>
              <a:rPr lang="en-GB" dirty="0" err="1"/>
              <a:t>KoganPage</a:t>
            </a:r>
            <a:r>
              <a:rPr lang="en-GB" dirty="0"/>
              <a:t>.</a:t>
            </a:r>
          </a:p>
          <a:p>
            <a:pPr>
              <a:lnSpc>
                <a:spcPct val="120000"/>
              </a:lnSpc>
            </a:pPr>
            <a:r>
              <a:rPr lang="en-GB" dirty="0"/>
              <a:t>5</a:t>
            </a:r>
            <a:r>
              <a:rPr lang="en-GB" dirty="0">
                <a:highlight>
                  <a:srgbClr val="FF0000"/>
                </a:highlight>
              </a:rPr>
              <a:t>. Calveley M. </a:t>
            </a:r>
            <a:r>
              <a:rPr lang="en-GB" i="1" dirty="0">
                <a:highlight>
                  <a:srgbClr val="FF0000"/>
                </a:highlight>
              </a:rPr>
              <a:t>et al. </a:t>
            </a:r>
            <a:r>
              <a:rPr lang="en-GB" dirty="0">
                <a:highlight>
                  <a:srgbClr val="FF0000"/>
                </a:highlight>
              </a:rPr>
              <a:t>(2017) ‘Managing the Employment Relationship’, in Gary Rees, and Paul Smith, eds., </a:t>
            </a:r>
            <a:r>
              <a:rPr lang="en-GB" i="1" dirty="0">
                <a:highlight>
                  <a:srgbClr val="FF0000"/>
                </a:highlight>
              </a:rPr>
              <a:t>Strategic Human Resources.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GB" i="1" dirty="0">
                <a:highlight>
                  <a:srgbClr val="FF0000"/>
                </a:highlight>
              </a:rPr>
              <a:t>Management: An International Perspective</a:t>
            </a:r>
            <a:r>
              <a:rPr lang="en-GB" dirty="0">
                <a:highlight>
                  <a:srgbClr val="FF0000"/>
                </a:highlight>
              </a:rPr>
              <a:t>, London: SAGE</a:t>
            </a:r>
          </a:p>
          <a:p>
            <a:pPr>
              <a:lnSpc>
                <a:spcPct val="120000"/>
              </a:lnSpc>
            </a:pPr>
            <a:r>
              <a:rPr lang="en-GB" dirty="0">
                <a:highlight>
                  <a:srgbClr val="FF0000"/>
                </a:highlight>
              </a:rPr>
              <a:t>Publishing.</a:t>
            </a:r>
          </a:p>
          <a:p>
            <a:pPr>
              <a:lnSpc>
                <a:spcPct val="120000"/>
              </a:lnSpc>
            </a:pPr>
            <a:r>
              <a:rPr lang="en-GB" dirty="0"/>
              <a:t>6. CIPD (2022) </a:t>
            </a:r>
            <a:r>
              <a:rPr lang="en-GB" i="1" dirty="0"/>
              <a:t>Employee relations: an introduction. </a:t>
            </a:r>
            <a:r>
              <a:rPr lang="en-GB" dirty="0"/>
              <a:t>Available at: https://www.cipd.co.uk/knowledge/fundamentals/relations/employees/factsheet#gref (Accessed 05 March 2023).</a:t>
            </a:r>
          </a:p>
          <a:p>
            <a:pPr>
              <a:lnSpc>
                <a:spcPct val="120000"/>
              </a:lnSpc>
            </a:pPr>
            <a:r>
              <a:rPr lang="en-GB" dirty="0"/>
              <a:t>7. CIPD (2022) </a:t>
            </a:r>
            <a:r>
              <a:rPr lang="en-GB" i="1" dirty="0"/>
              <a:t>Core Purpose. Available at: </a:t>
            </a:r>
            <a:r>
              <a:rPr lang="en-GB" dirty="0">
                <a:hlinkClick r:id="rId3"/>
              </a:rPr>
              <a:t>https://peopleprofession.cipd.org/profession-map/core-purpose</a:t>
            </a:r>
            <a:r>
              <a:rPr lang="en-GB" dirty="0"/>
              <a:t> (Accessed on 05 March 2023)</a:t>
            </a:r>
          </a:p>
          <a:p>
            <a:pPr>
              <a:lnSpc>
                <a:spcPct val="120000"/>
              </a:lnSpc>
            </a:pPr>
            <a:r>
              <a:rPr lang="en-GB" dirty="0"/>
              <a:t>8. Fox, A. (1966) ‘Managerial Ideology and Labour Relations’, </a:t>
            </a:r>
            <a:r>
              <a:rPr lang="en-GB" i="1" dirty="0"/>
              <a:t>British journal of industrial relations</a:t>
            </a:r>
            <a:r>
              <a:rPr lang="en-GB" dirty="0"/>
              <a:t>, 4(1-3), pp. 366–378. Available at: https://doi.org/10.1111/j.1467-8543.1966.tb00936.x.</a:t>
            </a:r>
          </a:p>
          <a:p>
            <a:pPr>
              <a:lnSpc>
                <a:spcPct val="120000"/>
              </a:lnSpc>
            </a:pPr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36297089"/>
      </p:ext>
    </p:extLst>
  </p:cSld>
  <p:clrMapOvr>
    <a:masterClrMapping/>
  </p:clrMapOvr>
</p:sld>
</file>

<file path=ppt/theme/theme1.xml><?xml version="1.0" encoding="utf-8"?>
<a:theme xmlns:a="http://schemas.openxmlformats.org/drawingml/2006/main" name="Retrospect">
  <a:themeElements>
    <a:clrScheme name="Retrospect">
      <a:dk1>
        <a:sysClr val="windowText" lastClr="000000"/>
      </a:dk1>
      <a:lt1>
        <a:sysClr val="window" lastClr="FFFFFF"/>
      </a:lt1>
      <a:dk2>
        <a:srgbClr val="455F51"/>
      </a:dk2>
      <a:lt2>
        <a:srgbClr val="E2DFCC"/>
      </a:lt2>
      <a:accent1>
        <a:srgbClr val="99CB38"/>
      </a:accent1>
      <a:accent2>
        <a:srgbClr val="63A537"/>
      </a:accent2>
      <a:accent3>
        <a:srgbClr val="37A76F"/>
      </a:accent3>
      <a:accent4>
        <a:srgbClr val="44C1A3"/>
      </a:accent4>
      <a:accent5>
        <a:srgbClr val="4EB3CF"/>
      </a:accent5>
      <a:accent6>
        <a:srgbClr val="51C3F9"/>
      </a:accent6>
      <a:hlink>
        <a:srgbClr val="6B9F25"/>
      </a:hlink>
      <a:folHlink>
        <a:srgbClr val="B26B02"/>
      </a:folHlink>
    </a:clrScheme>
    <a:fontScheme name="Retrospect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" id="{5F128B03-DCCA-4EEB-AB3B-CF2899314A46}" vid="{D26EA377-59BD-4C9C-9D94-EE8416EE4C79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Retrospect</Template>
  <TotalTime>888</TotalTime>
  <Words>1009</Words>
  <Application>Microsoft Office PowerPoint</Application>
  <PresentationFormat>Widescreen</PresentationFormat>
  <Paragraphs>89</Paragraphs>
  <Slides>12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6" baseType="lpstr">
      <vt:lpstr>Calibri</vt:lpstr>
      <vt:lpstr>Calibri Light</vt:lpstr>
      <vt:lpstr>Wingdings</vt:lpstr>
      <vt:lpstr>Retrospect</vt:lpstr>
      <vt:lpstr>Individual Presentation</vt:lpstr>
      <vt:lpstr>This presentation will cover:</vt:lpstr>
      <vt:lpstr>HR Specialist Roles According to Ulrich Source: : Hunter, Saunders, and Constance (2016) Shakil, Hassan, and Qureshi, (2019) </vt:lpstr>
      <vt:lpstr> CIPD Profession Map</vt:lpstr>
      <vt:lpstr>Explore HR professionals’ values</vt:lpstr>
      <vt:lpstr>Types of relationships between the employer and employee</vt:lpstr>
      <vt:lpstr>Types of relationships between the employer and employee</vt:lpstr>
      <vt:lpstr>HR specialists can help establish a positive working relationship in the following ways:</vt:lpstr>
      <vt:lpstr>CON’TD</vt:lpstr>
      <vt:lpstr>CIPD (2022) Research  </vt:lpstr>
      <vt:lpstr>Conclusion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Individual Presentation</dc:title>
  <dc:creator>Rodica Cirlan (2123003)</dc:creator>
  <cp:lastModifiedBy>Rodica Cirlan (2123003)</cp:lastModifiedBy>
  <cp:revision>11</cp:revision>
  <dcterms:created xsi:type="dcterms:W3CDTF">2023-03-02T12:50:24Z</dcterms:created>
  <dcterms:modified xsi:type="dcterms:W3CDTF">2023-03-10T17:53:03Z</dcterms:modified>
</cp:coreProperties>
</file>