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93" r:id="rId3"/>
    <p:sldId id="257" r:id="rId4"/>
    <p:sldId id="281" r:id="rId5"/>
    <p:sldId id="262" r:id="rId6"/>
    <p:sldId id="268" r:id="rId7"/>
    <p:sldId id="269" r:id="rId8"/>
    <p:sldId id="291" r:id="rId9"/>
    <p:sldId id="288" r:id="rId10"/>
    <p:sldId id="286" r:id="rId11"/>
    <p:sldId id="282" r:id="rId12"/>
  </p:sldIdLst>
  <p:sldSz cx="18288000" cy="10287000"/>
  <p:notesSz cx="6858000" cy="9144000"/>
  <p:embeddedFontLst>
    <p:embeddedFont>
      <p:font typeface="Noto Sans" panose="020B0502040504020204" pitchFamily="34" charset="0"/>
      <p:regular r:id="rId14"/>
      <p:bold r:id="rId15"/>
      <p:italic r:id="rId16"/>
      <p:boldItalic r:id="rId17"/>
    </p:embeddedFont>
    <p:embeddedFont>
      <p:font typeface="Noto Sans Bold" panose="020B0604020202020204" charset="0"/>
      <p:regular r:id="rId18"/>
      <p:bold r:id="rId19"/>
    </p:embeddedFont>
    <p:embeddedFont>
      <p:font typeface="Open Sans Bold" panose="020B0604020202020204"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3447"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SANNA INTERNATIONAL MISSION" userId="d27eff72c192d857" providerId="LiveId" clId="{16E704B3-9804-4BD1-ADBE-E6202B47EB6A}"/>
    <pc:docChg chg="modSld">
      <pc:chgData name="HOSANNA INTERNATIONAL MISSION" userId="d27eff72c192d857" providerId="LiveId" clId="{16E704B3-9804-4BD1-ADBE-E6202B47EB6A}" dt="2026-03-12T16:36:14.742" v="2" actId="20577"/>
      <pc:docMkLst>
        <pc:docMk/>
      </pc:docMkLst>
      <pc:sldChg chg="modSp mod">
        <pc:chgData name="HOSANNA INTERNATIONAL MISSION" userId="d27eff72c192d857" providerId="LiveId" clId="{16E704B3-9804-4BD1-ADBE-E6202B47EB6A}" dt="2026-03-12T16:36:14.742" v="2" actId="20577"/>
        <pc:sldMkLst>
          <pc:docMk/>
          <pc:sldMk cId="0" sldId="268"/>
        </pc:sldMkLst>
        <pc:spChg chg="mod">
          <ac:chgData name="HOSANNA INTERNATIONAL MISSION" userId="d27eff72c192d857" providerId="LiveId" clId="{16E704B3-9804-4BD1-ADBE-E6202B47EB6A}" dt="2026-03-12T16:36:14.742" v="2" actId="20577"/>
          <ac:spMkLst>
            <pc:docMk/>
            <pc:sldMk cId="0" sldId="268"/>
            <ac:spMk id="30" creationId="{00000000-0000-0000-0000-000000000000}"/>
          </ac:spMkLst>
        </pc:spChg>
        <pc:picChg chg="mod">
          <ac:chgData name="HOSANNA INTERNATIONAL MISSION" userId="d27eff72c192d857" providerId="LiveId" clId="{16E704B3-9804-4BD1-ADBE-E6202B47EB6A}" dt="2026-03-12T16:33:43.595" v="1" actId="1036"/>
          <ac:picMkLst>
            <pc:docMk/>
            <pc:sldMk cId="0" sldId="268"/>
            <ac:picMk id="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453D06-809A-400F-B036-5CE449AA07D0}" type="datetimeFigureOut">
              <a:rPr lang="en-US" smtClean="0"/>
              <a:t>3/12/2026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DEEFFD-5359-4BE8-92ED-70BD1426198D}" type="slidenum">
              <a:rPr lang="en-US" smtClean="0"/>
              <a:t>‹#›</a:t>
            </a:fld>
            <a:endParaRPr lang="en-US"/>
          </a:p>
        </p:txBody>
      </p:sp>
    </p:spTree>
    <p:extLst>
      <p:ext uri="{BB962C8B-B14F-4D97-AF65-F5344CB8AC3E}">
        <p14:creationId xmlns:p14="http://schemas.microsoft.com/office/powerpoint/2010/main" val="1429818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Business Overview: </a:t>
            </a:r>
          </a:p>
          <a:p>
            <a:r>
              <a:rPr lang="en-US" sz="1200" kern="1200" dirty="0">
                <a:solidFill>
                  <a:schemeClr val="tx1"/>
                </a:solidFill>
                <a:effectLst/>
                <a:latin typeface="+mn-lt"/>
                <a:ea typeface="+mn-ea"/>
                <a:cs typeface="+mn-cs"/>
              </a:rPr>
              <a:t>GreenBite Student Meals is a student-centered model of the food service model that targeted university students and it is also subscription-based. The idea behind the business is to capitalize on the reality that there are numerous problems of students having decreased time, less income, and bad eating habits </a:t>
            </a:r>
            <a:r>
              <a:rPr lang="en-US" dirty="0"/>
              <a:t>(Nelson et al., 2008)</a:t>
            </a:r>
            <a:r>
              <a:rPr lang="en-US" sz="1200" kern="1200" dirty="0">
                <a:solidFill>
                  <a:schemeClr val="tx1"/>
                </a:solidFill>
                <a:effectLst/>
                <a:latin typeface="+mn-lt"/>
                <a:ea typeface="+mn-ea"/>
                <a:cs typeface="+mn-cs"/>
              </a:rPr>
              <a:t>, which are nutritionally steady, ready, and continuously sent once a week. As it has been demonstrated, the majority of young adults studying at the higher level of education have embraced poor eating habits due to academic pressure, irregular schedules, and budget constraints (</a:t>
            </a:r>
            <a:r>
              <a:rPr lang="en-US" sz="1200" kern="1200" dirty="0" err="1">
                <a:solidFill>
                  <a:schemeClr val="tx1"/>
                </a:solidFill>
                <a:effectLst/>
                <a:latin typeface="+mn-lt"/>
                <a:ea typeface="+mn-ea"/>
                <a:cs typeface="+mn-cs"/>
              </a:rPr>
              <a:t>Kotler</a:t>
            </a:r>
            <a:r>
              <a:rPr lang="en-US" sz="1200" kern="1200" dirty="0">
                <a:solidFill>
                  <a:schemeClr val="tx1"/>
                </a:solidFill>
                <a:effectLst/>
                <a:latin typeface="+mn-lt"/>
                <a:ea typeface="+mn-ea"/>
                <a:cs typeface="+mn-cs"/>
              </a:rPr>
              <a:t> and Keller, 2016). </a:t>
            </a:r>
          </a:p>
          <a:p>
            <a:pPr algn="just"/>
            <a:endParaRPr lang="en-US" dirty="0"/>
          </a:p>
        </p:txBody>
      </p:sp>
      <p:sp>
        <p:nvSpPr>
          <p:cNvPr id="4" name="Slide Number Placeholder 3"/>
          <p:cNvSpPr>
            <a:spLocks noGrp="1"/>
          </p:cNvSpPr>
          <p:nvPr>
            <p:ph type="sldNum" sz="quarter" idx="10"/>
          </p:nvPr>
        </p:nvSpPr>
        <p:spPr/>
        <p:txBody>
          <a:bodyPr/>
          <a:lstStyle/>
          <a:p>
            <a:fld id="{16DEEFFD-5359-4BE8-92ED-70BD1426198D}"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2112164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Business Overview: </a:t>
            </a:r>
          </a:p>
          <a:p>
            <a:r>
              <a:rPr lang="en-US" sz="1200" kern="1200" dirty="0">
                <a:solidFill>
                  <a:schemeClr val="tx1"/>
                </a:solidFill>
                <a:effectLst/>
                <a:latin typeface="+mn-lt"/>
                <a:ea typeface="+mn-ea"/>
                <a:cs typeface="+mn-cs"/>
              </a:rPr>
              <a:t>GreenBite Student Meals is a student-centered model of the food service model that targeted university students and it is also subscription-based. The idea behind the business is to capitalize on the reality that there are numerous problems of students having decreased time, less income, and bad eating habits </a:t>
            </a:r>
            <a:r>
              <a:rPr lang="en-US" dirty="0"/>
              <a:t>(Nelson et al., 2008)</a:t>
            </a:r>
            <a:r>
              <a:rPr lang="en-US" sz="1200" kern="1200" dirty="0">
                <a:solidFill>
                  <a:schemeClr val="tx1"/>
                </a:solidFill>
                <a:effectLst/>
                <a:latin typeface="+mn-lt"/>
                <a:ea typeface="+mn-ea"/>
                <a:cs typeface="+mn-cs"/>
              </a:rPr>
              <a:t>, which are nutritionally steady, ready, and continuously sent once a week. As it has been demonstrated, the majority of young adults studying at the higher level of education have embraced poor eating habits due to academic pressure, irregular schedules, and budget constraints (</a:t>
            </a:r>
            <a:r>
              <a:rPr lang="en-US" sz="1200" kern="1200" dirty="0" err="1">
                <a:solidFill>
                  <a:schemeClr val="tx1"/>
                </a:solidFill>
                <a:effectLst/>
                <a:latin typeface="+mn-lt"/>
                <a:ea typeface="+mn-ea"/>
                <a:cs typeface="+mn-cs"/>
              </a:rPr>
              <a:t>Kotler</a:t>
            </a:r>
            <a:r>
              <a:rPr lang="en-US" sz="1200" kern="1200" dirty="0">
                <a:solidFill>
                  <a:schemeClr val="tx1"/>
                </a:solidFill>
                <a:effectLst/>
                <a:latin typeface="+mn-lt"/>
                <a:ea typeface="+mn-ea"/>
                <a:cs typeface="+mn-cs"/>
              </a:rPr>
              <a:t> and Keller, 2016). </a:t>
            </a:r>
          </a:p>
          <a:p>
            <a:pPr algn="just"/>
            <a:endParaRPr lang="en-US" dirty="0"/>
          </a:p>
        </p:txBody>
      </p:sp>
      <p:sp>
        <p:nvSpPr>
          <p:cNvPr id="4" name="Slide Number Placeholder 3"/>
          <p:cNvSpPr>
            <a:spLocks noGrp="1"/>
          </p:cNvSpPr>
          <p:nvPr>
            <p:ph type="sldNum" sz="quarter" idx="10"/>
          </p:nvPr>
        </p:nvSpPr>
        <p:spPr/>
        <p:txBody>
          <a:bodyPr/>
          <a:lstStyle/>
          <a:p>
            <a:fld id="{16DEEFFD-5359-4BE8-92ED-70BD1426198D}" type="slidenum">
              <a:rPr lang="en-US" smtClean="0"/>
              <a:t>3</a:t>
            </a:fld>
            <a:endParaRPr lang="en-US"/>
          </a:p>
        </p:txBody>
      </p:sp>
    </p:spTree>
    <p:extLst>
      <p:ext uri="{BB962C8B-B14F-4D97-AF65-F5344CB8AC3E}">
        <p14:creationId xmlns:p14="http://schemas.microsoft.com/office/powerpoint/2010/main" val="2112164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Product and Service Offering:</a:t>
            </a:r>
          </a:p>
          <a:p>
            <a:r>
              <a:rPr lang="en-US" sz="1200" kern="1200" dirty="0">
                <a:solidFill>
                  <a:schemeClr val="tx1"/>
                </a:solidFill>
                <a:effectLst/>
                <a:latin typeface="+mn-lt"/>
                <a:ea typeface="+mn-ea"/>
                <a:cs typeface="+mn-cs"/>
              </a:rPr>
              <a:t>The local office will enter into an agreement with the controlled pharmacy concerning the providing of this service. Their core product is the offering of leveled subscription of week meals, 5, 7, and 10 meals a week. Food is precooked, in small portions and according to dietary guidelines such that they contain appropriate combination of the macronutrients, as well as the correct amount of calories</a:t>
            </a:r>
            <a:r>
              <a:rPr lang="en-US" sz="1200" kern="1200" baseline="0" dirty="0">
                <a:solidFill>
                  <a:schemeClr val="tx1"/>
                </a:solidFill>
                <a:effectLst/>
                <a:latin typeface="+mn-lt"/>
                <a:ea typeface="+mn-ea"/>
                <a:cs typeface="+mn-cs"/>
              </a:rPr>
              <a:t> </a:t>
            </a:r>
            <a:r>
              <a:rPr lang="en-US" dirty="0"/>
              <a:t>(Public Health England, 2016).</a:t>
            </a:r>
            <a:r>
              <a:rPr lang="en-US" sz="1200" kern="1200" dirty="0">
                <a:solidFill>
                  <a:schemeClr val="tx1"/>
                </a:solidFill>
                <a:effectLst/>
                <a:latin typeface="+mn-lt"/>
                <a:ea typeface="+mn-ea"/>
                <a:cs typeface="+mn-cs"/>
              </a:rPr>
              <a:t> The menu includes:</a:t>
            </a:r>
          </a:p>
          <a:p>
            <a:pPr marL="171450" lvl="0" indent="-171450">
              <a:buFont typeface="Arial" pitchFamily="34" charset="0"/>
              <a:buChar char="•"/>
            </a:pPr>
            <a:r>
              <a:rPr lang="en-US" sz="1200" kern="1200" dirty="0">
                <a:solidFill>
                  <a:schemeClr val="tx1"/>
                </a:solidFill>
                <a:effectLst/>
                <a:latin typeface="+mn-lt"/>
                <a:ea typeface="+mn-ea"/>
                <a:cs typeface="+mn-cs"/>
              </a:rPr>
              <a:t>The conscious customers are substituted by vegan ones.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kern="1200" dirty="0">
                <a:solidFill>
                  <a:schemeClr val="tx1"/>
                </a:solidFill>
                <a:effectLst/>
                <a:latin typeface="+mn-lt"/>
                <a:ea typeface="+mn-ea"/>
                <a:cs typeface="+mn-cs"/>
              </a:rPr>
              <a:t>Lean-protein foods on those who are enthusiastic about exemplary protein intake</a:t>
            </a:r>
            <a:r>
              <a:rPr lang="en-US" sz="1200" kern="1200" baseline="0" dirty="0">
                <a:solidFill>
                  <a:schemeClr val="tx1"/>
                </a:solidFill>
                <a:effectLst/>
                <a:latin typeface="+mn-lt"/>
                <a:ea typeface="+mn-ea"/>
                <a:cs typeface="+mn-cs"/>
              </a:rPr>
              <a:t> </a:t>
            </a:r>
            <a:r>
              <a:rPr lang="en-US" sz="1200" dirty="0"/>
              <a:t>(Craig and </a:t>
            </a:r>
            <a:r>
              <a:rPr lang="en-US" sz="1200" dirty="0" err="1"/>
              <a:t>Mangels</a:t>
            </a:r>
            <a:r>
              <a:rPr lang="en-US" sz="1200" dirty="0"/>
              <a:t>, 2009). </a:t>
            </a:r>
            <a:endParaRPr lang="en-US" sz="1200" kern="1200" dirty="0">
              <a:solidFill>
                <a:schemeClr val="tx1"/>
              </a:solidFill>
              <a:effectLst/>
              <a:latin typeface="+mn-lt"/>
              <a:ea typeface="+mn-ea"/>
              <a:cs typeface="+mn-cs"/>
            </a:endParaRPr>
          </a:p>
          <a:p>
            <a:pPr marL="171450" lvl="0" indent="-171450">
              <a:buFont typeface="Arial" pitchFamily="34" charset="0"/>
              <a:buChar char="•"/>
            </a:pPr>
            <a:r>
              <a:rPr lang="en-US" sz="1200" kern="1200" dirty="0">
                <a:solidFill>
                  <a:schemeClr val="tx1"/>
                </a:solidFill>
                <a:effectLst/>
                <a:latin typeface="+mn-lt"/>
                <a:ea typeface="+mn-ea"/>
                <a:cs typeface="+mn-cs"/>
              </a:rPr>
              <a:t>There was energy and concentration </a:t>
            </a:r>
            <a:r>
              <a:rPr lang="en-US" sz="1200" kern="1200" dirty="0" err="1">
                <a:solidFill>
                  <a:schemeClr val="tx1"/>
                </a:solidFill>
                <a:effectLst/>
                <a:latin typeface="+mn-lt"/>
                <a:ea typeface="+mn-ea"/>
                <a:cs typeface="+mn-cs"/>
              </a:rPr>
              <a:t>concentration</a:t>
            </a:r>
            <a:r>
              <a:rPr lang="en-US" sz="1200" kern="1200" dirty="0">
                <a:solidFill>
                  <a:schemeClr val="tx1"/>
                </a:solidFill>
                <a:effectLst/>
                <a:latin typeface="+mn-lt"/>
                <a:ea typeface="+mn-ea"/>
                <a:cs typeface="+mn-cs"/>
              </a:rPr>
              <a:t> ex-period plans.</a:t>
            </a:r>
          </a:p>
          <a:p>
            <a:r>
              <a:rPr lang="en-US" sz="1200" kern="1200" dirty="0">
                <a:solidFill>
                  <a:schemeClr val="tx1"/>
                </a:solidFill>
                <a:effectLst/>
                <a:latin typeface="+mn-lt"/>
                <a:ea typeface="+mn-ea"/>
                <a:cs typeface="+mn-cs"/>
              </a:rPr>
              <a:t>The strategy is an answer to growing demand on convenience food and healthy diets, especially the ones that are linked to sustainability (</a:t>
            </a:r>
            <a:r>
              <a:rPr lang="en-US" sz="1200" kern="1200" dirty="0" err="1">
                <a:solidFill>
                  <a:schemeClr val="tx1"/>
                </a:solidFill>
                <a:effectLst/>
                <a:latin typeface="+mn-lt"/>
                <a:ea typeface="+mn-ea"/>
                <a:cs typeface="+mn-cs"/>
              </a:rPr>
              <a:t>Vermeir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Verbeke</a:t>
            </a:r>
            <a:r>
              <a:rPr lang="en-US" sz="1200" kern="1200" dirty="0">
                <a:solidFill>
                  <a:schemeClr val="tx1"/>
                </a:solidFill>
                <a:effectLst/>
                <a:latin typeface="+mn-lt"/>
                <a:ea typeface="+mn-ea"/>
                <a:cs typeface="+mn-cs"/>
              </a:rPr>
              <a:t>, 2006).</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DEEFFD-5359-4BE8-92ED-70BD1426198D}" type="slidenum">
              <a:rPr lang="en-US" smtClean="0"/>
              <a:t>4</a:t>
            </a:fld>
            <a:endParaRPr lang="en-US"/>
          </a:p>
        </p:txBody>
      </p:sp>
    </p:spTree>
    <p:extLst>
      <p:ext uri="{BB962C8B-B14F-4D97-AF65-F5344CB8AC3E}">
        <p14:creationId xmlns:p14="http://schemas.microsoft.com/office/powerpoint/2010/main" val="2639275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Unique Selling Points (USPs)</a:t>
            </a:r>
          </a:p>
          <a:p>
            <a:r>
              <a:rPr lang="en-US" sz="1200" kern="1200" dirty="0">
                <a:solidFill>
                  <a:schemeClr val="tx1"/>
                </a:solidFill>
                <a:effectLst/>
                <a:latin typeface="+mn-lt"/>
                <a:ea typeface="+mn-ea"/>
                <a:cs typeface="+mn-cs"/>
              </a:rPr>
              <a:t>The competitive advantage of GreenBite is that the concept of convenience, affordability, and health are incorporated into one service. The USPs of GreenBite are briefly given below-</a:t>
            </a:r>
          </a:p>
          <a:p>
            <a:pPr marL="171450" lvl="0" indent="-171450">
              <a:buFont typeface="Arial" pitchFamily="34" charset="0"/>
              <a:buChar char="•"/>
            </a:pPr>
            <a:r>
              <a:rPr lang="en-US" sz="1200" b="1" kern="1200" dirty="0">
                <a:solidFill>
                  <a:schemeClr val="tx1"/>
                </a:solidFill>
                <a:effectLst/>
                <a:latin typeface="+mn-lt"/>
                <a:ea typeface="+mn-ea"/>
                <a:cs typeface="+mn-cs"/>
              </a:rPr>
              <a:t>Convenience:</a:t>
            </a:r>
            <a:r>
              <a:rPr lang="en-US" sz="1200" kern="1200" dirty="0">
                <a:solidFill>
                  <a:schemeClr val="tx1"/>
                </a:solidFill>
                <a:effectLst/>
                <a:latin typeface="+mn-lt"/>
                <a:ea typeface="+mn-ea"/>
                <a:cs typeface="+mn-cs"/>
              </a:rPr>
              <a:t> Students do not need to cook, go shopping and planning. This will save time and enable one to avoid stress in tight academic schedules</a:t>
            </a:r>
            <a:r>
              <a:rPr lang="en-US" sz="1200" kern="1200" baseline="0" dirty="0">
                <a:solidFill>
                  <a:schemeClr val="tx1"/>
                </a:solidFill>
                <a:effectLst/>
                <a:latin typeface="+mn-lt"/>
                <a:ea typeface="+mn-ea"/>
                <a:cs typeface="+mn-cs"/>
              </a:rPr>
              <a:t> </a:t>
            </a:r>
            <a:r>
              <a:rPr lang="en-US" dirty="0"/>
              <a:t>(Nelson et al., 2008).</a:t>
            </a:r>
            <a:endParaRPr lang="en-US" sz="1200" kern="1200" dirty="0">
              <a:solidFill>
                <a:schemeClr val="tx1"/>
              </a:solidFill>
              <a:effectLst/>
              <a:latin typeface="+mn-lt"/>
              <a:ea typeface="+mn-ea"/>
              <a:cs typeface="+mn-cs"/>
            </a:endParaRPr>
          </a:p>
          <a:p>
            <a:pPr marL="171450" lvl="0" indent="-171450">
              <a:buFont typeface="Arial" pitchFamily="34" charset="0"/>
              <a:buChar char="•"/>
            </a:pPr>
            <a:r>
              <a:rPr lang="en-US" sz="1200" b="1" kern="1200" dirty="0">
                <a:solidFill>
                  <a:schemeClr val="tx1"/>
                </a:solidFill>
                <a:effectLst/>
                <a:latin typeface="+mn-lt"/>
                <a:ea typeface="+mn-ea"/>
                <a:cs typeface="+mn-cs"/>
              </a:rPr>
              <a:t>Affordability:  </a:t>
            </a:r>
            <a:r>
              <a:rPr lang="en-US" sz="1200" kern="1200" dirty="0">
                <a:solidFill>
                  <a:schemeClr val="tx1"/>
                </a:solidFill>
                <a:effectLst/>
                <a:latin typeface="+mn-lt"/>
                <a:ea typeface="+mn-ea"/>
                <a:cs typeface="+mn-cs"/>
              </a:rPr>
              <a:t>It would make the subscription maintenance affordable compared to the overuse of take away services at a high price which would appeal to cheap-skilled students</a:t>
            </a:r>
            <a:r>
              <a:rPr lang="en-US" sz="1200" kern="1200" baseline="0" dirty="0">
                <a:solidFill>
                  <a:schemeClr val="tx1"/>
                </a:solidFill>
                <a:effectLst/>
                <a:latin typeface="+mn-lt"/>
                <a:ea typeface="+mn-ea"/>
                <a:cs typeface="+mn-cs"/>
              </a:rPr>
              <a:t> </a:t>
            </a:r>
            <a:r>
              <a:rPr lang="en-US" dirty="0"/>
              <a:t>(</a:t>
            </a:r>
            <a:r>
              <a:rPr lang="en-US" dirty="0" err="1"/>
              <a:t>Kotler</a:t>
            </a:r>
            <a:r>
              <a:rPr lang="en-US" dirty="0"/>
              <a:t> and Keller, 2016).</a:t>
            </a:r>
            <a:endParaRPr lang="en-US" sz="1200" kern="1200" dirty="0">
              <a:solidFill>
                <a:schemeClr val="tx1"/>
              </a:solidFill>
              <a:effectLst/>
              <a:latin typeface="+mn-lt"/>
              <a:ea typeface="+mn-ea"/>
              <a:cs typeface="+mn-cs"/>
            </a:endParaRPr>
          </a:p>
          <a:p>
            <a:pPr marL="171450" lvl="0" indent="-171450">
              <a:buFont typeface="Arial" pitchFamily="34" charset="0"/>
              <a:buChar char="•"/>
            </a:pPr>
            <a:r>
              <a:rPr lang="en-US" sz="1200" b="1" kern="1200" dirty="0">
                <a:solidFill>
                  <a:schemeClr val="tx1"/>
                </a:solidFill>
                <a:effectLst/>
                <a:latin typeface="+mn-lt"/>
                <a:ea typeface="+mn-ea"/>
                <a:cs typeface="+mn-cs"/>
              </a:rPr>
              <a:t>Health and Well-being: </a:t>
            </a:r>
            <a:r>
              <a:rPr lang="en-US" sz="1200" kern="1200" dirty="0">
                <a:solidFill>
                  <a:schemeClr val="tx1"/>
                </a:solidFill>
                <a:effectLst/>
                <a:latin typeface="+mn-lt"/>
                <a:ea typeface="+mn-ea"/>
                <a:cs typeface="+mn-cs"/>
              </a:rPr>
              <a:t>Eating into academic muscle Healthy eating in relation to academic muscle aims at facilitating bodily fitness and psychological achievement</a:t>
            </a:r>
            <a:r>
              <a:rPr lang="en-US" sz="1200" kern="1200" baseline="0" dirty="0">
                <a:solidFill>
                  <a:schemeClr val="tx1"/>
                </a:solidFill>
                <a:effectLst/>
                <a:latin typeface="+mn-lt"/>
                <a:ea typeface="+mn-ea"/>
                <a:cs typeface="+mn-cs"/>
              </a:rPr>
              <a:t> </a:t>
            </a:r>
            <a:r>
              <a:rPr lang="en-US" dirty="0"/>
              <a:t>(Gómez-</a:t>
            </a:r>
            <a:r>
              <a:rPr lang="en-US" dirty="0" err="1"/>
              <a:t>Pinilla</a:t>
            </a:r>
            <a:r>
              <a:rPr lang="en-US" dirty="0"/>
              <a:t>, 2008).</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addition, using local suppliers also assists in reducing food miles and allows it to become more sustainable and strengthen its prospectus amongst socially responsible customers (Porter and Kramer, 2011).</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DEEFFD-5359-4BE8-92ED-70BD1426198D}" type="slidenum">
              <a:rPr lang="en-US" smtClean="0"/>
              <a:t>5</a:t>
            </a:fld>
            <a:endParaRPr lang="en-US"/>
          </a:p>
        </p:txBody>
      </p:sp>
    </p:spTree>
    <p:extLst>
      <p:ext uri="{BB962C8B-B14F-4D97-AF65-F5344CB8AC3E}">
        <p14:creationId xmlns:p14="http://schemas.microsoft.com/office/powerpoint/2010/main" val="3722807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Management Structure and Legal Format: </a:t>
            </a:r>
          </a:p>
          <a:p>
            <a:r>
              <a:rPr lang="en-US" sz="1200" kern="1200" dirty="0">
                <a:solidFill>
                  <a:schemeClr val="tx1"/>
                </a:solidFill>
                <a:effectLst/>
                <a:latin typeface="+mn-lt"/>
                <a:ea typeface="+mn-ea"/>
                <a:cs typeface="+mn-cs"/>
              </a:rPr>
              <a:t>GreenBite is going to be a limited firm (Ltd.). This type of organization is appropriate to a scalable food company where its personal liability of the owner is limited, and the future investment option is feasible.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During the first operating years, the management system will be lean </a:t>
            </a:r>
            <a:r>
              <a:rPr lang="en-US" sz="1200" dirty="0" err="1"/>
              <a:t>lean</a:t>
            </a:r>
            <a:r>
              <a:rPr lang="en-US" sz="1200" dirty="0"/>
              <a:t> which is typical in start-up ventures (Scarborough and Cornwall, 2019). The structure is given below-</a:t>
            </a:r>
            <a:endParaRPr lang="en-US" sz="1200" kern="1200" dirty="0">
              <a:solidFill>
                <a:schemeClr val="tx1"/>
              </a:solidFill>
              <a:effectLst/>
              <a:latin typeface="+mn-lt"/>
              <a:ea typeface="+mn-ea"/>
              <a:cs typeface="+mn-cs"/>
            </a:endParaRPr>
          </a:p>
          <a:p>
            <a:pPr marL="171450" lvl="0" indent="-171450">
              <a:buFont typeface="Arial" pitchFamily="34" charset="0"/>
              <a:buChar char="•"/>
            </a:pPr>
            <a:r>
              <a:rPr lang="en-US" sz="1200" kern="1200" dirty="0">
                <a:solidFill>
                  <a:schemeClr val="tx1"/>
                </a:solidFill>
                <a:effectLst/>
                <a:latin typeface="+mn-lt"/>
                <a:ea typeface="+mn-ea"/>
                <a:cs typeface="+mn-cs"/>
              </a:rPr>
              <a:t>Founder/Managing Director:  General strategy, alliances and financial management.</a:t>
            </a:r>
          </a:p>
          <a:p>
            <a:pPr marL="171450" lvl="0" indent="-171450">
              <a:buFont typeface="Arial" pitchFamily="34" charset="0"/>
              <a:buChar char="•"/>
            </a:pPr>
            <a:r>
              <a:rPr lang="en-US" sz="1200" kern="1200" dirty="0">
                <a:solidFill>
                  <a:schemeClr val="tx1"/>
                </a:solidFill>
                <a:effectLst/>
                <a:latin typeface="+mn-lt"/>
                <a:ea typeface="+mn-ea"/>
                <a:cs typeface="+mn-cs"/>
              </a:rPr>
              <a:t>Operations Manager: Kitchen operations, food safety, coordination with suppliers.</a:t>
            </a:r>
          </a:p>
          <a:p>
            <a:pPr marL="171450" lvl="0" indent="-171450">
              <a:buFont typeface="Arial" pitchFamily="34" charset="0"/>
              <a:buChar char="•"/>
            </a:pPr>
            <a:r>
              <a:rPr lang="en-US" sz="1200" kern="1200" dirty="0">
                <a:solidFill>
                  <a:schemeClr val="tx1"/>
                </a:solidFill>
                <a:effectLst/>
                <a:latin typeface="+mn-lt"/>
                <a:ea typeface="+mn-ea"/>
                <a:cs typeface="+mn-cs"/>
              </a:rPr>
              <a:t>CMO/ Head of Customer REL: Marketing, subscriptions, customer retention, digitally.</a:t>
            </a:r>
          </a:p>
          <a:p>
            <a:pPr marL="171450" lvl="0" indent="-171450">
              <a:buFont typeface="Arial" pitchFamily="34" charset="0"/>
              <a:buChar char="•"/>
            </a:pPr>
            <a:r>
              <a:rPr lang="en-US" sz="1200" kern="1200" dirty="0">
                <a:solidFill>
                  <a:schemeClr val="tx1"/>
                </a:solidFill>
                <a:effectLst/>
                <a:latin typeface="+mn-lt"/>
                <a:ea typeface="+mn-ea"/>
                <a:cs typeface="+mn-cs"/>
              </a:rPr>
              <a:t>Kitchen and Delivery Personnel: Food and logistics.</a:t>
            </a:r>
          </a:p>
          <a:p>
            <a:r>
              <a:rPr lang="en-US" sz="1200" kern="1200" dirty="0">
                <a:solidFill>
                  <a:schemeClr val="tx1"/>
                </a:solidFill>
                <a:effectLst/>
                <a:latin typeface="+mn-lt"/>
                <a:ea typeface="+mn-ea"/>
                <a:cs typeface="+mn-cs"/>
              </a:rPr>
              <a:t>The system is efficient in decision making and also covers the most significant areas of operation and strategic areas required in a food service business.</a:t>
            </a:r>
          </a:p>
          <a:p>
            <a:endParaRPr lang="en-US"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DEEFFD-5359-4BE8-92ED-70BD1426198D}" type="slidenum">
              <a:rPr lang="en-US" smtClean="0"/>
              <a:t>6</a:t>
            </a:fld>
            <a:endParaRPr lang="en-US"/>
          </a:p>
        </p:txBody>
      </p:sp>
    </p:spTree>
    <p:extLst>
      <p:ext uri="{BB962C8B-B14F-4D97-AF65-F5344CB8AC3E}">
        <p14:creationId xmlns:p14="http://schemas.microsoft.com/office/powerpoint/2010/main" val="598319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Three Important Factors of PESTLE Analysis: </a:t>
            </a:r>
          </a:p>
          <a:p>
            <a:pPr marL="171450" lvl="0" indent="-171450">
              <a:buFont typeface="Arial" pitchFamily="34" charset="0"/>
              <a:buChar char="•"/>
            </a:pPr>
            <a:r>
              <a:rPr lang="en-US" sz="1200" b="1" kern="1200" dirty="0">
                <a:solidFill>
                  <a:schemeClr val="tx1"/>
                </a:solidFill>
                <a:effectLst/>
                <a:latin typeface="+mn-lt"/>
                <a:ea typeface="+mn-ea"/>
                <a:cs typeface="+mn-cs"/>
              </a:rPr>
              <a:t>Legal </a:t>
            </a:r>
            <a:r>
              <a:rPr lang="en-US" sz="1200" b="1" kern="1200" baseline="0" dirty="0">
                <a:solidFill>
                  <a:schemeClr val="tx1"/>
                </a:solidFill>
                <a:effectLst/>
                <a:latin typeface="+mn-lt"/>
                <a:ea typeface="+mn-ea"/>
                <a:cs typeface="+mn-cs"/>
              </a:rPr>
              <a:t> Factor</a:t>
            </a:r>
            <a:r>
              <a:rPr lang="en-US" sz="1200" b="1"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Stringent regulations set on food businesses fall under hygiene and safety requirements. Remaining within the food standards, licensing, and traceability systems is mandatory to avoid the drawbacks of legal liability and it is necessary to avoid the loss of brand confidence (Scarborough and Cornwall, 2019). </a:t>
            </a:r>
          </a:p>
          <a:p>
            <a:pPr marL="171450" lvl="0" indent="-171450">
              <a:buFont typeface="Arial" pitchFamily="34" charset="0"/>
              <a:buChar char="•"/>
            </a:pPr>
            <a:r>
              <a:rPr lang="en-US" sz="1200" b="1" kern="1200" dirty="0">
                <a:solidFill>
                  <a:schemeClr val="tx1"/>
                </a:solidFill>
                <a:effectLst/>
                <a:latin typeface="+mn-lt"/>
                <a:ea typeface="+mn-ea"/>
                <a:cs typeface="+mn-cs"/>
              </a:rPr>
              <a:t>Economic Factors:</a:t>
            </a:r>
            <a:r>
              <a:rPr lang="en-US" sz="1200" kern="1200" dirty="0">
                <a:solidFill>
                  <a:schemeClr val="tx1"/>
                </a:solidFill>
                <a:effectLst/>
                <a:latin typeface="+mn-lt"/>
                <a:ea typeface="+mn-ea"/>
                <a:cs typeface="+mn-cs"/>
              </a:rPr>
              <a:t> The financial conditions directly touch on the cost and purchasing capacity of the clients. It is at risk that growth in the inflation of food and energy costs causes the cost of ingredients and production to increase straining the margins. However, in instances of uncertainty in financial terms, patrons are likely to leave restaurants and go to cheaper food items, which is desirable to subscribed meal services. The students are highly price-effective and the conveyance of value ought to be open. The price cut hierarchy and cost-per-meal breaks provided by GreenBite places the company in a fine place within a market in which individuals are cost-sensitive.</a:t>
            </a:r>
          </a:p>
          <a:p>
            <a:pPr marL="171450" lvl="0" indent="-171450">
              <a:buFont typeface="Arial" pitchFamily="34" charset="0"/>
              <a:buChar char="•"/>
            </a:pPr>
            <a:r>
              <a:rPr lang="en-US" sz="1200" b="1" kern="1200" dirty="0">
                <a:solidFill>
                  <a:schemeClr val="tx1"/>
                </a:solidFill>
                <a:effectLst/>
                <a:latin typeface="+mn-lt"/>
                <a:ea typeface="+mn-ea"/>
                <a:cs typeface="+mn-cs"/>
              </a:rPr>
              <a:t>Social Factors:</a:t>
            </a:r>
            <a:r>
              <a:rPr lang="en-US" sz="1200" kern="1200" dirty="0">
                <a:solidFill>
                  <a:schemeClr val="tx1"/>
                </a:solidFill>
                <a:effectLst/>
                <a:latin typeface="+mn-lt"/>
                <a:ea typeface="+mn-ea"/>
                <a:cs typeface="+mn-cs"/>
              </a:rPr>
              <a:t> The social trends are very good in support of the GreenBite model. Younger consumers are becoming health-conscious and might have an interest in plant-based and ethically produced food (Chaffey and Ellis-Chadwick, 2019). The social media creates also sensitivity of the problem of nutrition and sustainability, which influences the buying behavior. More likely, the students would like to use brands demonstrating their values, which are environmental responsibility and social impact. Such social expectations are in close relationship with the focus of GreenBite in terms of well-balanced meal and local purchasing.</a:t>
            </a:r>
          </a:p>
          <a:p>
            <a:endParaRPr lang="en-US" dirty="0"/>
          </a:p>
        </p:txBody>
      </p:sp>
      <p:sp>
        <p:nvSpPr>
          <p:cNvPr id="4" name="Slide Number Placeholder 3"/>
          <p:cNvSpPr>
            <a:spLocks noGrp="1"/>
          </p:cNvSpPr>
          <p:nvPr>
            <p:ph type="sldNum" sz="quarter" idx="10"/>
          </p:nvPr>
        </p:nvSpPr>
        <p:spPr/>
        <p:txBody>
          <a:bodyPr/>
          <a:lstStyle/>
          <a:p>
            <a:fld id="{16DEEFFD-5359-4BE8-92ED-70BD1426198D}" type="slidenum">
              <a:rPr lang="en-US" smtClean="0"/>
              <a:t>7</a:t>
            </a:fld>
            <a:endParaRPr lang="en-US"/>
          </a:p>
        </p:txBody>
      </p:sp>
    </p:spTree>
    <p:extLst>
      <p:ext uri="{BB962C8B-B14F-4D97-AF65-F5344CB8AC3E}">
        <p14:creationId xmlns:p14="http://schemas.microsoft.com/office/powerpoint/2010/main" val="2965185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6"/>
        <p:cNvGrpSpPr/>
        <p:nvPr/>
      </p:nvGrpSpPr>
      <p:grpSpPr>
        <a:xfrm>
          <a:off x="0" y="0"/>
          <a:ext cx="0" cy="0"/>
          <a:chOff x="0" y="0"/>
          <a:chExt cx="0" cy="0"/>
        </a:xfrm>
      </p:grpSpPr>
      <p:sp>
        <p:nvSpPr>
          <p:cNvPr id="1737" name="Google Shape;1737;g2082a34b78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8" name="Google Shape;1738;g2082a34b78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1" dirty="0"/>
              <a:t>Two Major Marketing Strategies: </a:t>
            </a:r>
          </a:p>
          <a:p>
            <a:pPr marL="0" lvl="0" indent="0" algn="l" rtl="0">
              <a:spcBef>
                <a:spcPts val="0"/>
              </a:spcBef>
              <a:spcAft>
                <a:spcPts val="0"/>
              </a:spcAft>
              <a:buNone/>
            </a:pPr>
            <a:r>
              <a:rPr lang="en-US" b="1" dirty="0"/>
              <a:t>1. Digital Content Marketing</a:t>
            </a:r>
          </a:p>
          <a:p>
            <a:pPr marL="0" lvl="0" indent="0" algn="l" rtl="0">
              <a:spcBef>
                <a:spcPts val="0"/>
              </a:spcBef>
              <a:spcAft>
                <a:spcPts val="0"/>
              </a:spcAft>
              <a:buNone/>
            </a:pPr>
            <a:r>
              <a:rPr lang="en-US" dirty="0"/>
              <a:t>Educational and engaging information reached through digital channels that GreenBite is going to utilize in promoting and promoting their products include social media, email and through their website. The brand will share rather than just selling:</a:t>
            </a:r>
          </a:p>
          <a:p>
            <a:pPr marL="171450" lvl="0" indent="-171450" algn="l" rtl="0">
              <a:spcBef>
                <a:spcPts val="0"/>
              </a:spcBef>
              <a:spcAft>
                <a:spcPts val="0"/>
              </a:spcAft>
              <a:buFont typeface="Arial" pitchFamily="34" charset="0"/>
              <a:buChar char="•"/>
            </a:pPr>
            <a:r>
              <a:rPr lang="en-US" dirty="0"/>
              <a:t>Nutrition tips for students.</a:t>
            </a:r>
          </a:p>
          <a:p>
            <a:pPr marL="171450" lvl="0" indent="-171450" algn="l" rtl="0">
              <a:spcBef>
                <a:spcPts val="0"/>
              </a:spcBef>
              <a:spcAft>
                <a:spcPts val="0"/>
              </a:spcAft>
              <a:buFont typeface="Arial" pitchFamily="34" charset="0"/>
              <a:buChar char="•"/>
            </a:pPr>
            <a:r>
              <a:rPr lang="en-US" dirty="0"/>
              <a:t>Cheap-easy tips on eating.</a:t>
            </a:r>
          </a:p>
          <a:p>
            <a:pPr marL="171450" lvl="0" indent="-171450" algn="l" rtl="0">
              <a:spcBef>
                <a:spcPts val="0"/>
              </a:spcBef>
              <a:spcAft>
                <a:spcPts val="0"/>
              </a:spcAft>
              <a:buFont typeface="Arial" pitchFamily="34" charset="0"/>
              <a:buChar char="•"/>
            </a:pPr>
            <a:r>
              <a:rPr lang="en-US" dirty="0"/>
              <a:t>Sustainable food selections information.</a:t>
            </a:r>
          </a:p>
          <a:p>
            <a:pPr marL="0" lvl="0" indent="0" algn="l" rtl="0">
              <a:spcBef>
                <a:spcPts val="0"/>
              </a:spcBef>
              <a:spcAft>
                <a:spcPts val="0"/>
              </a:spcAft>
              <a:buNone/>
            </a:pPr>
            <a:r>
              <a:rPr lang="en-US" dirty="0"/>
              <a:t>This strategy assists in relationship marketing, which develops long term interactions, as opposed to single interaction (</a:t>
            </a:r>
            <a:r>
              <a:rPr lang="en-US" dirty="0" err="1"/>
              <a:t>Gronroos</a:t>
            </a:r>
            <a:r>
              <a:rPr lang="en-US" dirty="0"/>
              <a:t>, 1994). </a:t>
            </a:r>
            <a:r>
              <a:rPr lang="en-US" dirty="0" err="1"/>
              <a:t>GreenBites</a:t>
            </a:r>
            <a:r>
              <a:rPr lang="en-US" dirty="0"/>
              <a:t> can win the trust and brand loyalty by establishing itself as an ally of the student life. Online platform analytics will assist in monitoring preferences and personalized promotions as well, which is in line with the relevance of perceived usefulness and ease of use in technology adoption (Davis, 1989).</a:t>
            </a:r>
          </a:p>
          <a:p>
            <a:pPr marL="0" lvl="0" indent="0" algn="l" rtl="0">
              <a:spcBef>
                <a:spcPts val="0"/>
              </a:spcBef>
              <a:spcAft>
                <a:spcPts val="0"/>
              </a:spcAft>
              <a:buNone/>
            </a:pPr>
            <a:r>
              <a:rPr lang="en-US" b="1" dirty="0"/>
              <a:t>2. Unofficial and Word of Mouth Marketing:</a:t>
            </a:r>
          </a:p>
          <a:p>
            <a:pPr marL="0" lvl="0" indent="0" algn="l" rtl="0">
              <a:spcBef>
                <a:spcPts val="0"/>
              </a:spcBef>
              <a:spcAft>
                <a:spcPts val="0"/>
              </a:spcAft>
              <a:buNone/>
            </a:pPr>
            <a:r>
              <a:rPr lang="en-US" dirty="0"/>
              <a:t>The peer recommendations are usually used by students than the traditional advertisement. GreenBite will partner with micro-influencers who include, student ambassadors, campus society heads, and campus fitness/lifestyle content creators. Such people have an opportunity to post real reviews, dinner </a:t>
            </a:r>
            <a:r>
              <a:rPr lang="en-US" dirty="0" err="1"/>
              <a:t>unboxings</a:t>
            </a:r>
            <a:r>
              <a:rPr lang="en-US" dirty="0"/>
              <a:t>, and offers. This approach creates trust and builds social evidence, which are especially pursued among younger buyers (Chaffey and Ellis-Chadwick, 2019). Event-based on-campus sampling resources and referral discounts will help enhance word-of-mouth marketing.</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Funding Requirement and Distribution: </a:t>
            </a:r>
          </a:p>
          <a:p>
            <a:r>
              <a:rPr lang="en-US" sz="1200" kern="1200" dirty="0">
                <a:solidFill>
                  <a:schemeClr val="tx1"/>
                </a:solidFill>
                <a:effectLst/>
                <a:latin typeface="+mn-lt"/>
                <a:ea typeface="+mn-ea"/>
                <a:cs typeface="+mn-cs"/>
              </a:rPr>
              <a:t>Total Funding Requirement:</a:t>
            </a:r>
          </a:p>
          <a:p>
            <a:r>
              <a:rPr lang="en-US" sz="1200" kern="1200" dirty="0">
                <a:solidFill>
                  <a:schemeClr val="tx1"/>
                </a:solidFill>
                <a:effectLst/>
                <a:latin typeface="+mn-lt"/>
                <a:ea typeface="+mn-ea"/>
                <a:cs typeface="+mn-cs"/>
              </a:rPr>
              <a:t>The start-up capital needed by GreenBite is £45,000. This will be funded by £15000 personal investment and £30000 government backed start-up loan. The debt finance remains an appropriate choice as it is necessary to raise a moderate sum, and it will not dilute ownership (</a:t>
            </a:r>
            <a:r>
              <a:rPr lang="en-US" sz="1200" kern="1200" dirty="0" err="1">
                <a:solidFill>
                  <a:schemeClr val="tx1"/>
                </a:solidFill>
                <a:effectLst/>
                <a:latin typeface="+mn-lt"/>
                <a:ea typeface="+mn-ea"/>
                <a:cs typeface="+mn-cs"/>
              </a:rPr>
              <a:t>Brealey</a:t>
            </a:r>
            <a:r>
              <a:rPr lang="en-US" sz="1200" kern="1200" dirty="0">
                <a:solidFill>
                  <a:schemeClr val="tx1"/>
                </a:solidFill>
                <a:effectLst/>
                <a:latin typeface="+mn-lt"/>
                <a:ea typeface="+mn-ea"/>
                <a:cs typeface="+mn-cs"/>
              </a:rPr>
              <a:t>, Myers and Allen, 2020). There is predictable subscription revenue to rely on to plan loan repayment. </a:t>
            </a:r>
          </a:p>
          <a:p>
            <a:r>
              <a:rPr lang="en-US" sz="1200" kern="1200" dirty="0">
                <a:solidFill>
                  <a:schemeClr val="tx1"/>
                </a:solidFill>
                <a:effectLst/>
                <a:latin typeface="+mn-lt"/>
                <a:ea typeface="+mn-ea"/>
                <a:cs typeface="+mn-cs"/>
              </a:rPr>
              <a:t>Allocation of initial fund is given in the above table.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From the table, it is noticeable that the largest part is comprised of kitchen rental, equipment and logistics, the fact that the business is operational. One should also invest in digital platforms, where the subscriptions and interacting with customers can be done online. Working capital reserve will be used to manage the risk of early cash flows caused by changes in demand and wasted food (</a:t>
            </a:r>
            <a:r>
              <a:rPr lang="en-US" sz="1200" kern="1200" dirty="0" err="1">
                <a:solidFill>
                  <a:schemeClr val="tx1"/>
                </a:solidFill>
                <a:effectLst/>
                <a:latin typeface="+mn-lt"/>
                <a:ea typeface="+mn-ea"/>
                <a:cs typeface="+mn-cs"/>
              </a:rPr>
              <a:t>Atrill</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McLaney</a:t>
            </a:r>
            <a:r>
              <a:rPr lang="en-US" sz="1200" kern="1200" dirty="0">
                <a:solidFill>
                  <a:schemeClr val="tx1"/>
                </a:solidFill>
                <a:effectLst/>
                <a:latin typeface="+mn-lt"/>
                <a:ea typeface="+mn-ea"/>
                <a:cs typeface="+mn-cs"/>
              </a:rPr>
              <a:t>, 2019).</a:t>
            </a:r>
          </a:p>
          <a:p>
            <a:endParaRPr lang="en-GB"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DEEFFD-5359-4BE8-92ED-70BD1426198D}" type="slidenum">
              <a:rPr lang="en-US" smtClean="0"/>
              <a:t>9</a:t>
            </a:fld>
            <a:endParaRPr lang="en-US"/>
          </a:p>
        </p:txBody>
      </p:sp>
    </p:spTree>
    <p:extLst>
      <p:ext uri="{BB962C8B-B14F-4D97-AF65-F5344CB8AC3E}">
        <p14:creationId xmlns:p14="http://schemas.microsoft.com/office/powerpoint/2010/main" val="313937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Conclusion:</a:t>
            </a:r>
          </a:p>
          <a:p>
            <a:r>
              <a:rPr lang="en-US" dirty="0"/>
              <a:t>GreenBite Student Meals is a socially feasible business idea that addresses the direct needs of students attending universities specifically regarding their nutritional issues. With the integration of convenience, affordability, and nutrition, the service will solve time constraint, financial limitations, and dietary issues among this segment. The company can rely on positive social conditions in terms of health consciousness and conscientious consumption, and online marketing and word of mouth which will offer efficient ways of communicating with consumers. Well-defined operation framework and subscription-based revenue system increases the forecast ability and scalability of the financial. GreenBite is set to start well and expand its operation by signing contracts with the campus, good brand building and long term business relations with an initial fund of</a:t>
            </a:r>
            <a:r>
              <a:rPr lang="en-US" baseline="0" dirty="0"/>
              <a:t> </a:t>
            </a:r>
            <a:r>
              <a:rPr lang="en-US" sz="1200" kern="1200" dirty="0">
                <a:solidFill>
                  <a:schemeClr val="tx1"/>
                </a:solidFill>
                <a:effectLst/>
                <a:latin typeface="+mn-lt"/>
                <a:ea typeface="+mn-ea"/>
                <a:cs typeface="+mn-cs"/>
              </a:rPr>
              <a:t>£45,000</a:t>
            </a:r>
            <a:r>
              <a:rPr lang="en-US" baseline="0" dirty="0"/>
              <a:t> </a:t>
            </a:r>
            <a:r>
              <a:rPr lang="en-US" dirty="0"/>
              <a:t>.</a:t>
            </a:r>
          </a:p>
        </p:txBody>
      </p:sp>
      <p:sp>
        <p:nvSpPr>
          <p:cNvPr id="4" name="Slide Number Placeholder 3"/>
          <p:cNvSpPr>
            <a:spLocks noGrp="1"/>
          </p:cNvSpPr>
          <p:nvPr>
            <p:ph type="sldNum" sz="quarter" idx="10"/>
          </p:nvPr>
        </p:nvSpPr>
        <p:spPr/>
        <p:txBody>
          <a:bodyPr/>
          <a:lstStyle/>
          <a:p>
            <a:fld id="{16DEEFFD-5359-4BE8-92ED-70BD1426198D}" type="slidenum">
              <a:rPr lang="en-US" smtClean="0"/>
              <a:t>10</a:t>
            </a:fld>
            <a:endParaRPr lang="en-US" dirty="0"/>
          </a:p>
        </p:txBody>
      </p:sp>
    </p:spTree>
    <p:extLst>
      <p:ext uri="{BB962C8B-B14F-4D97-AF65-F5344CB8AC3E}">
        <p14:creationId xmlns:p14="http://schemas.microsoft.com/office/powerpoint/2010/main" val="2965185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bg>
      <p:bgPr>
        <a:solidFill>
          <a:schemeClr val="accent2"/>
        </a:solidFill>
        <a:effectLst/>
      </p:bgPr>
    </p:bg>
    <p:spTree>
      <p:nvGrpSpPr>
        <p:cNvPr id="1" name="Shape 17"/>
        <p:cNvGrpSpPr/>
        <p:nvPr/>
      </p:nvGrpSpPr>
      <p:grpSpPr>
        <a:xfrm>
          <a:off x="0" y="0"/>
          <a:ext cx="0" cy="0"/>
          <a:chOff x="0" y="0"/>
          <a:chExt cx="0" cy="0"/>
        </a:xfrm>
      </p:grpSpPr>
      <p:sp>
        <p:nvSpPr>
          <p:cNvPr id="18" name="Google Shape;18;p3"/>
          <p:cNvSpPr/>
          <p:nvPr/>
        </p:nvSpPr>
        <p:spPr>
          <a:xfrm>
            <a:off x="0" y="7964300"/>
            <a:ext cx="8555400" cy="1534200"/>
          </a:xfrm>
          <a:prstGeom prst="rect">
            <a:avLst/>
          </a:prstGeom>
          <a:solidFill>
            <a:schemeClr val="accent3"/>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 name="Google Shape;19;p3"/>
          <p:cNvSpPr txBox="1">
            <a:spLocks noGrp="1"/>
          </p:cNvSpPr>
          <p:nvPr>
            <p:ph type="title"/>
          </p:nvPr>
        </p:nvSpPr>
        <p:spPr>
          <a:xfrm>
            <a:off x="9144000" y="4467550"/>
            <a:ext cx="7717800" cy="2993400"/>
          </a:xfrm>
          <a:prstGeom prst="rect">
            <a:avLst/>
          </a:prstGeom>
        </p:spPr>
        <p:txBody>
          <a:bodyPr spcFirstLastPara="1" wrap="square" lIns="182850" tIns="182850" rIns="182850" bIns="182850" anchor="ctr" anchorCtr="0">
            <a:noAutofit/>
          </a:bodyPr>
          <a:lstStyle>
            <a:lvl1pPr lvl="0" algn="r">
              <a:lnSpc>
                <a:spcPct val="90000"/>
              </a:lnSpc>
              <a:spcBef>
                <a:spcPts val="0"/>
              </a:spcBef>
              <a:spcAft>
                <a:spcPts val="0"/>
              </a:spcAft>
              <a:buSzPts val="3600"/>
              <a:buNone/>
              <a:defRPr sz="120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20" name="Google Shape;20;p3"/>
          <p:cNvSpPr txBox="1">
            <a:spLocks noGrp="1"/>
          </p:cNvSpPr>
          <p:nvPr>
            <p:ph type="title" idx="2" hasCustomPrompt="1"/>
          </p:nvPr>
        </p:nvSpPr>
        <p:spPr>
          <a:xfrm>
            <a:off x="14440686" y="1811100"/>
            <a:ext cx="2194800" cy="2194800"/>
          </a:xfrm>
          <a:prstGeom prst="rect">
            <a:avLst/>
          </a:prstGeom>
          <a:solidFill>
            <a:schemeClr val="dk2"/>
          </a:solidFill>
        </p:spPr>
        <p:txBody>
          <a:bodyPr spcFirstLastPara="1" wrap="square" lIns="182850" tIns="182850" rIns="182850" bIns="182850" anchor="ctr" anchorCtr="0">
            <a:noAutofit/>
          </a:bodyPr>
          <a:lstStyle>
            <a:lvl1pPr lvl="0" algn="ctr" rtl="0">
              <a:spcBef>
                <a:spcPts val="0"/>
              </a:spcBef>
              <a:spcAft>
                <a:spcPts val="0"/>
              </a:spcAft>
              <a:buSzPts val="7000"/>
              <a:buNone/>
              <a:defRPr sz="12000"/>
            </a:lvl1pPr>
            <a:lvl2pPr lvl="1" algn="ctr" rtl="0">
              <a:spcBef>
                <a:spcPts val="0"/>
              </a:spcBef>
              <a:spcAft>
                <a:spcPts val="0"/>
              </a:spcAft>
              <a:buSzPts val="7000"/>
              <a:buNone/>
              <a:defRPr sz="14000"/>
            </a:lvl2pPr>
            <a:lvl3pPr lvl="2" algn="ctr" rtl="0">
              <a:spcBef>
                <a:spcPts val="0"/>
              </a:spcBef>
              <a:spcAft>
                <a:spcPts val="0"/>
              </a:spcAft>
              <a:buSzPts val="7000"/>
              <a:buNone/>
              <a:defRPr sz="14000"/>
            </a:lvl3pPr>
            <a:lvl4pPr lvl="3" algn="ctr" rtl="0">
              <a:spcBef>
                <a:spcPts val="0"/>
              </a:spcBef>
              <a:spcAft>
                <a:spcPts val="0"/>
              </a:spcAft>
              <a:buSzPts val="7000"/>
              <a:buNone/>
              <a:defRPr sz="14000"/>
            </a:lvl4pPr>
            <a:lvl5pPr lvl="4" algn="ctr" rtl="0">
              <a:spcBef>
                <a:spcPts val="0"/>
              </a:spcBef>
              <a:spcAft>
                <a:spcPts val="0"/>
              </a:spcAft>
              <a:buSzPts val="7000"/>
              <a:buNone/>
              <a:defRPr sz="14000"/>
            </a:lvl5pPr>
            <a:lvl6pPr lvl="5" algn="ctr" rtl="0">
              <a:spcBef>
                <a:spcPts val="0"/>
              </a:spcBef>
              <a:spcAft>
                <a:spcPts val="0"/>
              </a:spcAft>
              <a:buSzPts val="7000"/>
              <a:buNone/>
              <a:defRPr sz="14000"/>
            </a:lvl6pPr>
            <a:lvl7pPr lvl="6" algn="ctr" rtl="0">
              <a:spcBef>
                <a:spcPts val="0"/>
              </a:spcBef>
              <a:spcAft>
                <a:spcPts val="0"/>
              </a:spcAft>
              <a:buSzPts val="7000"/>
              <a:buNone/>
              <a:defRPr sz="14000"/>
            </a:lvl7pPr>
            <a:lvl8pPr lvl="7" algn="ctr" rtl="0">
              <a:spcBef>
                <a:spcPts val="0"/>
              </a:spcBef>
              <a:spcAft>
                <a:spcPts val="0"/>
              </a:spcAft>
              <a:buSzPts val="7000"/>
              <a:buNone/>
              <a:defRPr sz="14000"/>
            </a:lvl8pPr>
            <a:lvl9pPr lvl="8" algn="ctr" rtl="0">
              <a:spcBef>
                <a:spcPts val="0"/>
              </a:spcBef>
              <a:spcAft>
                <a:spcPts val="0"/>
              </a:spcAft>
              <a:buSzPts val="7000"/>
              <a:buNone/>
              <a:defRPr sz="14000"/>
            </a:lvl9pPr>
          </a:lstStyle>
          <a:p>
            <a:r>
              <a:t>xx%</a:t>
            </a:r>
          </a:p>
        </p:txBody>
      </p:sp>
      <p:sp>
        <p:nvSpPr>
          <p:cNvPr id="21" name="Google Shape;21;p3"/>
          <p:cNvSpPr txBox="1">
            <a:spLocks noGrp="1"/>
          </p:cNvSpPr>
          <p:nvPr>
            <p:ph type="subTitle" idx="1"/>
          </p:nvPr>
        </p:nvSpPr>
        <p:spPr>
          <a:xfrm>
            <a:off x="9144000" y="7781100"/>
            <a:ext cx="7717800" cy="694800"/>
          </a:xfrm>
          <a:prstGeom prst="rect">
            <a:avLst/>
          </a:prstGeom>
        </p:spPr>
        <p:txBody>
          <a:bodyPr spcFirstLastPara="1" wrap="square" lIns="182850" tIns="182850" rIns="182850" bIns="182850" anchor="ctr" anchorCtr="0">
            <a:noAutofit/>
          </a:bodyPr>
          <a:lstStyle>
            <a:lvl1pPr lvl="0" algn="r" rtl="0">
              <a:lnSpc>
                <a:spcPct val="100000"/>
              </a:lnSpc>
              <a:spcBef>
                <a:spcPts val="0"/>
              </a:spcBef>
              <a:spcAft>
                <a:spcPts val="0"/>
              </a:spcAft>
              <a:buSzPts val="1800"/>
              <a:buNone/>
              <a:defRPr sz="3200"/>
            </a:lvl1pPr>
            <a:lvl2pPr lvl="1" algn="ctr" rtl="0">
              <a:lnSpc>
                <a:spcPct val="100000"/>
              </a:lnSpc>
              <a:spcBef>
                <a:spcPts val="0"/>
              </a:spcBef>
              <a:spcAft>
                <a:spcPts val="0"/>
              </a:spcAft>
              <a:buSzPts val="1800"/>
              <a:buNone/>
              <a:defRPr sz="3600"/>
            </a:lvl2pPr>
            <a:lvl3pPr lvl="2" algn="ctr" rtl="0">
              <a:lnSpc>
                <a:spcPct val="100000"/>
              </a:lnSpc>
              <a:spcBef>
                <a:spcPts val="0"/>
              </a:spcBef>
              <a:spcAft>
                <a:spcPts val="0"/>
              </a:spcAft>
              <a:buSzPts val="1800"/>
              <a:buNone/>
              <a:defRPr sz="3600"/>
            </a:lvl3pPr>
            <a:lvl4pPr lvl="3" algn="ctr" rtl="0">
              <a:lnSpc>
                <a:spcPct val="100000"/>
              </a:lnSpc>
              <a:spcBef>
                <a:spcPts val="0"/>
              </a:spcBef>
              <a:spcAft>
                <a:spcPts val="0"/>
              </a:spcAft>
              <a:buSzPts val="1800"/>
              <a:buNone/>
              <a:defRPr sz="3600"/>
            </a:lvl4pPr>
            <a:lvl5pPr lvl="4" algn="ctr" rtl="0">
              <a:lnSpc>
                <a:spcPct val="100000"/>
              </a:lnSpc>
              <a:spcBef>
                <a:spcPts val="0"/>
              </a:spcBef>
              <a:spcAft>
                <a:spcPts val="0"/>
              </a:spcAft>
              <a:buSzPts val="1800"/>
              <a:buNone/>
              <a:defRPr sz="3600"/>
            </a:lvl5pPr>
            <a:lvl6pPr lvl="5" algn="ctr" rtl="0">
              <a:lnSpc>
                <a:spcPct val="100000"/>
              </a:lnSpc>
              <a:spcBef>
                <a:spcPts val="0"/>
              </a:spcBef>
              <a:spcAft>
                <a:spcPts val="0"/>
              </a:spcAft>
              <a:buSzPts val="1800"/>
              <a:buNone/>
              <a:defRPr sz="3600"/>
            </a:lvl6pPr>
            <a:lvl7pPr lvl="6" algn="ctr" rtl="0">
              <a:lnSpc>
                <a:spcPct val="100000"/>
              </a:lnSpc>
              <a:spcBef>
                <a:spcPts val="0"/>
              </a:spcBef>
              <a:spcAft>
                <a:spcPts val="0"/>
              </a:spcAft>
              <a:buSzPts val="1800"/>
              <a:buNone/>
              <a:defRPr sz="3600"/>
            </a:lvl7pPr>
            <a:lvl8pPr lvl="7" algn="ctr" rtl="0">
              <a:lnSpc>
                <a:spcPct val="100000"/>
              </a:lnSpc>
              <a:spcBef>
                <a:spcPts val="0"/>
              </a:spcBef>
              <a:spcAft>
                <a:spcPts val="0"/>
              </a:spcAft>
              <a:buSzPts val="1800"/>
              <a:buNone/>
              <a:defRPr sz="3600"/>
            </a:lvl8pPr>
            <a:lvl9pPr lvl="8" algn="ctr" rtl="0">
              <a:lnSpc>
                <a:spcPct val="100000"/>
              </a:lnSpc>
              <a:spcBef>
                <a:spcPts val="0"/>
              </a:spcBef>
              <a:spcAft>
                <a:spcPts val="0"/>
              </a:spcAft>
              <a:buSzPts val="1800"/>
              <a:buNone/>
              <a:defRPr sz="3600"/>
            </a:lvl9pPr>
          </a:lstStyle>
          <a:p>
            <a:endParaRPr/>
          </a:p>
        </p:txBody>
      </p:sp>
      <p:sp>
        <p:nvSpPr>
          <p:cNvPr id="22" name="Google Shape;22;p3"/>
          <p:cNvSpPr>
            <a:spLocks noGrp="1"/>
          </p:cNvSpPr>
          <p:nvPr>
            <p:ph type="pic" idx="3"/>
          </p:nvPr>
        </p:nvSpPr>
        <p:spPr>
          <a:xfrm>
            <a:off x="1695864" y="1559400"/>
            <a:ext cx="6427200" cy="7168200"/>
          </a:xfrm>
          <a:prstGeom prst="round2DiagRect">
            <a:avLst>
              <a:gd name="adj1" fmla="val 16667"/>
              <a:gd name="adj2" fmla="val 0"/>
            </a:avLst>
          </a:prstGeom>
          <a:noFill/>
          <a:ln>
            <a:noFill/>
          </a:ln>
        </p:spPr>
      </p:sp>
      <p:grpSp>
        <p:nvGrpSpPr>
          <p:cNvPr id="23" name="Google Shape;23;p3"/>
          <p:cNvGrpSpPr/>
          <p:nvPr/>
        </p:nvGrpSpPr>
        <p:grpSpPr>
          <a:xfrm>
            <a:off x="0" y="0"/>
            <a:ext cx="272400" cy="10295484"/>
            <a:chOff x="0" y="4200"/>
            <a:chExt cx="136200" cy="5143627"/>
          </a:xfrm>
        </p:grpSpPr>
        <p:sp>
          <p:nvSpPr>
            <p:cNvPr id="24" name="Google Shape;24;p3"/>
            <p:cNvSpPr/>
            <p:nvPr/>
          </p:nvSpPr>
          <p:spPr>
            <a:xfrm>
              <a:off x="0" y="1798327"/>
              <a:ext cx="136200" cy="334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0" y="1200285"/>
              <a:ext cx="136200" cy="597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a:off x="0" y="602242"/>
              <a:ext cx="136200" cy="597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a:off x="0" y="4200"/>
              <a:ext cx="136200" cy="597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8" name="Google Shape;28;p3"/>
          <p:cNvCxnSpPr/>
          <p:nvPr/>
        </p:nvCxnSpPr>
        <p:spPr>
          <a:xfrm>
            <a:off x="16460950" y="667600"/>
            <a:ext cx="1349400" cy="0"/>
          </a:xfrm>
          <a:prstGeom prst="straightConnector1">
            <a:avLst/>
          </a:prstGeom>
          <a:noFill/>
          <a:ln w="38100" cap="flat" cmpd="sng">
            <a:solidFill>
              <a:schemeClr val="lt2"/>
            </a:solidFill>
            <a:prstDash val="solid"/>
            <a:round/>
            <a:headEnd type="none" w="med" len="med"/>
            <a:tailEnd type="none" w="med" len="med"/>
          </a:ln>
        </p:spPr>
      </p:cxnSp>
      <p:grpSp>
        <p:nvGrpSpPr>
          <p:cNvPr id="29" name="Google Shape;29;p3"/>
          <p:cNvGrpSpPr/>
          <p:nvPr/>
        </p:nvGrpSpPr>
        <p:grpSpPr>
          <a:xfrm>
            <a:off x="12926181" y="9530970"/>
            <a:ext cx="1809750" cy="654300"/>
            <a:chOff x="2272090" y="4765485"/>
            <a:chExt cx="904875" cy="327150"/>
          </a:xfrm>
        </p:grpSpPr>
        <p:sp>
          <p:nvSpPr>
            <p:cNvPr id="30" name="Google Shape;30;p3"/>
            <p:cNvSpPr/>
            <p:nvPr/>
          </p:nvSpPr>
          <p:spPr>
            <a:xfrm>
              <a:off x="3151015" y="4765485"/>
              <a:ext cx="25950" cy="25950"/>
            </a:xfrm>
            <a:custGeom>
              <a:avLst/>
              <a:gdLst/>
              <a:ahLst/>
              <a:cxnLst/>
              <a:rect l="l" t="t" r="r" b="b"/>
              <a:pathLst>
                <a:path w="1038" h="1038" extrusionOk="0">
                  <a:moveTo>
                    <a:pt x="519" y="1"/>
                  </a:moveTo>
                  <a:cubicBezTo>
                    <a:pt x="248" y="1"/>
                    <a:pt x="1" y="223"/>
                    <a:pt x="1" y="519"/>
                  </a:cubicBezTo>
                  <a:cubicBezTo>
                    <a:pt x="1" y="815"/>
                    <a:pt x="248" y="1038"/>
                    <a:pt x="519" y="1038"/>
                  </a:cubicBezTo>
                  <a:cubicBezTo>
                    <a:pt x="816" y="1038"/>
                    <a:pt x="1038" y="815"/>
                    <a:pt x="1038" y="519"/>
                  </a:cubicBezTo>
                  <a:cubicBezTo>
                    <a:pt x="1038" y="223"/>
                    <a:pt x="816"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a:off x="3151015" y="4916085"/>
              <a:ext cx="25950" cy="25950"/>
            </a:xfrm>
            <a:custGeom>
              <a:avLst/>
              <a:gdLst/>
              <a:ahLst/>
              <a:cxnLst/>
              <a:rect l="l" t="t" r="r" b="b"/>
              <a:pathLst>
                <a:path w="1038" h="1038" extrusionOk="0">
                  <a:moveTo>
                    <a:pt x="519" y="1"/>
                  </a:moveTo>
                  <a:cubicBezTo>
                    <a:pt x="248" y="1"/>
                    <a:pt x="1" y="223"/>
                    <a:pt x="1" y="519"/>
                  </a:cubicBezTo>
                  <a:cubicBezTo>
                    <a:pt x="1" y="791"/>
                    <a:pt x="248" y="1038"/>
                    <a:pt x="519" y="1038"/>
                  </a:cubicBezTo>
                  <a:cubicBezTo>
                    <a:pt x="816" y="1038"/>
                    <a:pt x="1038" y="791"/>
                    <a:pt x="1038" y="519"/>
                  </a:cubicBezTo>
                  <a:cubicBezTo>
                    <a:pt x="1038" y="223"/>
                    <a:pt x="816"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a:off x="3151015" y="5066085"/>
              <a:ext cx="25950" cy="26550"/>
            </a:xfrm>
            <a:custGeom>
              <a:avLst/>
              <a:gdLst/>
              <a:ahLst/>
              <a:cxnLst/>
              <a:rect l="l" t="t" r="r" b="b"/>
              <a:pathLst>
                <a:path w="1038" h="1062" extrusionOk="0">
                  <a:moveTo>
                    <a:pt x="519" y="0"/>
                  </a:moveTo>
                  <a:cubicBezTo>
                    <a:pt x="248" y="0"/>
                    <a:pt x="1" y="247"/>
                    <a:pt x="1" y="519"/>
                  </a:cubicBezTo>
                  <a:cubicBezTo>
                    <a:pt x="1" y="815"/>
                    <a:pt x="248" y="1062"/>
                    <a:pt x="519" y="1062"/>
                  </a:cubicBezTo>
                  <a:cubicBezTo>
                    <a:pt x="816" y="1062"/>
                    <a:pt x="1038" y="815"/>
                    <a:pt x="1038" y="519"/>
                  </a:cubicBezTo>
                  <a:cubicBezTo>
                    <a:pt x="1038" y="247"/>
                    <a:pt x="816" y="0"/>
                    <a:pt x="519" y="0"/>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a:off x="3025740" y="4765485"/>
              <a:ext cx="25925" cy="25950"/>
            </a:xfrm>
            <a:custGeom>
              <a:avLst/>
              <a:gdLst/>
              <a:ahLst/>
              <a:cxnLst/>
              <a:rect l="l" t="t" r="r" b="b"/>
              <a:pathLst>
                <a:path w="1037" h="1038" extrusionOk="0">
                  <a:moveTo>
                    <a:pt x="518" y="1"/>
                  </a:moveTo>
                  <a:cubicBezTo>
                    <a:pt x="222" y="1"/>
                    <a:pt x="0" y="223"/>
                    <a:pt x="0" y="519"/>
                  </a:cubicBezTo>
                  <a:cubicBezTo>
                    <a:pt x="0" y="815"/>
                    <a:pt x="222" y="1038"/>
                    <a:pt x="518" y="1038"/>
                  </a:cubicBezTo>
                  <a:cubicBezTo>
                    <a:pt x="815" y="1038"/>
                    <a:pt x="1037" y="815"/>
                    <a:pt x="1037" y="519"/>
                  </a:cubicBezTo>
                  <a:cubicBezTo>
                    <a:pt x="1037" y="223"/>
                    <a:pt x="815" y="1"/>
                    <a:pt x="518"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a:off x="3025740" y="4916085"/>
              <a:ext cx="25925" cy="25950"/>
            </a:xfrm>
            <a:custGeom>
              <a:avLst/>
              <a:gdLst/>
              <a:ahLst/>
              <a:cxnLst/>
              <a:rect l="l" t="t" r="r" b="b"/>
              <a:pathLst>
                <a:path w="1037" h="1038" extrusionOk="0">
                  <a:moveTo>
                    <a:pt x="518" y="1"/>
                  </a:moveTo>
                  <a:cubicBezTo>
                    <a:pt x="222" y="1"/>
                    <a:pt x="0" y="223"/>
                    <a:pt x="0" y="519"/>
                  </a:cubicBezTo>
                  <a:cubicBezTo>
                    <a:pt x="0" y="791"/>
                    <a:pt x="222" y="1038"/>
                    <a:pt x="518" y="1038"/>
                  </a:cubicBezTo>
                  <a:cubicBezTo>
                    <a:pt x="815" y="1038"/>
                    <a:pt x="1037" y="791"/>
                    <a:pt x="1037" y="519"/>
                  </a:cubicBezTo>
                  <a:cubicBezTo>
                    <a:pt x="1037" y="223"/>
                    <a:pt x="815" y="1"/>
                    <a:pt x="518"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3025740" y="5066085"/>
              <a:ext cx="25925" cy="26550"/>
            </a:xfrm>
            <a:custGeom>
              <a:avLst/>
              <a:gdLst/>
              <a:ahLst/>
              <a:cxnLst/>
              <a:rect l="l" t="t" r="r" b="b"/>
              <a:pathLst>
                <a:path w="1037" h="1062" extrusionOk="0">
                  <a:moveTo>
                    <a:pt x="518" y="0"/>
                  </a:moveTo>
                  <a:cubicBezTo>
                    <a:pt x="222" y="0"/>
                    <a:pt x="0" y="247"/>
                    <a:pt x="0" y="519"/>
                  </a:cubicBezTo>
                  <a:cubicBezTo>
                    <a:pt x="0" y="815"/>
                    <a:pt x="222" y="1062"/>
                    <a:pt x="518" y="1062"/>
                  </a:cubicBezTo>
                  <a:cubicBezTo>
                    <a:pt x="815" y="1062"/>
                    <a:pt x="1037" y="815"/>
                    <a:pt x="1037" y="519"/>
                  </a:cubicBezTo>
                  <a:cubicBezTo>
                    <a:pt x="1037" y="247"/>
                    <a:pt x="815" y="0"/>
                    <a:pt x="518" y="0"/>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a:off x="2899815" y="4765485"/>
              <a:ext cx="26575" cy="25950"/>
            </a:xfrm>
            <a:custGeom>
              <a:avLst/>
              <a:gdLst/>
              <a:ahLst/>
              <a:cxnLst/>
              <a:rect l="l" t="t" r="r" b="b"/>
              <a:pathLst>
                <a:path w="1063" h="1038" extrusionOk="0">
                  <a:moveTo>
                    <a:pt x="519" y="1"/>
                  </a:moveTo>
                  <a:cubicBezTo>
                    <a:pt x="247" y="1"/>
                    <a:pt x="0" y="223"/>
                    <a:pt x="0" y="519"/>
                  </a:cubicBezTo>
                  <a:cubicBezTo>
                    <a:pt x="0" y="815"/>
                    <a:pt x="247" y="1038"/>
                    <a:pt x="519" y="1038"/>
                  </a:cubicBezTo>
                  <a:cubicBezTo>
                    <a:pt x="815" y="1038"/>
                    <a:pt x="1062" y="815"/>
                    <a:pt x="1062" y="519"/>
                  </a:cubicBezTo>
                  <a:cubicBezTo>
                    <a:pt x="1062" y="223"/>
                    <a:pt x="815"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a:off x="2899815" y="4916085"/>
              <a:ext cx="26575" cy="25950"/>
            </a:xfrm>
            <a:custGeom>
              <a:avLst/>
              <a:gdLst/>
              <a:ahLst/>
              <a:cxnLst/>
              <a:rect l="l" t="t" r="r" b="b"/>
              <a:pathLst>
                <a:path w="1063" h="1038" extrusionOk="0">
                  <a:moveTo>
                    <a:pt x="519" y="1"/>
                  </a:moveTo>
                  <a:cubicBezTo>
                    <a:pt x="247" y="1"/>
                    <a:pt x="0" y="223"/>
                    <a:pt x="0" y="519"/>
                  </a:cubicBezTo>
                  <a:cubicBezTo>
                    <a:pt x="0" y="791"/>
                    <a:pt x="247" y="1038"/>
                    <a:pt x="519" y="1038"/>
                  </a:cubicBezTo>
                  <a:cubicBezTo>
                    <a:pt x="815" y="1038"/>
                    <a:pt x="1062" y="791"/>
                    <a:pt x="1062" y="519"/>
                  </a:cubicBezTo>
                  <a:cubicBezTo>
                    <a:pt x="1062" y="223"/>
                    <a:pt x="815"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2899815" y="5066085"/>
              <a:ext cx="26575" cy="26550"/>
            </a:xfrm>
            <a:custGeom>
              <a:avLst/>
              <a:gdLst/>
              <a:ahLst/>
              <a:cxnLst/>
              <a:rect l="l" t="t" r="r" b="b"/>
              <a:pathLst>
                <a:path w="1063" h="1062" extrusionOk="0">
                  <a:moveTo>
                    <a:pt x="519" y="0"/>
                  </a:moveTo>
                  <a:cubicBezTo>
                    <a:pt x="247" y="0"/>
                    <a:pt x="0" y="247"/>
                    <a:pt x="0" y="519"/>
                  </a:cubicBezTo>
                  <a:cubicBezTo>
                    <a:pt x="0" y="815"/>
                    <a:pt x="247" y="1062"/>
                    <a:pt x="519" y="1062"/>
                  </a:cubicBezTo>
                  <a:cubicBezTo>
                    <a:pt x="815" y="1062"/>
                    <a:pt x="1062" y="815"/>
                    <a:pt x="1062" y="519"/>
                  </a:cubicBezTo>
                  <a:cubicBezTo>
                    <a:pt x="1062" y="247"/>
                    <a:pt x="815" y="0"/>
                    <a:pt x="519" y="0"/>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2774515" y="4765485"/>
              <a:ext cx="25950" cy="25950"/>
            </a:xfrm>
            <a:custGeom>
              <a:avLst/>
              <a:gdLst/>
              <a:ahLst/>
              <a:cxnLst/>
              <a:rect l="l" t="t" r="r" b="b"/>
              <a:pathLst>
                <a:path w="1038" h="1038" extrusionOk="0">
                  <a:moveTo>
                    <a:pt x="519" y="1"/>
                  </a:moveTo>
                  <a:cubicBezTo>
                    <a:pt x="223" y="1"/>
                    <a:pt x="1" y="223"/>
                    <a:pt x="1" y="519"/>
                  </a:cubicBezTo>
                  <a:cubicBezTo>
                    <a:pt x="1" y="815"/>
                    <a:pt x="223" y="1038"/>
                    <a:pt x="519" y="1038"/>
                  </a:cubicBezTo>
                  <a:cubicBezTo>
                    <a:pt x="815" y="1038"/>
                    <a:pt x="1038" y="815"/>
                    <a:pt x="1038" y="519"/>
                  </a:cubicBezTo>
                  <a:cubicBezTo>
                    <a:pt x="1038" y="223"/>
                    <a:pt x="815"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2774515" y="4916085"/>
              <a:ext cx="25950" cy="25950"/>
            </a:xfrm>
            <a:custGeom>
              <a:avLst/>
              <a:gdLst/>
              <a:ahLst/>
              <a:cxnLst/>
              <a:rect l="l" t="t" r="r" b="b"/>
              <a:pathLst>
                <a:path w="1038" h="1038" extrusionOk="0">
                  <a:moveTo>
                    <a:pt x="519" y="1"/>
                  </a:moveTo>
                  <a:cubicBezTo>
                    <a:pt x="223" y="1"/>
                    <a:pt x="1" y="223"/>
                    <a:pt x="1" y="519"/>
                  </a:cubicBezTo>
                  <a:cubicBezTo>
                    <a:pt x="1" y="791"/>
                    <a:pt x="223" y="1038"/>
                    <a:pt x="519" y="1038"/>
                  </a:cubicBezTo>
                  <a:cubicBezTo>
                    <a:pt x="815" y="1038"/>
                    <a:pt x="1038" y="791"/>
                    <a:pt x="1038" y="519"/>
                  </a:cubicBezTo>
                  <a:cubicBezTo>
                    <a:pt x="1038" y="223"/>
                    <a:pt x="815"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2774515" y="5066085"/>
              <a:ext cx="25950" cy="26550"/>
            </a:xfrm>
            <a:custGeom>
              <a:avLst/>
              <a:gdLst/>
              <a:ahLst/>
              <a:cxnLst/>
              <a:rect l="l" t="t" r="r" b="b"/>
              <a:pathLst>
                <a:path w="1038" h="1062" extrusionOk="0">
                  <a:moveTo>
                    <a:pt x="519" y="0"/>
                  </a:moveTo>
                  <a:cubicBezTo>
                    <a:pt x="223" y="0"/>
                    <a:pt x="1" y="247"/>
                    <a:pt x="1" y="519"/>
                  </a:cubicBezTo>
                  <a:cubicBezTo>
                    <a:pt x="1" y="815"/>
                    <a:pt x="223" y="1062"/>
                    <a:pt x="519" y="1062"/>
                  </a:cubicBezTo>
                  <a:cubicBezTo>
                    <a:pt x="815" y="1062"/>
                    <a:pt x="1038" y="815"/>
                    <a:pt x="1038" y="519"/>
                  </a:cubicBezTo>
                  <a:cubicBezTo>
                    <a:pt x="1038" y="247"/>
                    <a:pt x="815" y="0"/>
                    <a:pt x="519" y="0"/>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2649215" y="4765485"/>
              <a:ext cx="25950" cy="25950"/>
            </a:xfrm>
            <a:custGeom>
              <a:avLst/>
              <a:gdLst/>
              <a:ahLst/>
              <a:cxnLst/>
              <a:rect l="l" t="t" r="r" b="b"/>
              <a:pathLst>
                <a:path w="1038" h="1038" extrusionOk="0">
                  <a:moveTo>
                    <a:pt x="519" y="1"/>
                  </a:moveTo>
                  <a:cubicBezTo>
                    <a:pt x="223" y="1"/>
                    <a:pt x="1" y="223"/>
                    <a:pt x="1" y="519"/>
                  </a:cubicBezTo>
                  <a:cubicBezTo>
                    <a:pt x="1" y="815"/>
                    <a:pt x="223" y="1038"/>
                    <a:pt x="519" y="1038"/>
                  </a:cubicBezTo>
                  <a:cubicBezTo>
                    <a:pt x="791" y="1038"/>
                    <a:pt x="1038" y="815"/>
                    <a:pt x="1038" y="519"/>
                  </a:cubicBezTo>
                  <a:cubicBezTo>
                    <a:pt x="1038" y="223"/>
                    <a:pt x="791"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2649215" y="4916085"/>
              <a:ext cx="25950" cy="25950"/>
            </a:xfrm>
            <a:custGeom>
              <a:avLst/>
              <a:gdLst/>
              <a:ahLst/>
              <a:cxnLst/>
              <a:rect l="l" t="t" r="r" b="b"/>
              <a:pathLst>
                <a:path w="1038" h="1038" extrusionOk="0">
                  <a:moveTo>
                    <a:pt x="519" y="1"/>
                  </a:moveTo>
                  <a:cubicBezTo>
                    <a:pt x="223" y="1"/>
                    <a:pt x="1" y="223"/>
                    <a:pt x="1" y="519"/>
                  </a:cubicBezTo>
                  <a:cubicBezTo>
                    <a:pt x="1" y="791"/>
                    <a:pt x="223" y="1038"/>
                    <a:pt x="519" y="1038"/>
                  </a:cubicBezTo>
                  <a:cubicBezTo>
                    <a:pt x="791" y="1038"/>
                    <a:pt x="1038" y="791"/>
                    <a:pt x="1038" y="519"/>
                  </a:cubicBezTo>
                  <a:cubicBezTo>
                    <a:pt x="1038" y="223"/>
                    <a:pt x="791"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a:off x="2649215" y="5066085"/>
              <a:ext cx="25950" cy="26550"/>
            </a:xfrm>
            <a:custGeom>
              <a:avLst/>
              <a:gdLst/>
              <a:ahLst/>
              <a:cxnLst/>
              <a:rect l="l" t="t" r="r" b="b"/>
              <a:pathLst>
                <a:path w="1038" h="1062" extrusionOk="0">
                  <a:moveTo>
                    <a:pt x="519" y="0"/>
                  </a:moveTo>
                  <a:cubicBezTo>
                    <a:pt x="223" y="0"/>
                    <a:pt x="1" y="247"/>
                    <a:pt x="1" y="519"/>
                  </a:cubicBezTo>
                  <a:cubicBezTo>
                    <a:pt x="1" y="815"/>
                    <a:pt x="223" y="1062"/>
                    <a:pt x="519" y="1062"/>
                  </a:cubicBezTo>
                  <a:cubicBezTo>
                    <a:pt x="791" y="1062"/>
                    <a:pt x="1038" y="815"/>
                    <a:pt x="1038" y="519"/>
                  </a:cubicBezTo>
                  <a:cubicBezTo>
                    <a:pt x="1038" y="247"/>
                    <a:pt x="791" y="0"/>
                    <a:pt x="519" y="0"/>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2523315" y="4765485"/>
              <a:ext cx="25950" cy="25950"/>
            </a:xfrm>
            <a:custGeom>
              <a:avLst/>
              <a:gdLst/>
              <a:ahLst/>
              <a:cxnLst/>
              <a:rect l="l" t="t" r="r" b="b"/>
              <a:pathLst>
                <a:path w="1038" h="1038" extrusionOk="0">
                  <a:moveTo>
                    <a:pt x="519" y="1"/>
                  </a:moveTo>
                  <a:cubicBezTo>
                    <a:pt x="247" y="1"/>
                    <a:pt x="0" y="223"/>
                    <a:pt x="0" y="519"/>
                  </a:cubicBezTo>
                  <a:cubicBezTo>
                    <a:pt x="0" y="815"/>
                    <a:pt x="247" y="1038"/>
                    <a:pt x="519" y="1038"/>
                  </a:cubicBezTo>
                  <a:cubicBezTo>
                    <a:pt x="815" y="1038"/>
                    <a:pt x="1037" y="815"/>
                    <a:pt x="1037" y="519"/>
                  </a:cubicBezTo>
                  <a:cubicBezTo>
                    <a:pt x="1037" y="223"/>
                    <a:pt x="815"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2523315" y="4916085"/>
              <a:ext cx="25950" cy="25950"/>
            </a:xfrm>
            <a:custGeom>
              <a:avLst/>
              <a:gdLst/>
              <a:ahLst/>
              <a:cxnLst/>
              <a:rect l="l" t="t" r="r" b="b"/>
              <a:pathLst>
                <a:path w="1038" h="1038" extrusionOk="0">
                  <a:moveTo>
                    <a:pt x="519" y="1"/>
                  </a:moveTo>
                  <a:cubicBezTo>
                    <a:pt x="247" y="1"/>
                    <a:pt x="0" y="223"/>
                    <a:pt x="0" y="519"/>
                  </a:cubicBezTo>
                  <a:cubicBezTo>
                    <a:pt x="0" y="791"/>
                    <a:pt x="247" y="1038"/>
                    <a:pt x="519" y="1038"/>
                  </a:cubicBezTo>
                  <a:cubicBezTo>
                    <a:pt x="815" y="1038"/>
                    <a:pt x="1037" y="791"/>
                    <a:pt x="1037" y="519"/>
                  </a:cubicBezTo>
                  <a:cubicBezTo>
                    <a:pt x="1037" y="223"/>
                    <a:pt x="815"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2523315" y="5066085"/>
              <a:ext cx="25950" cy="26550"/>
            </a:xfrm>
            <a:custGeom>
              <a:avLst/>
              <a:gdLst/>
              <a:ahLst/>
              <a:cxnLst/>
              <a:rect l="l" t="t" r="r" b="b"/>
              <a:pathLst>
                <a:path w="1038" h="1062" extrusionOk="0">
                  <a:moveTo>
                    <a:pt x="519" y="0"/>
                  </a:moveTo>
                  <a:cubicBezTo>
                    <a:pt x="247" y="0"/>
                    <a:pt x="0" y="247"/>
                    <a:pt x="0" y="519"/>
                  </a:cubicBezTo>
                  <a:cubicBezTo>
                    <a:pt x="0" y="815"/>
                    <a:pt x="247" y="1062"/>
                    <a:pt x="519" y="1062"/>
                  </a:cubicBezTo>
                  <a:cubicBezTo>
                    <a:pt x="815" y="1062"/>
                    <a:pt x="1037" y="815"/>
                    <a:pt x="1037" y="519"/>
                  </a:cubicBezTo>
                  <a:cubicBezTo>
                    <a:pt x="1037" y="247"/>
                    <a:pt x="815" y="0"/>
                    <a:pt x="519" y="0"/>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2398015" y="4765485"/>
              <a:ext cx="25950" cy="25950"/>
            </a:xfrm>
            <a:custGeom>
              <a:avLst/>
              <a:gdLst/>
              <a:ahLst/>
              <a:cxnLst/>
              <a:rect l="l" t="t" r="r" b="b"/>
              <a:pathLst>
                <a:path w="1038" h="1038" extrusionOk="0">
                  <a:moveTo>
                    <a:pt x="519" y="1"/>
                  </a:moveTo>
                  <a:cubicBezTo>
                    <a:pt x="223" y="1"/>
                    <a:pt x="0" y="223"/>
                    <a:pt x="0" y="519"/>
                  </a:cubicBezTo>
                  <a:cubicBezTo>
                    <a:pt x="0" y="815"/>
                    <a:pt x="223" y="1038"/>
                    <a:pt x="519" y="1038"/>
                  </a:cubicBezTo>
                  <a:cubicBezTo>
                    <a:pt x="815" y="1038"/>
                    <a:pt x="1037" y="815"/>
                    <a:pt x="1037" y="519"/>
                  </a:cubicBezTo>
                  <a:cubicBezTo>
                    <a:pt x="1037" y="223"/>
                    <a:pt x="815"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3"/>
            <p:cNvSpPr/>
            <p:nvPr/>
          </p:nvSpPr>
          <p:spPr>
            <a:xfrm>
              <a:off x="2398015" y="4916085"/>
              <a:ext cx="25950" cy="25950"/>
            </a:xfrm>
            <a:custGeom>
              <a:avLst/>
              <a:gdLst/>
              <a:ahLst/>
              <a:cxnLst/>
              <a:rect l="l" t="t" r="r" b="b"/>
              <a:pathLst>
                <a:path w="1038" h="1038" extrusionOk="0">
                  <a:moveTo>
                    <a:pt x="519" y="1"/>
                  </a:moveTo>
                  <a:cubicBezTo>
                    <a:pt x="223" y="1"/>
                    <a:pt x="0" y="223"/>
                    <a:pt x="0" y="519"/>
                  </a:cubicBezTo>
                  <a:cubicBezTo>
                    <a:pt x="0" y="791"/>
                    <a:pt x="223" y="1038"/>
                    <a:pt x="519" y="1038"/>
                  </a:cubicBezTo>
                  <a:cubicBezTo>
                    <a:pt x="815" y="1038"/>
                    <a:pt x="1037" y="791"/>
                    <a:pt x="1037" y="519"/>
                  </a:cubicBezTo>
                  <a:cubicBezTo>
                    <a:pt x="1037" y="223"/>
                    <a:pt x="815" y="1"/>
                    <a:pt x="519"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a:off x="2398015" y="5066085"/>
              <a:ext cx="25950" cy="26550"/>
            </a:xfrm>
            <a:custGeom>
              <a:avLst/>
              <a:gdLst/>
              <a:ahLst/>
              <a:cxnLst/>
              <a:rect l="l" t="t" r="r" b="b"/>
              <a:pathLst>
                <a:path w="1038" h="1062" extrusionOk="0">
                  <a:moveTo>
                    <a:pt x="519" y="0"/>
                  </a:moveTo>
                  <a:cubicBezTo>
                    <a:pt x="223" y="0"/>
                    <a:pt x="0" y="247"/>
                    <a:pt x="0" y="519"/>
                  </a:cubicBezTo>
                  <a:cubicBezTo>
                    <a:pt x="0" y="815"/>
                    <a:pt x="223" y="1062"/>
                    <a:pt x="519" y="1062"/>
                  </a:cubicBezTo>
                  <a:cubicBezTo>
                    <a:pt x="815" y="1062"/>
                    <a:pt x="1037" y="815"/>
                    <a:pt x="1037" y="519"/>
                  </a:cubicBezTo>
                  <a:cubicBezTo>
                    <a:pt x="1037" y="247"/>
                    <a:pt x="815" y="0"/>
                    <a:pt x="519" y="0"/>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3"/>
            <p:cNvSpPr/>
            <p:nvPr/>
          </p:nvSpPr>
          <p:spPr>
            <a:xfrm>
              <a:off x="2272090" y="4765485"/>
              <a:ext cx="26575" cy="25950"/>
            </a:xfrm>
            <a:custGeom>
              <a:avLst/>
              <a:gdLst/>
              <a:ahLst/>
              <a:cxnLst/>
              <a:rect l="l" t="t" r="r" b="b"/>
              <a:pathLst>
                <a:path w="1063" h="1038" extrusionOk="0">
                  <a:moveTo>
                    <a:pt x="544" y="1"/>
                  </a:moveTo>
                  <a:cubicBezTo>
                    <a:pt x="248" y="1"/>
                    <a:pt x="1" y="223"/>
                    <a:pt x="1" y="519"/>
                  </a:cubicBezTo>
                  <a:cubicBezTo>
                    <a:pt x="1" y="815"/>
                    <a:pt x="248" y="1038"/>
                    <a:pt x="544" y="1038"/>
                  </a:cubicBezTo>
                  <a:cubicBezTo>
                    <a:pt x="816" y="1038"/>
                    <a:pt x="1062" y="815"/>
                    <a:pt x="1062" y="519"/>
                  </a:cubicBezTo>
                  <a:cubicBezTo>
                    <a:pt x="1062" y="223"/>
                    <a:pt x="816" y="1"/>
                    <a:pt x="544"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3"/>
            <p:cNvSpPr/>
            <p:nvPr/>
          </p:nvSpPr>
          <p:spPr>
            <a:xfrm>
              <a:off x="2272090" y="4916085"/>
              <a:ext cx="26575" cy="25950"/>
            </a:xfrm>
            <a:custGeom>
              <a:avLst/>
              <a:gdLst/>
              <a:ahLst/>
              <a:cxnLst/>
              <a:rect l="l" t="t" r="r" b="b"/>
              <a:pathLst>
                <a:path w="1063" h="1038" extrusionOk="0">
                  <a:moveTo>
                    <a:pt x="544" y="1"/>
                  </a:moveTo>
                  <a:cubicBezTo>
                    <a:pt x="248" y="1"/>
                    <a:pt x="1" y="223"/>
                    <a:pt x="1" y="519"/>
                  </a:cubicBezTo>
                  <a:cubicBezTo>
                    <a:pt x="1" y="791"/>
                    <a:pt x="248" y="1038"/>
                    <a:pt x="544" y="1038"/>
                  </a:cubicBezTo>
                  <a:cubicBezTo>
                    <a:pt x="816" y="1038"/>
                    <a:pt x="1062" y="791"/>
                    <a:pt x="1062" y="519"/>
                  </a:cubicBezTo>
                  <a:cubicBezTo>
                    <a:pt x="1062" y="223"/>
                    <a:pt x="816" y="1"/>
                    <a:pt x="544" y="1"/>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a:off x="2272090" y="5066085"/>
              <a:ext cx="26575" cy="26550"/>
            </a:xfrm>
            <a:custGeom>
              <a:avLst/>
              <a:gdLst/>
              <a:ahLst/>
              <a:cxnLst/>
              <a:rect l="l" t="t" r="r" b="b"/>
              <a:pathLst>
                <a:path w="1063" h="1062" extrusionOk="0">
                  <a:moveTo>
                    <a:pt x="544" y="0"/>
                  </a:moveTo>
                  <a:cubicBezTo>
                    <a:pt x="248" y="0"/>
                    <a:pt x="1" y="247"/>
                    <a:pt x="1" y="519"/>
                  </a:cubicBezTo>
                  <a:cubicBezTo>
                    <a:pt x="1" y="815"/>
                    <a:pt x="248" y="1062"/>
                    <a:pt x="544" y="1062"/>
                  </a:cubicBezTo>
                  <a:cubicBezTo>
                    <a:pt x="816" y="1062"/>
                    <a:pt x="1062" y="815"/>
                    <a:pt x="1062" y="519"/>
                  </a:cubicBezTo>
                  <a:cubicBezTo>
                    <a:pt x="1062" y="247"/>
                    <a:pt x="816" y="0"/>
                    <a:pt x="544" y="0"/>
                  </a:cubicBezTo>
                  <a:close/>
                </a:path>
              </a:pathLst>
            </a:custGeom>
            <a:solidFill>
              <a:schemeClr val="lt2"/>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704959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22021" t="8474" r="3225" b="35460"/>
          <a:stretch>
            <a:fillRect/>
          </a:stretch>
        </p:blipFill>
        <p:spPr>
          <a:xfrm>
            <a:off x="0" y="0"/>
            <a:ext cx="18288000" cy="10287000"/>
          </a:xfrm>
          <a:prstGeom prst="rect">
            <a:avLst/>
          </a:prstGeom>
        </p:spPr>
      </p:pic>
      <p:grpSp>
        <p:nvGrpSpPr>
          <p:cNvPr id="3" name="Group 3"/>
          <p:cNvGrpSpPr/>
          <p:nvPr/>
        </p:nvGrpSpPr>
        <p:grpSpPr>
          <a:xfrm>
            <a:off x="10597377" y="647701"/>
            <a:ext cx="7690623" cy="615893"/>
            <a:chOff x="0" y="-784156"/>
            <a:chExt cx="2058649" cy="162211"/>
          </a:xfrm>
        </p:grpSpPr>
        <p:sp>
          <p:nvSpPr>
            <p:cNvPr id="4" name="Freeform 4"/>
            <p:cNvSpPr/>
            <p:nvPr/>
          </p:nvSpPr>
          <p:spPr>
            <a:xfrm>
              <a:off x="0" y="-784156"/>
              <a:ext cx="2058649" cy="162211"/>
            </a:xfrm>
            <a:custGeom>
              <a:avLst/>
              <a:gdLst/>
              <a:ahLst/>
              <a:cxnLst/>
              <a:rect l="l" t="t" r="r" b="b"/>
              <a:pathLst>
                <a:path w="2058649" h="162211">
                  <a:moveTo>
                    <a:pt x="0" y="0"/>
                  </a:moveTo>
                  <a:lnTo>
                    <a:pt x="2058649" y="0"/>
                  </a:lnTo>
                  <a:lnTo>
                    <a:pt x="2058649" y="162211"/>
                  </a:lnTo>
                  <a:lnTo>
                    <a:pt x="0" y="162211"/>
                  </a:lnTo>
                  <a:close/>
                </a:path>
              </a:pathLst>
            </a:custGeom>
            <a:solidFill>
              <a:srgbClr val="FFFFFF"/>
            </a:solidFill>
          </p:spPr>
          <p:txBody>
            <a:bodyPr/>
            <a:lstStyle/>
            <a:p>
              <a:endParaRPr lang="en-US"/>
            </a:p>
          </p:txBody>
        </p:sp>
        <p:sp>
          <p:nvSpPr>
            <p:cNvPr id="5" name="TextBox 5"/>
            <p:cNvSpPr txBox="1"/>
            <p:nvPr/>
          </p:nvSpPr>
          <p:spPr>
            <a:xfrm>
              <a:off x="0" y="-784156"/>
              <a:ext cx="2025514" cy="162211"/>
            </a:xfrm>
            <a:prstGeom prst="rect">
              <a:avLst/>
            </a:prstGeom>
          </p:spPr>
          <p:txBody>
            <a:bodyPr lIns="50800" tIns="50800" rIns="50800" bIns="50800" rtlCol="0" anchor="ctr"/>
            <a:lstStyle/>
            <a:p>
              <a:pPr algn="ctr">
                <a:lnSpc>
                  <a:spcPts val="2940"/>
                </a:lnSpc>
              </a:pPr>
              <a:r>
                <a:rPr lang="en-US" sz="2100" dirty="0">
                  <a:solidFill>
                    <a:srgbClr val="2C434E"/>
                  </a:solidFill>
                  <a:latin typeface="Noto Sans Bold"/>
                </a:rPr>
                <a:t>INDIVIDUAL PRESENTATION</a:t>
              </a:r>
              <a:endParaRPr lang="en-US" sz="2100" u="none" dirty="0">
                <a:solidFill>
                  <a:srgbClr val="2C434E"/>
                </a:solidFill>
                <a:latin typeface="Noto Sans Bold"/>
              </a:endParaRPr>
            </a:p>
          </p:txBody>
        </p:sp>
      </p:grpSp>
      <p:grpSp>
        <p:nvGrpSpPr>
          <p:cNvPr id="6" name="Group 6"/>
          <p:cNvGrpSpPr/>
          <p:nvPr/>
        </p:nvGrpSpPr>
        <p:grpSpPr>
          <a:xfrm>
            <a:off x="-1" y="3625034"/>
            <a:ext cx="2233555" cy="596049"/>
            <a:chOff x="0" y="0"/>
            <a:chExt cx="1536012" cy="156984"/>
          </a:xfrm>
        </p:grpSpPr>
        <p:sp>
          <p:nvSpPr>
            <p:cNvPr id="7" name="Freeform 7"/>
            <p:cNvSpPr/>
            <p:nvPr/>
          </p:nvSpPr>
          <p:spPr>
            <a:xfrm>
              <a:off x="0" y="0"/>
              <a:ext cx="1536012" cy="156984"/>
            </a:xfrm>
            <a:custGeom>
              <a:avLst/>
              <a:gdLst/>
              <a:ahLst/>
              <a:cxnLst/>
              <a:rect l="l" t="t" r="r" b="b"/>
              <a:pathLst>
                <a:path w="1536012" h="156984">
                  <a:moveTo>
                    <a:pt x="0" y="0"/>
                  </a:moveTo>
                  <a:lnTo>
                    <a:pt x="1536012" y="0"/>
                  </a:lnTo>
                  <a:lnTo>
                    <a:pt x="1536012" y="156984"/>
                  </a:lnTo>
                  <a:lnTo>
                    <a:pt x="0" y="156984"/>
                  </a:lnTo>
                  <a:close/>
                </a:path>
              </a:pathLst>
            </a:custGeom>
            <a:solidFill>
              <a:srgbClr val="FFFFFF"/>
            </a:solidFill>
          </p:spPr>
          <p:txBody>
            <a:bodyPr/>
            <a:lstStyle/>
            <a:p>
              <a:endParaRPr lang="en-US"/>
            </a:p>
          </p:txBody>
        </p:sp>
        <p:sp>
          <p:nvSpPr>
            <p:cNvPr id="8" name="TextBox 8"/>
            <p:cNvSpPr txBox="1"/>
            <p:nvPr/>
          </p:nvSpPr>
          <p:spPr>
            <a:xfrm>
              <a:off x="0" y="-38100"/>
              <a:ext cx="812800" cy="850900"/>
            </a:xfrm>
            <a:prstGeom prst="rect">
              <a:avLst/>
            </a:prstGeom>
          </p:spPr>
          <p:txBody>
            <a:bodyPr lIns="50800" tIns="50800" rIns="50800" bIns="50800" rtlCol="0" anchor="ctr"/>
            <a:lstStyle/>
            <a:p>
              <a:pPr>
                <a:lnSpc>
                  <a:spcPts val="2940"/>
                </a:lnSpc>
              </a:pPr>
              <a:endParaRPr dirty="0"/>
            </a:p>
          </p:txBody>
        </p:sp>
      </p:grpSp>
      <p:grpSp>
        <p:nvGrpSpPr>
          <p:cNvPr id="9" name="Group 9"/>
          <p:cNvGrpSpPr/>
          <p:nvPr/>
        </p:nvGrpSpPr>
        <p:grpSpPr>
          <a:xfrm>
            <a:off x="-1" y="6065917"/>
            <a:ext cx="2233556" cy="596049"/>
            <a:chOff x="0" y="0"/>
            <a:chExt cx="1536012" cy="156984"/>
          </a:xfrm>
        </p:grpSpPr>
        <p:sp>
          <p:nvSpPr>
            <p:cNvPr id="10" name="Freeform 10"/>
            <p:cNvSpPr/>
            <p:nvPr/>
          </p:nvSpPr>
          <p:spPr>
            <a:xfrm>
              <a:off x="0" y="0"/>
              <a:ext cx="1536012" cy="156984"/>
            </a:xfrm>
            <a:custGeom>
              <a:avLst/>
              <a:gdLst/>
              <a:ahLst/>
              <a:cxnLst/>
              <a:rect l="l" t="t" r="r" b="b"/>
              <a:pathLst>
                <a:path w="1536012" h="156984">
                  <a:moveTo>
                    <a:pt x="0" y="0"/>
                  </a:moveTo>
                  <a:lnTo>
                    <a:pt x="1536012" y="0"/>
                  </a:lnTo>
                  <a:lnTo>
                    <a:pt x="1536012" y="156984"/>
                  </a:lnTo>
                  <a:lnTo>
                    <a:pt x="0" y="156984"/>
                  </a:lnTo>
                  <a:close/>
                </a:path>
              </a:pathLst>
            </a:custGeom>
            <a:solidFill>
              <a:srgbClr val="7ED8FD"/>
            </a:solidFill>
          </p:spPr>
          <p:txBody>
            <a:bodyPr/>
            <a:lstStyle/>
            <a:p>
              <a:endParaRPr lang="en-US"/>
            </a:p>
          </p:txBody>
        </p:sp>
        <p:sp>
          <p:nvSpPr>
            <p:cNvPr id="11" name="TextBox 11"/>
            <p:cNvSpPr txBox="1"/>
            <p:nvPr/>
          </p:nvSpPr>
          <p:spPr>
            <a:xfrm>
              <a:off x="0" y="-38100"/>
              <a:ext cx="812800" cy="850900"/>
            </a:xfrm>
            <a:prstGeom prst="rect">
              <a:avLst/>
            </a:prstGeom>
          </p:spPr>
          <p:txBody>
            <a:bodyPr lIns="50800" tIns="50800" rIns="50800" bIns="50800" rtlCol="0" anchor="ctr"/>
            <a:lstStyle/>
            <a:p>
              <a:pPr>
                <a:lnSpc>
                  <a:spcPts val="2940"/>
                </a:lnSpc>
              </a:pPr>
              <a:endParaRPr dirty="0"/>
            </a:p>
          </p:txBody>
        </p:sp>
      </p:grpSp>
      <p:grpSp>
        <p:nvGrpSpPr>
          <p:cNvPr id="12" name="Group 12"/>
          <p:cNvGrpSpPr/>
          <p:nvPr/>
        </p:nvGrpSpPr>
        <p:grpSpPr>
          <a:xfrm>
            <a:off x="7273484" y="4094637"/>
            <a:ext cx="10214978" cy="2931438"/>
            <a:chOff x="0" y="0"/>
            <a:chExt cx="2135072" cy="135474"/>
          </a:xfrm>
        </p:grpSpPr>
        <p:sp>
          <p:nvSpPr>
            <p:cNvPr id="13" name="Freeform 13"/>
            <p:cNvSpPr/>
            <p:nvPr/>
          </p:nvSpPr>
          <p:spPr>
            <a:xfrm>
              <a:off x="0" y="0"/>
              <a:ext cx="2135072" cy="135474"/>
            </a:xfrm>
            <a:custGeom>
              <a:avLst/>
              <a:gdLst/>
              <a:ahLst/>
              <a:cxnLst/>
              <a:rect l="l" t="t" r="r" b="b"/>
              <a:pathLst>
                <a:path w="2135072" h="135474">
                  <a:moveTo>
                    <a:pt x="0" y="0"/>
                  </a:moveTo>
                  <a:lnTo>
                    <a:pt x="2135072" y="0"/>
                  </a:lnTo>
                  <a:lnTo>
                    <a:pt x="2135072" y="135474"/>
                  </a:lnTo>
                  <a:lnTo>
                    <a:pt x="0" y="135474"/>
                  </a:lnTo>
                  <a:close/>
                </a:path>
              </a:pathLst>
            </a:custGeom>
            <a:solidFill>
              <a:srgbClr val="7ED8FD"/>
            </a:solidFill>
          </p:spPr>
          <p:txBody>
            <a:bodyPr/>
            <a:lstStyle/>
            <a:p>
              <a:endParaRPr lang="en-US"/>
            </a:p>
          </p:txBody>
        </p:sp>
        <p:sp>
          <p:nvSpPr>
            <p:cNvPr id="14" name="TextBox 14"/>
            <p:cNvSpPr txBox="1"/>
            <p:nvPr/>
          </p:nvSpPr>
          <p:spPr>
            <a:xfrm>
              <a:off x="0" y="-57150"/>
              <a:ext cx="812800" cy="869950"/>
            </a:xfrm>
            <a:prstGeom prst="rect">
              <a:avLst/>
            </a:prstGeom>
          </p:spPr>
          <p:txBody>
            <a:bodyPr lIns="50800" tIns="50800" rIns="50800" bIns="50800" rtlCol="0" anchor="ctr"/>
            <a:lstStyle/>
            <a:p>
              <a:pPr algn="ctr">
                <a:lnSpc>
                  <a:spcPts val="3220"/>
                </a:lnSpc>
              </a:pPr>
              <a:endParaRPr dirty="0"/>
            </a:p>
          </p:txBody>
        </p:sp>
      </p:grpSp>
      <p:sp>
        <p:nvSpPr>
          <p:cNvPr id="15" name="TextBox 15"/>
          <p:cNvSpPr txBox="1"/>
          <p:nvPr/>
        </p:nvSpPr>
        <p:spPr>
          <a:xfrm>
            <a:off x="6440816" y="1687834"/>
            <a:ext cx="11880313" cy="2385268"/>
          </a:xfrm>
          <a:prstGeom prst="rect">
            <a:avLst/>
          </a:prstGeom>
        </p:spPr>
        <p:txBody>
          <a:bodyPr wrap="square" lIns="0" tIns="0" rIns="0" bIns="0" rtlCol="0" anchor="t">
            <a:spAutoFit/>
          </a:bodyPr>
          <a:lstStyle/>
          <a:p>
            <a:pPr lvl="0" algn="ctr">
              <a:lnSpc>
                <a:spcPts val="9267"/>
              </a:lnSpc>
              <a:spcBef>
                <a:spcPct val="0"/>
              </a:spcBef>
            </a:pPr>
            <a:r>
              <a:rPr lang="en-US" sz="6600" dirty="0">
                <a:latin typeface="Open Sans Bold"/>
              </a:rPr>
              <a:t>Business Plan</a:t>
            </a:r>
          </a:p>
          <a:p>
            <a:pPr lvl="0" algn="ctr">
              <a:lnSpc>
                <a:spcPts val="9267"/>
              </a:lnSpc>
              <a:spcBef>
                <a:spcPct val="0"/>
              </a:spcBef>
            </a:pPr>
            <a:r>
              <a:rPr lang="en-US" sz="6600" b="1" dirty="0">
                <a:latin typeface="Open Sans Bold"/>
              </a:rPr>
              <a:t>GreenBite Student Meals </a:t>
            </a:r>
          </a:p>
        </p:txBody>
      </p:sp>
      <p:sp>
        <p:nvSpPr>
          <p:cNvPr id="16" name="TextBox 15"/>
          <p:cNvSpPr txBox="1"/>
          <p:nvPr/>
        </p:nvSpPr>
        <p:spPr>
          <a:xfrm>
            <a:off x="7454086" y="4221083"/>
            <a:ext cx="9690913" cy="3046988"/>
          </a:xfrm>
          <a:prstGeom prst="rect">
            <a:avLst/>
          </a:prstGeom>
          <a:noFill/>
        </p:spPr>
        <p:txBody>
          <a:bodyPr wrap="square" rtlCol="0">
            <a:spAutoFit/>
          </a:bodyPr>
          <a:lstStyle/>
          <a:p>
            <a:r>
              <a:rPr lang="en-GB" sz="3200" b="1" dirty="0"/>
              <a:t>Module Code: LCLM4006</a:t>
            </a:r>
          </a:p>
          <a:p>
            <a:r>
              <a:rPr lang="en-GB" sz="3200" b="1" dirty="0"/>
              <a:t>Module Name: Enterprise and Entrepreneurship</a:t>
            </a:r>
          </a:p>
          <a:p>
            <a:r>
              <a:rPr lang="en-GB" sz="3200" b="1" dirty="0"/>
              <a:t>Submission Deadline: 16</a:t>
            </a:r>
            <a:r>
              <a:rPr lang="en-GB" sz="3200" b="1" baseline="30000" dirty="0"/>
              <a:t>th</a:t>
            </a:r>
            <a:r>
              <a:rPr lang="en-GB" sz="3200" b="1" dirty="0"/>
              <a:t> March 2026</a:t>
            </a:r>
          </a:p>
          <a:p>
            <a:r>
              <a:rPr lang="en-US" sz="3200" b="1" dirty="0"/>
              <a:t>Student Name: </a:t>
            </a:r>
            <a:r>
              <a:rPr lang="en-US" sz="3200" dirty="0"/>
              <a:t>AYITE AZIADAPOU</a:t>
            </a:r>
            <a:r>
              <a:rPr lang="en-US" sz="3200" b="1" dirty="0"/>
              <a:t> </a:t>
            </a:r>
            <a:endParaRPr lang="en-GB" sz="3200" dirty="0"/>
          </a:p>
          <a:p>
            <a:r>
              <a:rPr lang="en-US" sz="3200" b="1" dirty="0"/>
              <a:t>Student ID:</a:t>
            </a:r>
            <a:r>
              <a:rPr lang="en-US" sz="3200" dirty="0"/>
              <a:t> 2436428</a:t>
            </a:r>
            <a:endParaRPr lang="en-GB" sz="3200" dirty="0"/>
          </a:p>
          <a:p>
            <a:endParaRPr lang="en-GB" sz="3200" b="1" dirty="0"/>
          </a:p>
        </p:txBody>
      </p:sp>
      <p:pic>
        <p:nvPicPr>
          <p:cNvPr id="17" name="Picture 16" descr="Discover University of Wales Trinity Saint David"/>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6629400" y="210472"/>
            <a:ext cx="3186887" cy="1490349"/>
          </a:xfrm>
          <a:prstGeom prst="rect">
            <a:avLst/>
          </a:prstGeom>
          <a:noFill/>
          <a:ln>
            <a:noFill/>
          </a:ln>
        </p:spPr>
      </p:pic>
      <p:pic>
        <p:nvPicPr>
          <p:cNvPr id="18"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691699" y="1621159"/>
            <a:ext cx="1426796" cy="142679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9050" y="482100"/>
            <a:ext cx="3433112" cy="598083"/>
            <a:chOff x="0" y="0"/>
            <a:chExt cx="904194" cy="157520"/>
          </a:xfrm>
        </p:grpSpPr>
        <p:sp>
          <p:nvSpPr>
            <p:cNvPr id="3" name="Freeform 3"/>
            <p:cNvSpPr/>
            <p:nvPr/>
          </p:nvSpPr>
          <p:spPr>
            <a:xfrm>
              <a:off x="0" y="0"/>
              <a:ext cx="904194" cy="157520"/>
            </a:xfrm>
            <a:custGeom>
              <a:avLst/>
              <a:gdLst/>
              <a:ahLst/>
              <a:cxnLst/>
              <a:rect l="l" t="t" r="r" b="b"/>
              <a:pathLst>
                <a:path w="904194" h="157520">
                  <a:moveTo>
                    <a:pt x="0" y="0"/>
                  </a:moveTo>
                  <a:lnTo>
                    <a:pt x="904194" y="0"/>
                  </a:lnTo>
                  <a:lnTo>
                    <a:pt x="904194" y="157520"/>
                  </a:lnTo>
                  <a:lnTo>
                    <a:pt x="0" y="157520"/>
                  </a:lnTo>
                  <a:close/>
                </a:path>
              </a:pathLst>
            </a:custGeom>
            <a:solidFill>
              <a:srgbClr val="7ED8FD"/>
            </a:solidFill>
          </p:spPr>
          <p:txBody>
            <a:bodyPr/>
            <a:lstStyle/>
            <a:p>
              <a:endParaRPr lang="en-US"/>
            </a:p>
          </p:txBody>
        </p:sp>
        <p:sp>
          <p:nvSpPr>
            <p:cNvPr id="4" name="TextBox 4"/>
            <p:cNvSpPr txBox="1"/>
            <p:nvPr/>
          </p:nvSpPr>
          <p:spPr>
            <a:xfrm>
              <a:off x="0" y="-57150"/>
              <a:ext cx="812800" cy="869950"/>
            </a:xfrm>
            <a:prstGeom prst="rect">
              <a:avLst/>
            </a:prstGeom>
          </p:spPr>
          <p:txBody>
            <a:bodyPr lIns="50800" tIns="50800" rIns="50800" bIns="50800" rtlCol="0" anchor="ctr"/>
            <a:lstStyle/>
            <a:p>
              <a:pPr algn="ctr">
                <a:lnSpc>
                  <a:spcPts val="3220"/>
                </a:lnSpc>
              </a:pPr>
              <a:endParaRPr dirty="0">
                <a:solidFill>
                  <a:prstClr val="black"/>
                </a:solidFill>
              </a:endParaRPr>
            </a:p>
          </p:txBody>
        </p:sp>
      </p:grpSp>
      <p:sp>
        <p:nvSpPr>
          <p:cNvPr id="6" name="TextBox 6"/>
          <p:cNvSpPr txBox="1"/>
          <p:nvPr/>
        </p:nvSpPr>
        <p:spPr>
          <a:xfrm>
            <a:off x="5440017" y="1042036"/>
            <a:ext cx="7600032" cy="1093120"/>
          </a:xfrm>
          <a:prstGeom prst="rect">
            <a:avLst/>
          </a:prstGeom>
        </p:spPr>
        <p:txBody>
          <a:bodyPr lIns="0" tIns="0" rIns="0" bIns="0" rtlCol="0" anchor="t">
            <a:spAutoFit/>
          </a:bodyPr>
          <a:lstStyle/>
          <a:p>
            <a:pPr algn="ctr">
              <a:lnSpc>
                <a:spcPts val="9267"/>
              </a:lnSpc>
              <a:spcBef>
                <a:spcPct val="0"/>
              </a:spcBef>
            </a:pPr>
            <a:r>
              <a:rPr lang="en-US" sz="6000" dirty="0">
                <a:solidFill>
                  <a:srgbClr val="12222B"/>
                </a:solidFill>
                <a:latin typeface="Open Sans Bold"/>
              </a:rPr>
              <a:t>Table of </a:t>
            </a:r>
            <a:r>
              <a:rPr lang="en-US" sz="6000" dirty="0">
                <a:solidFill>
                  <a:srgbClr val="C00000"/>
                </a:solidFill>
                <a:latin typeface="Open Sans Bold"/>
              </a:rPr>
              <a:t>Content </a:t>
            </a:r>
          </a:p>
        </p:txBody>
      </p:sp>
      <p:sp>
        <p:nvSpPr>
          <p:cNvPr id="8" name="TextBox 8"/>
          <p:cNvSpPr txBox="1"/>
          <p:nvPr/>
        </p:nvSpPr>
        <p:spPr>
          <a:xfrm>
            <a:off x="1009650" y="2434781"/>
            <a:ext cx="15830550" cy="6032421"/>
          </a:xfrm>
          <a:prstGeom prst="rect">
            <a:avLst/>
          </a:prstGeom>
        </p:spPr>
        <p:txBody>
          <a:bodyPr wrap="square" lIns="0" tIns="0" rIns="0" bIns="0" rtlCol="0" anchor="t">
            <a:spAutoFit/>
          </a:bodyPr>
          <a:lstStyle/>
          <a:p>
            <a:pPr algn="just">
              <a:spcBef>
                <a:spcPct val="0"/>
              </a:spcBef>
            </a:pPr>
            <a:r>
              <a:rPr lang="en-US" sz="2800" dirty="0">
                <a:solidFill>
                  <a:srgbClr val="000000"/>
                </a:solidFill>
                <a:latin typeface="Noto Sans"/>
              </a:rPr>
              <a:t>Business Overview………………………………………………………………………………………3</a:t>
            </a:r>
          </a:p>
          <a:p>
            <a:pPr algn="just">
              <a:spcBef>
                <a:spcPct val="0"/>
              </a:spcBef>
            </a:pPr>
            <a:r>
              <a:rPr lang="en-US" sz="2800" dirty="0">
                <a:solidFill>
                  <a:srgbClr val="000000"/>
                </a:solidFill>
                <a:latin typeface="Noto Sans"/>
              </a:rPr>
              <a:t>Product and Service Offering………………………………………………………………………….4</a:t>
            </a:r>
          </a:p>
          <a:p>
            <a:pPr algn="just">
              <a:spcBef>
                <a:spcPct val="0"/>
              </a:spcBef>
            </a:pPr>
            <a:r>
              <a:rPr lang="en-US" sz="2800" dirty="0">
                <a:solidFill>
                  <a:srgbClr val="000000"/>
                </a:solidFill>
                <a:latin typeface="Noto Sans"/>
              </a:rPr>
              <a:t>Unique Selling Points (USPs)…………………………………………………………………………..5</a:t>
            </a:r>
          </a:p>
          <a:p>
            <a:pPr algn="just">
              <a:spcBef>
                <a:spcPct val="0"/>
              </a:spcBef>
            </a:pPr>
            <a:r>
              <a:rPr lang="en-US" sz="2800" dirty="0">
                <a:solidFill>
                  <a:srgbClr val="000000"/>
                </a:solidFill>
                <a:latin typeface="Noto Sans"/>
              </a:rPr>
              <a:t>Management Structure and Legal Format…………………………………………………………..6</a:t>
            </a:r>
          </a:p>
          <a:p>
            <a:pPr algn="just">
              <a:spcBef>
                <a:spcPct val="0"/>
              </a:spcBef>
            </a:pPr>
            <a:r>
              <a:rPr lang="en-US" sz="2800" dirty="0">
                <a:solidFill>
                  <a:srgbClr val="000000"/>
                </a:solidFill>
                <a:latin typeface="Noto Sans"/>
              </a:rPr>
              <a:t>PESTLE Analysis ………………………………………………………………………………………….7</a:t>
            </a:r>
          </a:p>
          <a:p>
            <a:pPr algn="just">
              <a:spcBef>
                <a:spcPct val="0"/>
              </a:spcBef>
            </a:pPr>
            <a:r>
              <a:rPr lang="en-US" sz="2800" dirty="0">
                <a:solidFill>
                  <a:srgbClr val="000000"/>
                </a:solidFill>
                <a:latin typeface="Noto Sans"/>
              </a:rPr>
              <a:t>Two Major Marketing Strategies………………………………………………………………………8</a:t>
            </a:r>
          </a:p>
          <a:p>
            <a:pPr algn="just">
              <a:spcBef>
                <a:spcPct val="0"/>
              </a:spcBef>
            </a:pPr>
            <a:r>
              <a:rPr lang="en-US" sz="2800" dirty="0">
                <a:solidFill>
                  <a:srgbClr val="000000"/>
                </a:solidFill>
                <a:latin typeface="Noto Sans"/>
              </a:rPr>
              <a:t>Funding Requirement and Distribution……………………………………………………………...9</a:t>
            </a:r>
          </a:p>
          <a:p>
            <a:pPr algn="just">
              <a:spcBef>
                <a:spcPct val="0"/>
              </a:spcBef>
            </a:pPr>
            <a:r>
              <a:rPr lang="en-US" sz="2800" dirty="0">
                <a:solidFill>
                  <a:srgbClr val="000000"/>
                </a:solidFill>
                <a:latin typeface="Noto Sans"/>
              </a:rPr>
              <a:t>Conclusion………………………………………………………………………….……………….……10</a:t>
            </a:r>
          </a:p>
          <a:p>
            <a:pPr algn="just">
              <a:spcBef>
                <a:spcPct val="0"/>
              </a:spcBef>
            </a:pPr>
            <a:r>
              <a:rPr lang="en-US" sz="2800" dirty="0">
                <a:solidFill>
                  <a:srgbClr val="000000"/>
                </a:solidFill>
                <a:latin typeface="Noto Sans"/>
              </a:rPr>
              <a:t>Reference list……………………………………………………………………………………………..11</a:t>
            </a:r>
          </a:p>
          <a:p>
            <a:pPr algn="just">
              <a:spcBef>
                <a:spcPct val="0"/>
              </a:spcBef>
            </a:pPr>
            <a:endParaRPr lang="en-US" sz="2800" dirty="0">
              <a:solidFill>
                <a:srgbClr val="000000"/>
              </a:solidFill>
              <a:latin typeface="Noto Sans"/>
            </a:endParaRPr>
          </a:p>
          <a:p>
            <a:pPr algn="just">
              <a:spcBef>
                <a:spcPct val="0"/>
              </a:spcBef>
            </a:pPr>
            <a:endParaRPr lang="en-US" sz="2800" dirty="0">
              <a:solidFill>
                <a:srgbClr val="000000"/>
              </a:solidFill>
              <a:latin typeface="Noto Sans"/>
            </a:endParaRPr>
          </a:p>
          <a:p>
            <a:pPr algn="just">
              <a:spcBef>
                <a:spcPct val="0"/>
              </a:spcBef>
            </a:pPr>
            <a:endParaRPr lang="en-US" sz="2800" dirty="0">
              <a:solidFill>
                <a:srgbClr val="000000"/>
              </a:solidFill>
              <a:latin typeface="Noto Sans"/>
            </a:endParaRPr>
          </a:p>
          <a:p>
            <a:pPr algn="just">
              <a:spcBef>
                <a:spcPct val="0"/>
              </a:spcBef>
            </a:pPr>
            <a:endParaRPr lang="en-US" sz="2800" dirty="0">
              <a:solidFill>
                <a:srgbClr val="000000"/>
              </a:solidFill>
              <a:latin typeface="Noto Sans"/>
            </a:endParaRPr>
          </a:p>
          <a:p>
            <a:pPr algn="just">
              <a:spcBef>
                <a:spcPct val="0"/>
              </a:spcBef>
            </a:pPr>
            <a:endParaRPr lang="en-US" sz="2800" dirty="0">
              <a:solidFill>
                <a:srgbClr val="000000"/>
              </a:solidFill>
              <a:latin typeface="Noto Sans"/>
            </a:endParaRPr>
          </a:p>
        </p:txBody>
      </p:sp>
    </p:spTree>
    <p:extLst>
      <p:ext uri="{BB962C8B-B14F-4D97-AF65-F5344CB8AC3E}">
        <p14:creationId xmlns:p14="http://schemas.microsoft.com/office/powerpoint/2010/main" val="3794900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9050" y="482100"/>
            <a:ext cx="3433112" cy="598083"/>
            <a:chOff x="0" y="0"/>
            <a:chExt cx="904194" cy="157520"/>
          </a:xfrm>
        </p:grpSpPr>
        <p:sp>
          <p:nvSpPr>
            <p:cNvPr id="3" name="Freeform 3"/>
            <p:cNvSpPr/>
            <p:nvPr/>
          </p:nvSpPr>
          <p:spPr>
            <a:xfrm>
              <a:off x="0" y="0"/>
              <a:ext cx="904194" cy="157520"/>
            </a:xfrm>
            <a:custGeom>
              <a:avLst/>
              <a:gdLst/>
              <a:ahLst/>
              <a:cxnLst/>
              <a:rect l="l" t="t" r="r" b="b"/>
              <a:pathLst>
                <a:path w="904194" h="157520">
                  <a:moveTo>
                    <a:pt x="0" y="0"/>
                  </a:moveTo>
                  <a:lnTo>
                    <a:pt x="904194" y="0"/>
                  </a:lnTo>
                  <a:lnTo>
                    <a:pt x="904194" y="157520"/>
                  </a:lnTo>
                  <a:lnTo>
                    <a:pt x="0" y="157520"/>
                  </a:lnTo>
                  <a:close/>
                </a:path>
              </a:pathLst>
            </a:custGeom>
            <a:solidFill>
              <a:srgbClr val="7ED8FD"/>
            </a:solidFill>
          </p:spPr>
          <p:txBody>
            <a:bodyPr/>
            <a:lstStyle/>
            <a:p>
              <a:endParaRPr lang="en-US"/>
            </a:p>
          </p:txBody>
        </p:sp>
        <p:sp>
          <p:nvSpPr>
            <p:cNvPr id="4" name="TextBox 4"/>
            <p:cNvSpPr txBox="1"/>
            <p:nvPr/>
          </p:nvSpPr>
          <p:spPr>
            <a:xfrm>
              <a:off x="0" y="-57150"/>
              <a:ext cx="812800" cy="869950"/>
            </a:xfrm>
            <a:prstGeom prst="rect">
              <a:avLst/>
            </a:prstGeom>
          </p:spPr>
          <p:txBody>
            <a:bodyPr lIns="50800" tIns="50800" rIns="50800" bIns="50800" rtlCol="0" anchor="ctr"/>
            <a:lstStyle/>
            <a:p>
              <a:pPr algn="ctr">
                <a:lnSpc>
                  <a:spcPts val="3220"/>
                </a:lnSpc>
              </a:pPr>
              <a:endParaRPr dirty="0"/>
            </a:p>
          </p:txBody>
        </p:sp>
      </p:grpSp>
      <p:pic>
        <p:nvPicPr>
          <p:cNvPr id="5"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86925" y="1028700"/>
            <a:ext cx="8229600" cy="8229600"/>
          </a:xfrm>
          <a:prstGeom prst="rect">
            <a:avLst/>
          </a:prstGeom>
        </p:spPr>
      </p:pic>
      <p:sp>
        <p:nvSpPr>
          <p:cNvPr id="6" name="TextBox 6"/>
          <p:cNvSpPr txBox="1"/>
          <p:nvPr/>
        </p:nvSpPr>
        <p:spPr>
          <a:xfrm>
            <a:off x="1028700" y="1233257"/>
            <a:ext cx="7600032" cy="1093120"/>
          </a:xfrm>
          <a:prstGeom prst="rect">
            <a:avLst/>
          </a:prstGeom>
        </p:spPr>
        <p:txBody>
          <a:bodyPr lIns="0" tIns="0" rIns="0" bIns="0" rtlCol="0" anchor="t">
            <a:spAutoFit/>
          </a:bodyPr>
          <a:lstStyle/>
          <a:p>
            <a:pPr marL="0" lvl="0" indent="0">
              <a:lnSpc>
                <a:spcPts val="9267"/>
              </a:lnSpc>
              <a:spcBef>
                <a:spcPct val="0"/>
              </a:spcBef>
            </a:pPr>
            <a:r>
              <a:rPr lang="en-US" sz="6000" dirty="0">
                <a:solidFill>
                  <a:srgbClr val="12222B"/>
                </a:solidFill>
                <a:latin typeface="Open Sans Bold"/>
              </a:rPr>
              <a:t>Business </a:t>
            </a:r>
            <a:r>
              <a:rPr lang="en-US" sz="6000" dirty="0">
                <a:solidFill>
                  <a:srgbClr val="FF0000"/>
                </a:solidFill>
                <a:latin typeface="Open Sans Bold"/>
              </a:rPr>
              <a:t>Overview</a:t>
            </a:r>
            <a:endParaRPr lang="en-US" sz="6000" u="none" dirty="0">
              <a:solidFill>
                <a:srgbClr val="FF0000"/>
              </a:solidFill>
              <a:latin typeface="Open Sans Bold"/>
            </a:endParaRPr>
          </a:p>
        </p:txBody>
      </p:sp>
      <p:sp>
        <p:nvSpPr>
          <p:cNvPr id="8" name="TextBox 8"/>
          <p:cNvSpPr txBox="1"/>
          <p:nvPr/>
        </p:nvSpPr>
        <p:spPr>
          <a:xfrm>
            <a:off x="1009650" y="2434781"/>
            <a:ext cx="8058150" cy="6894195"/>
          </a:xfrm>
          <a:prstGeom prst="rect">
            <a:avLst/>
          </a:prstGeom>
        </p:spPr>
        <p:txBody>
          <a:bodyPr wrap="square" lIns="0" tIns="0" rIns="0" bIns="0" rtlCol="0" anchor="t">
            <a:spAutoFit/>
          </a:bodyPr>
          <a:lstStyle/>
          <a:p>
            <a:pPr marL="342900" lvl="0" indent="-342900" algn="just">
              <a:lnSpc>
                <a:spcPct val="150000"/>
              </a:lnSpc>
              <a:spcBef>
                <a:spcPct val="0"/>
              </a:spcBef>
              <a:buFont typeface="Arial" pitchFamily="34" charset="0"/>
              <a:buChar char="•"/>
            </a:pPr>
            <a:r>
              <a:rPr lang="en-US" sz="2800" dirty="0"/>
              <a:t>GreenBite Student Meals is a student-centered model of the food service model that targeted university students and it is also subscription-based. </a:t>
            </a:r>
          </a:p>
          <a:p>
            <a:pPr marL="342900" lvl="0" indent="-342900" algn="just">
              <a:lnSpc>
                <a:spcPct val="150000"/>
              </a:lnSpc>
              <a:spcBef>
                <a:spcPct val="0"/>
              </a:spcBef>
              <a:buFont typeface="Arial" pitchFamily="34" charset="0"/>
              <a:buChar char="•"/>
            </a:pPr>
            <a:r>
              <a:rPr lang="en-US" sz="2800" dirty="0"/>
              <a:t>There are numerous problems of students having decreased time, less income, and bad eating habits (Nelson et al., 2008).</a:t>
            </a:r>
          </a:p>
          <a:p>
            <a:pPr marL="342900" indent="-342900" algn="just">
              <a:lnSpc>
                <a:spcPct val="150000"/>
              </a:lnSpc>
              <a:spcBef>
                <a:spcPct val="0"/>
              </a:spcBef>
              <a:buFont typeface="Arial" pitchFamily="34" charset="0"/>
              <a:buChar char="•"/>
            </a:pPr>
            <a:r>
              <a:rPr lang="en-US" sz="2800" dirty="0"/>
              <a:t>The majority of young adults studying at the higher level of education have embraced poor eating habits due to academic pressure, irregular schedules, and budget constraints (</a:t>
            </a:r>
            <a:r>
              <a:rPr lang="en-US" sz="2800" dirty="0" err="1"/>
              <a:t>Kotler</a:t>
            </a:r>
            <a:r>
              <a:rPr lang="en-US" sz="2800" dirty="0"/>
              <a:t> and Keller, 2016). </a:t>
            </a:r>
          </a:p>
          <a:p>
            <a:pPr marL="342900" lvl="0" indent="-342900" algn="just">
              <a:spcBef>
                <a:spcPct val="0"/>
              </a:spcBef>
              <a:buFont typeface="Arial" pitchFamily="34" charset="0"/>
              <a:buChar char="•"/>
            </a:pPr>
            <a:endParaRPr lang="en-US" sz="2800" u="none" dirty="0">
              <a:solidFill>
                <a:srgbClr val="000000"/>
              </a:solidFill>
              <a:latin typeface="Noto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roup 38"/>
          <p:cNvGrpSpPr/>
          <p:nvPr/>
        </p:nvGrpSpPr>
        <p:grpSpPr>
          <a:xfrm>
            <a:off x="0" y="9983250"/>
            <a:ext cx="1028700" cy="303750"/>
            <a:chOff x="0" y="0"/>
            <a:chExt cx="270933" cy="80000"/>
          </a:xfrm>
        </p:grpSpPr>
        <p:sp>
          <p:nvSpPr>
            <p:cNvPr id="39" name="Freeform 39"/>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7ED8FD"/>
            </a:solidFill>
          </p:spPr>
          <p:txBody>
            <a:bodyPr/>
            <a:lstStyle/>
            <a:p>
              <a:endParaRPr lang="en-US"/>
            </a:p>
          </p:txBody>
        </p:sp>
        <p:sp>
          <p:nvSpPr>
            <p:cNvPr id="40" name="TextBox 40"/>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41" name="Group 41"/>
          <p:cNvGrpSpPr/>
          <p:nvPr/>
        </p:nvGrpSpPr>
        <p:grpSpPr>
          <a:xfrm>
            <a:off x="17259300" y="0"/>
            <a:ext cx="1028700" cy="303750"/>
            <a:chOff x="0" y="0"/>
            <a:chExt cx="270933" cy="80000"/>
          </a:xfrm>
        </p:grpSpPr>
        <p:sp>
          <p:nvSpPr>
            <p:cNvPr id="42" name="Freeform 42"/>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7ED8FD"/>
            </a:solidFill>
          </p:spPr>
          <p:txBody>
            <a:bodyPr/>
            <a:lstStyle/>
            <a:p>
              <a:endParaRPr lang="en-US"/>
            </a:p>
          </p:txBody>
        </p:sp>
        <p:sp>
          <p:nvSpPr>
            <p:cNvPr id="43" name="TextBox 43"/>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44" name="Group 44"/>
          <p:cNvGrpSpPr/>
          <p:nvPr/>
        </p:nvGrpSpPr>
        <p:grpSpPr>
          <a:xfrm>
            <a:off x="0" y="0"/>
            <a:ext cx="1028700" cy="303750"/>
            <a:chOff x="0" y="0"/>
            <a:chExt cx="270933" cy="80000"/>
          </a:xfrm>
        </p:grpSpPr>
        <p:sp>
          <p:nvSpPr>
            <p:cNvPr id="45" name="Freeform 45"/>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B4B4B4"/>
            </a:solidFill>
          </p:spPr>
          <p:txBody>
            <a:bodyPr/>
            <a:lstStyle/>
            <a:p>
              <a:endParaRPr lang="en-US"/>
            </a:p>
          </p:txBody>
        </p:sp>
        <p:sp>
          <p:nvSpPr>
            <p:cNvPr id="46" name="TextBox 46"/>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47" name="Group 47"/>
          <p:cNvGrpSpPr/>
          <p:nvPr/>
        </p:nvGrpSpPr>
        <p:grpSpPr>
          <a:xfrm>
            <a:off x="17259300" y="9983250"/>
            <a:ext cx="1028700" cy="303750"/>
            <a:chOff x="0" y="0"/>
            <a:chExt cx="270933" cy="80000"/>
          </a:xfrm>
        </p:grpSpPr>
        <p:sp>
          <p:nvSpPr>
            <p:cNvPr id="48" name="Freeform 48"/>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B4B4B4"/>
            </a:solidFill>
          </p:spPr>
          <p:txBody>
            <a:bodyPr/>
            <a:lstStyle/>
            <a:p>
              <a:endParaRPr lang="en-US"/>
            </a:p>
          </p:txBody>
        </p:sp>
        <p:sp>
          <p:nvSpPr>
            <p:cNvPr id="49" name="TextBox 49"/>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sp>
        <p:nvSpPr>
          <p:cNvPr id="51" name="TextBox 51"/>
          <p:cNvSpPr txBox="1"/>
          <p:nvPr/>
        </p:nvSpPr>
        <p:spPr>
          <a:xfrm>
            <a:off x="3086104" y="1127625"/>
            <a:ext cx="12115800" cy="743793"/>
          </a:xfrm>
          <a:prstGeom prst="rect">
            <a:avLst/>
          </a:prstGeom>
          <a:solidFill>
            <a:srgbClr val="92D050"/>
          </a:solidFill>
        </p:spPr>
        <p:txBody>
          <a:bodyPr wrap="square" lIns="0" tIns="0" rIns="0" bIns="0" rtlCol="0" anchor="t">
            <a:spAutoFit/>
          </a:bodyPr>
          <a:lstStyle/>
          <a:p>
            <a:pPr algn="ctr">
              <a:lnSpc>
                <a:spcPts val="5800"/>
              </a:lnSpc>
              <a:spcBef>
                <a:spcPct val="0"/>
              </a:spcBef>
            </a:pPr>
            <a:r>
              <a:rPr lang="en-GB" sz="5400" b="1" dirty="0">
                <a:latin typeface="Open Sans Bold" charset="0"/>
                <a:cs typeface="Open Sans Bold" charset="0"/>
              </a:rPr>
              <a:t>Product and Service </a:t>
            </a:r>
            <a:r>
              <a:rPr lang="en-GB" sz="5400" b="1" dirty="0">
                <a:solidFill>
                  <a:srgbClr val="FF0000"/>
                </a:solidFill>
                <a:latin typeface="Open Sans Bold" charset="0"/>
                <a:cs typeface="Open Sans Bold" charset="0"/>
              </a:rPr>
              <a:t>Offering </a:t>
            </a:r>
            <a:endParaRPr lang="en-US" sz="5400" b="1" dirty="0">
              <a:solidFill>
                <a:srgbClr val="FF0000"/>
              </a:solidFill>
              <a:latin typeface="Open Sans Bold" charset="0"/>
              <a:cs typeface="Open Sans Bold" charset="0"/>
            </a:endParaRPr>
          </a:p>
        </p:txBody>
      </p:sp>
      <p:sp>
        <p:nvSpPr>
          <p:cNvPr id="52" name="TextBox 52"/>
          <p:cNvSpPr txBox="1"/>
          <p:nvPr/>
        </p:nvSpPr>
        <p:spPr>
          <a:xfrm>
            <a:off x="914400" y="2219560"/>
            <a:ext cx="8763000" cy="5909310"/>
          </a:xfrm>
          <a:prstGeom prst="rect">
            <a:avLst/>
          </a:prstGeom>
        </p:spPr>
        <p:txBody>
          <a:bodyPr wrap="square" lIns="0" tIns="0" rIns="0" bIns="0" rtlCol="0" anchor="t">
            <a:spAutoFit/>
          </a:bodyPr>
          <a:lstStyle/>
          <a:p>
            <a:pPr algn="just"/>
            <a:r>
              <a:rPr lang="en-US" sz="3200" dirty="0"/>
              <a:t>Food is precooked, in small portions and according to dietary guidelines such that they contain appropriate combination of the macronutrients, as well as the correct amount of calories (Public Health England, 2016). The menu includes:</a:t>
            </a:r>
          </a:p>
          <a:p>
            <a:pPr marL="457200" lvl="0" indent="-457200" algn="just">
              <a:buFont typeface="Arial" pitchFamily="34" charset="0"/>
              <a:buChar char="•"/>
            </a:pPr>
            <a:r>
              <a:rPr lang="en-US" sz="3200" dirty="0"/>
              <a:t>The conscious customers are substituted by vegan ones.</a:t>
            </a:r>
          </a:p>
          <a:p>
            <a:pPr marL="457200" lvl="0" indent="-457200" algn="just">
              <a:buFont typeface="Arial" pitchFamily="34" charset="0"/>
              <a:buChar char="•"/>
            </a:pPr>
            <a:r>
              <a:rPr lang="en-US" sz="3200" dirty="0"/>
              <a:t>Lean-protein foods on those who are enthusiastic about exemplary protein intake (Craig and </a:t>
            </a:r>
            <a:r>
              <a:rPr lang="en-US" sz="3200" dirty="0" err="1"/>
              <a:t>Mangels</a:t>
            </a:r>
            <a:r>
              <a:rPr lang="en-US" sz="3200" dirty="0"/>
              <a:t>, 2009). </a:t>
            </a:r>
          </a:p>
          <a:p>
            <a:pPr marL="457200" lvl="0" indent="-457200" algn="just">
              <a:buFont typeface="Arial" pitchFamily="34" charset="0"/>
              <a:buChar char="•"/>
            </a:pPr>
            <a:r>
              <a:rPr lang="en-US" sz="3200" dirty="0"/>
              <a:t>There was energy and concentration </a:t>
            </a:r>
            <a:r>
              <a:rPr lang="en-US" sz="3200" dirty="0" err="1"/>
              <a:t>concentration</a:t>
            </a:r>
            <a:r>
              <a:rPr lang="en-US" sz="3200" dirty="0"/>
              <a:t> ex-period plans.</a:t>
            </a:r>
            <a:endParaRPr lang="en-US" sz="2800" u="none" dirty="0">
              <a:solidFill>
                <a:srgbClr val="000000"/>
              </a:solidFill>
              <a:latin typeface="Noto Sans"/>
            </a:endParaRPr>
          </a:p>
        </p:txBody>
      </p:sp>
      <p:pic>
        <p:nvPicPr>
          <p:cNvPr id="16" name="Picture 5"/>
          <p:cNvPicPr>
            <a:picLocks noChangeAspect="1"/>
          </p:cNvPicPr>
          <p:nvPr/>
        </p:nvPicPr>
        <p:blipFill rotWithShape="1">
          <a:blip r:embed="rId3"/>
          <a:srcRect r="27496"/>
          <a:stretch/>
        </p:blipFill>
        <p:spPr>
          <a:xfrm>
            <a:off x="10591800" y="2219560"/>
            <a:ext cx="7696200" cy="7038740"/>
          </a:xfrm>
          <a:prstGeom prst="rect">
            <a:avLst/>
          </a:prstGeom>
        </p:spPr>
      </p:pic>
    </p:spTree>
    <p:extLst>
      <p:ext uri="{BB962C8B-B14F-4D97-AF65-F5344CB8AC3E}">
        <p14:creationId xmlns:p14="http://schemas.microsoft.com/office/powerpoint/2010/main" val="2781266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roup 38"/>
          <p:cNvGrpSpPr/>
          <p:nvPr/>
        </p:nvGrpSpPr>
        <p:grpSpPr>
          <a:xfrm>
            <a:off x="0" y="9983250"/>
            <a:ext cx="1028700" cy="303750"/>
            <a:chOff x="0" y="0"/>
            <a:chExt cx="270933" cy="80000"/>
          </a:xfrm>
        </p:grpSpPr>
        <p:sp>
          <p:nvSpPr>
            <p:cNvPr id="39" name="Freeform 39"/>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7ED8FD"/>
            </a:solidFill>
          </p:spPr>
          <p:txBody>
            <a:bodyPr/>
            <a:lstStyle/>
            <a:p>
              <a:endParaRPr lang="en-US"/>
            </a:p>
          </p:txBody>
        </p:sp>
        <p:sp>
          <p:nvSpPr>
            <p:cNvPr id="40" name="TextBox 40"/>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41" name="Group 41"/>
          <p:cNvGrpSpPr/>
          <p:nvPr/>
        </p:nvGrpSpPr>
        <p:grpSpPr>
          <a:xfrm>
            <a:off x="17259300" y="0"/>
            <a:ext cx="1028700" cy="303750"/>
            <a:chOff x="0" y="0"/>
            <a:chExt cx="270933" cy="80000"/>
          </a:xfrm>
        </p:grpSpPr>
        <p:sp>
          <p:nvSpPr>
            <p:cNvPr id="42" name="Freeform 42"/>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7ED8FD"/>
            </a:solidFill>
          </p:spPr>
          <p:txBody>
            <a:bodyPr/>
            <a:lstStyle/>
            <a:p>
              <a:endParaRPr lang="en-US"/>
            </a:p>
          </p:txBody>
        </p:sp>
        <p:sp>
          <p:nvSpPr>
            <p:cNvPr id="43" name="TextBox 43"/>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44" name="Group 44"/>
          <p:cNvGrpSpPr/>
          <p:nvPr/>
        </p:nvGrpSpPr>
        <p:grpSpPr>
          <a:xfrm>
            <a:off x="0" y="0"/>
            <a:ext cx="1028700" cy="303750"/>
            <a:chOff x="0" y="0"/>
            <a:chExt cx="270933" cy="80000"/>
          </a:xfrm>
        </p:grpSpPr>
        <p:sp>
          <p:nvSpPr>
            <p:cNvPr id="45" name="Freeform 45"/>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B4B4B4"/>
            </a:solidFill>
          </p:spPr>
          <p:txBody>
            <a:bodyPr/>
            <a:lstStyle/>
            <a:p>
              <a:endParaRPr lang="en-US"/>
            </a:p>
          </p:txBody>
        </p:sp>
        <p:sp>
          <p:nvSpPr>
            <p:cNvPr id="46" name="TextBox 46"/>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47" name="Group 47"/>
          <p:cNvGrpSpPr/>
          <p:nvPr/>
        </p:nvGrpSpPr>
        <p:grpSpPr>
          <a:xfrm>
            <a:off x="17259300" y="9983250"/>
            <a:ext cx="1028700" cy="303750"/>
            <a:chOff x="0" y="0"/>
            <a:chExt cx="270933" cy="80000"/>
          </a:xfrm>
        </p:grpSpPr>
        <p:sp>
          <p:nvSpPr>
            <p:cNvPr id="48" name="Freeform 48"/>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B4B4B4"/>
            </a:solidFill>
          </p:spPr>
          <p:txBody>
            <a:bodyPr/>
            <a:lstStyle/>
            <a:p>
              <a:endParaRPr lang="en-US"/>
            </a:p>
          </p:txBody>
        </p:sp>
        <p:sp>
          <p:nvSpPr>
            <p:cNvPr id="49" name="TextBox 49"/>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pic>
        <p:nvPicPr>
          <p:cNvPr id="50" name="Picture 50"/>
          <p:cNvPicPr>
            <a:picLocks noChangeAspect="1"/>
          </p:cNvPicPr>
          <p:nvPr/>
        </p:nvPicPr>
        <p:blipFill rotWithShape="1">
          <a:blip r:embed="rId3"/>
          <a:srcRect r="24589"/>
          <a:stretch/>
        </p:blipFill>
        <p:spPr>
          <a:xfrm>
            <a:off x="8973162" y="2342307"/>
            <a:ext cx="9314838" cy="7319462"/>
          </a:xfrm>
          <a:prstGeom prst="rect">
            <a:avLst/>
          </a:prstGeom>
        </p:spPr>
      </p:pic>
      <p:sp>
        <p:nvSpPr>
          <p:cNvPr id="51" name="TextBox 51"/>
          <p:cNvSpPr txBox="1"/>
          <p:nvPr/>
        </p:nvSpPr>
        <p:spPr>
          <a:xfrm>
            <a:off x="2839062" y="1090711"/>
            <a:ext cx="12268200" cy="743793"/>
          </a:xfrm>
          <a:prstGeom prst="rect">
            <a:avLst/>
          </a:prstGeom>
          <a:solidFill>
            <a:srgbClr val="92D050"/>
          </a:solidFill>
        </p:spPr>
        <p:txBody>
          <a:bodyPr wrap="square" lIns="0" tIns="0" rIns="0" bIns="0" rtlCol="0" anchor="t">
            <a:spAutoFit/>
          </a:bodyPr>
          <a:lstStyle/>
          <a:p>
            <a:pPr algn="ctr">
              <a:lnSpc>
                <a:spcPts val="5800"/>
              </a:lnSpc>
              <a:spcBef>
                <a:spcPct val="0"/>
              </a:spcBef>
            </a:pPr>
            <a:r>
              <a:rPr lang="en-US" sz="5400" b="1" dirty="0"/>
              <a:t>Unique Selling Points </a:t>
            </a:r>
            <a:r>
              <a:rPr lang="en-US" sz="5400" b="1" dirty="0">
                <a:solidFill>
                  <a:srgbClr val="FF0000"/>
                </a:solidFill>
              </a:rPr>
              <a:t>(USPs)</a:t>
            </a:r>
          </a:p>
        </p:txBody>
      </p:sp>
      <p:sp>
        <p:nvSpPr>
          <p:cNvPr id="52" name="TextBox 52"/>
          <p:cNvSpPr txBox="1"/>
          <p:nvPr/>
        </p:nvSpPr>
        <p:spPr>
          <a:xfrm>
            <a:off x="795530" y="2389259"/>
            <a:ext cx="8020050" cy="7386638"/>
          </a:xfrm>
          <a:prstGeom prst="rect">
            <a:avLst/>
          </a:prstGeom>
        </p:spPr>
        <p:txBody>
          <a:bodyPr wrap="square" lIns="0" tIns="0" rIns="0" bIns="0" rtlCol="0" anchor="t">
            <a:spAutoFit/>
          </a:bodyPr>
          <a:lstStyle/>
          <a:p>
            <a:r>
              <a:rPr lang="en-US" sz="3200" dirty="0"/>
              <a:t>The USPs of GreenBite are briefly given below-</a:t>
            </a:r>
          </a:p>
          <a:p>
            <a:pPr marL="457200" lvl="0" indent="-457200">
              <a:buFont typeface="Wingdings" pitchFamily="2" charset="2"/>
              <a:buChar char="q"/>
            </a:pPr>
            <a:r>
              <a:rPr lang="en-US" sz="3200" b="1" dirty="0"/>
              <a:t>Convenience:</a:t>
            </a:r>
            <a:r>
              <a:rPr lang="en-US" sz="3200" dirty="0"/>
              <a:t> Students do not need to cook, go shopping and planning. This will save time and enable one to avoid stress in tight academic schedules (Nelson et al., 2008).</a:t>
            </a:r>
          </a:p>
          <a:p>
            <a:pPr marL="457200" lvl="0" indent="-457200">
              <a:buFont typeface="Wingdings" pitchFamily="2" charset="2"/>
              <a:buChar char="q"/>
            </a:pPr>
            <a:r>
              <a:rPr lang="en-US" sz="3200" b="1" dirty="0"/>
              <a:t>Affordability:  </a:t>
            </a:r>
            <a:r>
              <a:rPr lang="en-US" sz="3200" dirty="0"/>
              <a:t>It would make the subscription maintenance affordable compared to the overuse of take away services at a high price which would appeal to cheap-skilled students (</a:t>
            </a:r>
            <a:r>
              <a:rPr lang="en-US" sz="3200" dirty="0" err="1"/>
              <a:t>Kotler</a:t>
            </a:r>
            <a:r>
              <a:rPr lang="en-US" sz="3200" dirty="0"/>
              <a:t> and Keller, 2016).</a:t>
            </a:r>
          </a:p>
          <a:p>
            <a:pPr marL="457200" lvl="0" indent="-457200">
              <a:buFont typeface="Wingdings" pitchFamily="2" charset="2"/>
              <a:buChar char="q"/>
            </a:pPr>
            <a:r>
              <a:rPr lang="en-US" sz="3200" b="1" dirty="0"/>
              <a:t>Health and Well-being: </a:t>
            </a:r>
            <a:r>
              <a:rPr lang="en-US" sz="3200" dirty="0"/>
              <a:t>Eating into academic muscle Healthy eating in relation to academic muscle aims at facilitating bodily fitness and psychological achievement (Gómez-</a:t>
            </a:r>
            <a:r>
              <a:rPr lang="en-US" sz="3200" dirty="0" err="1"/>
              <a:t>Pinilla</a:t>
            </a:r>
            <a:r>
              <a:rPr lang="en-US" sz="3200" dirty="0"/>
              <a:t>, 2008).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b="6405"/>
          <a:stretch>
            <a:fillRect/>
          </a:stretch>
        </p:blipFill>
        <p:spPr>
          <a:xfrm>
            <a:off x="8616398" y="2952750"/>
            <a:ext cx="9516533" cy="5010150"/>
          </a:xfrm>
          <a:prstGeom prst="rect">
            <a:avLst/>
          </a:prstGeom>
        </p:spPr>
      </p:pic>
      <p:sp>
        <p:nvSpPr>
          <p:cNvPr id="4" name="TextBox 4"/>
          <p:cNvSpPr txBox="1"/>
          <p:nvPr/>
        </p:nvSpPr>
        <p:spPr>
          <a:xfrm>
            <a:off x="2162734" y="1500551"/>
            <a:ext cx="12469468" cy="743793"/>
          </a:xfrm>
          <a:prstGeom prst="rect">
            <a:avLst/>
          </a:prstGeom>
          <a:solidFill>
            <a:srgbClr val="92D050"/>
          </a:solidFill>
        </p:spPr>
        <p:txBody>
          <a:bodyPr wrap="square" lIns="0" tIns="0" rIns="0" bIns="0" rtlCol="0" anchor="t">
            <a:spAutoFit/>
          </a:bodyPr>
          <a:lstStyle/>
          <a:p>
            <a:pPr lvl="0" algn="ctr">
              <a:lnSpc>
                <a:spcPts val="5800"/>
              </a:lnSpc>
              <a:spcBef>
                <a:spcPct val="0"/>
              </a:spcBef>
            </a:pPr>
            <a:r>
              <a:rPr lang="en-US" sz="5400" b="1" dirty="0"/>
              <a:t>Management Structure and </a:t>
            </a:r>
            <a:r>
              <a:rPr lang="en-US" sz="5400" b="1" dirty="0">
                <a:solidFill>
                  <a:srgbClr val="FF0000"/>
                </a:solidFill>
              </a:rPr>
              <a:t>Legal Format</a:t>
            </a:r>
            <a:endParaRPr lang="en-US" sz="5000" u="none" dirty="0">
              <a:solidFill>
                <a:srgbClr val="FF0000"/>
              </a:solidFill>
              <a:latin typeface="Open Sans Bold"/>
            </a:endParaRPr>
          </a:p>
        </p:txBody>
      </p:sp>
      <p:grpSp>
        <p:nvGrpSpPr>
          <p:cNvPr id="5" name="Group 5"/>
          <p:cNvGrpSpPr/>
          <p:nvPr/>
        </p:nvGrpSpPr>
        <p:grpSpPr>
          <a:xfrm>
            <a:off x="0" y="9983250"/>
            <a:ext cx="1028700" cy="303750"/>
            <a:chOff x="0" y="0"/>
            <a:chExt cx="270933" cy="80000"/>
          </a:xfrm>
        </p:grpSpPr>
        <p:sp>
          <p:nvSpPr>
            <p:cNvPr id="6" name="Freeform 6"/>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7ED8FD"/>
            </a:solidFill>
          </p:spPr>
          <p:txBody>
            <a:bodyPr/>
            <a:lstStyle/>
            <a:p>
              <a:endParaRPr lang="en-US"/>
            </a:p>
          </p:txBody>
        </p:sp>
        <p:sp>
          <p:nvSpPr>
            <p:cNvPr id="7" name="TextBox 7"/>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8" name="Group 8"/>
          <p:cNvGrpSpPr/>
          <p:nvPr/>
        </p:nvGrpSpPr>
        <p:grpSpPr>
          <a:xfrm>
            <a:off x="17259300" y="0"/>
            <a:ext cx="1028700" cy="303750"/>
            <a:chOff x="0" y="0"/>
            <a:chExt cx="270933" cy="80000"/>
          </a:xfrm>
        </p:grpSpPr>
        <p:sp>
          <p:nvSpPr>
            <p:cNvPr id="9" name="Freeform 9"/>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7ED8FD"/>
            </a:solidFill>
          </p:spPr>
          <p:txBody>
            <a:bodyPr/>
            <a:lstStyle/>
            <a:p>
              <a:endParaRPr lang="en-US"/>
            </a:p>
          </p:txBody>
        </p:sp>
        <p:sp>
          <p:nvSpPr>
            <p:cNvPr id="10" name="TextBox 10"/>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11" name="Group 11"/>
          <p:cNvGrpSpPr/>
          <p:nvPr/>
        </p:nvGrpSpPr>
        <p:grpSpPr>
          <a:xfrm>
            <a:off x="0" y="0"/>
            <a:ext cx="1028700" cy="303750"/>
            <a:chOff x="0" y="0"/>
            <a:chExt cx="270933" cy="80000"/>
          </a:xfrm>
        </p:grpSpPr>
        <p:sp>
          <p:nvSpPr>
            <p:cNvPr id="12" name="Freeform 12"/>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B4B4B4"/>
            </a:solidFill>
          </p:spPr>
          <p:txBody>
            <a:bodyPr/>
            <a:lstStyle/>
            <a:p>
              <a:endParaRPr lang="en-US"/>
            </a:p>
          </p:txBody>
        </p:sp>
        <p:sp>
          <p:nvSpPr>
            <p:cNvPr id="13" name="TextBox 13"/>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14" name="Group 14"/>
          <p:cNvGrpSpPr/>
          <p:nvPr/>
        </p:nvGrpSpPr>
        <p:grpSpPr>
          <a:xfrm>
            <a:off x="17259300" y="9983250"/>
            <a:ext cx="1028700" cy="303750"/>
            <a:chOff x="0" y="0"/>
            <a:chExt cx="270933" cy="80000"/>
          </a:xfrm>
        </p:grpSpPr>
        <p:sp>
          <p:nvSpPr>
            <p:cNvPr id="15" name="Freeform 15"/>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B4B4B4"/>
            </a:solidFill>
          </p:spPr>
          <p:txBody>
            <a:bodyPr/>
            <a:lstStyle/>
            <a:p>
              <a:endParaRPr lang="en-US"/>
            </a:p>
          </p:txBody>
        </p:sp>
        <p:sp>
          <p:nvSpPr>
            <p:cNvPr id="16" name="TextBox 16"/>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sp>
        <p:nvSpPr>
          <p:cNvPr id="19" name="TextBox 19"/>
          <p:cNvSpPr txBox="1"/>
          <p:nvPr/>
        </p:nvSpPr>
        <p:spPr>
          <a:xfrm>
            <a:off x="1028700" y="6467298"/>
            <a:ext cx="2261443" cy="2367446"/>
          </a:xfrm>
          <a:prstGeom prst="rect">
            <a:avLst/>
          </a:prstGeom>
        </p:spPr>
        <p:txBody>
          <a:bodyPr lIns="50800" tIns="50800" rIns="50800" bIns="50800" rtlCol="0" anchor="ctr"/>
          <a:lstStyle/>
          <a:p>
            <a:pPr algn="ctr">
              <a:lnSpc>
                <a:spcPts val="3080"/>
              </a:lnSpc>
            </a:pPr>
            <a:r>
              <a:rPr lang="en-US" sz="2200" dirty="0">
                <a:solidFill>
                  <a:srgbClr val="FFFFFF"/>
                </a:solidFill>
                <a:latin typeface="Noto Sans Bold"/>
              </a:rPr>
              <a:t>OPTION 1</a:t>
            </a:r>
          </a:p>
          <a:p>
            <a:pPr algn="ctr">
              <a:lnSpc>
                <a:spcPts val="3080"/>
              </a:lnSpc>
            </a:pPr>
            <a:r>
              <a:rPr lang="en-US" sz="2200" dirty="0">
                <a:solidFill>
                  <a:srgbClr val="FFFFFF"/>
                </a:solidFill>
                <a:latin typeface="Noto Sans"/>
              </a:rPr>
              <a:t>Presentations are communication tools.</a:t>
            </a:r>
          </a:p>
        </p:txBody>
      </p:sp>
      <p:sp>
        <p:nvSpPr>
          <p:cNvPr id="30" name="TextBox 42"/>
          <p:cNvSpPr txBox="1"/>
          <p:nvPr/>
        </p:nvSpPr>
        <p:spPr>
          <a:xfrm>
            <a:off x="544167" y="3180130"/>
            <a:ext cx="7715250" cy="6181051"/>
          </a:xfrm>
          <a:prstGeom prst="rect">
            <a:avLst/>
          </a:prstGeom>
        </p:spPr>
        <p:txBody>
          <a:bodyPr wrap="square" lIns="0" tIns="0" rIns="0" bIns="0" rtlCol="0" anchor="t">
            <a:spAutoFit/>
          </a:bodyPr>
          <a:lstStyle/>
          <a:p>
            <a:r>
              <a:rPr lang="en-US" sz="2800" dirty="0"/>
              <a:t>During the first operating years, the management system will be lean which is typical in start-up ventures (Scarborough and Cornwall, 2019). The structure is given below-</a:t>
            </a:r>
          </a:p>
          <a:p>
            <a:pPr marL="171450" lvl="0" indent="-171450">
              <a:buFont typeface="Arial" pitchFamily="34" charset="0"/>
              <a:buChar char="•"/>
            </a:pPr>
            <a:r>
              <a:rPr lang="en-US" sz="2800" b="1" dirty="0"/>
              <a:t>Founder/Managing Director:  </a:t>
            </a:r>
            <a:r>
              <a:rPr lang="en-US" sz="2800" dirty="0"/>
              <a:t>General strategy, alliances and financial management.</a:t>
            </a:r>
          </a:p>
          <a:p>
            <a:pPr marL="171450" lvl="0" indent="-171450">
              <a:buFont typeface="Arial" pitchFamily="34" charset="0"/>
              <a:buChar char="•"/>
            </a:pPr>
            <a:r>
              <a:rPr lang="en-US" sz="2800" b="1" dirty="0"/>
              <a:t>Operations Manager: </a:t>
            </a:r>
            <a:r>
              <a:rPr lang="en-US" sz="2800" dirty="0"/>
              <a:t>Kitchen operations, food safety, coordination with suppliers (</a:t>
            </a:r>
            <a:r>
              <a:rPr lang="en-US" sz="2800" dirty="0" err="1"/>
              <a:t>Osterwalder</a:t>
            </a:r>
            <a:r>
              <a:rPr lang="en-US" sz="2800" dirty="0"/>
              <a:t> and </a:t>
            </a:r>
            <a:r>
              <a:rPr lang="en-US" sz="2800" dirty="0" err="1"/>
              <a:t>Pigneur</a:t>
            </a:r>
            <a:r>
              <a:rPr lang="en-US" sz="2800" dirty="0"/>
              <a:t>, 2010).</a:t>
            </a:r>
          </a:p>
          <a:p>
            <a:pPr marL="171450" lvl="0" indent="-171450">
              <a:buFont typeface="Arial" pitchFamily="34" charset="0"/>
              <a:buChar char="•"/>
            </a:pPr>
            <a:r>
              <a:rPr lang="en-US" sz="2800" b="1" dirty="0"/>
              <a:t>CMO/ Head of Customer REL: </a:t>
            </a:r>
            <a:r>
              <a:rPr lang="en-US" sz="2800" dirty="0"/>
              <a:t>Marketing, subscriptions, customer retention, digitally.</a:t>
            </a:r>
          </a:p>
          <a:p>
            <a:pPr marL="171450" lvl="0" indent="-171450">
              <a:buFont typeface="Arial" pitchFamily="34" charset="0"/>
              <a:buChar char="•"/>
            </a:pPr>
            <a:r>
              <a:rPr lang="en-US" sz="2800" b="1" dirty="0"/>
              <a:t>Kitchen and Delivery Personnel: </a:t>
            </a:r>
            <a:r>
              <a:rPr lang="en-US" sz="2800" dirty="0"/>
              <a:t>Food and </a:t>
            </a:r>
            <a:r>
              <a:rPr lang="en-US" sz="2800"/>
              <a:t>logistics.</a:t>
            </a:r>
          </a:p>
          <a:p>
            <a:pPr marL="171450" lvl="0" indent="-171450">
              <a:buFont typeface="Arial" pitchFamily="34" charset="0"/>
              <a:buChar char="•"/>
            </a:pPr>
            <a:endParaRPr lang="en-US" sz="2800" dirty="0"/>
          </a:p>
          <a:p>
            <a:pPr algn="just">
              <a:lnSpc>
                <a:spcPct val="150000"/>
              </a:lnSpc>
              <a:spcBef>
                <a:spcPct val="0"/>
              </a:spcBef>
            </a:pPr>
            <a:endParaRPr lang="en-US" sz="2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p:cNvPicPr>
            <a:picLocks noChangeAspect="1"/>
          </p:cNvPicPr>
          <p:nvPr/>
        </p:nvPicPr>
        <p:blipFill rotWithShape="1">
          <a:blip r:embed="rId3"/>
          <a:srcRect l="46032" t="554" b="6371"/>
          <a:stretch/>
        </p:blipFill>
        <p:spPr>
          <a:xfrm>
            <a:off x="-1" y="0"/>
            <a:ext cx="7952993" cy="10287000"/>
          </a:xfrm>
          <a:prstGeom prst="rect">
            <a:avLst/>
          </a:prstGeom>
        </p:spPr>
      </p:pic>
      <p:sp>
        <p:nvSpPr>
          <p:cNvPr id="19" name="TextBox 19"/>
          <p:cNvSpPr txBox="1"/>
          <p:nvPr/>
        </p:nvSpPr>
        <p:spPr>
          <a:xfrm>
            <a:off x="8876008" y="2384540"/>
            <a:ext cx="8420875" cy="7201972"/>
          </a:xfrm>
          <a:prstGeom prst="rect">
            <a:avLst/>
          </a:prstGeom>
        </p:spPr>
        <p:txBody>
          <a:bodyPr wrap="square" lIns="0" tIns="0" rIns="0" bIns="0" rtlCol="0" anchor="t">
            <a:spAutoFit/>
          </a:bodyPr>
          <a:lstStyle/>
          <a:p>
            <a:pPr lvl="0" algn="just">
              <a:lnSpc>
                <a:spcPct val="150000"/>
              </a:lnSpc>
              <a:spcBef>
                <a:spcPct val="0"/>
              </a:spcBef>
            </a:pPr>
            <a:r>
              <a:rPr lang="en-US" sz="2400" u="none" dirty="0">
                <a:solidFill>
                  <a:srgbClr val="000000"/>
                </a:solidFill>
                <a:latin typeface="Arial" pitchFamily="34" charset="0"/>
                <a:cs typeface="Arial" pitchFamily="34" charset="0"/>
              </a:rPr>
              <a:t>Three Important factors of PESTLE analysis of GreenBite are as follows-</a:t>
            </a:r>
          </a:p>
          <a:p>
            <a:pPr marL="457200" lvl="0" indent="-457200" algn="just">
              <a:lnSpc>
                <a:spcPct val="150000"/>
              </a:lnSpc>
              <a:spcBef>
                <a:spcPct val="0"/>
              </a:spcBef>
              <a:buFont typeface="Arial" pitchFamily="34" charset="0"/>
              <a:buChar char="•"/>
            </a:pPr>
            <a:r>
              <a:rPr lang="en-US" sz="2400" b="1" dirty="0">
                <a:solidFill>
                  <a:srgbClr val="000000"/>
                </a:solidFill>
                <a:latin typeface="Arial" pitchFamily="34" charset="0"/>
                <a:cs typeface="Arial" pitchFamily="34" charset="0"/>
              </a:rPr>
              <a:t>Legal Factor: </a:t>
            </a:r>
            <a:r>
              <a:rPr lang="en-US" sz="2400" dirty="0">
                <a:solidFill>
                  <a:srgbClr val="000000"/>
                </a:solidFill>
                <a:latin typeface="Arial" pitchFamily="34" charset="0"/>
                <a:cs typeface="Arial" pitchFamily="34" charset="0"/>
              </a:rPr>
              <a:t>Stringent regulations set on food businesses fall under hygiene and safety requirements (Scarborough and Cornwall, 2019). </a:t>
            </a:r>
          </a:p>
          <a:p>
            <a:pPr marL="457200" indent="-457200" algn="just">
              <a:lnSpc>
                <a:spcPct val="150000"/>
              </a:lnSpc>
              <a:spcBef>
                <a:spcPct val="0"/>
              </a:spcBef>
              <a:buFont typeface="Arial" pitchFamily="34" charset="0"/>
              <a:buChar char="•"/>
            </a:pPr>
            <a:r>
              <a:rPr lang="en-US" sz="2400" b="1" u="none" dirty="0">
                <a:solidFill>
                  <a:srgbClr val="000000"/>
                </a:solidFill>
                <a:latin typeface="Arial" pitchFamily="34" charset="0"/>
                <a:cs typeface="Arial" pitchFamily="34" charset="0"/>
              </a:rPr>
              <a:t>Economic Factor: </a:t>
            </a:r>
            <a:r>
              <a:rPr lang="en-US" sz="2400" dirty="0">
                <a:latin typeface="Arial" pitchFamily="34" charset="0"/>
                <a:cs typeface="Arial" pitchFamily="34" charset="0"/>
              </a:rPr>
              <a:t>The price cut hierarchy and cost-per-meal breaks provided by GreenBite places the company in a fine place within a market in which individuals are cost-sensitive.</a:t>
            </a:r>
            <a:endParaRPr lang="en-US" sz="2400" u="none" dirty="0">
              <a:solidFill>
                <a:srgbClr val="000000"/>
              </a:solidFill>
              <a:latin typeface="Arial" pitchFamily="34" charset="0"/>
              <a:cs typeface="Arial" pitchFamily="34" charset="0"/>
            </a:endParaRPr>
          </a:p>
          <a:p>
            <a:pPr marL="457200" lvl="0" indent="-457200" algn="just">
              <a:lnSpc>
                <a:spcPct val="150000"/>
              </a:lnSpc>
              <a:spcBef>
                <a:spcPct val="0"/>
              </a:spcBef>
              <a:buFont typeface="Arial" pitchFamily="34" charset="0"/>
              <a:buChar char="•"/>
            </a:pPr>
            <a:r>
              <a:rPr lang="en-US" sz="2400" b="1" u="none" dirty="0">
                <a:solidFill>
                  <a:srgbClr val="000000"/>
                </a:solidFill>
                <a:latin typeface="Arial" pitchFamily="34" charset="0"/>
                <a:cs typeface="Arial" pitchFamily="34" charset="0"/>
              </a:rPr>
              <a:t>Socia</a:t>
            </a:r>
            <a:r>
              <a:rPr lang="en-US" sz="2400" b="1" dirty="0">
                <a:solidFill>
                  <a:srgbClr val="000000"/>
                </a:solidFill>
                <a:latin typeface="Arial" pitchFamily="34" charset="0"/>
                <a:cs typeface="Arial" pitchFamily="34" charset="0"/>
              </a:rPr>
              <a:t>l Factor: </a:t>
            </a:r>
            <a:r>
              <a:rPr lang="en-US" sz="2400" dirty="0">
                <a:latin typeface="Arial" pitchFamily="34" charset="0"/>
                <a:cs typeface="Arial" pitchFamily="34" charset="0"/>
              </a:rPr>
              <a:t>Younger consumers are becoming health-conscious and might have an interest in plant-based and ethically produced food (Chaffey and Ellis-Chadwick, 2019). </a:t>
            </a:r>
            <a:endParaRPr lang="en-US" sz="2400" u="none" dirty="0">
              <a:solidFill>
                <a:srgbClr val="000000"/>
              </a:solidFill>
              <a:latin typeface="Arial" pitchFamily="34" charset="0"/>
              <a:cs typeface="Arial" pitchFamily="34" charset="0"/>
            </a:endParaRPr>
          </a:p>
        </p:txBody>
      </p:sp>
      <p:sp>
        <p:nvSpPr>
          <p:cNvPr id="23" name="TextBox 23"/>
          <p:cNvSpPr txBox="1"/>
          <p:nvPr/>
        </p:nvSpPr>
        <p:spPr>
          <a:xfrm>
            <a:off x="9419326" y="1356316"/>
            <a:ext cx="7877557" cy="743793"/>
          </a:xfrm>
          <a:prstGeom prst="rect">
            <a:avLst/>
          </a:prstGeom>
          <a:solidFill>
            <a:srgbClr val="92D050"/>
          </a:solidFill>
        </p:spPr>
        <p:txBody>
          <a:bodyPr wrap="square" lIns="0" tIns="0" rIns="0" bIns="0" rtlCol="0" anchor="t">
            <a:spAutoFit/>
          </a:bodyPr>
          <a:lstStyle/>
          <a:p>
            <a:pPr algn="ctr">
              <a:lnSpc>
                <a:spcPts val="5800"/>
              </a:lnSpc>
              <a:spcBef>
                <a:spcPct val="0"/>
              </a:spcBef>
            </a:pPr>
            <a:r>
              <a:rPr lang="en-GB" sz="5400" b="1" dirty="0">
                <a:solidFill>
                  <a:srgbClr val="C00000"/>
                </a:solidFill>
              </a:rPr>
              <a:t>PESTLE </a:t>
            </a:r>
            <a:r>
              <a:rPr lang="en-GB" sz="5400" b="1" dirty="0"/>
              <a:t>Analysis</a:t>
            </a:r>
            <a:r>
              <a:rPr lang="en-GB" sz="5400" b="1" dirty="0">
                <a:solidFill>
                  <a:srgbClr val="C00000"/>
                </a:solidFill>
              </a:rPr>
              <a:t> </a:t>
            </a:r>
            <a:endParaRPr lang="en-US" sz="5400" b="1" dirty="0"/>
          </a:p>
        </p:txBody>
      </p:sp>
      <p:grpSp>
        <p:nvGrpSpPr>
          <p:cNvPr id="24" name="Group 24"/>
          <p:cNvGrpSpPr/>
          <p:nvPr/>
        </p:nvGrpSpPr>
        <p:grpSpPr>
          <a:xfrm>
            <a:off x="0" y="9983250"/>
            <a:ext cx="1028700" cy="303750"/>
            <a:chOff x="0" y="0"/>
            <a:chExt cx="270933" cy="80000"/>
          </a:xfrm>
        </p:grpSpPr>
        <p:sp>
          <p:nvSpPr>
            <p:cNvPr id="25" name="Freeform 25"/>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7ED8FD"/>
            </a:solidFill>
          </p:spPr>
          <p:txBody>
            <a:bodyPr/>
            <a:lstStyle/>
            <a:p>
              <a:endParaRPr lang="en-US"/>
            </a:p>
          </p:txBody>
        </p:sp>
        <p:sp>
          <p:nvSpPr>
            <p:cNvPr id="26" name="TextBox 26"/>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27" name="Group 27"/>
          <p:cNvGrpSpPr/>
          <p:nvPr/>
        </p:nvGrpSpPr>
        <p:grpSpPr>
          <a:xfrm>
            <a:off x="0" y="0"/>
            <a:ext cx="1028700" cy="303750"/>
            <a:chOff x="0" y="0"/>
            <a:chExt cx="270933" cy="80000"/>
          </a:xfrm>
        </p:grpSpPr>
        <p:sp>
          <p:nvSpPr>
            <p:cNvPr id="28" name="Freeform 28"/>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B4B4B4"/>
            </a:solidFill>
          </p:spPr>
          <p:txBody>
            <a:bodyPr/>
            <a:lstStyle/>
            <a:p>
              <a:endParaRPr lang="en-US"/>
            </a:p>
          </p:txBody>
        </p:sp>
        <p:sp>
          <p:nvSpPr>
            <p:cNvPr id="29" name="TextBox 29"/>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39"/>
        <p:cNvGrpSpPr/>
        <p:nvPr/>
      </p:nvGrpSpPr>
      <p:grpSpPr>
        <a:xfrm>
          <a:off x="0" y="0"/>
          <a:ext cx="0" cy="0"/>
          <a:chOff x="0" y="0"/>
          <a:chExt cx="0" cy="0"/>
        </a:xfrm>
      </p:grpSpPr>
      <p:grpSp>
        <p:nvGrpSpPr>
          <p:cNvPr id="1740" name="Google Shape;1740;p34"/>
          <p:cNvGrpSpPr/>
          <p:nvPr/>
        </p:nvGrpSpPr>
        <p:grpSpPr>
          <a:xfrm>
            <a:off x="7433863" y="770839"/>
            <a:ext cx="1809750" cy="1856650"/>
            <a:chOff x="-467250" y="-103637"/>
            <a:chExt cx="904875" cy="928325"/>
          </a:xfrm>
        </p:grpSpPr>
        <p:sp>
          <p:nvSpPr>
            <p:cNvPr id="1741" name="Google Shape;1741;p34"/>
            <p:cNvSpPr/>
            <p:nvPr/>
          </p:nvSpPr>
          <p:spPr>
            <a:xfrm>
              <a:off x="411675" y="-103637"/>
              <a:ext cx="25950" cy="25950"/>
            </a:xfrm>
            <a:custGeom>
              <a:avLst/>
              <a:gdLst/>
              <a:ahLst/>
              <a:cxnLst/>
              <a:rect l="l" t="t" r="r" b="b"/>
              <a:pathLst>
                <a:path w="1038" h="1038" extrusionOk="0">
                  <a:moveTo>
                    <a:pt x="519" y="1"/>
                  </a:moveTo>
                  <a:cubicBezTo>
                    <a:pt x="248" y="1"/>
                    <a:pt x="1" y="223"/>
                    <a:pt x="1" y="519"/>
                  </a:cubicBezTo>
                  <a:cubicBezTo>
                    <a:pt x="1" y="815"/>
                    <a:pt x="248" y="1038"/>
                    <a:pt x="519" y="1038"/>
                  </a:cubicBezTo>
                  <a:cubicBezTo>
                    <a:pt x="816" y="1038"/>
                    <a:pt x="1038" y="815"/>
                    <a:pt x="1038" y="519"/>
                  </a:cubicBezTo>
                  <a:cubicBezTo>
                    <a:pt x="1038" y="223"/>
                    <a:pt x="816"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42" name="Google Shape;1742;p34"/>
            <p:cNvSpPr/>
            <p:nvPr/>
          </p:nvSpPr>
          <p:spPr>
            <a:xfrm>
              <a:off x="411675" y="46963"/>
              <a:ext cx="25950" cy="25950"/>
            </a:xfrm>
            <a:custGeom>
              <a:avLst/>
              <a:gdLst/>
              <a:ahLst/>
              <a:cxnLst/>
              <a:rect l="l" t="t" r="r" b="b"/>
              <a:pathLst>
                <a:path w="1038" h="1038" extrusionOk="0">
                  <a:moveTo>
                    <a:pt x="519" y="1"/>
                  </a:moveTo>
                  <a:cubicBezTo>
                    <a:pt x="248" y="1"/>
                    <a:pt x="1" y="223"/>
                    <a:pt x="1" y="519"/>
                  </a:cubicBezTo>
                  <a:cubicBezTo>
                    <a:pt x="1" y="791"/>
                    <a:pt x="248" y="1038"/>
                    <a:pt x="519" y="1038"/>
                  </a:cubicBezTo>
                  <a:cubicBezTo>
                    <a:pt x="816" y="1038"/>
                    <a:pt x="1038" y="791"/>
                    <a:pt x="1038" y="519"/>
                  </a:cubicBezTo>
                  <a:cubicBezTo>
                    <a:pt x="1038" y="223"/>
                    <a:pt x="816"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43" name="Google Shape;1743;p34"/>
            <p:cNvSpPr/>
            <p:nvPr/>
          </p:nvSpPr>
          <p:spPr>
            <a:xfrm>
              <a:off x="411675" y="196963"/>
              <a:ext cx="25950" cy="26550"/>
            </a:xfrm>
            <a:custGeom>
              <a:avLst/>
              <a:gdLst/>
              <a:ahLst/>
              <a:cxnLst/>
              <a:rect l="l" t="t" r="r" b="b"/>
              <a:pathLst>
                <a:path w="1038" h="1062" extrusionOk="0">
                  <a:moveTo>
                    <a:pt x="519" y="0"/>
                  </a:moveTo>
                  <a:cubicBezTo>
                    <a:pt x="248" y="0"/>
                    <a:pt x="1" y="247"/>
                    <a:pt x="1" y="519"/>
                  </a:cubicBezTo>
                  <a:cubicBezTo>
                    <a:pt x="1" y="815"/>
                    <a:pt x="248" y="1062"/>
                    <a:pt x="519" y="1062"/>
                  </a:cubicBezTo>
                  <a:cubicBezTo>
                    <a:pt x="816" y="1062"/>
                    <a:pt x="1038" y="815"/>
                    <a:pt x="1038" y="519"/>
                  </a:cubicBezTo>
                  <a:cubicBezTo>
                    <a:pt x="1038" y="247"/>
                    <a:pt x="816"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44" name="Google Shape;1744;p34"/>
            <p:cNvSpPr/>
            <p:nvPr/>
          </p:nvSpPr>
          <p:spPr>
            <a:xfrm>
              <a:off x="411675" y="347563"/>
              <a:ext cx="25950" cy="25950"/>
            </a:xfrm>
            <a:custGeom>
              <a:avLst/>
              <a:gdLst/>
              <a:ahLst/>
              <a:cxnLst/>
              <a:rect l="l" t="t" r="r" b="b"/>
              <a:pathLst>
                <a:path w="1038" h="1038" extrusionOk="0">
                  <a:moveTo>
                    <a:pt x="519" y="0"/>
                  </a:moveTo>
                  <a:cubicBezTo>
                    <a:pt x="248" y="0"/>
                    <a:pt x="1" y="223"/>
                    <a:pt x="1" y="519"/>
                  </a:cubicBezTo>
                  <a:cubicBezTo>
                    <a:pt x="1" y="815"/>
                    <a:pt x="248" y="1037"/>
                    <a:pt x="519" y="1037"/>
                  </a:cubicBezTo>
                  <a:cubicBezTo>
                    <a:pt x="816" y="1037"/>
                    <a:pt x="1038" y="815"/>
                    <a:pt x="1038" y="519"/>
                  </a:cubicBezTo>
                  <a:cubicBezTo>
                    <a:pt x="1038" y="223"/>
                    <a:pt x="816"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45" name="Google Shape;1745;p34"/>
            <p:cNvSpPr/>
            <p:nvPr/>
          </p:nvSpPr>
          <p:spPr>
            <a:xfrm>
              <a:off x="411675" y="498163"/>
              <a:ext cx="25950" cy="25950"/>
            </a:xfrm>
            <a:custGeom>
              <a:avLst/>
              <a:gdLst/>
              <a:ahLst/>
              <a:cxnLst/>
              <a:rect l="l" t="t" r="r" b="b"/>
              <a:pathLst>
                <a:path w="1038" h="1038" extrusionOk="0">
                  <a:moveTo>
                    <a:pt x="519" y="0"/>
                  </a:moveTo>
                  <a:cubicBezTo>
                    <a:pt x="248" y="0"/>
                    <a:pt x="1" y="223"/>
                    <a:pt x="1" y="519"/>
                  </a:cubicBezTo>
                  <a:cubicBezTo>
                    <a:pt x="1" y="790"/>
                    <a:pt x="248" y="1037"/>
                    <a:pt x="519" y="1037"/>
                  </a:cubicBezTo>
                  <a:cubicBezTo>
                    <a:pt x="816" y="1037"/>
                    <a:pt x="1038" y="790"/>
                    <a:pt x="1038" y="519"/>
                  </a:cubicBezTo>
                  <a:cubicBezTo>
                    <a:pt x="1038" y="223"/>
                    <a:pt x="816"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46" name="Google Shape;1746;p34"/>
            <p:cNvSpPr/>
            <p:nvPr/>
          </p:nvSpPr>
          <p:spPr>
            <a:xfrm>
              <a:off x="411675" y="648138"/>
              <a:ext cx="25950" cy="26575"/>
            </a:xfrm>
            <a:custGeom>
              <a:avLst/>
              <a:gdLst/>
              <a:ahLst/>
              <a:cxnLst/>
              <a:rect l="l" t="t" r="r" b="b"/>
              <a:pathLst>
                <a:path w="1038" h="1063" extrusionOk="0">
                  <a:moveTo>
                    <a:pt x="519" y="1"/>
                  </a:moveTo>
                  <a:cubicBezTo>
                    <a:pt x="248" y="1"/>
                    <a:pt x="1" y="248"/>
                    <a:pt x="1" y="519"/>
                  </a:cubicBezTo>
                  <a:cubicBezTo>
                    <a:pt x="1" y="816"/>
                    <a:pt x="248" y="1062"/>
                    <a:pt x="519" y="1062"/>
                  </a:cubicBezTo>
                  <a:cubicBezTo>
                    <a:pt x="816" y="1062"/>
                    <a:pt x="1038" y="816"/>
                    <a:pt x="1038" y="519"/>
                  </a:cubicBezTo>
                  <a:cubicBezTo>
                    <a:pt x="1038" y="248"/>
                    <a:pt x="816"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47" name="Google Shape;1747;p34"/>
            <p:cNvSpPr/>
            <p:nvPr/>
          </p:nvSpPr>
          <p:spPr>
            <a:xfrm>
              <a:off x="411675" y="798738"/>
              <a:ext cx="25950" cy="25950"/>
            </a:xfrm>
            <a:custGeom>
              <a:avLst/>
              <a:gdLst/>
              <a:ahLst/>
              <a:cxnLst/>
              <a:rect l="l" t="t" r="r" b="b"/>
              <a:pathLst>
                <a:path w="1038" h="1038" extrusionOk="0">
                  <a:moveTo>
                    <a:pt x="519" y="1"/>
                  </a:moveTo>
                  <a:cubicBezTo>
                    <a:pt x="248" y="1"/>
                    <a:pt x="1" y="223"/>
                    <a:pt x="1" y="519"/>
                  </a:cubicBezTo>
                  <a:cubicBezTo>
                    <a:pt x="1" y="816"/>
                    <a:pt x="248" y="1038"/>
                    <a:pt x="519" y="1038"/>
                  </a:cubicBezTo>
                  <a:cubicBezTo>
                    <a:pt x="816" y="1038"/>
                    <a:pt x="1038" y="816"/>
                    <a:pt x="1038" y="519"/>
                  </a:cubicBezTo>
                  <a:cubicBezTo>
                    <a:pt x="1038" y="223"/>
                    <a:pt x="816"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48" name="Google Shape;1748;p34"/>
            <p:cNvSpPr/>
            <p:nvPr/>
          </p:nvSpPr>
          <p:spPr>
            <a:xfrm>
              <a:off x="286400" y="-103637"/>
              <a:ext cx="25925" cy="25950"/>
            </a:xfrm>
            <a:custGeom>
              <a:avLst/>
              <a:gdLst/>
              <a:ahLst/>
              <a:cxnLst/>
              <a:rect l="l" t="t" r="r" b="b"/>
              <a:pathLst>
                <a:path w="1037" h="1038" extrusionOk="0">
                  <a:moveTo>
                    <a:pt x="518" y="1"/>
                  </a:moveTo>
                  <a:cubicBezTo>
                    <a:pt x="222" y="1"/>
                    <a:pt x="0" y="223"/>
                    <a:pt x="0" y="519"/>
                  </a:cubicBezTo>
                  <a:cubicBezTo>
                    <a:pt x="0" y="815"/>
                    <a:pt x="222" y="1038"/>
                    <a:pt x="518" y="1038"/>
                  </a:cubicBezTo>
                  <a:cubicBezTo>
                    <a:pt x="815" y="1038"/>
                    <a:pt x="1037" y="815"/>
                    <a:pt x="1037" y="519"/>
                  </a:cubicBezTo>
                  <a:cubicBezTo>
                    <a:pt x="1037" y="223"/>
                    <a:pt x="815" y="1"/>
                    <a:pt x="518"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49" name="Google Shape;1749;p34"/>
            <p:cNvSpPr/>
            <p:nvPr/>
          </p:nvSpPr>
          <p:spPr>
            <a:xfrm>
              <a:off x="286400" y="46963"/>
              <a:ext cx="25925" cy="25950"/>
            </a:xfrm>
            <a:custGeom>
              <a:avLst/>
              <a:gdLst/>
              <a:ahLst/>
              <a:cxnLst/>
              <a:rect l="l" t="t" r="r" b="b"/>
              <a:pathLst>
                <a:path w="1037" h="1038" extrusionOk="0">
                  <a:moveTo>
                    <a:pt x="518" y="1"/>
                  </a:moveTo>
                  <a:cubicBezTo>
                    <a:pt x="222" y="1"/>
                    <a:pt x="0" y="223"/>
                    <a:pt x="0" y="519"/>
                  </a:cubicBezTo>
                  <a:cubicBezTo>
                    <a:pt x="0" y="791"/>
                    <a:pt x="222" y="1038"/>
                    <a:pt x="518" y="1038"/>
                  </a:cubicBezTo>
                  <a:cubicBezTo>
                    <a:pt x="815" y="1038"/>
                    <a:pt x="1037" y="791"/>
                    <a:pt x="1037" y="519"/>
                  </a:cubicBezTo>
                  <a:cubicBezTo>
                    <a:pt x="1037" y="223"/>
                    <a:pt x="815" y="1"/>
                    <a:pt x="518"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50" name="Google Shape;1750;p34"/>
            <p:cNvSpPr/>
            <p:nvPr/>
          </p:nvSpPr>
          <p:spPr>
            <a:xfrm>
              <a:off x="286400" y="196963"/>
              <a:ext cx="25925" cy="26550"/>
            </a:xfrm>
            <a:custGeom>
              <a:avLst/>
              <a:gdLst/>
              <a:ahLst/>
              <a:cxnLst/>
              <a:rect l="l" t="t" r="r" b="b"/>
              <a:pathLst>
                <a:path w="1037" h="1062" extrusionOk="0">
                  <a:moveTo>
                    <a:pt x="518" y="0"/>
                  </a:moveTo>
                  <a:cubicBezTo>
                    <a:pt x="222" y="0"/>
                    <a:pt x="0" y="247"/>
                    <a:pt x="0" y="519"/>
                  </a:cubicBezTo>
                  <a:cubicBezTo>
                    <a:pt x="0" y="815"/>
                    <a:pt x="222" y="1062"/>
                    <a:pt x="518" y="1062"/>
                  </a:cubicBezTo>
                  <a:cubicBezTo>
                    <a:pt x="815" y="1062"/>
                    <a:pt x="1037" y="815"/>
                    <a:pt x="1037" y="519"/>
                  </a:cubicBezTo>
                  <a:cubicBezTo>
                    <a:pt x="1037" y="247"/>
                    <a:pt x="815" y="0"/>
                    <a:pt x="518"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51" name="Google Shape;1751;p34"/>
            <p:cNvSpPr/>
            <p:nvPr/>
          </p:nvSpPr>
          <p:spPr>
            <a:xfrm>
              <a:off x="286400" y="347563"/>
              <a:ext cx="25925" cy="25950"/>
            </a:xfrm>
            <a:custGeom>
              <a:avLst/>
              <a:gdLst/>
              <a:ahLst/>
              <a:cxnLst/>
              <a:rect l="l" t="t" r="r" b="b"/>
              <a:pathLst>
                <a:path w="1037" h="1038" extrusionOk="0">
                  <a:moveTo>
                    <a:pt x="518" y="0"/>
                  </a:moveTo>
                  <a:cubicBezTo>
                    <a:pt x="222" y="0"/>
                    <a:pt x="0" y="223"/>
                    <a:pt x="0" y="519"/>
                  </a:cubicBezTo>
                  <a:cubicBezTo>
                    <a:pt x="0" y="815"/>
                    <a:pt x="222" y="1037"/>
                    <a:pt x="518" y="1037"/>
                  </a:cubicBezTo>
                  <a:cubicBezTo>
                    <a:pt x="815" y="1037"/>
                    <a:pt x="1037" y="815"/>
                    <a:pt x="1037" y="519"/>
                  </a:cubicBezTo>
                  <a:cubicBezTo>
                    <a:pt x="1037" y="223"/>
                    <a:pt x="815" y="0"/>
                    <a:pt x="518"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52" name="Google Shape;1752;p34"/>
            <p:cNvSpPr/>
            <p:nvPr/>
          </p:nvSpPr>
          <p:spPr>
            <a:xfrm>
              <a:off x="286400" y="498163"/>
              <a:ext cx="25925" cy="25950"/>
            </a:xfrm>
            <a:custGeom>
              <a:avLst/>
              <a:gdLst/>
              <a:ahLst/>
              <a:cxnLst/>
              <a:rect l="l" t="t" r="r" b="b"/>
              <a:pathLst>
                <a:path w="1037" h="1038" extrusionOk="0">
                  <a:moveTo>
                    <a:pt x="518" y="0"/>
                  </a:moveTo>
                  <a:cubicBezTo>
                    <a:pt x="222" y="0"/>
                    <a:pt x="0" y="223"/>
                    <a:pt x="0" y="519"/>
                  </a:cubicBezTo>
                  <a:cubicBezTo>
                    <a:pt x="0" y="790"/>
                    <a:pt x="222" y="1037"/>
                    <a:pt x="518" y="1037"/>
                  </a:cubicBezTo>
                  <a:cubicBezTo>
                    <a:pt x="815" y="1037"/>
                    <a:pt x="1037" y="790"/>
                    <a:pt x="1037" y="519"/>
                  </a:cubicBezTo>
                  <a:cubicBezTo>
                    <a:pt x="1037" y="223"/>
                    <a:pt x="815" y="0"/>
                    <a:pt x="518"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53" name="Google Shape;1753;p34"/>
            <p:cNvSpPr/>
            <p:nvPr/>
          </p:nvSpPr>
          <p:spPr>
            <a:xfrm>
              <a:off x="286400" y="648138"/>
              <a:ext cx="25925" cy="26575"/>
            </a:xfrm>
            <a:custGeom>
              <a:avLst/>
              <a:gdLst/>
              <a:ahLst/>
              <a:cxnLst/>
              <a:rect l="l" t="t" r="r" b="b"/>
              <a:pathLst>
                <a:path w="1037" h="1063" extrusionOk="0">
                  <a:moveTo>
                    <a:pt x="518" y="1"/>
                  </a:moveTo>
                  <a:cubicBezTo>
                    <a:pt x="222" y="1"/>
                    <a:pt x="0" y="248"/>
                    <a:pt x="0" y="519"/>
                  </a:cubicBezTo>
                  <a:cubicBezTo>
                    <a:pt x="0" y="816"/>
                    <a:pt x="222" y="1062"/>
                    <a:pt x="518" y="1062"/>
                  </a:cubicBezTo>
                  <a:cubicBezTo>
                    <a:pt x="815" y="1062"/>
                    <a:pt x="1037" y="816"/>
                    <a:pt x="1037" y="519"/>
                  </a:cubicBezTo>
                  <a:cubicBezTo>
                    <a:pt x="1037" y="248"/>
                    <a:pt x="815" y="1"/>
                    <a:pt x="518"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54" name="Google Shape;1754;p34"/>
            <p:cNvSpPr/>
            <p:nvPr/>
          </p:nvSpPr>
          <p:spPr>
            <a:xfrm>
              <a:off x="286400" y="798738"/>
              <a:ext cx="25925" cy="25950"/>
            </a:xfrm>
            <a:custGeom>
              <a:avLst/>
              <a:gdLst/>
              <a:ahLst/>
              <a:cxnLst/>
              <a:rect l="l" t="t" r="r" b="b"/>
              <a:pathLst>
                <a:path w="1037" h="1038" extrusionOk="0">
                  <a:moveTo>
                    <a:pt x="518" y="1"/>
                  </a:moveTo>
                  <a:cubicBezTo>
                    <a:pt x="222" y="1"/>
                    <a:pt x="0" y="223"/>
                    <a:pt x="0" y="519"/>
                  </a:cubicBezTo>
                  <a:cubicBezTo>
                    <a:pt x="0" y="816"/>
                    <a:pt x="222" y="1038"/>
                    <a:pt x="518" y="1038"/>
                  </a:cubicBezTo>
                  <a:cubicBezTo>
                    <a:pt x="815" y="1038"/>
                    <a:pt x="1037" y="816"/>
                    <a:pt x="1037" y="519"/>
                  </a:cubicBezTo>
                  <a:cubicBezTo>
                    <a:pt x="1037" y="223"/>
                    <a:pt x="815" y="1"/>
                    <a:pt x="518"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55" name="Google Shape;1755;p34"/>
            <p:cNvSpPr/>
            <p:nvPr/>
          </p:nvSpPr>
          <p:spPr>
            <a:xfrm>
              <a:off x="160475" y="-103637"/>
              <a:ext cx="26575" cy="25950"/>
            </a:xfrm>
            <a:custGeom>
              <a:avLst/>
              <a:gdLst/>
              <a:ahLst/>
              <a:cxnLst/>
              <a:rect l="l" t="t" r="r" b="b"/>
              <a:pathLst>
                <a:path w="1063" h="1038" extrusionOk="0">
                  <a:moveTo>
                    <a:pt x="519" y="1"/>
                  </a:moveTo>
                  <a:cubicBezTo>
                    <a:pt x="247" y="1"/>
                    <a:pt x="0" y="223"/>
                    <a:pt x="0" y="519"/>
                  </a:cubicBezTo>
                  <a:cubicBezTo>
                    <a:pt x="0" y="815"/>
                    <a:pt x="247" y="1038"/>
                    <a:pt x="519" y="1038"/>
                  </a:cubicBezTo>
                  <a:cubicBezTo>
                    <a:pt x="815" y="1038"/>
                    <a:pt x="1062" y="815"/>
                    <a:pt x="1062" y="519"/>
                  </a:cubicBezTo>
                  <a:cubicBezTo>
                    <a:pt x="1062"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56" name="Google Shape;1756;p34"/>
            <p:cNvSpPr/>
            <p:nvPr/>
          </p:nvSpPr>
          <p:spPr>
            <a:xfrm>
              <a:off x="160475" y="46963"/>
              <a:ext cx="26575" cy="25950"/>
            </a:xfrm>
            <a:custGeom>
              <a:avLst/>
              <a:gdLst/>
              <a:ahLst/>
              <a:cxnLst/>
              <a:rect l="l" t="t" r="r" b="b"/>
              <a:pathLst>
                <a:path w="1063" h="1038" extrusionOk="0">
                  <a:moveTo>
                    <a:pt x="519" y="1"/>
                  </a:moveTo>
                  <a:cubicBezTo>
                    <a:pt x="247" y="1"/>
                    <a:pt x="0" y="223"/>
                    <a:pt x="0" y="519"/>
                  </a:cubicBezTo>
                  <a:cubicBezTo>
                    <a:pt x="0" y="791"/>
                    <a:pt x="247" y="1038"/>
                    <a:pt x="519" y="1038"/>
                  </a:cubicBezTo>
                  <a:cubicBezTo>
                    <a:pt x="815" y="1038"/>
                    <a:pt x="1062" y="791"/>
                    <a:pt x="1062" y="519"/>
                  </a:cubicBezTo>
                  <a:cubicBezTo>
                    <a:pt x="1062"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57" name="Google Shape;1757;p34"/>
            <p:cNvSpPr/>
            <p:nvPr/>
          </p:nvSpPr>
          <p:spPr>
            <a:xfrm>
              <a:off x="160475" y="196963"/>
              <a:ext cx="26575" cy="26550"/>
            </a:xfrm>
            <a:custGeom>
              <a:avLst/>
              <a:gdLst/>
              <a:ahLst/>
              <a:cxnLst/>
              <a:rect l="l" t="t" r="r" b="b"/>
              <a:pathLst>
                <a:path w="1063" h="1062" extrusionOk="0">
                  <a:moveTo>
                    <a:pt x="519" y="0"/>
                  </a:moveTo>
                  <a:cubicBezTo>
                    <a:pt x="247" y="0"/>
                    <a:pt x="0" y="247"/>
                    <a:pt x="0" y="519"/>
                  </a:cubicBezTo>
                  <a:cubicBezTo>
                    <a:pt x="0" y="815"/>
                    <a:pt x="247" y="1062"/>
                    <a:pt x="519" y="1062"/>
                  </a:cubicBezTo>
                  <a:cubicBezTo>
                    <a:pt x="815" y="1062"/>
                    <a:pt x="1062" y="815"/>
                    <a:pt x="1062" y="519"/>
                  </a:cubicBezTo>
                  <a:cubicBezTo>
                    <a:pt x="1062" y="247"/>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58" name="Google Shape;1758;p34"/>
            <p:cNvSpPr/>
            <p:nvPr/>
          </p:nvSpPr>
          <p:spPr>
            <a:xfrm>
              <a:off x="160475" y="347563"/>
              <a:ext cx="26575" cy="25950"/>
            </a:xfrm>
            <a:custGeom>
              <a:avLst/>
              <a:gdLst/>
              <a:ahLst/>
              <a:cxnLst/>
              <a:rect l="l" t="t" r="r" b="b"/>
              <a:pathLst>
                <a:path w="1063" h="1038" extrusionOk="0">
                  <a:moveTo>
                    <a:pt x="519" y="0"/>
                  </a:moveTo>
                  <a:cubicBezTo>
                    <a:pt x="247" y="0"/>
                    <a:pt x="0" y="223"/>
                    <a:pt x="0" y="519"/>
                  </a:cubicBezTo>
                  <a:cubicBezTo>
                    <a:pt x="0" y="815"/>
                    <a:pt x="247" y="1037"/>
                    <a:pt x="519" y="1037"/>
                  </a:cubicBezTo>
                  <a:cubicBezTo>
                    <a:pt x="815" y="1037"/>
                    <a:pt x="1062" y="815"/>
                    <a:pt x="1062" y="519"/>
                  </a:cubicBezTo>
                  <a:cubicBezTo>
                    <a:pt x="1062" y="223"/>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59" name="Google Shape;1759;p34"/>
            <p:cNvSpPr/>
            <p:nvPr/>
          </p:nvSpPr>
          <p:spPr>
            <a:xfrm>
              <a:off x="160475" y="498163"/>
              <a:ext cx="26575" cy="25950"/>
            </a:xfrm>
            <a:custGeom>
              <a:avLst/>
              <a:gdLst/>
              <a:ahLst/>
              <a:cxnLst/>
              <a:rect l="l" t="t" r="r" b="b"/>
              <a:pathLst>
                <a:path w="1063" h="1038" extrusionOk="0">
                  <a:moveTo>
                    <a:pt x="519" y="0"/>
                  </a:moveTo>
                  <a:cubicBezTo>
                    <a:pt x="247" y="0"/>
                    <a:pt x="0" y="223"/>
                    <a:pt x="0" y="519"/>
                  </a:cubicBezTo>
                  <a:cubicBezTo>
                    <a:pt x="0" y="790"/>
                    <a:pt x="247" y="1037"/>
                    <a:pt x="519" y="1037"/>
                  </a:cubicBezTo>
                  <a:cubicBezTo>
                    <a:pt x="815" y="1037"/>
                    <a:pt x="1062" y="790"/>
                    <a:pt x="1062" y="519"/>
                  </a:cubicBezTo>
                  <a:cubicBezTo>
                    <a:pt x="1062" y="223"/>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60" name="Google Shape;1760;p34"/>
            <p:cNvSpPr/>
            <p:nvPr/>
          </p:nvSpPr>
          <p:spPr>
            <a:xfrm>
              <a:off x="160475" y="648138"/>
              <a:ext cx="26575" cy="26575"/>
            </a:xfrm>
            <a:custGeom>
              <a:avLst/>
              <a:gdLst/>
              <a:ahLst/>
              <a:cxnLst/>
              <a:rect l="l" t="t" r="r" b="b"/>
              <a:pathLst>
                <a:path w="1063" h="1063" extrusionOk="0">
                  <a:moveTo>
                    <a:pt x="519" y="1"/>
                  </a:moveTo>
                  <a:cubicBezTo>
                    <a:pt x="247" y="1"/>
                    <a:pt x="0" y="248"/>
                    <a:pt x="0" y="519"/>
                  </a:cubicBezTo>
                  <a:cubicBezTo>
                    <a:pt x="0" y="816"/>
                    <a:pt x="247" y="1062"/>
                    <a:pt x="519" y="1062"/>
                  </a:cubicBezTo>
                  <a:cubicBezTo>
                    <a:pt x="815" y="1062"/>
                    <a:pt x="1062" y="816"/>
                    <a:pt x="1062" y="519"/>
                  </a:cubicBezTo>
                  <a:cubicBezTo>
                    <a:pt x="1062" y="248"/>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61" name="Google Shape;1761;p34"/>
            <p:cNvSpPr/>
            <p:nvPr/>
          </p:nvSpPr>
          <p:spPr>
            <a:xfrm>
              <a:off x="160475" y="798738"/>
              <a:ext cx="26575" cy="25950"/>
            </a:xfrm>
            <a:custGeom>
              <a:avLst/>
              <a:gdLst/>
              <a:ahLst/>
              <a:cxnLst/>
              <a:rect l="l" t="t" r="r" b="b"/>
              <a:pathLst>
                <a:path w="1063" h="1038" extrusionOk="0">
                  <a:moveTo>
                    <a:pt x="519" y="1"/>
                  </a:moveTo>
                  <a:cubicBezTo>
                    <a:pt x="247" y="1"/>
                    <a:pt x="0" y="223"/>
                    <a:pt x="0" y="519"/>
                  </a:cubicBezTo>
                  <a:cubicBezTo>
                    <a:pt x="0" y="816"/>
                    <a:pt x="247" y="1038"/>
                    <a:pt x="519" y="1038"/>
                  </a:cubicBezTo>
                  <a:cubicBezTo>
                    <a:pt x="815" y="1038"/>
                    <a:pt x="1062" y="816"/>
                    <a:pt x="1062" y="519"/>
                  </a:cubicBezTo>
                  <a:cubicBezTo>
                    <a:pt x="1062"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62" name="Google Shape;1762;p34"/>
            <p:cNvSpPr/>
            <p:nvPr/>
          </p:nvSpPr>
          <p:spPr>
            <a:xfrm>
              <a:off x="35175" y="-103637"/>
              <a:ext cx="25950" cy="25950"/>
            </a:xfrm>
            <a:custGeom>
              <a:avLst/>
              <a:gdLst/>
              <a:ahLst/>
              <a:cxnLst/>
              <a:rect l="l" t="t" r="r" b="b"/>
              <a:pathLst>
                <a:path w="1038" h="1038" extrusionOk="0">
                  <a:moveTo>
                    <a:pt x="519" y="1"/>
                  </a:moveTo>
                  <a:cubicBezTo>
                    <a:pt x="223" y="1"/>
                    <a:pt x="1" y="223"/>
                    <a:pt x="1" y="519"/>
                  </a:cubicBezTo>
                  <a:cubicBezTo>
                    <a:pt x="1" y="815"/>
                    <a:pt x="223" y="1038"/>
                    <a:pt x="519" y="1038"/>
                  </a:cubicBezTo>
                  <a:cubicBezTo>
                    <a:pt x="815" y="1038"/>
                    <a:pt x="1038" y="815"/>
                    <a:pt x="1038" y="519"/>
                  </a:cubicBezTo>
                  <a:cubicBezTo>
                    <a:pt x="1038"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63" name="Google Shape;1763;p34"/>
            <p:cNvSpPr/>
            <p:nvPr/>
          </p:nvSpPr>
          <p:spPr>
            <a:xfrm>
              <a:off x="35175" y="46963"/>
              <a:ext cx="25950" cy="25950"/>
            </a:xfrm>
            <a:custGeom>
              <a:avLst/>
              <a:gdLst/>
              <a:ahLst/>
              <a:cxnLst/>
              <a:rect l="l" t="t" r="r" b="b"/>
              <a:pathLst>
                <a:path w="1038" h="1038" extrusionOk="0">
                  <a:moveTo>
                    <a:pt x="519" y="1"/>
                  </a:moveTo>
                  <a:cubicBezTo>
                    <a:pt x="223" y="1"/>
                    <a:pt x="1" y="223"/>
                    <a:pt x="1" y="519"/>
                  </a:cubicBezTo>
                  <a:cubicBezTo>
                    <a:pt x="1" y="791"/>
                    <a:pt x="223" y="1038"/>
                    <a:pt x="519" y="1038"/>
                  </a:cubicBezTo>
                  <a:cubicBezTo>
                    <a:pt x="815" y="1038"/>
                    <a:pt x="1038" y="791"/>
                    <a:pt x="1038" y="519"/>
                  </a:cubicBezTo>
                  <a:cubicBezTo>
                    <a:pt x="1038"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64" name="Google Shape;1764;p34"/>
            <p:cNvSpPr/>
            <p:nvPr/>
          </p:nvSpPr>
          <p:spPr>
            <a:xfrm>
              <a:off x="35175" y="196963"/>
              <a:ext cx="25950" cy="26550"/>
            </a:xfrm>
            <a:custGeom>
              <a:avLst/>
              <a:gdLst/>
              <a:ahLst/>
              <a:cxnLst/>
              <a:rect l="l" t="t" r="r" b="b"/>
              <a:pathLst>
                <a:path w="1038" h="1062" extrusionOk="0">
                  <a:moveTo>
                    <a:pt x="519" y="0"/>
                  </a:moveTo>
                  <a:cubicBezTo>
                    <a:pt x="223" y="0"/>
                    <a:pt x="1" y="247"/>
                    <a:pt x="1" y="519"/>
                  </a:cubicBezTo>
                  <a:cubicBezTo>
                    <a:pt x="1" y="815"/>
                    <a:pt x="223" y="1062"/>
                    <a:pt x="519" y="1062"/>
                  </a:cubicBezTo>
                  <a:cubicBezTo>
                    <a:pt x="815" y="1062"/>
                    <a:pt x="1038" y="815"/>
                    <a:pt x="1038" y="519"/>
                  </a:cubicBezTo>
                  <a:cubicBezTo>
                    <a:pt x="1038" y="247"/>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65" name="Google Shape;1765;p34"/>
            <p:cNvSpPr/>
            <p:nvPr/>
          </p:nvSpPr>
          <p:spPr>
            <a:xfrm>
              <a:off x="35175" y="347563"/>
              <a:ext cx="25950" cy="25950"/>
            </a:xfrm>
            <a:custGeom>
              <a:avLst/>
              <a:gdLst/>
              <a:ahLst/>
              <a:cxnLst/>
              <a:rect l="l" t="t" r="r" b="b"/>
              <a:pathLst>
                <a:path w="1038" h="1038" extrusionOk="0">
                  <a:moveTo>
                    <a:pt x="519" y="0"/>
                  </a:moveTo>
                  <a:cubicBezTo>
                    <a:pt x="223" y="0"/>
                    <a:pt x="1" y="223"/>
                    <a:pt x="1" y="519"/>
                  </a:cubicBezTo>
                  <a:cubicBezTo>
                    <a:pt x="1" y="815"/>
                    <a:pt x="223" y="1037"/>
                    <a:pt x="519" y="1037"/>
                  </a:cubicBezTo>
                  <a:cubicBezTo>
                    <a:pt x="815" y="1037"/>
                    <a:pt x="1038" y="815"/>
                    <a:pt x="1038" y="519"/>
                  </a:cubicBezTo>
                  <a:cubicBezTo>
                    <a:pt x="1038" y="223"/>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66" name="Google Shape;1766;p34"/>
            <p:cNvSpPr/>
            <p:nvPr/>
          </p:nvSpPr>
          <p:spPr>
            <a:xfrm>
              <a:off x="35175" y="498163"/>
              <a:ext cx="25950" cy="25950"/>
            </a:xfrm>
            <a:custGeom>
              <a:avLst/>
              <a:gdLst/>
              <a:ahLst/>
              <a:cxnLst/>
              <a:rect l="l" t="t" r="r" b="b"/>
              <a:pathLst>
                <a:path w="1038" h="1038" extrusionOk="0">
                  <a:moveTo>
                    <a:pt x="519" y="0"/>
                  </a:moveTo>
                  <a:cubicBezTo>
                    <a:pt x="223" y="0"/>
                    <a:pt x="1" y="223"/>
                    <a:pt x="1" y="519"/>
                  </a:cubicBezTo>
                  <a:cubicBezTo>
                    <a:pt x="1" y="790"/>
                    <a:pt x="223" y="1037"/>
                    <a:pt x="519" y="1037"/>
                  </a:cubicBezTo>
                  <a:cubicBezTo>
                    <a:pt x="815" y="1037"/>
                    <a:pt x="1038" y="790"/>
                    <a:pt x="1038" y="519"/>
                  </a:cubicBezTo>
                  <a:cubicBezTo>
                    <a:pt x="1038" y="223"/>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67" name="Google Shape;1767;p34"/>
            <p:cNvSpPr/>
            <p:nvPr/>
          </p:nvSpPr>
          <p:spPr>
            <a:xfrm>
              <a:off x="35175" y="648138"/>
              <a:ext cx="25950" cy="26575"/>
            </a:xfrm>
            <a:custGeom>
              <a:avLst/>
              <a:gdLst/>
              <a:ahLst/>
              <a:cxnLst/>
              <a:rect l="l" t="t" r="r" b="b"/>
              <a:pathLst>
                <a:path w="1038" h="1063" extrusionOk="0">
                  <a:moveTo>
                    <a:pt x="519" y="1"/>
                  </a:moveTo>
                  <a:cubicBezTo>
                    <a:pt x="223" y="1"/>
                    <a:pt x="1" y="248"/>
                    <a:pt x="1" y="519"/>
                  </a:cubicBezTo>
                  <a:cubicBezTo>
                    <a:pt x="1" y="816"/>
                    <a:pt x="223" y="1062"/>
                    <a:pt x="519" y="1062"/>
                  </a:cubicBezTo>
                  <a:cubicBezTo>
                    <a:pt x="815" y="1062"/>
                    <a:pt x="1038" y="816"/>
                    <a:pt x="1038" y="519"/>
                  </a:cubicBezTo>
                  <a:cubicBezTo>
                    <a:pt x="1038" y="248"/>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68" name="Google Shape;1768;p34"/>
            <p:cNvSpPr/>
            <p:nvPr/>
          </p:nvSpPr>
          <p:spPr>
            <a:xfrm>
              <a:off x="35175" y="798738"/>
              <a:ext cx="25950" cy="25950"/>
            </a:xfrm>
            <a:custGeom>
              <a:avLst/>
              <a:gdLst/>
              <a:ahLst/>
              <a:cxnLst/>
              <a:rect l="l" t="t" r="r" b="b"/>
              <a:pathLst>
                <a:path w="1038" h="1038" extrusionOk="0">
                  <a:moveTo>
                    <a:pt x="519" y="1"/>
                  </a:moveTo>
                  <a:cubicBezTo>
                    <a:pt x="223" y="1"/>
                    <a:pt x="1" y="223"/>
                    <a:pt x="1" y="519"/>
                  </a:cubicBezTo>
                  <a:cubicBezTo>
                    <a:pt x="1" y="816"/>
                    <a:pt x="223" y="1038"/>
                    <a:pt x="519" y="1038"/>
                  </a:cubicBezTo>
                  <a:cubicBezTo>
                    <a:pt x="815" y="1038"/>
                    <a:pt x="1038" y="816"/>
                    <a:pt x="1038" y="519"/>
                  </a:cubicBezTo>
                  <a:cubicBezTo>
                    <a:pt x="1038"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69" name="Google Shape;1769;p34"/>
            <p:cNvSpPr/>
            <p:nvPr/>
          </p:nvSpPr>
          <p:spPr>
            <a:xfrm>
              <a:off x="-90125" y="-103637"/>
              <a:ext cx="25950" cy="25950"/>
            </a:xfrm>
            <a:custGeom>
              <a:avLst/>
              <a:gdLst/>
              <a:ahLst/>
              <a:cxnLst/>
              <a:rect l="l" t="t" r="r" b="b"/>
              <a:pathLst>
                <a:path w="1038" h="1038" extrusionOk="0">
                  <a:moveTo>
                    <a:pt x="519" y="1"/>
                  </a:moveTo>
                  <a:cubicBezTo>
                    <a:pt x="223" y="1"/>
                    <a:pt x="1" y="223"/>
                    <a:pt x="1" y="519"/>
                  </a:cubicBezTo>
                  <a:cubicBezTo>
                    <a:pt x="1" y="815"/>
                    <a:pt x="223" y="1038"/>
                    <a:pt x="519" y="1038"/>
                  </a:cubicBezTo>
                  <a:cubicBezTo>
                    <a:pt x="791" y="1038"/>
                    <a:pt x="1038" y="815"/>
                    <a:pt x="1038" y="519"/>
                  </a:cubicBezTo>
                  <a:cubicBezTo>
                    <a:pt x="1038" y="223"/>
                    <a:pt x="791"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70" name="Google Shape;1770;p34"/>
            <p:cNvSpPr/>
            <p:nvPr/>
          </p:nvSpPr>
          <p:spPr>
            <a:xfrm>
              <a:off x="-90125" y="46963"/>
              <a:ext cx="25950" cy="25950"/>
            </a:xfrm>
            <a:custGeom>
              <a:avLst/>
              <a:gdLst/>
              <a:ahLst/>
              <a:cxnLst/>
              <a:rect l="l" t="t" r="r" b="b"/>
              <a:pathLst>
                <a:path w="1038" h="1038" extrusionOk="0">
                  <a:moveTo>
                    <a:pt x="519" y="1"/>
                  </a:moveTo>
                  <a:cubicBezTo>
                    <a:pt x="223" y="1"/>
                    <a:pt x="1" y="223"/>
                    <a:pt x="1" y="519"/>
                  </a:cubicBezTo>
                  <a:cubicBezTo>
                    <a:pt x="1" y="791"/>
                    <a:pt x="223" y="1038"/>
                    <a:pt x="519" y="1038"/>
                  </a:cubicBezTo>
                  <a:cubicBezTo>
                    <a:pt x="791" y="1038"/>
                    <a:pt x="1038" y="791"/>
                    <a:pt x="1038" y="519"/>
                  </a:cubicBezTo>
                  <a:cubicBezTo>
                    <a:pt x="1038" y="223"/>
                    <a:pt x="791"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71" name="Google Shape;1771;p34"/>
            <p:cNvSpPr/>
            <p:nvPr/>
          </p:nvSpPr>
          <p:spPr>
            <a:xfrm>
              <a:off x="-90125" y="196963"/>
              <a:ext cx="25950" cy="26550"/>
            </a:xfrm>
            <a:custGeom>
              <a:avLst/>
              <a:gdLst/>
              <a:ahLst/>
              <a:cxnLst/>
              <a:rect l="l" t="t" r="r" b="b"/>
              <a:pathLst>
                <a:path w="1038" h="1062" extrusionOk="0">
                  <a:moveTo>
                    <a:pt x="519" y="0"/>
                  </a:moveTo>
                  <a:cubicBezTo>
                    <a:pt x="223" y="0"/>
                    <a:pt x="1" y="247"/>
                    <a:pt x="1" y="519"/>
                  </a:cubicBezTo>
                  <a:cubicBezTo>
                    <a:pt x="1" y="815"/>
                    <a:pt x="223" y="1062"/>
                    <a:pt x="519" y="1062"/>
                  </a:cubicBezTo>
                  <a:cubicBezTo>
                    <a:pt x="791" y="1062"/>
                    <a:pt x="1038" y="815"/>
                    <a:pt x="1038" y="519"/>
                  </a:cubicBezTo>
                  <a:cubicBezTo>
                    <a:pt x="1038" y="247"/>
                    <a:pt x="791"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72" name="Google Shape;1772;p34"/>
            <p:cNvSpPr/>
            <p:nvPr/>
          </p:nvSpPr>
          <p:spPr>
            <a:xfrm>
              <a:off x="-90125" y="347563"/>
              <a:ext cx="25950" cy="25950"/>
            </a:xfrm>
            <a:custGeom>
              <a:avLst/>
              <a:gdLst/>
              <a:ahLst/>
              <a:cxnLst/>
              <a:rect l="l" t="t" r="r" b="b"/>
              <a:pathLst>
                <a:path w="1038" h="1038" extrusionOk="0">
                  <a:moveTo>
                    <a:pt x="519" y="0"/>
                  </a:moveTo>
                  <a:cubicBezTo>
                    <a:pt x="223" y="0"/>
                    <a:pt x="1" y="223"/>
                    <a:pt x="1" y="519"/>
                  </a:cubicBezTo>
                  <a:cubicBezTo>
                    <a:pt x="1" y="815"/>
                    <a:pt x="223" y="1037"/>
                    <a:pt x="519" y="1037"/>
                  </a:cubicBezTo>
                  <a:cubicBezTo>
                    <a:pt x="791" y="1037"/>
                    <a:pt x="1038" y="815"/>
                    <a:pt x="1038" y="519"/>
                  </a:cubicBezTo>
                  <a:cubicBezTo>
                    <a:pt x="1038" y="223"/>
                    <a:pt x="791"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73" name="Google Shape;1773;p34"/>
            <p:cNvSpPr/>
            <p:nvPr/>
          </p:nvSpPr>
          <p:spPr>
            <a:xfrm>
              <a:off x="-90125" y="498163"/>
              <a:ext cx="25950" cy="25950"/>
            </a:xfrm>
            <a:custGeom>
              <a:avLst/>
              <a:gdLst/>
              <a:ahLst/>
              <a:cxnLst/>
              <a:rect l="l" t="t" r="r" b="b"/>
              <a:pathLst>
                <a:path w="1038" h="1038" extrusionOk="0">
                  <a:moveTo>
                    <a:pt x="519" y="0"/>
                  </a:moveTo>
                  <a:cubicBezTo>
                    <a:pt x="223" y="0"/>
                    <a:pt x="1" y="223"/>
                    <a:pt x="1" y="519"/>
                  </a:cubicBezTo>
                  <a:cubicBezTo>
                    <a:pt x="1" y="790"/>
                    <a:pt x="223" y="1037"/>
                    <a:pt x="519" y="1037"/>
                  </a:cubicBezTo>
                  <a:cubicBezTo>
                    <a:pt x="791" y="1037"/>
                    <a:pt x="1038" y="790"/>
                    <a:pt x="1038" y="519"/>
                  </a:cubicBezTo>
                  <a:cubicBezTo>
                    <a:pt x="1038" y="223"/>
                    <a:pt x="791"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74" name="Google Shape;1774;p34"/>
            <p:cNvSpPr/>
            <p:nvPr/>
          </p:nvSpPr>
          <p:spPr>
            <a:xfrm>
              <a:off x="-90125" y="648138"/>
              <a:ext cx="25950" cy="26575"/>
            </a:xfrm>
            <a:custGeom>
              <a:avLst/>
              <a:gdLst/>
              <a:ahLst/>
              <a:cxnLst/>
              <a:rect l="l" t="t" r="r" b="b"/>
              <a:pathLst>
                <a:path w="1038" h="1063" extrusionOk="0">
                  <a:moveTo>
                    <a:pt x="519" y="1"/>
                  </a:moveTo>
                  <a:cubicBezTo>
                    <a:pt x="223" y="1"/>
                    <a:pt x="1" y="248"/>
                    <a:pt x="1" y="519"/>
                  </a:cubicBezTo>
                  <a:cubicBezTo>
                    <a:pt x="1" y="816"/>
                    <a:pt x="223" y="1062"/>
                    <a:pt x="519" y="1062"/>
                  </a:cubicBezTo>
                  <a:cubicBezTo>
                    <a:pt x="791" y="1062"/>
                    <a:pt x="1038" y="816"/>
                    <a:pt x="1038" y="519"/>
                  </a:cubicBezTo>
                  <a:cubicBezTo>
                    <a:pt x="1038" y="248"/>
                    <a:pt x="791"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75" name="Google Shape;1775;p34"/>
            <p:cNvSpPr/>
            <p:nvPr/>
          </p:nvSpPr>
          <p:spPr>
            <a:xfrm>
              <a:off x="-90125" y="798738"/>
              <a:ext cx="25950" cy="25950"/>
            </a:xfrm>
            <a:custGeom>
              <a:avLst/>
              <a:gdLst/>
              <a:ahLst/>
              <a:cxnLst/>
              <a:rect l="l" t="t" r="r" b="b"/>
              <a:pathLst>
                <a:path w="1038" h="1038" extrusionOk="0">
                  <a:moveTo>
                    <a:pt x="519" y="1"/>
                  </a:moveTo>
                  <a:cubicBezTo>
                    <a:pt x="223" y="1"/>
                    <a:pt x="1" y="223"/>
                    <a:pt x="1" y="519"/>
                  </a:cubicBezTo>
                  <a:cubicBezTo>
                    <a:pt x="1" y="816"/>
                    <a:pt x="223" y="1038"/>
                    <a:pt x="519" y="1038"/>
                  </a:cubicBezTo>
                  <a:cubicBezTo>
                    <a:pt x="791" y="1038"/>
                    <a:pt x="1038" y="816"/>
                    <a:pt x="1038" y="519"/>
                  </a:cubicBezTo>
                  <a:cubicBezTo>
                    <a:pt x="1038" y="223"/>
                    <a:pt x="791"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76" name="Google Shape;1776;p34"/>
            <p:cNvSpPr/>
            <p:nvPr/>
          </p:nvSpPr>
          <p:spPr>
            <a:xfrm>
              <a:off x="-216025" y="-103637"/>
              <a:ext cx="25950" cy="25950"/>
            </a:xfrm>
            <a:custGeom>
              <a:avLst/>
              <a:gdLst/>
              <a:ahLst/>
              <a:cxnLst/>
              <a:rect l="l" t="t" r="r" b="b"/>
              <a:pathLst>
                <a:path w="1038" h="1038" extrusionOk="0">
                  <a:moveTo>
                    <a:pt x="519" y="1"/>
                  </a:moveTo>
                  <a:cubicBezTo>
                    <a:pt x="247" y="1"/>
                    <a:pt x="0" y="223"/>
                    <a:pt x="0" y="519"/>
                  </a:cubicBezTo>
                  <a:cubicBezTo>
                    <a:pt x="0" y="815"/>
                    <a:pt x="247" y="1038"/>
                    <a:pt x="519" y="1038"/>
                  </a:cubicBezTo>
                  <a:cubicBezTo>
                    <a:pt x="815" y="1038"/>
                    <a:pt x="1037" y="815"/>
                    <a:pt x="1037" y="519"/>
                  </a:cubicBezTo>
                  <a:cubicBezTo>
                    <a:pt x="1037"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77" name="Google Shape;1777;p34"/>
            <p:cNvSpPr/>
            <p:nvPr/>
          </p:nvSpPr>
          <p:spPr>
            <a:xfrm>
              <a:off x="-216025" y="46963"/>
              <a:ext cx="25950" cy="25950"/>
            </a:xfrm>
            <a:custGeom>
              <a:avLst/>
              <a:gdLst/>
              <a:ahLst/>
              <a:cxnLst/>
              <a:rect l="l" t="t" r="r" b="b"/>
              <a:pathLst>
                <a:path w="1038" h="1038" extrusionOk="0">
                  <a:moveTo>
                    <a:pt x="519" y="1"/>
                  </a:moveTo>
                  <a:cubicBezTo>
                    <a:pt x="247" y="1"/>
                    <a:pt x="0" y="223"/>
                    <a:pt x="0" y="519"/>
                  </a:cubicBezTo>
                  <a:cubicBezTo>
                    <a:pt x="0" y="791"/>
                    <a:pt x="247" y="1038"/>
                    <a:pt x="519" y="1038"/>
                  </a:cubicBezTo>
                  <a:cubicBezTo>
                    <a:pt x="815" y="1038"/>
                    <a:pt x="1037" y="791"/>
                    <a:pt x="1037" y="519"/>
                  </a:cubicBezTo>
                  <a:cubicBezTo>
                    <a:pt x="1037"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78" name="Google Shape;1778;p34"/>
            <p:cNvSpPr/>
            <p:nvPr/>
          </p:nvSpPr>
          <p:spPr>
            <a:xfrm>
              <a:off x="-216025" y="196963"/>
              <a:ext cx="25950" cy="26550"/>
            </a:xfrm>
            <a:custGeom>
              <a:avLst/>
              <a:gdLst/>
              <a:ahLst/>
              <a:cxnLst/>
              <a:rect l="l" t="t" r="r" b="b"/>
              <a:pathLst>
                <a:path w="1038" h="1062" extrusionOk="0">
                  <a:moveTo>
                    <a:pt x="519" y="0"/>
                  </a:moveTo>
                  <a:cubicBezTo>
                    <a:pt x="247" y="0"/>
                    <a:pt x="0" y="247"/>
                    <a:pt x="0" y="519"/>
                  </a:cubicBezTo>
                  <a:cubicBezTo>
                    <a:pt x="0" y="815"/>
                    <a:pt x="247" y="1062"/>
                    <a:pt x="519" y="1062"/>
                  </a:cubicBezTo>
                  <a:cubicBezTo>
                    <a:pt x="815" y="1062"/>
                    <a:pt x="1037" y="815"/>
                    <a:pt x="1037" y="519"/>
                  </a:cubicBezTo>
                  <a:cubicBezTo>
                    <a:pt x="1037" y="247"/>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79" name="Google Shape;1779;p34"/>
            <p:cNvSpPr/>
            <p:nvPr/>
          </p:nvSpPr>
          <p:spPr>
            <a:xfrm>
              <a:off x="-216025" y="347563"/>
              <a:ext cx="25950" cy="25950"/>
            </a:xfrm>
            <a:custGeom>
              <a:avLst/>
              <a:gdLst/>
              <a:ahLst/>
              <a:cxnLst/>
              <a:rect l="l" t="t" r="r" b="b"/>
              <a:pathLst>
                <a:path w="1038" h="1038" extrusionOk="0">
                  <a:moveTo>
                    <a:pt x="519" y="0"/>
                  </a:moveTo>
                  <a:cubicBezTo>
                    <a:pt x="247" y="0"/>
                    <a:pt x="0" y="223"/>
                    <a:pt x="0" y="519"/>
                  </a:cubicBezTo>
                  <a:cubicBezTo>
                    <a:pt x="0" y="815"/>
                    <a:pt x="247" y="1037"/>
                    <a:pt x="519" y="1037"/>
                  </a:cubicBezTo>
                  <a:cubicBezTo>
                    <a:pt x="815" y="1037"/>
                    <a:pt x="1037" y="815"/>
                    <a:pt x="1037" y="519"/>
                  </a:cubicBezTo>
                  <a:cubicBezTo>
                    <a:pt x="1037" y="223"/>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80" name="Google Shape;1780;p34"/>
            <p:cNvSpPr/>
            <p:nvPr/>
          </p:nvSpPr>
          <p:spPr>
            <a:xfrm>
              <a:off x="-216025" y="498163"/>
              <a:ext cx="25950" cy="25950"/>
            </a:xfrm>
            <a:custGeom>
              <a:avLst/>
              <a:gdLst/>
              <a:ahLst/>
              <a:cxnLst/>
              <a:rect l="l" t="t" r="r" b="b"/>
              <a:pathLst>
                <a:path w="1038" h="1038" extrusionOk="0">
                  <a:moveTo>
                    <a:pt x="519" y="0"/>
                  </a:moveTo>
                  <a:cubicBezTo>
                    <a:pt x="247" y="0"/>
                    <a:pt x="0" y="223"/>
                    <a:pt x="0" y="519"/>
                  </a:cubicBezTo>
                  <a:cubicBezTo>
                    <a:pt x="0" y="790"/>
                    <a:pt x="247" y="1037"/>
                    <a:pt x="519" y="1037"/>
                  </a:cubicBezTo>
                  <a:cubicBezTo>
                    <a:pt x="815" y="1037"/>
                    <a:pt x="1037" y="790"/>
                    <a:pt x="1037" y="519"/>
                  </a:cubicBezTo>
                  <a:cubicBezTo>
                    <a:pt x="1037" y="223"/>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81" name="Google Shape;1781;p34"/>
            <p:cNvSpPr/>
            <p:nvPr/>
          </p:nvSpPr>
          <p:spPr>
            <a:xfrm>
              <a:off x="-216025" y="648138"/>
              <a:ext cx="25950" cy="26575"/>
            </a:xfrm>
            <a:custGeom>
              <a:avLst/>
              <a:gdLst/>
              <a:ahLst/>
              <a:cxnLst/>
              <a:rect l="l" t="t" r="r" b="b"/>
              <a:pathLst>
                <a:path w="1038" h="1063" extrusionOk="0">
                  <a:moveTo>
                    <a:pt x="519" y="1"/>
                  </a:moveTo>
                  <a:cubicBezTo>
                    <a:pt x="247" y="1"/>
                    <a:pt x="0" y="248"/>
                    <a:pt x="0" y="519"/>
                  </a:cubicBezTo>
                  <a:cubicBezTo>
                    <a:pt x="0" y="816"/>
                    <a:pt x="247" y="1062"/>
                    <a:pt x="519" y="1062"/>
                  </a:cubicBezTo>
                  <a:cubicBezTo>
                    <a:pt x="815" y="1062"/>
                    <a:pt x="1037" y="816"/>
                    <a:pt x="1037" y="519"/>
                  </a:cubicBezTo>
                  <a:cubicBezTo>
                    <a:pt x="1037" y="248"/>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82" name="Google Shape;1782;p34"/>
            <p:cNvSpPr/>
            <p:nvPr/>
          </p:nvSpPr>
          <p:spPr>
            <a:xfrm>
              <a:off x="-216025" y="798738"/>
              <a:ext cx="25950" cy="25950"/>
            </a:xfrm>
            <a:custGeom>
              <a:avLst/>
              <a:gdLst/>
              <a:ahLst/>
              <a:cxnLst/>
              <a:rect l="l" t="t" r="r" b="b"/>
              <a:pathLst>
                <a:path w="1038" h="1038" extrusionOk="0">
                  <a:moveTo>
                    <a:pt x="519" y="1"/>
                  </a:moveTo>
                  <a:cubicBezTo>
                    <a:pt x="247" y="1"/>
                    <a:pt x="0" y="223"/>
                    <a:pt x="0" y="519"/>
                  </a:cubicBezTo>
                  <a:cubicBezTo>
                    <a:pt x="0" y="816"/>
                    <a:pt x="247" y="1038"/>
                    <a:pt x="519" y="1038"/>
                  </a:cubicBezTo>
                  <a:cubicBezTo>
                    <a:pt x="815" y="1038"/>
                    <a:pt x="1037" y="816"/>
                    <a:pt x="1037" y="519"/>
                  </a:cubicBezTo>
                  <a:cubicBezTo>
                    <a:pt x="1037"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83" name="Google Shape;1783;p34"/>
            <p:cNvSpPr/>
            <p:nvPr/>
          </p:nvSpPr>
          <p:spPr>
            <a:xfrm>
              <a:off x="-341325" y="-103637"/>
              <a:ext cx="25950" cy="25950"/>
            </a:xfrm>
            <a:custGeom>
              <a:avLst/>
              <a:gdLst/>
              <a:ahLst/>
              <a:cxnLst/>
              <a:rect l="l" t="t" r="r" b="b"/>
              <a:pathLst>
                <a:path w="1038" h="1038" extrusionOk="0">
                  <a:moveTo>
                    <a:pt x="519" y="1"/>
                  </a:moveTo>
                  <a:cubicBezTo>
                    <a:pt x="223" y="1"/>
                    <a:pt x="0" y="223"/>
                    <a:pt x="0" y="519"/>
                  </a:cubicBezTo>
                  <a:cubicBezTo>
                    <a:pt x="0" y="815"/>
                    <a:pt x="223" y="1038"/>
                    <a:pt x="519" y="1038"/>
                  </a:cubicBezTo>
                  <a:cubicBezTo>
                    <a:pt x="815" y="1038"/>
                    <a:pt x="1037" y="815"/>
                    <a:pt x="1037" y="519"/>
                  </a:cubicBezTo>
                  <a:cubicBezTo>
                    <a:pt x="1037"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84" name="Google Shape;1784;p34"/>
            <p:cNvSpPr/>
            <p:nvPr/>
          </p:nvSpPr>
          <p:spPr>
            <a:xfrm>
              <a:off x="-341325" y="46963"/>
              <a:ext cx="25950" cy="25950"/>
            </a:xfrm>
            <a:custGeom>
              <a:avLst/>
              <a:gdLst/>
              <a:ahLst/>
              <a:cxnLst/>
              <a:rect l="l" t="t" r="r" b="b"/>
              <a:pathLst>
                <a:path w="1038" h="1038" extrusionOk="0">
                  <a:moveTo>
                    <a:pt x="519" y="1"/>
                  </a:moveTo>
                  <a:cubicBezTo>
                    <a:pt x="223" y="1"/>
                    <a:pt x="0" y="223"/>
                    <a:pt x="0" y="519"/>
                  </a:cubicBezTo>
                  <a:cubicBezTo>
                    <a:pt x="0" y="791"/>
                    <a:pt x="223" y="1038"/>
                    <a:pt x="519" y="1038"/>
                  </a:cubicBezTo>
                  <a:cubicBezTo>
                    <a:pt x="815" y="1038"/>
                    <a:pt x="1037" y="791"/>
                    <a:pt x="1037" y="519"/>
                  </a:cubicBezTo>
                  <a:cubicBezTo>
                    <a:pt x="1037"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85" name="Google Shape;1785;p34"/>
            <p:cNvSpPr/>
            <p:nvPr/>
          </p:nvSpPr>
          <p:spPr>
            <a:xfrm>
              <a:off x="-341325" y="196963"/>
              <a:ext cx="25950" cy="26550"/>
            </a:xfrm>
            <a:custGeom>
              <a:avLst/>
              <a:gdLst/>
              <a:ahLst/>
              <a:cxnLst/>
              <a:rect l="l" t="t" r="r" b="b"/>
              <a:pathLst>
                <a:path w="1038" h="1062" extrusionOk="0">
                  <a:moveTo>
                    <a:pt x="519" y="0"/>
                  </a:moveTo>
                  <a:cubicBezTo>
                    <a:pt x="223" y="0"/>
                    <a:pt x="0" y="247"/>
                    <a:pt x="0" y="519"/>
                  </a:cubicBezTo>
                  <a:cubicBezTo>
                    <a:pt x="0" y="815"/>
                    <a:pt x="223" y="1062"/>
                    <a:pt x="519" y="1062"/>
                  </a:cubicBezTo>
                  <a:cubicBezTo>
                    <a:pt x="815" y="1062"/>
                    <a:pt x="1037" y="815"/>
                    <a:pt x="1037" y="519"/>
                  </a:cubicBezTo>
                  <a:cubicBezTo>
                    <a:pt x="1037" y="247"/>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86" name="Google Shape;1786;p34"/>
            <p:cNvSpPr/>
            <p:nvPr/>
          </p:nvSpPr>
          <p:spPr>
            <a:xfrm>
              <a:off x="-341325" y="347563"/>
              <a:ext cx="25950" cy="25950"/>
            </a:xfrm>
            <a:custGeom>
              <a:avLst/>
              <a:gdLst/>
              <a:ahLst/>
              <a:cxnLst/>
              <a:rect l="l" t="t" r="r" b="b"/>
              <a:pathLst>
                <a:path w="1038" h="1038" extrusionOk="0">
                  <a:moveTo>
                    <a:pt x="519" y="0"/>
                  </a:moveTo>
                  <a:cubicBezTo>
                    <a:pt x="223" y="0"/>
                    <a:pt x="0" y="223"/>
                    <a:pt x="0" y="519"/>
                  </a:cubicBezTo>
                  <a:cubicBezTo>
                    <a:pt x="0" y="815"/>
                    <a:pt x="223" y="1037"/>
                    <a:pt x="519" y="1037"/>
                  </a:cubicBezTo>
                  <a:cubicBezTo>
                    <a:pt x="815" y="1037"/>
                    <a:pt x="1037" y="815"/>
                    <a:pt x="1037" y="519"/>
                  </a:cubicBezTo>
                  <a:cubicBezTo>
                    <a:pt x="1037" y="223"/>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87" name="Google Shape;1787;p34"/>
            <p:cNvSpPr/>
            <p:nvPr/>
          </p:nvSpPr>
          <p:spPr>
            <a:xfrm>
              <a:off x="-341325" y="498163"/>
              <a:ext cx="25950" cy="25950"/>
            </a:xfrm>
            <a:custGeom>
              <a:avLst/>
              <a:gdLst/>
              <a:ahLst/>
              <a:cxnLst/>
              <a:rect l="l" t="t" r="r" b="b"/>
              <a:pathLst>
                <a:path w="1038" h="1038" extrusionOk="0">
                  <a:moveTo>
                    <a:pt x="519" y="0"/>
                  </a:moveTo>
                  <a:cubicBezTo>
                    <a:pt x="223" y="0"/>
                    <a:pt x="0" y="223"/>
                    <a:pt x="0" y="519"/>
                  </a:cubicBezTo>
                  <a:cubicBezTo>
                    <a:pt x="0" y="790"/>
                    <a:pt x="223" y="1037"/>
                    <a:pt x="519" y="1037"/>
                  </a:cubicBezTo>
                  <a:cubicBezTo>
                    <a:pt x="815" y="1037"/>
                    <a:pt x="1037" y="790"/>
                    <a:pt x="1037" y="519"/>
                  </a:cubicBezTo>
                  <a:cubicBezTo>
                    <a:pt x="1037" y="223"/>
                    <a:pt x="815" y="0"/>
                    <a:pt x="519"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88" name="Google Shape;1788;p34"/>
            <p:cNvSpPr/>
            <p:nvPr/>
          </p:nvSpPr>
          <p:spPr>
            <a:xfrm>
              <a:off x="-341325" y="648138"/>
              <a:ext cx="25950" cy="26575"/>
            </a:xfrm>
            <a:custGeom>
              <a:avLst/>
              <a:gdLst/>
              <a:ahLst/>
              <a:cxnLst/>
              <a:rect l="l" t="t" r="r" b="b"/>
              <a:pathLst>
                <a:path w="1038" h="1063" extrusionOk="0">
                  <a:moveTo>
                    <a:pt x="519" y="1"/>
                  </a:moveTo>
                  <a:cubicBezTo>
                    <a:pt x="223" y="1"/>
                    <a:pt x="0" y="248"/>
                    <a:pt x="0" y="519"/>
                  </a:cubicBezTo>
                  <a:cubicBezTo>
                    <a:pt x="0" y="816"/>
                    <a:pt x="223" y="1062"/>
                    <a:pt x="519" y="1062"/>
                  </a:cubicBezTo>
                  <a:cubicBezTo>
                    <a:pt x="815" y="1062"/>
                    <a:pt x="1037" y="816"/>
                    <a:pt x="1037" y="519"/>
                  </a:cubicBezTo>
                  <a:cubicBezTo>
                    <a:pt x="1037" y="248"/>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89" name="Google Shape;1789;p34"/>
            <p:cNvSpPr/>
            <p:nvPr/>
          </p:nvSpPr>
          <p:spPr>
            <a:xfrm>
              <a:off x="-341325" y="798738"/>
              <a:ext cx="25950" cy="25950"/>
            </a:xfrm>
            <a:custGeom>
              <a:avLst/>
              <a:gdLst/>
              <a:ahLst/>
              <a:cxnLst/>
              <a:rect l="l" t="t" r="r" b="b"/>
              <a:pathLst>
                <a:path w="1038" h="1038" extrusionOk="0">
                  <a:moveTo>
                    <a:pt x="519" y="1"/>
                  </a:moveTo>
                  <a:cubicBezTo>
                    <a:pt x="223" y="1"/>
                    <a:pt x="0" y="223"/>
                    <a:pt x="0" y="519"/>
                  </a:cubicBezTo>
                  <a:cubicBezTo>
                    <a:pt x="0" y="816"/>
                    <a:pt x="223" y="1038"/>
                    <a:pt x="519" y="1038"/>
                  </a:cubicBezTo>
                  <a:cubicBezTo>
                    <a:pt x="815" y="1038"/>
                    <a:pt x="1037" y="816"/>
                    <a:pt x="1037" y="519"/>
                  </a:cubicBezTo>
                  <a:cubicBezTo>
                    <a:pt x="1037" y="223"/>
                    <a:pt x="815" y="1"/>
                    <a:pt x="519"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90" name="Google Shape;1790;p34"/>
            <p:cNvSpPr/>
            <p:nvPr/>
          </p:nvSpPr>
          <p:spPr>
            <a:xfrm>
              <a:off x="-467250" y="-103637"/>
              <a:ext cx="26575" cy="25950"/>
            </a:xfrm>
            <a:custGeom>
              <a:avLst/>
              <a:gdLst/>
              <a:ahLst/>
              <a:cxnLst/>
              <a:rect l="l" t="t" r="r" b="b"/>
              <a:pathLst>
                <a:path w="1063" h="1038" extrusionOk="0">
                  <a:moveTo>
                    <a:pt x="544" y="1"/>
                  </a:moveTo>
                  <a:cubicBezTo>
                    <a:pt x="248" y="1"/>
                    <a:pt x="1" y="223"/>
                    <a:pt x="1" y="519"/>
                  </a:cubicBezTo>
                  <a:cubicBezTo>
                    <a:pt x="1" y="815"/>
                    <a:pt x="248" y="1038"/>
                    <a:pt x="544" y="1038"/>
                  </a:cubicBezTo>
                  <a:cubicBezTo>
                    <a:pt x="816" y="1038"/>
                    <a:pt x="1062" y="815"/>
                    <a:pt x="1062" y="519"/>
                  </a:cubicBezTo>
                  <a:cubicBezTo>
                    <a:pt x="1062" y="223"/>
                    <a:pt x="816" y="1"/>
                    <a:pt x="544"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91" name="Google Shape;1791;p34"/>
            <p:cNvSpPr/>
            <p:nvPr/>
          </p:nvSpPr>
          <p:spPr>
            <a:xfrm>
              <a:off x="-467250" y="46963"/>
              <a:ext cx="26575" cy="25950"/>
            </a:xfrm>
            <a:custGeom>
              <a:avLst/>
              <a:gdLst/>
              <a:ahLst/>
              <a:cxnLst/>
              <a:rect l="l" t="t" r="r" b="b"/>
              <a:pathLst>
                <a:path w="1063" h="1038" extrusionOk="0">
                  <a:moveTo>
                    <a:pt x="544" y="1"/>
                  </a:moveTo>
                  <a:cubicBezTo>
                    <a:pt x="248" y="1"/>
                    <a:pt x="1" y="223"/>
                    <a:pt x="1" y="519"/>
                  </a:cubicBezTo>
                  <a:cubicBezTo>
                    <a:pt x="1" y="791"/>
                    <a:pt x="248" y="1038"/>
                    <a:pt x="544" y="1038"/>
                  </a:cubicBezTo>
                  <a:cubicBezTo>
                    <a:pt x="816" y="1038"/>
                    <a:pt x="1062" y="791"/>
                    <a:pt x="1062" y="519"/>
                  </a:cubicBezTo>
                  <a:cubicBezTo>
                    <a:pt x="1062" y="223"/>
                    <a:pt x="816" y="1"/>
                    <a:pt x="544"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92" name="Google Shape;1792;p34"/>
            <p:cNvSpPr/>
            <p:nvPr/>
          </p:nvSpPr>
          <p:spPr>
            <a:xfrm>
              <a:off x="-467250" y="196963"/>
              <a:ext cx="26575" cy="26550"/>
            </a:xfrm>
            <a:custGeom>
              <a:avLst/>
              <a:gdLst/>
              <a:ahLst/>
              <a:cxnLst/>
              <a:rect l="l" t="t" r="r" b="b"/>
              <a:pathLst>
                <a:path w="1063" h="1062" extrusionOk="0">
                  <a:moveTo>
                    <a:pt x="544" y="0"/>
                  </a:moveTo>
                  <a:cubicBezTo>
                    <a:pt x="248" y="0"/>
                    <a:pt x="1" y="247"/>
                    <a:pt x="1" y="519"/>
                  </a:cubicBezTo>
                  <a:cubicBezTo>
                    <a:pt x="1" y="815"/>
                    <a:pt x="248" y="1062"/>
                    <a:pt x="544" y="1062"/>
                  </a:cubicBezTo>
                  <a:cubicBezTo>
                    <a:pt x="816" y="1062"/>
                    <a:pt x="1062" y="815"/>
                    <a:pt x="1062" y="519"/>
                  </a:cubicBezTo>
                  <a:cubicBezTo>
                    <a:pt x="1062" y="247"/>
                    <a:pt x="816" y="0"/>
                    <a:pt x="544"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93" name="Google Shape;1793;p34"/>
            <p:cNvSpPr/>
            <p:nvPr/>
          </p:nvSpPr>
          <p:spPr>
            <a:xfrm>
              <a:off x="-467250" y="347563"/>
              <a:ext cx="26575" cy="25950"/>
            </a:xfrm>
            <a:custGeom>
              <a:avLst/>
              <a:gdLst/>
              <a:ahLst/>
              <a:cxnLst/>
              <a:rect l="l" t="t" r="r" b="b"/>
              <a:pathLst>
                <a:path w="1063" h="1038" extrusionOk="0">
                  <a:moveTo>
                    <a:pt x="544" y="0"/>
                  </a:moveTo>
                  <a:cubicBezTo>
                    <a:pt x="248" y="0"/>
                    <a:pt x="1" y="223"/>
                    <a:pt x="1" y="519"/>
                  </a:cubicBezTo>
                  <a:cubicBezTo>
                    <a:pt x="1" y="815"/>
                    <a:pt x="248" y="1037"/>
                    <a:pt x="544" y="1037"/>
                  </a:cubicBezTo>
                  <a:cubicBezTo>
                    <a:pt x="816" y="1037"/>
                    <a:pt x="1062" y="815"/>
                    <a:pt x="1062" y="519"/>
                  </a:cubicBezTo>
                  <a:cubicBezTo>
                    <a:pt x="1062" y="223"/>
                    <a:pt x="816" y="0"/>
                    <a:pt x="544"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94" name="Google Shape;1794;p34"/>
            <p:cNvSpPr/>
            <p:nvPr/>
          </p:nvSpPr>
          <p:spPr>
            <a:xfrm>
              <a:off x="-467250" y="498163"/>
              <a:ext cx="26575" cy="25950"/>
            </a:xfrm>
            <a:custGeom>
              <a:avLst/>
              <a:gdLst/>
              <a:ahLst/>
              <a:cxnLst/>
              <a:rect l="l" t="t" r="r" b="b"/>
              <a:pathLst>
                <a:path w="1063" h="1038" extrusionOk="0">
                  <a:moveTo>
                    <a:pt x="544" y="0"/>
                  </a:moveTo>
                  <a:cubicBezTo>
                    <a:pt x="248" y="0"/>
                    <a:pt x="1" y="223"/>
                    <a:pt x="1" y="519"/>
                  </a:cubicBezTo>
                  <a:cubicBezTo>
                    <a:pt x="1" y="790"/>
                    <a:pt x="248" y="1037"/>
                    <a:pt x="544" y="1037"/>
                  </a:cubicBezTo>
                  <a:cubicBezTo>
                    <a:pt x="816" y="1037"/>
                    <a:pt x="1062" y="790"/>
                    <a:pt x="1062" y="519"/>
                  </a:cubicBezTo>
                  <a:cubicBezTo>
                    <a:pt x="1062" y="223"/>
                    <a:pt x="816" y="0"/>
                    <a:pt x="544" y="0"/>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95" name="Google Shape;1795;p34"/>
            <p:cNvSpPr/>
            <p:nvPr/>
          </p:nvSpPr>
          <p:spPr>
            <a:xfrm>
              <a:off x="-467250" y="648138"/>
              <a:ext cx="26575" cy="26575"/>
            </a:xfrm>
            <a:custGeom>
              <a:avLst/>
              <a:gdLst/>
              <a:ahLst/>
              <a:cxnLst/>
              <a:rect l="l" t="t" r="r" b="b"/>
              <a:pathLst>
                <a:path w="1063" h="1063" extrusionOk="0">
                  <a:moveTo>
                    <a:pt x="544" y="1"/>
                  </a:moveTo>
                  <a:cubicBezTo>
                    <a:pt x="248" y="1"/>
                    <a:pt x="1" y="248"/>
                    <a:pt x="1" y="519"/>
                  </a:cubicBezTo>
                  <a:cubicBezTo>
                    <a:pt x="1" y="816"/>
                    <a:pt x="248" y="1062"/>
                    <a:pt x="544" y="1062"/>
                  </a:cubicBezTo>
                  <a:cubicBezTo>
                    <a:pt x="816" y="1062"/>
                    <a:pt x="1062" y="816"/>
                    <a:pt x="1062" y="519"/>
                  </a:cubicBezTo>
                  <a:cubicBezTo>
                    <a:pt x="1062" y="248"/>
                    <a:pt x="816" y="1"/>
                    <a:pt x="544"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796" name="Google Shape;1796;p34"/>
            <p:cNvSpPr/>
            <p:nvPr/>
          </p:nvSpPr>
          <p:spPr>
            <a:xfrm>
              <a:off x="-467250" y="798738"/>
              <a:ext cx="26575" cy="25950"/>
            </a:xfrm>
            <a:custGeom>
              <a:avLst/>
              <a:gdLst/>
              <a:ahLst/>
              <a:cxnLst/>
              <a:rect l="l" t="t" r="r" b="b"/>
              <a:pathLst>
                <a:path w="1063" h="1038" extrusionOk="0">
                  <a:moveTo>
                    <a:pt x="544" y="1"/>
                  </a:moveTo>
                  <a:cubicBezTo>
                    <a:pt x="248" y="1"/>
                    <a:pt x="1" y="223"/>
                    <a:pt x="1" y="519"/>
                  </a:cubicBezTo>
                  <a:cubicBezTo>
                    <a:pt x="1" y="816"/>
                    <a:pt x="248" y="1038"/>
                    <a:pt x="544" y="1038"/>
                  </a:cubicBezTo>
                  <a:cubicBezTo>
                    <a:pt x="816" y="1038"/>
                    <a:pt x="1062" y="816"/>
                    <a:pt x="1062" y="519"/>
                  </a:cubicBezTo>
                  <a:cubicBezTo>
                    <a:pt x="1062" y="223"/>
                    <a:pt x="816" y="1"/>
                    <a:pt x="544" y="1"/>
                  </a:cubicBezTo>
                  <a:close/>
                </a:path>
              </a:pathLst>
            </a:custGeom>
            <a:solidFill>
              <a:schemeClr val="accent4"/>
            </a:solidFill>
            <a:ln w="1905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endParaRPr/>
            </a:p>
          </p:txBody>
        </p:sp>
      </p:grpSp>
      <p:sp>
        <p:nvSpPr>
          <p:cNvPr id="1797" name="Google Shape;1797;p34"/>
          <p:cNvSpPr txBox="1">
            <a:spLocks noGrp="1"/>
          </p:cNvSpPr>
          <p:nvPr>
            <p:ph type="title"/>
          </p:nvPr>
        </p:nvSpPr>
        <p:spPr>
          <a:xfrm>
            <a:off x="9002952" y="529639"/>
            <a:ext cx="9797387" cy="2993400"/>
          </a:xfrm>
          <a:prstGeom prst="rect">
            <a:avLst/>
          </a:prstGeom>
        </p:spPr>
        <p:txBody>
          <a:bodyPr spcFirstLastPara="1" wrap="square" lIns="182850" tIns="182850" rIns="182850" bIns="182850" anchor="ctr" anchorCtr="0">
            <a:noAutofit/>
          </a:bodyPr>
          <a:lstStyle/>
          <a:p>
            <a:pPr algn="ctr"/>
            <a:r>
              <a:rPr lang="en-US" sz="6600" b="1" dirty="0"/>
              <a:t>Two Major </a:t>
            </a:r>
            <a:r>
              <a:rPr lang="en-US" sz="6600" b="1" dirty="0">
                <a:solidFill>
                  <a:srgbClr val="FF0000"/>
                </a:solidFill>
              </a:rPr>
              <a:t>Marketing Strategies </a:t>
            </a:r>
            <a:endParaRPr sz="6600" b="1" dirty="0">
              <a:solidFill>
                <a:srgbClr val="FF0000"/>
              </a:solidFill>
            </a:endParaRPr>
          </a:p>
        </p:txBody>
      </p:sp>
      <p:pic>
        <p:nvPicPr>
          <p:cNvPr id="1800" name="Google Shape;1800;p34"/>
          <p:cNvPicPr preferRelativeResize="0">
            <a:picLocks noGrp="1"/>
          </p:cNvPicPr>
          <p:nvPr>
            <p:ph type="pic" idx="3"/>
          </p:nvPr>
        </p:nvPicPr>
        <p:blipFill rotWithShape="1">
          <a:blip r:embed="rId3">
            <a:alphaModFix/>
          </a:blip>
          <a:srcRect l="7748" r="7748"/>
          <a:stretch/>
        </p:blipFill>
        <p:spPr>
          <a:xfrm>
            <a:off x="1695864" y="1559400"/>
            <a:ext cx="6427200" cy="7168200"/>
          </a:xfrm>
          <a:prstGeom prst="round2DiagRect">
            <a:avLst>
              <a:gd name="adj1" fmla="val 16667"/>
              <a:gd name="adj2" fmla="val 0"/>
            </a:avLst>
          </a:prstGeom>
        </p:spPr>
      </p:pic>
      <p:sp>
        <p:nvSpPr>
          <p:cNvPr id="64" name="Google Shape;1734;p33"/>
          <p:cNvSpPr txBox="1">
            <a:spLocks/>
          </p:cNvSpPr>
          <p:nvPr/>
        </p:nvSpPr>
        <p:spPr>
          <a:xfrm>
            <a:off x="8742462" y="3009900"/>
            <a:ext cx="9340188" cy="5791200"/>
          </a:xfrm>
          <a:prstGeom prst="rect">
            <a:avLst/>
          </a:prstGeom>
          <a:noFill/>
          <a:ln>
            <a:noFill/>
          </a:ln>
        </p:spPr>
        <p:txBody>
          <a:bodyPr spcFirstLastPara="1" wrap="square" lIns="182850" tIns="182850" rIns="182850" bIns="182850"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chemeClr val="dk1"/>
              </a:buClr>
              <a:buSzPts val="1800"/>
              <a:buFont typeface="Barlow"/>
              <a:buNone/>
              <a:defRPr sz="1600" b="0" i="0" u="none" strike="noStrike" cap="none">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800"/>
              <a:buFont typeface="Barlow"/>
              <a:buNone/>
              <a:defRPr sz="1800" b="0" i="0" u="none" strike="noStrike" cap="none">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800"/>
              <a:buFont typeface="Barlow"/>
              <a:buNone/>
              <a:defRPr sz="1800" b="0" i="0" u="none" strike="noStrike" cap="none">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800"/>
              <a:buFont typeface="Barlow"/>
              <a:buNone/>
              <a:defRPr sz="1800" b="0" i="0" u="none" strike="noStrike" cap="none">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800"/>
              <a:buFont typeface="Barlow"/>
              <a:buNone/>
              <a:defRPr sz="1800" b="0" i="0" u="none" strike="noStrike" cap="none">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800"/>
              <a:buFont typeface="Barlow"/>
              <a:buNone/>
              <a:defRPr sz="1800" b="0" i="0" u="none" strike="noStrike" cap="none">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800"/>
              <a:buFont typeface="Barlow"/>
              <a:buNone/>
              <a:defRPr sz="1800" b="0" i="0" u="none" strike="noStrike" cap="none">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800"/>
              <a:buFont typeface="Barlow"/>
              <a:buNone/>
              <a:defRPr sz="1800" b="0" i="0" u="none" strike="noStrike" cap="none">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800"/>
              <a:buFont typeface="Barlow"/>
              <a:buNone/>
              <a:defRPr sz="1800" b="0" i="0" u="none" strike="noStrike" cap="none">
                <a:solidFill>
                  <a:schemeClr val="dk1"/>
                </a:solidFill>
                <a:latin typeface="Barlow"/>
                <a:ea typeface="Barlow"/>
                <a:cs typeface="Barlow"/>
                <a:sym typeface="Barlow"/>
              </a:defRPr>
            </a:lvl9pPr>
          </a:lstStyle>
          <a:p>
            <a:pPr marL="0" lvl="0" indent="0" algn="l"/>
            <a:r>
              <a:rPr lang="en-US" sz="2400" b="1" dirty="0">
                <a:solidFill>
                  <a:schemeClr val="tx1"/>
                </a:solidFill>
              </a:rPr>
              <a:t>1. Digital Content Marketing: </a:t>
            </a:r>
            <a:r>
              <a:rPr lang="en-US" sz="2400" dirty="0"/>
              <a:t>The brand will share rather than just selling:</a:t>
            </a:r>
          </a:p>
          <a:p>
            <a:pPr marL="1085850" lvl="2" indent="-171450" algn="l">
              <a:buFont typeface="Arial" pitchFamily="34" charset="0"/>
              <a:buChar char="•"/>
            </a:pPr>
            <a:r>
              <a:rPr lang="en-US" sz="2400" dirty="0"/>
              <a:t>Nutrition tips for students.</a:t>
            </a:r>
          </a:p>
          <a:p>
            <a:pPr marL="1085850" lvl="2" indent="-171450" algn="l">
              <a:buFont typeface="Arial" pitchFamily="34" charset="0"/>
              <a:buChar char="•"/>
            </a:pPr>
            <a:r>
              <a:rPr lang="en-US" sz="2400" dirty="0"/>
              <a:t>Cheap-easy tips on eating.</a:t>
            </a:r>
          </a:p>
          <a:p>
            <a:pPr marL="1085850" lvl="2" indent="-171450" algn="l">
              <a:buFont typeface="Arial" pitchFamily="34" charset="0"/>
              <a:buChar char="•"/>
            </a:pPr>
            <a:r>
              <a:rPr lang="en-US" sz="2400" dirty="0"/>
              <a:t>Sustainable food selections information (</a:t>
            </a:r>
            <a:r>
              <a:rPr lang="en-US" sz="2400" dirty="0" err="1"/>
              <a:t>Gronroos</a:t>
            </a:r>
            <a:r>
              <a:rPr lang="en-US" sz="2400" dirty="0"/>
              <a:t>, 1994). </a:t>
            </a:r>
          </a:p>
          <a:p>
            <a:pPr marL="0" indent="0" algn="just">
              <a:lnSpc>
                <a:spcPct val="150000"/>
              </a:lnSpc>
            </a:pPr>
            <a:r>
              <a:rPr lang="en-US" sz="2400" dirty="0">
                <a:solidFill>
                  <a:schemeClr val="tx1"/>
                </a:solidFill>
              </a:rPr>
              <a:t>2. </a:t>
            </a:r>
            <a:r>
              <a:rPr lang="en-US" sz="2400" b="1" dirty="0"/>
              <a:t>Unofficial and Word of Mouth Marketing: </a:t>
            </a:r>
            <a:r>
              <a:rPr lang="en-US" sz="2400" dirty="0"/>
              <a:t>The peer recommendations are usually used by students than the traditional advertisement. GreenBite will partner with micro-influencers who include, student ambassadors, campus society heads, and campus fitness/lifestyle content creators. This approach creates trust and builds social evidence, which are especially pursued among younger buyers (Chaffey and Ellis-Chadwick, 2019). </a:t>
            </a:r>
            <a:endParaRPr lang="en-US" sz="2400" dirty="0">
              <a:solidFill>
                <a:schemeClr val="tx1"/>
              </a:solidFill>
            </a:endParaRPr>
          </a:p>
          <a:p>
            <a:pPr marL="0" indent="0" algn="just">
              <a:lnSpc>
                <a:spcPct val="150000"/>
              </a:lnSpc>
            </a:pPr>
            <a:endParaRPr lang="en-US" sz="2000" dirty="0">
              <a:solidFill>
                <a:schemeClr val="tx1"/>
              </a:solidFill>
            </a:endParaRPr>
          </a:p>
        </p:txBody>
      </p:sp>
    </p:spTree>
    <p:extLst>
      <p:ext uri="{BB962C8B-B14F-4D97-AF65-F5344CB8AC3E}">
        <p14:creationId xmlns:p14="http://schemas.microsoft.com/office/powerpoint/2010/main" val="1632121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8"/>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2577799" y="5086956"/>
            <a:ext cx="685008" cy="685008"/>
          </a:xfrm>
          <a:prstGeom prst="rect">
            <a:avLst/>
          </a:prstGeom>
        </p:spPr>
      </p:pic>
      <p:pic>
        <p:nvPicPr>
          <p:cNvPr id="27" name="Picture 27"/>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5624696" y="5022004"/>
            <a:ext cx="814911" cy="814911"/>
          </a:xfrm>
          <a:prstGeom prst="rect">
            <a:avLst/>
          </a:prstGeom>
        </p:spPr>
      </p:pic>
      <p:pic>
        <p:nvPicPr>
          <p:cNvPr id="29" name="Picture 29"/>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1895976" y="5069587"/>
            <a:ext cx="719745" cy="719745"/>
          </a:xfrm>
          <a:prstGeom prst="rect">
            <a:avLst/>
          </a:prstGeom>
        </p:spPr>
      </p:pic>
      <p:pic>
        <p:nvPicPr>
          <p:cNvPr id="30" name="Picture 30"/>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5012788" y="5074551"/>
            <a:ext cx="709818" cy="709818"/>
          </a:xfrm>
          <a:prstGeom prst="rect">
            <a:avLst/>
          </a:prstGeom>
        </p:spPr>
      </p:pic>
      <p:sp>
        <p:nvSpPr>
          <p:cNvPr id="32" name="TextBox 32"/>
          <p:cNvSpPr txBox="1"/>
          <p:nvPr/>
        </p:nvSpPr>
        <p:spPr>
          <a:xfrm>
            <a:off x="1834089" y="1098822"/>
            <a:ext cx="14679455" cy="743793"/>
          </a:xfrm>
          <a:prstGeom prst="rect">
            <a:avLst/>
          </a:prstGeom>
          <a:solidFill>
            <a:srgbClr val="92D050"/>
          </a:solidFill>
        </p:spPr>
        <p:txBody>
          <a:bodyPr lIns="0" tIns="0" rIns="0" bIns="0" rtlCol="0" anchor="t">
            <a:spAutoFit/>
          </a:bodyPr>
          <a:lstStyle/>
          <a:p>
            <a:pPr lvl="0" algn="ctr">
              <a:lnSpc>
                <a:spcPts val="5800"/>
              </a:lnSpc>
              <a:spcBef>
                <a:spcPct val="0"/>
              </a:spcBef>
            </a:pPr>
            <a:r>
              <a:rPr lang="en-US" sz="5400" dirty="0">
                <a:latin typeface="Open Sans Bold"/>
              </a:rPr>
              <a:t>Funding Requirement and </a:t>
            </a:r>
            <a:r>
              <a:rPr lang="en-US" sz="5400" dirty="0">
                <a:solidFill>
                  <a:srgbClr val="FF0000"/>
                </a:solidFill>
                <a:latin typeface="Open Sans Bold"/>
              </a:rPr>
              <a:t>Distribution</a:t>
            </a:r>
            <a:endParaRPr lang="en-US" sz="5400" u="none" dirty="0">
              <a:solidFill>
                <a:srgbClr val="FF0000"/>
              </a:solidFill>
              <a:latin typeface="Open Sans Bold"/>
            </a:endParaRPr>
          </a:p>
        </p:txBody>
      </p:sp>
      <p:grpSp>
        <p:nvGrpSpPr>
          <p:cNvPr id="33" name="Group 33"/>
          <p:cNvGrpSpPr/>
          <p:nvPr/>
        </p:nvGrpSpPr>
        <p:grpSpPr>
          <a:xfrm>
            <a:off x="0" y="9983250"/>
            <a:ext cx="1028700" cy="303750"/>
            <a:chOff x="0" y="0"/>
            <a:chExt cx="270933" cy="80000"/>
          </a:xfrm>
        </p:grpSpPr>
        <p:sp>
          <p:nvSpPr>
            <p:cNvPr id="34" name="Freeform 34"/>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7ED8FD"/>
            </a:solidFill>
          </p:spPr>
          <p:txBody>
            <a:bodyPr/>
            <a:lstStyle/>
            <a:p>
              <a:endParaRPr lang="en-US"/>
            </a:p>
          </p:txBody>
        </p:sp>
        <p:sp>
          <p:nvSpPr>
            <p:cNvPr id="35" name="TextBox 35"/>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36" name="Group 36"/>
          <p:cNvGrpSpPr/>
          <p:nvPr/>
        </p:nvGrpSpPr>
        <p:grpSpPr>
          <a:xfrm>
            <a:off x="17259300" y="0"/>
            <a:ext cx="1028700" cy="303750"/>
            <a:chOff x="0" y="0"/>
            <a:chExt cx="270933" cy="80000"/>
          </a:xfrm>
        </p:grpSpPr>
        <p:sp>
          <p:nvSpPr>
            <p:cNvPr id="37" name="Freeform 37"/>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7ED8FD"/>
            </a:solidFill>
          </p:spPr>
          <p:txBody>
            <a:bodyPr/>
            <a:lstStyle/>
            <a:p>
              <a:endParaRPr lang="en-US"/>
            </a:p>
          </p:txBody>
        </p:sp>
        <p:sp>
          <p:nvSpPr>
            <p:cNvPr id="38" name="TextBox 38"/>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39" name="Group 39"/>
          <p:cNvGrpSpPr/>
          <p:nvPr/>
        </p:nvGrpSpPr>
        <p:grpSpPr>
          <a:xfrm>
            <a:off x="0" y="0"/>
            <a:ext cx="1028700" cy="303750"/>
            <a:chOff x="0" y="0"/>
            <a:chExt cx="270933" cy="80000"/>
          </a:xfrm>
        </p:grpSpPr>
        <p:sp>
          <p:nvSpPr>
            <p:cNvPr id="40" name="Freeform 40"/>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00C282"/>
            </a:solidFill>
          </p:spPr>
          <p:txBody>
            <a:bodyPr/>
            <a:lstStyle/>
            <a:p>
              <a:endParaRPr lang="en-US"/>
            </a:p>
          </p:txBody>
        </p:sp>
        <p:sp>
          <p:nvSpPr>
            <p:cNvPr id="41" name="TextBox 41"/>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42" name="Group 42"/>
          <p:cNvGrpSpPr/>
          <p:nvPr/>
        </p:nvGrpSpPr>
        <p:grpSpPr>
          <a:xfrm>
            <a:off x="17259300" y="9983250"/>
            <a:ext cx="1028700" cy="303750"/>
            <a:chOff x="0" y="0"/>
            <a:chExt cx="270933" cy="80000"/>
          </a:xfrm>
        </p:grpSpPr>
        <p:sp>
          <p:nvSpPr>
            <p:cNvPr id="43" name="Freeform 43"/>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00C282"/>
            </a:solidFill>
          </p:spPr>
          <p:txBody>
            <a:bodyPr/>
            <a:lstStyle/>
            <a:p>
              <a:endParaRPr lang="en-US"/>
            </a:p>
          </p:txBody>
        </p:sp>
        <p:sp>
          <p:nvSpPr>
            <p:cNvPr id="44" name="TextBox 44"/>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aphicFrame>
        <p:nvGraphicFramePr>
          <p:cNvPr id="4" name="Table 3"/>
          <p:cNvGraphicFramePr>
            <a:graphicFrameLocks noGrp="1"/>
          </p:cNvGraphicFramePr>
          <p:nvPr>
            <p:extLst>
              <p:ext uri="{D42A27DB-BD31-4B8C-83A1-F6EECF244321}">
                <p14:modId xmlns:p14="http://schemas.microsoft.com/office/powerpoint/2010/main" val="1672830808"/>
              </p:ext>
            </p:extLst>
          </p:nvPr>
        </p:nvGraphicFramePr>
        <p:xfrm>
          <a:off x="2940181" y="2413589"/>
          <a:ext cx="12447394" cy="6751486"/>
        </p:xfrm>
        <a:graphic>
          <a:graphicData uri="http://schemas.openxmlformats.org/drawingml/2006/table">
            <a:tbl>
              <a:tblPr firstRow="1" firstCol="1" bandRow="1"/>
              <a:tblGrid>
                <a:gridCol w="7566063">
                  <a:extLst>
                    <a:ext uri="{9D8B030D-6E8A-4147-A177-3AD203B41FA5}">
                      <a16:colId xmlns:a16="http://schemas.microsoft.com/office/drawing/2014/main" val="20000"/>
                    </a:ext>
                  </a:extLst>
                </a:gridCol>
                <a:gridCol w="4881331">
                  <a:extLst>
                    <a:ext uri="{9D8B030D-6E8A-4147-A177-3AD203B41FA5}">
                      <a16:colId xmlns:a16="http://schemas.microsoft.com/office/drawing/2014/main" val="20001"/>
                    </a:ext>
                  </a:extLst>
                </a:gridCol>
              </a:tblGrid>
              <a:tr h="848200">
                <a:tc>
                  <a:txBody>
                    <a:bodyPr/>
                    <a:lstStyle/>
                    <a:p>
                      <a:pPr marL="0" marR="0" algn="ctr">
                        <a:lnSpc>
                          <a:spcPct val="150000"/>
                        </a:lnSpc>
                        <a:spcBef>
                          <a:spcPts val="0"/>
                        </a:spcBef>
                        <a:spcAft>
                          <a:spcPts val="0"/>
                        </a:spcAft>
                      </a:pPr>
                      <a:r>
                        <a:rPr lang="en-US" sz="2800" b="1">
                          <a:solidFill>
                            <a:srgbClr val="000000"/>
                          </a:solidFill>
                          <a:effectLst/>
                          <a:latin typeface="Arial"/>
                          <a:ea typeface="Times New Roman"/>
                          <a:cs typeface="Vrinda"/>
                        </a:rPr>
                        <a:t>Expense Item</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lgn="ctr">
                        <a:lnSpc>
                          <a:spcPct val="150000"/>
                        </a:lnSpc>
                        <a:spcBef>
                          <a:spcPts val="0"/>
                        </a:spcBef>
                        <a:spcAft>
                          <a:spcPts val="0"/>
                        </a:spcAft>
                      </a:pPr>
                      <a:r>
                        <a:rPr lang="en-US" sz="2800" b="1">
                          <a:solidFill>
                            <a:srgbClr val="000000"/>
                          </a:solidFill>
                          <a:effectLst/>
                          <a:latin typeface="Arial"/>
                          <a:ea typeface="Times New Roman"/>
                          <a:cs typeface="Vrinda"/>
                        </a:rPr>
                        <a:t>Estimated Cost (£)</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0"/>
                  </a:ext>
                </a:extLst>
              </a:tr>
              <a:tr h="848200">
                <a:tc>
                  <a:txBody>
                    <a:bodyPr/>
                    <a:lstStyle/>
                    <a:p>
                      <a:pPr marL="0" marR="0">
                        <a:lnSpc>
                          <a:spcPct val="150000"/>
                        </a:lnSpc>
                        <a:spcBef>
                          <a:spcPts val="0"/>
                        </a:spcBef>
                        <a:spcAft>
                          <a:spcPts val="0"/>
                        </a:spcAft>
                      </a:pPr>
                      <a:r>
                        <a:rPr lang="en-US" sz="2800">
                          <a:solidFill>
                            <a:srgbClr val="000000"/>
                          </a:solidFill>
                          <a:effectLst/>
                          <a:latin typeface="Arial"/>
                          <a:ea typeface="Times New Roman"/>
                          <a:cs typeface="Vrinda"/>
                        </a:rPr>
                        <a:t>Commercial kitchen rental and deposit</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50000"/>
                        </a:lnSpc>
                        <a:spcBef>
                          <a:spcPts val="0"/>
                        </a:spcBef>
                        <a:spcAft>
                          <a:spcPts val="0"/>
                        </a:spcAft>
                      </a:pPr>
                      <a:r>
                        <a:rPr lang="en-US" sz="2800">
                          <a:solidFill>
                            <a:srgbClr val="000000"/>
                          </a:solidFill>
                          <a:effectLst/>
                          <a:latin typeface="Arial"/>
                          <a:ea typeface="Times New Roman"/>
                          <a:cs typeface="Vrinda"/>
                        </a:rPr>
                        <a:t>8,000</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50286">
                <a:tc>
                  <a:txBody>
                    <a:bodyPr/>
                    <a:lstStyle/>
                    <a:p>
                      <a:pPr marL="0" marR="0">
                        <a:lnSpc>
                          <a:spcPct val="115000"/>
                        </a:lnSpc>
                        <a:spcBef>
                          <a:spcPts val="0"/>
                        </a:spcBef>
                        <a:spcAft>
                          <a:spcPts val="0"/>
                        </a:spcAft>
                      </a:pPr>
                      <a:r>
                        <a:rPr lang="en-US" sz="2800">
                          <a:solidFill>
                            <a:srgbClr val="000000"/>
                          </a:solidFill>
                          <a:effectLst/>
                          <a:latin typeface="Arial"/>
                          <a:ea typeface="Times New Roman"/>
                          <a:cs typeface="Vrinda"/>
                        </a:rPr>
                        <a:t>Kitchen equipment and utensils</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15000"/>
                        </a:lnSpc>
                        <a:spcBef>
                          <a:spcPts val="0"/>
                        </a:spcBef>
                        <a:spcAft>
                          <a:spcPts val="0"/>
                        </a:spcAft>
                      </a:pPr>
                      <a:r>
                        <a:rPr lang="en-US" sz="2800">
                          <a:solidFill>
                            <a:srgbClr val="000000"/>
                          </a:solidFill>
                          <a:effectLst/>
                          <a:latin typeface="Arial"/>
                          <a:ea typeface="Times New Roman"/>
                          <a:cs typeface="Vrinda"/>
                        </a:rPr>
                        <a:t>7,500</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25143">
                <a:tc>
                  <a:txBody>
                    <a:bodyPr/>
                    <a:lstStyle/>
                    <a:p>
                      <a:pPr marL="0" marR="0">
                        <a:lnSpc>
                          <a:spcPct val="115000"/>
                        </a:lnSpc>
                        <a:spcBef>
                          <a:spcPts val="0"/>
                        </a:spcBef>
                        <a:spcAft>
                          <a:spcPts val="0"/>
                        </a:spcAft>
                      </a:pPr>
                      <a:r>
                        <a:rPr lang="en-US" sz="2800">
                          <a:solidFill>
                            <a:srgbClr val="000000"/>
                          </a:solidFill>
                          <a:effectLst/>
                          <a:latin typeface="Arial"/>
                          <a:ea typeface="Times New Roman"/>
                          <a:cs typeface="Vrinda"/>
                        </a:rPr>
                        <a:t>Initial ingredient inventory</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15000"/>
                        </a:lnSpc>
                        <a:spcBef>
                          <a:spcPts val="0"/>
                        </a:spcBef>
                        <a:spcAft>
                          <a:spcPts val="0"/>
                        </a:spcAft>
                      </a:pPr>
                      <a:r>
                        <a:rPr lang="en-US" sz="2800">
                          <a:solidFill>
                            <a:srgbClr val="000000"/>
                          </a:solidFill>
                          <a:effectLst/>
                          <a:latin typeface="Arial"/>
                          <a:ea typeface="Times New Roman"/>
                          <a:cs typeface="Vrinda"/>
                        </a:rPr>
                        <a:t>4,000</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25143">
                <a:tc>
                  <a:txBody>
                    <a:bodyPr/>
                    <a:lstStyle/>
                    <a:p>
                      <a:pPr marL="0" marR="0">
                        <a:lnSpc>
                          <a:spcPct val="115000"/>
                        </a:lnSpc>
                        <a:spcBef>
                          <a:spcPts val="0"/>
                        </a:spcBef>
                        <a:spcAft>
                          <a:spcPts val="0"/>
                        </a:spcAft>
                      </a:pPr>
                      <a:r>
                        <a:rPr lang="en-US" sz="2800">
                          <a:solidFill>
                            <a:srgbClr val="000000"/>
                          </a:solidFill>
                          <a:effectLst/>
                          <a:latin typeface="Arial"/>
                          <a:ea typeface="Times New Roman"/>
                          <a:cs typeface="Vrinda"/>
                        </a:rPr>
                        <a:t>Packaging materials</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15000"/>
                        </a:lnSpc>
                        <a:spcBef>
                          <a:spcPts val="0"/>
                        </a:spcBef>
                        <a:spcAft>
                          <a:spcPts val="0"/>
                        </a:spcAft>
                      </a:pPr>
                      <a:r>
                        <a:rPr lang="en-US" sz="2800">
                          <a:solidFill>
                            <a:srgbClr val="000000"/>
                          </a:solidFill>
                          <a:effectLst/>
                          <a:latin typeface="Arial"/>
                          <a:ea typeface="Times New Roman"/>
                          <a:cs typeface="Vrinda"/>
                        </a:rPr>
                        <a:t>2,500</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650286">
                <a:tc>
                  <a:txBody>
                    <a:bodyPr/>
                    <a:lstStyle/>
                    <a:p>
                      <a:pPr marL="0" marR="0">
                        <a:lnSpc>
                          <a:spcPct val="115000"/>
                        </a:lnSpc>
                        <a:spcBef>
                          <a:spcPts val="0"/>
                        </a:spcBef>
                        <a:spcAft>
                          <a:spcPts val="0"/>
                        </a:spcAft>
                      </a:pPr>
                      <a:r>
                        <a:rPr lang="en-US" sz="2800">
                          <a:solidFill>
                            <a:srgbClr val="000000"/>
                          </a:solidFill>
                          <a:effectLst/>
                          <a:latin typeface="Arial"/>
                          <a:ea typeface="Times New Roman"/>
                          <a:cs typeface="Vrinda"/>
                        </a:rPr>
                        <a:t>Website and app development</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15000"/>
                        </a:lnSpc>
                        <a:spcBef>
                          <a:spcPts val="0"/>
                        </a:spcBef>
                        <a:spcAft>
                          <a:spcPts val="0"/>
                        </a:spcAft>
                      </a:pPr>
                      <a:r>
                        <a:rPr lang="en-US" sz="2800">
                          <a:solidFill>
                            <a:srgbClr val="000000"/>
                          </a:solidFill>
                          <a:effectLst/>
                          <a:latin typeface="Arial"/>
                          <a:ea typeface="Times New Roman"/>
                          <a:cs typeface="Vrinda"/>
                        </a:rPr>
                        <a:t>5,000</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650286">
                <a:tc>
                  <a:txBody>
                    <a:bodyPr/>
                    <a:lstStyle/>
                    <a:p>
                      <a:pPr marL="0" marR="0">
                        <a:lnSpc>
                          <a:spcPct val="115000"/>
                        </a:lnSpc>
                        <a:spcBef>
                          <a:spcPts val="0"/>
                        </a:spcBef>
                        <a:spcAft>
                          <a:spcPts val="0"/>
                        </a:spcAft>
                      </a:pPr>
                      <a:r>
                        <a:rPr lang="en-US" sz="2800">
                          <a:solidFill>
                            <a:srgbClr val="000000"/>
                          </a:solidFill>
                          <a:effectLst/>
                          <a:latin typeface="Arial"/>
                          <a:ea typeface="Times New Roman"/>
                          <a:cs typeface="Vrinda"/>
                        </a:rPr>
                        <a:t>Marketing launch campaign</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15000"/>
                        </a:lnSpc>
                        <a:spcBef>
                          <a:spcPts val="0"/>
                        </a:spcBef>
                        <a:spcAft>
                          <a:spcPts val="0"/>
                        </a:spcAft>
                      </a:pPr>
                      <a:r>
                        <a:rPr lang="en-US" sz="2800">
                          <a:solidFill>
                            <a:srgbClr val="000000"/>
                          </a:solidFill>
                          <a:effectLst/>
                          <a:latin typeface="Arial"/>
                          <a:ea typeface="Times New Roman"/>
                          <a:cs typeface="Vrinda"/>
                        </a:rPr>
                        <a:t>4,500</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650286">
                <a:tc>
                  <a:txBody>
                    <a:bodyPr/>
                    <a:lstStyle/>
                    <a:p>
                      <a:pPr marL="0" marR="0">
                        <a:lnSpc>
                          <a:spcPct val="115000"/>
                        </a:lnSpc>
                        <a:spcBef>
                          <a:spcPts val="0"/>
                        </a:spcBef>
                        <a:spcAft>
                          <a:spcPts val="0"/>
                        </a:spcAft>
                      </a:pPr>
                      <a:r>
                        <a:rPr lang="en-US" sz="2800">
                          <a:solidFill>
                            <a:srgbClr val="000000"/>
                          </a:solidFill>
                          <a:effectLst/>
                          <a:latin typeface="Arial"/>
                          <a:ea typeface="Times New Roman"/>
                          <a:cs typeface="Vrinda"/>
                        </a:rPr>
                        <a:t>Delivery equipment and logistics setup</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15000"/>
                        </a:lnSpc>
                        <a:spcBef>
                          <a:spcPts val="0"/>
                        </a:spcBef>
                        <a:spcAft>
                          <a:spcPts val="0"/>
                        </a:spcAft>
                      </a:pPr>
                      <a:r>
                        <a:rPr lang="en-US" sz="2800">
                          <a:solidFill>
                            <a:srgbClr val="000000"/>
                          </a:solidFill>
                          <a:effectLst/>
                          <a:latin typeface="Arial"/>
                          <a:ea typeface="Times New Roman"/>
                          <a:cs typeface="Vrinda"/>
                        </a:rPr>
                        <a:t>6,000</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650286">
                <a:tc>
                  <a:txBody>
                    <a:bodyPr/>
                    <a:lstStyle/>
                    <a:p>
                      <a:pPr marL="0" marR="0">
                        <a:lnSpc>
                          <a:spcPct val="115000"/>
                        </a:lnSpc>
                        <a:spcBef>
                          <a:spcPts val="0"/>
                        </a:spcBef>
                        <a:spcAft>
                          <a:spcPts val="0"/>
                        </a:spcAft>
                      </a:pPr>
                      <a:r>
                        <a:rPr lang="en-US" sz="2800">
                          <a:solidFill>
                            <a:srgbClr val="000000"/>
                          </a:solidFill>
                          <a:effectLst/>
                          <a:latin typeface="Arial"/>
                          <a:ea typeface="Times New Roman"/>
                          <a:cs typeface="Vrinda"/>
                        </a:rPr>
                        <a:t>Licences, insurance, and permits</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15000"/>
                        </a:lnSpc>
                        <a:spcBef>
                          <a:spcPts val="0"/>
                        </a:spcBef>
                        <a:spcAft>
                          <a:spcPts val="0"/>
                        </a:spcAft>
                      </a:pPr>
                      <a:r>
                        <a:rPr lang="en-US" sz="2800">
                          <a:solidFill>
                            <a:srgbClr val="000000"/>
                          </a:solidFill>
                          <a:effectLst/>
                          <a:latin typeface="Arial"/>
                          <a:ea typeface="Times New Roman"/>
                          <a:cs typeface="Vrinda"/>
                        </a:rPr>
                        <a:t>2,000</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25143">
                <a:tc>
                  <a:txBody>
                    <a:bodyPr/>
                    <a:lstStyle/>
                    <a:p>
                      <a:pPr marL="0" marR="0">
                        <a:lnSpc>
                          <a:spcPct val="115000"/>
                        </a:lnSpc>
                        <a:spcBef>
                          <a:spcPts val="0"/>
                        </a:spcBef>
                        <a:spcAft>
                          <a:spcPts val="0"/>
                        </a:spcAft>
                      </a:pPr>
                      <a:r>
                        <a:rPr lang="en-US" sz="2800">
                          <a:solidFill>
                            <a:srgbClr val="000000"/>
                          </a:solidFill>
                          <a:effectLst/>
                          <a:latin typeface="Arial"/>
                          <a:ea typeface="Times New Roman"/>
                          <a:cs typeface="Vrinda"/>
                        </a:rPr>
                        <a:t>Working capital reserve</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15000"/>
                        </a:lnSpc>
                        <a:spcBef>
                          <a:spcPts val="0"/>
                        </a:spcBef>
                        <a:spcAft>
                          <a:spcPts val="0"/>
                        </a:spcAft>
                      </a:pPr>
                      <a:r>
                        <a:rPr lang="en-US" sz="2800">
                          <a:solidFill>
                            <a:srgbClr val="000000"/>
                          </a:solidFill>
                          <a:effectLst/>
                          <a:latin typeface="Arial"/>
                          <a:ea typeface="Times New Roman"/>
                          <a:cs typeface="Vrinda"/>
                        </a:rPr>
                        <a:t>5,500</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325143">
                <a:tc>
                  <a:txBody>
                    <a:bodyPr/>
                    <a:lstStyle/>
                    <a:p>
                      <a:pPr marL="0" marR="0" algn="ctr">
                        <a:lnSpc>
                          <a:spcPct val="115000"/>
                        </a:lnSpc>
                        <a:spcBef>
                          <a:spcPts val="0"/>
                        </a:spcBef>
                        <a:spcAft>
                          <a:spcPts val="0"/>
                        </a:spcAft>
                      </a:pPr>
                      <a:r>
                        <a:rPr lang="en-US" sz="2800" b="1">
                          <a:solidFill>
                            <a:srgbClr val="000000"/>
                          </a:solidFill>
                          <a:effectLst/>
                          <a:latin typeface="Arial"/>
                          <a:ea typeface="Times New Roman"/>
                          <a:cs typeface="Vrinda"/>
                        </a:rPr>
                        <a:t>Total</a:t>
                      </a:r>
                      <a:endParaRPr lang="en-US" sz="180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800" b="1" u="dbl" dirty="0">
                          <a:solidFill>
                            <a:srgbClr val="000000"/>
                          </a:solidFill>
                          <a:effectLst/>
                          <a:latin typeface="Arial"/>
                          <a:ea typeface="Times New Roman"/>
                          <a:cs typeface="Vrinda"/>
                        </a:rPr>
                        <a:t>45,000</a:t>
                      </a:r>
                      <a:endParaRPr lang="en-US" sz="1800" dirty="0">
                        <a:effectLst/>
                        <a:latin typeface="Times New Roman"/>
                        <a:ea typeface="Times New Roman"/>
                        <a:cs typeface="Vrinda"/>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2020326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p:cNvPicPr>
            <a:picLocks noChangeAspect="1"/>
          </p:cNvPicPr>
          <p:nvPr/>
        </p:nvPicPr>
        <p:blipFill rotWithShape="1">
          <a:blip r:embed="rId3"/>
          <a:srcRect l="46032" t="554" b="6371"/>
          <a:stretch/>
        </p:blipFill>
        <p:spPr>
          <a:xfrm>
            <a:off x="-1" y="0"/>
            <a:ext cx="7952993" cy="10287000"/>
          </a:xfrm>
          <a:prstGeom prst="rect">
            <a:avLst/>
          </a:prstGeom>
        </p:spPr>
      </p:pic>
      <p:sp>
        <p:nvSpPr>
          <p:cNvPr id="21" name="TextBox 21"/>
          <p:cNvSpPr txBox="1"/>
          <p:nvPr/>
        </p:nvSpPr>
        <p:spPr>
          <a:xfrm>
            <a:off x="8534400" y="1400242"/>
            <a:ext cx="9372600" cy="9510296"/>
          </a:xfrm>
          <a:prstGeom prst="rect">
            <a:avLst/>
          </a:prstGeom>
        </p:spPr>
        <p:txBody>
          <a:bodyPr wrap="square" lIns="0" tIns="0" rIns="0" bIns="0" rtlCol="0" anchor="t">
            <a:spAutoFit/>
          </a:bodyPr>
          <a:lstStyle/>
          <a:p>
            <a:pPr marL="342900" lvl="0" indent="-342900" algn="just">
              <a:lnSpc>
                <a:spcPct val="150000"/>
              </a:lnSpc>
              <a:spcBef>
                <a:spcPct val="0"/>
              </a:spcBef>
              <a:buFont typeface="Arial" pitchFamily="34" charset="0"/>
              <a:buChar char="•"/>
            </a:pPr>
            <a:r>
              <a:rPr lang="en-US" sz="3200" dirty="0"/>
              <a:t>GreenBite Student Meals is a socially feasible business idea that addresses the direct needs of students attending universities specifically regarding their nutritional issues. </a:t>
            </a:r>
          </a:p>
          <a:p>
            <a:pPr marL="342900" lvl="0" indent="-342900" algn="just">
              <a:lnSpc>
                <a:spcPct val="150000"/>
              </a:lnSpc>
              <a:spcBef>
                <a:spcPct val="0"/>
              </a:spcBef>
              <a:buFont typeface="Arial" pitchFamily="34" charset="0"/>
              <a:buChar char="•"/>
            </a:pPr>
            <a:r>
              <a:rPr lang="en-US" sz="3200" dirty="0"/>
              <a:t>The company can rely on positive social conditions in terms of health consciousness and conscientious consumption, and online marketing and word of mouth.</a:t>
            </a:r>
          </a:p>
          <a:p>
            <a:pPr marL="342900" indent="-342900" algn="just">
              <a:lnSpc>
                <a:spcPct val="150000"/>
              </a:lnSpc>
              <a:spcBef>
                <a:spcPct val="0"/>
              </a:spcBef>
              <a:buFont typeface="Arial" pitchFamily="34" charset="0"/>
              <a:buChar char="•"/>
            </a:pPr>
            <a:r>
              <a:rPr lang="en-US" sz="3200" dirty="0"/>
              <a:t>GreenBite is set to start well and expand its operation by signing contracts with the campus, good brand building and long term business relations with an initial fund of £45,000 .</a:t>
            </a:r>
          </a:p>
          <a:p>
            <a:pPr lvl="0" algn="just">
              <a:lnSpc>
                <a:spcPct val="150000"/>
              </a:lnSpc>
              <a:spcBef>
                <a:spcPct val="0"/>
              </a:spcBef>
            </a:pPr>
            <a:endParaRPr lang="en-US" sz="2800" dirty="0"/>
          </a:p>
        </p:txBody>
      </p:sp>
      <p:sp>
        <p:nvSpPr>
          <p:cNvPr id="23" name="TextBox 23"/>
          <p:cNvSpPr txBox="1"/>
          <p:nvPr/>
        </p:nvSpPr>
        <p:spPr>
          <a:xfrm>
            <a:off x="9509294" y="643753"/>
            <a:ext cx="7564152" cy="756489"/>
          </a:xfrm>
          <a:prstGeom prst="rect">
            <a:avLst/>
          </a:prstGeom>
        </p:spPr>
        <p:txBody>
          <a:bodyPr lIns="0" tIns="0" rIns="0" bIns="0" rtlCol="0" anchor="t">
            <a:spAutoFit/>
          </a:bodyPr>
          <a:lstStyle/>
          <a:p>
            <a:pPr marL="0" lvl="0" indent="0" algn="ctr">
              <a:lnSpc>
                <a:spcPts val="5800"/>
              </a:lnSpc>
              <a:spcBef>
                <a:spcPct val="0"/>
              </a:spcBef>
            </a:pPr>
            <a:r>
              <a:rPr lang="en-US" sz="6000" u="none" dirty="0">
                <a:solidFill>
                  <a:srgbClr val="FF0000"/>
                </a:solidFill>
                <a:latin typeface="Open Sans Bold"/>
              </a:rPr>
              <a:t>Conclusion</a:t>
            </a:r>
            <a:endParaRPr lang="en-US" sz="5400" u="none" dirty="0">
              <a:solidFill>
                <a:srgbClr val="FF0000"/>
              </a:solidFill>
              <a:latin typeface="Open Sans Bold"/>
            </a:endParaRPr>
          </a:p>
        </p:txBody>
      </p:sp>
      <p:grpSp>
        <p:nvGrpSpPr>
          <p:cNvPr id="24" name="Group 24"/>
          <p:cNvGrpSpPr/>
          <p:nvPr/>
        </p:nvGrpSpPr>
        <p:grpSpPr>
          <a:xfrm>
            <a:off x="0" y="9983250"/>
            <a:ext cx="1028700" cy="303750"/>
            <a:chOff x="0" y="0"/>
            <a:chExt cx="270933" cy="80000"/>
          </a:xfrm>
        </p:grpSpPr>
        <p:sp>
          <p:nvSpPr>
            <p:cNvPr id="25" name="Freeform 25"/>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7ED8FD"/>
            </a:solidFill>
          </p:spPr>
          <p:txBody>
            <a:bodyPr/>
            <a:lstStyle/>
            <a:p>
              <a:endParaRPr lang="en-US"/>
            </a:p>
          </p:txBody>
        </p:sp>
        <p:sp>
          <p:nvSpPr>
            <p:cNvPr id="26" name="TextBox 26"/>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grpSp>
        <p:nvGrpSpPr>
          <p:cNvPr id="27" name="Group 27"/>
          <p:cNvGrpSpPr/>
          <p:nvPr/>
        </p:nvGrpSpPr>
        <p:grpSpPr>
          <a:xfrm>
            <a:off x="0" y="0"/>
            <a:ext cx="1028700" cy="303750"/>
            <a:chOff x="0" y="0"/>
            <a:chExt cx="270933" cy="80000"/>
          </a:xfrm>
        </p:grpSpPr>
        <p:sp>
          <p:nvSpPr>
            <p:cNvPr id="28" name="Freeform 28"/>
            <p:cNvSpPr/>
            <p:nvPr/>
          </p:nvSpPr>
          <p:spPr>
            <a:xfrm>
              <a:off x="0" y="0"/>
              <a:ext cx="270933" cy="80000"/>
            </a:xfrm>
            <a:custGeom>
              <a:avLst/>
              <a:gdLst/>
              <a:ahLst/>
              <a:cxnLst/>
              <a:rect l="l" t="t" r="r" b="b"/>
              <a:pathLst>
                <a:path w="270933" h="80000">
                  <a:moveTo>
                    <a:pt x="0" y="0"/>
                  </a:moveTo>
                  <a:lnTo>
                    <a:pt x="270933" y="0"/>
                  </a:lnTo>
                  <a:lnTo>
                    <a:pt x="270933" y="80000"/>
                  </a:lnTo>
                  <a:lnTo>
                    <a:pt x="0" y="80000"/>
                  </a:lnTo>
                  <a:close/>
                </a:path>
              </a:pathLst>
            </a:custGeom>
            <a:solidFill>
              <a:srgbClr val="B4B4B4"/>
            </a:solidFill>
          </p:spPr>
          <p:txBody>
            <a:bodyPr/>
            <a:lstStyle/>
            <a:p>
              <a:endParaRPr lang="en-US"/>
            </a:p>
          </p:txBody>
        </p:sp>
        <p:sp>
          <p:nvSpPr>
            <p:cNvPr id="29" name="TextBox 29"/>
            <p:cNvSpPr txBox="1"/>
            <p:nvPr/>
          </p:nvSpPr>
          <p:spPr>
            <a:xfrm>
              <a:off x="0" y="-38100"/>
              <a:ext cx="812800" cy="850900"/>
            </a:xfrm>
            <a:prstGeom prst="rect">
              <a:avLst/>
            </a:prstGeom>
          </p:spPr>
          <p:txBody>
            <a:bodyPr lIns="50800" tIns="50800" rIns="50800" bIns="50800" rtlCol="0" anchor="ctr"/>
            <a:lstStyle/>
            <a:p>
              <a:pPr>
                <a:lnSpc>
                  <a:spcPts val="2940"/>
                </a:lnSpc>
              </a:pPr>
              <a:endParaRPr/>
            </a:p>
          </p:txBody>
        </p:sp>
      </p:grpSp>
    </p:spTree>
    <p:extLst>
      <p:ext uri="{BB962C8B-B14F-4D97-AF65-F5344CB8AC3E}">
        <p14:creationId xmlns:p14="http://schemas.microsoft.com/office/powerpoint/2010/main" val="1605595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65" y="266700"/>
            <a:ext cx="18288000" cy="860425"/>
          </a:xfrm>
          <a:solidFill>
            <a:schemeClr val="tx2">
              <a:lumMod val="40000"/>
              <a:lumOff val="60000"/>
            </a:schemeClr>
          </a:solidFill>
        </p:spPr>
        <p:txBody>
          <a:bodyPr>
            <a:noAutofit/>
          </a:bodyPr>
          <a:lstStyle/>
          <a:p>
            <a:r>
              <a:rPr lang="en-US" sz="5400" b="1" dirty="0"/>
              <a:t>Reference List</a:t>
            </a:r>
          </a:p>
        </p:txBody>
      </p:sp>
      <p:sp>
        <p:nvSpPr>
          <p:cNvPr id="3" name="Subtitle 2"/>
          <p:cNvSpPr>
            <a:spLocks noGrp="1"/>
          </p:cNvSpPr>
          <p:nvPr>
            <p:ph type="subTitle" idx="1"/>
          </p:nvPr>
        </p:nvSpPr>
        <p:spPr>
          <a:xfrm>
            <a:off x="152400" y="1333500"/>
            <a:ext cx="18135600" cy="8001000"/>
          </a:xfrm>
        </p:spPr>
        <p:txBody>
          <a:bodyPr>
            <a:noAutofit/>
          </a:bodyPr>
          <a:lstStyle/>
          <a:p>
            <a:pPr marL="457200" indent="-457200" algn="just">
              <a:buFont typeface="Arial" pitchFamily="34" charset="0"/>
              <a:buChar char="•"/>
            </a:pPr>
            <a:r>
              <a:rPr lang="en-US" sz="2400" dirty="0" err="1">
                <a:solidFill>
                  <a:schemeClr val="tx1"/>
                </a:solidFill>
              </a:rPr>
              <a:t>Atrill</a:t>
            </a:r>
            <a:r>
              <a:rPr lang="en-US" sz="2400" dirty="0">
                <a:solidFill>
                  <a:schemeClr val="tx1"/>
                </a:solidFill>
              </a:rPr>
              <a:t>, P. and </a:t>
            </a:r>
            <a:r>
              <a:rPr lang="en-US" sz="2400" dirty="0" err="1">
                <a:solidFill>
                  <a:schemeClr val="tx1"/>
                </a:solidFill>
              </a:rPr>
              <a:t>McLaney</a:t>
            </a:r>
            <a:r>
              <a:rPr lang="en-US" sz="2400" dirty="0">
                <a:solidFill>
                  <a:schemeClr val="tx1"/>
                </a:solidFill>
              </a:rPr>
              <a:t>, E. (2019) </a:t>
            </a:r>
            <a:r>
              <a:rPr lang="en-US" sz="2400" i="1" dirty="0">
                <a:solidFill>
                  <a:schemeClr val="tx1"/>
                </a:solidFill>
              </a:rPr>
              <a:t>Accounting and Finance for Non-Specialists</a:t>
            </a:r>
            <a:r>
              <a:rPr lang="en-US" sz="2400" dirty="0">
                <a:solidFill>
                  <a:schemeClr val="tx1"/>
                </a:solidFill>
              </a:rPr>
              <a:t>. Harlow: Pearson.</a:t>
            </a:r>
          </a:p>
          <a:p>
            <a:pPr marL="457200" indent="-457200" algn="just">
              <a:buFont typeface="Arial" pitchFamily="34" charset="0"/>
              <a:buChar char="•"/>
            </a:pPr>
            <a:r>
              <a:rPr lang="en-US" sz="2400" dirty="0" err="1">
                <a:solidFill>
                  <a:schemeClr val="tx1"/>
                </a:solidFill>
              </a:rPr>
              <a:t>Brealey</a:t>
            </a:r>
            <a:r>
              <a:rPr lang="en-US" sz="2400" dirty="0">
                <a:solidFill>
                  <a:schemeClr val="tx1"/>
                </a:solidFill>
              </a:rPr>
              <a:t>, R.A., Myers, S.C. and Allen, F. (2020) </a:t>
            </a:r>
            <a:r>
              <a:rPr lang="en-US" sz="2400" i="1" dirty="0">
                <a:solidFill>
                  <a:schemeClr val="tx1"/>
                </a:solidFill>
              </a:rPr>
              <a:t>Principles of Corporate Finance</a:t>
            </a:r>
            <a:r>
              <a:rPr lang="en-US" sz="2400" dirty="0">
                <a:solidFill>
                  <a:schemeClr val="tx1"/>
                </a:solidFill>
              </a:rPr>
              <a:t>. New York: McGraw-Hill Education.</a:t>
            </a:r>
          </a:p>
          <a:p>
            <a:pPr marL="457200" indent="-457200" algn="just">
              <a:buFont typeface="Arial" pitchFamily="34" charset="0"/>
              <a:buChar char="•"/>
            </a:pPr>
            <a:r>
              <a:rPr lang="en-US" sz="2400" dirty="0">
                <a:solidFill>
                  <a:schemeClr val="tx1"/>
                </a:solidFill>
              </a:rPr>
              <a:t>Burns, P. (2016) </a:t>
            </a:r>
            <a:r>
              <a:rPr lang="en-US" sz="2400" i="1" dirty="0">
                <a:solidFill>
                  <a:schemeClr val="tx1"/>
                </a:solidFill>
              </a:rPr>
              <a:t>Entrepreneurship and Small Business</a:t>
            </a:r>
            <a:r>
              <a:rPr lang="en-US" sz="2400" dirty="0">
                <a:solidFill>
                  <a:schemeClr val="tx1"/>
                </a:solidFill>
              </a:rPr>
              <a:t>. London: Palgrave Macmillan.</a:t>
            </a:r>
          </a:p>
          <a:p>
            <a:pPr marL="457200" indent="-457200" algn="just">
              <a:buFont typeface="Arial" pitchFamily="34" charset="0"/>
              <a:buChar char="•"/>
            </a:pPr>
            <a:r>
              <a:rPr lang="en-US" sz="2400" dirty="0">
                <a:solidFill>
                  <a:schemeClr val="tx1"/>
                </a:solidFill>
              </a:rPr>
              <a:t>Chaffey, D. and Ellis-Chadwick, F. (2019) </a:t>
            </a:r>
            <a:r>
              <a:rPr lang="en-US" sz="2400" i="1" dirty="0">
                <a:solidFill>
                  <a:schemeClr val="tx1"/>
                </a:solidFill>
              </a:rPr>
              <a:t>Digital Marketing</a:t>
            </a:r>
            <a:r>
              <a:rPr lang="en-US" sz="2400" dirty="0">
                <a:solidFill>
                  <a:schemeClr val="tx1"/>
                </a:solidFill>
              </a:rPr>
              <a:t>. Harlow: Pearson.</a:t>
            </a:r>
          </a:p>
          <a:p>
            <a:pPr marL="457200" indent="-457200" algn="just">
              <a:buFont typeface="Arial" pitchFamily="34" charset="0"/>
              <a:buChar char="•"/>
            </a:pPr>
            <a:r>
              <a:rPr lang="en-US" sz="2400" dirty="0">
                <a:solidFill>
                  <a:schemeClr val="tx1"/>
                </a:solidFill>
              </a:rPr>
              <a:t>Craig, W.J. and </a:t>
            </a:r>
            <a:r>
              <a:rPr lang="en-US" sz="2400" dirty="0" err="1">
                <a:solidFill>
                  <a:schemeClr val="tx1"/>
                </a:solidFill>
              </a:rPr>
              <a:t>Mangels</a:t>
            </a:r>
            <a:r>
              <a:rPr lang="en-US" sz="2400" dirty="0">
                <a:solidFill>
                  <a:schemeClr val="tx1"/>
                </a:solidFill>
              </a:rPr>
              <a:t>, A.R. (2009) ‘Position of the American Dietetic Association: Vegetarian diets’, </a:t>
            </a:r>
            <a:r>
              <a:rPr lang="en-US" sz="2400" i="1" dirty="0">
                <a:solidFill>
                  <a:schemeClr val="tx1"/>
                </a:solidFill>
              </a:rPr>
              <a:t>Journal of the American Dietetic Association</a:t>
            </a:r>
            <a:r>
              <a:rPr lang="en-US" sz="2400" dirty="0">
                <a:solidFill>
                  <a:schemeClr val="tx1"/>
                </a:solidFill>
              </a:rPr>
              <a:t>, 109(7), pp. 1266–1282.</a:t>
            </a:r>
          </a:p>
          <a:p>
            <a:pPr marL="457200" indent="-457200" algn="just">
              <a:buFont typeface="Arial" pitchFamily="34" charset="0"/>
              <a:buChar char="•"/>
            </a:pPr>
            <a:r>
              <a:rPr lang="en-US" sz="2400" dirty="0">
                <a:solidFill>
                  <a:schemeClr val="tx1"/>
                </a:solidFill>
              </a:rPr>
              <a:t>Davis, F.D. (1989) ‘Perceived usefulness, perceived ease of use, and user acceptance of information technology’, </a:t>
            </a:r>
            <a:r>
              <a:rPr lang="en-US" sz="2400" i="1" dirty="0">
                <a:solidFill>
                  <a:schemeClr val="tx1"/>
                </a:solidFill>
              </a:rPr>
              <a:t>MIS Quarterly</a:t>
            </a:r>
            <a:r>
              <a:rPr lang="en-US" sz="2400" dirty="0">
                <a:solidFill>
                  <a:schemeClr val="tx1"/>
                </a:solidFill>
              </a:rPr>
              <a:t>, 13(3), pp. 319–340.</a:t>
            </a:r>
          </a:p>
          <a:p>
            <a:pPr marL="457200" indent="-457200" algn="just">
              <a:buFont typeface="Arial" pitchFamily="34" charset="0"/>
              <a:buChar char="•"/>
            </a:pPr>
            <a:r>
              <a:rPr lang="en-US" sz="2400" dirty="0">
                <a:solidFill>
                  <a:schemeClr val="tx1"/>
                </a:solidFill>
              </a:rPr>
              <a:t>Gómez-</a:t>
            </a:r>
            <a:r>
              <a:rPr lang="en-US" sz="2400" dirty="0" err="1">
                <a:solidFill>
                  <a:schemeClr val="tx1"/>
                </a:solidFill>
              </a:rPr>
              <a:t>Pinilla</a:t>
            </a:r>
            <a:r>
              <a:rPr lang="en-US" sz="2400" dirty="0">
                <a:solidFill>
                  <a:schemeClr val="tx1"/>
                </a:solidFill>
              </a:rPr>
              <a:t>, F. (2008) ‘Brain foods: the effects of nutrients on brain function’, </a:t>
            </a:r>
            <a:r>
              <a:rPr lang="en-US" sz="2400" i="1" dirty="0">
                <a:solidFill>
                  <a:schemeClr val="tx1"/>
                </a:solidFill>
              </a:rPr>
              <a:t>Nature Reviews Neuroscience</a:t>
            </a:r>
            <a:r>
              <a:rPr lang="en-US" sz="2400" dirty="0">
                <a:solidFill>
                  <a:schemeClr val="tx1"/>
                </a:solidFill>
              </a:rPr>
              <a:t>, 9(7), pp. 568–578.</a:t>
            </a:r>
          </a:p>
          <a:p>
            <a:pPr marL="457200" indent="-457200" algn="just">
              <a:buFont typeface="Arial" pitchFamily="34" charset="0"/>
              <a:buChar char="•"/>
            </a:pPr>
            <a:r>
              <a:rPr lang="en-US" sz="2400" dirty="0" err="1">
                <a:solidFill>
                  <a:schemeClr val="tx1"/>
                </a:solidFill>
              </a:rPr>
              <a:t>Gronroos</a:t>
            </a:r>
            <a:r>
              <a:rPr lang="en-US" sz="2400" dirty="0">
                <a:solidFill>
                  <a:schemeClr val="tx1"/>
                </a:solidFill>
              </a:rPr>
              <a:t>, C. (1994) ‘From marketing mix to relationship marketing: Towards a paradigm shift in marketing’, </a:t>
            </a:r>
            <a:r>
              <a:rPr lang="en-US" sz="2400" i="1" dirty="0">
                <a:solidFill>
                  <a:schemeClr val="tx1"/>
                </a:solidFill>
              </a:rPr>
              <a:t>Management Decision</a:t>
            </a:r>
            <a:r>
              <a:rPr lang="en-US" sz="2400" dirty="0">
                <a:solidFill>
                  <a:schemeClr val="tx1"/>
                </a:solidFill>
              </a:rPr>
              <a:t>, 32(2), pp. 4–20.</a:t>
            </a:r>
          </a:p>
          <a:p>
            <a:pPr marL="457200" indent="-457200" algn="just">
              <a:buFont typeface="Arial" pitchFamily="34" charset="0"/>
              <a:buChar char="•"/>
            </a:pPr>
            <a:r>
              <a:rPr lang="en-US" sz="2400" dirty="0">
                <a:solidFill>
                  <a:schemeClr val="tx1"/>
                </a:solidFill>
              </a:rPr>
              <a:t>Johnson, G., Scholes, K. and Whittington, R. (2017) </a:t>
            </a:r>
            <a:r>
              <a:rPr lang="en-US" sz="2400" i="1" dirty="0">
                <a:solidFill>
                  <a:schemeClr val="tx1"/>
                </a:solidFill>
              </a:rPr>
              <a:t>Exploring Strategy</a:t>
            </a:r>
            <a:r>
              <a:rPr lang="en-US" sz="2400" dirty="0">
                <a:solidFill>
                  <a:schemeClr val="tx1"/>
                </a:solidFill>
              </a:rPr>
              <a:t>. Harlow: Pearson.</a:t>
            </a:r>
          </a:p>
          <a:p>
            <a:pPr marL="457200" indent="-457200" algn="just">
              <a:buFont typeface="Arial" pitchFamily="34" charset="0"/>
              <a:buChar char="•"/>
            </a:pPr>
            <a:r>
              <a:rPr lang="en-US" sz="2400" dirty="0" err="1">
                <a:solidFill>
                  <a:schemeClr val="tx1"/>
                </a:solidFill>
              </a:rPr>
              <a:t>Kotler</a:t>
            </a:r>
            <a:r>
              <a:rPr lang="en-US" sz="2400" dirty="0">
                <a:solidFill>
                  <a:schemeClr val="tx1"/>
                </a:solidFill>
              </a:rPr>
              <a:t>, P. and Keller, K.L. (2016) </a:t>
            </a:r>
            <a:r>
              <a:rPr lang="en-US" sz="2400" i="1" dirty="0">
                <a:solidFill>
                  <a:schemeClr val="tx1"/>
                </a:solidFill>
              </a:rPr>
              <a:t>Marketing Management</a:t>
            </a:r>
            <a:r>
              <a:rPr lang="en-US" sz="2400" dirty="0">
                <a:solidFill>
                  <a:schemeClr val="tx1"/>
                </a:solidFill>
              </a:rPr>
              <a:t>. Harlow: Pearson.</a:t>
            </a:r>
          </a:p>
          <a:p>
            <a:pPr marL="457200" indent="-457200" algn="just">
              <a:buFont typeface="Arial" pitchFamily="34" charset="0"/>
              <a:buChar char="•"/>
            </a:pPr>
            <a:r>
              <a:rPr lang="en-US" sz="2400" dirty="0">
                <a:solidFill>
                  <a:schemeClr val="tx1"/>
                </a:solidFill>
              </a:rPr>
              <a:t>Nelson, M.C., Story, M., Larson, N.I., </a:t>
            </a:r>
            <a:r>
              <a:rPr lang="en-US" sz="2400" dirty="0" err="1">
                <a:solidFill>
                  <a:schemeClr val="tx1"/>
                </a:solidFill>
              </a:rPr>
              <a:t>Neumark-Sztainer</a:t>
            </a:r>
            <a:r>
              <a:rPr lang="en-US" sz="2400" dirty="0">
                <a:solidFill>
                  <a:schemeClr val="tx1"/>
                </a:solidFill>
              </a:rPr>
              <a:t>, D. and Lytle, L.A. (2008) ‘Emerging adulthood and college-aged youth: An overlooked age for weight-related behavior change’, </a:t>
            </a:r>
            <a:r>
              <a:rPr lang="en-US" sz="2400" i="1" dirty="0">
                <a:solidFill>
                  <a:schemeClr val="tx1"/>
                </a:solidFill>
              </a:rPr>
              <a:t>Obesity</a:t>
            </a:r>
            <a:r>
              <a:rPr lang="en-US" sz="2400" dirty="0">
                <a:solidFill>
                  <a:schemeClr val="tx1"/>
                </a:solidFill>
              </a:rPr>
              <a:t>, 16(10), pp. 2205–2211.</a:t>
            </a:r>
          </a:p>
          <a:p>
            <a:pPr marL="457200" indent="-457200" algn="just">
              <a:buFont typeface="Arial" pitchFamily="34" charset="0"/>
              <a:buChar char="•"/>
            </a:pPr>
            <a:r>
              <a:rPr lang="en-US" sz="2400" dirty="0" err="1">
                <a:solidFill>
                  <a:schemeClr val="tx1"/>
                </a:solidFill>
              </a:rPr>
              <a:t>Osterwalder</a:t>
            </a:r>
            <a:r>
              <a:rPr lang="en-US" sz="2400" dirty="0">
                <a:solidFill>
                  <a:schemeClr val="tx1"/>
                </a:solidFill>
              </a:rPr>
              <a:t>, A. and </a:t>
            </a:r>
            <a:r>
              <a:rPr lang="en-US" sz="2400" dirty="0" err="1">
                <a:solidFill>
                  <a:schemeClr val="tx1"/>
                </a:solidFill>
              </a:rPr>
              <a:t>Pigneur</a:t>
            </a:r>
            <a:r>
              <a:rPr lang="en-US" sz="2400" dirty="0">
                <a:solidFill>
                  <a:schemeClr val="tx1"/>
                </a:solidFill>
              </a:rPr>
              <a:t>, Y. (2010) </a:t>
            </a:r>
            <a:r>
              <a:rPr lang="en-US" sz="2400" i="1" dirty="0">
                <a:solidFill>
                  <a:schemeClr val="tx1"/>
                </a:solidFill>
              </a:rPr>
              <a:t>Business Model Generation</a:t>
            </a:r>
            <a:r>
              <a:rPr lang="en-US" sz="2400" dirty="0">
                <a:solidFill>
                  <a:schemeClr val="tx1"/>
                </a:solidFill>
              </a:rPr>
              <a:t>. Hoboken: Wiley.</a:t>
            </a:r>
          </a:p>
          <a:p>
            <a:pPr marL="457200" indent="-457200" algn="just">
              <a:buFont typeface="Arial" pitchFamily="34" charset="0"/>
              <a:buChar char="•"/>
            </a:pPr>
            <a:r>
              <a:rPr lang="en-US" sz="2400" dirty="0">
                <a:solidFill>
                  <a:schemeClr val="tx1"/>
                </a:solidFill>
              </a:rPr>
              <a:t>Porter, M.E. and Kramer, M.R. (2011) ‘Creating shared value’, </a:t>
            </a:r>
            <a:r>
              <a:rPr lang="en-US" sz="2400" i="1" dirty="0">
                <a:solidFill>
                  <a:schemeClr val="tx1"/>
                </a:solidFill>
              </a:rPr>
              <a:t>Harvard Business Review</a:t>
            </a:r>
            <a:r>
              <a:rPr lang="en-US" sz="2400" dirty="0">
                <a:solidFill>
                  <a:schemeClr val="tx1"/>
                </a:solidFill>
              </a:rPr>
              <a:t>, 89(1–2), pp. 62–77.</a:t>
            </a:r>
          </a:p>
          <a:p>
            <a:pPr marL="457200" indent="-457200" algn="just">
              <a:buFont typeface="Arial" pitchFamily="34" charset="0"/>
              <a:buChar char="•"/>
            </a:pPr>
            <a:r>
              <a:rPr lang="en-US" sz="2400" dirty="0">
                <a:solidFill>
                  <a:schemeClr val="tx1"/>
                </a:solidFill>
              </a:rPr>
              <a:t>Public Health England (2016) </a:t>
            </a:r>
            <a:r>
              <a:rPr lang="en-US" sz="2400" i="1" dirty="0">
                <a:solidFill>
                  <a:schemeClr val="tx1"/>
                </a:solidFill>
              </a:rPr>
              <a:t>The </a:t>
            </a:r>
            <a:r>
              <a:rPr lang="en-US" sz="2400" i="1" dirty="0" err="1">
                <a:solidFill>
                  <a:schemeClr val="tx1"/>
                </a:solidFill>
              </a:rPr>
              <a:t>Eatwell</a:t>
            </a:r>
            <a:r>
              <a:rPr lang="en-US" sz="2400" i="1" dirty="0">
                <a:solidFill>
                  <a:schemeClr val="tx1"/>
                </a:solidFill>
              </a:rPr>
              <a:t> Guide</a:t>
            </a:r>
            <a:r>
              <a:rPr lang="en-US" sz="2400" dirty="0">
                <a:solidFill>
                  <a:schemeClr val="tx1"/>
                </a:solidFill>
              </a:rPr>
              <a:t>. London: Public Health England.</a:t>
            </a:r>
          </a:p>
          <a:p>
            <a:pPr marL="457200" indent="-457200" algn="just">
              <a:buFont typeface="Arial" pitchFamily="34" charset="0"/>
              <a:buChar char="•"/>
            </a:pPr>
            <a:r>
              <a:rPr lang="en-US" sz="2400" dirty="0">
                <a:solidFill>
                  <a:schemeClr val="tx1"/>
                </a:solidFill>
              </a:rPr>
              <a:t>Scarborough, N.M. and Cornwall, J.R. (2019) </a:t>
            </a:r>
            <a:r>
              <a:rPr lang="en-US" sz="2400" i="1" dirty="0">
                <a:solidFill>
                  <a:schemeClr val="tx1"/>
                </a:solidFill>
              </a:rPr>
              <a:t>Essentials of Entrepreneurship and Small Business Management</a:t>
            </a:r>
            <a:r>
              <a:rPr lang="en-US" sz="2400" dirty="0">
                <a:solidFill>
                  <a:schemeClr val="tx1"/>
                </a:solidFill>
              </a:rPr>
              <a:t>. Harlow: Pearson.</a:t>
            </a:r>
          </a:p>
          <a:p>
            <a:pPr marL="457200" indent="-457200" algn="just">
              <a:buFont typeface="Arial" pitchFamily="34" charset="0"/>
              <a:buChar char="•"/>
            </a:pPr>
            <a:r>
              <a:rPr lang="en-US" sz="2400" dirty="0" err="1">
                <a:solidFill>
                  <a:schemeClr val="tx1"/>
                </a:solidFill>
              </a:rPr>
              <a:t>Vermeir</a:t>
            </a:r>
            <a:r>
              <a:rPr lang="en-US" sz="2400" dirty="0">
                <a:solidFill>
                  <a:schemeClr val="tx1"/>
                </a:solidFill>
              </a:rPr>
              <a:t>, I. and </a:t>
            </a:r>
            <a:r>
              <a:rPr lang="en-US" sz="2400" dirty="0" err="1">
                <a:solidFill>
                  <a:schemeClr val="tx1"/>
                </a:solidFill>
              </a:rPr>
              <a:t>Verbeke</a:t>
            </a:r>
            <a:r>
              <a:rPr lang="en-US" sz="2400" dirty="0">
                <a:solidFill>
                  <a:schemeClr val="tx1"/>
                </a:solidFill>
              </a:rPr>
              <a:t>, W. (2006) ‘Sustainable food consumption: Exploring the consumer “attitude–</a:t>
            </a:r>
            <a:r>
              <a:rPr lang="en-US" sz="2400" dirty="0" err="1">
                <a:solidFill>
                  <a:schemeClr val="tx1"/>
                </a:solidFill>
              </a:rPr>
              <a:t>behavioural</a:t>
            </a:r>
            <a:r>
              <a:rPr lang="en-US" sz="2400" dirty="0">
                <a:solidFill>
                  <a:schemeClr val="tx1"/>
                </a:solidFill>
              </a:rPr>
              <a:t> intention” gap’, </a:t>
            </a:r>
            <a:r>
              <a:rPr lang="en-US" sz="2400" i="1" dirty="0">
                <a:solidFill>
                  <a:schemeClr val="tx1"/>
                </a:solidFill>
              </a:rPr>
              <a:t>Journal of Agricultural and Environmental Ethics</a:t>
            </a:r>
            <a:r>
              <a:rPr lang="en-US" sz="2400" dirty="0">
                <a:solidFill>
                  <a:schemeClr val="tx1"/>
                </a:solidFill>
              </a:rPr>
              <a:t>, 19(2), pp. 169–194.</a:t>
            </a:r>
          </a:p>
          <a:p>
            <a:pPr marL="457200" indent="-457200" algn="just">
              <a:buFont typeface="Arial" pitchFamily="34" charset="0"/>
              <a:buChar char="•"/>
            </a:pPr>
            <a:endParaRPr lang="en-US" sz="2000" dirty="0">
              <a:solidFill>
                <a:schemeClr val="tx1"/>
              </a:solidFill>
            </a:endParaRPr>
          </a:p>
        </p:txBody>
      </p:sp>
    </p:spTree>
    <p:extLst>
      <p:ext uri="{BB962C8B-B14F-4D97-AF65-F5344CB8AC3E}">
        <p14:creationId xmlns:p14="http://schemas.microsoft.com/office/powerpoint/2010/main" val="20025019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377</TotalTime>
  <Words>2790</Words>
  <Application>Microsoft Office PowerPoint</Application>
  <PresentationFormat>Custom</PresentationFormat>
  <Paragraphs>151</Paragraphs>
  <Slides>11</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Noto Sans</vt:lpstr>
      <vt:lpstr>Wingdings</vt:lpstr>
      <vt:lpstr>Noto Sans Bold</vt:lpstr>
      <vt:lpstr>Open Sans Bold</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Two Major Marketing Strategies </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Author</dc:creator>
  <cp:lastModifiedBy>Ayite Aziadapou (2436428)</cp:lastModifiedBy>
  <cp:revision>32</cp:revision>
  <dcterms:created xsi:type="dcterms:W3CDTF">2025-09-22T16:14:23Z</dcterms:created>
  <dcterms:modified xsi:type="dcterms:W3CDTF">2026-03-12T16:36:23Z</dcterms:modified>
  <dc:identifier/>
</cp:coreProperties>
</file>