
<file path=[Content_Types].xml><?xml version="1.0" encoding="utf-8"?>
<Types xmlns="http://schemas.openxmlformats.org/package/2006/content-types">
  <Default Extension="jfif" ContentType="image/jpeg"/>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Lst>
  <p:sldSz cx="12192000" cy="6858000"/>
  <p:notesSz cx="6858000" cy="9144000"/>
  <p:custDataLst>
    <p:tags r:id="rId16"/>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BAFB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394" autoAdjust="0"/>
  </p:normalViewPr>
  <p:slideViewPr>
    <p:cSldViewPr snapToGrid="0">
      <p:cViewPr varScale="1">
        <p:scale>
          <a:sx n="115" d="100"/>
          <a:sy n="115" d="100"/>
        </p:scale>
        <p:origin x="43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tags" Target="tags/tag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0CD71F-1A31-48E6-9BB7-C14C7BB7EA30}" type="datetimeFigureOut">
              <a:rPr lang="en-US" smtClean="0"/>
              <a:t>2/17/2023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99CAEA-7FD0-4B9E-B766-659D4905C253}"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D1D5DB"/>
                </a:solidFill>
                <a:effectLst/>
                <a:latin typeface="Söhne"/>
              </a:rPr>
              <a:t>Welcome everyone, today we will be discussing the change management strategies implemented by Zoom Inc. during the COVID-19 pandemic. Change management is a critical aspect of any organization's success, especially during times of crisis or transformation. Our focus today is on the transformation that Zoom Inc. underwent during the pandemic and how it effectively managed the changes.</a:t>
            </a:r>
            <a:endParaRPr lang="en-US" dirty="0"/>
          </a:p>
        </p:txBody>
      </p:sp>
      <p:sp>
        <p:nvSpPr>
          <p:cNvPr id="4" name="Slide Number Placeholder 3"/>
          <p:cNvSpPr>
            <a:spLocks noGrp="1"/>
          </p:cNvSpPr>
          <p:nvPr>
            <p:ph type="sldNum" sz="quarter" idx="5"/>
          </p:nvPr>
        </p:nvSpPr>
        <p:spPr/>
        <p:txBody>
          <a:bodyPr/>
          <a:lstStyle/>
          <a:p>
            <a:fld id="{A099CAEA-7FD0-4B9E-B766-659D4905C253}"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 COVID-19 pandemic led to an unprecedented increase in demand for video conferencing software, and Zoom Inc. was able to effectively respond to this increase through its change management strategies. These strategies included a focus on communication, collaboration, employee involvement, and the implementation of new technology.</a:t>
            </a:r>
          </a:p>
        </p:txBody>
      </p:sp>
      <p:sp>
        <p:nvSpPr>
          <p:cNvPr id="4" name="Slide Number Placeholder 3"/>
          <p:cNvSpPr>
            <a:spLocks noGrp="1"/>
          </p:cNvSpPr>
          <p:nvPr>
            <p:ph type="sldNum" sz="quarter" idx="5"/>
          </p:nvPr>
        </p:nvSpPr>
        <p:spPr/>
        <p:txBody>
          <a:bodyPr/>
          <a:lstStyle/>
          <a:p>
            <a:fld id="{A099CAEA-7FD0-4B9E-B766-659D4905C253}"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transformation at Zoom Inc. was driven by both internal and external factors. Internal factors included the company culture and leadership, while external factors were the impact of COVID-19 on the global economy.</a:t>
            </a:r>
          </a:p>
        </p:txBody>
      </p:sp>
      <p:sp>
        <p:nvSpPr>
          <p:cNvPr id="4" name="Slide Number Placeholder 3"/>
          <p:cNvSpPr>
            <a:spLocks noGrp="1"/>
          </p:cNvSpPr>
          <p:nvPr>
            <p:ph type="sldNum" sz="quarter" idx="5"/>
          </p:nvPr>
        </p:nvSpPr>
        <p:spPr/>
        <p:txBody>
          <a:bodyPr/>
          <a:lstStyle/>
          <a:p>
            <a:fld id="{A099CAEA-7FD0-4B9E-B766-659D4905C253}"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Zoom Inc. had a strong focus on innovation and customer satisfaction, which enabled the company to quickly respond to the increased demand for its services during the pandemic. The CEO was also committed to maintaining the company culture and ensuring customer satisfaction, which played a key role in the success of the transformation.</a:t>
            </a:r>
          </a:p>
        </p:txBody>
      </p:sp>
      <p:sp>
        <p:nvSpPr>
          <p:cNvPr id="4" name="Slide Number Placeholder 3"/>
          <p:cNvSpPr>
            <a:spLocks noGrp="1"/>
          </p:cNvSpPr>
          <p:nvPr>
            <p:ph type="sldNum" sz="quarter" idx="5"/>
          </p:nvPr>
        </p:nvSpPr>
        <p:spPr/>
        <p:txBody>
          <a:bodyPr/>
          <a:lstStyle/>
          <a:p>
            <a:fld id="{A099CAEA-7FD0-4B9E-B766-659D4905C253}"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impact of COVID-19 on the global economy was a significant external factor that drove the transformation at Zoom Inc. The pandemic led to an increased demand for video conferencing services, requiring a rapid expansion of infrastructure to meet the demand.</a:t>
            </a:r>
          </a:p>
        </p:txBody>
      </p:sp>
      <p:sp>
        <p:nvSpPr>
          <p:cNvPr id="4" name="Slide Number Placeholder 3"/>
          <p:cNvSpPr>
            <a:spLocks noGrp="1"/>
          </p:cNvSpPr>
          <p:nvPr>
            <p:ph type="sldNum" sz="quarter" idx="5"/>
          </p:nvPr>
        </p:nvSpPr>
        <p:spPr/>
        <p:txBody>
          <a:bodyPr/>
          <a:lstStyle/>
          <a:p>
            <a:fld id="{A099CAEA-7FD0-4B9E-B766-659D4905C253}"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change process at Zoom Inc. was both planned and emergent. While the company had prepared for an increase in demand for its services, the rapid rise in demand was unexpected and required quick action. However, due to the company's culture of innovation and focus on customer satisfaction, they were able to quickly respond to the increase in demand.</a:t>
            </a:r>
          </a:p>
        </p:txBody>
      </p:sp>
      <p:sp>
        <p:nvSpPr>
          <p:cNvPr id="4" name="Slide Number Placeholder 3"/>
          <p:cNvSpPr>
            <a:spLocks noGrp="1"/>
          </p:cNvSpPr>
          <p:nvPr>
            <p:ph type="sldNum" sz="quarter" idx="5"/>
          </p:nvPr>
        </p:nvSpPr>
        <p:spPr/>
        <p:txBody>
          <a:bodyPr/>
          <a:lstStyle/>
          <a:p>
            <a:fld id="{A099CAEA-7FD0-4B9E-B766-659D4905C253}"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Despite its success in navigating the change process, Zoom Inc. faced challenges during its transformation. One of the biggest challenges was resistance to change from employees and other stakeholders. Additionally, the transformation process had an impact on the company culture and operations, requiring the company to find ways to maintain its culture while adapting to the changes.</a:t>
            </a:r>
          </a:p>
        </p:txBody>
      </p:sp>
      <p:sp>
        <p:nvSpPr>
          <p:cNvPr id="4" name="Slide Number Placeholder 3"/>
          <p:cNvSpPr>
            <a:spLocks noGrp="1"/>
          </p:cNvSpPr>
          <p:nvPr>
            <p:ph type="sldNum" sz="quarter" idx="5"/>
          </p:nvPr>
        </p:nvSpPr>
        <p:spPr/>
        <p:txBody>
          <a:bodyPr/>
          <a:lstStyle/>
          <a:p>
            <a:fld id="{A099CAEA-7FD0-4B9E-B766-659D4905C253}"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overcome resistance to change, Zoom Inc. focused on communication and collaboration, involving employees in the change process to ensure their buy-in. This approach helped to mitigate resistance and allowed for a smoother transition during the transformation.</a:t>
            </a:r>
          </a:p>
        </p:txBody>
      </p:sp>
      <p:sp>
        <p:nvSpPr>
          <p:cNvPr id="4" name="Slide Number Placeholder 3"/>
          <p:cNvSpPr>
            <a:spLocks noGrp="1"/>
          </p:cNvSpPr>
          <p:nvPr>
            <p:ph type="sldNum" sz="quarter" idx="5"/>
          </p:nvPr>
        </p:nvSpPr>
        <p:spPr/>
        <p:txBody>
          <a:bodyPr/>
          <a:lstStyle/>
          <a:p>
            <a:fld id="{A099CAEA-7FD0-4B9E-B766-659D4905C253}"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change management process at Zoom Inc. can be described using Lewin's Change Management Model, which consists of three stages: unfreeze, change, and re-freeze. Zoom Inc. successfully navigated the first two stages, but it is still too soon to determine if they will be successful in the final stage.</a:t>
            </a:r>
          </a:p>
        </p:txBody>
      </p:sp>
      <p:sp>
        <p:nvSpPr>
          <p:cNvPr id="4" name="Slide Number Placeholder 3"/>
          <p:cNvSpPr>
            <a:spLocks noGrp="1"/>
          </p:cNvSpPr>
          <p:nvPr>
            <p:ph type="sldNum" sz="quarter" idx="5"/>
          </p:nvPr>
        </p:nvSpPr>
        <p:spPr/>
        <p:txBody>
          <a:bodyPr/>
          <a:lstStyle/>
          <a:p>
            <a:fld id="{A099CAEA-7FD0-4B9E-B766-659D4905C253}"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the changes at Zoom Inc. were the result of both internal and external factors, including the impact of COVID-19 on the global economy. By focusing on communication, collaboration, and technology, Zoom Inc. was able to navigate the changes successfully and is well positioned for continued success in the future.</a:t>
            </a:r>
          </a:p>
        </p:txBody>
      </p:sp>
      <p:sp>
        <p:nvSpPr>
          <p:cNvPr id="4" name="Slide Number Placeholder 3"/>
          <p:cNvSpPr>
            <a:spLocks noGrp="1"/>
          </p:cNvSpPr>
          <p:nvPr>
            <p:ph type="sldNum" sz="quarter" idx="5"/>
          </p:nvPr>
        </p:nvSpPr>
        <p:spPr/>
        <p:txBody>
          <a:bodyPr/>
          <a:lstStyle/>
          <a:p>
            <a:fld id="{A099CAEA-7FD0-4B9E-B766-659D4905C253}" type="slidenum">
              <a:rPr lang="en-US" smtClean="0"/>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2/17/2023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2/17/2023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2/17/2023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2/17/2023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2/17/2023</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2/17/2023</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2/17/2023</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318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63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f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54958" y="4005288"/>
            <a:ext cx="3734657" cy="1938312"/>
          </a:xfrm>
        </p:spPr>
        <p:txBody>
          <a:bodyPr>
            <a:noAutofit/>
          </a:bodyPr>
          <a:lstStyle/>
          <a:p>
            <a:pPr algn="l"/>
            <a:r>
              <a:rPr lang="en-US" sz="1800" dirty="0"/>
              <a:t>Student </a:t>
            </a:r>
            <a:r>
              <a:rPr lang="en-US" sz="1800" dirty="0" smtClean="0"/>
              <a:t>Name</a:t>
            </a:r>
            <a:endParaRPr lang="en-US" sz="1800" dirty="0"/>
          </a:p>
          <a:p>
            <a:pPr algn="l"/>
            <a:r>
              <a:rPr lang="en-US" sz="1800" dirty="0"/>
              <a:t>Institutional </a:t>
            </a:r>
            <a:r>
              <a:rPr lang="en-US" sz="1800" dirty="0" smtClean="0"/>
              <a:t>Affiliation</a:t>
            </a:r>
            <a:endParaRPr lang="en-US" sz="1800" dirty="0"/>
          </a:p>
          <a:p>
            <a:pPr algn="l"/>
            <a:r>
              <a:rPr lang="en-US" sz="1800" dirty="0" smtClean="0"/>
              <a:t>Instructor</a:t>
            </a:r>
            <a:endParaRPr lang="en-US" sz="1800" dirty="0"/>
          </a:p>
          <a:p>
            <a:pPr algn="l"/>
            <a:r>
              <a:rPr lang="en-US" sz="1800" dirty="0"/>
              <a:t>Course Name and Number</a:t>
            </a:r>
          </a:p>
          <a:p>
            <a:pPr algn="l"/>
            <a:r>
              <a:rPr lang="en-US" sz="1800" dirty="0"/>
              <a:t>Date </a:t>
            </a:r>
          </a:p>
          <a:p>
            <a:pPr algn="l"/>
            <a:endParaRPr lang="en-US" sz="1800" dirty="0"/>
          </a:p>
        </p:txBody>
      </p:sp>
      <p:sp>
        <p:nvSpPr>
          <p:cNvPr id="4" name="文本框 3"/>
          <p:cNvSpPr txBox="1"/>
          <p:nvPr/>
        </p:nvSpPr>
        <p:spPr>
          <a:xfrm>
            <a:off x="454958" y="523699"/>
            <a:ext cx="10140276" cy="1569660"/>
          </a:xfrm>
          <a:prstGeom prst="rect">
            <a:avLst/>
          </a:prstGeom>
          <a:noFill/>
        </p:spPr>
        <p:txBody>
          <a:bodyPr wrap="none" rtlCol="0">
            <a:spAutoFit/>
          </a:bodyPr>
          <a:lstStyle/>
          <a:p>
            <a:r>
              <a:rPr lang="en-US" altLang="zh-CN" sz="3200" b="1" dirty="0">
                <a:solidFill>
                  <a:srgbClr val="000000"/>
                </a:solidFill>
                <a:latin typeface="Times New Roman" panose="02020603050405020304" pitchFamily="18" charset="0"/>
                <a:ea typeface="Calibri" panose="020F0502020204030204" pitchFamily="34" charset="0"/>
              </a:rPr>
              <a:t>Change </a:t>
            </a:r>
            <a:r>
              <a:rPr lang="en-US" altLang="zh-CN" sz="3200" b="1" dirty="0" smtClean="0">
                <a:solidFill>
                  <a:srgbClr val="000000"/>
                </a:solidFill>
                <a:latin typeface="Times New Roman" panose="02020603050405020304" pitchFamily="18" charset="0"/>
                <a:ea typeface="Calibri" panose="020F0502020204030204" pitchFamily="34" charset="0"/>
              </a:rPr>
              <a:t>Management:</a:t>
            </a:r>
          </a:p>
          <a:p>
            <a:r>
              <a:rPr lang="en-US" altLang="zh-CN" sz="3200" b="1" dirty="0" smtClean="0">
                <a:solidFill>
                  <a:srgbClr val="000000"/>
                </a:solidFill>
                <a:latin typeface="Times New Roman" panose="02020603050405020304" pitchFamily="18" charset="0"/>
                <a:ea typeface="Calibri" panose="020F0502020204030204" pitchFamily="34" charset="0"/>
              </a:rPr>
              <a:t>A </a:t>
            </a:r>
            <a:r>
              <a:rPr lang="en-US" altLang="zh-CN" sz="3200" b="1" dirty="0">
                <a:solidFill>
                  <a:srgbClr val="000000"/>
                </a:solidFill>
                <a:latin typeface="Times New Roman" panose="02020603050405020304" pitchFamily="18" charset="0"/>
                <a:ea typeface="Calibri" panose="020F0502020204030204" pitchFamily="34" charset="0"/>
              </a:rPr>
              <a:t>Critical Analysis of </a:t>
            </a:r>
            <a:r>
              <a:rPr lang="en-US" altLang="zh-CN" sz="3200" b="1" dirty="0" smtClean="0">
                <a:solidFill>
                  <a:srgbClr val="000000"/>
                </a:solidFill>
                <a:latin typeface="Times New Roman" panose="02020603050405020304" pitchFamily="18" charset="0"/>
                <a:ea typeface="Calibri" panose="020F0502020204030204" pitchFamily="34" charset="0"/>
              </a:rPr>
              <a:t>Zoom Inc</a:t>
            </a:r>
            <a:r>
              <a:rPr lang="en-US" altLang="zh-CN" sz="3200" b="1" dirty="0">
                <a:solidFill>
                  <a:srgbClr val="000000"/>
                </a:solidFill>
                <a:latin typeface="Times New Roman" panose="02020603050405020304" pitchFamily="18" charset="0"/>
                <a:ea typeface="Calibri" panose="020F0502020204030204" pitchFamily="34" charset="0"/>
              </a:rPr>
              <a:t>.’s Rapid </a:t>
            </a:r>
            <a:r>
              <a:rPr lang="en-US" altLang="zh-CN" sz="3200" b="1" dirty="0" smtClean="0">
                <a:solidFill>
                  <a:srgbClr val="000000"/>
                </a:solidFill>
                <a:latin typeface="Times New Roman" panose="02020603050405020304" pitchFamily="18" charset="0"/>
                <a:ea typeface="Calibri" panose="020F0502020204030204" pitchFamily="34" charset="0"/>
              </a:rPr>
              <a:t>Transformation</a:t>
            </a:r>
          </a:p>
          <a:p>
            <a:r>
              <a:rPr lang="en-US" altLang="zh-CN" sz="3200" b="1" dirty="0" smtClean="0">
                <a:solidFill>
                  <a:srgbClr val="000000"/>
                </a:solidFill>
                <a:latin typeface="Times New Roman" panose="02020603050405020304" pitchFamily="18" charset="0"/>
                <a:ea typeface="Calibri" panose="020F0502020204030204" pitchFamily="34" charset="0"/>
              </a:rPr>
              <a:t>During </a:t>
            </a:r>
            <a:r>
              <a:rPr lang="en-US" altLang="zh-CN" sz="3200" b="1" dirty="0">
                <a:solidFill>
                  <a:srgbClr val="000000"/>
                </a:solidFill>
                <a:latin typeface="Times New Roman" panose="02020603050405020304" pitchFamily="18" charset="0"/>
                <a:ea typeface="Calibri" panose="020F0502020204030204" pitchFamily="34" charset="0"/>
              </a:rPr>
              <a:t>the Covid19 Pandemic</a:t>
            </a:r>
            <a:endParaRPr lang="zh-CN" altLang="en-US"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40395"/>
            <a:ext cx="10208029" cy="1544369"/>
          </a:xfrm>
        </p:spPr>
        <p:txBody>
          <a:bodyPr>
            <a:noAutofit/>
          </a:bodyPr>
          <a:lstStyle/>
          <a:p>
            <a:pPr marL="0" indent="0" algn="l">
              <a:buNone/>
            </a:pPr>
            <a:r>
              <a:rPr lang="en-US" sz="2400" dirty="0" smtClean="0">
                <a:latin typeface="Times New Roman" panose="02020603050405020304" pitchFamily="18" charset="0"/>
                <a:cs typeface="Times New Roman" panose="02020603050405020304" pitchFamily="18" charset="0"/>
              </a:rPr>
              <a:t>1.Change </a:t>
            </a:r>
            <a:r>
              <a:rPr lang="en-US" sz="2400" dirty="0">
                <a:latin typeface="Times New Roman" panose="02020603050405020304" pitchFamily="18" charset="0"/>
                <a:cs typeface="Times New Roman" panose="02020603050405020304" pitchFamily="18" charset="0"/>
              </a:rPr>
              <a:t>management – critical aspect of organizational success.</a:t>
            </a:r>
          </a:p>
          <a:p>
            <a:pPr marL="0" indent="0">
              <a:buNone/>
            </a:pPr>
            <a:r>
              <a:rPr lang="en-US" sz="2400" dirty="0" smtClean="0">
                <a:latin typeface="Times New Roman" panose="02020603050405020304" pitchFamily="18" charset="0"/>
                <a:cs typeface="Times New Roman" panose="02020603050405020304" pitchFamily="18" charset="0"/>
              </a:rPr>
              <a:t>2.Important </a:t>
            </a:r>
            <a:r>
              <a:rPr lang="en-US" sz="2400" dirty="0">
                <a:latin typeface="Times New Roman" panose="02020603050405020304" pitchFamily="18" charset="0"/>
                <a:cs typeface="Times New Roman" panose="02020603050405020304" pitchFamily="18" charset="0"/>
              </a:rPr>
              <a:t>during crisis or </a:t>
            </a:r>
            <a:r>
              <a:rPr lang="en-US" sz="2400" dirty="0" smtClean="0">
                <a:latin typeface="Times New Roman" panose="02020603050405020304" pitchFamily="18" charset="0"/>
                <a:cs typeface="Times New Roman" panose="02020603050405020304" pitchFamily="18" charset="0"/>
              </a:rPr>
              <a:t>transformation</a:t>
            </a:r>
            <a:r>
              <a:rPr lang="en-US" altLang="zh-CN" sz="2400" dirty="0" smtClean="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a:p>
            <a:pPr marL="0" indent="0">
              <a:buNone/>
            </a:pPr>
            <a:r>
              <a:rPr lang="en-US" sz="2400" dirty="0" smtClean="0">
                <a:latin typeface="Times New Roman" panose="02020603050405020304" pitchFamily="18" charset="0"/>
                <a:cs typeface="Times New Roman" panose="02020603050405020304" pitchFamily="18" charset="0"/>
              </a:rPr>
              <a:t>3.Overview </a:t>
            </a:r>
            <a:r>
              <a:rPr lang="en-US" sz="2400" dirty="0">
                <a:latin typeface="Times New Roman" panose="02020603050405020304" pitchFamily="18" charset="0"/>
                <a:cs typeface="Times New Roman" panose="02020603050405020304" pitchFamily="18" charset="0"/>
              </a:rPr>
              <a:t>of Zoom Inc.’s transformation during the COVID-19 </a:t>
            </a:r>
            <a:r>
              <a:rPr lang="en-US" sz="2400" dirty="0" smtClean="0">
                <a:latin typeface="Times New Roman" panose="02020603050405020304" pitchFamily="18" charset="0"/>
                <a:cs typeface="Times New Roman" panose="02020603050405020304" pitchFamily="18" charset="0"/>
              </a:rPr>
              <a:t>pandemic</a:t>
            </a:r>
            <a:r>
              <a:rPr lang="en-US" altLang="zh-CN" sz="2400" dirty="0" smtClean="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p:txBody>
      </p:sp>
      <p:sp>
        <p:nvSpPr>
          <p:cNvPr id="4" name="文本框 3"/>
          <p:cNvSpPr txBox="1"/>
          <p:nvPr/>
        </p:nvSpPr>
        <p:spPr>
          <a:xfrm>
            <a:off x="457199" y="429708"/>
            <a:ext cx="2212465" cy="584775"/>
          </a:xfrm>
          <a:prstGeom prst="rect">
            <a:avLst/>
          </a:prstGeom>
          <a:noFill/>
        </p:spPr>
        <p:txBody>
          <a:bodyPr wrap="none" rtlCol="0">
            <a:spAutoFit/>
          </a:bodyPr>
          <a:lstStyle/>
          <a:p>
            <a:r>
              <a:rPr lang="en-US" altLang="zh-CN" sz="3200" dirty="0">
                <a:latin typeface="Times New Roman" panose="02020603050405020304" pitchFamily="18" charset="0"/>
                <a:cs typeface="Times New Roman" panose="02020603050405020304" pitchFamily="18" charset="0"/>
              </a:rPr>
              <a:t>Introduction</a:t>
            </a:r>
            <a:endParaRPr lang="zh-CN" altLang="en-US" sz="3200" dirty="0">
              <a:latin typeface="Times New Roman" panose="02020603050405020304" pitchFamily="18" charset="0"/>
              <a:cs typeface="Times New Roman" panose="02020603050405020304" pitchFamily="18" charset="0"/>
            </a:endParaRPr>
          </a:p>
        </p:txBody>
      </p:sp>
      <p:pic>
        <p:nvPicPr>
          <p:cNvPr id="2050" name="Picture 2" descr="https://imgx.tradepub.com/free/w_frec37/images/w_frec37c8.jpg"/>
          <p:cNvPicPr>
            <a:picLocks noChangeAspect="1" noChangeArrowheads="1"/>
          </p:cNvPicPr>
          <p:nvPr/>
        </p:nvPicPr>
        <p:blipFill rotWithShape="1">
          <a:blip r:embed="rId3">
            <a:extLst>
              <a:ext uri="{28A0092B-C50C-407E-A947-70E740481C1C}">
                <a14:useLocalDpi xmlns:a14="http://schemas.microsoft.com/office/drawing/2010/main" val="0"/>
              </a:ext>
            </a:extLst>
          </a:blip>
          <a:srcRect t="44097" b="15417"/>
          <a:stretch/>
        </p:blipFill>
        <p:spPr bwMode="auto">
          <a:xfrm>
            <a:off x="521291" y="3010676"/>
            <a:ext cx="5181240" cy="27182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457199" y="1240396"/>
            <a:ext cx="11488190" cy="1926754"/>
          </a:xfrm>
          <a:prstGeom prst="rect">
            <a:avLst/>
          </a:prstGeom>
        </p:spPr>
        <p:txBody>
          <a:bodyPr vert="horz" lIns="91440" tIns="45720" rIns="91440" bIns="45720" rtlCol="0">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318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63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None/>
            </a:pPr>
            <a:r>
              <a:rPr lang="en-US" altLang="zh-CN" sz="2400" dirty="0">
                <a:latin typeface="Times New Roman" panose="02020603050405020304" pitchFamily="18" charset="0"/>
                <a:cs typeface="Times New Roman" panose="02020603050405020304" pitchFamily="18" charset="0"/>
              </a:rPr>
              <a:t>1.</a:t>
            </a:r>
            <a:r>
              <a:rPr lang="en-US" altLang="zh-CN" sz="2400" dirty="0" smtClean="0">
                <a:latin typeface="Times New Roman" panose="02020603050405020304" pitchFamily="18" charset="0"/>
                <a:cs typeface="Times New Roman" panose="02020603050405020304" pitchFamily="18" charset="0"/>
              </a:rPr>
              <a:t>Unprecedented </a:t>
            </a:r>
            <a:r>
              <a:rPr lang="en-US" altLang="zh-CN" sz="2400" dirty="0">
                <a:latin typeface="Times New Roman" panose="02020603050405020304" pitchFamily="18" charset="0"/>
                <a:cs typeface="Times New Roman" panose="02020603050405020304" pitchFamily="18" charset="0"/>
              </a:rPr>
              <a:t>increase in demand for video conferencing software</a:t>
            </a:r>
          </a:p>
          <a:p>
            <a:pPr marL="0" indent="0">
              <a:buNone/>
            </a:pPr>
            <a:r>
              <a:rPr lang="en-US" altLang="zh-CN" sz="2400" dirty="0" smtClean="0">
                <a:latin typeface="Times New Roman" panose="02020603050405020304" pitchFamily="18" charset="0"/>
                <a:cs typeface="Times New Roman" panose="02020603050405020304" pitchFamily="18" charset="0"/>
              </a:rPr>
              <a:t>2.Attributable </a:t>
            </a:r>
            <a:r>
              <a:rPr lang="en-US" altLang="zh-CN" sz="2400" dirty="0">
                <a:latin typeface="Times New Roman" panose="02020603050405020304" pitchFamily="18" charset="0"/>
                <a:cs typeface="Times New Roman" panose="02020603050405020304" pitchFamily="18" charset="0"/>
              </a:rPr>
              <a:t>to effective change management strategies</a:t>
            </a:r>
          </a:p>
          <a:p>
            <a:pPr marL="0" indent="0">
              <a:buNone/>
            </a:pPr>
            <a:r>
              <a:rPr lang="en-US" altLang="zh-CN" sz="2400" dirty="0" smtClean="0">
                <a:latin typeface="Times New Roman" panose="02020603050405020304" pitchFamily="18" charset="0"/>
                <a:cs typeface="Times New Roman" panose="02020603050405020304" pitchFamily="18" charset="0"/>
              </a:rPr>
              <a:t>3.Focus </a:t>
            </a:r>
            <a:r>
              <a:rPr lang="en-US" altLang="zh-CN" sz="2400" dirty="0">
                <a:latin typeface="Times New Roman" panose="02020603050405020304" pitchFamily="18" charset="0"/>
                <a:cs typeface="Times New Roman" panose="02020603050405020304" pitchFamily="18" charset="0"/>
              </a:rPr>
              <a:t>on communication, collaboration, employee involvement, and new technology</a:t>
            </a:r>
          </a:p>
          <a:p>
            <a:pPr marL="0" indent="0">
              <a:buNone/>
            </a:pPr>
            <a:r>
              <a:rPr lang="en-US" altLang="zh-CN" sz="2000" dirty="0" smtClean="0">
                <a:solidFill>
                  <a:schemeClr val="tx1">
                    <a:lumMod val="50000"/>
                    <a:lumOff val="50000"/>
                  </a:schemeClr>
                </a:solidFill>
                <a:latin typeface="Times New Roman" panose="02020603050405020304" pitchFamily="18" charset="0"/>
                <a:cs typeface="Times New Roman" panose="02020603050405020304" pitchFamily="18" charset="0"/>
              </a:rPr>
              <a:t>    (</a:t>
            </a:r>
            <a:r>
              <a:rPr lang="en-US" altLang="zh-CN" sz="2000" dirty="0" err="1">
                <a:solidFill>
                  <a:schemeClr val="tx1">
                    <a:lumMod val="50000"/>
                    <a:lumOff val="50000"/>
                  </a:schemeClr>
                </a:solidFill>
                <a:latin typeface="Times New Roman" panose="02020603050405020304" pitchFamily="18" charset="0"/>
                <a:cs typeface="Times New Roman" panose="02020603050405020304" pitchFamily="18" charset="0"/>
              </a:rPr>
              <a:t>Aboulezz</a:t>
            </a:r>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rPr>
              <a:t>, 2021</a:t>
            </a:r>
            <a:r>
              <a:rPr lang="en-US" altLang="zh-CN" sz="2000" dirty="0" smtClean="0">
                <a:solidFill>
                  <a:schemeClr val="tx1">
                    <a:lumMod val="50000"/>
                    <a:lumOff val="50000"/>
                  </a:schemeClr>
                </a:solidFill>
                <a:latin typeface="Times New Roman" panose="02020603050405020304" pitchFamily="18" charset="0"/>
                <a:cs typeface="Times New Roman" panose="02020603050405020304" pitchFamily="18" charset="0"/>
              </a:rPr>
              <a:t>)</a:t>
            </a:r>
            <a:endPar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endParaRPr>
          </a:p>
        </p:txBody>
      </p:sp>
      <p:sp>
        <p:nvSpPr>
          <p:cNvPr id="7" name="文本框 6"/>
          <p:cNvSpPr txBox="1"/>
          <p:nvPr/>
        </p:nvSpPr>
        <p:spPr>
          <a:xfrm>
            <a:off x="457199" y="429708"/>
            <a:ext cx="8014117" cy="584775"/>
          </a:xfrm>
          <a:prstGeom prst="rect">
            <a:avLst/>
          </a:prstGeom>
          <a:noFill/>
        </p:spPr>
        <p:txBody>
          <a:bodyPr wrap="none" rtlCol="0">
            <a:spAutoFit/>
          </a:bodyPr>
          <a:lstStyle/>
          <a:p>
            <a:r>
              <a:rPr lang="en-US" altLang="zh-CN" sz="3200" dirty="0">
                <a:latin typeface="Times New Roman" panose="02020603050405020304" pitchFamily="18" charset="0"/>
                <a:cs typeface="Times New Roman" panose="02020603050405020304" pitchFamily="18" charset="0"/>
              </a:rPr>
              <a:t>Zoom Inc.’s Transformation During COVID-19</a:t>
            </a:r>
            <a:endParaRPr lang="zh-CN" altLang="en-US" sz="3200" dirty="0">
              <a:latin typeface="Times New Roman" panose="02020603050405020304" pitchFamily="18" charset="0"/>
              <a:cs typeface="Times New Roman" panose="02020603050405020304" pitchFamily="18" charset="0"/>
            </a:endParaRPr>
          </a:p>
        </p:txBody>
      </p:sp>
      <p:pic>
        <p:nvPicPr>
          <p:cNvPr id="1026" name="Picture 2" descr="https://img2.baidu.com/it/u=3428547947,1286728340&amp;fm=253&amp;fmt=auto&amp;app=120&amp;f=JPEG?w=1422&amp;h=800"/>
          <p:cNvPicPr>
            <a:picLocks noChangeAspect="1" noChangeArrowheads="1"/>
          </p:cNvPicPr>
          <p:nvPr/>
        </p:nvPicPr>
        <p:blipFill rotWithShape="1">
          <a:blip r:embed="rId3">
            <a:extLst>
              <a:ext uri="{28A0092B-C50C-407E-A947-70E740481C1C}">
                <a14:useLocalDpi xmlns:a14="http://schemas.microsoft.com/office/drawing/2010/main" val="0"/>
              </a:ext>
            </a:extLst>
          </a:blip>
          <a:srcRect b="26469"/>
          <a:stretch/>
        </p:blipFill>
        <p:spPr bwMode="auto">
          <a:xfrm>
            <a:off x="4222866" y="3557256"/>
            <a:ext cx="7215448" cy="298485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p1.itc.cn/images01/20230217/335ea99d778e4b60a7d4ee4ef0531d86.jpeg"/>
          <p:cNvPicPr>
            <a:picLocks noChangeAspect="1" noChangeArrowheads="1"/>
          </p:cNvPicPr>
          <p:nvPr/>
        </p:nvPicPr>
        <p:blipFill rotWithShape="1">
          <a:blip r:embed="rId4">
            <a:extLst>
              <a:ext uri="{28A0092B-C50C-407E-A947-70E740481C1C}">
                <a14:useLocalDpi xmlns:a14="http://schemas.microsoft.com/office/drawing/2010/main" val="0"/>
              </a:ext>
            </a:extLst>
          </a:blip>
          <a:srcRect l="5384" r="10510"/>
          <a:stretch/>
        </p:blipFill>
        <p:spPr bwMode="auto">
          <a:xfrm>
            <a:off x="457199" y="3557256"/>
            <a:ext cx="3765667" cy="298485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457199" y="1240396"/>
            <a:ext cx="8279477" cy="1835314"/>
          </a:xfrm>
          <a:prstGeom prst="rect">
            <a:avLst/>
          </a:prstGeom>
        </p:spPr>
        <p:txBody>
          <a:bodyPr vert="horz" lIns="91440" tIns="45720" rIns="91440" bIns="45720" rtlCol="0">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318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63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None/>
            </a:pPr>
            <a:r>
              <a:rPr lang="en-US" altLang="zh-CN" sz="2400" dirty="0" smtClean="0">
                <a:latin typeface="Times New Roman" panose="02020603050405020304" pitchFamily="18" charset="0"/>
                <a:cs typeface="Times New Roman" panose="02020603050405020304" pitchFamily="18" charset="0"/>
              </a:rPr>
              <a:t>1.Internal </a:t>
            </a:r>
            <a:r>
              <a:rPr lang="en-US" altLang="zh-CN" sz="2400" dirty="0">
                <a:latin typeface="Times New Roman" panose="02020603050405020304" pitchFamily="18" charset="0"/>
                <a:cs typeface="Times New Roman" panose="02020603050405020304" pitchFamily="18" charset="0"/>
              </a:rPr>
              <a:t>factors (company culture and leadership)</a:t>
            </a:r>
          </a:p>
          <a:p>
            <a:pPr marL="0" indent="0">
              <a:buNone/>
            </a:pPr>
            <a:r>
              <a:rPr lang="en-US" altLang="zh-CN" sz="2400" dirty="0" smtClean="0">
                <a:latin typeface="Times New Roman" panose="02020603050405020304" pitchFamily="18" charset="0"/>
                <a:cs typeface="Times New Roman" panose="02020603050405020304" pitchFamily="18" charset="0"/>
              </a:rPr>
              <a:t>2.External </a:t>
            </a:r>
            <a:r>
              <a:rPr lang="en-US" altLang="zh-CN" sz="2400" dirty="0">
                <a:latin typeface="Times New Roman" panose="02020603050405020304" pitchFamily="18" charset="0"/>
                <a:cs typeface="Times New Roman" panose="02020603050405020304" pitchFamily="18" charset="0"/>
              </a:rPr>
              <a:t>factors (impact of COVID-19 on the global economy)</a:t>
            </a:r>
          </a:p>
          <a:p>
            <a:pPr marL="0" indent="0">
              <a:buNone/>
            </a:pPr>
            <a:r>
              <a:rPr lang="en-US" altLang="zh-CN" sz="2000" dirty="0" smtClean="0">
                <a:solidFill>
                  <a:schemeClr val="tx1">
                    <a:lumMod val="50000"/>
                    <a:lumOff val="50000"/>
                  </a:schemeClr>
                </a:solidFill>
                <a:latin typeface="Times New Roman" panose="02020603050405020304" pitchFamily="18" charset="0"/>
                <a:cs typeface="Times New Roman" panose="02020603050405020304" pitchFamily="18" charset="0"/>
              </a:rPr>
              <a:t>    (</a:t>
            </a:r>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rPr>
              <a:t>Boland et al., 2021).</a:t>
            </a:r>
          </a:p>
        </p:txBody>
      </p:sp>
      <p:sp>
        <p:nvSpPr>
          <p:cNvPr id="7" name="文本框 6"/>
          <p:cNvSpPr txBox="1"/>
          <p:nvPr/>
        </p:nvSpPr>
        <p:spPr>
          <a:xfrm>
            <a:off x="457199" y="429708"/>
            <a:ext cx="3833101" cy="584775"/>
          </a:xfrm>
          <a:prstGeom prst="rect">
            <a:avLst/>
          </a:prstGeom>
          <a:noFill/>
        </p:spPr>
        <p:txBody>
          <a:bodyPr wrap="none" rtlCol="0">
            <a:spAutoFit/>
          </a:bodyPr>
          <a:lstStyle/>
          <a:p>
            <a:r>
              <a:rPr lang="en-US" altLang="zh-CN" sz="3200" dirty="0">
                <a:latin typeface="Times New Roman" panose="02020603050405020304" pitchFamily="18" charset="0"/>
                <a:cs typeface="Times New Roman" panose="02020603050405020304" pitchFamily="18" charset="0"/>
              </a:rPr>
              <a:t>DRIVERS OF change</a:t>
            </a:r>
            <a:endParaRPr lang="zh-CN" altLang="en-US" sz="3200" dirty="0">
              <a:latin typeface="Times New Roman" panose="02020603050405020304" pitchFamily="18" charset="0"/>
              <a:cs typeface="Times New Roman" panose="02020603050405020304" pitchFamily="18" charset="0"/>
            </a:endParaRPr>
          </a:p>
        </p:txBody>
      </p:sp>
      <p:pic>
        <p:nvPicPr>
          <p:cNvPr id="3074" name="Picture 2" descr="https://mindovermachines.com/wp-content/uploads/2019/11/change.jpeg"/>
          <p:cNvPicPr>
            <a:picLocks noChangeAspect="1" noChangeArrowheads="1"/>
          </p:cNvPicPr>
          <p:nvPr/>
        </p:nvPicPr>
        <p:blipFill rotWithShape="1">
          <a:blip r:embed="rId3">
            <a:extLst>
              <a:ext uri="{28A0092B-C50C-407E-A947-70E740481C1C}">
                <a14:useLocalDpi xmlns:a14="http://schemas.microsoft.com/office/drawing/2010/main" val="0"/>
              </a:ext>
            </a:extLst>
          </a:blip>
          <a:srcRect t="16981"/>
          <a:stretch/>
        </p:blipFill>
        <p:spPr bwMode="auto">
          <a:xfrm>
            <a:off x="493220" y="3592946"/>
            <a:ext cx="8815088" cy="24384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p:cNvSpPr txBox="1"/>
          <p:nvPr/>
        </p:nvSpPr>
        <p:spPr>
          <a:xfrm>
            <a:off x="457199" y="429708"/>
            <a:ext cx="6327373" cy="584775"/>
          </a:xfrm>
          <a:prstGeom prst="rect">
            <a:avLst/>
          </a:prstGeom>
          <a:noFill/>
        </p:spPr>
        <p:txBody>
          <a:bodyPr wrap="none" rtlCol="0">
            <a:spAutoFit/>
          </a:bodyPr>
          <a:lstStyle/>
          <a:p>
            <a:r>
              <a:rPr lang="en-US" altLang="zh-CN" sz="3200" dirty="0">
                <a:latin typeface="Times New Roman" panose="02020603050405020304" pitchFamily="18" charset="0"/>
                <a:cs typeface="Times New Roman" panose="02020603050405020304" pitchFamily="18" charset="0"/>
              </a:rPr>
              <a:t>Company culture and LEADERSHIP</a:t>
            </a:r>
            <a:endParaRPr lang="zh-CN" altLang="en-US" sz="3200" dirty="0">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457198" y="1240396"/>
            <a:ext cx="10607041" cy="1835314"/>
          </a:xfrm>
          <a:prstGeom prst="rect">
            <a:avLst/>
          </a:prstGeom>
        </p:spPr>
        <p:txBody>
          <a:bodyPr vert="horz" lIns="91440" tIns="45720" rIns="91440" bIns="45720" rtlCol="0">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318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63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None/>
            </a:pPr>
            <a:r>
              <a:rPr lang="en-US" altLang="zh-CN" sz="2400" dirty="0" smtClean="0">
                <a:latin typeface="Times New Roman" panose="02020603050405020304" pitchFamily="18" charset="0"/>
                <a:cs typeface="Times New Roman" panose="02020603050405020304" pitchFamily="18" charset="0"/>
              </a:rPr>
              <a:t>1.Strong </a:t>
            </a:r>
            <a:r>
              <a:rPr lang="en-US" altLang="zh-CN" sz="2400" dirty="0">
                <a:latin typeface="Times New Roman" panose="02020603050405020304" pitchFamily="18" charset="0"/>
                <a:cs typeface="Times New Roman" panose="02020603050405020304" pitchFamily="18" charset="0"/>
              </a:rPr>
              <a:t>focus on innovation and customer satisfaction</a:t>
            </a:r>
          </a:p>
          <a:p>
            <a:pPr marL="0" indent="0">
              <a:buNone/>
            </a:pPr>
            <a:r>
              <a:rPr lang="en-US" altLang="zh-CN" sz="2400" dirty="0" smtClean="0">
                <a:latin typeface="Times New Roman" panose="02020603050405020304" pitchFamily="18" charset="0"/>
                <a:cs typeface="Times New Roman" panose="02020603050405020304" pitchFamily="18" charset="0"/>
              </a:rPr>
              <a:t>2.Ability </a:t>
            </a:r>
            <a:r>
              <a:rPr lang="en-US" altLang="zh-CN" sz="2400" dirty="0">
                <a:latin typeface="Times New Roman" panose="02020603050405020304" pitchFamily="18" charset="0"/>
                <a:cs typeface="Times New Roman" panose="02020603050405020304" pitchFamily="18" charset="0"/>
              </a:rPr>
              <a:t>to quickly respond to increased demand</a:t>
            </a:r>
          </a:p>
          <a:p>
            <a:pPr marL="0" indent="0">
              <a:buNone/>
            </a:pPr>
            <a:r>
              <a:rPr lang="en-US" altLang="zh-CN" sz="2400" dirty="0" smtClean="0">
                <a:latin typeface="Times New Roman" panose="02020603050405020304" pitchFamily="18" charset="0"/>
                <a:cs typeface="Times New Roman" panose="02020603050405020304" pitchFamily="18" charset="0"/>
              </a:rPr>
              <a:t>3.CEO’s </a:t>
            </a:r>
            <a:r>
              <a:rPr lang="en-US" altLang="zh-CN" sz="2400" dirty="0">
                <a:latin typeface="Times New Roman" panose="02020603050405020304" pitchFamily="18" charset="0"/>
                <a:cs typeface="Times New Roman" panose="02020603050405020304" pitchFamily="18" charset="0"/>
              </a:rPr>
              <a:t>commitment to company culture and customer satisfaction </a:t>
            </a:r>
            <a:endParaRPr lang="en-US" altLang="zh-CN" sz="2400" dirty="0" smtClean="0">
              <a:latin typeface="Times New Roman" panose="02020603050405020304" pitchFamily="18" charset="0"/>
              <a:cs typeface="Times New Roman" panose="02020603050405020304" pitchFamily="18" charset="0"/>
            </a:endParaRPr>
          </a:p>
          <a:p>
            <a:pPr marL="0" indent="0">
              <a:buNone/>
            </a:pPr>
            <a:r>
              <a:rPr lang="en-US" altLang="zh-CN" sz="2000" dirty="0" smtClean="0">
                <a:solidFill>
                  <a:schemeClr val="tx1">
                    <a:lumMod val="50000"/>
                    <a:lumOff val="50000"/>
                  </a:schemeClr>
                </a:solidFill>
                <a:latin typeface="Times New Roman" panose="02020603050405020304" pitchFamily="18" charset="0"/>
                <a:cs typeface="Times New Roman" panose="02020603050405020304" pitchFamily="18" charset="0"/>
              </a:rPr>
              <a:t>    (</a:t>
            </a:r>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rPr>
              <a:t>Boland et al., 2021).</a:t>
            </a:r>
          </a:p>
        </p:txBody>
      </p:sp>
      <p:pic>
        <p:nvPicPr>
          <p:cNvPr id="9" name="图片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1689" y="3252082"/>
            <a:ext cx="7980311" cy="360591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p:cNvSpPr txBox="1"/>
          <p:nvPr/>
        </p:nvSpPr>
        <p:spPr>
          <a:xfrm>
            <a:off x="457199" y="429708"/>
            <a:ext cx="1673856" cy="584775"/>
          </a:xfrm>
          <a:prstGeom prst="rect">
            <a:avLst/>
          </a:prstGeom>
          <a:noFill/>
        </p:spPr>
        <p:txBody>
          <a:bodyPr wrap="none" rtlCol="0">
            <a:spAutoFit/>
          </a:bodyPr>
          <a:lstStyle/>
          <a:p>
            <a:r>
              <a:rPr lang="en-US" altLang="zh-CN" sz="3200" dirty="0">
                <a:latin typeface="Times New Roman" panose="02020603050405020304" pitchFamily="18" charset="0"/>
                <a:cs typeface="Times New Roman" panose="02020603050405020304" pitchFamily="18" charset="0"/>
              </a:rPr>
              <a:t>External </a:t>
            </a:r>
            <a:endParaRPr lang="zh-CN" altLang="en-US" sz="3200" dirty="0">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457199" y="1240396"/>
            <a:ext cx="6533806" cy="1835314"/>
          </a:xfrm>
          <a:prstGeom prst="rect">
            <a:avLst/>
          </a:prstGeom>
        </p:spPr>
        <p:txBody>
          <a:bodyPr vert="horz" lIns="91440" tIns="45720" rIns="91440" bIns="45720" rtlCol="0">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318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63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None/>
            </a:pPr>
            <a:r>
              <a:rPr lang="en-US" altLang="zh-CN" sz="2400" dirty="0" smtClean="0">
                <a:latin typeface="Times New Roman" panose="02020603050405020304" pitchFamily="18" charset="0"/>
                <a:cs typeface="Times New Roman" panose="02020603050405020304" pitchFamily="18" charset="0"/>
              </a:rPr>
              <a:t>1.Impact </a:t>
            </a:r>
            <a:r>
              <a:rPr lang="en-US" altLang="zh-CN" sz="2400" dirty="0">
                <a:latin typeface="Times New Roman" panose="02020603050405020304" pitchFamily="18" charset="0"/>
                <a:cs typeface="Times New Roman" panose="02020603050405020304" pitchFamily="18" charset="0"/>
              </a:rPr>
              <a:t>of COVID-19 on the global economy</a:t>
            </a:r>
          </a:p>
          <a:p>
            <a:pPr marL="0" indent="0">
              <a:buNone/>
            </a:pPr>
            <a:r>
              <a:rPr lang="en-US" altLang="zh-CN" sz="2400" dirty="0" smtClean="0">
                <a:latin typeface="Times New Roman" panose="02020603050405020304" pitchFamily="18" charset="0"/>
                <a:cs typeface="Times New Roman" panose="02020603050405020304" pitchFamily="18" charset="0"/>
              </a:rPr>
              <a:t>2.Increased </a:t>
            </a:r>
            <a:r>
              <a:rPr lang="en-US" altLang="zh-CN" sz="2400" dirty="0">
                <a:latin typeface="Times New Roman" panose="02020603050405020304" pitchFamily="18" charset="0"/>
                <a:cs typeface="Times New Roman" panose="02020603050405020304" pitchFamily="18" charset="0"/>
              </a:rPr>
              <a:t>demand for video conferencing services</a:t>
            </a:r>
          </a:p>
          <a:p>
            <a:pPr marL="0" indent="0">
              <a:buNone/>
            </a:pPr>
            <a:r>
              <a:rPr lang="en-US" altLang="zh-CN" sz="2400" dirty="0" smtClean="0">
                <a:latin typeface="Times New Roman" panose="02020603050405020304" pitchFamily="18" charset="0"/>
                <a:cs typeface="Times New Roman" panose="02020603050405020304" pitchFamily="18" charset="0"/>
              </a:rPr>
              <a:t>3.Need </a:t>
            </a:r>
            <a:r>
              <a:rPr lang="en-US" altLang="zh-CN" sz="2400" dirty="0">
                <a:latin typeface="Times New Roman" panose="02020603050405020304" pitchFamily="18" charset="0"/>
                <a:cs typeface="Times New Roman" panose="02020603050405020304" pitchFamily="18" charset="0"/>
              </a:rPr>
              <a:t>for rapid expansion of infrastructure</a:t>
            </a:r>
          </a:p>
          <a:p>
            <a:pPr marL="0" indent="0">
              <a:buNone/>
            </a:pPr>
            <a:r>
              <a:rPr lang="en-US" altLang="zh-CN" sz="2000" dirty="0" smtClean="0">
                <a:solidFill>
                  <a:schemeClr val="tx1">
                    <a:lumMod val="50000"/>
                    <a:lumOff val="50000"/>
                  </a:schemeClr>
                </a:solidFill>
                <a:latin typeface="Times New Roman" panose="02020603050405020304" pitchFamily="18" charset="0"/>
                <a:cs typeface="Times New Roman" panose="02020603050405020304" pitchFamily="18" charset="0"/>
              </a:rPr>
              <a:t>    (</a:t>
            </a:r>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rPr>
              <a:t>Karl, </a:t>
            </a:r>
            <a:r>
              <a:rPr lang="en-US" altLang="zh-CN" sz="2000" dirty="0" err="1">
                <a:solidFill>
                  <a:schemeClr val="tx1">
                    <a:lumMod val="50000"/>
                    <a:lumOff val="50000"/>
                  </a:schemeClr>
                </a:solidFill>
                <a:latin typeface="Times New Roman" panose="02020603050405020304" pitchFamily="18" charset="0"/>
                <a:cs typeface="Times New Roman" panose="02020603050405020304" pitchFamily="18" charset="0"/>
              </a:rPr>
              <a:t>Peluchette</a:t>
            </a:r>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rPr>
              <a:t> &amp; </a:t>
            </a:r>
            <a:r>
              <a:rPr lang="en-US" altLang="zh-CN" sz="2000" dirty="0" err="1">
                <a:solidFill>
                  <a:schemeClr val="tx1">
                    <a:lumMod val="50000"/>
                    <a:lumOff val="50000"/>
                  </a:schemeClr>
                </a:solidFill>
                <a:latin typeface="Times New Roman" panose="02020603050405020304" pitchFamily="18" charset="0"/>
                <a:cs typeface="Times New Roman" panose="02020603050405020304" pitchFamily="18" charset="0"/>
              </a:rPr>
              <a:t>Aghakhani</a:t>
            </a:r>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rPr>
              <a:t>, 2022)</a:t>
            </a:r>
          </a:p>
          <a:p>
            <a:pPr marL="0" indent="0">
              <a:buNone/>
            </a:pPr>
            <a:endParaRPr lang="en-US" altLang="zh-CN" sz="2400" dirty="0">
              <a:latin typeface="Times New Roman" panose="02020603050405020304" pitchFamily="18" charset="0"/>
              <a:cs typeface="Times New Roman" panose="02020603050405020304" pitchFamily="18" charset="0"/>
            </a:endParaRPr>
          </a:p>
        </p:txBody>
      </p:sp>
      <p:pic>
        <p:nvPicPr>
          <p:cNvPr id="2" name="图片 1"/>
          <p:cNvPicPr>
            <a:picLocks noChangeAspect="1"/>
          </p:cNvPicPr>
          <p:nvPr/>
        </p:nvPicPr>
        <p:blipFill rotWithShape="1">
          <a:blip r:embed="rId3">
            <a:extLst>
              <a:ext uri="{28A0092B-C50C-407E-A947-70E740481C1C}">
                <a14:useLocalDpi xmlns:a14="http://schemas.microsoft.com/office/drawing/2010/main" val="0"/>
              </a:ext>
            </a:extLst>
          </a:blip>
          <a:srcRect t="32763" b="23047"/>
          <a:stretch/>
        </p:blipFill>
        <p:spPr>
          <a:xfrm>
            <a:off x="573578" y="3640974"/>
            <a:ext cx="11090731" cy="321702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p:cNvSpPr txBox="1"/>
          <p:nvPr/>
        </p:nvSpPr>
        <p:spPr>
          <a:xfrm>
            <a:off x="457199" y="429708"/>
            <a:ext cx="4674678" cy="584775"/>
          </a:xfrm>
          <a:prstGeom prst="rect">
            <a:avLst/>
          </a:prstGeom>
          <a:noFill/>
        </p:spPr>
        <p:txBody>
          <a:bodyPr wrap="none" rtlCol="0">
            <a:spAutoFit/>
          </a:bodyPr>
          <a:lstStyle/>
          <a:p>
            <a:r>
              <a:rPr lang="en-US" altLang="zh-CN" sz="3200" dirty="0">
                <a:latin typeface="Times New Roman" panose="02020603050405020304" pitchFamily="18" charset="0"/>
                <a:cs typeface="Times New Roman" panose="02020603050405020304" pitchFamily="18" charset="0"/>
              </a:rPr>
              <a:t>THE CHANGE PROCESS</a:t>
            </a:r>
            <a:endParaRPr lang="zh-CN" altLang="en-US" sz="3200" dirty="0">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457199" y="1240396"/>
            <a:ext cx="6533806" cy="1835314"/>
          </a:xfrm>
          <a:prstGeom prst="rect">
            <a:avLst/>
          </a:prstGeom>
        </p:spPr>
        <p:txBody>
          <a:bodyPr vert="horz" lIns="91440" tIns="45720" rIns="91440" bIns="45720" rtlCol="0">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318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63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None/>
            </a:pPr>
            <a:r>
              <a:rPr lang="en-US" altLang="zh-CN" sz="2400" dirty="0" smtClean="0">
                <a:latin typeface="Times New Roman" panose="02020603050405020304" pitchFamily="18" charset="0"/>
                <a:cs typeface="Times New Roman" panose="02020603050405020304" pitchFamily="18" charset="0"/>
              </a:rPr>
              <a:t>1.Both </a:t>
            </a:r>
            <a:r>
              <a:rPr lang="en-US" altLang="zh-CN" sz="2400" dirty="0">
                <a:latin typeface="Times New Roman" panose="02020603050405020304" pitchFamily="18" charset="0"/>
                <a:cs typeface="Times New Roman" panose="02020603050405020304" pitchFamily="18" charset="0"/>
              </a:rPr>
              <a:t>planned and emergent</a:t>
            </a:r>
          </a:p>
          <a:p>
            <a:pPr marL="0" indent="0">
              <a:buNone/>
            </a:pPr>
            <a:r>
              <a:rPr lang="en-US" altLang="zh-CN" sz="2400" dirty="0" smtClean="0">
                <a:latin typeface="Times New Roman" panose="02020603050405020304" pitchFamily="18" charset="0"/>
                <a:cs typeface="Times New Roman" panose="02020603050405020304" pitchFamily="18" charset="0"/>
              </a:rPr>
              <a:t>2.Unexpected </a:t>
            </a:r>
            <a:r>
              <a:rPr lang="en-US" altLang="zh-CN" sz="2400" dirty="0">
                <a:latin typeface="Times New Roman" panose="02020603050405020304" pitchFamily="18" charset="0"/>
                <a:cs typeface="Times New Roman" panose="02020603050405020304" pitchFamily="18" charset="0"/>
              </a:rPr>
              <a:t>increase in demand</a:t>
            </a:r>
          </a:p>
          <a:p>
            <a:pPr marL="0" indent="0">
              <a:buNone/>
            </a:pPr>
            <a:r>
              <a:rPr lang="en-US" altLang="zh-CN" sz="2400" dirty="0" smtClean="0">
                <a:latin typeface="Times New Roman" panose="02020603050405020304" pitchFamily="18" charset="0"/>
                <a:cs typeface="Times New Roman" panose="02020603050405020304" pitchFamily="18" charset="0"/>
              </a:rPr>
              <a:t>3.Quick </a:t>
            </a:r>
            <a:r>
              <a:rPr lang="en-US" altLang="zh-CN" sz="2400" dirty="0">
                <a:latin typeface="Times New Roman" panose="02020603050405020304" pitchFamily="18" charset="0"/>
                <a:cs typeface="Times New Roman" panose="02020603050405020304" pitchFamily="18" charset="0"/>
              </a:rPr>
              <a:t>response due to company culture</a:t>
            </a:r>
          </a:p>
          <a:p>
            <a:pPr marL="0" indent="0">
              <a:buNone/>
            </a:pPr>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rPr>
              <a:t>    (Roger, 2022)</a:t>
            </a:r>
          </a:p>
          <a:p>
            <a:pPr marL="0" indent="0">
              <a:buNone/>
            </a:pPr>
            <a:endParaRPr lang="en-US" altLang="zh-CN" sz="2400" dirty="0">
              <a:latin typeface="Times New Roman" panose="02020603050405020304" pitchFamily="18" charset="0"/>
              <a:cs typeface="Times New Roman" panose="02020603050405020304" pitchFamily="18" charset="0"/>
            </a:endParaRPr>
          </a:p>
        </p:txBody>
      </p:sp>
      <p:pic>
        <p:nvPicPr>
          <p:cNvPr id="2" name="图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73194" y="0"/>
            <a:ext cx="6858000" cy="6858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p:cNvSpPr txBox="1"/>
          <p:nvPr/>
        </p:nvSpPr>
        <p:spPr>
          <a:xfrm>
            <a:off x="457199" y="429708"/>
            <a:ext cx="6306535" cy="584775"/>
          </a:xfrm>
          <a:prstGeom prst="rect">
            <a:avLst/>
          </a:prstGeom>
          <a:noFill/>
        </p:spPr>
        <p:txBody>
          <a:bodyPr wrap="none" rtlCol="0">
            <a:spAutoFit/>
          </a:bodyPr>
          <a:lstStyle/>
          <a:p>
            <a:r>
              <a:rPr lang="en-US" altLang="zh-CN" sz="3200" dirty="0">
                <a:latin typeface="Times New Roman" panose="02020603050405020304" pitchFamily="18" charset="0"/>
                <a:cs typeface="Times New Roman" panose="02020603050405020304" pitchFamily="18" charset="0"/>
              </a:rPr>
              <a:t>Challenges during the transformation</a:t>
            </a:r>
            <a:endParaRPr lang="zh-CN" altLang="en-US" sz="3200" dirty="0">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457199" y="1240396"/>
            <a:ext cx="6533806" cy="1835314"/>
          </a:xfrm>
          <a:prstGeom prst="rect">
            <a:avLst/>
          </a:prstGeom>
        </p:spPr>
        <p:txBody>
          <a:bodyPr vert="horz" lIns="91440" tIns="45720" rIns="91440" bIns="45720" rtlCol="0">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318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63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None/>
            </a:pPr>
            <a:r>
              <a:rPr lang="en-US" altLang="zh-CN" sz="2400" dirty="0" smtClean="0">
                <a:latin typeface="Times New Roman" panose="02020603050405020304" pitchFamily="18" charset="0"/>
                <a:cs typeface="Times New Roman" panose="02020603050405020304" pitchFamily="18" charset="0"/>
              </a:rPr>
              <a:t>1.Resistance </a:t>
            </a:r>
            <a:r>
              <a:rPr lang="en-US" altLang="zh-CN" sz="2400" dirty="0">
                <a:latin typeface="Times New Roman" panose="02020603050405020304" pitchFamily="18" charset="0"/>
                <a:cs typeface="Times New Roman" panose="02020603050405020304" pitchFamily="18" charset="0"/>
              </a:rPr>
              <a:t>to change</a:t>
            </a:r>
          </a:p>
          <a:p>
            <a:pPr marL="0" indent="0">
              <a:buNone/>
            </a:pPr>
            <a:r>
              <a:rPr lang="en-US" altLang="zh-CN" sz="2400" dirty="0" smtClean="0">
                <a:latin typeface="Times New Roman" panose="02020603050405020304" pitchFamily="18" charset="0"/>
                <a:cs typeface="Times New Roman" panose="02020603050405020304" pitchFamily="18" charset="0"/>
              </a:rPr>
              <a:t>2.Impact </a:t>
            </a:r>
            <a:r>
              <a:rPr lang="en-US" altLang="zh-CN" sz="2400" dirty="0">
                <a:latin typeface="Times New Roman" panose="02020603050405020304" pitchFamily="18" charset="0"/>
                <a:cs typeface="Times New Roman" panose="02020603050405020304" pitchFamily="18" charset="0"/>
              </a:rPr>
              <a:t>on company culture and operations</a:t>
            </a:r>
          </a:p>
          <a:p>
            <a:pPr marL="0" indent="0">
              <a:buNone/>
            </a:pPr>
            <a:r>
              <a:rPr lang="en-US" altLang="zh-CN" sz="2000" dirty="0" smtClean="0">
                <a:solidFill>
                  <a:schemeClr val="tx1">
                    <a:lumMod val="50000"/>
                    <a:lumOff val="50000"/>
                  </a:schemeClr>
                </a:solidFill>
                <a:latin typeface="Times New Roman" panose="02020603050405020304" pitchFamily="18" charset="0"/>
                <a:cs typeface="Times New Roman" panose="02020603050405020304" pitchFamily="18" charset="0"/>
              </a:rPr>
              <a:t>    (</a:t>
            </a:r>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rPr>
              <a:t>Karl, </a:t>
            </a:r>
            <a:r>
              <a:rPr lang="en-US" altLang="zh-CN" sz="2000" dirty="0" err="1">
                <a:solidFill>
                  <a:schemeClr val="tx1">
                    <a:lumMod val="50000"/>
                    <a:lumOff val="50000"/>
                  </a:schemeClr>
                </a:solidFill>
                <a:latin typeface="Times New Roman" panose="02020603050405020304" pitchFamily="18" charset="0"/>
                <a:cs typeface="Times New Roman" panose="02020603050405020304" pitchFamily="18" charset="0"/>
              </a:rPr>
              <a:t>Peluchette</a:t>
            </a:r>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rPr>
              <a:t> &amp; </a:t>
            </a:r>
            <a:r>
              <a:rPr lang="en-US" altLang="zh-CN" sz="2000" dirty="0" err="1">
                <a:solidFill>
                  <a:schemeClr val="tx1">
                    <a:lumMod val="50000"/>
                    <a:lumOff val="50000"/>
                  </a:schemeClr>
                </a:solidFill>
                <a:latin typeface="Times New Roman" panose="02020603050405020304" pitchFamily="18" charset="0"/>
                <a:cs typeface="Times New Roman" panose="02020603050405020304" pitchFamily="18" charset="0"/>
              </a:rPr>
              <a:t>Aghakhani</a:t>
            </a:r>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rPr>
              <a:t>, 2022).</a:t>
            </a:r>
          </a:p>
        </p:txBody>
      </p:sp>
      <p:pic>
        <p:nvPicPr>
          <p:cNvPr id="3" name="图片 2"/>
          <p:cNvPicPr>
            <a:picLocks noChangeAspect="1"/>
          </p:cNvPicPr>
          <p:nvPr/>
        </p:nvPicPr>
        <p:blipFill rotWithShape="1">
          <a:blip r:embed="rId3">
            <a:extLst>
              <a:ext uri="{28A0092B-C50C-407E-A947-70E740481C1C}">
                <a14:useLocalDpi xmlns:a14="http://schemas.microsoft.com/office/drawing/2010/main" val="0"/>
              </a:ext>
            </a:extLst>
          </a:blip>
          <a:srcRect l="6218" t="13486" r="9620" b="7744"/>
          <a:stretch/>
        </p:blipFill>
        <p:spPr>
          <a:xfrm>
            <a:off x="6991005" y="321642"/>
            <a:ext cx="4753930" cy="323620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p:cNvSpPr txBox="1"/>
          <p:nvPr/>
        </p:nvSpPr>
        <p:spPr>
          <a:xfrm>
            <a:off x="457199" y="429708"/>
            <a:ext cx="5647700" cy="584775"/>
          </a:xfrm>
          <a:prstGeom prst="rect">
            <a:avLst/>
          </a:prstGeom>
          <a:noFill/>
        </p:spPr>
        <p:txBody>
          <a:bodyPr wrap="none" rtlCol="0">
            <a:spAutoFit/>
          </a:bodyPr>
          <a:lstStyle/>
          <a:p>
            <a:r>
              <a:rPr lang="en-US" altLang="zh-CN" sz="3200" dirty="0">
                <a:latin typeface="Times New Roman" panose="02020603050405020304" pitchFamily="18" charset="0"/>
                <a:cs typeface="Times New Roman" panose="02020603050405020304" pitchFamily="18" charset="0"/>
              </a:rPr>
              <a:t>Overcoming resistance to change</a:t>
            </a:r>
            <a:endParaRPr lang="zh-CN" altLang="en-US" sz="3200" dirty="0">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457199" y="1240396"/>
            <a:ext cx="6708372" cy="1444615"/>
          </a:xfrm>
          <a:prstGeom prst="rect">
            <a:avLst/>
          </a:prstGeom>
        </p:spPr>
        <p:txBody>
          <a:bodyPr vert="horz" lIns="91440" tIns="45720" rIns="91440" bIns="45720" rtlCol="0">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318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63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None/>
            </a:pPr>
            <a:r>
              <a:rPr lang="en-US" altLang="zh-CN" sz="2400" dirty="0" smtClean="0">
                <a:latin typeface="Times New Roman" panose="02020603050405020304" pitchFamily="18" charset="0"/>
                <a:cs typeface="Times New Roman" panose="02020603050405020304" pitchFamily="18" charset="0"/>
              </a:rPr>
              <a:t>1.Focus </a:t>
            </a:r>
            <a:r>
              <a:rPr lang="en-US" altLang="zh-CN" sz="2400" dirty="0">
                <a:latin typeface="Times New Roman" panose="02020603050405020304" pitchFamily="18" charset="0"/>
                <a:cs typeface="Times New Roman" panose="02020603050405020304" pitchFamily="18" charset="0"/>
              </a:rPr>
              <a:t>on communication and collaboration</a:t>
            </a:r>
          </a:p>
          <a:p>
            <a:pPr marL="0" indent="0">
              <a:buNone/>
            </a:pPr>
            <a:r>
              <a:rPr lang="en-US" altLang="zh-CN" sz="2400" dirty="0" smtClean="0">
                <a:latin typeface="Times New Roman" panose="02020603050405020304" pitchFamily="18" charset="0"/>
                <a:cs typeface="Times New Roman" panose="02020603050405020304" pitchFamily="18" charset="0"/>
              </a:rPr>
              <a:t>2.Employee </a:t>
            </a:r>
            <a:r>
              <a:rPr lang="en-US" altLang="zh-CN" sz="2400" dirty="0">
                <a:latin typeface="Times New Roman" panose="02020603050405020304" pitchFamily="18" charset="0"/>
                <a:cs typeface="Times New Roman" panose="02020603050405020304" pitchFamily="18" charset="0"/>
              </a:rPr>
              <a:t>involvement in the change process</a:t>
            </a:r>
          </a:p>
          <a:p>
            <a:pPr marL="0" indent="0">
              <a:buNone/>
            </a:pPr>
            <a:r>
              <a:rPr lang="en-US" altLang="zh-CN" sz="2000" dirty="0" smtClean="0">
                <a:solidFill>
                  <a:schemeClr val="tx1">
                    <a:lumMod val="50000"/>
                    <a:lumOff val="50000"/>
                  </a:schemeClr>
                </a:solidFill>
                <a:latin typeface="Times New Roman" panose="02020603050405020304" pitchFamily="18" charset="0"/>
                <a:cs typeface="Times New Roman" panose="02020603050405020304" pitchFamily="18" charset="0"/>
              </a:rPr>
              <a:t>    (</a:t>
            </a:r>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rPr>
              <a:t>Karl, </a:t>
            </a:r>
            <a:r>
              <a:rPr lang="en-US" altLang="zh-CN" sz="2000" dirty="0" err="1">
                <a:solidFill>
                  <a:schemeClr val="tx1">
                    <a:lumMod val="50000"/>
                    <a:lumOff val="50000"/>
                  </a:schemeClr>
                </a:solidFill>
                <a:latin typeface="Times New Roman" panose="02020603050405020304" pitchFamily="18" charset="0"/>
                <a:cs typeface="Times New Roman" panose="02020603050405020304" pitchFamily="18" charset="0"/>
              </a:rPr>
              <a:t>Peluchette</a:t>
            </a:r>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rPr>
              <a:t> &amp; </a:t>
            </a:r>
            <a:r>
              <a:rPr lang="en-US" altLang="zh-CN" sz="2000" dirty="0" err="1">
                <a:solidFill>
                  <a:schemeClr val="tx1">
                    <a:lumMod val="50000"/>
                    <a:lumOff val="50000"/>
                  </a:schemeClr>
                </a:solidFill>
                <a:latin typeface="Times New Roman" panose="02020603050405020304" pitchFamily="18" charset="0"/>
                <a:cs typeface="Times New Roman" panose="02020603050405020304" pitchFamily="18" charset="0"/>
              </a:rPr>
              <a:t>Aghakhani</a:t>
            </a:r>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rPr>
              <a:t>, 2022).</a:t>
            </a:r>
          </a:p>
          <a:p>
            <a:pPr marL="0" indent="0">
              <a:buNone/>
            </a:pPr>
            <a:endParaRPr lang="en-US" altLang="zh-CN" sz="2400" dirty="0">
              <a:latin typeface="Times New Roman" panose="02020603050405020304" pitchFamily="18" charset="0"/>
              <a:cs typeface="Times New Roman" panose="02020603050405020304" pitchFamily="18" charset="0"/>
            </a:endParaRPr>
          </a:p>
        </p:txBody>
      </p:sp>
      <p:pic>
        <p:nvPicPr>
          <p:cNvPr id="2" name="图片 1"/>
          <p:cNvPicPr>
            <a:picLocks noChangeAspect="1"/>
          </p:cNvPicPr>
          <p:nvPr/>
        </p:nvPicPr>
        <p:blipFill rotWithShape="1">
          <a:blip r:embed="rId3">
            <a:extLst>
              <a:ext uri="{28A0092B-C50C-407E-A947-70E740481C1C}">
                <a14:useLocalDpi xmlns:a14="http://schemas.microsoft.com/office/drawing/2010/main" val="0"/>
              </a:ext>
            </a:extLst>
          </a:blip>
          <a:srcRect b="10303"/>
          <a:stretch/>
        </p:blipFill>
        <p:spPr>
          <a:xfrm>
            <a:off x="6287779" y="706582"/>
            <a:ext cx="5765576" cy="615141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357559"/>
            <a:ext cx="12192000" cy="4597346"/>
          </a:xfrm>
          <a:prstGeom prst="rect">
            <a:avLst/>
          </a:prstGeom>
        </p:spPr>
      </p:pic>
      <p:sp>
        <p:nvSpPr>
          <p:cNvPr id="6" name="文本框 5"/>
          <p:cNvSpPr txBox="1"/>
          <p:nvPr/>
        </p:nvSpPr>
        <p:spPr>
          <a:xfrm>
            <a:off x="457199" y="429708"/>
            <a:ext cx="6102761" cy="584775"/>
          </a:xfrm>
          <a:prstGeom prst="rect">
            <a:avLst/>
          </a:prstGeom>
          <a:noFill/>
        </p:spPr>
        <p:txBody>
          <a:bodyPr wrap="none" rtlCol="0">
            <a:spAutoFit/>
          </a:bodyPr>
          <a:lstStyle/>
          <a:p>
            <a:r>
              <a:rPr lang="en-US" altLang="zh-CN" sz="3200" dirty="0">
                <a:latin typeface="Times New Roman" panose="02020603050405020304" pitchFamily="18" charset="0"/>
                <a:cs typeface="Times New Roman" panose="02020603050405020304" pitchFamily="18" charset="0"/>
              </a:rPr>
              <a:t>Lewin’s change management model</a:t>
            </a:r>
            <a:endParaRPr lang="zh-CN" altLang="en-US" sz="3200" dirty="0">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457199" y="1240397"/>
            <a:ext cx="8537172" cy="2234324"/>
          </a:xfrm>
          <a:prstGeom prst="rect">
            <a:avLst/>
          </a:prstGeom>
        </p:spPr>
        <p:txBody>
          <a:bodyPr vert="horz" lIns="91440" tIns="45720" rIns="91440" bIns="45720" rtlCol="0">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318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63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None/>
            </a:pPr>
            <a:r>
              <a:rPr lang="en-US" altLang="zh-CN" sz="2400" dirty="0" smtClean="0">
                <a:latin typeface="Times New Roman" panose="02020603050405020304" pitchFamily="18" charset="0"/>
                <a:cs typeface="Times New Roman" panose="02020603050405020304" pitchFamily="18" charset="0"/>
              </a:rPr>
              <a:t>1.Three </a:t>
            </a:r>
            <a:r>
              <a:rPr lang="en-US" altLang="zh-CN" sz="2400" dirty="0">
                <a:latin typeface="Times New Roman" panose="02020603050405020304" pitchFamily="18" charset="0"/>
                <a:cs typeface="Times New Roman" panose="02020603050405020304" pitchFamily="18" charset="0"/>
              </a:rPr>
              <a:t>stages: unfreeze, change, re-freeze</a:t>
            </a:r>
          </a:p>
          <a:p>
            <a:pPr marL="0" indent="0">
              <a:buNone/>
            </a:pPr>
            <a:r>
              <a:rPr lang="en-US" altLang="zh-CN" sz="2400" dirty="0" smtClean="0">
                <a:latin typeface="Times New Roman" panose="02020603050405020304" pitchFamily="18" charset="0"/>
                <a:cs typeface="Times New Roman" panose="02020603050405020304" pitchFamily="18" charset="0"/>
              </a:rPr>
              <a:t>2.Successful </a:t>
            </a:r>
            <a:r>
              <a:rPr lang="en-US" altLang="zh-CN" sz="2400" dirty="0">
                <a:latin typeface="Times New Roman" panose="02020603050405020304" pitchFamily="18" charset="0"/>
                <a:cs typeface="Times New Roman" panose="02020603050405020304" pitchFamily="18" charset="0"/>
              </a:rPr>
              <a:t>navigation of the first two stages</a:t>
            </a:r>
          </a:p>
          <a:p>
            <a:pPr marL="0" indent="0">
              <a:buNone/>
            </a:pPr>
            <a:r>
              <a:rPr lang="en-US" altLang="zh-CN" sz="2400" dirty="0" smtClean="0">
                <a:latin typeface="Times New Roman" panose="02020603050405020304" pitchFamily="18" charset="0"/>
                <a:cs typeface="Times New Roman" panose="02020603050405020304" pitchFamily="18" charset="0"/>
              </a:rPr>
              <a:t>3.Too </a:t>
            </a:r>
            <a:r>
              <a:rPr lang="en-US" altLang="zh-CN" sz="2400" dirty="0">
                <a:latin typeface="Times New Roman" panose="02020603050405020304" pitchFamily="18" charset="0"/>
                <a:cs typeface="Times New Roman" panose="02020603050405020304" pitchFamily="18" charset="0"/>
              </a:rPr>
              <a:t>soon to tell for the final stage</a:t>
            </a:r>
          </a:p>
          <a:p>
            <a:pPr marL="0" indent="0">
              <a:buNone/>
            </a:pPr>
            <a:r>
              <a:rPr lang="en-US" altLang="zh-CN" sz="2000" dirty="0" smtClean="0">
                <a:solidFill>
                  <a:schemeClr val="tx1">
                    <a:lumMod val="50000"/>
                    <a:lumOff val="50000"/>
                  </a:schemeClr>
                </a:solidFill>
                <a:latin typeface="Times New Roman" panose="02020603050405020304" pitchFamily="18" charset="0"/>
                <a:cs typeface="Times New Roman" panose="02020603050405020304" pitchFamily="18" charset="0"/>
              </a:rPr>
              <a:t>    (</a:t>
            </a:r>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rPr>
              <a:t>Barrow, </a:t>
            </a:r>
            <a:r>
              <a:rPr lang="en-US" altLang="zh-CN" sz="2000" dirty="0" err="1">
                <a:solidFill>
                  <a:schemeClr val="tx1">
                    <a:lumMod val="50000"/>
                    <a:lumOff val="50000"/>
                  </a:schemeClr>
                </a:solidFill>
                <a:latin typeface="Times New Roman" panose="02020603050405020304" pitchFamily="18" charset="0"/>
                <a:cs typeface="Times New Roman" panose="02020603050405020304" pitchFamily="18" charset="0"/>
              </a:rPr>
              <a:t>Annamaraju</a:t>
            </a:r>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rPr>
              <a:t> &amp; Toney-Butler, 2017).</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4948" y="1396538"/>
            <a:ext cx="10582102" cy="2029593"/>
          </a:xfrm>
        </p:spPr>
        <p:txBody>
          <a:bodyPr>
            <a:normAutofit/>
          </a:bodyPr>
          <a:lstStyle/>
          <a:p>
            <a:pPr marL="0" indent="0" algn="ctr">
              <a:buNone/>
            </a:pPr>
            <a:r>
              <a:rPr lang="en-US" sz="2400" dirty="0">
                <a:solidFill>
                  <a:schemeClr val="tx1">
                    <a:lumMod val="65000"/>
                    <a:lumOff val="35000"/>
                  </a:schemeClr>
                </a:solidFill>
                <a:latin typeface="Times New Roman" panose="02020603050405020304" pitchFamily="18" charset="0"/>
                <a:cs typeface="Times New Roman" panose="02020603050405020304" pitchFamily="18" charset="0"/>
              </a:rPr>
              <a:t>Changes at Zoom Inc. were a result of internal and external factors</a:t>
            </a:r>
          </a:p>
          <a:p>
            <a:pPr marL="0" indent="0" algn="ctr">
              <a:buNone/>
            </a:pPr>
            <a:r>
              <a:rPr lang="en-US" sz="2400" dirty="0">
                <a:solidFill>
                  <a:schemeClr val="tx1">
                    <a:lumMod val="65000"/>
                    <a:lumOff val="35000"/>
                  </a:schemeClr>
                </a:solidFill>
                <a:latin typeface="Times New Roman" panose="02020603050405020304" pitchFamily="18" charset="0"/>
                <a:cs typeface="Times New Roman" panose="02020603050405020304" pitchFamily="18" charset="0"/>
              </a:rPr>
              <a:t>Successfully navigated the changes by focusing on communication, collaboration, and technology</a:t>
            </a:r>
          </a:p>
          <a:p>
            <a:pPr marL="0" indent="0" algn="ctr">
              <a:buNone/>
            </a:pPr>
            <a:r>
              <a:rPr lang="en-US" sz="2400" dirty="0">
                <a:solidFill>
                  <a:schemeClr val="tx1">
                    <a:lumMod val="65000"/>
                    <a:lumOff val="35000"/>
                  </a:schemeClr>
                </a:solidFill>
                <a:latin typeface="Times New Roman" panose="02020603050405020304" pitchFamily="18" charset="0"/>
                <a:cs typeface="Times New Roman" panose="02020603050405020304" pitchFamily="18" charset="0"/>
              </a:rPr>
              <a:t>Well positioned for continued success in the future.</a:t>
            </a:r>
          </a:p>
        </p:txBody>
      </p:sp>
      <p:sp>
        <p:nvSpPr>
          <p:cNvPr id="6" name="文本框 5"/>
          <p:cNvSpPr txBox="1"/>
          <p:nvPr/>
        </p:nvSpPr>
        <p:spPr>
          <a:xfrm>
            <a:off x="5113999" y="537774"/>
            <a:ext cx="1963999" cy="584775"/>
          </a:xfrm>
          <a:prstGeom prst="rect">
            <a:avLst/>
          </a:prstGeom>
          <a:noFill/>
        </p:spPr>
        <p:txBody>
          <a:bodyPr wrap="none" rtlCol="0">
            <a:spAutoFit/>
          </a:bodyPr>
          <a:lstStyle/>
          <a:p>
            <a:r>
              <a:rPr lang="en-US" altLang="zh-CN" sz="3200" dirty="0">
                <a:latin typeface="Times New Roman" panose="02020603050405020304" pitchFamily="18" charset="0"/>
                <a:cs typeface="Times New Roman" panose="02020603050405020304" pitchFamily="18" charset="0"/>
              </a:rPr>
              <a:t>conclusion</a:t>
            </a:r>
            <a:endParaRPr lang="zh-CN" altLang="en-US" sz="3200" dirty="0">
              <a:latin typeface="Times New Roman" panose="02020603050405020304" pitchFamily="18" charset="0"/>
              <a:cs typeface="Times New Roman" panose="02020603050405020304" pitchFamily="18" charset="0"/>
            </a:endParaRPr>
          </a:p>
        </p:txBody>
      </p:sp>
      <p:pic>
        <p:nvPicPr>
          <p:cNvPr id="7" name="图片 6"/>
          <p:cNvPicPr>
            <a:picLocks noChangeAspect="1"/>
          </p:cNvPicPr>
          <p:nvPr/>
        </p:nvPicPr>
        <p:blipFill rotWithShape="1">
          <a:blip r:embed="rId3">
            <a:extLst>
              <a:ext uri="{28A0092B-C50C-407E-A947-70E740481C1C}">
                <a14:useLocalDpi xmlns:a14="http://schemas.microsoft.com/office/drawing/2010/main" val="0"/>
              </a:ext>
            </a:extLst>
          </a:blip>
          <a:srcRect t="24497" b="29179"/>
          <a:stretch/>
        </p:blipFill>
        <p:spPr>
          <a:xfrm>
            <a:off x="1549788" y="3361476"/>
            <a:ext cx="9092420" cy="3001818"/>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7076" y="3940232"/>
            <a:ext cx="11014364" cy="2394065"/>
          </a:xfrm>
        </p:spPr>
        <p:txBody>
          <a:bodyPr>
            <a:normAutofit/>
          </a:bodyPr>
          <a:lstStyle/>
          <a:p>
            <a:pPr marL="0" indent="0">
              <a:buNone/>
            </a:pPr>
            <a:r>
              <a:rPr lang="en-US" sz="1200" dirty="0" err="1">
                <a:solidFill>
                  <a:schemeClr val="tx1">
                    <a:lumMod val="65000"/>
                    <a:lumOff val="35000"/>
                  </a:schemeClr>
                </a:solidFill>
              </a:rPr>
              <a:t>Nuryana</a:t>
            </a:r>
            <a:r>
              <a:rPr lang="en-US" sz="1200" dirty="0">
                <a:solidFill>
                  <a:schemeClr val="tx1">
                    <a:lumMod val="65000"/>
                    <a:lumOff val="35000"/>
                  </a:schemeClr>
                </a:solidFill>
              </a:rPr>
              <a:t>, Z., </a:t>
            </a:r>
            <a:r>
              <a:rPr lang="en-US" sz="1200" dirty="0" err="1">
                <a:solidFill>
                  <a:schemeClr val="tx1">
                    <a:lumMod val="65000"/>
                    <a:lumOff val="35000"/>
                  </a:schemeClr>
                </a:solidFill>
              </a:rPr>
              <a:t>Pangarso</a:t>
            </a:r>
            <a:r>
              <a:rPr lang="en-US" sz="1200" dirty="0">
                <a:solidFill>
                  <a:schemeClr val="tx1">
                    <a:lumMod val="65000"/>
                    <a:lumOff val="35000"/>
                  </a:schemeClr>
                </a:solidFill>
              </a:rPr>
              <a:t>, A., &amp; Zain, F. M. (2021). Factor of Zoom Cloud Meetings: </a:t>
            </a:r>
            <a:r>
              <a:rPr lang="en-US" sz="1200" dirty="0" smtClean="0">
                <a:solidFill>
                  <a:schemeClr val="tx1">
                    <a:lumMod val="65000"/>
                    <a:lumOff val="35000"/>
                  </a:schemeClr>
                </a:solidFill>
              </a:rPr>
              <a:t>Technology </a:t>
            </a:r>
            <a:r>
              <a:rPr lang="en-US" sz="1200" dirty="0">
                <a:solidFill>
                  <a:schemeClr val="tx1">
                    <a:lumMod val="65000"/>
                    <a:lumOff val="35000"/>
                  </a:schemeClr>
                </a:solidFill>
              </a:rPr>
              <a:t>Adoption in the Pandemic of COVID-19. International Journal of Evaluation and Research in Education, 10(3), 816-825.</a:t>
            </a:r>
          </a:p>
          <a:p>
            <a:pPr marL="0" indent="0">
              <a:buNone/>
            </a:pPr>
            <a:r>
              <a:rPr lang="en-US" sz="1200" dirty="0">
                <a:solidFill>
                  <a:schemeClr val="tx1">
                    <a:lumMod val="65000"/>
                    <a:lumOff val="35000"/>
                  </a:schemeClr>
                </a:solidFill>
              </a:rPr>
              <a:t>Boland, J., Banks, S., </a:t>
            </a:r>
            <a:r>
              <a:rPr lang="en-US" sz="1200" dirty="0" err="1">
                <a:solidFill>
                  <a:schemeClr val="tx1">
                    <a:lumMod val="65000"/>
                    <a:lumOff val="35000"/>
                  </a:schemeClr>
                </a:solidFill>
              </a:rPr>
              <a:t>Krabbe</a:t>
            </a:r>
            <a:r>
              <a:rPr lang="en-US" sz="1200" dirty="0">
                <a:solidFill>
                  <a:schemeClr val="tx1">
                    <a:lumMod val="65000"/>
                    <a:lumOff val="35000"/>
                  </a:schemeClr>
                </a:solidFill>
              </a:rPr>
              <a:t>, R., Lawrence, S., Murray, T., Henning, T., &amp; Vandenberg, M. (2021). A COVID-19-era rapid review: using Zoom and Skype for qualitative group research. Public Health Research &amp; Practice, 1-9.</a:t>
            </a:r>
          </a:p>
          <a:p>
            <a:pPr marL="0" indent="0">
              <a:buNone/>
            </a:pPr>
            <a:r>
              <a:rPr lang="en-US" sz="1200" dirty="0">
                <a:solidFill>
                  <a:schemeClr val="tx1">
                    <a:lumMod val="65000"/>
                    <a:lumOff val="35000"/>
                  </a:schemeClr>
                </a:solidFill>
              </a:rPr>
              <a:t>Karl, K. A., </a:t>
            </a:r>
            <a:r>
              <a:rPr lang="en-US" sz="1200" dirty="0" err="1">
                <a:solidFill>
                  <a:schemeClr val="tx1">
                    <a:lumMod val="65000"/>
                    <a:lumOff val="35000"/>
                  </a:schemeClr>
                </a:solidFill>
              </a:rPr>
              <a:t>Peluchette</a:t>
            </a:r>
            <a:r>
              <a:rPr lang="en-US" sz="1200" dirty="0">
                <a:solidFill>
                  <a:schemeClr val="tx1">
                    <a:lumMod val="65000"/>
                    <a:lumOff val="35000"/>
                  </a:schemeClr>
                </a:solidFill>
              </a:rPr>
              <a:t>, J. V., &amp; </a:t>
            </a:r>
            <a:r>
              <a:rPr lang="en-US" sz="1200" dirty="0" err="1">
                <a:solidFill>
                  <a:schemeClr val="tx1">
                    <a:lumMod val="65000"/>
                    <a:lumOff val="35000"/>
                  </a:schemeClr>
                </a:solidFill>
              </a:rPr>
              <a:t>Aghakhani</a:t>
            </a:r>
            <a:r>
              <a:rPr lang="en-US" sz="1200" dirty="0">
                <a:solidFill>
                  <a:schemeClr val="tx1">
                    <a:lumMod val="65000"/>
                    <a:lumOff val="35000"/>
                  </a:schemeClr>
                </a:solidFill>
              </a:rPr>
              <a:t>, N. (2022). Virtual Work Meetings During the COVID-19 Pandemic: The Good, Bad, and Ugly. Small Group Research, 53(3), 343–365. https://doi.org/10.1177/10464964211015286</a:t>
            </a:r>
          </a:p>
          <a:p>
            <a:pPr marL="0" indent="0">
              <a:buNone/>
            </a:pPr>
            <a:r>
              <a:rPr lang="en-US" sz="1200" dirty="0">
                <a:solidFill>
                  <a:schemeClr val="tx1">
                    <a:lumMod val="65000"/>
                    <a:lumOff val="35000"/>
                  </a:schemeClr>
                </a:solidFill>
              </a:rPr>
              <a:t>Archibald, M. M., </a:t>
            </a:r>
            <a:r>
              <a:rPr lang="en-US" sz="1200" dirty="0" err="1">
                <a:solidFill>
                  <a:schemeClr val="tx1">
                    <a:lumMod val="65000"/>
                    <a:lumOff val="35000"/>
                  </a:schemeClr>
                </a:solidFill>
              </a:rPr>
              <a:t>Ambagtsheer</a:t>
            </a:r>
            <a:r>
              <a:rPr lang="en-US" sz="1200" dirty="0">
                <a:solidFill>
                  <a:schemeClr val="tx1">
                    <a:lumMod val="65000"/>
                    <a:lumOff val="35000"/>
                  </a:schemeClr>
                </a:solidFill>
              </a:rPr>
              <a:t>, R. C., Casey, M. G., &amp; Lawless, M. (2019). Using Zoom Videoconferencing for Qualitative Data Collection: Perceptions and Experiences of Researchers and Participants. International Journal of Qualitative Methods. https://</a:t>
            </a:r>
            <a:r>
              <a:rPr lang="en-US" sz="1200" dirty="0" smtClean="0">
                <a:solidFill>
                  <a:schemeClr val="tx1">
                    <a:lumMod val="65000"/>
                    <a:lumOff val="35000"/>
                  </a:schemeClr>
                </a:solidFill>
              </a:rPr>
              <a:t>doi.org/10.1177/1609406919874596</a:t>
            </a:r>
            <a:endParaRPr lang="en-US" sz="1200" dirty="0">
              <a:solidFill>
                <a:schemeClr val="tx1">
                  <a:lumMod val="65000"/>
                  <a:lumOff val="35000"/>
                </a:schemeClr>
              </a:solidFill>
            </a:endParaRPr>
          </a:p>
        </p:txBody>
      </p:sp>
      <p:sp>
        <p:nvSpPr>
          <p:cNvPr id="5" name="文本框 4"/>
          <p:cNvSpPr txBox="1"/>
          <p:nvPr/>
        </p:nvSpPr>
        <p:spPr>
          <a:xfrm>
            <a:off x="507076" y="3365555"/>
            <a:ext cx="1393330" cy="400110"/>
          </a:xfrm>
          <a:prstGeom prst="rect">
            <a:avLst/>
          </a:prstGeom>
          <a:noFill/>
        </p:spPr>
        <p:txBody>
          <a:bodyPr wrap="none" rtlCol="0">
            <a:spAutoFit/>
          </a:bodyPr>
          <a:lstStyle/>
          <a:p>
            <a:r>
              <a:rPr lang="en-US" altLang="zh-CN" sz="2000" dirty="0" smtClean="0">
                <a:solidFill>
                  <a:srgbClr val="0070C0"/>
                </a:solidFill>
                <a:latin typeface="Times New Roman" panose="02020603050405020304" pitchFamily="18" charset="0"/>
                <a:cs typeface="Times New Roman" panose="02020603050405020304" pitchFamily="18" charset="0"/>
              </a:rPr>
              <a:t>References:</a:t>
            </a:r>
            <a:endParaRPr lang="zh-CN" altLang="en-US" sz="2000" dirty="0">
              <a:solidFill>
                <a:srgbClr val="0070C0"/>
              </a:solidFill>
              <a:latin typeface="Times New Roman" panose="02020603050405020304" pitchFamily="18" charset="0"/>
              <a:cs typeface="Times New Roman" panose="02020603050405020304" pitchFamily="18" charset="0"/>
            </a:endParaRPr>
          </a:p>
        </p:txBody>
      </p:sp>
      <p:pic>
        <p:nvPicPr>
          <p:cNvPr id="2" name="图片 1"/>
          <p:cNvPicPr>
            <a:picLocks noChangeAspect="1"/>
          </p:cNvPicPr>
          <p:nvPr/>
        </p:nvPicPr>
        <p:blipFill rotWithShape="1">
          <a:blip r:embed="rId2">
            <a:extLst>
              <a:ext uri="{28A0092B-C50C-407E-A947-70E740481C1C}">
                <a14:useLocalDpi xmlns:a14="http://schemas.microsoft.com/office/drawing/2010/main" val="0"/>
              </a:ext>
            </a:extLst>
          </a:blip>
          <a:srcRect l="23967" t="16284" r="14143" b="23545"/>
          <a:stretch/>
        </p:blipFill>
        <p:spPr>
          <a:xfrm>
            <a:off x="566027" y="2241298"/>
            <a:ext cx="888700" cy="94969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8234" y="3940233"/>
            <a:ext cx="11570886" cy="2186247"/>
          </a:xfrm>
        </p:spPr>
        <p:txBody>
          <a:bodyPr>
            <a:normAutofit lnSpcReduction="10000"/>
          </a:bodyPr>
          <a:lstStyle/>
          <a:p>
            <a:pPr marL="0" indent="0">
              <a:buNone/>
            </a:pPr>
            <a:r>
              <a:rPr lang="en-US" sz="1200" dirty="0" smtClean="0">
                <a:solidFill>
                  <a:schemeClr val="tx1">
                    <a:lumMod val="65000"/>
                    <a:lumOff val="35000"/>
                  </a:schemeClr>
                </a:solidFill>
              </a:rPr>
              <a:t>Roger, D. (2022). How Zoom Conquered Video Conferencing. Forbes. https://www.forbes.com/sites/rogerdooley/2020/09/30/how-zoom-conquered-video-conferencing/?sh=5387a1c5a977</a:t>
            </a:r>
          </a:p>
          <a:p>
            <a:pPr marL="0" indent="0">
              <a:buNone/>
            </a:pPr>
            <a:r>
              <a:rPr lang="en-US" sz="1200" dirty="0" err="1" smtClean="0">
                <a:solidFill>
                  <a:schemeClr val="tx1">
                    <a:lumMod val="65000"/>
                    <a:lumOff val="35000"/>
                  </a:schemeClr>
                </a:solidFill>
              </a:rPr>
              <a:t>Burnes</a:t>
            </a:r>
            <a:r>
              <a:rPr lang="en-US" sz="1200" dirty="0" smtClean="0">
                <a:solidFill>
                  <a:schemeClr val="tx1">
                    <a:lumMod val="65000"/>
                    <a:lumOff val="35000"/>
                  </a:schemeClr>
                </a:solidFill>
              </a:rPr>
              <a:t>, B. (2019). The Origins of Lewin’s Three-Step Model of Change. The Journal of Applied Behavioral Science. https://doi.org/10.1177/0021886319892685</a:t>
            </a:r>
          </a:p>
          <a:p>
            <a:pPr marL="0" indent="0">
              <a:buNone/>
            </a:pPr>
            <a:r>
              <a:rPr lang="en-US" sz="1200" dirty="0" smtClean="0">
                <a:solidFill>
                  <a:schemeClr val="tx1">
                    <a:lumMod val="65000"/>
                    <a:lumOff val="35000"/>
                  </a:schemeClr>
                </a:solidFill>
              </a:rPr>
              <a:t>Barrow, J. M., </a:t>
            </a:r>
            <a:r>
              <a:rPr lang="en-US" sz="1200" dirty="0" err="1" smtClean="0">
                <a:solidFill>
                  <a:schemeClr val="tx1">
                    <a:lumMod val="65000"/>
                    <a:lumOff val="35000"/>
                  </a:schemeClr>
                </a:solidFill>
              </a:rPr>
              <a:t>Annamaraju</a:t>
            </a:r>
            <a:r>
              <a:rPr lang="en-US" sz="1200" dirty="0" smtClean="0">
                <a:solidFill>
                  <a:schemeClr val="tx1">
                    <a:lumMod val="65000"/>
                    <a:lumOff val="35000"/>
                  </a:schemeClr>
                </a:solidFill>
              </a:rPr>
              <a:t>, P., &amp; Toney-Butler, T. J. (2017). Change management.</a:t>
            </a:r>
          </a:p>
          <a:p>
            <a:pPr marL="0" indent="0">
              <a:buNone/>
            </a:pPr>
            <a:r>
              <a:rPr lang="en-US" sz="1200" dirty="0" smtClean="0">
                <a:solidFill>
                  <a:schemeClr val="tx1">
                    <a:lumMod val="65000"/>
                    <a:lumOff val="35000"/>
                  </a:schemeClr>
                </a:solidFill>
              </a:rPr>
              <a:t>Nast, C. (2020, August 6). Zoom took over the world. This is what will happen next. WIRED UK. https://www.wired.co.uk/article/future-of-zoo</a:t>
            </a:r>
          </a:p>
          <a:p>
            <a:pPr marL="0" indent="0">
              <a:buNone/>
            </a:pPr>
            <a:r>
              <a:rPr lang="en-US" sz="1200" dirty="0" err="1" smtClean="0">
                <a:solidFill>
                  <a:schemeClr val="tx1">
                    <a:lumMod val="65000"/>
                    <a:lumOff val="35000"/>
                  </a:schemeClr>
                </a:solidFill>
              </a:rPr>
              <a:t>Aboulezz</a:t>
            </a:r>
            <a:r>
              <a:rPr lang="en-US" sz="1200" dirty="0" smtClean="0">
                <a:solidFill>
                  <a:schemeClr val="tx1">
                    <a:lumMod val="65000"/>
                    <a:lumOff val="35000"/>
                  </a:schemeClr>
                </a:solidFill>
              </a:rPr>
              <a:t>, O. (2021, February 7). How Zoom won the pandemic. Digital Innovation and Transformation. https://d3.harvard.edu/platform-digit/submission/how-zoom-won-the-pandemic/</a:t>
            </a:r>
          </a:p>
          <a:p>
            <a:pPr marL="0" indent="0">
              <a:buNone/>
            </a:pPr>
            <a:r>
              <a:rPr lang="en-US" sz="1200" dirty="0" smtClean="0">
                <a:solidFill>
                  <a:schemeClr val="tx1">
                    <a:lumMod val="65000"/>
                    <a:lumOff val="35000"/>
                  </a:schemeClr>
                </a:solidFill>
              </a:rPr>
              <a:t>Cao, X. (2021, December). Analyzing the Popularity of Zoom Video Communications Using Marketing Mix Theory. In 2021 3rd International Conference on Economic Management and Cultural Industry (ICEMCI 2021) (pp. 301-305). Atlantis Press.</a:t>
            </a:r>
            <a:endParaRPr lang="en-US" sz="1200" dirty="0">
              <a:solidFill>
                <a:schemeClr val="tx1">
                  <a:lumMod val="65000"/>
                  <a:lumOff val="35000"/>
                </a:schemeClr>
              </a:solidFill>
            </a:endParaRPr>
          </a:p>
        </p:txBody>
      </p:sp>
      <p:sp>
        <p:nvSpPr>
          <p:cNvPr id="5" name="文本框 4"/>
          <p:cNvSpPr txBox="1"/>
          <p:nvPr/>
        </p:nvSpPr>
        <p:spPr>
          <a:xfrm>
            <a:off x="438234" y="3373868"/>
            <a:ext cx="1393330" cy="400110"/>
          </a:xfrm>
          <a:prstGeom prst="rect">
            <a:avLst/>
          </a:prstGeom>
          <a:noFill/>
        </p:spPr>
        <p:txBody>
          <a:bodyPr wrap="none" rtlCol="0">
            <a:spAutoFit/>
          </a:bodyPr>
          <a:lstStyle/>
          <a:p>
            <a:r>
              <a:rPr lang="en-US" altLang="zh-CN" sz="2000" dirty="0">
                <a:solidFill>
                  <a:srgbClr val="0070C0"/>
                </a:solidFill>
                <a:latin typeface="Times New Roman" panose="02020603050405020304" pitchFamily="18" charset="0"/>
                <a:cs typeface="Times New Roman" panose="02020603050405020304" pitchFamily="18" charset="0"/>
              </a:rPr>
              <a:t>References:</a:t>
            </a:r>
            <a:endParaRPr lang="zh-CN" altLang="en-US" sz="2000" dirty="0">
              <a:solidFill>
                <a:srgbClr val="0070C0"/>
              </a:solidFill>
              <a:latin typeface="Times New Roman" panose="02020603050405020304" pitchFamily="18" charset="0"/>
              <a:cs typeface="Times New Roman" panose="02020603050405020304" pitchFamily="18" charset="0"/>
            </a:endParaRPr>
          </a:p>
        </p:txBody>
      </p:sp>
      <p:pic>
        <p:nvPicPr>
          <p:cNvPr id="4" name="图片 3"/>
          <p:cNvPicPr>
            <a:picLocks noChangeAspect="1"/>
          </p:cNvPicPr>
          <p:nvPr/>
        </p:nvPicPr>
        <p:blipFill rotWithShape="1">
          <a:blip r:embed="rId2">
            <a:extLst>
              <a:ext uri="{28A0092B-C50C-407E-A947-70E740481C1C}">
                <a14:useLocalDpi xmlns:a14="http://schemas.microsoft.com/office/drawing/2010/main" val="0"/>
              </a:ext>
            </a:extLst>
          </a:blip>
          <a:srcRect l="23967" t="16284" r="14143" b="23545"/>
          <a:stretch/>
        </p:blipFill>
        <p:spPr>
          <a:xfrm>
            <a:off x="516151" y="2257923"/>
            <a:ext cx="888700" cy="949690"/>
          </a:xfrm>
          <a:prstGeom prst="rect">
            <a:avLst/>
          </a:prstGeom>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PP_MARK_KEY" val="78548793-a15c-4e8a-bf92-7a8490f89189"/>
  <p:tag name="COMMONDATA" val="eyJoZGlkIjoiYWJjZjhjMGYwMWJlZmMwYTZmMjI1MzQwNTU1YTNlNmYifQ=="/>
</p:tagLst>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102</TotalTime>
  <Words>1256</Words>
  <Application>Microsoft Office PowerPoint</Application>
  <PresentationFormat>宽屏</PresentationFormat>
  <Paragraphs>85</Paragraphs>
  <Slides>13</Slides>
  <Notes>10</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13</vt:i4>
      </vt:variant>
    </vt:vector>
  </HeadingPairs>
  <TitlesOfParts>
    <vt:vector size="20" baseType="lpstr">
      <vt:lpstr>Söhne</vt:lpstr>
      <vt:lpstr>华文中宋</vt:lpstr>
      <vt:lpstr>Arial</vt:lpstr>
      <vt:lpstr>Calibri</vt:lpstr>
      <vt:lpstr>Gill Sans MT</vt:lpstr>
      <vt:lpstr>Times New Roman</vt:lpstr>
      <vt:lpstr>Parcel</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 A Critical Analysis of Zoom Inc.’s Rapid Transformation During the Covid19 Pandemic</dc:title>
  <dc:creator/>
  <cp:lastModifiedBy>Administrator</cp:lastModifiedBy>
  <cp:revision>24</cp:revision>
  <dcterms:created xsi:type="dcterms:W3CDTF">2023-02-17T02:42:14Z</dcterms:created>
  <dcterms:modified xsi:type="dcterms:W3CDTF">2023-02-17T08:20:51Z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9B84CF0255C947B19D11E5DD6E5937EF</vt:lpwstr>
  </property>
  <property fmtid="{D5CDD505-2E9C-101B-9397-08002B2CF9AE}" pid="3" name="KSOProductBuildVer">
    <vt:lpwstr>2052-11.1.0.13703</vt:lpwstr>
  </property>
</Properties>
</file>