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4"/>
  </p:sldMasterIdLst>
  <p:sldIdLst>
    <p:sldId id="256" r:id="rId5"/>
    <p:sldId id="262" r:id="rId6"/>
    <p:sldId id="257" r:id="rId7"/>
    <p:sldId id="258" r:id="rId8"/>
    <p:sldId id="259" r:id="rId9"/>
    <p:sldId id="260" r:id="rId10"/>
    <p:sldId id="263" r:id="rId11"/>
    <p:sldId id="26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8C9C31-0453-4C3A-AEF5-52A7AAB83746}" v="20" dt="2025-11-13T15:16:15.841"/>
    <p1510:client id="{F612E91E-3C54-5AA1-A41C-47C243B2DD26}" v="321" dt="2025-11-14T14:55:41.5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25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83D70-91AA-429A-BD57-1CB6792B30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8136" y="1078030"/>
            <a:ext cx="9288096" cy="2956718"/>
          </a:xfrm>
        </p:spPr>
        <p:txBody>
          <a:bodyPr anchor="t">
            <a:noAutofit/>
          </a:bodyPr>
          <a:lstStyle>
            <a:lvl1pPr algn="l">
              <a:defRPr sz="66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65D245-B564-481D-A323-F73C5BCA84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8136" y="4455621"/>
            <a:ext cx="9288096" cy="1435331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E072EE-51B3-4C0C-A460-4684AB0793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22A5-3076-413B-84CB-ED3BA4171C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67C68-40D5-477E-9DBC-C28FD4B114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2539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3EE2F5-9D3C-4BE7-9AD5-335B31CF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98C4F-4BF6-47CF-ABEE-2B12748C47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39070-70D2-4DD1-A439-155343FE2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1AB30-CD74-471D-9FA6-ADC0C901E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A137C4-F19E-4521-8DCB-4E0CF9CA3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26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8007D-9B1D-4E2C-B38F-29C682099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9127"/>
            <a:ext cx="9272260" cy="3472874"/>
          </a:xfrm>
        </p:spPr>
        <p:txBody>
          <a:bodyPr anchor="t">
            <a:normAutofit/>
          </a:bodyPr>
          <a:lstStyle>
            <a:lvl1pPr>
              <a:defRPr sz="40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60C51B-B525-4032-9D08-2978D7367B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0939" y="4572000"/>
            <a:ext cx="9272262" cy="1320801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851-4DCC-447C-828A-5F7E66F76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094542-CAEF-4D6C-BE6A-BC100F059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8BDE40-8468-4051-9703-B751608AA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47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BF7AE-3892-4896-8C15-7A35A41EF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88136"/>
            <a:ext cx="9890066" cy="129422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D9A26-86F1-4817-B243-4DE63B4F18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2185" y="2440568"/>
            <a:ext cx="4841505" cy="38012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54BF9B-EA16-48C8-96B9-7A66051BE7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440568"/>
            <a:ext cx="4806002" cy="3801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6E2D9F-1FCE-4A1C-996E-DB05777A8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29E05-3F6C-40BF-9324-118588B6CA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E013-C5C0-4CBD-982E-36F037F73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13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BED885-5FE5-4407-BE4D-FAD01C40A9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84333"/>
            <a:ext cx="9949455" cy="8388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322A77-C134-4857-83E5-51217D3C29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92088" y="1923190"/>
            <a:ext cx="4816475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4ECBFE-C62C-471B-BFE4-1272EAC347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92088" y="2825791"/>
            <a:ext cx="4816475" cy="3363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10AFC6-F407-4F35-BD37-B32F9B4036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5482" y="1923190"/>
            <a:ext cx="4824913" cy="83885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000" b="1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8D60D5-0F83-46CB-92F3-849FC08E6E9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5482" y="2825791"/>
            <a:ext cx="4824913" cy="3363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5AE694-5CA0-48DA-90D3-EC42BD1D8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0A80D-4CCB-4899-9E1D-A5967F4E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F753A9D-469A-4ED9-99A1-7E4B115F8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769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7C91E-0A11-4E5D-9B8D-5316E73A2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B8A8D1-71AD-4F9F-B393-9EED83FEF0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7E36922-9A4C-453D-9B70-0C3A70281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5AAEF2-65DC-4E28-9AA4-5115ACB07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705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448B02B-A32A-4383-BBC7-0C383390A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FF7E77-47E0-4F9E-9148-8D0C59C0C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8005A2-ECF0-4759-A17B-FDECE80683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5317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1DD4B-5676-477E-8C52-4C1CF160F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4448"/>
            <a:ext cx="3785860" cy="1554362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A3E63-EB15-4D82-BF2B-36BB030C4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0" y="922689"/>
            <a:ext cx="5486002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E994E-BAB7-43DC-A0E4-C779CF2A33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701254"/>
            <a:ext cx="3785860" cy="316773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DEFAAA-1B70-42AA-ADCC-F49B58132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C7B6CC-1C13-4F34-AC86-CCD442C8C3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F1B638-9061-41AD-AF47-73A4AF8B7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5895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F3C43-1676-4A29-83F9-D788ED2E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940" y="1097280"/>
            <a:ext cx="3785860" cy="1559740"/>
          </a:xfrm>
        </p:spPr>
        <p:txBody>
          <a:bodyPr anchor="t">
            <a:normAutofit/>
          </a:bodyPr>
          <a:lstStyle>
            <a:lvl1pPr>
              <a:defRPr sz="28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14A903-97C7-4349-B8CE-1BBED1942E3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24500" y="1143000"/>
            <a:ext cx="5486400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A9F58-4AEB-4286-98F7-3C77AA913B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0940" y="2697480"/>
            <a:ext cx="3785860" cy="309342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55A58-F085-4500-AF61-045B12C8F4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936470-561D-49AE-AC84-B79D483FDA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EF2BE2-DF21-4683-9D5F-849A525FD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433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6C900-05BC-4021-B69F-2DAF974B7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26E227-253A-44A0-9404-1CFD8CE419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F5A02-0FC4-41C8-A13C-4C929B28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459378-C430-49DB-B2D6-E32FBBCD4A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B9D57D-CB8E-4E67-AE2D-2790E2AA6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82CF945-D70F-49C1-8CE5-5758C116601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82100" y="1091381"/>
            <a:ext cx="2171700" cy="4953369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FDB721-04AA-4330-8045-3F2D9BB4BC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091381"/>
            <a:ext cx="8265340" cy="4953369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18C15-991C-4C71-8DCD-DB3B38888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728CC3-5830-4EFA-B28E-1648904DE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A91B6-E419-4483-9B66-3C758788BC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E447C6A-78C3-4687-9A71-A05DBF6700DE}"/>
              </a:ext>
            </a:extLst>
          </p:cNvPr>
          <p:cNvCxnSpPr>
            <a:cxnSpLocks/>
          </p:cNvCxnSpPr>
          <p:nvPr/>
        </p:nvCxnSpPr>
        <p:spPr>
          <a:xfrm>
            <a:off x="11387805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6804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E4438DC-3CEE-4170-9B1C-BAC05CD8C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9922764" cy="129422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19D24-DCBE-47F9-8B85-8A118B02B3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8136" y="2447778"/>
            <a:ext cx="9922764" cy="3838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4F5788-BDCE-49E2-80AE-31C739C6A0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15200" y="6389688"/>
            <a:ext cx="3695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A1E45834-53BD-4C8F-B791-CD5378F4150E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D5844-8163-4D82-BEFC-BC2D8D511B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090940" y="6389688"/>
            <a:ext cx="44335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698A50-C435-4220-82C6-C8D62A7C9E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83190" y="6389688"/>
            <a:ext cx="9402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719D7796-F675-488F-AC46-C88938C80352}" type="slidenum">
              <a:rPr lang="en-US" smtClean="0"/>
              <a:t>‹#›</a:t>
            </a:fld>
            <a:endParaRPr lang="en-US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D8689CE0-64D2-447C-9C1F-872D111D8AC3}"/>
              </a:ext>
            </a:extLst>
          </p:cNvPr>
          <p:cNvCxnSpPr>
            <a:cxnSpLocks/>
          </p:cNvCxnSpPr>
          <p:nvPr/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570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09" r:id="rId6"/>
    <p:sldLayoutId id="2147483805" r:id="rId7"/>
    <p:sldLayoutId id="2147483806" r:id="rId8"/>
    <p:sldLayoutId id="2147483807" r:id="rId9"/>
    <p:sldLayoutId id="2147483808" r:id="rId10"/>
    <p:sldLayoutId id="214748381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400" b="1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228600" algn="l" defTabSz="914400" rtl="0" eaLnBrk="1" latinLnBrk="0" hangingPunct="1">
        <a:lnSpc>
          <a:spcPct val="130000"/>
        </a:lnSpc>
        <a:spcBef>
          <a:spcPts val="500"/>
        </a:spcBef>
        <a:buFont typeface="Neue Haas Grotesk Text Pro" panose="020B0504020202020204" pitchFamily="34" charset="0"/>
        <a:buChar char="-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skolon.com/en-gb/8-benefits-of-digital-learning-resources-in-the-classroom/?utm_source=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a.wikipedia.org/wiki/Google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sv-se/foto/man-person-sitter-frustration-3752834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thumbs-up-thumb-hand-positive-1006176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69ED830A-220C-4EAF-9646-4F86DEF7CF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02D1A37-7C2A-4258-95A8-919D781C6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C0986-9254-8664-B945-5571AC1332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972331"/>
            <a:ext cx="9958355" cy="663101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GB" sz="4000" kern="100" dirty="0">
                <a:effectLst/>
                <a:latin typeface="Aptos" panose="020B0004020202020204" pitchFamily="34" charset="0"/>
                <a:ea typeface="DengXian" panose="020B0503020204020204" pitchFamily="2" charset="-122"/>
                <a:cs typeface="Arial" panose="020B0604020202020204" pitchFamily="34" charset="0"/>
              </a:rPr>
              <a:t>WHAT ARE THE CHALLENGES AND OPPORTUNITIES FOR STUDENTS IN THE DIGITAL ERA AND HOW CAN THEY ADAPT TO SUCCEED?</a:t>
            </a:r>
            <a:br>
              <a:rPr lang="en-GB" sz="1800" kern="100" dirty="0">
                <a:effectLst/>
                <a:latin typeface="Aptos" panose="020B0004020202020204" pitchFamily="34" charset="0"/>
                <a:ea typeface="DengXian" panose="020B0503020204020204" pitchFamily="2" charset="-122"/>
                <a:cs typeface="Arial" panose="020B0604020202020204" pitchFamily="34" charset="0"/>
              </a:rPr>
            </a:br>
            <a:endParaRPr lang="en-GB" sz="4000" dirty="0"/>
          </a:p>
        </p:txBody>
      </p:sp>
      <p:pic>
        <p:nvPicPr>
          <p:cNvPr id="4" name="Picture 3" descr="Abstract smoke background">
            <a:extLst>
              <a:ext uri="{FF2B5EF4-FFF2-40B4-BE49-F238E27FC236}">
                <a16:creationId xmlns:a16="http://schemas.microsoft.com/office/drawing/2014/main" id="{BD4F1D32-75FD-1AE0-5F72-D8E1A3810A1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3729" b="26320"/>
          <a:stretch>
            <a:fillRect/>
          </a:stretch>
        </p:blipFill>
        <p:spPr>
          <a:xfrm>
            <a:off x="20" y="-32762"/>
            <a:ext cx="12191979" cy="4049869"/>
          </a:xfrm>
          <a:prstGeom prst="rect">
            <a:avLst/>
          </a:prstGeom>
        </p:spPr>
      </p:pic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FA1DF79-291C-49AD-B98C-192784643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6626" y="496546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867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85048-B990-4D17-92C1-77BB6559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136" y="1090245"/>
            <a:ext cx="3697368" cy="618493"/>
          </a:xfrm>
        </p:spPr>
        <p:txBody>
          <a:bodyPr>
            <a:normAutofit fontScale="90000"/>
          </a:bodyPr>
          <a:lstStyle/>
          <a:p>
            <a:r>
              <a:rPr lang="en-GB" dirty="0"/>
              <a:t>My Findings…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5BB70-D2B9-E640-6C65-94E7DBE459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2551" y="1930194"/>
            <a:ext cx="9678349" cy="14952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Digital Tools are a massive part of todays and future learning. Those who choose to embrace digital literacy are in a better position to succeed in all areas of life.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DA40797-FE1E-D172-6071-28B7BD03B159}"/>
              </a:ext>
            </a:extLst>
          </p:cNvPr>
          <p:cNvSpPr txBox="1"/>
          <p:nvPr/>
        </p:nvSpPr>
        <p:spPr>
          <a:xfrm>
            <a:off x="779191" y="4866736"/>
            <a:ext cx="1099492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r>
              <a:rPr lang="en-GB" sz="2400" dirty="0">
                <a:solidFill>
                  <a:srgbClr val="47D459"/>
                </a:solidFill>
                <a:latin typeface="Aptos"/>
              </a:rPr>
              <a:t>Digital learning resources are more environmentally friendly because they reduce the need for printed books. It reduces paper usage and contributes to a more sustainable learning environment (</a:t>
            </a:r>
            <a:r>
              <a:rPr lang="en-GB" sz="2400" dirty="0" err="1">
                <a:solidFill>
                  <a:srgbClr val="47D459"/>
                </a:solidFill>
                <a:latin typeface="Aptos"/>
              </a:rPr>
              <a:t>Skolon</a:t>
            </a:r>
            <a:r>
              <a:rPr lang="en-GB" sz="2400" dirty="0">
                <a:solidFill>
                  <a:srgbClr val="47D459"/>
                </a:solidFill>
                <a:latin typeface="Aptos"/>
              </a:rPr>
              <a:t>, 2023)</a:t>
            </a:r>
          </a:p>
          <a:p>
            <a:endParaRPr lang="en-GB" dirty="0">
              <a:solidFill>
                <a:srgbClr val="000000"/>
              </a:solidFill>
              <a:latin typeface="Neue Haas Grotesk Text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DBAB24-76CF-16B2-5679-532506E395C8}"/>
              </a:ext>
            </a:extLst>
          </p:cNvPr>
          <p:cNvSpPr txBox="1"/>
          <p:nvPr/>
        </p:nvSpPr>
        <p:spPr>
          <a:xfrm>
            <a:off x="515711" y="5876276"/>
            <a:ext cx="11534703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 sz="1200" dirty="0">
              <a:solidFill>
                <a:srgbClr val="47D459"/>
              </a:solidFill>
              <a:latin typeface="Aptos"/>
            </a:endParaRPr>
          </a:p>
          <a:p>
            <a:pPr marL="285750" indent="-285750">
              <a:buFont typeface="Symbol"/>
              <a:buChar char="•"/>
            </a:pPr>
            <a:r>
              <a:rPr lang="en-GB" sz="1200" dirty="0" err="1">
                <a:solidFill>
                  <a:srgbClr val="196A24"/>
                </a:solidFill>
                <a:latin typeface="Aptos"/>
              </a:rPr>
              <a:t>Skolon</a:t>
            </a:r>
            <a:r>
              <a:rPr lang="en-GB" sz="1200" dirty="0">
                <a:solidFill>
                  <a:srgbClr val="196A24"/>
                </a:solidFill>
                <a:latin typeface="Aptos"/>
              </a:rPr>
              <a:t> (2023) ‘</a:t>
            </a:r>
            <a:r>
              <a:rPr lang="en-GB" sz="1200" i="1" dirty="0">
                <a:solidFill>
                  <a:srgbClr val="196A24"/>
                </a:solidFill>
                <a:latin typeface="Aptos"/>
              </a:rPr>
              <a:t>8 benefits of digital learning resources in the classroom’</a:t>
            </a:r>
            <a:r>
              <a:rPr lang="en-GB" sz="1200" dirty="0">
                <a:solidFill>
                  <a:srgbClr val="196A24"/>
                </a:solidFill>
                <a:latin typeface="Aptos"/>
              </a:rPr>
              <a:t> </a:t>
            </a:r>
            <a:r>
              <a:rPr lang="en-GB" sz="1200" dirty="0">
                <a:solidFill>
                  <a:srgbClr val="196A24"/>
                </a:solidFill>
                <a:latin typeface="Aptos"/>
                <a:hlinkClick r:id="rId2"/>
              </a:rPr>
              <a:t>https://skolon.com/en-gb/8-benefits-of-digital-learning-resources-in-the-classroom/?utm_source=</a:t>
            </a:r>
            <a:r>
              <a:rPr lang="en-GB" sz="1200" dirty="0">
                <a:solidFill>
                  <a:srgbClr val="196A24"/>
                </a:solidFill>
                <a:latin typeface="Aptos"/>
              </a:rPr>
              <a:t> (Accessed: 11</a:t>
            </a:r>
            <a:r>
              <a:rPr lang="en-GB" sz="1200" baseline="30000" dirty="0">
                <a:solidFill>
                  <a:srgbClr val="196A24"/>
                </a:solidFill>
                <a:latin typeface="Aptos"/>
              </a:rPr>
              <a:t>th</a:t>
            </a:r>
            <a:r>
              <a:rPr lang="en-GB" sz="1200" dirty="0">
                <a:solidFill>
                  <a:srgbClr val="196A24"/>
                </a:solidFill>
                <a:latin typeface="Aptos"/>
              </a:rPr>
              <a:t> November 2025).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5918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0D885-B5D1-EE45-2443-48A16F140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 found my resources….</a:t>
            </a:r>
          </a:p>
        </p:txBody>
      </p:sp>
      <p:pic>
        <p:nvPicPr>
          <p:cNvPr id="5" name="Content Placeholder 4" descr="A colorful circle shaped letters">
            <a:extLst>
              <a:ext uri="{FF2B5EF4-FFF2-40B4-BE49-F238E27FC236}">
                <a16:creationId xmlns:a16="http://schemas.microsoft.com/office/drawing/2014/main" id="{911B586C-7309-0552-8378-7661B17ED9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-1500000">
            <a:off x="417834" y="2758284"/>
            <a:ext cx="3917104" cy="1331815"/>
          </a:xfrm>
        </p:spPr>
      </p:pic>
      <p:pic>
        <p:nvPicPr>
          <p:cNvPr id="3" name="Picture 2" descr="Clipart - Teaching (male)">
            <a:extLst>
              <a:ext uri="{FF2B5EF4-FFF2-40B4-BE49-F238E27FC236}">
                <a16:creationId xmlns:a16="http://schemas.microsoft.com/office/drawing/2014/main" id="{EE1A90E0-6D4B-8F00-E43C-71D90BDCEAB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5615" y="2499504"/>
            <a:ext cx="3256505" cy="2362200"/>
          </a:xfrm>
          <a:prstGeom prst="rect">
            <a:avLst/>
          </a:prstGeom>
        </p:spPr>
      </p:pic>
      <p:pic>
        <p:nvPicPr>
          <p:cNvPr id="4" name="Picture 3" descr="A screenshot of a chat&#10;&#10;AI-generated content may be incorrect.">
            <a:extLst>
              <a:ext uri="{FF2B5EF4-FFF2-40B4-BE49-F238E27FC236}">
                <a16:creationId xmlns:a16="http://schemas.microsoft.com/office/drawing/2014/main" id="{94CFD674-057E-0414-AB36-EB981ACE02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260000">
            <a:off x="9169856" y="496757"/>
            <a:ext cx="2171336" cy="473015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4B7516-EBE2-A4A7-65BC-A4CAAEAC08DE}"/>
              </a:ext>
            </a:extLst>
          </p:cNvPr>
          <p:cNvSpPr txBox="1"/>
          <p:nvPr/>
        </p:nvSpPr>
        <p:spPr>
          <a:xfrm rot="-1440000">
            <a:off x="2089509" y="3888048"/>
            <a:ext cx="117606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Internet</a:t>
            </a:r>
            <a:r>
              <a:rPr lang="en-US" dirty="0"/>
              <a:t> </a:t>
            </a:r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453442-A196-662A-60BD-493CA491BC8A}"/>
              </a:ext>
            </a:extLst>
          </p:cNvPr>
          <p:cNvSpPr txBox="1"/>
          <p:nvPr/>
        </p:nvSpPr>
        <p:spPr>
          <a:xfrm>
            <a:off x="6444494" y="3840630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Lecturer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EACD5E-D6A0-DDFA-D14A-C61491AA9D7E}"/>
              </a:ext>
            </a:extLst>
          </p:cNvPr>
          <p:cNvSpPr txBox="1"/>
          <p:nvPr/>
        </p:nvSpPr>
        <p:spPr>
          <a:xfrm rot="1140000">
            <a:off x="8793942" y="5198977"/>
            <a:ext cx="10632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Peers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0794CF4-87E1-D709-7B41-2EE75AA1852E}"/>
              </a:ext>
            </a:extLst>
          </p:cNvPr>
          <p:cNvSpPr txBox="1"/>
          <p:nvPr/>
        </p:nvSpPr>
        <p:spPr>
          <a:xfrm>
            <a:off x="319910" y="4811788"/>
            <a:ext cx="3049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 much information!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DC87BEA-B0CE-19A5-AC32-9F6CD1D891AC}"/>
              </a:ext>
            </a:extLst>
          </p:cNvPr>
          <p:cNvSpPr txBox="1"/>
          <p:nvPr/>
        </p:nvSpPr>
        <p:spPr>
          <a:xfrm>
            <a:off x="810887" y="5089558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Creditable? </a:t>
            </a:r>
          </a:p>
        </p:txBody>
      </p:sp>
    </p:spTree>
    <p:extLst>
      <p:ext uri="{BB962C8B-B14F-4D97-AF65-F5344CB8AC3E}">
        <p14:creationId xmlns:p14="http://schemas.microsoft.com/office/powerpoint/2010/main" val="1664151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02D1A37-7C2A-4258-95A8-919D781C69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1BA06863-57F4-E8B9-6178-1916C0E875B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b="15730"/>
          <a:stretch>
            <a:fillRect/>
          </a:stretch>
        </p:blipFill>
        <p:spPr>
          <a:xfrm>
            <a:off x="20" y="-2"/>
            <a:ext cx="12191979" cy="685799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C0776A0-F3D1-AEC9-DE44-3676E3568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10651" y="-1010655"/>
            <a:ext cx="6858003" cy="8879304"/>
          </a:xfrm>
          <a:prstGeom prst="rect">
            <a:avLst/>
          </a:prstGeom>
          <a:gradFill>
            <a:gsLst>
              <a:gs pos="0">
                <a:srgbClr val="000000">
                  <a:alpha val="36000"/>
                </a:srgbClr>
              </a:gs>
              <a:gs pos="51600">
                <a:srgbClr val="000000">
                  <a:alpha val="34000"/>
                </a:srgbClr>
              </a:gs>
              <a:gs pos="100000">
                <a:srgbClr val="000000">
                  <a:alpha val="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5974C-2D57-D6E4-62CA-E3FDB94AB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9318" y="2223018"/>
            <a:ext cx="7819987" cy="257964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 cap="all">
                <a:solidFill>
                  <a:srgbClr val="FFFFFF"/>
                </a:solidFill>
              </a:rPr>
              <a:t>Planning &amp; Writing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335591"/>
            <a:ext cx="804195" cy="0"/>
          </a:xfrm>
          <a:prstGeom prst="line">
            <a:avLst/>
          </a:prstGeom>
          <a:ln w="8572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A09E704-A812-6C00-1A41-522F9F2B3CA6}"/>
              </a:ext>
            </a:extLst>
          </p:cNvPr>
          <p:cNvSpPr txBox="1"/>
          <p:nvPr/>
        </p:nvSpPr>
        <p:spPr>
          <a:xfrm>
            <a:off x="449705" y="4003205"/>
            <a:ext cx="5646295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RESEARCH – REFERENCES - WRITE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AED60B1-9C4F-D57F-902E-D0A06EA445ED}"/>
              </a:ext>
            </a:extLst>
          </p:cNvPr>
          <p:cNvSpPr txBox="1"/>
          <p:nvPr/>
        </p:nvSpPr>
        <p:spPr>
          <a:xfrm>
            <a:off x="1871271" y="4808468"/>
            <a:ext cx="2803161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Help from –</a:t>
            </a:r>
          </a:p>
          <a:p>
            <a:r>
              <a:rPr lang="en-GB" dirty="0"/>
              <a:t>Template</a:t>
            </a:r>
          </a:p>
          <a:p>
            <a:r>
              <a:rPr lang="en-GB" dirty="0"/>
              <a:t>Completed Assignment </a:t>
            </a:r>
          </a:p>
          <a:p>
            <a:r>
              <a:rPr lang="en-GB" dirty="0"/>
              <a:t>Moodle </a:t>
            </a:r>
          </a:p>
        </p:txBody>
      </p:sp>
    </p:spTree>
    <p:extLst>
      <p:ext uri="{BB962C8B-B14F-4D97-AF65-F5344CB8AC3E}">
        <p14:creationId xmlns:p14="http://schemas.microsoft.com/office/powerpoint/2010/main" val="3719498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1FB59A6B-A73A-4B84-96FA-15B2C57AC0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73B3978A-612C-9332-C438-F2D5EF14FBB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681" r="1430" b="-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AF57AFEC-D2BD-419F-ADB8-F5B1A23F31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6"/>
            <a:ext cx="12192000" cy="228599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AF6F2D-0859-7879-CDF6-76C921ED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146" y="5194563"/>
            <a:ext cx="5653454" cy="99632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cap="all"/>
              <a:t>Challenges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303550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2B565CD6-06DF-0FB5-FE67-1A2519EDAB8C}"/>
              </a:ext>
            </a:extLst>
          </p:cNvPr>
          <p:cNvSpPr txBox="1"/>
          <p:nvPr/>
        </p:nvSpPr>
        <p:spPr>
          <a:xfrm>
            <a:off x="5696597" y="5126105"/>
            <a:ext cx="665067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dirty="0">
                <a:latin typeface="Aptos"/>
              </a:rPr>
              <a:t>Finding time to research &amp; write.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687FBD-8EA2-A5F9-CF7D-11A5D3AC5E15}"/>
              </a:ext>
            </a:extLst>
          </p:cNvPr>
          <p:cNvSpPr txBox="1"/>
          <p:nvPr/>
        </p:nvSpPr>
        <p:spPr>
          <a:xfrm>
            <a:off x="5172398" y="5918871"/>
            <a:ext cx="739254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>
                <a:latin typeface="Aptos"/>
              </a:rPr>
              <a:t>Setting allotted days and times to do it</a:t>
            </a:r>
          </a:p>
        </p:txBody>
      </p:sp>
    </p:spTree>
    <p:extLst>
      <p:ext uri="{BB962C8B-B14F-4D97-AF65-F5344CB8AC3E}">
        <p14:creationId xmlns:p14="http://schemas.microsoft.com/office/powerpoint/2010/main" val="26349017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11C99DC-C3C5-4EBE-91DD-345109C3D6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406C9-4A23-D776-416A-0D556045B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516" y="1076635"/>
            <a:ext cx="3930256" cy="34953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cap="all" dirty="0"/>
              <a:t>Successes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7684" y="1186792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Golden trophy">
            <a:extLst>
              <a:ext uri="{FF2B5EF4-FFF2-40B4-BE49-F238E27FC236}">
                <a16:creationId xmlns:a16="http://schemas.microsoft.com/office/drawing/2014/main" id="{C47DF549-8C85-1D9E-DFFA-FB091D3C04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1755" y="571499"/>
            <a:ext cx="3814763" cy="57150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D941D4F-F403-EA06-2879-7EAA0AC0FC2C}"/>
              </a:ext>
            </a:extLst>
          </p:cNvPr>
          <p:cNvSpPr txBox="1"/>
          <p:nvPr/>
        </p:nvSpPr>
        <p:spPr>
          <a:xfrm>
            <a:off x="1244184" y="2258092"/>
            <a:ext cx="429606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I managed to complete the assignment!! </a:t>
            </a:r>
          </a:p>
        </p:txBody>
      </p:sp>
    </p:spTree>
    <p:extLst>
      <p:ext uri="{BB962C8B-B14F-4D97-AF65-F5344CB8AC3E}">
        <p14:creationId xmlns:p14="http://schemas.microsoft.com/office/powerpoint/2010/main" val="39081776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DD8D41-2DB0-C3C2-96CA-776AFCC4F6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Dos &amp; Don’ts for next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D1985-A8FE-3FF7-AB91-0699D3EEED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ask for help &amp; guidance sooner.</a:t>
            </a:r>
          </a:p>
          <a:p>
            <a:r>
              <a:rPr lang="en-GB" dirty="0"/>
              <a:t>Keep to the structure of setting dedicated days for studying.</a:t>
            </a:r>
          </a:p>
        </p:txBody>
      </p:sp>
    </p:spTree>
    <p:extLst>
      <p:ext uri="{BB962C8B-B14F-4D97-AF65-F5344CB8AC3E}">
        <p14:creationId xmlns:p14="http://schemas.microsoft.com/office/powerpoint/2010/main" val="14840869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D8689CE0-64D2-447C-9C1F-872D111D8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185205"/>
            <a:ext cx="804195" cy="0"/>
          </a:xfrm>
          <a:prstGeom prst="line">
            <a:avLst/>
          </a:prstGeom>
          <a:ln w="857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37F4A8A-7B54-4D8D-933A-8921996A0F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BE599AF2-D6D0-4A32-D658-94438EE74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818" y="1076636"/>
            <a:ext cx="10083864" cy="17714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8000" cap="all" dirty="0"/>
              <a:t>I’m PROUD of me!!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B0AA360F-DECB-4836-8FB6-22C4BC3FB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1207120"/>
            <a:ext cx="804195" cy="0"/>
          </a:xfrm>
          <a:prstGeom prst="line">
            <a:avLst/>
          </a:prstGeom>
          <a:ln w="1238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Content Placeholder 16" descr="A hand giving a thumbs up&#10;&#10;Description automatically generated">
            <a:extLst>
              <a:ext uri="{FF2B5EF4-FFF2-40B4-BE49-F238E27FC236}">
                <a16:creationId xmlns:a16="http://schemas.microsoft.com/office/drawing/2014/main" id="{418C98F9-A6F4-597B-5D30-771759473B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2907419">
            <a:off x="-137720" y="2696321"/>
            <a:ext cx="5757862" cy="3838575"/>
          </a:xfrm>
        </p:spPr>
      </p:pic>
      <p:pic>
        <p:nvPicPr>
          <p:cNvPr id="22" name="Content Placeholder 16" descr="A hand giving a thumbs up&#10;&#10;Description automatically generated">
            <a:extLst>
              <a:ext uri="{FF2B5EF4-FFF2-40B4-BE49-F238E27FC236}">
                <a16:creationId xmlns:a16="http://schemas.microsoft.com/office/drawing/2014/main" id="{7E7676C8-389C-54EB-FC22-B1C85D1190A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19188805" flipH="1">
            <a:off x="7216772" y="2666040"/>
            <a:ext cx="5448655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469147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BjornVTI">
  <a:themeElements>
    <a:clrScheme name="Bjorn">
      <a:dk1>
        <a:sysClr val="windowText" lastClr="000000"/>
      </a:dk1>
      <a:lt1>
        <a:sysClr val="window" lastClr="FFFFFF"/>
      </a:lt1>
      <a:dk2>
        <a:srgbClr val="252747"/>
      </a:dk2>
      <a:lt2>
        <a:srgbClr val="ECE4E9"/>
      </a:lt2>
      <a:accent1>
        <a:srgbClr val="736EB6"/>
      </a:accent1>
      <a:accent2>
        <a:srgbClr val="AB5991"/>
      </a:accent2>
      <a:accent3>
        <a:srgbClr val="AC9F39"/>
      </a:accent3>
      <a:accent4>
        <a:srgbClr val="756029"/>
      </a:accent4>
      <a:accent5>
        <a:srgbClr val="E87850"/>
      </a:accent5>
      <a:accent6>
        <a:srgbClr val="C6922A"/>
      </a:accent6>
      <a:hlink>
        <a:srgbClr val="736EB6"/>
      </a:hlink>
      <a:folHlink>
        <a:srgbClr val="AB5991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VTI" id="{D01443FD-65CF-4AEF-9B9D-4466C96F9785}" vid="{36EF4262-385E-40E6-B073-FB18FD98BF4C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9" ma:contentTypeDescription="Create a new document." ma:contentTypeScope="" ma:versionID="5ae466f28977a79dfdbbd6c889e63575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c080719dcd04f29a621d4d5059384aae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ServiceOCR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0A0AE23-A7AB-479C-8D7B-160F229F2518}">
  <ds:schemaRefs>
    <ds:schemaRef ds:uri="http://www.w3.org/XML/1998/namespace"/>
    <ds:schemaRef ds:uri="http://purl.org/dc/elements/1.1/"/>
    <ds:schemaRef ds:uri="http://purl.org/dc/dcmitype/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schemas.microsoft.com/office/infopath/2007/PartnerControls"/>
    <ds:schemaRef ds:uri="b4f9f7ee-5770-4a14-8925-17f3d16e50b7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D368A57-4309-458A-99E5-18F13D927C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70A6BB2-4A96-423B-80B9-D40FFBF73AB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146</TotalTime>
  <Words>210</Words>
  <Application>Microsoft Office PowerPoint</Application>
  <PresentationFormat>Widescreen</PresentationFormat>
  <Paragraphs>27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Neue Haas Grotesk Text Pro</vt:lpstr>
      <vt:lpstr>Symbol</vt:lpstr>
      <vt:lpstr>BjornVTI</vt:lpstr>
      <vt:lpstr>WHAT ARE THE CHALLENGES AND OPPORTUNITIES FOR STUDENTS IN THE DIGITAL ERA AND HOW CAN THEY ADAPT TO SUCCEED? </vt:lpstr>
      <vt:lpstr>My Findings…</vt:lpstr>
      <vt:lpstr>How I found my resources….</vt:lpstr>
      <vt:lpstr>Planning &amp; Writing</vt:lpstr>
      <vt:lpstr>Challenges</vt:lpstr>
      <vt:lpstr>Successes </vt:lpstr>
      <vt:lpstr>Dos &amp; Don’ts for next time</vt:lpstr>
      <vt:lpstr>I’m PROUD of me!!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Stevie-Marie Surman (2508074)</dc:creator>
  <cp:lastModifiedBy>Stevie-Marie Surman (2508074)</cp:lastModifiedBy>
  <cp:revision>111</cp:revision>
  <dcterms:created xsi:type="dcterms:W3CDTF">2025-11-13T14:31:10Z</dcterms:created>
  <dcterms:modified xsi:type="dcterms:W3CDTF">2025-11-14T15:57:16Z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