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18"/>
  </p:notesMasterIdLst>
  <p:handoutMasterIdLst>
    <p:handoutMasterId r:id="rId19"/>
  </p:handout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9144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5" d="100"/>
          <a:sy n="125" d="100"/>
        </p:scale>
        <p:origin x="111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36611E4-5622-C65A-E1C5-5FD2F4E7BD03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6173" cy="456900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Ctr="0" compatLnSpc="0">
            <a:noAutofit/>
          </a:bodyPr>
          <a:lstStyle/>
          <a:p>
            <a:pPr hangingPunct="0">
              <a:defRPr sz="1400"/>
            </a:pPr>
            <a:endParaRPr lang="en-GB" sz="1200">
              <a:latin typeface="Arial" pitchFamily="18"/>
              <a:ea typeface="Microsoft YaHei" pitchFamily="2"/>
              <a:cs typeface="Arial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38C1FB-290F-6DE6-5036-9EA60DF0F945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1795" y="0"/>
            <a:ext cx="2976173" cy="456900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Ctr="0" compatLnSpc="0">
            <a:noAutofit/>
          </a:bodyPr>
          <a:lstStyle/>
          <a:p>
            <a:pPr algn="r" hangingPunct="0">
              <a:defRPr sz="1400"/>
            </a:pPr>
            <a:endParaRPr lang="en-GB" sz="1200">
              <a:latin typeface="Arial" pitchFamily="18"/>
              <a:ea typeface="Microsoft YaHei" pitchFamily="2"/>
              <a:cs typeface="Arial" pitchFamily="2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CE9FBB-6924-103B-D9CC-9C16A1A10E55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6952"/>
            <a:ext cx="2976173" cy="456900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="b" anchorCtr="0" compatLnSpc="0">
            <a:noAutofit/>
          </a:bodyPr>
          <a:lstStyle/>
          <a:p>
            <a:pPr hangingPunct="0">
              <a:defRPr sz="1400"/>
            </a:pPr>
            <a:endParaRPr lang="en-GB" sz="1200">
              <a:latin typeface="Arial" pitchFamily="18"/>
              <a:ea typeface="Microsoft YaHei" pitchFamily="2"/>
              <a:cs typeface="Arial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500299-5E4F-4BEF-586D-184BDAD8D790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1795" y="8686952"/>
            <a:ext cx="2976173" cy="456900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="b" anchorCtr="0" compatLnSpc="0">
            <a:noAutofit/>
          </a:bodyPr>
          <a:lstStyle/>
          <a:p>
            <a:pPr algn="r" hangingPunct="0">
              <a:defRPr sz="1400"/>
            </a:pPr>
            <a:fld id="{A6A0AE5F-F26C-4080-9A1F-AE8AAA97B58F}" type="slidenum">
              <a:t>‹#›</a:t>
            </a:fld>
            <a:endParaRPr lang="en-GB" sz="1200">
              <a:latin typeface="Arial" pitchFamily="18"/>
              <a:ea typeface="Microsoft YaHei" pitchFamily="2"/>
              <a:cs typeface="Ari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2309813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A84E45-A6C0-87BB-097D-04128EF6FF5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D3231A-EC52-52D6-69D7-24A13487A0D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CDCEDD9-B1ED-BD99-AE60-4C3F39EF7E9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4D08C1-1F43-43F3-5126-0BA120F188E4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462CC9-C0C9-7950-1049-840277251FF8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43BFC-D4B4-2120-7232-43E3851073F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9219E835-2D3E-4089-85AC-8CC3785A79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964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en-GB" sz="2000" b="0" i="0" u="none" strike="noStrike" kern="1200">
        <a:ln>
          <a:noFill/>
        </a:ln>
        <a:latin typeface="Arial" pitchFamily="18"/>
        <a:ea typeface="Microsoft YaHei" pitchFamily="2"/>
        <a:cs typeface="Ari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8B8E1-C0F9-500C-65F5-222AE484AF72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480B4D2C-EDE2-4260-A29E-DA8D8FE4E8F9}" type="slidenum">
              <a:t>1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46E0C7-D542-8AD9-4014-FD9704FCCF22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89444B-872D-8E53-B3B4-2C7E563A626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5DFCB3-0685-B762-A2FF-A0FED426AA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B433AA42-3C5E-46B9-A54F-CD0C778D48EC}" type="slidenum">
              <a:t>2</a:t>
            </a:fld>
            <a:endParaRPr lang="en-GB" sz="1800">
              <a:solidFill>
                <a:srgbClr val="000000"/>
              </a:solidFill>
              <a:latin typeface="Verdana" pitchFamily="34"/>
              <a:ea typeface="+mn-ea" pitchFamily="2"/>
              <a:cs typeface="Arial" pitchFamily="34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7743C248-719F-C87C-4C4F-3F51F60C99F5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41BF8181-317D-4229-A916-6E3A653887E3}" type="slidenum">
              <a:t>2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2943AB-9967-90DB-AAB3-9A525F9A8DC9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C01925-99DF-8FDB-2B1D-6540D2511A7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 hangingPunct="1"/>
            <a:r>
              <a:rPr lang="en-GB">
                <a:cs typeface="Arial" pitchFamily="34"/>
              </a:rPr>
              <a:t>The lecturer can ask students to take turn writing key words on the board, read their notes, give examples, show their homework, or do case studies.</a:t>
            </a:r>
          </a:p>
          <a:p>
            <a:pPr lvl="0" hangingPunct="1"/>
            <a:endParaRPr lang="en-GB">
              <a:cs typeface="Arial" pitchFamily="34"/>
            </a:endParaRPr>
          </a:p>
          <a:p>
            <a:pPr lvl="0" hangingPunct="1"/>
            <a:r>
              <a:rPr lang="en-GB" sz="1200">
                <a:cs typeface="Arial" pitchFamily="34"/>
              </a:rPr>
              <a:t>Can link the student’s answer to the content of this week – what organisational structure would best fit this company?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A65FC3-5405-0B25-CB7B-4C2B2B0CC2D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5F839B87-ABF7-499F-BF56-F48FC7E87E5A}" type="slidenum">
              <a:t>3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7EF6AA-5E35-A61E-D7E2-6C9063A38F5E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754B73-B063-57A9-2A8A-8EF77BE3F34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B62837-3F7A-48DB-9070-2DE4CDD408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EA8E1CF1-02AF-4FF0-AFBF-6DEBB7C18FE4}" type="slidenum">
              <a:t>4</a:t>
            </a:fld>
            <a:endParaRPr lang="en-GB" sz="1800">
              <a:solidFill>
                <a:srgbClr val="000000"/>
              </a:solidFill>
              <a:latin typeface="Verdana" pitchFamily="34"/>
              <a:ea typeface="+mn-ea" pitchFamily="2"/>
              <a:cs typeface="Arial" pitchFamily="34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2E5B6644-B3AC-C334-C823-60350F5AC33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06AFABFE-FC3C-4F8B-8EDD-02BE4694DE15}" type="slidenum">
              <a:t>4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ED5DFA-4ED8-80D8-094D-E2E43F9E0C2C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F4F57D-0B88-6B8C-0408-ECFBC21FFD2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marL="0" lvl="0" indent="0">
              <a:buClr>
                <a:srgbClr val="555555"/>
              </a:buClr>
              <a:buSzPct val="45000"/>
              <a:buFont typeface="StarSymbol"/>
              <a:buChar char="•"/>
            </a:pPr>
            <a:r>
              <a:rPr lang="en-GB">
                <a:solidFill>
                  <a:srgbClr val="555555"/>
                </a:solidFill>
                <a:latin typeface="robotoregular" pitchFamily="18"/>
              </a:rPr>
              <a:t>Robbins and Coulter, 2021, p. 522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3AAD98-85A3-7A10-E55C-059B9CA7217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C24ED51D-34A9-4851-8480-EED21132EAC8}" type="slidenum">
              <a:t>5</a:t>
            </a:fld>
            <a:endParaRPr lang="en-GB" sz="1800">
              <a:solidFill>
                <a:srgbClr val="000000"/>
              </a:solidFill>
              <a:latin typeface="Verdana" pitchFamily="34"/>
              <a:ea typeface="+mn-ea" pitchFamily="2"/>
              <a:cs typeface="Arial" pitchFamily="34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C61A1B78-BC33-B629-513B-7A2301340CC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3DC2C4DD-8525-4F0F-9DB2-9B225B071A1E}" type="slidenum">
              <a:t>5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CB293A-B72F-2B83-70A4-8A8E3B3AD375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ADBAD7-9B45-4636-2DE4-84A37BB7BCF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9AD49-6768-6EBA-EC05-B94C8D4EA7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F3703115-4599-4A23-BCB6-0465C50820F4}" type="slidenum">
              <a:t>6</a:t>
            </a:fld>
            <a:endParaRPr lang="en-GB" sz="1800">
              <a:solidFill>
                <a:srgbClr val="000000"/>
              </a:solidFill>
              <a:latin typeface="Verdana" pitchFamily="34"/>
              <a:ea typeface="+mn-ea" pitchFamily="2"/>
              <a:cs typeface="Arial" pitchFamily="34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3D13C7B-73C6-F074-F035-DD0BAA2AE323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A77B4AA8-8773-4E98-8FAB-ADE180D69BF9}" type="slidenum">
              <a:t>6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CB4BF0-0163-FFD4-3E81-4EF30E363026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55A746-B413-D797-6C35-A557B2F6A5E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 hangingPunct="1"/>
            <a:r>
              <a:rPr lang="en-GB"/>
              <a:t>Mullins and McLean, 2019, pp. 451-452</a:t>
            </a:r>
          </a:p>
          <a:p>
            <a:pPr lvl="0" hangingPunct="1"/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98650B-F965-DE1A-2A6B-B4727A7E39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0FBAB58D-CA67-4EB0-8275-00D3F7B56860}" type="slidenum">
              <a:t>7</a:t>
            </a:fld>
            <a:endParaRPr lang="en-GB" sz="1800">
              <a:solidFill>
                <a:srgbClr val="000000"/>
              </a:solidFill>
              <a:latin typeface="Verdana" pitchFamily="34"/>
              <a:ea typeface="+mn-ea" pitchFamily="2"/>
              <a:cs typeface="Arial" pitchFamily="34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C413B7F7-8AF3-0078-19FC-C6AB18B0841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CE2743E1-1D1D-488F-A2E8-B172394BE651}" type="slidenum">
              <a:t>7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D965EF-5883-F221-3AEC-781233EFDFFD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2A76CA-2F93-92BB-8F23-448A5267CAE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904AF-E59B-92AD-55D8-3BC1387836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112A6596-76F9-4CA1-83F0-F0A7493A1EB1}" type="slidenum">
              <a:t>8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A2081BB2-1799-FB1F-225A-5F57D0CF820A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6BA1994A-3AD1-4683-8D6D-4F5B6CE5794A}" type="slidenum">
              <a:t>8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D0F96E-2C95-A4FB-21E5-832E3B289D99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285D34-EB72-4C33-E645-125C5022971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6357EC-D1F1-E751-768D-1458F9263CC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52DEEE1B-9704-4313-9559-2E8D707CAAF3}" type="slidenum">
              <a:t>9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7B198C-8ADA-9CB5-FB22-9B4C4E3E4BFB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B6F82B-3DF3-A648-2605-5155BD8FBEC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BCA09F-2743-0F9F-555A-38D0D64E74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759" y="8685360"/>
            <a:ext cx="2971440" cy="458279"/>
          </a:xfrm>
        </p:spPr>
        <p:txBody>
          <a:bodyPr wrap="square" lIns="90000" tIns="45000" rIns="90000" bIns="45000" anchor="t"/>
          <a:lstStyle/>
          <a:p>
            <a:pPr lvl="0" algn="l" hangingPunct="1"/>
            <a:fld id="{3947C35F-ED06-41C4-B44C-65DB96359097}" type="slidenum">
              <a:t>10</a:t>
            </a:fld>
            <a:endParaRPr lang="en-GB" sz="1800">
              <a:solidFill>
                <a:srgbClr val="000000"/>
              </a:solidFill>
              <a:latin typeface="+mn-lt" pitchFamily="18"/>
              <a:ea typeface="+mn-ea" pitchFamily="2"/>
              <a:cs typeface="+mn-cs" pitchFamily="2"/>
            </a:endParaRP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5DAB6310-516E-1145-F2CA-C5137D2DD677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5FFB45A5-1F21-499B-B875-E957EDF8207D}" type="slidenum">
              <a:t>10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B03BC8-4E26-036B-7EA3-A4DA25388C8B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xfrm>
            <a:off x="1371599" y="1143000"/>
            <a:ext cx="4114440" cy="308592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E64D08-F3D1-CDF2-4009-B658B0433B7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799" y="4400639"/>
            <a:ext cx="5486040" cy="3600000"/>
          </a:xfrm>
        </p:spPr>
        <p:txBody>
          <a:bodyPr wrap="square" lIns="90000" tIns="45000" rIns="90000" bIns="45000" anchor="t">
            <a:noAutofit/>
          </a:bodyPr>
          <a:lstStyle/>
          <a:p>
            <a:pPr lvl="0"/>
            <a:r>
              <a:rPr lang="en-GB"/>
              <a:t>Note: use the contingency factor to answer the last question.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3E10E8-A80B-F361-56DB-5A087242D635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5FBCE9DD-1C22-4FA5-BC64-4D42B6B759C8}" type="slidenum">
              <a:t>11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8AA905-CB84-22FC-439A-0D22143454FF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E1D167-F029-8B6D-5CFE-F39256EDDF0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C3D45B-83B0-DD34-355E-DB88DD92B63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7127AADF-7850-4C2C-8708-9F5FEB59AFE9}" type="slidenum">
              <a:t>12</a:t>
            </a:fld>
            <a:endParaRPr lang="en-GB"/>
          </a:p>
        </p:txBody>
      </p:sp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593DF5-6BD7-1278-D935-DF25A38AB71A}"/>
              </a:ext>
            </a:extLst>
          </p:cNvPr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071CC3-CB4E-9CF0-5E08-E577719AD49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EB839-A54B-BB63-9AA0-8EA61CE537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359163-8260-DEB0-0484-8A00360AAB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D5A79-A22C-F41D-04AD-1426D5AFC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A3C17-3AEB-804A-C2E3-E96D3DBE7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EEC617-B72A-6D88-FEA2-E459A0B94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5F678F0-391D-42D4-A123-28DCB3764C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882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3304B-E4B5-8321-8A22-8070A0EC1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7393C-2660-B6B2-5A31-B9046C2203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9996B-2AB3-16F1-4CF6-3E10727E7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BFE90-5B18-C499-96F0-E6E10060A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5F5C2-12F6-4CED-AC45-9B9D9232E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4C0056C-E83A-496C-90C3-8148509E4D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77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07883-3860-454D-40CD-E4A6550FE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2605C-2101-BCC3-7ED3-0F374E40CC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25CB7A-0852-05AD-A046-629207AAB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3B27F-8E6A-6F98-8F4F-B519F6678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809BA-8DA6-0D8D-E4DF-8C6630CF6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95D11CD-3914-4F11-AE97-9B7E9AE9B1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875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DA6DC-905A-05FC-1E40-3A64E39B2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27D0B-98FB-0CBD-D06C-07DAD947D7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8600" cy="4525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893FFE-ADC5-88FB-3ED0-070BD14FD1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4963"/>
            <a:ext cx="4038600" cy="4525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D4EA4E-F0EF-81A5-AB44-A941BE4E2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222C4-8826-3C74-99F0-D7398CBBF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74F4A3-E0D1-5547-FEBA-D357F99CE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51F2F35-5A15-4AB2-9D86-6CE5AB48200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112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C44F3-6C96-B50B-3965-A8FAE663D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BEAC1E-C9C6-913D-4422-6DFC049C96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8629F2-FD7D-AD97-A6DB-FC85D0A384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81C302-DE5E-67F3-D2E9-0C5B91856F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1E04E1-2EA8-54EC-0BD1-74EAA59FBB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A73BB3-A605-79EB-AF93-3E3B9DAE6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9CDF69-4D48-0D08-8853-A8B46FC0C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F6F019-E1A8-E093-23A0-CF58C643A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4DFE26B-A784-4245-B71A-12FD89F04DF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383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B5407-C13C-8254-9057-DD12CEEAC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A5796-8AEF-CE49-7046-1EDE9704B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D5A070-29BC-E1C8-BE63-371CF067B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1B12C9-9B9F-1908-C1F8-E2BB2480A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F9DB4D4-7BD7-4E8C-BD4C-144199A92E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508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A03400-17C3-5502-97F7-C69DA33AE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B189F4-849D-7F54-BF39-574739273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4CD97-BA8D-14EA-D84F-68CAC8071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29859F4-2549-41AB-84C6-8C17C79F040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45192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CA23-C25E-B530-940B-EE9BBFAAD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E69DC-0EF0-3EC8-70D3-1838F93E5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CE12E6-9D61-2747-6C6D-4DEEA1E1F5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33AA7B-0DFD-4CC8-B380-29FF69678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C05CF3-B6AE-4484-699F-69960524D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959A92-7542-36BB-A23A-4D61AF3DB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E4FCE9A-D6A8-467F-ABC9-7AF6E2255BB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751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B1EF0-C80B-A561-95F9-F50046D47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009BA9-6B19-1A89-F819-831A140A90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EC5CFD-6EDC-A9F9-92A8-A851907123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72E652-DCD1-2D49-305B-E913B7A48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B7DDE0-D0B2-4062-C11E-C9589D337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478DDC-821B-41C6-D6A6-8FA779680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EA76FC8-99EA-4DDF-BC8B-B604CDEA144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677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B1AAF-77E1-B4A9-F3D7-F970F212D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CBBB81-8CFB-82B4-20D5-FB6AC9211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F16D7-80C2-0A5B-0402-0B8A8F503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97E54D-4EEC-B47F-37BA-B42E3AAA4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3E745-01EA-D7DF-A569-020718CFC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80F2695-742A-45BA-8F1A-06AD9E0B8D5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38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BACA13-B52E-6D5C-0054-91CDEAC390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7400" cy="45259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EC2BD1-303C-A395-1F97-C78775A06F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59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05DA1-5127-3180-565E-569731D0A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E8B38-5186-5CDA-3C27-56FCAB87B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554333-41E0-E563-E754-77C3F846B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8C1FBAA-EC0E-47A7-AF3A-6A96B34743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0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D569B-D978-9DDE-D9EA-3809E0986A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C9BF46-C752-4B22-5727-97C92871E9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32AB2-DB1D-5612-8F21-B5CB5C69B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662E9-839C-813C-34B4-90411AB60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DDA7F-E451-856C-03D7-C7C01B5A1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C1CE83F-ED34-44C3-AA99-A192AA66FE7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0207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7AB18-A34D-FF9B-2AFB-7ABD80481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B00F6-7FE0-B583-C65C-73368978EB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48EC5E-1B23-8608-80E9-A9F8FA0BA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E0BA-4490-B18F-B2E2-47FEB324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B7B8C-B5FE-3304-9D31-F4CE44FD9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7BBFBF4-57DE-4275-9C7D-F991A2D3AD2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50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858AF-17B3-BD70-B18C-C8B403561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735720-F1B7-B7D7-B407-13AC1A6556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43A56D-1ABF-E219-7A45-5FE4C4E1A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0FB5FE-D2D7-A093-94AF-91AB2AA9E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3C04A-A922-582F-ECE8-C6BAF7527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2CD14C-286A-4FE3-81C8-23E76A5974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4489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3F618-30A9-17D9-376C-E03C0F615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A3286-9945-3601-F0C4-2813046851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7305C2-42B8-021F-5CA5-8BC2B7B732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DB495A-BDE3-F7FE-5341-103B8E90A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844292-D52B-2CC5-B2F7-AB54C82FD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688ADE-5EF2-A616-A5C0-14579B8AF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E4521A7-7733-4FF2-B462-C2DE8F9789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575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4200A-AC2E-1EE4-056F-3B6A18C0A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BF38C0-04CA-4F01-0888-DBA2B8CCC1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EBEC6A-E921-74B5-1684-0186AAE01F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31DD7C-3EBE-E8CA-9CF6-AB18AFD987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D9EB26-7505-0090-6453-6D67AE1685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DF150F-CE2C-B77D-3126-CDE844176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510387-1C09-B47F-7E67-EB745AD70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0CD83E-C6B9-9976-F461-26FF7BDF8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CD50F23-618B-4428-92C9-FDFE4D3B89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3721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0B74D-71F4-1FF1-E274-CA35AAA80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471AEC-1D9B-0AD5-9C92-A3053D2B0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A91433-D44B-AF43-84BD-CCBBCAED7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29556E-7639-4E8D-4A65-9114BC396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1DC8F6C-0002-4FB6-8256-507D8AFF1F8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931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CE3921-B158-CF86-E1F0-DC18FB213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4184A9-14AB-3F0C-D381-AE7F1A3F8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01941B-480E-09E8-B6F8-66B077709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6671D02-6143-4F0A-A023-9B6939F3A6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610857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83B22-3ECA-FACD-830E-7DF54DC1F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F4A5F-60D0-313A-7909-E8D40BD90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BD047D-BBBA-9495-BB1A-7AADE4E53E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F8064-55DE-6D86-12AB-4366BC98A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9BC101-EA64-B16F-BAE0-596A3100E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FB333E-4659-0FE6-CD69-61D9F22D2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68D6D9C-5647-4AAF-93AD-912376A7C0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959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B5DE1-0908-1CD0-2058-8D8F759ED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7B3984-65EF-BA6A-66A3-F0D304F1A4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859FE4-3771-32B5-7B57-4361EFAA6C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ED704A-32C4-1BEB-DA34-2EC059E5A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54E188-E478-2379-B510-5E44EE09F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D10CCA-9594-1320-5586-F0F18BD60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9A2BA1-FA21-4600-A9BF-986A2D90E4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310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BB8AC-9C55-575F-B248-6840B5D29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355CE0-2E1C-CA31-8651-A1DF83B3AA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E74D70-5BA7-32FD-A45C-57C8A7242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0DC1F7-CC06-24A1-507B-0EFF46CF9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FD7BB-AEE7-F230-648E-429C679B8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24C2F3D-FAFC-4587-B70D-5907D88028E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8934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E1DB44-BDAF-8CA5-1F9D-081E747954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E4F6B3-C627-C6DB-2491-2BB0215330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79598-571C-6DA2-6F56-C936D424C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A6A20-007A-A3A5-858E-E04638962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C5867-B49B-A86D-4BCB-F6E7B916E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2443F93-C95B-4B26-87F0-63F917835EB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521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4822D-6CD3-A537-E4D3-644607FAD5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3640" y="1988999"/>
            <a:ext cx="7772039" cy="146952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>
            <a:noAutofit/>
          </a:bodyPr>
          <a:lstStyle/>
          <a:p>
            <a:pPr lvl="0"/>
            <a:r>
              <a:rPr lang="en-US"/>
              <a:t>Click to edit the title text formatClick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30FA03A-80F4-BE36-CD3D-41DA43D7AE1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39528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lvl="0" rtl="0" hangingPunct="0">
              <a:buNone/>
              <a:tabLst/>
              <a:defRPr lang="en-GB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4BB785A-8C6B-E871-2D57-7F941C445C5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140360" y="6381720"/>
            <a:ext cx="289512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lvl="0" rtl="0" hangingPunct="0">
              <a:buNone/>
              <a:tabLst/>
              <a:defRPr lang="en-GB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CCB595F-E25F-65D3-2548-CCA9F028C9E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GB" sz="1350" b="0" i="0" u="none" strike="noStrike" kern="1200" spc="0">
                <a:solidFill>
                  <a:srgbClr val="000000"/>
                </a:solidFill>
                <a:latin typeface="Myriad Pro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5ECB6DAD-1CCE-40EA-9B6F-0168F3F43874}" type="slidenum">
              <a:t>‹#›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37BABBB-38C9-0FAA-3DB1-FBB52DDE8E3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604520"/>
            <a:ext cx="8229240" cy="4525920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lvl="0" algn="ctr" rtl="0" hangingPunct="0">
        <a:spcBef>
          <a:spcPts val="0"/>
        </a:spcBef>
        <a:spcAft>
          <a:spcPts val="0"/>
        </a:spcAft>
        <a:buNone/>
        <a:tabLst/>
        <a:defRPr lang="en-US" sz="33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1pPr>
    </p:titleStyle>
    <p:bodyStyle>
      <a:lvl1pPr algn="l" rtl="0" hangingPunct="0">
        <a:spcBef>
          <a:spcPts val="0"/>
        </a:spcBef>
        <a:spcAft>
          <a:spcPts val="1417"/>
        </a:spcAft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E1983-65F3-9F0A-5283-69E57343D6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>
            <a:noAutofit/>
          </a:bodyPr>
          <a:lstStyle/>
          <a:p>
            <a:pPr lvl="0"/>
            <a:r>
              <a:rPr lang="en-US"/>
              <a:t>Click to edit the title text formatClick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CF376-7BB4-A096-4005-ED2311D1206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240" cy="3916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>
            <a:noAutofit/>
          </a:bodyPr>
          <a:lstStyle/>
          <a:p>
            <a:pPr lvl="0"/>
            <a:r>
              <a:rPr lang="en-US"/>
              <a:t>Click to edit the outline text format</a:t>
            </a:r>
          </a:p>
          <a:p>
            <a:pPr lvl="1"/>
            <a:r>
              <a:rPr lang="en-US"/>
              <a:t>Second Outline Level</a:t>
            </a:r>
          </a:p>
          <a:p>
            <a:pPr lvl="2"/>
            <a:r>
              <a:rPr lang="en-US"/>
              <a:t>Third Outline Level</a:t>
            </a:r>
          </a:p>
          <a:p>
            <a:pPr lvl="3"/>
            <a:r>
              <a:rPr lang="en-US"/>
              <a:t>Fourth Outline Level</a:t>
            </a:r>
          </a:p>
          <a:p>
            <a:pPr lvl="4"/>
            <a:r>
              <a:rPr lang="en-US"/>
              <a:t>Fifth Outline Level</a:t>
            </a:r>
          </a:p>
          <a:p>
            <a:pPr lvl="5"/>
            <a:r>
              <a:rPr lang="en-US"/>
              <a:t>Sixth Outline Level</a:t>
            </a:r>
          </a:p>
          <a:p>
            <a:pPr lvl="6"/>
            <a:r>
              <a:rPr lang="en-US"/>
              <a:t>Seventh Outline Level</a:t>
            </a:r>
          </a:p>
          <a:p>
            <a:pPr lvl="7"/>
            <a:r>
              <a:rPr lang="en-US"/>
              <a:t>Eighth Outline Level</a:t>
            </a:r>
          </a:p>
          <a:p>
            <a:pPr lvl="0"/>
            <a:r>
              <a:rPr lang="en-US"/>
              <a:t>Ninth Outline LevelClick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A08CFA-DE34-5296-3816-295CF73DD63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lvl="0" rtl="0" hangingPunct="0">
              <a:buNone/>
              <a:tabLst/>
              <a:defRPr lang="en-GB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37D266-0B74-2FF1-4417-0017CE1C3E3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131999" y="6461279"/>
            <a:ext cx="289512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lvl="0" rtl="0" hangingPunct="0">
              <a:buNone/>
              <a:tabLst/>
              <a:defRPr lang="en-GB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3AF7E-7C90-FCD5-1550-69B032539C2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GB" sz="1350" b="0" i="0" u="none" strike="noStrike" kern="1200" spc="0">
                <a:solidFill>
                  <a:srgbClr val="000000"/>
                </a:solidFill>
                <a:latin typeface="Myriad Pro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D898BE9A-C074-4891-8E63-77074045D9A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lvl="0" algn="ctr" rtl="0" hangingPunct="0">
        <a:spcBef>
          <a:spcPts val="0"/>
        </a:spcBef>
        <a:spcAft>
          <a:spcPts val="0"/>
        </a:spcAft>
        <a:buNone/>
        <a:tabLst/>
        <a:defRPr lang="en-US" sz="33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1pPr>
    </p:titleStyle>
    <p:bodyStyle>
      <a:lvl1pPr lvl="0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1pPr>
      <a:lvl2pPr lvl="1" algn="l" rtl="0" hangingPunct="0">
        <a:spcBef>
          <a:spcPts val="0"/>
        </a:spcBef>
        <a:spcAft>
          <a:spcPts val="1417"/>
        </a:spcAft>
        <a:buSzPct val="75000"/>
        <a:buFont typeface="StarSymbol"/>
        <a:buChar char="–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2pPr>
      <a:lvl3pPr lvl="2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3pPr>
      <a:lvl4pPr lvl="3" algn="l" rtl="0" hangingPunct="0">
        <a:spcBef>
          <a:spcPts val="0"/>
        </a:spcBef>
        <a:spcAft>
          <a:spcPts val="1417"/>
        </a:spcAft>
        <a:buSzPct val="75000"/>
        <a:buFont typeface="StarSymbol"/>
        <a:buChar char="–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4pPr>
      <a:lvl5pPr lvl="4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5pPr>
      <a:lvl6pPr lvl="5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6pPr>
      <a:lvl7pPr lvl="6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7pPr>
      <a:lvl8pPr lvl="7" algn="l" rtl="0" hangingPunct="0">
        <a:spcBef>
          <a:spcPts val="0"/>
        </a:spcBef>
        <a:spcAft>
          <a:spcPts val="1417"/>
        </a:spcAft>
        <a:buSzPct val="45000"/>
        <a:buFont typeface="StarSymbol"/>
        <a:buChar char="●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8pPr>
      <a:lvl9pPr marL="0" marR="0" lvl="0" indent="0" algn="l" rtl="0" hangingPunct="0">
        <a:spcBef>
          <a:spcPts val="479"/>
        </a:spcBef>
        <a:spcAft>
          <a:spcPts val="0"/>
        </a:spcAft>
        <a:buSzPct val="45000"/>
        <a:buFont typeface="Arial" pitchFamily="32"/>
        <a:buChar char="•"/>
        <a:tabLst/>
        <a:defRPr lang="en-US" sz="2400" b="0" i="0" u="none" strike="noStrike" kern="1200" spc="0">
          <a:ln>
            <a:noFill/>
          </a:ln>
          <a:solidFill>
            <a:srgbClr val="000000"/>
          </a:solidFill>
          <a:latin typeface="Myriad Pro" pitchFamily="18"/>
          <a:ea typeface="Microsoft YaHei" pitchFamily="2"/>
          <a:cs typeface="Arial" pitchFamily="2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5C32D-F6E0-3615-57D6-48DD1EA48C0E}"/>
              </a:ext>
            </a:extLst>
          </p:cNvPr>
          <p:cNvSpPr/>
          <p:nvPr/>
        </p:nvSpPr>
        <p:spPr>
          <a:xfrm>
            <a:off x="395280" y="5661000"/>
            <a:ext cx="7992719" cy="750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ctr" anchorCtr="0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GB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Arial" pitchFamily="2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29A5CC8-9D69-D046-473D-677E6078789B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555640" y="2748600"/>
            <a:ext cx="4392360" cy="936360"/>
          </a:xfrm>
        </p:spPr>
        <p:txBody>
          <a:bodyPr/>
          <a:lstStyle/>
          <a:p>
            <a:pPr lvl="0"/>
            <a:r>
              <a:rPr lang="en-US" b="1"/>
              <a:t>LCBB4009</a:t>
            </a: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B9822961-56A9-D4AB-62CA-74F6CCDA2D99}"/>
              </a:ext>
            </a:extLst>
          </p:cNvPr>
          <p:cNvSpPr/>
          <p:nvPr/>
        </p:nvSpPr>
        <p:spPr>
          <a:xfrm>
            <a:off x="1600200" y="3816359"/>
            <a:ext cx="7496640" cy="1369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t" anchorCtr="0" compatLnSpc="0">
            <a:spAutoFit/>
          </a:bodyPr>
          <a:lstStyle/>
          <a:p>
            <a:pPr marL="0" marR="0" lvl="0" indent="0" algn="r" rtl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/>
            </a:pPr>
            <a:r>
              <a:rPr lang="en-GB" sz="28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Microsoft YaHei" pitchFamily="2"/>
                <a:cs typeface="Arial" pitchFamily="2"/>
              </a:rPr>
              <a:t>Week 3: Session 2</a:t>
            </a:r>
          </a:p>
          <a:p>
            <a:pPr marL="0" marR="0" lvl="0" indent="0" algn="r" rtl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/>
            </a:pPr>
            <a:r>
              <a:rPr lang="en-GB" sz="28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Microsoft YaHei" pitchFamily="2"/>
                <a:cs typeface="Arial" pitchFamily="2"/>
              </a:rPr>
              <a:t>Organisational structure – part 2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DE91605-FA15-036C-1CF9-5CA2AE86DF91}"/>
              </a:ext>
            </a:extLst>
          </p:cNvPr>
          <p:cNvSpPr/>
          <p:nvPr/>
        </p:nvSpPr>
        <p:spPr>
          <a:xfrm>
            <a:off x="629640" y="1299600"/>
            <a:ext cx="8244360" cy="144863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t" anchorCtr="0" compatLnSpc="0">
            <a:no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638"/>
              </a:spcBef>
              <a:spcAft>
                <a:spcPts val="0"/>
              </a:spcAft>
              <a:buNone/>
              <a:tabLst/>
              <a:defRPr sz="1800"/>
            </a:pPr>
            <a:r>
              <a:rPr lang="en-GB" sz="44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Aharoni" pitchFamily="18"/>
                <a:ea typeface="Microsoft YaHei" pitchFamily="2"/>
                <a:cs typeface="Aharoni" pitchFamily="2"/>
              </a:rPr>
              <a:t>Understanding Organisational Structure and Culture (UOS)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What we did the last ti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1402F-8B83-A069-88D5-1753DB15C8B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What we did the last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B51EA-D941-15F4-A56D-03AA783644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120520" cy="3916080"/>
          </a:xfrm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800"/>
              <a:t>What did you learn last class?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800"/>
              <a:t>What were the key terms?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800"/>
              <a:t>Do you have any questions?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A02541-8F7A-A981-0223-0202E3E5AD55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2B51EDC1-FC82-4950-AD2C-F25EF4D20FC7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2024/1/15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1CA93A-AA06-A46F-2AD7-B79ABA8CC9F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051092B0-665E-458B-9A34-DA0A41306CB9}" type="slidenum">
              <a:t>2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Lesson Ai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FA3B4-A646-CCE8-25E5-C66D0CC5619F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098A6-97E7-80D2-AEF0-A53C506FC27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 algn="just" hangingPunct="1">
              <a:spcBef>
                <a:spcPts val="479"/>
              </a:spcBef>
              <a:spcAft>
                <a:spcPts val="0"/>
              </a:spcAft>
              <a:buNone/>
            </a:pPr>
            <a:r>
              <a:rPr lang="en-US" sz="3200"/>
              <a:t>By the end of this session, students should be aware of important aspects of organisational structure, including:</a:t>
            </a:r>
          </a:p>
          <a:p>
            <a:pPr lvl="0" algn="just" hangingPunct="1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800">
                <a:latin typeface="Calibri" pitchFamily="34"/>
                <a:ea typeface="DengXian" pitchFamily="2"/>
              </a:rPr>
              <a:t>Organisational structure and performance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38725A-3E36-512F-E095-84ADF71196ED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BF00D93B-36AF-4059-BA96-4AE64837924D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2024/1/15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746A0C-FE5F-D337-00C3-901B5BD925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436685B6-30F6-4055-8EB1-55347FE07396}" type="slidenum">
              <a:t>3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Organisational structure and performa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B572102-AF7A-C4D6-25BF-C086FA9BAB8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 algn="just" hangingPunct="1">
              <a:spcBef>
                <a:spcPts val="119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>
                <a:cs typeface="Times New Roman" pitchFamily="18"/>
              </a:rPr>
              <a:t>Performance: the end result of an activity.</a:t>
            </a:r>
          </a:p>
          <a:p>
            <a:pPr lvl="0" algn="just" hangingPunct="1">
              <a:spcBef>
                <a:spcPts val="119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>
                <a:cs typeface="Times New Roman" pitchFamily="18"/>
              </a:rPr>
              <a:t>Organisational performance: the accumulated results of all the organisation’s work activities.</a:t>
            </a:r>
          </a:p>
          <a:p>
            <a:pPr lvl="0" algn="just" hangingPunct="1">
              <a:spcBef>
                <a:spcPts val="119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>
                <a:cs typeface="Times New Roman" pitchFamily="18"/>
              </a:rPr>
              <a:t>Organisational performance is multifaceted concept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5DF5B4A8-4A6A-DC00-BC54-DED4650AEF19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CF328ADB-94B0-43AA-8C3D-45FA84FA1DD5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2024/1/15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9FE64E7A-CB9F-2D5D-D55D-E2A2E6304F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F79D8E59-D3E7-4473-A0E4-E8BF92B157D0}" type="slidenum">
              <a:t>4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6C4CE53-6377-003C-3771-8960B2F8249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457200" y="198360"/>
            <a:ext cx="8229240" cy="1142640"/>
          </a:xfrm>
        </p:spPr>
        <p:txBody>
          <a:bodyPr/>
          <a:lstStyle/>
          <a:p>
            <a:pPr lvl="0"/>
            <a:r>
              <a:rPr lang="en-US" sz="3600" b="1">
                <a:latin typeface="Calibri" pitchFamily="34"/>
                <a:ea typeface="DengXian" pitchFamily="2"/>
              </a:rPr>
              <a:t>Organisational structure and performance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Organisational structure and performa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EEB51-6D24-0404-E980-C2EC489C4052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457200" y="198360"/>
            <a:ext cx="8229240" cy="1142640"/>
          </a:xfrm>
        </p:spPr>
        <p:txBody>
          <a:bodyPr/>
          <a:lstStyle/>
          <a:p>
            <a:pPr lvl="0"/>
            <a:r>
              <a:rPr lang="en-US" sz="3600" b="1">
                <a:latin typeface="Calibri" pitchFamily="34"/>
                <a:ea typeface="DengXian" pitchFamily="2"/>
              </a:rPr>
              <a:t>Organisational structure and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42E82-D5DA-43D3-7020-8869C9F7FBD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r>
              <a:rPr lang="en-US"/>
              <a:t>“Good organisation structure does not by itself produce good performance. But a poor organisation structure makes good performance impossible, no matter how good the individual managers may be. To improve organisation structure . . . will therefore always improve performance.”</a:t>
            </a:r>
          </a:p>
          <a:p>
            <a:pPr lvl="0" algn="r">
              <a:spcBef>
                <a:spcPts val="479"/>
              </a:spcBef>
              <a:spcAft>
                <a:spcPts val="0"/>
              </a:spcAft>
              <a:buNone/>
            </a:pPr>
            <a:r>
              <a:rPr lang="en-US"/>
              <a:t>Drucker</a:t>
            </a:r>
          </a:p>
          <a:p>
            <a:pPr lvl="0" algn="r">
              <a:spcBef>
                <a:spcPts val="479"/>
              </a:spcBef>
              <a:spcAft>
                <a:spcPts val="0"/>
              </a:spcAft>
              <a:buNone/>
            </a:pPr>
            <a:r>
              <a:rPr lang="en-US"/>
              <a:t>Source: Mullins and McLean (2019, p.452)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9A8025-4B6D-43C6-6646-56D108D140EB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64406B34-84BB-43D2-9E4B-D43F59DBB263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2024/1/15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F4E8E1-5091-2824-B40D-DE92F6E191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E9F90559-11B9-48A5-93FC-56D37939D788}" type="slidenum">
              <a:t>5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Organisational structure and performa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26F8A-5134-AD1D-6914-E0C275044875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457200" y="198360"/>
            <a:ext cx="8229240" cy="1142640"/>
          </a:xfrm>
        </p:spPr>
        <p:txBody>
          <a:bodyPr/>
          <a:lstStyle/>
          <a:p>
            <a:pPr lvl="0"/>
            <a:r>
              <a:rPr lang="en-US" sz="3600" b="1">
                <a:latin typeface="Calibri" pitchFamily="34"/>
                <a:ea typeface="DengXian" pitchFamily="2"/>
              </a:rPr>
              <a:t>Organisational structure and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2E108-FA8D-CB30-591A-BC624AD91CD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r>
              <a:rPr lang="en-US" sz="2000" b="1"/>
              <a:t>Organisational structure provide for: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/>
              <a:t>economic and efficient performance of the organisation and level of resource utilisation;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/>
              <a:t>monitoring activities of the organisation;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/>
              <a:t>accountability for areas of work undertaken by groups and individual members of the organisation;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/>
              <a:t>co-ordination of different parts of the organisation and different areas of work;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/>
              <a:t>flexibility in order to respond to future demands and developments, and to adapt to changing environmental influences;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/>
              <a:t>and social satisfaction of members working in the organisation.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89F9F-7145-7764-0C92-98CB6DE070F0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30578B28-A288-4BA9-8BE9-E2BA3055F0B6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2024/1/15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A55658-B56E-639F-D133-8AFB086D59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F999C3D9-FE12-4FDD-AA06-D40DBD95ECEC}" type="slidenum">
              <a:t>6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Organisational structure and performa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07C87-6BFB-5029-8BC5-C721AA1C7C80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457200" y="198360"/>
            <a:ext cx="8229240" cy="1142640"/>
          </a:xfrm>
        </p:spPr>
        <p:txBody>
          <a:bodyPr/>
          <a:lstStyle/>
          <a:p>
            <a:pPr lvl="0"/>
            <a:r>
              <a:rPr lang="en-US" sz="3600" b="1">
                <a:latin typeface="Calibri" pitchFamily="34"/>
                <a:ea typeface="DengXian" pitchFamily="2"/>
              </a:rPr>
              <a:t>Organisational structure and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29BEC-679A-D0E5-EFD6-CB865F1B94D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r>
              <a:rPr lang="en-US" sz="2800" b="1"/>
              <a:t>Bad organisational structure promotes: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800"/>
              <a:t>low motivation and morale,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800"/>
              <a:t>late and inappropriate decisions,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800"/>
              <a:t>conflict and lack of co-ordination,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800"/>
              <a:t>a generally poor response to new opportunities and external change and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800"/>
              <a:t>rising costs.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37733-0BF8-C370-E92D-B8A6C06EDDC2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6F6696E5-4F43-462D-85DB-65D29AA21E18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2024/1/15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411CE3-B6B0-FADA-E67C-56F3450A1A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3ADFCABB-DBB0-4DBC-9661-E2F0F0E4C9CF}" type="slidenum">
              <a:t>7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Good and bad organisational stru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5BCFA-C90E-A1D9-D236-FC894F6A5530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613960" y="274680"/>
            <a:ext cx="6072479" cy="1142640"/>
          </a:xfrm>
        </p:spPr>
        <p:txBody>
          <a:bodyPr/>
          <a:lstStyle/>
          <a:p>
            <a:pPr lvl="0"/>
            <a:r>
              <a:rPr lang="en-US" b="1"/>
              <a:t>Good and bad organisational structure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A4CDD95-21A2-7BDB-A47D-79382BD28DC5}"/>
              </a:ext>
            </a:extLst>
          </p:cNvPr>
          <p:cNvSpPr/>
          <p:nvPr/>
        </p:nvSpPr>
        <p:spPr>
          <a:xfrm>
            <a:off x="457200" y="274680"/>
            <a:ext cx="2156400" cy="11426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92D050"/>
          </a:solidFill>
          <a:ln w="25560">
            <a:solidFill>
              <a:srgbClr val="0084B4"/>
            </a:solidFill>
            <a:prstDash val="solid"/>
          </a:ln>
        </p:spPr>
        <p:txBody>
          <a:bodyPr vert="horz" wrap="square" lIns="91440" tIns="45720" rIns="91440" bIns="45720" anchor="ctr" anchorCtr="0" compatLnSpc="0">
            <a:no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/>
            </a:pPr>
            <a:r>
              <a:rPr lang="en-GB" sz="33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Microsoft YaHei" pitchFamily="2"/>
                <a:cs typeface="Arial" pitchFamily="34"/>
              </a:rPr>
              <a:t>Activity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AFCE4F1-633F-0B19-12B0-07DF9C21C3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123760" cy="3916800"/>
          </a:xfrm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r>
              <a:rPr lang="en-US"/>
              <a:t>Activity: individual work. 10-15 minutes.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r>
              <a:rPr lang="en-US"/>
              <a:t>Identify one case where a good organisational structure enhance the organisation’s performance. Identify another case where a bad organisational structure negative affect the organisation’s performance. The cases should base on your real-life experience if possible, for example when you were customers or employees of the organisations.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endParaRPr lang="en-US"/>
          </a:p>
          <a:p>
            <a:pPr lvl="0">
              <a:spcBef>
                <a:spcPts val="479"/>
              </a:spcBef>
              <a:spcAft>
                <a:spcPts val="0"/>
              </a:spcAft>
              <a:buNone/>
            </a:pPr>
            <a:r>
              <a:rPr lang="en-US"/>
              <a:t>Prepare to present your answer to the class.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Key ter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78514286-C539-7A27-0738-9A11F43B7B48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 b="34441"/>
          <a:stretch>
            <a:fillRect/>
          </a:stretch>
        </p:blipFill>
        <p:spPr>
          <a:xfrm>
            <a:off x="6948360" y="200520"/>
            <a:ext cx="1885680" cy="129132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5F88156-3ACE-4079-231E-7D418B254218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Key terms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6204129-C590-77FB-26FB-33C51B019A9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3837240" cy="3916800"/>
          </a:xfrm>
          <a:ln w="0">
            <a:solidFill>
              <a:srgbClr val="77933C"/>
            </a:solidFill>
            <a:custDash>
              <a:ds d="280000" sp="105000"/>
            </a:custDash>
          </a:ln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/>
              <a:t>Performance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sz="2000"/>
              <a:t>Organisational performance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1E32AD-A17F-E163-0C33-CEB46CA1FE69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0F6C6F3E-16D1-4C6B-9FAE-E7766FBE5B10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2024/1/15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49BAC97C-932D-5BBE-307B-DC80F9ACA8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6F312D25-9DC2-45EC-86EA-65F070E892E1}" type="slidenum">
              <a:t>9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06045F1-D06C-AA53-EB31-60DD77E3C34B}"/>
              </a:ext>
            </a:extLst>
          </p:cNvPr>
          <p:cNvSpPr/>
          <p:nvPr/>
        </p:nvSpPr>
        <p:spPr>
          <a:xfrm>
            <a:off x="4853520" y="1600200"/>
            <a:ext cx="3837240" cy="3916800"/>
          </a:xfrm>
          <a:custGeom>
            <a:avLst/>
            <a:gdLst>
              <a:gd name="f0" fmla="val 0"/>
              <a:gd name="f1" fmla="val 3837709"/>
              <a:gd name="f2" fmla="val 3917032"/>
              <a:gd name="f3" fmla="val 279197"/>
              <a:gd name="f4" fmla="val -15717"/>
              <a:gd name="f5" fmla="val 329150"/>
              <a:gd name="f6" fmla="val 2600"/>
              <a:gd name="f7" fmla="val 562864"/>
              <a:gd name="f8" fmla="val 796578"/>
              <a:gd name="f9" fmla="val -2600"/>
              <a:gd name="f10" fmla="val 962782"/>
              <a:gd name="f11" fmla="val 17375"/>
              <a:gd name="f12" fmla="val 1164105"/>
              <a:gd name="f13" fmla="val 1365428"/>
              <a:gd name="f14" fmla="val -17375"/>
              <a:gd name="f15" fmla="val 1545316"/>
              <a:gd name="f16" fmla="val -2707"/>
              <a:gd name="f17" fmla="val 1842100"/>
              <a:gd name="f18" fmla="val 2138884"/>
              <a:gd name="f19" fmla="val 2707"/>
              <a:gd name="f20" fmla="val 2255078"/>
              <a:gd name="f21" fmla="val 20613"/>
              <a:gd name="f22" fmla="val 2404964"/>
              <a:gd name="f23" fmla="val 2554850"/>
              <a:gd name="f24" fmla="val -20613"/>
              <a:gd name="f25" fmla="val 2791326"/>
              <a:gd name="f26" fmla="val 27993"/>
              <a:gd name="f27" fmla="val 3006205"/>
              <a:gd name="f28" fmla="val 3221084"/>
              <a:gd name="f29" fmla="val -27993"/>
              <a:gd name="f30" fmla="val 3434851"/>
              <a:gd name="f31" fmla="val -15827"/>
              <a:gd name="f32" fmla="val 3867200"/>
              <a:gd name="f33" fmla="val 255993"/>
              <a:gd name="f34" fmla="val 3819372"/>
              <a:gd name="f35" fmla="val 509466"/>
              <a:gd name="f36" fmla="val 692009"/>
              <a:gd name="f37" fmla="val 3856046"/>
              <a:gd name="f38" fmla="val 874552"/>
              <a:gd name="f39" fmla="val 3844659"/>
              <a:gd name="f40" fmla="val 1119253"/>
              <a:gd name="f41" fmla="val 1423188"/>
              <a:gd name="f42" fmla="val 3830759"/>
              <a:gd name="f43" fmla="val 1727123"/>
              <a:gd name="f44" fmla="val 3854461"/>
              <a:gd name="f45" fmla="val 1925884"/>
              <a:gd name="f46" fmla="val 2154368"/>
              <a:gd name="f47" fmla="val 3820957"/>
              <a:gd name="f48" fmla="val 2382852"/>
              <a:gd name="f49" fmla="val 3818435"/>
              <a:gd name="f50" fmla="val 2620781"/>
              <a:gd name="f51" fmla="val 2846377"/>
              <a:gd name="f52" fmla="val 3856983"/>
              <a:gd name="f53" fmla="val 3071973"/>
              <a:gd name="f54" fmla="val 3826311"/>
              <a:gd name="f55" fmla="val 3546939"/>
              <a:gd name="f56" fmla="val 3606762"/>
              <a:gd name="f57" fmla="val 3938247"/>
              <a:gd name="f58" fmla="val 3467033"/>
              <a:gd name="f59" fmla="val 3912502"/>
              <a:gd name="f60" fmla="val 3274845"/>
              <a:gd name="f61" fmla="val 3082657"/>
              <a:gd name="f62" fmla="val 3921562"/>
              <a:gd name="f63" fmla="val 2877095"/>
              <a:gd name="f64" fmla="val 3920676"/>
              <a:gd name="f65" fmla="val 2711981"/>
              <a:gd name="f66" fmla="val 2546867"/>
              <a:gd name="f67" fmla="val 3913388"/>
              <a:gd name="f68" fmla="val 2365286"/>
              <a:gd name="f69" fmla="val 3934527"/>
              <a:gd name="f70" fmla="val 2187494"/>
              <a:gd name="f71" fmla="val 2009702"/>
              <a:gd name="f72" fmla="val 3899537"/>
              <a:gd name="f73" fmla="val 1771223"/>
              <a:gd name="f74" fmla="val 3891365"/>
              <a:gd name="f75" fmla="val 1547876"/>
              <a:gd name="f76" fmla="val 1324529"/>
              <a:gd name="f77" fmla="val 3942699"/>
              <a:gd name="f78" fmla="val 1053520"/>
              <a:gd name="f79" fmla="val 3905961"/>
              <a:gd name="f80" fmla="val 908258"/>
              <a:gd name="f81" fmla="val 762996"/>
              <a:gd name="f82" fmla="val 3928103"/>
              <a:gd name="f83" fmla="val 433872"/>
              <a:gd name="f84" fmla="val 3887900"/>
              <a:gd name="f85" fmla="val -20405"/>
              <a:gd name="f86" fmla="val 3758991"/>
              <a:gd name="f87" fmla="val 2153"/>
              <a:gd name="f88" fmla="val 3554223"/>
              <a:gd name="f89" fmla="val 3264193"/>
              <a:gd name="f90" fmla="val -2153"/>
              <a:gd name="f91" fmla="val 2974163"/>
              <a:gd name="f92" fmla="val -15549"/>
              <a:gd name="f93" fmla="val 2760119"/>
              <a:gd name="f94" fmla="val 2533014"/>
              <a:gd name="f95" fmla="val 15549"/>
              <a:gd name="f96" fmla="val 2305909"/>
              <a:gd name="f97" fmla="val 14825"/>
              <a:gd name="f98" fmla="val 2006986"/>
              <a:gd name="f99" fmla="val 1841005"/>
              <a:gd name="f100" fmla="val -14825"/>
              <a:gd name="f101" fmla="val 1675024"/>
              <a:gd name="f102" fmla="val -21645"/>
              <a:gd name="f103" fmla="val 1375260"/>
              <a:gd name="f104" fmla="val 1109826"/>
              <a:gd name="f105" fmla="val 21645"/>
              <a:gd name="f106" fmla="val 844392"/>
              <a:gd name="f107" fmla="val -5146"/>
              <a:gd name="f108" fmla="val 791555"/>
              <a:gd name="f109" fmla="val 574498"/>
              <a:gd name="f110" fmla="val 5146"/>
              <a:gd name="f111" fmla="val 357441"/>
              <a:gd name="f112" fmla="val -19193"/>
              <a:gd name="f113" fmla="val 1548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3837709" h="3917032">
                <a:moveTo>
                  <a:pt x="f0" y="f0"/>
                </a:moveTo>
                <a:cubicBezTo>
                  <a:pt x="f3" y="f4"/>
                  <a:pt x="f5" y="f6"/>
                  <a:pt x="f7" y="f0"/>
                </a:cubicBezTo>
                <a:cubicBezTo>
                  <a:pt x="f8" y="f9"/>
                  <a:pt x="f10" y="f11"/>
                  <a:pt x="f12" y="f0"/>
                </a:cubicBezTo>
                <a:cubicBezTo>
                  <a:pt x="f13" y="f14"/>
                  <a:pt x="f15" y="f16"/>
                  <a:pt x="f17" y="f0"/>
                </a:cubicBezTo>
                <a:cubicBezTo>
                  <a:pt x="f18" y="f19"/>
                  <a:pt x="f20" y="f21"/>
                  <a:pt x="f22" y="f0"/>
                </a:cubicBezTo>
                <a:cubicBezTo>
                  <a:pt x="f23" y="f24"/>
                  <a:pt x="f25" y="f26"/>
                  <a:pt x="f27" y="f0"/>
                </a:cubicBezTo>
                <a:cubicBezTo>
                  <a:pt x="f28" y="f29"/>
                  <a:pt x="f30" y="f31"/>
                  <a:pt x="f1" y="f0"/>
                </a:cubicBezTo>
                <a:cubicBezTo>
                  <a:pt x="f32" y="f33"/>
                  <a:pt x="f34" y="f35"/>
                  <a:pt x="f1" y="f36"/>
                </a:cubicBezTo>
                <a:cubicBezTo>
                  <a:pt x="f37" y="f38"/>
                  <a:pt x="f39" y="f40"/>
                  <a:pt x="f1" y="f41"/>
                </a:cubicBezTo>
                <a:cubicBezTo>
                  <a:pt x="f42" y="f43"/>
                  <a:pt x="f44" y="f45"/>
                  <a:pt x="f1" y="f46"/>
                </a:cubicBezTo>
                <a:cubicBezTo>
                  <a:pt x="f47" y="f48"/>
                  <a:pt x="f49" y="f50"/>
                  <a:pt x="f1" y="f51"/>
                </a:cubicBezTo>
                <a:cubicBezTo>
                  <a:pt x="f52" y="f53"/>
                  <a:pt x="f54" y="f55"/>
                  <a:pt x="f1" y="f2"/>
                </a:cubicBezTo>
                <a:cubicBezTo>
                  <a:pt x="f56" y="f57"/>
                  <a:pt x="f58" y="f59"/>
                  <a:pt x="f60" y="f2"/>
                </a:cubicBezTo>
                <a:cubicBezTo>
                  <a:pt x="f61" y="f62"/>
                  <a:pt x="f63" y="f64"/>
                  <a:pt x="f65" y="f2"/>
                </a:cubicBezTo>
                <a:cubicBezTo>
                  <a:pt x="f66" y="f67"/>
                  <a:pt x="f68" y="f69"/>
                  <a:pt x="f70" y="f2"/>
                </a:cubicBezTo>
                <a:cubicBezTo>
                  <a:pt x="f71" y="f72"/>
                  <a:pt x="f73" y="f74"/>
                  <a:pt x="f75" y="f2"/>
                </a:cubicBezTo>
                <a:cubicBezTo>
                  <a:pt x="f76" y="f77"/>
                  <a:pt x="f78" y="f79"/>
                  <a:pt x="f80" y="f2"/>
                </a:cubicBezTo>
                <a:cubicBezTo>
                  <a:pt x="f81" y="f82"/>
                  <a:pt x="f83" y="f84"/>
                  <a:pt x="f0" y="f2"/>
                </a:cubicBezTo>
                <a:cubicBezTo>
                  <a:pt x="f85" y="f86"/>
                  <a:pt x="f87" y="f88"/>
                  <a:pt x="f0" y="f89"/>
                </a:cubicBezTo>
                <a:cubicBezTo>
                  <a:pt x="f90" y="f91"/>
                  <a:pt x="f92" y="f93"/>
                  <a:pt x="f0" y="f94"/>
                </a:cubicBezTo>
                <a:cubicBezTo>
                  <a:pt x="f95" y="f96"/>
                  <a:pt x="f97" y="f98"/>
                  <a:pt x="f0" y="f99"/>
                </a:cubicBezTo>
                <a:cubicBezTo>
                  <a:pt x="f100" y="f101"/>
                  <a:pt x="f102" y="f103"/>
                  <a:pt x="f0" y="f104"/>
                </a:cubicBezTo>
                <a:cubicBezTo>
                  <a:pt x="f105" y="f106"/>
                  <a:pt x="f107" y="f108"/>
                  <a:pt x="f0" y="f109"/>
                </a:cubicBezTo>
                <a:cubicBezTo>
                  <a:pt x="f110" y="f111"/>
                  <a:pt x="f112" y="f113"/>
                  <a:pt x="f0" y="f0"/>
                </a:cubicBezTo>
                <a:close/>
              </a:path>
            </a:pathLst>
          </a:custGeom>
          <a:noFill/>
          <a:ln w="9360">
            <a:solidFill>
              <a:srgbClr val="000000"/>
            </a:solidFill>
            <a:custDash>
              <a:ds d="280000" sp="105000"/>
            </a:custDash>
            <a:miter/>
          </a:ln>
        </p:spPr>
        <p:txBody>
          <a:bodyPr vert="horz" wrap="square" lIns="91440" tIns="45720" rIns="91440" bIns="45720" anchor="t" anchorCtr="0" compatLnSpc="0">
            <a:no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638"/>
              </a:spcBef>
              <a:spcAft>
                <a:spcPts val="0"/>
              </a:spcAft>
              <a:buSzPct val="45000"/>
              <a:buFont typeface="Arial" pitchFamily="32"/>
              <a:buChar char="•"/>
              <a:tabLst/>
              <a:defRPr sz="1800"/>
            </a:pPr>
            <a:r>
              <a:rPr lang="en-GB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Myriad Pro" pitchFamily="18"/>
                <a:ea typeface="Microsoft YaHei" pitchFamily="2"/>
                <a:cs typeface="Arial" pitchFamily="2"/>
              </a:rPr>
              <a:t>Efficiency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638"/>
              </a:spcBef>
              <a:spcAft>
                <a:spcPts val="0"/>
              </a:spcAft>
              <a:buSzPct val="45000"/>
              <a:buFont typeface="Arial" pitchFamily="32"/>
              <a:buChar char="•"/>
              <a:tabLst/>
              <a:defRPr sz="1800"/>
            </a:pPr>
            <a:r>
              <a:rPr lang="en-GB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Myriad Pro" pitchFamily="18"/>
                <a:ea typeface="Microsoft YaHei" pitchFamily="2"/>
                <a:cs typeface="Arial" pitchFamily="2"/>
              </a:rPr>
              <a:t>Accountability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638"/>
              </a:spcBef>
              <a:spcAft>
                <a:spcPts val="0"/>
              </a:spcAft>
              <a:buSzPct val="45000"/>
              <a:buFont typeface="Arial" pitchFamily="32"/>
              <a:buChar char="•"/>
              <a:tabLst/>
              <a:defRPr sz="1800"/>
            </a:pPr>
            <a:r>
              <a:rPr lang="en-GB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Myriad Pro" pitchFamily="18"/>
                <a:ea typeface="Microsoft YaHei" pitchFamily="2"/>
                <a:cs typeface="Arial" pitchFamily="2"/>
              </a:rPr>
              <a:t>Motivation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Homewo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3C5EF-B092-D720-166C-FC128EF88CD8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9F70B-FA4A-6D74-404D-31368F4466F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4647960" cy="3916800"/>
          </a:xfrm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1800"/>
              <a:t>Review the key terms. Be prepared to explain them in the next class.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1800"/>
              <a:t>Select an organisation. Is it having a good organisational structure? Why or why not? Email your answer as an MS Word file to the lecturer before the next class. Your email should have the subject as: Your full name_Your student ID_IMW_Week 3_structure.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5C07F-0364-20D2-45B4-C8BE00DFC890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F7C111D1-36F6-43E3-BF3E-A4ACC40B1C6A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2024/1/15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5835C4-B203-ED45-8A0D-A10B7755DA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1D384C99-13C0-4230-9E45-8B01A36DA165}" type="slidenum">
              <a:t>10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75B3C31E-91CF-6FCB-BC5F-AE09471BD08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 t="32105"/>
          <a:stretch>
            <a:fillRect/>
          </a:stretch>
        </p:blipFill>
        <p:spPr>
          <a:xfrm>
            <a:off x="0" y="0"/>
            <a:ext cx="2729520" cy="1346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9C00C1F8-80CB-4DC2-F2AC-8A409FA4E262}"/>
              </a:ext>
            </a:extLst>
          </p:cNvPr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457600" y="1417680"/>
            <a:ext cx="3342600" cy="42123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Referen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F9D64-BB01-78A9-C50A-4D9A0D9ED946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/>
            <a:r>
              <a:rPr lang="en-US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3A805-BD64-5520-A6FC-C363DA6145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1600200"/>
            <a:ext cx="8229240" cy="3916080"/>
          </a:xfrm>
        </p:spPr>
        <p:txBody>
          <a:bodyPr/>
          <a:lstStyle/>
          <a:p>
            <a:pPr lvl="0" algn="just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Mullins, L. J. and McLean, J.E. (2019) </a:t>
            </a:r>
            <a:r>
              <a:rPr lang="en-US" sz="2000" i="1"/>
              <a:t>Organisational behaviour in the workplace</a:t>
            </a:r>
            <a:r>
              <a:rPr lang="en-US" sz="2000"/>
              <a:t>. 12th edn. Harlow: Pearson Education Limited.</a:t>
            </a:r>
          </a:p>
          <a:p>
            <a:pPr lvl="0" algn="just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Huczynski, A. and Buchanan, D.A. (2019) </a:t>
            </a:r>
            <a:r>
              <a:rPr lang="en-US" sz="2000" i="1"/>
              <a:t>Organizational behaviour</a:t>
            </a:r>
            <a:r>
              <a:rPr lang="en-US" sz="2000"/>
              <a:t>. 10th edn. Harlow: Pearson</a:t>
            </a:r>
          </a:p>
          <a:p>
            <a:pPr lvl="0" algn="just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Robbins, S. and Coulter, M. (2021) </a:t>
            </a:r>
            <a:r>
              <a:rPr lang="en-US" sz="2000" i="1"/>
              <a:t>Management, Global Edition</a:t>
            </a:r>
            <a:r>
              <a:rPr lang="en-US" sz="2000"/>
              <a:t>. 15th edn. Pearson.</a:t>
            </a:r>
          </a:p>
          <a:p>
            <a:pPr lvl="0" algn="just">
              <a:spcBef>
                <a:spcPts val="479"/>
              </a:spcBef>
              <a:spcAft>
                <a:spcPts val="0"/>
              </a:spcAft>
              <a:buAutoNum type="arabicPeriod"/>
            </a:pPr>
            <a:r>
              <a:rPr lang="en-US" sz="2000"/>
              <a:t>Cole, G. A. and Kelly, P. (2020) </a:t>
            </a:r>
            <a:r>
              <a:rPr lang="en-US" sz="2000" i="1"/>
              <a:t>Management theory and practice</a:t>
            </a:r>
            <a:r>
              <a:rPr lang="en-US" sz="2000"/>
              <a:t>. 9th edn. Hampshire: Cengage Learning EMEA.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43674B-96CB-17B9-0271-DD38E8D66BD9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32D4BD6F-528E-4175-AAF4-E448E4CEFA77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2024/1/15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99228B-A665-53D6-1E9E-DE798B474D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B1F65211-72F1-405E-BA20-844DD6F8F396}" type="slidenum">
              <a:t>11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3C210D0-CDEA-BA74-B1E1-9EC2A2CC1D77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0" y="58680"/>
            <a:ext cx="9143640" cy="56448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C4FAF492-1DAF-C22D-8FEB-48E227411D7C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3C8EDE00-653A-419D-9E26-2500CF280F0D}" type="datetime1">
              <a:rPr lang="en-GB" sz="1350">
                <a:solidFill>
                  <a:srgbClr val="000000"/>
                </a:solidFill>
                <a:latin typeface="Myriad Pro" pitchFamily="18"/>
                <a:cs typeface="Tahoma" pitchFamily="2"/>
              </a:rPr>
              <a:pPr lvl="0"/>
              <a:t>2024/1/15</a:t>
            </a:fld>
            <a:endParaRPr lang="en-GB" sz="135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E8F5B46-54D3-6AE1-F666-79872F4CB8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fld id="{CB08EB7D-553A-43E6-A05D-9E870A29870E}" type="slidenum">
              <a:t>12</a:t>
            </a:fld>
            <a:endParaRPr lang="en-GB" sz="1200">
              <a:solidFill>
                <a:srgbClr val="000000"/>
              </a:solidFill>
              <a:latin typeface="Myriad Pro" pitchFamily="18"/>
              <a:cs typeface="Tahoma" pitchFamily="2"/>
            </a:endParaRPr>
          </a:p>
        </p:txBody>
      </p:sp>
      <p:sp>
        <p:nvSpPr>
          <p:cNvPr id="5" name="Speech Bubble: Oval 5">
            <a:extLst>
              <a:ext uri="{FF2B5EF4-FFF2-40B4-BE49-F238E27FC236}">
                <a16:creationId xmlns:a16="http://schemas.microsoft.com/office/drawing/2014/main" id="{7D0695B8-D1D6-05C0-1B71-1091B0C309C3}"/>
              </a:ext>
            </a:extLst>
          </p:cNvPr>
          <p:cNvSpPr/>
          <p:nvPr/>
        </p:nvSpPr>
        <p:spPr>
          <a:xfrm>
            <a:off x="5435640" y="907919"/>
            <a:ext cx="3312720" cy="1972800"/>
          </a:xfrm>
          <a:custGeom>
            <a:avLst>
              <a:gd name="f0" fmla="val 1350"/>
              <a:gd name="f1" fmla="val 2592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*/ f6 1 21600"/>
              <a:gd name="f15" fmla="*/ f7 1 21600"/>
              <a:gd name="f16" fmla="*/ f8 1 180"/>
              <a:gd name="f17" fmla="pin -2147483647 f0 2147483647"/>
              <a:gd name="f18" fmla="pin -2147483647 f1 2147483647"/>
              <a:gd name="f19" fmla="+- f12 0 f11"/>
              <a:gd name="f20" fmla="*/ f13 f3 1"/>
              <a:gd name="f21" fmla="+- f17 0 10800"/>
              <a:gd name="f22" fmla="+- f18 0 10800"/>
              <a:gd name="f23" fmla="*/ f17 f14 1"/>
              <a:gd name="f24" fmla="*/ f18 f15 1"/>
              <a:gd name="f25" fmla="*/ 3200 f14 1"/>
              <a:gd name="f26" fmla="*/ 18400 f14 1"/>
              <a:gd name="f27" fmla="*/ 18400 f15 1"/>
              <a:gd name="f28" fmla="*/ 3200 f15 1"/>
              <a:gd name="f29" fmla="*/ f19 1 2"/>
              <a:gd name="f30" fmla="*/ 10800 f14 1"/>
              <a:gd name="f31" fmla="*/ 0 f15 1"/>
              <a:gd name="f32" fmla="*/ f20 1 f5"/>
              <a:gd name="f33" fmla="*/ 3160 f14 1"/>
              <a:gd name="f34" fmla="*/ 3160 f15 1"/>
              <a:gd name="f35" fmla="*/ 0 f14 1"/>
              <a:gd name="f36" fmla="*/ 10800 f15 1"/>
              <a:gd name="f37" fmla="*/ 18440 f15 1"/>
              <a:gd name="f38" fmla="*/ 21600 f15 1"/>
              <a:gd name="f39" fmla="*/ 18440 f14 1"/>
              <a:gd name="f40" fmla="*/ 21600 f14 1"/>
              <a:gd name="f41" fmla="*/ f21 f21 1"/>
              <a:gd name="f42" fmla="*/ f22 f22 1"/>
              <a:gd name="f43" fmla="+- 0 0 f22"/>
              <a:gd name="f44" fmla="+- 0 0 f21"/>
              <a:gd name="f45" fmla="+- f11 f29 0"/>
              <a:gd name="f46" fmla="*/ f29 f29 1"/>
              <a:gd name="f47" fmla="+- f32 0 f4"/>
              <a:gd name="f48" fmla="+- f41 f42 0"/>
              <a:gd name="f49" fmla="at2 f43 f44"/>
              <a:gd name="f50" fmla="sqrt f48"/>
              <a:gd name="f51" fmla="+- f49 f4 0"/>
              <a:gd name="f52" fmla="+- f50 0 10800"/>
              <a:gd name="f53" fmla="*/ f51 f8 1"/>
              <a:gd name="f54" fmla="*/ f53 1 f3"/>
              <a:gd name="f55" fmla="+- 0 0 f54"/>
              <a:gd name="f56" fmla="val f55"/>
              <a:gd name="f57" fmla="*/ f56 1 f16"/>
              <a:gd name="f58" fmla="+- f57 0 10"/>
              <a:gd name="f59" fmla="+- f57 10 0"/>
              <a:gd name="f60" fmla="*/ f57 f16 1"/>
              <a:gd name="f61" fmla="+- 0 0 f60"/>
              <a:gd name="f62" fmla="*/ f58 f16 1"/>
              <a:gd name="f63" fmla="*/ f59 f16 1"/>
              <a:gd name="f64" fmla="*/ f61 f3 1"/>
              <a:gd name="f65" fmla="+- 0 0 f62"/>
              <a:gd name="f66" fmla="+- 0 0 f63"/>
              <a:gd name="f67" fmla="*/ f64 1 f8"/>
              <a:gd name="f68" fmla="*/ f65 f3 1"/>
              <a:gd name="f69" fmla="*/ f66 f3 1"/>
              <a:gd name="f70" fmla="+- f67 0 f4"/>
              <a:gd name="f71" fmla="*/ f68 1 f8"/>
              <a:gd name="f72" fmla="*/ f69 1 f8"/>
              <a:gd name="f73" fmla="sin 1 f70"/>
              <a:gd name="f74" fmla="cos 1 f70"/>
              <a:gd name="f75" fmla="+- f71 0 f4"/>
              <a:gd name="f76" fmla="+- f72 0 f4"/>
              <a:gd name="f77" fmla="+- 0 0 f73"/>
              <a:gd name="f78" fmla="+- 0 0 f74"/>
              <a:gd name="f79" fmla="sin 1 f75"/>
              <a:gd name="f80" fmla="cos 1 f75"/>
              <a:gd name="f81" fmla="sin 1 f76"/>
              <a:gd name="f82" fmla="cos 1 f76"/>
              <a:gd name="f83" fmla="*/ 10800 f77 1"/>
              <a:gd name="f84" fmla="*/ 10800 f78 1"/>
              <a:gd name="f85" fmla="+- 0 0 f79"/>
              <a:gd name="f86" fmla="+- 0 0 f80"/>
              <a:gd name="f87" fmla="+- 0 0 f81"/>
              <a:gd name="f88" fmla="+- 0 0 f82"/>
              <a:gd name="f89" fmla="+- f83 10800 0"/>
              <a:gd name="f90" fmla="+- f84 10800 0"/>
              <a:gd name="f91" fmla="*/ 10800 f85 1"/>
              <a:gd name="f92" fmla="*/ 10800 f86 1"/>
              <a:gd name="f93" fmla="*/ 10800 f87 1"/>
              <a:gd name="f94" fmla="*/ 10800 f88 1"/>
              <a:gd name="f95" fmla="?: f52 f17 f89"/>
              <a:gd name="f96" fmla="?: f52 f18 f90"/>
              <a:gd name="f97" fmla="+- f91 10800 0"/>
              <a:gd name="f98" fmla="+- f92 10800 0"/>
              <a:gd name="f99" fmla="+- f93 10800 0"/>
              <a:gd name="f100" fmla="+- f94 10800 0"/>
              <a:gd name="f101" fmla="+- f99 0 f45"/>
              <a:gd name="f102" fmla="+- f100 0 f45"/>
              <a:gd name="f103" fmla="+- f97 0 f45"/>
              <a:gd name="f104" fmla="+- f98 0 f45"/>
              <a:gd name="f105" fmla="*/ f95 f14 1"/>
              <a:gd name="f106" fmla="*/ f96 f15 1"/>
              <a:gd name="f107" fmla="at2 f101 f102"/>
              <a:gd name="f108" fmla="at2 f103 f104"/>
              <a:gd name="f109" fmla="+- f107 f4 0"/>
              <a:gd name="f110" fmla="+- f108 f4 0"/>
              <a:gd name="f111" fmla="*/ f109 f8 1"/>
              <a:gd name="f112" fmla="*/ f110 f8 1"/>
              <a:gd name="f113" fmla="*/ f111 1 f3"/>
              <a:gd name="f114" fmla="*/ f112 1 f3"/>
              <a:gd name="f115" fmla="+- 0 0 f113"/>
              <a:gd name="f116" fmla="+- 0 0 f114"/>
              <a:gd name="f117" fmla="+- 0 0 f115"/>
              <a:gd name="f118" fmla="+- 0 0 f116"/>
              <a:gd name="f119" fmla="*/ f117 f3 1"/>
              <a:gd name="f120" fmla="*/ f118 f3 1"/>
              <a:gd name="f121" fmla="*/ f119 1 f8"/>
              <a:gd name="f122" fmla="*/ f120 1 f8"/>
              <a:gd name="f123" fmla="+- f121 0 f4"/>
              <a:gd name="f124" fmla="+- f122 0 f4"/>
              <a:gd name="f125" fmla="cos 1 f123"/>
              <a:gd name="f126" fmla="sin 1 f123"/>
              <a:gd name="f127" fmla="+- f124 0 f123"/>
              <a:gd name="f128" fmla="+- 0 0 f125"/>
              <a:gd name="f129" fmla="+- 0 0 f126"/>
              <a:gd name="f130" fmla="+- f127 f2 0"/>
              <a:gd name="f131" fmla="*/ f29 f128 1"/>
              <a:gd name="f132" fmla="*/ f29 f129 1"/>
              <a:gd name="f133" fmla="?: f127 f127 f130"/>
              <a:gd name="f134" fmla="*/ f131 f131 1"/>
              <a:gd name="f135" fmla="*/ f132 f132 1"/>
              <a:gd name="f136" fmla="+- f134 f135 0"/>
              <a:gd name="f137" fmla="sqrt f136"/>
              <a:gd name="f138" fmla="*/ f46 1 f137"/>
              <a:gd name="f139" fmla="*/ f128 f138 1"/>
              <a:gd name="f140" fmla="*/ f129 f138 1"/>
              <a:gd name="f141" fmla="+- f45 0 f139"/>
              <a:gd name="f142" fmla="+- f45 0 f140"/>
            </a:gdLst>
            <a:ahLst>
              <a:ahXY gdRefX="f0" minX="f9" maxX="f10" gdRefY="f1" minY="f9" maxY="f10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0" y="f31"/>
              </a:cxn>
              <a:cxn ang="f47">
                <a:pos x="f33" y="f34"/>
              </a:cxn>
              <a:cxn ang="f47">
                <a:pos x="f35" y="f36"/>
              </a:cxn>
              <a:cxn ang="f47">
                <a:pos x="f33" y="f37"/>
              </a:cxn>
              <a:cxn ang="f47">
                <a:pos x="f30" y="f38"/>
              </a:cxn>
              <a:cxn ang="f47">
                <a:pos x="f39" y="f37"/>
              </a:cxn>
              <a:cxn ang="f47">
                <a:pos x="f40" y="f36"/>
              </a:cxn>
              <a:cxn ang="f47">
                <a:pos x="f39" y="f34"/>
              </a:cxn>
              <a:cxn ang="f47">
                <a:pos x="f105" y="f106"/>
              </a:cxn>
            </a:cxnLst>
            <a:rect l="f25" t="f28" r="f26" b="f27"/>
            <a:pathLst>
              <a:path w="21600" h="21600">
                <a:moveTo>
                  <a:pt x="f141" y="f142"/>
                </a:moveTo>
                <a:arcTo wR="f29" hR="f29" stAng="f123" swAng="f133"/>
                <a:lnTo>
                  <a:pt x="f95" y="f96"/>
                </a:lnTo>
                <a:close/>
              </a:path>
            </a:pathLst>
          </a:custGeom>
          <a:solidFill>
            <a:srgbClr val="FCD5B5"/>
          </a:solidFill>
          <a:ln w="25560">
            <a:solidFill>
              <a:srgbClr val="0082B1"/>
            </a:solidFill>
            <a:prstDash val="solid"/>
          </a:ln>
        </p:spPr>
        <p:txBody>
          <a:bodyPr vert="horz" wrap="square" lIns="90000" tIns="45000" rIns="90000" bIns="45000" anchor="ctr" anchorCtr="0" compatLnSpc="0">
            <a:no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/>
            </a:pPr>
            <a:r>
              <a:rPr lang="en-GB" sz="2400" b="1" i="0" u="none" strike="noStrike" kern="1200" spc="0">
                <a:ln>
                  <a:noFill/>
                </a:ln>
                <a:solidFill>
                  <a:srgbClr val="FFFFFF"/>
                </a:solidFill>
                <a:latin typeface="Myriad Pro" pitchFamily="18"/>
                <a:ea typeface="Microsoft YaHei" pitchFamily="2"/>
                <a:cs typeface="Arial" pitchFamily="2"/>
              </a:rPr>
              <a:t>I have a question…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84B8D0CD1BB6246928B0FBC877242FD" ma:contentTypeVersion="16" ma:contentTypeDescription="Create a new document." ma:contentTypeScope="" ma:versionID="18b692d3f72b6082cf1f252a548fe672">
  <xsd:schema xmlns:xsd="http://www.w3.org/2001/XMLSchema" xmlns:xs="http://www.w3.org/2001/XMLSchema" xmlns:p="http://schemas.microsoft.com/office/2006/metadata/properties" xmlns:ns3="0d6b8815-3a58-4a0f-a311-7accae5430d7" xmlns:ns4="8cdfb570-985c-4dd3-84ab-5511fdbf73a6" targetNamespace="http://schemas.microsoft.com/office/2006/metadata/properties" ma:root="true" ma:fieldsID="26b48840e1fafedf68739aaa7a21335a" ns3:_="" ns4:_="">
    <xsd:import namespace="0d6b8815-3a58-4a0f-a311-7accae5430d7"/>
    <xsd:import namespace="8cdfb570-985c-4dd3-84ab-5511fdbf73a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6b8815-3a58-4a0f-a311-7accae5430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dfb570-985c-4dd3-84ab-5511fdbf73a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6b8815-3a58-4a0f-a311-7accae5430d7" xsi:nil="true"/>
  </documentManagement>
</p:properties>
</file>

<file path=customXml/itemProps1.xml><?xml version="1.0" encoding="utf-8"?>
<ds:datastoreItem xmlns:ds="http://schemas.openxmlformats.org/officeDocument/2006/customXml" ds:itemID="{6DA6E232-3F78-4772-8955-33497C3074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6b8815-3a58-4a0f-a311-7accae5430d7"/>
    <ds:schemaRef ds:uri="8cdfb570-985c-4dd3-84ab-5511fdbf73a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129DC78-B227-46A2-B797-645346C7EC7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35F40F-BBB3-41D9-8C8A-A73D23938527}">
  <ds:schemaRefs>
    <ds:schemaRef ds:uri="http://schemas.openxmlformats.org/package/2006/metadata/core-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purl.org/dc/elements/1.1/"/>
    <ds:schemaRef ds:uri="8cdfb570-985c-4dd3-84ab-5511fdbf73a6"/>
    <ds:schemaRef ds:uri="http://purl.org/dc/dcmitype/"/>
    <ds:schemaRef ds:uri="http://schemas.microsoft.com/office/2006/metadata/properties"/>
    <ds:schemaRef ds:uri="0d6b8815-3a58-4a0f-a311-7accae5430d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671</Words>
  <Application>Microsoft Office PowerPoint</Application>
  <PresentationFormat>Widescreen</PresentationFormat>
  <Paragraphs>100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Myriad Pro</vt:lpstr>
      <vt:lpstr>robotoregular</vt:lpstr>
      <vt:lpstr>StarSymbol</vt:lpstr>
      <vt:lpstr>Aharoni</vt:lpstr>
      <vt:lpstr>Arial</vt:lpstr>
      <vt:lpstr>Calibri</vt:lpstr>
      <vt:lpstr>Times New Roman</vt:lpstr>
      <vt:lpstr>Verdana</vt:lpstr>
      <vt:lpstr>Default</vt:lpstr>
      <vt:lpstr>Default 1</vt:lpstr>
      <vt:lpstr>LCBB4009</vt:lpstr>
      <vt:lpstr>What we did the last time</vt:lpstr>
      <vt:lpstr>Lesson Aims</vt:lpstr>
      <vt:lpstr>Organisational structure and performance</vt:lpstr>
      <vt:lpstr>Organisational structure and performance</vt:lpstr>
      <vt:lpstr>Organisational structure and performance</vt:lpstr>
      <vt:lpstr>Organisational structure and performance</vt:lpstr>
      <vt:lpstr>Good and bad organisational structure</vt:lpstr>
      <vt:lpstr>Key terms</vt:lpstr>
      <vt:lpstr>Homework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LCBB4009</dc:title>
  <cp:lastModifiedBy>Doreen Nyaa Amundam</cp:lastModifiedBy>
  <cp:revision>1</cp:revision>
  <dcterms:modified xsi:type="dcterms:W3CDTF">2024-01-15T12:15:09Z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0x010100684B8D0CD1BB6246928B0FBC877242FD</vt:lpwstr>
  </property>
</Properties>
</file>