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494" r:id="rId3"/>
    <p:sldId id="497" r:id="rId4"/>
    <p:sldId id="364" r:id="rId5"/>
    <p:sldId id="378" r:id="rId6"/>
    <p:sldId id="360" r:id="rId7"/>
    <p:sldId id="361" r:id="rId8"/>
    <p:sldId id="464" r:id="rId9"/>
    <p:sldId id="485" r:id="rId10"/>
    <p:sldId id="487" r:id="rId11"/>
    <p:sldId id="488" r:id="rId12"/>
    <p:sldId id="493" r:id="rId13"/>
    <p:sldId id="490" r:id="rId14"/>
    <p:sldId id="489" r:id="rId15"/>
    <p:sldId id="491" r:id="rId16"/>
    <p:sldId id="49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07" d="100"/>
          <a:sy n="107"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F56D5-1B11-2AA7-4AB6-B4A836AFBE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0DF8D7E-EAAF-6164-A533-B2AB28A0D8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239A920-AC5B-5B8A-0ED3-2AF236A6153C}"/>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5" name="Footer Placeholder 4">
            <a:extLst>
              <a:ext uri="{FF2B5EF4-FFF2-40B4-BE49-F238E27FC236}">
                <a16:creationId xmlns:a16="http://schemas.microsoft.com/office/drawing/2014/main" id="{3E820C03-3D41-BCC3-E2CC-FDABFE54A7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0E8BAE-6DDB-7914-E203-D6B38335272A}"/>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3938515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48714-91DB-9ED5-3451-CD22DE96F4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ED408-90D5-DDD3-1286-04552CD129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AF8697-F537-7BB9-0785-0317A5FA4590}"/>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5" name="Footer Placeholder 4">
            <a:extLst>
              <a:ext uri="{FF2B5EF4-FFF2-40B4-BE49-F238E27FC236}">
                <a16:creationId xmlns:a16="http://schemas.microsoft.com/office/drawing/2014/main" id="{3A6DC605-9414-4460-33A9-EE816E0492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2409C1-1E24-7D8D-13EF-1506D3F50F34}"/>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2113752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F657-69B5-921C-0BAF-5F2840F858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F15341-56A1-5762-D509-B382058AD82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9A3EB3D-C590-FD86-8833-21F0ADA3BD0F}"/>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5" name="Footer Placeholder 4">
            <a:extLst>
              <a:ext uri="{FF2B5EF4-FFF2-40B4-BE49-F238E27FC236}">
                <a16:creationId xmlns:a16="http://schemas.microsoft.com/office/drawing/2014/main" id="{A902CBAC-7D67-0F12-0010-958494CFCA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70611B-1AB9-FF75-EC12-80D50266ACE2}"/>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935008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01C1D-BDAB-7F6B-F330-C156627674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5DA70A-09E2-0446-49B8-E4A383EFB4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F079C0E-576A-D9AF-FC6C-83002260CE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2861E7-6F0F-6ED5-58EC-CEEBD33751B1}"/>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6" name="Footer Placeholder 5">
            <a:extLst>
              <a:ext uri="{FF2B5EF4-FFF2-40B4-BE49-F238E27FC236}">
                <a16:creationId xmlns:a16="http://schemas.microsoft.com/office/drawing/2014/main" id="{10FA4C34-F121-F4AF-A74F-34F0453435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052DAC-0211-DD53-0473-9B9A81C4734B}"/>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2253593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55A9-1199-A118-33C1-19EB61C6DC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FB6F26-B42F-EE4A-774E-E024ACF492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A3C88D-2BF4-9342-3B7F-66561EBF60C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CB5768-AB03-4CD5-261C-E66818C46B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9E4544-6724-554D-21D5-0BE61DB41D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7E63FA-3371-5EA5-E0A0-71D9733E6CDB}"/>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8" name="Footer Placeholder 7">
            <a:extLst>
              <a:ext uri="{FF2B5EF4-FFF2-40B4-BE49-F238E27FC236}">
                <a16:creationId xmlns:a16="http://schemas.microsoft.com/office/drawing/2014/main" id="{623301A0-6732-A174-7970-0D2B132CA5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D66D217-FADC-B109-5703-1D8B9366146D}"/>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3252518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BAE9F-BBB3-8946-7857-89D98AF935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5EEB2A-E577-E070-2173-63AE02533A9B}"/>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4" name="Footer Placeholder 3">
            <a:extLst>
              <a:ext uri="{FF2B5EF4-FFF2-40B4-BE49-F238E27FC236}">
                <a16:creationId xmlns:a16="http://schemas.microsoft.com/office/drawing/2014/main" id="{B22999BC-B300-6B9D-B578-34A1AEB30AC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2C9ED18-E4D9-BF89-5713-DE96A97C9B5D}"/>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010094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2220F7-C6B7-9F6C-5EA2-9B37D2937D91}"/>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3" name="Footer Placeholder 2">
            <a:extLst>
              <a:ext uri="{FF2B5EF4-FFF2-40B4-BE49-F238E27FC236}">
                <a16:creationId xmlns:a16="http://schemas.microsoft.com/office/drawing/2014/main" id="{01A41861-4BE6-1744-A8C5-2A132AF4D65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8164F9-A4AD-0B8E-6D69-8DE101078E16}"/>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517220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A3DC-2BB0-0F85-3869-13B33CF028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D9B32C7-17FE-1287-7531-8800A1DA8D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9487E4-478A-32DE-CB5F-9D7E6960AB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E6C509-AF59-3D6E-0733-76FBC9387894}"/>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6" name="Footer Placeholder 5">
            <a:extLst>
              <a:ext uri="{FF2B5EF4-FFF2-40B4-BE49-F238E27FC236}">
                <a16:creationId xmlns:a16="http://schemas.microsoft.com/office/drawing/2014/main" id="{FC8ABF15-AE4E-03C4-A248-69B1EB2E71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4E45A4-47FE-E545-3F3E-29021A4BAE00}"/>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328015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6ECA9-C6E3-45E2-C574-EC37307CD60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73BA15B-B9FE-7A52-AB80-D600B4E5A2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255DA5-9814-E592-05D7-5474E97E99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E9CC3D-486A-EA4F-95A7-B9B0ECC292B9}"/>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6" name="Footer Placeholder 5">
            <a:extLst>
              <a:ext uri="{FF2B5EF4-FFF2-40B4-BE49-F238E27FC236}">
                <a16:creationId xmlns:a16="http://schemas.microsoft.com/office/drawing/2014/main" id="{F80E2C8E-25A3-3651-1EFB-CD639AD7E6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462A06-4BF0-0BD6-9737-EE3B28D2A2D0}"/>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711619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71B6F-D9F4-AFFC-8A9A-7B45CC84ED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1A68DB-D175-CBB7-EA80-886B3C8B91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1E64C0-CA32-0C0A-55C7-5EC0B8A3D084}"/>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5" name="Footer Placeholder 4">
            <a:extLst>
              <a:ext uri="{FF2B5EF4-FFF2-40B4-BE49-F238E27FC236}">
                <a16:creationId xmlns:a16="http://schemas.microsoft.com/office/drawing/2014/main" id="{6E99A0D1-909E-DC7A-2673-071CAFEFC9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328C1A-9DF4-2D95-5CE8-AE969FD65F93}"/>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558501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7C2C42-7E7C-5E9A-49CF-7386F53C5DA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ED8E16-5B40-5C93-AC8E-C1C59E3999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F7CAE8-4BE1-992B-E577-2045795C7609}"/>
              </a:ext>
            </a:extLst>
          </p:cNvPr>
          <p:cNvSpPr>
            <a:spLocks noGrp="1"/>
          </p:cNvSpPr>
          <p:nvPr>
            <p:ph type="dt" sz="half" idx="10"/>
          </p:nvPr>
        </p:nvSpPr>
        <p:spPr/>
        <p:txBody>
          <a:bodyPr/>
          <a:lstStyle/>
          <a:p>
            <a:fld id="{F1BE8431-6307-4596-A8F8-503F9A1B32D6}" type="datetimeFigureOut">
              <a:rPr lang="en-GB" smtClean="0"/>
              <a:t>12/10/2026</a:t>
            </a:fld>
            <a:endParaRPr lang="en-GB"/>
          </a:p>
        </p:txBody>
      </p:sp>
      <p:sp>
        <p:nvSpPr>
          <p:cNvPr id="5" name="Footer Placeholder 4">
            <a:extLst>
              <a:ext uri="{FF2B5EF4-FFF2-40B4-BE49-F238E27FC236}">
                <a16:creationId xmlns:a16="http://schemas.microsoft.com/office/drawing/2014/main" id="{987E378C-4FC3-EB42-7DC7-71B3DCED2A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73B7D4-40E1-0102-E50E-EF8BC1804908}"/>
              </a:ext>
            </a:extLst>
          </p:cNvPr>
          <p:cNvSpPr>
            <a:spLocks noGrp="1"/>
          </p:cNvSpPr>
          <p:nvPr>
            <p:ph type="sldNum" sz="quarter" idx="12"/>
          </p:nvPr>
        </p:nvSpPr>
        <p:spPr/>
        <p:txBody>
          <a:bodyPr/>
          <a:lstStyle/>
          <a:p>
            <a:fld id="{28FDDD15-5B82-4F27-A490-57D2F8001158}" type="slidenum">
              <a:rPr lang="en-GB" smtClean="0"/>
              <a:t>‹#›</a:t>
            </a:fld>
            <a:endParaRPr lang="en-GB"/>
          </a:p>
        </p:txBody>
      </p:sp>
    </p:spTree>
    <p:extLst>
      <p:ext uri="{BB962C8B-B14F-4D97-AF65-F5344CB8AC3E}">
        <p14:creationId xmlns:p14="http://schemas.microsoft.com/office/powerpoint/2010/main" val="1443067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764748-B0EC-9AAC-EA0E-D8F147F744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D9AEC4-AF86-B5C6-4421-24CEFF0CA3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3050D-0794-F143-D55E-A604B02029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E8431-6307-4596-A8F8-503F9A1B32D6}" type="datetimeFigureOut">
              <a:rPr lang="en-GB" smtClean="0"/>
              <a:t>12/10/2026</a:t>
            </a:fld>
            <a:endParaRPr lang="en-GB"/>
          </a:p>
        </p:txBody>
      </p:sp>
      <p:sp>
        <p:nvSpPr>
          <p:cNvPr id="5" name="Footer Placeholder 4">
            <a:extLst>
              <a:ext uri="{FF2B5EF4-FFF2-40B4-BE49-F238E27FC236}">
                <a16:creationId xmlns:a16="http://schemas.microsoft.com/office/drawing/2014/main" id="{6D34B7DD-2558-D146-CD6F-D3457A8F19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A93A877-D307-0B7E-4161-5710DF7089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FDDD15-5B82-4F27-A490-57D2F8001158}" type="slidenum">
              <a:rPr lang="en-GB" smtClean="0"/>
              <a:t>‹#›</a:t>
            </a:fld>
            <a:endParaRPr lang="en-GB"/>
          </a:p>
        </p:txBody>
      </p:sp>
    </p:spTree>
    <p:extLst>
      <p:ext uri="{BB962C8B-B14F-4D97-AF65-F5344CB8AC3E}">
        <p14:creationId xmlns:p14="http://schemas.microsoft.com/office/powerpoint/2010/main" val="1463338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hyperlink" Target="https://www.etymonline.com/word/colony?ref=etymonline_crossreferenc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gutenberg.org/cache/epub/4212/pg4212.html" TargetMode="External"/><Relationship Id="rId2" Type="http://schemas.openxmlformats.org/officeDocument/2006/relationships/hyperlink" Target="http://www.gutenberg.org/ebooks/4212" TargetMode="Externa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hyperlink" Target="https://cultureandhistory.revistas.csic.es/index.php/cultureandhistory/article/view/7/26" TargetMode="Externa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hyperlink" Target="https://www.reference.com/world-view/functions-culture-af2a4f014924513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socialsci.libretexts.org/Bookshelves/Communication/Interpersonal_Communication/Interpersonal_Communication_-_A_Mindful_Approach_to_Relationships_(Wrench_et_al.)/06%3A_Cultural_and_Environmental_Factors_in_Interpersonal_Communication/6.02%3A_The_Function_of_Culture"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28B70-23A7-263D-7101-DEF40AB00825}"/>
              </a:ext>
            </a:extLst>
          </p:cNvPr>
          <p:cNvSpPr>
            <a:spLocks noGrp="1"/>
          </p:cNvSpPr>
          <p:nvPr>
            <p:ph type="ctrTitle"/>
          </p:nvPr>
        </p:nvSpPr>
        <p:spPr/>
        <p:txBody>
          <a:bodyPr/>
          <a:lstStyle/>
          <a:p>
            <a:r>
              <a:rPr lang="en-GB" dirty="0"/>
              <a:t>Culture –new thoughts and revision</a:t>
            </a:r>
          </a:p>
        </p:txBody>
      </p:sp>
      <p:sp>
        <p:nvSpPr>
          <p:cNvPr id="3" name="Subtitle 2">
            <a:extLst>
              <a:ext uri="{FF2B5EF4-FFF2-40B4-BE49-F238E27FC236}">
                <a16:creationId xmlns:a16="http://schemas.microsoft.com/office/drawing/2014/main" id="{A18482CB-6D85-DCBF-A3CD-A0C48745037A}"/>
              </a:ext>
            </a:extLst>
          </p:cNvPr>
          <p:cNvSpPr>
            <a:spLocks noGrp="1"/>
          </p:cNvSpPr>
          <p:nvPr>
            <p:ph type="subTitle" idx="1"/>
          </p:nvPr>
        </p:nvSpPr>
        <p:spPr/>
        <p:txBody>
          <a:bodyPr/>
          <a:lstStyle/>
          <a:p>
            <a:r>
              <a:rPr lang="en-GB" dirty="0"/>
              <a:t>Nick Campion</a:t>
            </a:r>
          </a:p>
          <a:p>
            <a:r>
              <a:rPr lang="en-GB" dirty="0"/>
              <a:t>2022/ 2024/ 2025/ 2026</a:t>
            </a:r>
          </a:p>
        </p:txBody>
      </p:sp>
      <p:pic>
        <p:nvPicPr>
          <p:cNvPr id="4" name="Picture 5" descr="TheSophiaCentre.jpg">
            <a:extLst>
              <a:ext uri="{FF2B5EF4-FFF2-40B4-BE49-F238E27FC236}">
                <a16:creationId xmlns:a16="http://schemas.microsoft.com/office/drawing/2014/main" id="{69C67CF4-EC48-F4FA-B25D-E0C63817BA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23402" y="551656"/>
            <a:ext cx="5880100"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6567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F73E2-195E-20A9-D686-DC60AB3EC757}"/>
              </a:ext>
            </a:extLst>
          </p:cNvPr>
          <p:cNvSpPr>
            <a:spLocks noGrp="1"/>
          </p:cNvSpPr>
          <p:nvPr>
            <p:ph type="title"/>
          </p:nvPr>
        </p:nvSpPr>
        <p:spPr/>
        <p:txBody>
          <a:bodyPr/>
          <a:lstStyle/>
          <a:p>
            <a:r>
              <a:rPr lang="en-GB" dirty="0"/>
              <a:t>Two ways of using the world culture</a:t>
            </a:r>
          </a:p>
        </p:txBody>
      </p:sp>
      <p:sp>
        <p:nvSpPr>
          <p:cNvPr id="3" name="Content Placeholder 2">
            <a:extLst>
              <a:ext uri="{FF2B5EF4-FFF2-40B4-BE49-F238E27FC236}">
                <a16:creationId xmlns:a16="http://schemas.microsoft.com/office/drawing/2014/main" id="{19403404-BA9A-7708-0CC9-0A9407C6119E}"/>
              </a:ext>
            </a:extLst>
          </p:cNvPr>
          <p:cNvSpPr>
            <a:spLocks noGrp="1"/>
          </p:cNvSpPr>
          <p:nvPr>
            <p:ph idx="1"/>
          </p:nvPr>
        </p:nvSpPr>
        <p:spPr/>
        <p:txBody>
          <a:bodyPr/>
          <a:lstStyle/>
          <a:p>
            <a:pPr>
              <a:buNone/>
            </a:pPr>
            <a:r>
              <a:rPr lang="en-GB" sz="2000" dirty="0">
                <a:effectLst/>
                <a:latin typeface="+mj-lt"/>
                <a:ea typeface="Times New Roman" panose="02020603050405020304" pitchFamily="18" charset="0"/>
              </a:rPr>
              <a:t>There are different possible ways to understand the word, culture. Two of the most important concern the relationship between culture and nature:</a:t>
            </a:r>
          </a:p>
          <a:p>
            <a:pPr>
              <a:buNone/>
            </a:pPr>
            <a:r>
              <a:rPr lang="en-GB" sz="2000" dirty="0">
                <a:effectLst/>
                <a:latin typeface="+mj-lt"/>
                <a:ea typeface="Times New Roman" panose="02020603050405020304" pitchFamily="18" charset="0"/>
              </a:rPr>
              <a:t> </a:t>
            </a:r>
          </a:p>
          <a:p>
            <a:pPr marL="0" lvl="0" indent="0">
              <a:buNone/>
            </a:pPr>
            <a:r>
              <a:rPr lang="en-GB" sz="2000" dirty="0">
                <a:effectLst/>
                <a:latin typeface="+mj-lt"/>
                <a:ea typeface="Times New Roman" panose="02020603050405020304" pitchFamily="18" charset="0"/>
              </a:rPr>
              <a:t>1.The more conventional idea of the relationship between the two, which was developed when the first theorists began to define culture in the 19</a:t>
            </a:r>
            <a:r>
              <a:rPr lang="en-GB" sz="2000" baseline="30000" dirty="0">
                <a:effectLst/>
                <a:latin typeface="+mj-lt"/>
                <a:ea typeface="Times New Roman" panose="02020603050405020304" pitchFamily="18" charset="0"/>
              </a:rPr>
              <a:t>th</a:t>
            </a:r>
            <a:r>
              <a:rPr lang="en-GB" sz="2000" dirty="0">
                <a:effectLst/>
                <a:latin typeface="+mj-lt"/>
                <a:ea typeface="Times New Roman" panose="02020603050405020304" pitchFamily="18" charset="0"/>
              </a:rPr>
              <a:t> century, is that culture is a condition that humans acquire by rising above nature – and their nature. </a:t>
            </a:r>
          </a:p>
          <a:p>
            <a:pPr>
              <a:buNone/>
            </a:pPr>
            <a:r>
              <a:rPr lang="en-GB" sz="2000" dirty="0">
                <a:effectLst/>
                <a:latin typeface="+mj-lt"/>
                <a:ea typeface="Times New Roman" panose="02020603050405020304" pitchFamily="18" charset="0"/>
              </a:rPr>
              <a:t> </a:t>
            </a:r>
          </a:p>
          <a:p>
            <a:pPr marL="0" lvl="0" indent="0">
              <a:buNone/>
            </a:pPr>
            <a:r>
              <a:rPr lang="en-GB" sz="2000" dirty="0">
                <a:effectLst/>
                <a:latin typeface="+mj-lt"/>
                <a:ea typeface="Times New Roman" panose="02020603050405020304" pitchFamily="18" charset="0"/>
              </a:rPr>
              <a:t>2.Or culture is a product of human nature in the same way as an animal or plant culture.</a:t>
            </a:r>
          </a:p>
          <a:p>
            <a:pPr marL="457200"/>
            <a:r>
              <a:rPr lang="en-GB" sz="2000" dirty="0">
                <a:effectLst/>
                <a:latin typeface="+mj-lt"/>
                <a:ea typeface="Times New Roman" panose="02020603050405020304" pitchFamily="18" charset="0"/>
              </a:rPr>
              <a:t> </a:t>
            </a:r>
          </a:p>
          <a:p>
            <a:endParaRPr lang="en-GB" dirty="0"/>
          </a:p>
        </p:txBody>
      </p:sp>
    </p:spTree>
    <p:extLst>
      <p:ext uri="{BB962C8B-B14F-4D97-AF65-F5344CB8AC3E}">
        <p14:creationId xmlns:p14="http://schemas.microsoft.com/office/powerpoint/2010/main" val="3447902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58B78-94A4-1B91-9D06-2A426D9C6840}"/>
            </a:ext>
          </a:extLst>
        </p:cNvPr>
        <p:cNvGrpSpPr/>
        <p:nvPr/>
      </p:nvGrpSpPr>
      <p:grpSpPr>
        <a:xfrm>
          <a:off x="0" y="0"/>
          <a:ext cx="0" cy="0"/>
          <a:chOff x="0" y="0"/>
          <a:chExt cx="0" cy="0"/>
        </a:xfrm>
      </p:grpSpPr>
      <p:sp>
        <p:nvSpPr>
          <p:cNvPr id="17410" name="Title 1">
            <a:extLst>
              <a:ext uri="{FF2B5EF4-FFF2-40B4-BE49-F238E27FC236}">
                <a16:creationId xmlns:a16="http://schemas.microsoft.com/office/drawing/2014/main" id="{406C8F76-816D-5758-067B-2C06C6CFA69B}"/>
              </a:ext>
            </a:extLst>
          </p:cNvPr>
          <p:cNvSpPr>
            <a:spLocks noGrp="1" noChangeArrowheads="1"/>
          </p:cNvSpPr>
          <p:nvPr>
            <p:ph type="title"/>
          </p:nvPr>
        </p:nvSpPr>
        <p:spPr/>
        <p:txBody>
          <a:bodyPr/>
          <a:lstStyle/>
          <a:p>
            <a:r>
              <a:rPr lang="en-GB" altLang="en-US" dirty="0"/>
              <a:t>Different definitions of Culture</a:t>
            </a:r>
          </a:p>
        </p:txBody>
      </p:sp>
      <p:sp>
        <p:nvSpPr>
          <p:cNvPr id="17411" name="Content Placeholder 2">
            <a:extLst>
              <a:ext uri="{FF2B5EF4-FFF2-40B4-BE49-F238E27FC236}">
                <a16:creationId xmlns:a16="http://schemas.microsoft.com/office/drawing/2014/main" id="{DFA3D7F4-1A78-CAAB-AECC-C4FD0BB0420F}"/>
              </a:ext>
            </a:extLst>
          </p:cNvPr>
          <p:cNvSpPr>
            <a:spLocks noGrp="1" noChangeArrowheads="1"/>
          </p:cNvSpPr>
          <p:nvPr>
            <p:ph idx="1"/>
          </p:nvPr>
        </p:nvSpPr>
        <p:spPr/>
        <p:txBody>
          <a:bodyPr/>
          <a:lstStyle/>
          <a:p>
            <a:pPr>
              <a:buFont typeface="Arial" panose="020B0604020202020204" pitchFamily="34" charset="0"/>
              <a:buNone/>
            </a:pPr>
            <a:r>
              <a:rPr lang="en-US" altLang="en-US" sz="1600" dirty="0">
                <a:latin typeface="+mj-lt"/>
              </a:rPr>
              <a:t>Raymond Williams </a:t>
            </a:r>
          </a:p>
          <a:p>
            <a:pPr>
              <a:buFont typeface="Arial" panose="020B0604020202020204" pitchFamily="34" charset="0"/>
              <a:buNone/>
            </a:pPr>
            <a:r>
              <a:rPr lang="en-US" altLang="en-US" sz="1600" dirty="0">
                <a:latin typeface="+mj-lt"/>
              </a:rPr>
              <a:t>In attempting to understand the continuous development of words and language ‘I found myself preoccupied by a single word, culture.’ </a:t>
            </a:r>
          </a:p>
          <a:p>
            <a:pPr>
              <a:buFont typeface="Arial" panose="020B0604020202020204" pitchFamily="34" charset="0"/>
              <a:buNone/>
            </a:pPr>
            <a:r>
              <a:rPr lang="en-US" altLang="en-US" sz="1600" b="1" dirty="0">
                <a:latin typeface="+mj-lt"/>
              </a:rPr>
              <a:t>"Culture is one of the two or three most complicated words in the English language." </a:t>
            </a:r>
          </a:p>
          <a:p>
            <a:pPr>
              <a:buFont typeface="Arial" panose="020B0604020202020204" pitchFamily="34" charset="0"/>
              <a:buNone/>
            </a:pPr>
            <a:r>
              <a:rPr lang="en-US" altLang="en-US" sz="1600" dirty="0">
                <a:latin typeface="+mj-lt"/>
              </a:rPr>
              <a:t>Suggests three definitions for the word:</a:t>
            </a:r>
            <a:endParaRPr lang="en-GB" altLang="en-US" sz="1600" dirty="0">
              <a:latin typeface="+mj-lt"/>
            </a:endParaRPr>
          </a:p>
          <a:p>
            <a:pPr>
              <a:buFont typeface="Arial" panose="020B0604020202020204" pitchFamily="34" charset="0"/>
              <a:buNone/>
            </a:pPr>
            <a:r>
              <a:rPr lang="en-US" altLang="en-US" sz="1600" dirty="0">
                <a:latin typeface="+mj-lt"/>
              </a:rPr>
              <a:t>I – Culture associated with Education (including religion), derived from the 18</a:t>
            </a:r>
            <a:r>
              <a:rPr lang="en-US" altLang="en-US" sz="1600" baseline="30000" dirty="0">
                <a:latin typeface="+mj-lt"/>
              </a:rPr>
              <a:t>th</a:t>
            </a:r>
            <a:r>
              <a:rPr lang="en-US" altLang="en-US" sz="1600" dirty="0">
                <a:latin typeface="+mj-lt"/>
              </a:rPr>
              <a:t> century: of a spiritual and aesthetic development.</a:t>
            </a:r>
            <a:endParaRPr lang="en-GB" altLang="en-US" sz="1600" dirty="0">
              <a:latin typeface="+mj-lt"/>
            </a:endParaRPr>
          </a:p>
          <a:p>
            <a:pPr>
              <a:buFont typeface="Arial" panose="020B0604020202020204" pitchFamily="34" charset="0"/>
              <a:buNone/>
            </a:pPr>
            <a:r>
              <a:rPr lang="en-US" altLang="en-US" sz="1600" dirty="0">
                <a:latin typeface="+mj-lt"/>
              </a:rPr>
              <a:t>II - Culture associated with society, suggested by Herder and Klemm: ‘a particular way of life, whether of a people, a period, a group, or humanity in general.’  </a:t>
            </a:r>
            <a:endParaRPr lang="en-GB" altLang="en-US" sz="1600" dirty="0">
              <a:latin typeface="+mj-lt"/>
            </a:endParaRPr>
          </a:p>
          <a:p>
            <a:pPr>
              <a:buFont typeface="Arial" panose="020B0604020202020204" pitchFamily="34" charset="0"/>
              <a:buNone/>
            </a:pPr>
            <a:r>
              <a:rPr lang="en-US" altLang="en-US" sz="1600" dirty="0">
                <a:latin typeface="+mj-lt"/>
              </a:rPr>
              <a:t>III – Culture associated with art:  ‘culture is music, literature, painting and sculpture, theatre and film.’ </a:t>
            </a:r>
            <a:endParaRPr lang="en-GB" altLang="en-US" sz="1600" dirty="0">
              <a:latin typeface="+mj-lt"/>
            </a:endParaRPr>
          </a:p>
          <a:p>
            <a:pPr>
              <a:buFont typeface="Arial" panose="020B0604020202020204" pitchFamily="34" charset="0"/>
              <a:buNone/>
            </a:pPr>
            <a:r>
              <a:rPr lang="en-US" altLang="en-US" sz="1600" dirty="0">
                <a:latin typeface="+mj-lt"/>
              </a:rPr>
              <a:t>Raymond Williams</a:t>
            </a:r>
            <a:r>
              <a:rPr lang="en-US" altLang="en-US" sz="1600" i="1" dirty="0">
                <a:latin typeface="+mj-lt"/>
              </a:rPr>
              <a:t>, Keywords, A vocabulary of Culture and Society </a:t>
            </a:r>
            <a:r>
              <a:rPr lang="en-US" altLang="en-US" sz="1600" dirty="0">
                <a:latin typeface="+mj-lt"/>
              </a:rPr>
              <a:t>(New York: Oxford University Press, 1985) pp  12, 87, 90.</a:t>
            </a:r>
          </a:p>
          <a:p>
            <a:pPr>
              <a:buFont typeface="Arial" panose="020B0604020202020204" pitchFamily="34" charset="0"/>
              <a:buNone/>
            </a:pPr>
            <a:r>
              <a:rPr lang="en-US" altLang="en-US" sz="1600" dirty="0">
                <a:latin typeface="+mj-lt"/>
              </a:rPr>
              <a:t>I and III correspond to Tylor</a:t>
            </a:r>
          </a:p>
          <a:p>
            <a:pPr>
              <a:buFont typeface="Arial" panose="020B0604020202020204" pitchFamily="34" charset="0"/>
              <a:buNone/>
            </a:pPr>
            <a:r>
              <a:rPr lang="en-US" altLang="en-US" sz="1600" dirty="0">
                <a:latin typeface="+mj-lt"/>
              </a:rPr>
              <a:t>II introduces a new feature – culture as the general </a:t>
            </a:r>
            <a:r>
              <a:rPr lang="en-US" altLang="en-US" sz="1600" dirty="0" err="1">
                <a:latin typeface="+mj-lt"/>
              </a:rPr>
              <a:t>behaviour</a:t>
            </a:r>
            <a:r>
              <a:rPr lang="en-US" altLang="en-US" sz="1600" dirty="0">
                <a:latin typeface="+mj-lt"/>
              </a:rPr>
              <a:t> of human beings </a:t>
            </a:r>
            <a:endParaRPr lang="en-GB" altLang="en-US" sz="1600" dirty="0">
              <a:latin typeface="+mj-lt"/>
            </a:endParaRPr>
          </a:p>
          <a:p>
            <a:endParaRPr lang="en-GB" altLang="en-US" dirty="0"/>
          </a:p>
        </p:txBody>
      </p:sp>
      <p:pic>
        <p:nvPicPr>
          <p:cNvPr id="17412" name="Picture 3" descr="raymond-williams.jpg">
            <a:extLst>
              <a:ext uri="{FF2B5EF4-FFF2-40B4-BE49-F238E27FC236}">
                <a16:creationId xmlns:a16="http://schemas.microsoft.com/office/drawing/2014/main" id="{624C3FB5-7230-7C26-4545-8A89C2FA815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975726" y="5518150"/>
            <a:ext cx="1692275" cy="123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85098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68AD753-4C26-779E-05FB-6D2E434695E8}"/>
              </a:ext>
            </a:extLst>
          </p:cNvPr>
          <p:cNvSpPr>
            <a:spLocks noGrp="1" noChangeArrowheads="1"/>
          </p:cNvSpPr>
          <p:nvPr>
            <p:ph type="title" idx="4294967295"/>
          </p:nvPr>
        </p:nvSpPr>
        <p:spPr/>
        <p:txBody>
          <a:bodyPr/>
          <a:lstStyle/>
          <a:p>
            <a:pPr eaLnBrk="1" hangingPunct="1"/>
            <a:r>
              <a:rPr lang="en-US" altLang="en-US" dirty="0"/>
              <a:t>Problems of defining Culture</a:t>
            </a:r>
          </a:p>
        </p:txBody>
      </p:sp>
      <p:sp>
        <p:nvSpPr>
          <p:cNvPr id="18435" name="Content Placeholder 2">
            <a:extLst>
              <a:ext uri="{FF2B5EF4-FFF2-40B4-BE49-F238E27FC236}">
                <a16:creationId xmlns:a16="http://schemas.microsoft.com/office/drawing/2014/main" id="{CE64F9C1-532C-B2DC-D940-E85377122A5F}"/>
              </a:ext>
            </a:extLst>
          </p:cNvPr>
          <p:cNvSpPr>
            <a:spLocks noGrp="1" noChangeArrowheads="1"/>
          </p:cNvSpPr>
          <p:nvPr>
            <p:ph idx="4294967295"/>
          </p:nvPr>
        </p:nvSpPr>
        <p:spPr/>
        <p:txBody>
          <a:bodyPr/>
          <a:lstStyle/>
          <a:p>
            <a:pPr marL="0" indent="0" eaLnBrk="1" hangingPunct="1">
              <a:lnSpc>
                <a:spcPct val="90000"/>
              </a:lnSpc>
              <a:buNone/>
            </a:pPr>
            <a:r>
              <a:rPr lang="en-GB" altLang="en-US" i="1" dirty="0">
                <a:latin typeface="+mj-lt"/>
              </a:rPr>
              <a:t>'"Culture" is said to be one of the two or three most complex words in the English language, and the term which is sometimes considered to be its opposite - nature - is commonly awarded the accolade of being the most complex of all'.</a:t>
            </a:r>
            <a:endParaRPr lang="en-US" altLang="en-US" i="1" dirty="0">
              <a:latin typeface="+mj-lt"/>
            </a:endParaRPr>
          </a:p>
          <a:p>
            <a:pPr marL="0" indent="0" eaLnBrk="1" hangingPunct="1">
              <a:lnSpc>
                <a:spcPct val="90000"/>
              </a:lnSpc>
              <a:buNone/>
            </a:pPr>
            <a:r>
              <a:rPr lang="en-GB" altLang="en-US" dirty="0">
                <a:latin typeface="+mj-lt"/>
              </a:rPr>
              <a:t>Eagleton, Terry, </a:t>
            </a:r>
            <a:r>
              <a:rPr lang="en-GB" altLang="en-US" i="1" dirty="0">
                <a:latin typeface="+mj-lt"/>
              </a:rPr>
              <a:t>The Idea of Culture</a:t>
            </a:r>
            <a:r>
              <a:rPr lang="en-GB" altLang="en-US" dirty="0">
                <a:latin typeface="+mj-lt"/>
              </a:rPr>
              <a:t>, Oxford: Blackwell 2000, p. 1. </a:t>
            </a:r>
          </a:p>
          <a:p>
            <a:pPr marL="0" indent="0" eaLnBrk="1" hangingPunct="1">
              <a:lnSpc>
                <a:spcPct val="90000"/>
              </a:lnSpc>
              <a:buNone/>
            </a:pPr>
            <a:r>
              <a:rPr lang="en-GB" altLang="en-US" dirty="0">
                <a:latin typeface="+mj-lt"/>
              </a:rPr>
              <a:t>(And see later Raymond Williams)</a:t>
            </a:r>
            <a:endParaRPr lang="en-US" altLang="en-US" dirty="0">
              <a:latin typeface="+mj-lt"/>
            </a:endParaRPr>
          </a:p>
          <a:p>
            <a:pPr eaLnBrk="1" hangingPunct="1">
              <a:lnSpc>
                <a:spcPct val="90000"/>
              </a:lnSpc>
            </a:pPr>
            <a:r>
              <a:rPr lang="en-GB" altLang="en-US" dirty="0"/>
              <a:t> </a:t>
            </a:r>
            <a:endParaRPr lang="en-US" altLang="en-US" dirty="0"/>
          </a:p>
          <a:p>
            <a:pPr eaLnBrk="1" hangingPunct="1">
              <a:lnSpc>
                <a:spcPct val="90000"/>
              </a:lnSpc>
            </a:pPr>
            <a:endParaRPr lang="en-US" altLang="en-US" dirty="0"/>
          </a:p>
        </p:txBody>
      </p:sp>
      <p:pic>
        <p:nvPicPr>
          <p:cNvPr id="18436" name="Picture 3" descr="Terry_Eagleton.jpeg">
            <a:extLst>
              <a:ext uri="{FF2B5EF4-FFF2-40B4-BE49-F238E27FC236}">
                <a16:creationId xmlns:a16="http://schemas.microsoft.com/office/drawing/2014/main" id="{FCCFA400-344E-FA35-7C2D-9F036601E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40850" y="5445125"/>
            <a:ext cx="977900" cy="130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5" descr="C:\Users\Liz\Dropbox\SEAC 2016\Artwork\UWTSD Logo_200dpi.jpg">
            <a:extLst>
              <a:ext uri="{FF2B5EF4-FFF2-40B4-BE49-F238E27FC236}">
                <a16:creationId xmlns:a16="http://schemas.microsoft.com/office/drawing/2014/main" id="{D5932282-4974-4F07-27C5-B862B53BCE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825" y="6221414"/>
            <a:ext cx="1906588" cy="636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4">
            <a:extLst>
              <a:ext uri="{FF2B5EF4-FFF2-40B4-BE49-F238E27FC236}">
                <a16:creationId xmlns:a16="http://schemas.microsoft.com/office/drawing/2014/main" id="{F9FE5CD7-6806-E147-68A2-A253A6EA647F}"/>
              </a:ext>
            </a:extLst>
          </p:cNvPr>
          <p:cNvSpPr>
            <a:spLocks noGrp="1" noChangeArrowheads="1"/>
          </p:cNvSpPr>
          <p:nvPr>
            <p:ph type="title"/>
          </p:nvPr>
        </p:nvSpPr>
        <p:spPr/>
        <p:txBody>
          <a:bodyPr/>
          <a:lstStyle/>
          <a:p>
            <a:r>
              <a:rPr lang="en-GB" altLang="en-US" dirty="0"/>
              <a:t>Etymology and meanings 1</a:t>
            </a:r>
          </a:p>
        </p:txBody>
      </p:sp>
      <p:sp>
        <p:nvSpPr>
          <p:cNvPr id="6" name="Content Placeholder 5">
            <a:extLst>
              <a:ext uri="{FF2B5EF4-FFF2-40B4-BE49-F238E27FC236}">
                <a16:creationId xmlns:a16="http://schemas.microsoft.com/office/drawing/2014/main" id="{30BBC133-60C7-BB91-012D-D7036B6FA193}"/>
              </a:ext>
            </a:extLst>
          </p:cNvPr>
          <p:cNvSpPr>
            <a:spLocks noGrp="1"/>
          </p:cNvSpPr>
          <p:nvPr>
            <p:ph idx="1"/>
          </p:nvPr>
        </p:nvSpPr>
        <p:spPr/>
        <p:txBody>
          <a:bodyPr/>
          <a:lstStyle/>
          <a:p>
            <a:pPr marL="0" indent="0">
              <a:buNone/>
              <a:defRPr/>
            </a:pPr>
            <a:r>
              <a:rPr lang="en-GB" sz="1800" dirty="0">
                <a:solidFill>
                  <a:srgbClr val="555555"/>
                </a:solidFill>
                <a:latin typeface="+mj-lt"/>
              </a:rPr>
              <a:t>Latin </a:t>
            </a:r>
            <a:r>
              <a:rPr lang="en-GB" sz="1800" i="1" dirty="0" err="1">
                <a:solidFill>
                  <a:srgbClr val="555555"/>
                </a:solidFill>
                <a:latin typeface="+mj-lt"/>
              </a:rPr>
              <a:t>cultura</a:t>
            </a:r>
            <a:r>
              <a:rPr lang="en-GB" sz="1800" dirty="0">
                <a:solidFill>
                  <a:srgbClr val="555555"/>
                </a:solidFill>
                <a:latin typeface="+mj-lt"/>
              </a:rPr>
              <a:t> "a cultivating, agriculture," figuratively "care, culture, an </a:t>
            </a:r>
            <a:r>
              <a:rPr lang="en-GB" sz="1800" dirty="0" err="1">
                <a:solidFill>
                  <a:srgbClr val="555555"/>
                </a:solidFill>
                <a:latin typeface="+mj-lt"/>
              </a:rPr>
              <a:t>honoring</a:t>
            </a:r>
            <a:r>
              <a:rPr lang="en-GB" sz="1800" dirty="0">
                <a:solidFill>
                  <a:srgbClr val="555555"/>
                </a:solidFill>
                <a:latin typeface="+mj-lt"/>
              </a:rPr>
              <a:t>," from past participle stem of </a:t>
            </a:r>
            <a:r>
              <a:rPr lang="en-GB" sz="1800" i="1" dirty="0" err="1">
                <a:solidFill>
                  <a:srgbClr val="555555"/>
                </a:solidFill>
                <a:latin typeface="+mj-lt"/>
              </a:rPr>
              <a:t>colere</a:t>
            </a:r>
            <a:r>
              <a:rPr lang="en-GB" sz="1800" dirty="0">
                <a:solidFill>
                  <a:srgbClr val="555555"/>
                </a:solidFill>
                <a:latin typeface="+mj-lt"/>
              </a:rPr>
              <a:t> "to tend, guard; to till, cultivate" (see </a:t>
            </a:r>
            <a:r>
              <a:rPr lang="en-GB" sz="1800" b="1" dirty="0">
                <a:solidFill>
                  <a:srgbClr val="83001D"/>
                </a:solidFill>
                <a:latin typeface="+mj-lt"/>
                <a:hlinkClick r:id="rId2" tooltip="Etymology, meaning and definition of colony"/>
              </a:rPr>
              <a:t>colony</a:t>
            </a:r>
            <a:r>
              <a:rPr lang="en-GB" sz="1800" dirty="0">
                <a:solidFill>
                  <a:srgbClr val="555555"/>
                </a:solidFill>
                <a:latin typeface="+mj-lt"/>
              </a:rPr>
              <a:t>).</a:t>
            </a:r>
            <a:endParaRPr lang="en-GB" sz="1800" dirty="0">
              <a:solidFill>
                <a:srgbClr val="222222"/>
              </a:solidFill>
              <a:latin typeface="+mj-lt"/>
            </a:endParaRPr>
          </a:p>
          <a:p>
            <a:pPr marL="0" indent="0">
              <a:buNone/>
              <a:defRPr/>
            </a:pPr>
            <a:r>
              <a:rPr lang="en-GB" sz="1800" dirty="0">
                <a:solidFill>
                  <a:srgbClr val="555555"/>
                </a:solidFill>
                <a:latin typeface="+mj-lt"/>
              </a:rPr>
              <a:t> mid-15c.: "the tilling of land, act of preparing the earth for crops,"</a:t>
            </a:r>
            <a:endParaRPr lang="en-GB" sz="1800" dirty="0">
              <a:solidFill>
                <a:srgbClr val="222222"/>
              </a:solidFill>
              <a:latin typeface="+mj-lt"/>
            </a:endParaRPr>
          </a:p>
          <a:p>
            <a:pPr marL="0" indent="0">
              <a:buNone/>
              <a:defRPr/>
            </a:pPr>
            <a:r>
              <a:rPr lang="en-GB" sz="1800" dirty="0">
                <a:solidFill>
                  <a:srgbClr val="555555"/>
                </a:solidFill>
                <a:latin typeface="+mj-lt"/>
              </a:rPr>
              <a:t> 1500: "cultivation through education, systematic improvement and refinement of the mind"</a:t>
            </a:r>
            <a:endParaRPr lang="en-GB" sz="1800" dirty="0">
              <a:solidFill>
                <a:srgbClr val="222222"/>
              </a:solidFill>
              <a:latin typeface="+mj-lt"/>
            </a:endParaRPr>
          </a:p>
          <a:p>
            <a:pPr marL="0" indent="0">
              <a:buNone/>
              <a:defRPr/>
            </a:pPr>
            <a:r>
              <a:rPr lang="en-GB" sz="1800" dirty="0">
                <a:solidFill>
                  <a:srgbClr val="555555"/>
                </a:solidFill>
                <a:latin typeface="+mj-lt"/>
              </a:rPr>
              <a:t> 1620s: "the cultivation or rearing of a crop, act of promoting growth in plants"</a:t>
            </a:r>
            <a:endParaRPr lang="en-GB" sz="1800" dirty="0">
              <a:solidFill>
                <a:srgbClr val="222222"/>
              </a:solidFill>
              <a:latin typeface="+mj-lt"/>
            </a:endParaRPr>
          </a:p>
          <a:p>
            <a:pPr marL="0" indent="0">
              <a:buNone/>
              <a:defRPr/>
            </a:pPr>
            <a:r>
              <a:rPr lang="en-GB" sz="1800" dirty="0">
                <a:solidFill>
                  <a:srgbClr val="555555"/>
                </a:solidFill>
                <a:latin typeface="+mj-lt"/>
              </a:rPr>
              <a:t> By 1805: "learning and taste, the intellectual side of civilization"</a:t>
            </a:r>
            <a:endParaRPr lang="en-GB" sz="1800" dirty="0">
              <a:solidFill>
                <a:srgbClr val="222222"/>
              </a:solidFill>
              <a:latin typeface="+mj-lt"/>
            </a:endParaRPr>
          </a:p>
          <a:p>
            <a:pPr marL="0" indent="0">
              <a:buNone/>
              <a:defRPr/>
            </a:pPr>
            <a:r>
              <a:rPr lang="en-GB" sz="1800" dirty="0">
                <a:solidFill>
                  <a:srgbClr val="555555"/>
                </a:solidFill>
                <a:latin typeface="+mj-lt"/>
              </a:rPr>
              <a:t> By 1867: "collective customs and achievements of a people, a particular form of collective intellectual development" </a:t>
            </a:r>
            <a:endParaRPr lang="en-GB" sz="1800" dirty="0">
              <a:solidFill>
                <a:srgbClr val="222222"/>
              </a:solidFill>
              <a:latin typeface="+mj-lt"/>
            </a:endParaRPr>
          </a:p>
          <a:p>
            <a:pPr>
              <a:defRPr/>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4">
            <a:extLst>
              <a:ext uri="{FF2B5EF4-FFF2-40B4-BE49-F238E27FC236}">
                <a16:creationId xmlns:a16="http://schemas.microsoft.com/office/drawing/2014/main" id="{E9550344-4B8B-DFE6-10FB-F4AA27E0EF76}"/>
              </a:ext>
            </a:extLst>
          </p:cNvPr>
          <p:cNvSpPr>
            <a:spLocks noGrp="1" noChangeArrowheads="1"/>
          </p:cNvSpPr>
          <p:nvPr>
            <p:ph type="title"/>
          </p:nvPr>
        </p:nvSpPr>
        <p:spPr/>
        <p:txBody>
          <a:bodyPr/>
          <a:lstStyle/>
          <a:p>
            <a:r>
              <a:rPr lang="en-GB" altLang="en-US" dirty="0"/>
              <a:t>Culture v Nature</a:t>
            </a:r>
          </a:p>
        </p:txBody>
      </p:sp>
      <p:sp>
        <p:nvSpPr>
          <p:cNvPr id="14339" name="Content Placeholder 5">
            <a:extLst>
              <a:ext uri="{FF2B5EF4-FFF2-40B4-BE49-F238E27FC236}">
                <a16:creationId xmlns:a16="http://schemas.microsoft.com/office/drawing/2014/main" id="{1072955F-4F7D-B51B-1361-005CC991EB36}"/>
              </a:ext>
            </a:extLst>
          </p:cNvPr>
          <p:cNvSpPr>
            <a:spLocks noGrp="1" noChangeArrowheads="1"/>
          </p:cNvSpPr>
          <p:nvPr>
            <p:ph idx="1"/>
          </p:nvPr>
        </p:nvSpPr>
        <p:spPr/>
        <p:txBody>
          <a:bodyPr/>
          <a:lstStyle/>
          <a:p>
            <a:pPr>
              <a:buFont typeface="Arial" panose="020B0604020202020204" pitchFamily="34" charset="0"/>
              <a:buNone/>
            </a:pPr>
            <a:r>
              <a:rPr lang="en-US" altLang="en-US" sz="2400" dirty="0">
                <a:latin typeface="+mj-lt"/>
              </a:rPr>
              <a:t>The notion of culture as ‘high’ culture, and distinct from nature was articulated by Matthew Arnold in </a:t>
            </a:r>
            <a:r>
              <a:rPr lang="en-US" altLang="en-US" sz="2400" i="1" dirty="0">
                <a:latin typeface="+mj-lt"/>
              </a:rPr>
              <a:t>Culture and Anarchy</a:t>
            </a:r>
          </a:p>
          <a:p>
            <a:pPr>
              <a:buFont typeface="Arial" panose="020B0604020202020204" pitchFamily="34" charset="0"/>
              <a:buNone/>
            </a:pPr>
            <a:r>
              <a:rPr lang="en-US" altLang="en-US" sz="2400" dirty="0">
                <a:latin typeface="+mj-lt"/>
              </a:rPr>
              <a:t>‘[culture is] the best which has been thought and said’ (Preface to </a:t>
            </a:r>
            <a:r>
              <a:rPr lang="en-GB" altLang="en-US" sz="2400" i="1" dirty="0">
                <a:latin typeface="+mj-lt"/>
              </a:rPr>
              <a:t>Culture and Anarchy)</a:t>
            </a:r>
            <a:endParaRPr lang="en-GB" altLang="en-US" sz="2400" dirty="0">
              <a:latin typeface="+mj-lt"/>
            </a:endParaRPr>
          </a:p>
          <a:p>
            <a:pPr>
              <a:buFont typeface="Arial" panose="020B0604020202020204" pitchFamily="34" charset="0"/>
              <a:buNone/>
            </a:pPr>
            <a:r>
              <a:rPr lang="en-US" altLang="en-US" sz="2400" dirty="0">
                <a:latin typeface="+mj-lt"/>
              </a:rPr>
              <a:t>Published 1867-8, published as a book 1869, preface added 1875.</a:t>
            </a:r>
            <a:endParaRPr lang="en-GB" altLang="en-US" sz="2400" dirty="0">
              <a:latin typeface="+mj-lt"/>
            </a:endParaRPr>
          </a:p>
          <a:p>
            <a:pPr>
              <a:buFont typeface="Arial" panose="020B0604020202020204" pitchFamily="34" charset="0"/>
              <a:buNone/>
            </a:pPr>
            <a:r>
              <a:rPr lang="en-US" altLang="en-US" sz="2400" dirty="0">
                <a:latin typeface="+mj-lt"/>
              </a:rPr>
              <a:t>On line at </a:t>
            </a:r>
            <a:endParaRPr lang="en-GB" altLang="en-US" sz="2400" dirty="0">
              <a:latin typeface="+mj-lt"/>
            </a:endParaRPr>
          </a:p>
          <a:p>
            <a:pPr>
              <a:buFont typeface="Arial" panose="020B0604020202020204" pitchFamily="34" charset="0"/>
              <a:buNone/>
            </a:pPr>
            <a:r>
              <a:rPr lang="en-US" altLang="en-US" sz="2400" u="sng" dirty="0">
                <a:latin typeface="+mj-lt"/>
                <a:hlinkClick r:id="rId2"/>
              </a:rPr>
              <a:t>http://www.gutenberg.org/ebooks/4212</a:t>
            </a:r>
            <a:endParaRPr lang="en-GB" altLang="en-US" sz="2400" dirty="0">
              <a:latin typeface="+mj-lt"/>
            </a:endParaRPr>
          </a:p>
          <a:p>
            <a:pPr>
              <a:buFont typeface="Arial" panose="020B0604020202020204" pitchFamily="34" charset="0"/>
              <a:buNone/>
            </a:pPr>
            <a:r>
              <a:rPr lang="en-US" altLang="en-US" sz="2400" u="sng" dirty="0">
                <a:latin typeface="+mj-lt"/>
                <a:hlinkClick r:id="rId3"/>
              </a:rPr>
              <a:t>http://www.gutenberg.org/cache/epub/4212/pg4212.html</a:t>
            </a:r>
            <a:endParaRPr lang="en-GB" altLang="en-US" sz="2400" dirty="0">
              <a:latin typeface="+mj-lt"/>
            </a:endParaRPr>
          </a:p>
        </p:txBody>
      </p:sp>
      <p:pic>
        <p:nvPicPr>
          <p:cNvPr id="14340" name="Picture 6" descr="Matthew Arnold.jpeg">
            <a:extLst>
              <a:ext uri="{FF2B5EF4-FFF2-40B4-BE49-F238E27FC236}">
                <a16:creationId xmlns:a16="http://schemas.microsoft.com/office/drawing/2014/main" id="{752DD9AF-D22C-DB5F-2FB1-FDA25697A1B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112250" y="1"/>
            <a:ext cx="1555750"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4" descr="C:\Users\Liz\Dropbox\SEAC 2016\Artwork\UWTSD Logo_200dpi.jpg">
            <a:extLst>
              <a:ext uri="{FF2B5EF4-FFF2-40B4-BE49-F238E27FC236}">
                <a16:creationId xmlns:a16="http://schemas.microsoft.com/office/drawing/2014/main" id="{6F644868-2F39-0514-B808-A53C47C000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59826" y="6092826"/>
            <a:ext cx="1908175"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BB5C92A-ACCA-84AB-5D5C-5AEDD6ABAF56}"/>
              </a:ext>
            </a:extLst>
          </p:cNvPr>
          <p:cNvSpPr>
            <a:spLocks noGrp="1" noChangeArrowheads="1"/>
          </p:cNvSpPr>
          <p:nvPr>
            <p:ph type="title" idx="4294967295"/>
          </p:nvPr>
        </p:nvSpPr>
        <p:spPr/>
        <p:txBody>
          <a:bodyPr/>
          <a:lstStyle/>
          <a:p>
            <a:pPr eaLnBrk="1" hangingPunct="1"/>
            <a:r>
              <a:rPr lang="en-US" altLang="en-US" dirty="0"/>
              <a:t>A foundational – and holistic - definition (i.e. theory) of culture</a:t>
            </a:r>
          </a:p>
        </p:txBody>
      </p:sp>
      <p:sp>
        <p:nvSpPr>
          <p:cNvPr id="15363" name="Content Placeholder 2">
            <a:extLst>
              <a:ext uri="{FF2B5EF4-FFF2-40B4-BE49-F238E27FC236}">
                <a16:creationId xmlns:a16="http://schemas.microsoft.com/office/drawing/2014/main" id="{95E11A3E-5B61-C8EF-A0F1-A39E60DCACE5}"/>
              </a:ext>
            </a:extLst>
          </p:cNvPr>
          <p:cNvSpPr>
            <a:spLocks noGrp="1" noChangeArrowheads="1"/>
          </p:cNvSpPr>
          <p:nvPr>
            <p:ph idx="4294967295"/>
          </p:nvPr>
        </p:nvSpPr>
        <p:spPr/>
        <p:txBody>
          <a:bodyPr/>
          <a:lstStyle/>
          <a:p>
            <a:pPr eaLnBrk="1" hangingPunct="1">
              <a:buFont typeface="Arial" panose="020B0604020202020204" pitchFamily="34" charset="0"/>
              <a:buNone/>
            </a:pPr>
            <a:r>
              <a:rPr lang="en-GB" altLang="en-US" i="1" dirty="0">
                <a:latin typeface="+mj-lt"/>
              </a:rPr>
              <a:t>'Culture, or Civilisation, taken in its wide ethnographic sense, is that complex whole which includes knowledge, belief, art, morals, law, custom, and any other capabilities and habits acquired by man as a member of society'.</a:t>
            </a:r>
            <a:endParaRPr lang="en-US" altLang="en-US" i="1" dirty="0">
              <a:latin typeface="+mj-lt"/>
            </a:endParaRPr>
          </a:p>
          <a:p>
            <a:pPr eaLnBrk="1" hangingPunct="1">
              <a:buFont typeface="Arial" panose="020B0604020202020204" pitchFamily="34" charset="0"/>
              <a:buNone/>
            </a:pPr>
            <a:r>
              <a:rPr lang="en-GB" altLang="en-US" sz="1500" dirty="0">
                <a:latin typeface="+mj-lt"/>
              </a:rPr>
              <a:t>Tylor, Edward Burnett, </a:t>
            </a:r>
            <a:r>
              <a:rPr lang="en-GB" altLang="en-US" sz="1500" i="1" dirty="0">
                <a:latin typeface="+mj-lt"/>
              </a:rPr>
              <a:t>Primitive Culture</a:t>
            </a:r>
            <a:r>
              <a:rPr lang="en-GB" altLang="en-US" sz="1500" dirty="0">
                <a:latin typeface="+mj-lt"/>
              </a:rPr>
              <a:t>, 3 Vols., New York: Harper </a:t>
            </a:r>
            <a:r>
              <a:rPr lang="en-GB" altLang="en-US" sz="1500" dirty="0" err="1">
                <a:latin typeface="+mj-lt"/>
              </a:rPr>
              <a:t>Torchbooks</a:t>
            </a:r>
            <a:r>
              <a:rPr lang="en-GB" altLang="en-US" sz="1500" dirty="0">
                <a:latin typeface="+mj-lt"/>
              </a:rPr>
              <a:t> 1958 [London: Murray 1871], Vol. I, 'The origins of Culture', p. 1.</a:t>
            </a:r>
            <a:endParaRPr lang="en-US" altLang="en-US" sz="1500" dirty="0">
              <a:latin typeface="+mj-lt"/>
            </a:endParaRPr>
          </a:p>
          <a:p>
            <a:pPr eaLnBrk="1" hangingPunct="1"/>
            <a:r>
              <a:rPr lang="en-GB" altLang="en-US" dirty="0">
                <a:latin typeface="+mj-lt"/>
              </a:rPr>
              <a:t> </a:t>
            </a:r>
            <a:endParaRPr lang="en-US" altLang="en-US" dirty="0">
              <a:latin typeface="+mj-lt"/>
            </a:endParaRPr>
          </a:p>
          <a:p>
            <a:pPr eaLnBrk="1" hangingPunct="1"/>
            <a:endParaRPr lang="en-US" altLang="en-US" dirty="0"/>
          </a:p>
        </p:txBody>
      </p:sp>
      <p:pic>
        <p:nvPicPr>
          <p:cNvPr id="15364" name="Picture 3" descr="Tylor.jpg">
            <a:extLst>
              <a:ext uri="{FF2B5EF4-FFF2-40B4-BE49-F238E27FC236}">
                <a16:creationId xmlns:a16="http://schemas.microsoft.com/office/drawing/2014/main" id="{5E04CB86-D1CC-D196-DED5-22D725B3E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5237" y="4561778"/>
            <a:ext cx="1614778" cy="22962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1EE67-54D2-C690-7688-73B68062A762}"/>
              </a:ext>
            </a:extLst>
          </p:cNvPr>
          <p:cNvSpPr>
            <a:spLocks noGrp="1"/>
          </p:cNvSpPr>
          <p:nvPr>
            <p:ph type="title"/>
          </p:nvPr>
        </p:nvSpPr>
        <p:spPr/>
        <p:txBody>
          <a:bodyPr/>
          <a:lstStyle/>
          <a:p>
            <a:r>
              <a:rPr lang="en-GB" dirty="0"/>
              <a:t>The Task of Cultural History</a:t>
            </a:r>
          </a:p>
        </p:txBody>
      </p:sp>
      <p:sp>
        <p:nvSpPr>
          <p:cNvPr id="3" name="Content Placeholder 2">
            <a:extLst>
              <a:ext uri="{FF2B5EF4-FFF2-40B4-BE49-F238E27FC236}">
                <a16:creationId xmlns:a16="http://schemas.microsoft.com/office/drawing/2014/main" id="{B291CBDD-F979-5BC4-7FF8-2BFD7E6D674F}"/>
              </a:ext>
            </a:extLst>
          </p:cNvPr>
          <p:cNvSpPr>
            <a:spLocks noGrp="1"/>
          </p:cNvSpPr>
          <p:nvPr>
            <p:ph sz="half" idx="1"/>
          </p:nvPr>
        </p:nvSpPr>
        <p:spPr/>
        <p:txBody>
          <a:bodyPr>
            <a:normAutofit fontScale="85000" lnSpcReduction="10000"/>
          </a:bodyPr>
          <a:lstStyle/>
          <a:p>
            <a:endParaRPr lang="en-GB" sz="1800" kern="0" dirty="0">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0" dirty="0">
                <a:effectLst/>
                <a:latin typeface="+mj-lt"/>
                <a:ea typeface="Times New Roman" panose="02020603050405020304" pitchFamily="18" charset="0"/>
                <a:cs typeface="Times New Roman" panose="02020603050405020304" pitchFamily="18" charset="0"/>
              </a:rPr>
              <a:t>Huizinga, Johan, </a:t>
            </a:r>
            <a:r>
              <a:rPr lang="en-GB" sz="1800" i="1" kern="0" dirty="0">
                <a:effectLst/>
                <a:latin typeface="+mj-lt"/>
                <a:ea typeface="Times New Roman" panose="02020603050405020304" pitchFamily="18" charset="0"/>
                <a:cs typeface="Times New Roman" panose="02020603050405020304" pitchFamily="18" charset="0"/>
              </a:rPr>
              <a:t>Men and Ideas: History, the Middle Ages, the Renaissance</a:t>
            </a:r>
            <a:r>
              <a:rPr lang="en-GB" sz="1800" kern="0" dirty="0">
                <a:effectLst/>
                <a:latin typeface="+mj-lt"/>
                <a:ea typeface="Times New Roman" panose="02020603050405020304" pitchFamily="18" charset="0"/>
                <a:cs typeface="Times New Roman" panose="02020603050405020304" pitchFamily="18" charset="0"/>
              </a:rPr>
              <a:t>, (Princeton: Princeton University Press, 1959).</a:t>
            </a:r>
          </a:p>
          <a:p>
            <a:pPr marL="0" indent="0">
              <a:lnSpc>
                <a:spcPct val="107000"/>
              </a:lnSpc>
              <a:spcAft>
                <a:spcPts val="800"/>
              </a:spcAft>
              <a:buNone/>
            </a:pPr>
            <a:r>
              <a:rPr lang="en-GB" sz="1800" kern="100" dirty="0" err="1">
                <a:effectLst/>
                <a:latin typeface="+mj-lt"/>
                <a:ea typeface="Calibri" panose="020F0502020204030204" pitchFamily="34" charset="0"/>
                <a:cs typeface="Times New Roman" panose="02020603050405020304" pitchFamily="18" charset="0"/>
              </a:rPr>
              <a:t>Ebook</a:t>
            </a:r>
            <a:r>
              <a:rPr lang="en-GB" sz="1800" kern="100" dirty="0">
                <a:effectLst/>
                <a:latin typeface="+mj-lt"/>
                <a:ea typeface="Calibri" panose="020F0502020204030204" pitchFamily="34" charset="0"/>
                <a:cs typeface="Times New Roman" panose="02020603050405020304" pitchFamily="18" charset="0"/>
              </a:rPr>
              <a:t> </a:t>
            </a:r>
            <a:r>
              <a:rPr lang="en-GB" sz="1800" kern="100" dirty="0">
                <a:latin typeface="+mj-lt"/>
                <a:ea typeface="Calibri" panose="020F0502020204030204" pitchFamily="34" charset="0"/>
                <a:cs typeface="Times New Roman" panose="02020603050405020304" pitchFamily="18" charset="0"/>
              </a:rPr>
              <a:t>in the University Library</a:t>
            </a:r>
            <a:endParaRPr lang="en-GB" sz="1800" kern="100" dirty="0">
              <a:effectLst/>
              <a:latin typeface="+mj-l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0" dirty="0">
                <a:effectLst/>
                <a:latin typeface="+mj-lt"/>
                <a:ea typeface="Times New Roman" panose="02020603050405020304" pitchFamily="18" charset="0"/>
                <a:cs typeface="Times New Roman" panose="02020603050405020304" pitchFamily="18" charset="0"/>
              </a:rPr>
              <a:t>In his chapter headed ‘</a:t>
            </a:r>
            <a:r>
              <a:rPr lang="en-GB" sz="1800" b="1" kern="0" dirty="0">
                <a:effectLst/>
                <a:latin typeface="+mj-lt"/>
                <a:ea typeface="Times New Roman" panose="02020603050405020304" pitchFamily="18" charset="0"/>
                <a:cs typeface="Times New Roman" panose="02020603050405020304" pitchFamily="18" charset="0"/>
              </a:rPr>
              <a:t>The Task of Cultural History</a:t>
            </a:r>
            <a:r>
              <a:rPr lang="en-GB" sz="1800" kern="0" dirty="0">
                <a:effectLst/>
                <a:latin typeface="+mj-lt"/>
                <a:ea typeface="Times New Roman" panose="02020603050405020304" pitchFamily="18" charset="0"/>
                <a:cs typeface="Times New Roman" panose="02020603050405020304" pitchFamily="18" charset="0"/>
              </a:rPr>
              <a:t>’. </a:t>
            </a:r>
            <a:endParaRPr lang="en-GB" sz="1800" kern="100" dirty="0">
              <a:effectLst/>
              <a:latin typeface="+mj-lt"/>
              <a:ea typeface="Calibri" panose="020F0502020204030204" pitchFamily="34" charset="0"/>
              <a:cs typeface="Times New Roman" panose="02020603050405020304" pitchFamily="18" charset="0"/>
            </a:endParaRPr>
          </a:p>
          <a:p>
            <a:r>
              <a:rPr lang="en-GB" sz="1800" dirty="0">
                <a:effectLst/>
                <a:latin typeface="+mj-lt"/>
                <a:ea typeface="Calibri" panose="020F0502020204030204" pitchFamily="34" charset="0"/>
                <a:cs typeface="Times New Roman" panose="02020603050405020304" pitchFamily="18" charset="0"/>
              </a:rPr>
              <a:t>Pp  27-8: Cultural history is more strongly subject than political and economic history to this </a:t>
            </a:r>
            <a:r>
              <a:rPr lang="en-GB" sz="1800" b="1" dirty="0">
                <a:effectLst/>
                <a:latin typeface="+mj-lt"/>
                <a:ea typeface="Calibri" panose="020F0502020204030204" pitchFamily="34" charset="0"/>
                <a:cs typeface="Times New Roman" panose="02020603050405020304" pitchFamily="18" charset="0"/>
              </a:rPr>
              <a:t>vagueness of its questions</a:t>
            </a:r>
            <a:r>
              <a:rPr lang="en-GB" sz="1800" dirty="0">
                <a:effectLst/>
                <a:latin typeface="+mj-lt"/>
                <a:ea typeface="Calibri" panose="020F0502020204030204" pitchFamily="34" charset="0"/>
                <a:cs typeface="Times New Roman" panose="02020603050405020304" pitchFamily="18" charset="0"/>
              </a:rPr>
              <a:t>. </a:t>
            </a:r>
            <a:r>
              <a:rPr lang="en-GB" sz="1800" kern="100" dirty="0">
                <a:effectLst/>
                <a:latin typeface="+mj-lt"/>
                <a:ea typeface="Calibri" panose="020F0502020204030204" pitchFamily="34" charset="0"/>
                <a:cs typeface="Times New Roman" panose="02020603050405020304" pitchFamily="18" charset="0"/>
              </a:rPr>
              <a:t>To be sure, one can put questions of cultural history whose content and purport are </a:t>
            </a:r>
            <a:r>
              <a:rPr lang="en-GB" sz="1800" dirty="0">
                <a:effectLst/>
                <a:latin typeface="+mj-lt"/>
                <a:ea typeface="Calibri" panose="020F0502020204030204" pitchFamily="34" charset="0"/>
                <a:cs typeface="Times New Roman" panose="02020603050405020304" pitchFamily="18" charset="0"/>
              </a:rPr>
              <a:t>clearly defined. </a:t>
            </a:r>
            <a:r>
              <a:rPr lang="en-GB" sz="1800" b="1" dirty="0">
                <a:effectLst/>
                <a:latin typeface="+mj-lt"/>
                <a:ea typeface="Calibri" panose="020F0502020204030204" pitchFamily="34" charset="0"/>
                <a:cs typeface="Times New Roman" panose="02020603050405020304" pitchFamily="18" charset="0"/>
              </a:rPr>
              <a:t>When did people begin to eat with forks? How did the duel disappear from among English customs? </a:t>
            </a:r>
            <a:r>
              <a:rPr lang="en-GB" sz="1800" dirty="0">
                <a:effectLst/>
                <a:latin typeface="+mj-lt"/>
                <a:ea typeface="Calibri" panose="020F0502020204030204" pitchFamily="34" charset="0"/>
                <a:cs typeface="Times New Roman" panose="02020603050405020304" pitchFamily="18" charset="0"/>
              </a:rPr>
              <a:t>From the point of view of methodology these questions are formulated more precisely and conceived more clearly than: What is the essence of the Renaissance</a:t>
            </a:r>
            <a:r>
              <a:rPr lang="en-GB" sz="1800" b="1" dirty="0">
                <a:effectLst/>
                <a:latin typeface="+mj-lt"/>
                <a:ea typeface="Calibri" panose="020F0502020204030204" pitchFamily="34" charset="0"/>
                <a:cs typeface="Times New Roman" panose="02020603050405020304" pitchFamily="18" charset="0"/>
              </a:rPr>
              <a:t>?... Cultural history is distinct from political and economic history in that it is worthy of the name only to the extent that it concentrates on deeper, general themes.</a:t>
            </a:r>
            <a:endParaRPr lang="en-GB" b="1" dirty="0">
              <a:latin typeface="+mj-lt"/>
            </a:endParaRPr>
          </a:p>
        </p:txBody>
      </p:sp>
      <p:sp>
        <p:nvSpPr>
          <p:cNvPr id="8" name="Content Placeholder 7">
            <a:extLst>
              <a:ext uri="{FF2B5EF4-FFF2-40B4-BE49-F238E27FC236}">
                <a16:creationId xmlns:a16="http://schemas.microsoft.com/office/drawing/2014/main" id="{ABD45FEB-2FA3-0996-3B6E-FCFD252D9C9D}"/>
              </a:ext>
            </a:extLst>
          </p:cNvPr>
          <p:cNvSpPr>
            <a:spLocks noGrp="1"/>
          </p:cNvSpPr>
          <p:nvPr>
            <p:ph sz="half" idx="2"/>
          </p:nvPr>
        </p:nvSpPr>
        <p:spPr/>
        <p:txBody>
          <a:bodyPr>
            <a:normAutofit fontScale="85000" lnSpcReduction="10000"/>
          </a:bodyPr>
          <a:lstStyle/>
          <a:p>
            <a:endParaRPr lang="en-GB"/>
          </a:p>
        </p:txBody>
      </p:sp>
      <p:pic>
        <p:nvPicPr>
          <p:cNvPr id="5" name="Picture 4" descr="A book cover with text&#10;&#10;Description automatically generated">
            <a:extLst>
              <a:ext uri="{FF2B5EF4-FFF2-40B4-BE49-F238E27FC236}">
                <a16:creationId xmlns:a16="http://schemas.microsoft.com/office/drawing/2014/main" id="{D66CFB47-ECFB-BE6E-F903-DCE9C492C06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82464" y="2521652"/>
            <a:ext cx="2011505" cy="3248208"/>
          </a:xfrm>
          <a:prstGeom prst="rect">
            <a:avLst/>
          </a:prstGeom>
        </p:spPr>
      </p:pic>
      <p:pic>
        <p:nvPicPr>
          <p:cNvPr id="7" name="Picture 6" descr="A person in a suit and tie&#10;&#10;Description automatically generated">
            <a:extLst>
              <a:ext uri="{FF2B5EF4-FFF2-40B4-BE49-F238E27FC236}">
                <a16:creationId xmlns:a16="http://schemas.microsoft.com/office/drawing/2014/main" id="{6E65E50D-0B22-C1BE-8363-ED50922A36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60" y="2664498"/>
            <a:ext cx="2011505" cy="3000495"/>
          </a:xfrm>
          <a:prstGeom prst="rect">
            <a:avLst/>
          </a:prstGeom>
        </p:spPr>
      </p:pic>
    </p:spTree>
    <p:extLst>
      <p:ext uri="{BB962C8B-B14F-4D97-AF65-F5344CB8AC3E}">
        <p14:creationId xmlns:p14="http://schemas.microsoft.com/office/powerpoint/2010/main" val="2067582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F8B93-3319-0D99-3A4E-8E63CFAC791A}"/>
              </a:ext>
            </a:extLst>
          </p:cNvPr>
          <p:cNvSpPr>
            <a:spLocks noGrp="1"/>
          </p:cNvSpPr>
          <p:nvPr>
            <p:ph type="title"/>
          </p:nvPr>
        </p:nvSpPr>
        <p:spPr/>
        <p:txBody>
          <a:bodyPr/>
          <a:lstStyle/>
          <a:p>
            <a:r>
              <a:rPr lang="en-GB" dirty="0"/>
              <a:t>Culture and symbol</a:t>
            </a:r>
          </a:p>
        </p:txBody>
      </p:sp>
      <p:sp>
        <p:nvSpPr>
          <p:cNvPr id="3" name="Content Placeholder 2">
            <a:extLst>
              <a:ext uri="{FF2B5EF4-FFF2-40B4-BE49-F238E27FC236}">
                <a16:creationId xmlns:a16="http://schemas.microsoft.com/office/drawing/2014/main" id="{49C9056E-E8BE-178C-0A6C-B4AEDEB81542}"/>
              </a:ext>
            </a:extLst>
          </p:cNvPr>
          <p:cNvSpPr>
            <a:spLocks noGrp="1"/>
          </p:cNvSpPr>
          <p:nvPr>
            <p:ph sz="half" idx="1"/>
          </p:nvPr>
        </p:nvSpPr>
        <p:spPr/>
        <p:txBody>
          <a:bodyPr>
            <a:normAutofit lnSpcReduction="10000"/>
          </a:bodyPr>
          <a:lstStyle/>
          <a:p>
            <a:pPr marL="0" indent="0">
              <a:lnSpc>
                <a:spcPct val="107000"/>
              </a:lnSpc>
              <a:spcAft>
                <a:spcPts val="800"/>
              </a:spcAft>
              <a:buNone/>
            </a:pPr>
            <a:r>
              <a:rPr lang="en-GB" sz="1800" kern="100" dirty="0">
                <a:solidFill>
                  <a:srgbClr val="222222"/>
                </a:solidFill>
                <a:effectLst/>
                <a:latin typeface="+mj-lt"/>
                <a:ea typeface="Calibri" panose="020F0502020204030204" pitchFamily="34" charset="0"/>
                <a:cs typeface="Times New Roman" panose="02020603050405020304" pitchFamily="18" charset="0"/>
              </a:rPr>
              <a:t>‘The common ground of cultural historians might be described </a:t>
            </a:r>
            <a:r>
              <a:rPr lang="en-GB" sz="1800" b="1" kern="100" dirty="0">
                <a:solidFill>
                  <a:srgbClr val="222222"/>
                </a:solidFill>
                <a:effectLst/>
                <a:latin typeface="+mj-lt"/>
                <a:ea typeface="Calibri" panose="020F0502020204030204" pitchFamily="34" charset="0"/>
                <a:cs typeface="Times New Roman" panose="02020603050405020304" pitchFamily="18" charset="0"/>
              </a:rPr>
              <a:t>as a concern with the symbolic and its interpretation</a:t>
            </a:r>
            <a:r>
              <a:rPr lang="en-GB" sz="1800" kern="100" dirty="0">
                <a:solidFill>
                  <a:srgbClr val="222222"/>
                </a:solidFill>
                <a:effectLst/>
                <a:latin typeface="+mj-lt"/>
                <a:ea typeface="Calibri" panose="020F0502020204030204" pitchFamily="34" charset="0"/>
                <a:cs typeface="Times New Roman" panose="02020603050405020304" pitchFamily="18" charset="0"/>
              </a:rPr>
              <a:t>. Symbols, conscious, or unconscious, can be found everywhere, from art to everyday life’.</a:t>
            </a:r>
            <a:endParaRPr lang="en-GB" sz="1800" kern="100" dirty="0">
              <a:effectLst/>
              <a:latin typeface="+mj-lt"/>
              <a:ea typeface="Calibri" panose="020F0502020204030204" pitchFamily="34" charset="0"/>
              <a:cs typeface="Times New Roman" panose="02020603050405020304" pitchFamily="18" charset="0"/>
            </a:endParaRPr>
          </a:p>
          <a:p>
            <a:pPr marL="0" indent="0">
              <a:lnSpc>
                <a:spcPts val="2700"/>
              </a:lnSpc>
              <a:buNone/>
            </a:pPr>
            <a:r>
              <a:rPr lang="en-GB" sz="1800" b="0" dirty="0">
                <a:solidFill>
                  <a:srgbClr val="000000"/>
                </a:solidFill>
                <a:effectLst/>
                <a:latin typeface="+mj-lt"/>
                <a:ea typeface="MS Mincho" panose="02020609040205080304" pitchFamily="49" charset="-128"/>
              </a:rPr>
              <a:t>Burke, Peter,</a:t>
            </a:r>
            <a:r>
              <a:rPr lang="en-GB" sz="1800" b="0" kern="0" dirty="0">
                <a:solidFill>
                  <a:srgbClr val="0F1111"/>
                </a:solidFill>
                <a:effectLst/>
                <a:latin typeface="+mj-lt"/>
                <a:ea typeface="Times New Roman" panose="02020603050405020304" pitchFamily="18" charset="0"/>
                <a:cs typeface="Arial" panose="020B0604020202020204" pitchFamily="34" charset="0"/>
              </a:rPr>
              <a:t> </a:t>
            </a:r>
            <a:r>
              <a:rPr lang="en-GB" sz="1800" b="0" i="1" dirty="0">
                <a:solidFill>
                  <a:srgbClr val="0F1111"/>
                </a:solidFill>
                <a:effectLst/>
                <a:latin typeface="+mj-lt"/>
                <a:ea typeface="Times New Roman" panose="02020603050405020304" pitchFamily="18" charset="0"/>
                <a:cs typeface="Arial" panose="020B0604020202020204" pitchFamily="34" charset="0"/>
              </a:rPr>
              <a:t>What Is Cultural History?</a:t>
            </a:r>
            <a:r>
              <a:rPr lang="en-GB" sz="1800" b="0" dirty="0">
                <a:solidFill>
                  <a:srgbClr val="0F1111"/>
                </a:solidFill>
                <a:effectLst/>
                <a:latin typeface="+mj-lt"/>
                <a:ea typeface="Times New Roman" panose="02020603050405020304" pitchFamily="18" charset="0"/>
                <a:cs typeface="Arial" panose="020B0604020202020204" pitchFamily="34" charset="0"/>
              </a:rPr>
              <a:t> 3</a:t>
            </a:r>
            <a:r>
              <a:rPr lang="en-GB" sz="1800" b="0" baseline="30000" dirty="0">
                <a:solidFill>
                  <a:srgbClr val="0F1111"/>
                </a:solidFill>
                <a:effectLst/>
                <a:latin typeface="+mj-lt"/>
                <a:ea typeface="Times New Roman" panose="02020603050405020304" pitchFamily="18" charset="0"/>
                <a:cs typeface="Arial" panose="020B0604020202020204" pitchFamily="34" charset="0"/>
              </a:rPr>
              <a:t>rd</a:t>
            </a:r>
            <a:r>
              <a:rPr lang="en-GB" sz="1800" b="0" dirty="0">
                <a:solidFill>
                  <a:srgbClr val="0F1111"/>
                </a:solidFill>
                <a:effectLst/>
                <a:latin typeface="+mj-lt"/>
                <a:ea typeface="Times New Roman" panose="02020603050405020304" pitchFamily="18" charset="0"/>
                <a:cs typeface="Arial" panose="020B0604020202020204" pitchFamily="34" charset="0"/>
              </a:rPr>
              <a:t> </a:t>
            </a:r>
            <a:r>
              <a:rPr lang="en-GB" sz="1800" b="0" dirty="0" err="1">
                <a:solidFill>
                  <a:srgbClr val="0F1111"/>
                </a:solidFill>
                <a:effectLst/>
                <a:latin typeface="+mj-lt"/>
                <a:ea typeface="Times New Roman" panose="02020603050405020304" pitchFamily="18" charset="0"/>
                <a:cs typeface="Arial" panose="020B0604020202020204" pitchFamily="34" charset="0"/>
              </a:rPr>
              <a:t>edn</a:t>
            </a:r>
            <a:r>
              <a:rPr lang="en-GB" sz="1800" b="0" dirty="0">
                <a:solidFill>
                  <a:srgbClr val="0F1111"/>
                </a:solidFill>
                <a:effectLst/>
                <a:latin typeface="+mj-lt"/>
                <a:ea typeface="Times New Roman" panose="02020603050405020304" pitchFamily="18" charset="0"/>
                <a:cs typeface="Arial" panose="020B0604020202020204" pitchFamily="34" charset="0"/>
              </a:rPr>
              <a:t>.(Cambridge: Polity, 2019).</a:t>
            </a:r>
          </a:p>
          <a:p>
            <a:pPr marL="0" indent="0">
              <a:lnSpc>
                <a:spcPts val="2700"/>
              </a:lnSpc>
              <a:buNone/>
            </a:pPr>
            <a:r>
              <a:rPr lang="en-GB" sz="1800" b="1" dirty="0">
                <a:effectLst/>
                <a:latin typeface="+mj-lt"/>
                <a:ea typeface="Times New Roman" panose="02020603050405020304" pitchFamily="18" charset="0"/>
              </a:rPr>
              <a:t>This is not available as an </a:t>
            </a:r>
            <a:r>
              <a:rPr lang="en-GB" sz="1800" b="1" dirty="0" err="1">
                <a:effectLst/>
                <a:latin typeface="+mj-lt"/>
                <a:ea typeface="Times New Roman" panose="02020603050405020304" pitchFamily="18" charset="0"/>
              </a:rPr>
              <a:t>ebook</a:t>
            </a:r>
            <a:r>
              <a:rPr lang="en-GB" sz="1800" b="1" dirty="0">
                <a:effectLst/>
                <a:latin typeface="+mj-lt"/>
                <a:ea typeface="Times New Roman" panose="02020603050405020304" pitchFamily="18" charset="0"/>
              </a:rPr>
              <a:t> but this paper is open access:</a:t>
            </a:r>
          </a:p>
          <a:p>
            <a:r>
              <a:rPr lang="en-US" sz="1800" dirty="0">
                <a:effectLst/>
                <a:latin typeface="+mj-lt"/>
                <a:ea typeface="Times New Roman" panose="02020603050405020304" pitchFamily="18" charset="0"/>
              </a:rPr>
              <a:t>Burke, Peter, ‘Cultural History and its </a:t>
            </a:r>
            <a:r>
              <a:rPr lang="en-US" sz="1800" dirty="0" err="1">
                <a:effectLst/>
                <a:latin typeface="+mj-lt"/>
                <a:ea typeface="Times New Roman" panose="02020603050405020304" pitchFamily="18" charset="0"/>
              </a:rPr>
              <a:t>Neighbours</a:t>
            </a:r>
            <a:r>
              <a:rPr lang="en-US" sz="1800" dirty="0">
                <a:effectLst/>
                <a:latin typeface="+mj-lt"/>
                <a:ea typeface="Times New Roman" panose="02020603050405020304" pitchFamily="18" charset="0"/>
              </a:rPr>
              <a:t>’, Culture and History Digital Journal, Vol 1, no 1  (2012), p, e006, pp. 1-9.</a:t>
            </a:r>
            <a:endParaRPr lang="en-GB" sz="1800" dirty="0">
              <a:effectLst/>
              <a:latin typeface="+mj-lt"/>
              <a:ea typeface="Times New Roman" panose="02020603050405020304" pitchFamily="18" charset="0"/>
            </a:endParaRPr>
          </a:p>
          <a:p>
            <a:r>
              <a:rPr lang="en-US" sz="1800" u="none" strike="noStrike" dirty="0">
                <a:effectLst/>
                <a:latin typeface="+mj-lt"/>
                <a:ea typeface="Times New Roman" panose="02020603050405020304" pitchFamily="18" charset="0"/>
                <a:cs typeface="Times New Roman" panose="02020603050405020304" pitchFamily="18" charset="0"/>
                <a:hlinkClick r:id="rId2"/>
              </a:rPr>
              <a:t>https://cultureandhistory.revistas.csic.es/index.php/cultureandhistory/article/view/7/26</a:t>
            </a:r>
            <a:endParaRPr lang="en-GB" sz="1800" dirty="0">
              <a:effectLst/>
              <a:latin typeface="+mj-lt"/>
              <a:ea typeface="Times New Roman" panose="02020603050405020304" pitchFamily="18" charset="0"/>
            </a:endParaRPr>
          </a:p>
          <a:p>
            <a:endParaRPr lang="en-GB" dirty="0"/>
          </a:p>
        </p:txBody>
      </p:sp>
      <p:pic>
        <p:nvPicPr>
          <p:cNvPr id="6" name="Content Placeholder 5" descr="A record player with a horn on top&#10;&#10;Description automatically generated">
            <a:extLst>
              <a:ext uri="{FF2B5EF4-FFF2-40B4-BE49-F238E27FC236}">
                <a16:creationId xmlns:a16="http://schemas.microsoft.com/office/drawing/2014/main" id="{51C78E86-A939-DDEC-3E5B-DC4219FC511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42704" y="1418061"/>
            <a:ext cx="2421514" cy="3543680"/>
          </a:xfrm>
        </p:spPr>
      </p:pic>
      <p:pic>
        <p:nvPicPr>
          <p:cNvPr id="8" name="Picture 7" descr="A person in a black suit&#10;&#10;Description automatically generated">
            <a:extLst>
              <a:ext uri="{FF2B5EF4-FFF2-40B4-BE49-F238E27FC236}">
                <a16:creationId xmlns:a16="http://schemas.microsoft.com/office/drawing/2014/main" id="{606A632A-8E30-818C-C164-761D88C5F0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71012" y="3747418"/>
            <a:ext cx="2057398" cy="2057398"/>
          </a:xfrm>
          <a:prstGeom prst="rect">
            <a:avLst/>
          </a:prstGeom>
        </p:spPr>
      </p:pic>
    </p:spTree>
    <p:extLst>
      <p:ext uri="{BB962C8B-B14F-4D97-AF65-F5344CB8AC3E}">
        <p14:creationId xmlns:p14="http://schemas.microsoft.com/office/powerpoint/2010/main" val="2667018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19482-D443-9E1A-D772-6FEB0F2515C6}"/>
              </a:ext>
            </a:extLst>
          </p:cNvPr>
          <p:cNvSpPr>
            <a:spLocks noGrp="1"/>
          </p:cNvSpPr>
          <p:nvPr>
            <p:ph type="title"/>
          </p:nvPr>
        </p:nvSpPr>
        <p:spPr/>
        <p:txBody>
          <a:bodyPr/>
          <a:lstStyle/>
          <a:p>
            <a:r>
              <a:rPr lang="en-GB" dirty="0"/>
              <a:t>What is the function of culture?</a:t>
            </a:r>
          </a:p>
        </p:txBody>
      </p:sp>
      <p:sp>
        <p:nvSpPr>
          <p:cNvPr id="3" name="Content Placeholder 2">
            <a:extLst>
              <a:ext uri="{FF2B5EF4-FFF2-40B4-BE49-F238E27FC236}">
                <a16:creationId xmlns:a16="http://schemas.microsoft.com/office/drawing/2014/main" id="{EEB2F366-1B67-03F8-792B-CFC1377DEA56}"/>
              </a:ext>
            </a:extLst>
          </p:cNvPr>
          <p:cNvSpPr>
            <a:spLocks noGrp="1"/>
          </p:cNvSpPr>
          <p:nvPr>
            <p:ph idx="1"/>
          </p:nvPr>
        </p:nvSpPr>
        <p:spPr/>
        <p:txBody>
          <a:bodyPr>
            <a:normAutofit/>
          </a:bodyPr>
          <a:lstStyle/>
          <a:p>
            <a:pPr>
              <a:lnSpc>
                <a:spcPct val="107000"/>
              </a:lnSpc>
              <a:spcAft>
                <a:spcPts val="800"/>
              </a:spcAft>
              <a:buNone/>
            </a:pPr>
            <a:r>
              <a:rPr lang="en-GB" sz="1800" kern="100" dirty="0">
                <a:solidFill>
                  <a:srgbClr val="02020B"/>
                </a:solidFill>
                <a:effectLst/>
                <a:latin typeface="+mj-lt"/>
                <a:ea typeface="Aptos" panose="020B0004020202020204" pitchFamily="34" charset="0"/>
                <a:cs typeface="Times New Roman" panose="02020603050405020304" pitchFamily="18" charset="0"/>
              </a:rPr>
              <a:t>This is a typical statement from the internet:</a:t>
            </a:r>
            <a:endParaRPr lang="en-GB" sz="1800" kern="100" dirty="0">
              <a:solidFill>
                <a:srgbClr val="02020B"/>
              </a:solidFill>
              <a:latin typeface="+mj-lt"/>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solidFill>
                  <a:srgbClr val="02020B"/>
                </a:solidFill>
                <a:effectLst/>
                <a:latin typeface="+mj-lt"/>
                <a:ea typeface="Aptos" panose="020B0004020202020204" pitchFamily="34" charset="0"/>
                <a:cs typeface="Times New Roman" panose="02020603050405020304" pitchFamily="18" charset="0"/>
              </a:rPr>
              <a:t>Culture functions as a way to bring a group of people with similar interests, backgrounds, and beliefs together while shaping their views of the world. Culture strengthens bonds between people and can easily change and evolve by adding new trends or removing old traditions.</a:t>
            </a:r>
            <a:endParaRPr lang="en-GB" sz="1800" kern="100" dirty="0">
              <a:effectLst/>
              <a:latin typeface="+mj-lt"/>
              <a:ea typeface="Aptos" panose="020B0004020202020204" pitchFamily="34" charset="0"/>
              <a:cs typeface="Times New Roman" panose="02020603050405020304" pitchFamily="18" charset="0"/>
            </a:endParaRPr>
          </a:p>
          <a:p>
            <a:pPr>
              <a:lnSpc>
                <a:spcPts val="3150"/>
              </a:lnSpc>
              <a:spcAft>
                <a:spcPts val="800"/>
              </a:spcAft>
              <a:buNone/>
            </a:pPr>
            <a:r>
              <a:rPr lang="en-GB" sz="1800" kern="1800" dirty="0">
                <a:solidFill>
                  <a:srgbClr val="212529"/>
                </a:solidFill>
                <a:effectLst/>
                <a:latin typeface="+mj-lt"/>
                <a:ea typeface="Times New Roman" panose="02020603050405020304" pitchFamily="18" charset="0"/>
                <a:cs typeface="Times New Roman" panose="02020603050405020304" pitchFamily="18" charset="0"/>
              </a:rPr>
              <a:t>What Are the Functions of Culture?</a:t>
            </a:r>
            <a:endParaRPr lang="en-GB" sz="1800" kern="100" dirty="0">
              <a:effectLst/>
              <a:latin typeface="+mj-lt"/>
              <a:ea typeface="Aptos" panose="020B0004020202020204" pitchFamily="34" charset="0"/>
              <a:cs typeface="Times New Roman" panose="02020603050405020304" pitchFamily="18" charset="0"/>
            </a:endParaRPr>
          </a:p>
          <a:p>
            <a:pPr>
              <a:lnSpc>
                <a:spcPts val="1200"/>
              </a:lnSpc>
              <a:spcAft>
                <a:spcPts val="750"/>
              </a:spcAft>
              <a:buNone/>
            </a:pPr>
            <a:r>
              <a:rPr lang="en-GB" sz="1800" kern="0" dirty="0">
                <a:solidFill>
                  <a:srgbClr val="3C5B74"/>
                </a:solidFill>
                <a:effectLst/>
                <a:latin typeface="+mj-lt"/>
                <a:ea typeface="Times New Roman" panose="02020603050405020304" pitchFamily="18" charset="0"/>
                <a:cs typeface="Times New Roman" panose="02020603050405020304" pitchFamily="18" charset="0"/>
              </a:rPr>
              <a:t>By Staff Writer Last Updated August 04, 2015</a:t>
            </a:r>
            <a:endParaRPr lang="en-GB" sz="1800" kern="100" dirty="0">
              <a:effectLst/>
              <a:latin typeface="+mj-lt"/>
              <a:ea typeface="Aptos" panose="020B0004020202020204" pitchFamily="34" charset="0"/>
              <a:cs typeface="Times New Roman" panose="02020603050405020304" pitchFamily="18" charset="0"/>
            </a:endParaRPr>
          </a:p>
          <a:p>
            <a:pPr>
              <a:lnSpc>
                <a:spcPts val="1200"/>
              </a:lnSpc>
              <a:spcAft>
                <a:spcPts val="750"/>
              </a:spcAft>
              <a:buNone/>
            </a:pPr>
            <a:r>
              <a:rPr lang="en-GB" sz="1800" kern="0" dirty="0">
                <a:solidFill>
                  <a:srgbClr val="3C5B74"/>
                </a:solidFill>
                <a:effectLst/>
                <a:latin typeface="+mj-lt"/>
                <a:ea typeface="Times New Roman" panose="02020603050405020304" pitchFamily="18" charset="0"/>
                <a:cs typeface="Times New Roman" panose="02020603050405020304" pitchFamily="18" charset="0"/>
              </a:rPr>
              <a:t> </a:t>
            </a:r>
            <a:endParaRPr lang="en-GB" sz="1800" kern="100" dirty="0">
              <a:effectLst/>
              <a:latin typeface="+mj-lt"/>
              <a:ea typeface="Aptos" panose="020B0004020202020204" pitchFamily="34" charset="0"/>
              <a:cs typeface="Times New Roman" panose="02020603050405020304" pitchFamily="18" charset="0"/>
            </a:endParaRPr>
          </a:p>
          <a:p>
            <a:pPr>
              <a:lnSpc>
                <a:spcPct val="107000"/>
              </a:lnSpc>
              <a:spcAft>
                <a:spcPts val="800"/>
              </a:spcAft>
              <a:buNone/>
            </a:pPr>
            <a:r>
              <a:rPr lang="en-GB" sz="1800" u="sng" kern="100" dirty="0">
                <a:solidFill>
                  <a:srgbClr val="467886"/>
                </a:solidFill>
                <a:effectLst/>
                <a:latin typeface="+mj-lt"/>
                <a:ea typeface="Aptos" panose="020B0004020202020204" pitchFamily="34" charset="0"/>
                <a:cs typeface="Times New Roman" panose="02020603050405020304" pitchFamily="18" charset="0"/>
                <a:hlinkClick r:id="rId2"/>
              </a:rPr>
              <a:t>https://www.reference.com/world-view/functions-culture-af2a4f0149245136</a:t>
            </a:r>
            <a:endParaRPr lang="en-GB" sz="1800" kern="100" dirty="0">
              <a:effectLst/>
              <a:latin typeface="+mj-lt"/>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mj-lt"/>
                <a:ea typeface="Aptos" panose="020B000402020202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763594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50072-636B-DACE-B883-210065B75ED1}"/>
              </a:ext>
            </a:extLst>
          </p:cNvPr>
          <p:cNvSpPr>
            <a:spLocks noGrp="1"/>
          </p:cNvSpPr>
          <p:nvPr>
            <p:ph type="title"/>
          </p:nvPr>
        </p:nvSpPr>
        <p:spPr/>
        <p:txBody>
          <a:bodyPr>
            <a:normAutofit/>
          </a:bodyPr>
          <a:lstStyle/>
          <a:p>
            <a:pPr algn="just">
              <a:buNone/>
            </a:pPr>
            <a:r>
              <a:rPr lang="en-GB" sz="2800" dirty="0"/>
              <a:t>Terry Eagleton</a:t>
            </a:r>
            <a:r>
              <a:rPr lang="en-GB" sz="2800" i="1" dirty="0">
                <a:effectLst/>
                <a:ea typeface="MS Mincho" panose="02020609040205080304" pitchFamily="49" charset="-128"/>
              </a:rPr>
              <a:t> The Idea of Culture</a:t>
            </a:r>
            <a:r>
              <a:rPr lang="en-GB" sz="2800" dirty="0">
                <a:effectLst/>
                <a:ea typeface="MS Mincho" panose="02020609040205080304" pitchFamily="49" charset="-128"/>
              </a:rPr>
              <a:t>, Oxford: Blackwell 2000,  </a:t>
            </a:r>
            <a:br>
              <a:rPr lang="en-GB" sz="2800" dirty="0">
                <a:effectLst/>
                <a:ea typeface="Times New Roman" panose="02020603050405020304" pitchFamily="18" charset="0"/>
              </a:rPr>
            </a:br>
            <a:r>
              <a:rPr lang="en-GB" sz="2800" dirty="0">
                <a:effectLst/>
                <a:ea typeface="MS Mincho" panose="02020609040205080304" pitchFamily="49" charset="-128"/>
              </a:rPr>
              <a:t>p. 36</a:t>
            </a:r>
            <a:endParaRPr lang="en-GB" sz="2800" dirty="0"/>
          </a:p>
        </p:txBody>
      </p:sp>
      <p:sp>
        <p:nvSpPr>
          <p:cNvPr id="3" name="Content Placeholder 2">
            <a:extLst>
              <a:ext uri="{FF2B5EF4-FFF2-40B4-BE49-F238E27FC236}">
                <a16:creationId xmlns:a16="http://schemas.microsoft.com/office/drawing/2014/main" id="{8B606B0F-6828-E9D6-D363-3A720FD7F666}"/>
              </a:ext>
            </a:extLst>
          </p:cNvPr>
          <p:cNvSpPr>
            <a:spLocks noGrp="1"/>
          </p:cNvSpPr>
          <p:nvPr>
            <p:ph idx="1"/>
          </p:nvPr>
        </p:nvSpPr>
        <p:spPr>
          <a:xfrm>
            <a:off x="838200" y="1787124"/>
            <a:ext cx="10515600" cy="4351338"/>
          </a:xfrm>
        </p:spPr>
        <p:txBody>
          <a:bodyPr>
            <a:normAutofit/>
          </a:bodyPr>
          <a:lstStyle/>
          <a:p>
            <a:r>
              <a:rPr lang="en-GB" sz="1800" dirty="0">
                <a:effectLst/>
                <a:latin typeface="+mj-lt"/>
                <a:ea typeface="MS Mincho" panose="02020609040205080304" pitchFamily="49" charset="-128"/>
              </a:rPr>
              <a:t> ‘Alternatively, you can try to define culture </a:t>
            </a:r>
            <a:r>
              <a:rPr lang="en-GB" sz="1800" b="1" u="sng" dirty="0">
                <a:effectLst/>
                <a:latin typeface="+mj-lt"/>
                <a:ea typeface="MS Mincho" panose="02020609040205080304" pitchFamily="49" charset="-128"/>
              </a:rPr>
              <a:t>functionally</a:t>
            </a:r>
            <a:r>
              <a:rPr lang="en-GB" sz="1800" dirty="0">
                <a:effectLst/>
                <a:latin typeface="+mj-lt"/>
                <a:ea typeface="MS Mincho" panose="02020609040205080304" pitchFamily="49" charset="-128"/>
              </a:rPr>
              <a:t> rather than </a:t>
            </a:r>
            <a:r>
              <a:rPr lang="en-GB" sz="1800" b="1" u="sng" dirty="0">
                <a:effectLst/>
                <a:latin typeface="+mj-lt"/>
                <a:ea typeface="MS Mincho" panose="02020609040205080304" pitchFamily="49" charset="-128"/>
              </a:rPr>
              <a:t>substantively</a:t>
            </a:r>
            <a:r>
              <a:rPr lang="en-GB" sz="1800" b="1" dirty="0">
                <a:effectLst/>
                <a:latin typeface="+mj-lt"/>
                <a:ea typeface="MS Mincho" panose="02020609040205080304" pitchFamily="49" charset="-128"/>
              </a:rPr>
              <a:t>,</a:t>
            </a:r>
            <a:r>
              <a:rPr lang="en-GB" sz="1800" dirty="0">
                <a:effectLst/>
                <a:latin typeface="+mj-lt"/>
                <a:ea typeface="MS Mincho" panose="02020609040205080304" pitchFamily="49" charset="-128"/>
              </a:rPr>
              <a:t> </a:t>
            </a:r>
            <a:r>
              <a:rPr lang="en-GB" sz="1800" b="1" dirty="0">
                <a:effectLst/>
                <a:latin typeface="+mj-lt"/>
                <a:ea typeface="MS Mincho" panose="02020609040205080304" pitchFamily="49" charset="-128"/>
              </a:rPr>
              <a:t>as whatever is superfluous to a society’s material requirements. </a:t>
            </a:r>
            <a:r>
              <a:rPr lang="en-GB" sz="1800" dirty="0">
                <a:effectLst/>
                <a:latin typeface="+mj-lt"/>
                <a:ea typeface="MS Mincho" panose="02020609040205080304" pitchFamily="49" charset="-128"/>
              </a:rPr>
              <a:t>On this theory, food is not cultural but sun-dried tomatoes are; labour is not cultural but wearing-nailed boots while engaged in it is. In most climates, </a:t>
            </a:r>
            <a:r>
              <a:rPr lang="en-GB" sz="1800" b="1" dirty="0">
                <a:effectLst/>
                <a:latin typeface="+mj-lt"/>
                <a:ea typeface="MS Mincho" panose="02020609040205080304" pitchFamily="49" charset="-128"/>
              </a:rPr>
              <a:t>wearing clothes is a matter of physical necessity, but what kind of clothes you wear is not</a:t>
            </a:r>
            <a:r>
              <a:rPr lang="en-GB" sz="1800" dirty="0">
                <a:effectLst/>
                <a:latin typeface="+mj-lt"/>
                <a:ea typeface="MS Mincho" panose="02020609040205080304" pitchFamily="49" charset="-128"/>
              </a:rPr>
              <a:t>. There is some point to this idea of culture as surplus, which is not far from </a:t>
            </a:r>
            <a:r>
              <a:rPr lang="en-GB" sz="1800" b="1" dirty="0">
                <a:effectLst/>
                <a:latin typeface="+mj-lt"/>
                <a:ea typeface="MS Mincho" panose="02020609040205080304" pitchFamily="49" charset="-128"/>
              </a:rPr>
              <a:t>Williams‘s ratio between signification and need</a:t>
            </a:r>
            <a:r>
              <a:rPr lang="en-GB" sz="1800" dirty="0">
                <a:effectLst/>
                <a:latin typeface="+mj-lt"/>
                <a:ea typeface="MS Mincho" panose="02020609040205080304" pitchFamily="49" charset="-128"/>
              </a:rPr>
              <a:t>; but </a:t>
            </a:r>
            <a:r>
              <a:rPr lang="en-GB" sz="1800" b="1" dirty="0">
                <a:effectLst/>
                <a:latin typeface="+mj-lt"/>
                <a:ea typeface="MS Mincho" panose="02020609040205080304" pitchFamily="49" charset="-128"/>
              </a:rPr>
              <a:t>the problem of distinguishing between what is and is not surplus is fairly daunting.</a:t>
            </a:r>
            <a:r>
              <a:rPr lang="en-GB" sz="1800" dirty="0">
                <a:effectLst/>
                <a:latin typeface="+mj-lt"/>
                <a:ea typeface="MS Mincho" panose="02020609040205080304" pitchFamily="49" charset="-128"/>
              </a:rPr>
              <a:t> People might well riot over tobacco or Taoism more readily than they would over more materially pressing matters. And once cultural production has become part of general commodity production, </a:t>
            </a:r>
            <a:r>
              <a:rPr lang="en-GB" sz="1800" b="1" dirty="0">
                <a:effectLst/>
                <a:latin typeface="+mj-lt"/>
                <a:ea typeface="MS Mincho" panose="02020609040205080304" pitchFamily="49" charset="-128"/>
              </a:rPr>
              <a:t>it is more than usually difficult to say where the realm of necessity ends and the kingdom of freedom begins</a:t>
            </a:r>
            <a:r>
              <a:rPr lang="en-GB" sz="1800" dirty="0">
                <a:effectLst/>
                <a:latin typeface="+mj-lt"/>
                <a:ea typeface="MS Mincho" panose="02020609040205080304" pitchFamily="49" charset="-128"/>
              </a:rPr>
              <a:t>. Indeed, since culture in the narrow sense has customarily between being used to legitimate power-that is to say, used as ideology-this has in some sense always been so. </a:t>
            </a:r>
          </a:p>
          <a:p>
            <a:endParaRPr lang="en-GB" sz="1800" dirty="0">
              <a:latin typeface="+mj-lt"/>
              <a:ea typeface="MS Mincho" panose="02020609040205080304" pitchFamily="49" charset="-128"/>
            </a:endParaRPr>
          </a:p>
          <a:p>
            <a:pPr marL="0" indent="0">
              <a:buNone/>
            </a:pPr>
            <a:r>
              <a:rPr lang="en-GB" sz="1800" b="1" dirty="0">
                <a:effectLst/>
                <a:latin typeface="+mj-lt"/>
                <a:ea typeface="MS Mincho" panose="02020609040205080304" pitchFamily="49" charset="-128"/>
              </a:rPr>
              <a:t>Substantively = what </a:t>
            </a:r>
            <a:r>
              <a:rPr lang="en-GB" sz="1800" b="1" i="1" dirty="0">
                <a:effectLst/>
                <a:latin typeface="+mj-lt"/>
                <a:ea typeface="MS Mincho" panose="02020609040205080304" pitchFamily="49" charset="-128"/>
              </a:rPr>
              <a:t>is</a:t>
            </a:r>
            <a:r>
              <a:rPr lang="en-GB" sz="1800" b="1" dirty="0">
                <a:effectLst/>
                <a:latin typeface="+mj-lt"/>
                <a:ea typeface="MS Mincho" panose="02020609040205080304" pitchFamily="49" charset="-128"/>
              </a:rPr>
              <a:t> it? </a:t>
            </a:r>
          </a:p>
          <a:p>
            <a:pPr marL="0" indent="0">
              <a:buNone/>
            </a:pPr>
            <a:r>
              <a:rPr lang="en-GB" sz="1800" b="1" dirty="0">
                <a:effectLst/>
                <a:latin typeface="+mj-lt"/>
                <a:ea typeface="MS Mincho" panose="02020609040205080304" pitchFamily="49" charset="-128"/>
              </a:rPr>
              <a:t>Functionally = what </a:t>
            </a:r>
            <a:r>
              <a:rPr lang="en-GB" sz="1800" b="1" i="1" dirty="0">
                <a:effectLst/>
                <a:latin typeface="+mj-lt"/>
                <a:ea typeface="MS Mincho" panose="02020609040205080304" pitchFamily="49" charset="-128"/>
              </a:rPr>
              <a:t>behaviour </a:t>
            </a:r>
            <a:r>
              <a:rPr lang="en-GB" sz="1800" b="1" dirty="0">
                <a:effectLst/>
                <a:latin typeface="+mj-lt"/>
                <a:ea typeface="MS Mincho" panose="02020609040205080304" pitchFamily="49" charset="-128"/>
              </a:rPr>
              <a:t>is part of it?</a:t>
            </a:r>
          </a:p>
          <a:p>
            <a:pPr marL="0" indent="0">
              <a:buNone/>
            </a:pPr>
            <a:r>
              <a:rPr lang="en-GB" sz="1800" b="1" dirty="0">
                <a:effectLst/>
                <a:latin typeface="+mj-lt"/>
                <a:ea typeface="MS Mincho" panose="02020609040205080304" pitchFamily="49" charset="-128"/>
              </a:rPr>
              <a:t>Ie the question is not ‘what is culture?’ but ‘how does it describe what people do?’</a:t>
            </a:r>
          </a:p>
          <a:p>
            <a:pPr marL="0" indent="0">
              <a:buNone/>
            </a:pPr>
            <a:endParaRPr lang="en-GB" sz="1800" b="1" dirty="0">
              <a:effectLst/>
              <a:latin typeface="+mj-lt"/>
              <a:ea typeface="MS Mincho" panose="02020609040205080304" pitchFamily="49" charset="-128"/>
            </a:endParaRPr>
          </a:p>
          <a:p>
            <a:endParaRPr lang="en-GB" sz="1800" dirty="0">
              <a:effectLst/>
              <a:latin typeface="+mj-lt"/>
              <a:ea typeface="Times New Roman" panose="02020603050405020304" pitchFamily="18" charset="0"/>
            </a:endParaRPr>
          </a:p>
          <a:p>
            <a:endParaRPr lang="en-GB" dirty="0"/>
          </a:p>
        </p:txBody>
      </p:sp>
      <p:pic>
        <p:nvPicPr>
          <p:cNvPr id="4" name="Picture 3" descr="Terry_Eagleton.jpeg">
            <a:extLst>
              <a:ext uri="{FF2B5EF4-FFF2-40B4-BE49-F238E27FC236}">
                <a16:creationId xmlns:a16="http://schemas.microsoft.com/office/drawing/2014/main" id="{9B4F129F-D25D-0C9C-D64C-9DDD3A578A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55386" y="4639607"/>
            <a:ext cx="1198414" cy="15952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36058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9CF1E-6A62-5155-FC38-C51A3B555A85}"/>
              </a:ext>
            </a:extLst>
          </p:cNvPr>
          <p:cNvSpPr>
            <a:spLocks noGrp="1"/>
          </p:cNvSpPr>
          <p:nvPr>
            <p:ph type="title"/>
          </p:nvPr>
        </p:nvSpPr>
        <p:spPr/>
        <p:txBody>
          <a:bodyPr/>
          <a:lstStyle/>
          <a:p>
            <a:r>
              <a:rPr lang="en-GB" dirty="0"/>
              <a:t>What does cultural behaviour consist of?</a:t>
            </a:r>
          </a:p>
        </p:txBody>
      </p:sp>
      <p:sp>
        <p:nvSpPr>
          <p:cNvPr id="3" name="Content Placeholder 2">
            <a:extLst>
              <a:ext uri="{FF2B5EF4-FFF2-40B4-BE49-F238E27FC236}">
                <a16:creationId xmlns:a16="http://schemas.microsoft.com/office/drawing/2014/main" id="{0DD20EB7-CDC2-F968-B996-203A8E0F240F}"/>
              </a:ext>
            </a:extLst>
          </p:cNvPr>
          <p:cNvSpPr>
            <a:spLocks noGrp="1"/>
          </p:cNvSpPr>
          <p:nvPr>
            <p:ph idx="1"/>
          </p:nvPr>
        </p:nvSpPr>
        <p:spPr>
          <a:xfrm>
            <a:off x="671209" y="1498060"/>
            <a:ext cx="11207885" cy="4994815"/>
          </a:xfrm>
        </p:spPr>
        <p:txBody>
          <a:bodyPr/>
          <a:lstStyle/>
          <a:p>
            <a:pPr marL="0" indent="0">
              <a:buNone/>
            </a:pPr>
            <a:r>
              <a:rPr lang="en-GB" dirty="0">
                <a:latin typeface="+mj-lt"/>
              </a:rPr>
              <a:t>As transcending nature:</a:t>
            </a:r>
          </a:p>
          <a:p>
            <a:pPr marL="0" indent="0">
              <a:buNone/>
            </a:pPr>
            <a:r>
              <a:rPr lang="en-GB" dirty="0">
                <a:latin typeface="+mj-lt"/>
              </a:rPr>
              <a:t>The arts, philosophy, learning, fashion in clothes.</a:t>
            </a:r>
          </a:p>
          <a:p>
            <a:pPr marL="0" indent="0">
              <a:buNone/>
            </a:pPr>
            <a:endParaRPr lang="en-GB" dirty="0">
              <a:latin typeface="+mj-lt"/>
            </a:endParaRPr>
          </a:p>
          <a:p>
            <a:pPr marL="0" indent="0">
              <a:buNone/>
            </a:pPr>
            <a:r>
              <a:rPr lang="en-GB" dirty="0">
                <a:latin typeface="+mj-lt"/>
              </a:rPr>
              <a:t>As emerging from nature: </a:t>
            </a:r>
          </a:p>
          <a:p>
            <a:pPr marL="0" indent="0">
              <a:buNone/>
            </a:pPr>
            <a:r>
              <a:rPr lang="en-GB" dirty="0">
                <a:latin typeface="+mj-lt"/>
              </a:rPr>
              <a:t>kinship groups, sexual taboos, food customs, war, the need to wear clothes.</a:t>
            </a:r>
          </a:p>
          <a:p>
            <a:pPr marL="0" indent="0">
              <a:buNone/>
            </a:pPr>
            <a:endParaRPr lang="en-GB" dirty="0">
              <a:latin typeface="+mj-lt"/>
            </a:endParaRPr>
          </a:p>
          <a:p>
            <a:pPr marL="0" indent="0">
              <a:buNone/>
            </a:pPr>
            <a:r>
              <a:rPr lang="en-GB" dirty="0">
                <a:latin typeface="+mj-lt"/>
              </a:rPr>
              <a:t>But can we always distinguish the two? </a:t>
            </a:r>
          </a:p>
        </p:txBody>
      </p:sp>
    </p:spTree>
    <p:extLst>
      <p:ext uri="{BB962C8B-B14F-4D97-AF65-F5344CB8AC3E}">
        <p14:creationId xmlns:p14="http://schemas.microsoft.com/office/powerpoint/2010/main" val="1428364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4F757-E3CE-FC05-83FF-38854C549C7F}"/>
              </a:ext>
            </a:extLst>
          </p:cNvPr>
          <p:cNvSpPr>
            <a:spLocks noGrp="1"/>
          </p:cNvSpPr>
          <p:nvPr>
            <p:ph type="title"/>
          </p:nvPr>
        </p:nvSpPr>
        <p:spPr/>
        <p:txBody>
          <a:bodyPr/>
          <a:lstStyle/>
          <a:p>
            <a:r>
              <a:rPr lang="en-GB" dirty="0"/>
              <a:t>Membership of a cultural group</a:t>
            </a:r>
          </a:p>
        </p:txBody>
      </p:sp>
      <p:sp>
        <p:nvSpPr>
          <p:cNvPr id="4" name="Content Placeholder 3">
            <a:extLst>
              <a:ext uri="{FF2B5EF4-FFF2-40B4-BE49-F238E27FC236}">
                <a16:creationId xmlns:a16="http://schemas.microsoft.com/office/drawing/2014/main" id="{C1A6F086-AD46-4929-34E4-AA28FB3E7D9A}"/>
              </a:ext>
            </a:extLst>
          </p:cNvPr>
          <p:cNvSpPr>
            <a:spLocks noGrp="1"/>
          </p:cNvSpPr>
          <p:nvPr>
            <p:ph sz="half" idx="1"/>
          </p:nvPr>
        </p:nvSpPr>
        <p:spPr/>
        <p:txBody>
          <a:bodyPr>
            <a:normAutofit/>
          </a:bodyPr>
          <a:lstStyle/>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Henri Tajfel coined the term “</a:t>
            </a:r>
            <a:r>
              <a:rPr lang="en-GB" sz="1800" b="1" kern="100" dirty="0">
                <a:effectLst/>
                <a:latin typeface="+mj-lt"/>
                <a:ea typeface="Aptos" panose="020B0004020202020204" pitchFamily="34" charset="0"/>
                <a:cs typeface="Times New Roman" panose="02020603050405020304" pitchFamily="18" charset="0"/>
              </a:rPr>
              <a:t>collective self” </a:t>
            </a:r>
            <a:r>
              <a:rPr lang="en-GB" sz="1800" kern="100" dirty="0">
                <a:effectLst/>
                <a:latin typeface="+mj-lt"/>
                <a:ea typeface="Aptos" panose="020B0004020202020204" pitchFamily="34" charset="0"/>
                <a:cs typeface="Times New Roman" panose="02020603050405020304" pitchFamily="18" charset="0"/>
              </a:rPr>
              <a:t>as “that aspect of an individual’s self-concept  which derives from his [their] knowledge of his membership in a social group </a:t>
            </a:r>
            <a:r>
              <a:rPr lang="en-GB" sz="1800" dirty="0">
                <a:effectLst/>
                <a:latin typeface="+mj-lt"/>
                <a:ea typeface="Aptos" panose="020B0004020202020204" pitchFamily="34" charset="0"/>
                <a:cs typeface="Times New Roman" panose="02020603050405020304" pitchFamily="18" charset="0"/>
              </a:rPr>
              <a:t> (or groups) together with the value and emotional significance attached to that membership.” (see source on next slide)</a:t>
            </a:r>
            <a:endParaRPr lang="en-GB" sz="1800" baseline="30000" dirty="0">
              <a:effectLst/>
              <a:latin typeface="+mj-lt"/>
              <a:ea typeface="Aptos" panose="020B0004020202020204" pitchFamily="34" charset="0"/>
              <a:cs typeface="Times New Roman" panose="02020603050405020304" pitchFamily="18" charset="0"/>
            </a:endParaRP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Tajfel, H. (1982). Social Psychology of Intergroup Relations. </a:t>
            </a:r>
            <a:r>
              <a:rPr lang="en-GB" sz="1800" i="1" kern="100" dirty="0">
                <a:effectLst/>
                <a:latin typeface="+mj-lt"/>
                <a:ea typeface="Aptos" panose="020B0004020202020204" pitchFamily="34" charset="0"/>
                <a:cs typeface="Times New Roman" panose="02020603050405020304" pitchFamily="18" charset="0"/>
              </a:rPr>
              <a:t>Annual Review of Psychology, 33</a:t>
            </a:r>
            <a:r>
              <a:rPr lang="en-GB" sz="1800" kern="100" dirty="0">
                <a:effectLst/>
                <a:latin typeface="+mj-lt"/>
                <a:ea typeface="Aptos" panose="020B0004020202020204" pitchFamily="34" charset="0"/>
                <a:cs typeface="Times New Roman" panose="02020603050405020304" pitchFamily="18" charset="0"/>
              </a:rPr>
              <a:t>, 1–39.</a:t>
            </a:r>
          </a:p>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Tajfel, H., &amp; Turner, J. C. (1979). An Integrative Theory of Intergroup Conflict. In W. G. Austin &amp; S. </a:t>
            </a:r>
            <a:r>
              <a:rPr lang="en-GB" sz="1800" kern="100" dirty="0" err="1">
                <a:effectLst/>
                <a:latin typeface="+mj-lt"/>
                <a:ea typeface="Aptos" panose="020B0004020202020204" pitchFamily="34" charset="0"/>
                <a:cs typeface="Times New Roman" panose="02020603050405020304" pitchFamily="18" charset="0"/>
              </a:rPr>
              <a:t>Worchel</a:t>
            </a:r>
            <a:r>
              <a:rPr lang="en-GB" sz="1800" kern="100" dirty="0">
                <a:effectLst/>
                <a:latin typeface="+mj-lt"/>
                <a:ea typeface="Aptos" panose="020B0004020202020204" pitchFamily="34" charset="0"/>
                <a:cs typeface="Times New Roman" panose="02020603050405020304" pitchFamily="18" charset="0"/>
              </a:rPr>
              <a:t> (Eds.), </a:t>
            </a:r>
            <a:r>
              <a:rPr lang="en-GB" sz="1800" i="1" kern="100" dirty="0">
                <a:effectLst/>
                <a:latin typeface="+mj-lt"/>
                <a:ea typeface="Aptos" panose="020B0004020202020204" pitchFamily="34" charset="0"/>
                <a:cs typeface="Times New Roman" panose="02020603050405020304" pitchFamily="18" charset="0"/>
              </a:rPr>
              <a:t>The Social Psychology of Intergroup Relations</a:t>
            </a:r>
            <a:r>
              <a:rPr lang="en-GB" sz="1800" kern="100" dirty="0">
                <a:effectLst/>
                <a:latin typeface="+mj-lt"/>
                <a:ea typeface="Aptos" panose="020B0004020202020204" pitchFamily="34" charset="0"/>
                <a:cs typeface="Times New Roman" panose="02020603050405020304" pitchFamily="18" charset="0"/>
              </a:rPr>
              <a:t>. Monterey: Brooks-Cole.</a:t>
            </a:r>
          </a:p>
          <a:p>
            <a:endParaRPr lang="en-GB" dirty="0"/>
          </a:p>
        </p:txBody>
      </p:sp>
      <p:sp>
        <p:nvSpPr>
          <p:cNvPr id="5" name="Content Placeholder 4">
            <a:extLst>
              <a:ext uri="{FF2B5EF4-FFF2-40B4-BE49-F238E27FC236}">
                <a16:creationId xmlns:a16="http://schemas.microsoft.com/office/drawing/2014/main" id="{053667B1-C850-58A7-0868-DA1D1FE0B0AE}"/>
              </a:ext>
            </a:extLst>
          </p:cNvPr>
          <p:cNvSpPr>
            <a:spLocks noGrp="1"/>
          </p:cNvSpPr>
          <p:nvPr>
            <p:ph sz="half" idx="2"/>
          </p:nvPr>
        </p:nvSpPr>
        <p:spPr/>
        <p:txBody>
          <a:bodyPr>
            <a:normAutofit/>
          </a:bodyPr>
          <a:lstStyle/>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Also see</a:t>
            </a: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Turner, J. C., Hogg, M. A., Oakes, P., &amp; Reicher, S. D. (1987). </a:t>
            </a:r>
            <a:r>
              <a:rPr lang="en-GB" sz="1800" i="1" kern="100" dirty="0">
                <a:effectLst/>
                <a:latin typeface="+mj-lt"/>
                <a:ea typeface="Aptos" panose="020B0004020202020204" pitchFamily="34" charset="0"/>
                <a:cs typeface="Times New Roman" panose="02020603050405020304" pitchFamily="18" charset="0"/>
              </a:rPr>
              <a:t>Rediscovering the Social Group: A Self-Categorization Theory</a:t>
            </a:r>
            <a:r>
              <a:rPr lang="en-GB" sz="1800" kern="100" dirty="0">
                <a:effectLst/>
                <a:latin typeface="+mj-lt"/>
                <a:ea typeface="Aptos" panose="020B0004020202020204" pitchFamily="34" charset="0"/>
                <a:cs typeface="Times New Roman" panose="02020603050405020304" pitchFamily="18" charset="0"/>
              </a:rPr>
              <a:t>. Cambridge, MA: Basil Blackwell.</a:t>
            </a:r>
          </a:p>
          <a:p>
            <a:pPr marL="0" indent="0">
              <a:lnSpc>
                <a:spcPct val="107000"/>
              </a:lnSpc>
              <a:spcAft>
                <a:spcPts val="800"/>
              </a:spcAft>
              <a:buNone/>
            </a:pPr>
            <a:r>
              <a:rPr lang="en-US" sz="1800" kern="100" dirty="0">
                <a:effectLst/>
                <a:latin typeface="+mj-lt"/>
                <a:ea typeface="Aptos" panose="020B0004020202020204" pitchFamily="34" charset="0"/>
                <a:cs typeface="Times New Roman" panose="02020603050405020304" pitchFamily="18" charset="0"/>
              </a:rPr>
              <a:t>Jung, C.G.. ‘Archetypes of the Collective Unconscious’, in </a:t>
            </a:r>
            <a:r>
              <a:rPr lang="en-US" sz="1800" i="1" kern="100" dirty="0">
                <a:effectLst/>
                <a:latin typeface="+mj-lt"/>
                <a:ea typeface="Aptos" panose="020B0004020202020204" pitchFamily="34" charset="0"/>
                <a:cs typeface="Times New Roman" panose="02020603050405020304" pitchFamily="18" charset="0"/>
              </a:rPr>
              <a:t>The Archetypes and the Collective Unconscious</a:t>
            </a:r>
            <a:r>
              <a:rPr lang="en-US" sz="1800" kern="100" dirty="0">
                <a:effectLst/>
                <a:latin typeface="+mj-lt"/>
                <a:ea typeface="Aptos" panose="020B0004020202020204" pitchFamily="34" charset="0"/>
                <a:cs typeface="Times New Roman" panose="02020603050405020304" pitchFamily="18" charset="0"/>
              </a:rPr>
              <a:t>, Collected Works, Vol. 9, part 1, translated by R.F. C. Hull, 1959, London: Routledge and Kegan Paul, 1968.</a:t>
            </a: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pic>
        <p:nvPicPr>
          <p:cNvPr id="7" name="Picture 6" descr="A person in a suit smiling&#10;&#10;AI-generated content may be incorrect.">
            <a:extLst>
              <a:ext uri="{FF2B5EF4-FFF2-40B4-BE49-F238E27FC236}">
                <a16:creationId xmlns:a16="http://schemas.microsoft.com/office/drawing/2014/main" id="{C4A6DB7B-AB4C-7CA1-7B1E-FCCF5DAC9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00737" y="5037044"/>
            <a:ext cx="1304925" cy="1714500"/>
          </a:xfrm>
          <a:prstGeom prst="rect">
            <a:avLst/>
          </a:prstGeom>
        </p:spPr>
      </p:pic>
    </p:spTree>
    <p:extLst>
      <p:ext uri="{BB962C8B-B14F-4D97-AF65-F5344CB8AC3E}">
        <p14:creationId xmlns:p14="http://schemas.microsoft.com/office/powerpoint/2010/main" val="78018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5710AE-F02D-A166-71B6-6271194B8709}"/>
              </a:ext>
            </a:extLst>
          </p:cNvPr>
          <p:cNvSpPr>
            <a:spLocks noGrp="1"/>
          </p:cNvSpPr>
          <p:nvPr>
            <p:ph type="title"/>
          </p:nvPr>
        </p:nvSpPr>
        <p:spPr/>
        <p:txBody>
          <a:bodyPr/>
          <a:lstStyle/>
          <a:p>
            <a:r>
              <a:rPr lang="en-GB" dirty="0"/>
              <a:t>Membership of a cultural group: </a:t>
            </a:r>
            <a:r>
              <a:rPr lang="en-GB" sz="4400" kern="100" dirty="0">
                <a:effectLst/>
                <a:ea typeface="Aptos" panose="020B0004020202020204" pitchFamily="34" charset="0"/>
                <a:cs typeface="Times New Roman" panose="02020603050405020304" pitchFamily="18" charset="0"/>
              </a:rPr>
              <a:t>collective self-esteem</a:t>
            </a:r>
            <a:endParaRPr lang="en-GB" dirty="0"/>
          </a:p>
        </p:txBody>
      </p:sp>
      <p:sp>
        <p:nvSpPr>
          <p:cNvPr id="5" name="Content Placeholder 4">
            <a:extLst>
              <a:ext uri="{FF2B5EF4-FFF2-40B4-BE49-F238E27FC236}">
                <a16:creationId xmlns:a16="http://schemas.microsoft.com/office/drawing/2014/main" id="{E2439F34-F9F7-6C30-93D9-CB103AA88275}"/>
              </a:ext>
            </a:extLst>
          </p:cNvPr>
          <p:cNvSpPr>
            <a:spLocks noGrp="1"/>
          </p:cNvSpPr>
          <p:nvPr>
            <p:ph sz="half" idx="1"/>
          </p:nvPr>
        </p:nvSpPr>
        <p:spPr/>
        <p:txBody>
          <a:bodyPr>
            <a:normAutofit/>
          </a:bodyPr>
          <a:lstStyle/>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Jason S. Wrench, </a:t>
            </a:r>
            <a:r>
              <a:rPr lang="en-GB" sz="1800" kern="100" dirty="0" err="1">
                <a:effectLst/>
                <a:latin typeface="+mj-lt"/>
                <a:ea typeface="Aptos" panose="020B0004020202020204" pitchFamily="34" charset="0"/>
                <a:cs typeface="Times New Roman" panose="02020603050405020304" pitchFamily="18" charset="0"/>
              </a:rPr>
              <a:t>Narissra</a:t>
            </a:r>
            <a:r>
              <a:rPr lang="en-GB" sz="1800" kern="100" dirty="0">
                <a:effectLst/>
                <a:latin typeface="+mj-lt"/>
                <a:ea typeface="Aptos" panose="020B0004020202020204" pitchFamily="34" charset="0"/>
                <a:cs typeface="Times New Roman" panose="02020603050405020304" pitchFamily="18" charset="0"/>
              </a:rPr>
              <a:t> M. </a:t>
            </a:r>
            <a:r>
              <a:rPr lang="en-GB" sz="1800" kern="100" dirty="0" err="1">
                <a:effectLst/>
                <a:latin typeface="+mj-lt"/>
                <a:ea typeface="Aptos" panose="020B0004020202020204" pitchFamily="34" charset="0"/>
                <a:cs typeface="Times New Roman" panose="02020603050405020304" pitchFamily="18" charset="0"/>
              </a:rPr>
              <a:t>Punyanunt</a:t>
            </a:r>
            <a:r>
              <a:rPr lang="en-GB" sz="1800" kern="100" dirty="0">
                <a:effectLst/>
                <a:latin typeface="+mj-lt"/>
                <a:ea typeface="Aptos" panose="020B0004020202020204" pitchFamily="34" charset="0"/>
                <a:cs typeface="Times New Roman" panose="02020603050405020304" pitchFamily="18" charset="0"/>
              </a:rPr>
              <a:t>-Carter &amp; Katherine S. Thweatt, Interpersonal Communication - A Mindful Approach to Relationships (SUNY New Paltz &amp; SUNY Oswego via </a:t>
            </a:r>
            <a:r>
              <a:rPr lang="en-GB" sz="1800" kern="100" dirty="0" err="1">
                <a:effectLst/>
                <a:latin typeface="+mj-lt"/>
                <a:ea typeface="Aptos" panose="020B0004020202020204" pitchFamily="34" charset="0"/>
                <a:cs typeface="Times New Roman" panose="02020603050405020304" pitchFamily="18" charset="0"/>
              </a:rPr>
              <a:t>OpenSUNY</a:t>
            </a:r>
            <a:r>
              <a:rPr lang="en-GB" sz="1800" kern="100" dirty="0">
                <a:effectLst/>
                <a:latin typeface="+mj-lt"/>
                <a:ea typeface="Aptos" panose="020B0004020202020204" pitchFamily="34" charset="0"/>
                <a:cs typeface="Times New Roman" panose="02020603050405020304" pitchFamily="18" charset="0"/>
              </a:rPr>
              <a:t>, </a:t>
            </a: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Chap 6, ‘What is Culture’, 6.2, ‘The Function of Culture</a:t>
            </a:r>
          </a:p>
          <a:p>
            <a:pPr>
              <a:lnSpc>
                <a:spcPct val="107000"/>
              </a:lnSpc>
              <a:spcAft>
                <a:spcPts val="800"/>
              </a:spcAft>
            </a:pPr>
            <a:r>
              <a:rPr lang="en-GB" sz="1800" u="sng" kern="100" dirty="0">
                <a:solidFill>
                  <a:srgbClr val="467886"/>
                </a:solidFill>
                <a:effectLst/>
                <a:latin typeface="+mj-lt"/>
                <a:ea typeface="Aptos" panose="020B0004020202020204" pitchFamily="34" charset="0"/>
                <a:cs typeface="Times New Roman" panose="02020603050405020304" pitchFamily="18" charset="0"/>
                <a:hlinkClick r:id="rId2"/>
              </a:rPr>
              <a:t>https://socialsci.libretexts.org/Bookshelves/Communication/Interpersonal_Communication/Interpersonal_Communication_-_A_Mindful_Approach_to_Relationships_(Wrench_et_al.)/06%3A_Cultural_and_Environmental_Factors_in_Interpersonal_Communication/6.02%3A_The_Function_of_Culture</a:t>
            </a: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sp>
        <p:nvSpPr>
          <p:cNvPr id="6" name="Content Placeholder 5">
            <a:extLst>
              <a:ext uri="{FF2B5EF4-FFF2-40B4-BE49-F238E27FC236}">
                <a16:creationId xmlns:a16="http://schemas.microsoft.com/office/drawing/2014/main" id="{0F094C41-2733-21F5-CBBE-397F72BC1497}"/>
              </a:ext>
            </a:extLst>
          </p:cNvPr>
          <p:cNvSpPr>
            <a:spLocks noGrp="1"/>
          </p:cNvSpPr>
          <p:nvPr>
            <p:ph sz="half" idx="2"/>
          </p:nvPr>
        </p:nvSpPr>
        <p:spPr/>
        <p:txBody>
          <a:bodyPr>
            <a:normAutofit/>
          </a:bodyPr>
          <a:lstStyle/>
          <a:p>
            <a:pPr>
              <a:lnSpc>
                <a:spcPct val="107000"/>
              </a:lnSpc>
              <a:spcAft>
                <a:spcPts val="800"/>
              </a:spcAft>
              <a:buNone/>
            </a:pPr>
            <a:r>
              <a:rPr lang="en-GB" sz="1800" b="1" kern="100" dirty="0">
                <a:effectLst/>
                <a:latin typeface="+mj-lt"/>
                <a:ea typeface="Aptos" panose="020B0004020202020204" pitchFamily="34" charset="0"/>
                <a:cs typeface="Times New Roman" panose="02020603050405020304" pitchFamily="18" charset="0"/>
              </a:rPr>
              <a:t>collective self-esteem </a:t>
            </a:r>
            <a:r>
              <a:rPr lang="en-GB" sz="1800" kern="100" dirty="0">
                <a:effectLst/>
                <a:latin typeface="+mj-lt"/>
                <a:ea typeface="Aptos" panose="020B0004020202020204" pitchFamily="34" charset="0"/>
                <a:cs typeface="Times New Roman" panose="02020603050405020304" pitchFamily="18" charset="0"/>
              </a:rPr>
              <a:t>, or the aspect of an individual’s self-worth  or self-image</a:t>
            </a:r>
          </a:p>
          <a:p>
            <a:pPr>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private collective esteem, membership esteem, importance to identity</a:t>
            </a:r>
          </a:p>
          <a:p>
            <a:pPr>
              <a:lnSpc>
                <a:spcPct val="107000"/>
              </a:lnSpc>
              <a:spcAft>
                <a:spcPts val="800"/>
              </a:spcAft>
            </a:pPr>
            <a:r>
              <a:rPr lang="en-GB" sz="1800" kern="100" dirty="0" err="1">
                <a:effectLst/>
                <a:latin typeface="+mj-lt"/>
                <a:ea typeface="Aptos" panose="020B0004020202020204" pitchFamily="34" charset="0"/>
                <a:cs typeface="Times New Roman" panose="02020603050405020304" pitchFamily="18" charset="0"/>
              </a:rPr>
              <a:t>ie</a:t>
            </a:r>
            <a:r>
              <a:rPr lang="en-GB" sz="1800" kern="100" dirty="0">
                <a:effectLst/>
                <a:latin typeface="+mj-lt"/>
                <a:ea typeface="Aptos" panose="020B0004020202020204" pitchFamily="34" charset="0"/>
                <a:cs typeface="Times New Roman" panose="02020603050405020304" pitchFamily="18" charset="0"/>
              </a:rPr>
              <a:t> the extent to which membership of a group reinforces </a:t>
            </a:r>
            <a:r>
              <a:rPr lang="en-GB" sz="1800" kern="100" dirty="0" err="1">
                <a:effectLst/>
                <a:latin typeface="+mj-lt"/>
                <a:ea typeface="Aptos" panose="020B0004020202020204" pitchFamily="34" charset="0"/>
                <a:cs typeface="Times New Roman" panose="02020603050405020304" pitchFamily="18" charset="0"/>
              </a:rPr>
              <a:t>indenttiy</a:t>
            </a:r>
            <a:r>
              <a:rPr lang="en-GB" sz="1800" kern="100" dirty="0">
                <a:effectLst/>
                <a:latin typeface="+mj-lt"/>
                <a:ea typeface="Aptos" panose="020B0004020202020204" pitchFamily="34" charset="0"/>
                <a:cs typeface="Times New Roman" panose="02020603050405020304" pitchFamily="18" charset="0"/>
              </a:rPr>
              <a:t> and self esteem</a:t>
            </a:r>
          </a:p>
          <a:p>
            <a:endParaRPr lang="en-GB" dirty="0"/>
          </a:p>
        </p:txBody>
      </p:sp>
    </p:spTree>
    <p:extLst>
      <p:ext uri="{BB962C8B-B14F-4D97-AF65-F5344CB8AC3E}">
        <p14:creationId xmlns:p14="http://schemas.microsoft.com/office/powerpoint/2010/main" val="806539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F98CF-7659-5C33-DE1E-DBD87CA48F77}"/>
              </a:ext>
            </a:extLst>
          </p:cNvPr>
          <p:cNvSpPr>
            <a:spLocks noGrp="1"/>
          </p:cNvSpPr>
          <p:nvPr>
            <p:ph type="title"/>
          </p:nvPr>
        </p:nvSpPr>
        <p:spPr/>
        <p:txBody>
          <a:bodyPr/>
          <a:lstStyle/>
          <a:p>
            <a:r>
              <a:rPr lang="en-GB" dirty="0"/>
              <a:t>The cultural function of sky myths (and </a:t>
            </a:r>
            <a:r>
              <a:rPr lang="en-GB"/>
              <a:t>see Bernadette’s </a:t>
            </a:r>
            <a:r>
              <a:rPr lang="en-GB" dirty="0"/>
              <a:t>lecture)</a:t>
            </a:r>
          </a:p>
        </p:txBody>
      </p:sp>
      <p:sp>
        <p:nvSpPr>
          <p:cNvPr id="3" name="Content Placeholder 2">
            <a:extLst>
              <a:ext uri="{FF2B5EF4-FFF2-40B4-BE49-F238E27FC236}">
                <a16:creationId xmlns:a16="http://schemas.microsoft.com/office/drawing/2014/main" id="{3A2D19E9-897B-B07C-4ADB-9C766C04672B}"/>
              </a:ext>
            </a:extLst>
          </p:cNvPr>
          <p:cNvSpPr>
            <a:spLocks noGrp="1"/>
          </p:cNvSpPr>
          <p:nvPr>
            <p:ph sz="half" idx="1"/>
          </p:nvPr>
        </p:nvSpPr>
        <p:spPr/>
        <p:txBody>
          <a:bodyPr>
            <a:normAutofit fontScale="92500" lnSpcReduction="20000"/>
          </a:bodyPr>
          <a:lstStyle/>
          <a:p>
            <a:pPr marL="0" indent="0">
              <a:buNone/>
            </a:pPr>
            <a:r>
              <a:rPr lang="en-US" sz="3000" dirty="0">
                <a:effectLst/>
                <a:latin typeface="+mj-lt"/>
                <a:ea typeface="Calibri" panose="020F0502020204030204" pitchFamily="34" charset="0"/>
              </a:rPr>
              <a:t>Learning outcome for the Sacred Skies module</a:t>
            </a:r>
          </a:p>
          <a:p>
            <a:pPr marL="0" indent="0">
              <a:buNone/>
            </a:pPr>
            <a:r>
              <a:rPr lang="en-US" sz="3000" dirty="0">
                <a:effectLst/>
                <a:latin typeface="+mj-lt"/>
                <a:ea typeface="Calibri" panose="020F0502020204030204" pitchFamily="34" charset="0"/>
              </a:rPr>
              <a:t>a</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systematic</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understanding</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of</a:t>
            </a:r>
            <a:r>
              <a:rPr lang="en-US" sz="3000" dirty="0">
                <a:effectLst/>
                <a:latin typeface="+mj-lt"/>
                <a:ea typeface="Times New Roman" panose="02020603050405020304" pitchFamily="18" charset="0"/>
              </a:rPr>
              <a:t> </a:t>
            </a:r>
            <a:r>
              <a:rPr lang="en-US" sz="3000" dirty="0">
                <a:effectLst/>
                <a:latin typeface="+mj-lt"/>
                <a:ea typeface="Calibri" panose="020F0502020204030204" pitchFamily="34" charset="0"/>
              </a:rPr>
              <a:t>the relationship between notions of the sacred and meaning in the sky, including the mythology of the sky in a variety of cultures</a:t>
            </a:r>
            <a:endParaRPr lang="en-GB" sz="3000" dirty="0">
              <a:effectLst/>
              <a:latin typeface="+mj-lt"/>
              <a:ea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46516369-7A52-4254-8BA6-91B384886FC4}"/>
              </a:ext>
            </a:extLst>
          </p:cNvPr>
          <p:cNvSpPr>
            <a:spLocks noGrp="1"/>
          </p:cNvSpPr>
          <p:nvPr>
            <p:ph sz="half" idx="2"/>
          </p:nvPr>
        </p:nvSpPr>
        <p:spPr/>
        <p:txBody>
          <a:bodyPr>
            <a:normAutofit fontScale="92500" lnSpcReduction="20000"/>
          </a:bodyPr>
          <a:lstStyle/>
          <a:p>
            <a:pPr marL="0" indent="0">
              <a:buNone/>
            </a:pPr>
            <a:r>
              <a:rPr lang="en-GB" dirty="0">
                <a:latin typeface="+mj-lt"/>
              </a:rPr>
              <a:t>Questions regarding cultural function of sky myths </a:t>
            </a:r>
          </a:p>
          <a:p>
            <a:pPr marL="0" indent="0">
              <a:buNone/>
            </a:pPr>
            <a:r>
              <a:rPr lang="en-GB" dirty="0">
                <a:latin typeface="+mj-lt"/>
              </a:rPr>
              <a:t>Do they relate to astronomical patterns?</a:t>
            </a:r>
          </a:p>
          <a:p>
            <a:pPr marL="0" indent="0">
              <a:buNone/>
            </a:pPr>
            <a:r>
              <a:rPr lang="en-GB" dirty="0">
                <a:latin typeface="+mj-lt"/>
              </a:rPr>
              <a:t>Do they relate to ideas of the sacred?</a:t>
            </a:r>
          </a:p>
          <a:p>
            <a:pPr marL="0" indent="0">
              <a:buNone/>
            </a:pPr>
            <a:r>
              <a:rPr lang="en-GB" dirty="0">
                <a:latin typeface="+mj-lt"/>
              </a:rPr>
              <a:t>Provide reasons for rituals?</a:t>
            </a:r>
          </a:p>
          <a:p>
            <a:pPr marL="0" indent="0">
              <a:buNone/>
            </a:pPr>
            <a:r>
              <a:rPr lang="en-GB" dirty="0">
                <a:latin typeface="+mj-lt"/>
              </a:rPr>
              <a:t>Encourage social cohesion?</a:t>
            </a:r>
          </a:p>
          <a:p>
            <a:pPr marL="0" indent="0">
              <a:buNone/>
            </a:pPr>
            <a:r>
              <a:rPr lang="en-GB" dirty="0">
                <a:latin typeface="+mj-lt"/>
              </a:rPr>
              <a:t>Contribute to personal and collective identity?</a:t>
            </a:r>
          </a:p>
          <a:p>
            <a:pPr marL="0" indent="0">
              <a:buNone/>
            </a:pPr>
            <a:r>
              <a:rPr lang="en-GB" dirty="0">
                <a:latin typeface="+mj-lt"/>
              </a:rPr>
              <a:t>Provide individuals with value or self-esteem as members of a group.</a:t>
            </a:r>
          </a:p>
          <a:p>
            <a:pPr marL="0" indent="0">
              <a:buNone/>
            </a:pPr>
            <a:r>
              <a:rPr lang="en-GB" dirty="0">
                <a:latin typeface="+mj-lt"/>
              </a:rPr>
              <a:t>How are they represented?</a:t>
            </a: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4069915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4FADA-7A2F-A5D4-0AEA-FE66E5551503}"/>
              </a:ext>
            </a:extLst>
          </p:cNvPr>
          <p:cNvSpPr>
            <a:spLocks noGrp="1"/>
          </p:cNvSpPr>
          <p:nvPr>
            <p:ph type="title"/>
          </p:nvPr>
        </p:nvSpPr>
        <p:spPr/>
        <p:txBody>
          <a:bodyPr/>
          <a:lstStyle/>
          <a:p>
            <a:r>
              <a:rPr lang="en-GB" dirty="0"/>
              <a:t>Etymology 2</a:t>
            </a:r>
          </a:p>
        </p:txBody>
      </p:sp>
      <p:sp>
        <p:nvSpPr>
          <p:cNvPr id="3" name="Content Placeholder 2">
            <a:extLst>
              <a:ext uri="{FF2B5EF4-FFF2-40B4-BE49-F238E27FC236}">
                <a16:creationId xmlns:a16="http://schemas.microsoft.com/office/drawing/2014/main" id="{64142F00-F4A7-BD81-37FB-1117FC5E068D}"/>
              </a:ext>
            </a:extLst>
          </p:cNvPr>
          <p:cNvSpPr>
            <a:spLocks noGrp="1"/>
          </p:cNvSpPr>
          <p:nvPr>
            <p:ph sz="half" idx="1"/>
          </p:nvPr>
        </p:nvSpPr>
        <p:spPr/>
        <p:txBody>
          <a:bodyPr>
            <a:normAutofit fontScale="92500" lnSpcReduction="10000"/>
          </a:bodyPr>
          <a:lstStyle/>
          <a:p>
            <a:pPr marL="0" indent="0">
              <a:buNone/>
            </a:pPr>
            <a:r>
              <a:rPr lang="en-GB" dirty="0">
                <a:latin typeface="+mj-lt"/>
              </a:rPr>
              <a:t>The etymology can be traced through three related Latin words:</a:t>
            </a:r>
          </a:p>
          <a:p>
            <a:r>
              <a:rPr lang="en-GB" dirty="0" err="1">
                <a:latin typeface="+mj-lt"/>
              </a:rPr>
              <a:t>colere</a:t>
            </a:r>
            <a:r>
              <a:rPr lang="en-GB" dirty="0">
                <a:latin typeface="+mj-lt"/>
              </a:rPr>
              <a:t> — to cultivate, till, inhabit, tend, or worship; working the land, inhabiting a place, caring for something, or honouring a deity.</a:t>
            </a:r>
          </a:p>
          <a:p>
            <a:pPr lvl="0"/>
            <a:r>
              <a:rPr lang="en-GB" dirty="0">
                <a:latin typeface="+mj-lt"/>
              </a:rPr>
              <a:t>cultus — cultivation, care, refinement, religious observance, or worship.</a:t>
            </a:r>
          </a:p>
          <a:p>
            <a:pPr lvl="0"/>
            <a:r>
              <a:rPr lang="en-GB" dirty="0" err="1">
                <a:latin typeface="+mj-lt"/>
              </a:rPr>
              <a:t>cultura</a:t>
            </a:r>
            <a:r>
              <a:rPr lang="en-GB" dirty="0">
                <a:latin typeface="+mj-lt"/>
              </a:rPr>
              <a:t> — cultivation, tending, or the act of cultivating.</a:t>
            </a:r>
          </a:p>
          <a:p>
            <a:endParaRPr lang="en-GB" dirty="0"/>
          </a:p>
        </p:txBody>
      </p:sp>
      <p:sp>
        <p:nvSpPr>
          <p:cNvPr id="4" name="Content Placeholder 3">
            <a:extLst>
              <a:ext uri="{FF2B5EF4-FFF2-40B4-BE49-F238E27FC236}">
                <a16:creationId xmlns:a16="http://schemas.microsoft.com/office/drawing/2014/main" id="{D94940C5-5048-94FC-E441-7B760F57D6B4}"/>
              </a:ext>
            </a:extLst>
          </p:cNvPr>
          <p:cNvSpPr>
            <a:spLocks noGrp="1"/>
          </p:cNvSpPr>
          <p:nvPr>
            <p:ph sz="half" idx="2"/>
          </p:nvPr>
        </p:nvSpPr>
        <p:spPr/>
        <p:txBody>
          <a:bodyPr>
            <a:normAutofit fontScale="92500" lnSpcReduction="10000"/>
          </a:bodyPr>
          <a:lstStyle/>
          <a:p>
            <a:pPr marL="0" indent="0">
              <a:buNone/>
            </a:pPr>
            <a:r>
              <a:rPr lang="en-GB" dirty="0">
                <a:latin typeface="+mj-lt"/>
              </a:rPr>
              <a:t>Culture and the Sky/Astrology/ Astronomy/ Cosmology:</a:t>
            </a:r>
          </a:p>
          <a:p>
            <a:pPr marL="0" indent="0">
              <a:buNone/>
            </a:pPr>
            <a:endParaRPr lang="en-GB" dirty="0">
              <a:latin typeface="+mj-lt"/>
            </a:endParaRPr>
          </a:p>
          <a:p>
            <a:pPr marL="0" indent="0">
              <a:buNone/>
            </a:pPr>
            <a:r>
              <a:rPr lang="en-GB" dirty="0">
                <a:latin typeface="+mj-lt"/>
              </a:rPr>
              <a:t>What do we cultivate? Ourselves? Our communities? The sky? All three?</a:t>
            </a:r>
          </a:p>
          <a:p>
            <a:pPr marL="0" indent="0">
              <a:buNone/>
            </a:pPr>
            <a:endParaRPr lang="en-GB" dirty="0">
              <a:latin typeface="+mj-lt"/>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857306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2597</TotalTime>
  <Words>1957</Words>
  <Application>Microsoft Office PowerPoint</Application>
  <PresentationFormat>Widescreen</PresentationFormat>
  <Paragraphs>114</Paragraphs>
  <Slides>16</Slides>
  <Notes>0</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MS Mincho</vt:lpstr>
      <vt:lpstr>Aptos</vt:lpstr>
      <vt:lpstr>Arial</vt:lpstr>
      <vt:lpstr>Calibri</vt:lpstr>
      <vt:lpstr>Calibri Light</vt:lpstr>
      <vt:lpstr>Times New Roman</vt:lpstr>
      <vt:lpstr>Office Theme</vt:lpstr>
      <vt:lpstr>Culture –new thoughts and revision</vt:lpstr>
      <vt:lpstr>Two ways of using the world culture</vt:lpstr>
      <vt:lpstr>Different definitions of Culture</vt:lpstr>
      <vt:lpstr>Problems of defining Culture</vt:lpstr>
      <vt:lpstr>Etymology and meanings 1</vt:lpstr>
      <vt:lpstr>Culture v Nature</vt:lpstr>
      <vt:lpstr>A foundational – and holistic - definition (i.e. theory) of culture</vt:lpstr>
      <vt:lpstr>The Task of Cultural History</vt:lpstr>
      <vt:lpstr>Culture and symbol</vt:lpstr>
      <vt:lpstr>What is the function of culture?</vt:lpstr>
      <vt:lpstr>Terry Eagleton The Idea of Culture, Oxford: Blackwell 2000,   p. 36</vt:lpstr>
      <vt:lpstr>What does cultural behaviour consist of?</vt:lpstr>
      <vt:lpstr>Membership of a cultural group</vt:lpstr>
      <vt:lpstr>Membership of a cultural group: collective self-esteem</vt:lpstr>
      <vt:lpstr>The cultural function of sky myths (and see Bernadette’s lecture)</vt:lpstr>
      <vt:lpstr>Etymology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Culture – two new thoughts</dc:title>
  <dc:creator>Nicholas Campion</dc:creator>
  <cp:lastModifiedBy>Nick Campion</cp:lastModifiedBy>
  <cp:revision>10</cp:revision>
  <dcterms:created xsi:type="dcterms:W3CDTF">2023-10-09T14:41:50Z</dcterms:created>
  <dcterms:modified xsi:type="dcterms:W3CDTF">2026-10-12T15:30:53Z</dcterms:modified>
</cp:coreProperties>
</file>