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sldIdLst>
    <p:sldId id="260" r:id="rId2"/>
    <p:sldId id="259" r:id="rId3"/>
  </p:sldIdLst>
  <p:sldSz cx="30275213" cy="21383625"/>
  <p:notesSz cx="9144000" cy="6858000"/>
  <p:embeddedFontLst>
    <p:embeddedFont>
      <p:font typeface="Calibri" panose="020F0502020204030204" pitchFamily="34" charset="0"/>
      <p:regular r:id="rId4"/>
      <p:bold r:id="rId5"/>
      <p:italic r:id="rId6"/>
      <p:boldItalic r:id="rId7"/>
    </p:embeddedFont>
  </p:embeddedFontLst>
  <p:defaultTextStyle>
    <a:defPPr>
      <a:defRPr lang="en-US"/>
    </a:defPPr>
    <a:lvl1pPr marL="0" algn="l" defTabSz="1294531" rtl="0" eaLnBrk="1" latinLnBrk="0" hangingPunct="1">
      <a:defRPr sz="2500" kern="1200">
        <a:solidFill>
          <a:schemeClr val="tx1"/>
        </a:solidFill>
        <a:latin typeface="+mn-lt"/>
        <a:ea typeface="+mn-ea"/>
        <a:cs typeface="+mn-cs"/>
      </a:defRPr>
    </a:lvl1pPr>
    <a:lvl2pPr marL="647266" algn="l" defTabSz="1294531" rtl="0" eaLnBrk="1" latinLnBrk="0" hangingPunct="1">
      <a:defRPr sz="2500" kern="1200">
        <a:solidFill>
          <a:schemeClr val="tx1"/>
        </a:solidFill>
        <a:latin typeface="+mn-lt"/>
        <a:ea typeface="+mn-ea"/>
        <a:cs typeface="+mn-cs"/>
      </a:defRPr>
    </a:lvl2pPr>
    <a:lvl3pPr marL="1294531" algn="l" defTabSz="1294531" rtl="0" eaLnBrk="1" latinLnBrk="0" hangingPunct="1">
      <a:defRPr sz="2500" kern="1200">
        <a:solidFill>
          <a:schemeClr val="tx1"/>
        </a:solidFill>
        <a:latin typeface="+mn-lt"/>
        <a:ea typeface="+mn-ea"/>
        <a:cs typeface="+mn-cs"/>
      </a:defRPr>
    </a:lvl3pPr>
    <a:lvl4pPr marL="1941798" algn="l" defTabSz="1294531" rtl="0" eaLnBrk="1" latinLnBrk="0" hangingPunct="1">
      <a:defRPr sz="2500" kern="1200">
        <a:solidFill>
          <a:schemeClr val="tx1"/>
        </a:solidFill>
        <a:latin typeface="+mn-lt"/>
        <a:ea typeface="+mn-ea"/>
        <a:cs typeface="+mn-cs"/>
      </a:defRPr>
    </a:lvl4pPr>
    <a:lvl5pPr marL="2589063" algn="l" defTabSz="1294531" rtl="0" eaLnBrk="1" latinLnBrk="0" hangingPunct="1">
      <a:defRPr sz="2500" kern="1200">
        <a:solidFill>
          <a:schemeClr val="tx1"/>
        </a:solidFill>
        <a:latin typeface="+mn-lt"/>
        <a:ea typeface="+mn-ea"/>
        <a:cs typeface="+mn-cs"/>
      </a:defRPr>
    </a:lvl5pPr>
    <a:lvl6pPr marL="3236329" algn="l" defTabSz="1294531" rtl="0" eaLnBrk="1" latinLnBrk="0" hangingPunct="1">
      <a:defRPr sz="2500" kern="1200">
        <a:solidFill>
          <a:schemeClr val="tx1"/>
        </a:solidFill>
        <a:latin typeface="+mn-lt"/>
        <a:ea typeface="+mn-ea"/>
        <a:cs typeface="+mn-cs"/>
      </a:defRPr>
    </a:lvl6pPr>
    <a:lvl7pPr marL="3883594" algn="l" defTabSz="1294531" rtl="0" eaLnBrk="1" latinLnBrk="0" hangingPunct="1">
      <a:defRPr sz="2500" kern="1200">
        <a:solidFill>
          <a:schemeClr val="tx1"/>
        </a:solidFill>
        <a:latin typeface="+mn-lt"/>
        <a:ea typeface="+mn-ea"/>
        <a:cs typeface="+mn-cs"/>
      </a:defRPr>
    </a:lvl7pPr>
    <a:lvl8pPr marL="4530860" algn="l" defTabSz="1294531" rtl="0" eaLnBrk="1" latinLnBrk="0" hangingPunct="1">
      <a:defRPr sz="2500" kern="1200">
        <a:solidFill>
          <a:schemeClr val="tx1"/>
        </a:solidFill>
        <a:latin typeface="+mn-lt"/>
        <a:ea typeface="+mn-ea"/>
        <a:cs typeface="+mn-cs"/>
      </a:defRPr>
    </a:lvl8pPr>
    <a:lvl9pPr marL="5178126" algn="l" defTabSz="1294531" rtl="0" eaLnBrk="1" latinLnBrk="0" hangingPunct="1">
      <a:defRPr sz="25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1" userDrawn="1">
          <p15:clr>
            <a:srgbClr val="A4A3A4"/>
          </p15:clr>
        </p15:guide>
        <p15:guide id="2" pos="576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autoAdjust="0"/>
    <p:restoredTop sz="93910" autoAdjust="0"/>
  </p:normalViewPr>
  <p:slideViewPr>
    <p:cSldViewPr>
      <p:cViewPr>
        <p:scale>
          <a:sx n="33" d="100"/>
          <a:sy n="33" d="100"/>
        </p:scale>
        <p:origin x="96" y="-1320"/>
      </p:cViewPr>
      <p:guideLst>
        <p:guide orient="horz" pos="2161"/>
        <p:guide pos="5769"/>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font" Target="fonts/font4.fntdata"/><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tableStyles" Target="tableStyles.xml"/><Relationship Id="rId5" Type="http://schemas.openxmlformats.org/officeDocument/2006/relationships/font" Target="fonts/font2.fntdata"/><Relationship Id="rId10" Type="http://schemas.openxmlformats.org/officeDocument/2006/relationships/theme" Target="theme/theme1.xml"/><Relationship Id="rId4" Type="http://schemas.openxmlformats.org/officeDocument/2006/relationships/font" Target="fonts/font1.fntdata"/><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3833" y="2131375"/>
            <a:ext cx="15570110" cy="1470680"/>
          </a:xfrm>
        </p:spPr>
        <p:txBody>
          <a:bodyPr/>
          <a:lstStyle/>
          <a:p>
            <a:r>
              <a:rPr lang="en-US"/>
              <a:t>Click to edit Master title style</a:t>
            </a:r>
          </a:p>
        </p:txBody>
      </p:sp>
      <p:sp>
        <p:nvSpPr>
          <p:cNvPr id="3" name="Subtitle 2"/>
          <p:cNvSpPr>
            <a:spLocks noGrp="1"/>
          </p:cNvSpPr>
          <p:nvPr>
            <p:ph type="subTitle" idx="1"/>
          </p:nvPr>
        </p:nvSpPr>
        <p:spPr>
          <a:xfrm>
            <a:off x="2747667" y="3887932"/>
            <a:ext cx="12822443" cy="1753381"/>
          </a:xfrm>
        </p:spPr>
        <p:txBody>
          <a:bodyPr/>
          <a:lstStyle>
            <a:lvl1pPr marL="0" indent="0" algn="ctr">
              <a:buNone/>
              <a:defRPr>
                <a:solidFill>
                  <a:schemeClr val="tx1">
                    <a:tint val="75000"/>
                  </a:schemeClr>
                </a:solidFill>
              </a:defRPr>
            </a:lvl1pPr>
            <a:lvl2pPr marL="647395" indent="0" algn="ctr">
              <a:buNone/>
              <a:defRPr>
                <a:solidFill>
                  <a:schemeClr val="tx1">
                    <a:tint val="75000"/>
                  </a:schemeClr>
                </a:solidFill>
              </a:defRPr>
            </a:lvl2pPr>
            <a:lvl3pPr marL="1294790" indent="0" algn="ctr">
              <a:buNone/>
              <a:defRPr>
                <a:solidFill>
                  <a:schemeClr val="tx1">
                    <a:tint val="75000"/>
                  </a:schemeClr>
                </a:solidFill>
              </a:defRPr>
            </a:lvl3pPr>
            <a:lvl4pPr marL="1942186" indent="0" algn="ctr">
              <a:buNone/>
              <a:defRPr>
                <a:solidFill>
                  <a:schemeClr val="tx1">
                    <a:tint val="75000"/>
                  </a:schemeClr>
                </a:solidFill>
              </a:defRPr>
            </a:lvl4pPr>
            <a:lvl5pPr marL="2589581" indent="0" algn="ctr">
              <a:buNone/>
              <a:defRPr>
                <a:solidFill>
                  <a:schemeClr val="tx1">
                    <a:tint val="75000"/>
                  </a:schemeClr>
                </a:solidFill>
              </a:defRPr>
            </a:lvl5pPr>
            <a:lvl6pPr marL="3236976" indent="0" algn="ctr">
              <a:buNone/>
              <a:defRPr>
                <a:solidFill>
                  <a:schemeClr val="tx1">
                    <a:tint val="75000"/>
                  </a:schemeClr>
                </a:solidFill>
              </a:defRPr>
            </a:lvl6pPr>
            <a:lvl7pPr marL="3884371" indent="0" algn="ctr">
              <a:buNone/>
              <a:defRPr>
                <a:solidFill>
                  <a:schemeClr val="tx1">
                    <a:tint val="75000"/>
                  </a:schemeClr>
                </a:solidFill>
              </a:defRPr>
            </a:lvl7pPr>
            <a:lvl8pPr marL="4531766" indent="0" algn="ctr">
              <a:buNone/>
              <a:defRPr>
                <a:solidFill>
                  <a:schemeClr val="tx1">
                    <a:tint val="75000"/>
                  </a:schemeClr>
                </a:solidFill>
              </a:defRPr>
            </a:lvl8pPr>
            <a:lvl9pPr marL="517916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6978" y="4408864"/>
            <a:ext cx="15570110" cy="1362682"/>
          </a:xfrm>
        </p:spPr>
        <p:txBody>
          <a:bodyPr anchor="t"/>
          <a:lstStyle>
            <a:lvl1pPr algn="l">
              <a:defRPr sz="5700" b="1" cap="all"/>
            </a:lvl1pPr>
          </a:lstStyle>
          <a:p>
            <a:r>
              <a:rPr lang="en-US"/>
              <a:t>Click to edit Master title style</a:t>
            </a:r>
          </a:p>
        </p:txBody>
      </p:sp>
      <p:sp>
        <p:nvSpPr>
          <p:cNvPr id="3" name="Text Placeholder 2"/>
          <p:cNvSpPr>
            <a:spLocks noGrp="1"/>
          </p:cNvSpPr>
          <p:nvPr>
            <p:ph type="body" idx="1"/>
          </p:nvPr>
        </p:nvSpPr>
        <p:spPr>
          <a:xfrm>
            <a:off x="1446978" y="2908009"/>
            <a:ext cx="15570110" cy="1500855"/>
          </a:xfrm>
        </p:spPr>
        <p:txBody>
          <a:bodyPr anchor="b"/>
          <a:lstStyle>
            <a:lvl1pPr marL="0" indent="0">
              <a:buNone/>
              <a:defRPr sz="2800">
                <a:solidFill>
                  <a:schemeClr val="tx1">
                    <a:tint val="75000"/>
                  </a:schemeClr>
                </a:solidFill>
              </a:defRPr>
            </a:lvl1pPr>
            <a:lvl2pPr marL="647395" indent="0">
              <a:buNone/>
              <a:defRPr sz="2500">
                <a:solidFill>
                  <a:schemeClr val="tx1">
                    <a:tint val="75000"/>
                  </a:schemeClr>
                </a:solidFill>
              </a:defRPr>
            </a:lvl2pPr>
            <a:lvl3pPr marL="1294790" indent="0">
              <a:buNone/>
              <a:defRPr sz="2300">
                <a:solidFill>
                  <a:schemeClr val="tx1">
                    <a:tint val="75000"/>
                  </a:schemeClr>
                </a:solidFill>
              </a:defRPr>
            </a:lvl3pPr>
            <a:lvl4pPr marL="1942186" indent="0">
              <a:buNone/>
              <a:defRPr sz="2000">
                <a:solidFill>
                  <a:schemeClr val="tx1">
                    <a:tint val="75000"/>
                  </a:schemeClr>
                </a:solidFill>
              </a:defRPr>
            </a:lvl4pPr>
            <a:lvl5pPr marL="2589581" indent="0">
              <a:buNone/>
              <a:defRPr sz="2000">
                <a:solidFill>
                  <a:schemeClr val="tx1">
                    <a:tint val="75000"/>
                  </a:schemeClr>
                </a:solidFill>
              </a:defRPr>
            </a:lvl5pPr>
            <a:lvl6pPr marL="3236976" indent="0">
              <a:buNone/>
              <a:defRPr sz="2000">
                <a:solidFill>
                  <a:schemeClr val="tx1">
                    <a:tint val="75000"/>
                  </a:schemeClr>
                </a:solidFill>
              </a:defRPr>
            </a:lvl6pPr>
            <a:lvl7pPr marL="3884371" indent="0">
              <a:buNone/>
              <a:defRPr sz="2000">
                <a:solidFill>
                  <a:schemeClr val="tx1">
                    <a:tint val="75000"/>
                  </a:schemeClr>
                </a:solidFill>
              </a:defRPr>
            </a:lvl7pPr>
            <a:lvl8pPr marL="4531766" indent="0">
              <a:buNone/>
              <a:defRPr sz="2000">
                <a:solidFill>
                  <a:schemeClr val="tx1">
                    <a:tint val="75000"/>
                  </a:schemeClr>
                </a:solidFill>
              </a:defRPr>
            </a:lvl8pPr>
            <a:lvl9pPr marL="5179162" indent="0">
              <a:buNone/>
              <a:defRPr sz="20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5889" y="1600913"/>
            <a:ext cx="8090351" cy="4527980"/>
          </a:xfrm>
        </p:spPr>
        <p:txBody>
          <a:bodyPr/>
          <a:lstStyle>
            <a:lvl1pPr>
              <a:defRPr sz="40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9311537" y="1600913"/>
            <a:ext cx="8090351" cy="4527980"/>
          </a:xfrm>
        </p:spPr>
        <p:txBody>
          <a:bodyPr/>
          <a:lstStyle>
            <a:lvl1pPr>
              <a:defRPr sz="40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15889" y="1535797"/>
            <a:ext cx="8093532" cy="640047"/>
          </a:xfrm>
        </p:spPr>
        <p:txBody>
          <a:bodyPr anchor="b"/>
          <a:lstStyle>
            <a:lvl1pPr marL="0" indent="0">
              <a:buNone/>
              <a:defRPr sz="3400" b="1"/>
            </a:lvl1pPr>
            <a:lvl2pPr marL="647395" indent="0">
              <a:buNone/>
              <a:defRPr sz="2800" b="1"/>
            </a:lvl2pPr>
            <a:lvl3pPr marL="1294790" indent="0">
              <a:buNone/>
              <a:defRPr sz="2500" b="1"/>
            </a:lvl3pPr>
            <a:lvl4pPr marL="1942186" indent="0">
              <a:buNone/>
              <a:defRPr sz="2300" b="1"/>
            </a:lvl4pPr>
            <a:lvl5pPr marL="2589581" indent="0">
              <a:buNone/>
              <a:defRPr sz="2300" b="1"/>
            </a:lvl5pPr>
            <a:lvl6pPr marL="3236976" indent="0">
              <a:buNone/>
              <a:defRPr sz="2300" b="1"/>
            </a:lvl6pPr>
            <a:lvl7pPr marL="3884371" indent="0">
              <a:buNone/>
              <a:defRPr sz="2300" b="1"/>
            </a:lvl7pPr>
            <a:lvl8pPr marL="4531766" indent="0">
              <a:buNone/>
              <a:defRPr sz="2300" b="1"/>
            </a:lvl8pPr>
            <a:lvl9pPr marL="5179162" indent="0">
              <a:buNone/>
              <a:defRPr sz="2300" b="1"/>
            </a:lvl9pPr>
          </a:lstStyle>
          <a:p>
            <a:pPr lvl="0"/>
            <a:r>
              <a:rPr lang="en-US"/>
              <a:t>Click to edit Master text styles</a:t>
            </a:r>
          </a:p>
        </p:txBody>
      </p:sp>
      <p:sp>
        <p:nvSpPr>
          <p:cNvPr id="4" name="Content Placeholder 3"/>
          <p:cNvSpPr>
            <a:spLocks noGrp="1"/>
          </p:cNvSpPr>
          <p:nvPr>
            <p:ph sz="half" idx="2"/>
          </p:nvPr>
        </p:nvSpPr>
        <p:spPr>
          <a:xfrm>
            <a:off x="915889" y="2175844"/>
            <a:ext cx="8093532" cy="3953049"/>
          </a:xfrm>
        </p:spPr>
        <p:txBody>
          <a:bodyPr/>
          <a:lstStyle>
            <a:lvl1pPr>
              <a:defRPr sz="3400"/>
            </a:lvl1pPr>
            <a:lvl2pPr>
              <a:defRPr sz="2800"/>
            </a:lvl2pPr>
            <a:lvl3pPr>
              <a:defRPr sz="2500"/>
            </a:lvl3pPr>
            <a:lvl4pPr>
              <a:defRPr sz="2300"/>
            </a:lvl4pPr>
            <a:lvl5pPr>
              <a:defRPr sz="2300"/>
            </a:lvl5pPr>
            <a:lvl6pPr>
              <a:defRPr sz="2300"/>
            </a:lvl6pPr>
            <a:lvl7pPr>
              <a:defRPr sz="2300"/>
            </a:lvl7pPr>
            <a:lvl8pPr>
              <a:defRPr sz="2300"/>
            </a:lvl8pPr>
            <a:lvl9pPr>
              <a:defRPr sz="2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305177" y="1535797"/>
            <a:ext cx="8096711" cy="640047"/>
          </a:xfrm>
        </p:spPr>
        <p:txBody>
          <a:bodyPr anchor="b"/>
          <a:lstStyle>
            <a:lvl1pPr marL="0" indent="0">
              <a:buNone/>
              <a:defRPr sz="3400" b="1"/>
            </a:lvl1pPr>
            <a:lvl2pPr marL="647395" indent="0">
              <a:buNone/>
              <a:defRPr sz="2800" b="1"/>
            </a:lvl2pPr>
            <a:lvl3pPr marL="1294790" indent="0">
              <a:buNone/>
              <a:defRPr sz="2500" b="1"/>
            </a:lvl3pPr>
            <a:lvl4pPr marL="1942186" indent="0">
              <a:buNone/>
              <a:defRPr sz="2300" b="1"/>
            </a:lvl4pPr>
            <a:lvl5pPr marL="2589581" indent="0">
              <a:buNone/>
              <a:defRPr sz="2300" b="1"/>
            </a:lvl5pPr>
            <a:lvl6pPr marL="3236976" indent="0">
              <a:buNone/>
              <a:defRPr sz="2300" b="1"/>
            </a:lvl6pPr>
            <a:lvl7pPr marL="3884371" indent="0">
              <a:buNone/>
              <a:defRPr sz="2300" b="1"/>
            </a:lvl7pPr>
            <a:lvl8pPr marL="4531766" indent="0">
              <a:buNone/>
              <a:defRPr sz="2300" b="1"/>
            </a:lvl8pPr>
            <a:lvl9pPr marL="5179162" indent="0">
              <a:buNone/>
              <a:defRPr sz="2300" b="1"/>
            </a:lvl9pPr>
          </a:lstStyle>
          <a:p>
            <a:pPr lvl="0"/>
            <a:r>
              <a:rPr lang="en-US"/>
              <a:t>Click to edit Master text styles</a:t>
            </a:r>
          </a:p>
        </p:txBody>
      </p:sp>
      <p:sp>
        <p:nvSpPr>
          <p:cNvPr id="6" name="Content Placeholder 5"/>
          <p:cNvSpPr>
            <a:spLocks noGrp="1"/>
          </p:cNvSpPr>
          <p:nvPr>
            <p:ph sz="quarter" idx="4"/>
          </p:nvPr>
        </p:nvSpPr>
        <p:spPr>
          <a:xfrm>
            <a:off x="9305177" y="2175844"/>
            <a:ext cx="8096711" cy="3953049"/>
          </a:xfrm>
        </p:spPr>
        <p:txBody>
          <a:bodyPr/>
          <a:lstStyle>
            <a:lvl1pPr>
              <a:defRPr sz="3400"/>
            </a:lvl1pPr>
            <a:lvl2pPr>
              <a:defRPr sz="2800"/>
            </a:lvl2pPr>
            <a:lvl3pPr>
              <a:defRPr sz="2500"/>
            </a:lvl3pPr>
            <a:lvl4pPr>
              <a:defRPr sz="2300"/>
            </a:lvl4pPr>
            <a:lvl5pPr>
              <a:defRPr sz="2300"/>
            </a:lvl5pPr>
            <a:lvl6pPr>
              <a:defRPr sz="2300"/>
            </a:lvl6pPr>
            <a:lvl7pPr>
              <a:defRPr sz="2300"/>
            </a:lvl7pPr>
            <a:lvl8pPr>
              <a:defRPr sz="2300"/>
            </a:lvl8pPr>
            <a:lvl9pPr>
              <a:defRPr sz="2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5890" y="273172"/>
            <a:ext cx="6026422" cy="1162567"/>
          </a:xfrm>
        </p:spPr>
        <p:txBody>
          <a:bodyPr anchor="b"/>
          <a:lstStyle>
            <a:lvl1pPr algn="l">
              <a:defRPr sz="2800" b="1"/>
            </a:lvl1pPr>
          </a:lstStyle>
          <a:p>
            <a:r>
              <a:rPr lang="en-US"/>
              <a:t>Click to edit Master title style</a:t>
            </a:r>
          </a:p>
        </p:txBody>
      </p:sp>
      <p:sp>
        <p:nvSpPr>
          <p:cNvPr id="3" name="Content Placeholder 2"/>
          <p:cNvSpPr>
            <a:spLocks noGrp="1"/>
          </p:cNvSpPr>
          <p:nvPr>
            <p:ph idx="1"/>
          </p:nvPr>
        </p:nvSpPr>
        <p:spPr>
          <a:xfrm>
            <a:off x="7161742" y="273173"/>
            <a:ext cx="10240145" cy="5855722"/>
          </a:xfrm>
        </p:spPr>
        <p:txBody>
          <a:bodyPr/>
          <a:lstStyle>
            <a:lvl1pPr>
              <a:defRPr sz="4500"/>
            </a:lvl1pPr>
            <a:lvl2pPr>
              <a:defRPr sz="4000"/>
            </a:lvl2pPr>
            <a:lvl3pPr>
              <a:defRPr sz="340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5890" y="1435740"/>
            <a:ext cx="6026422" cy="4693153"/>
          </a:xfrm>
        </p:spPr>
        <p:txBody>
          <a:bodyPr/>
          <a:lstStyle>
            <a:lvl1pPr marL="0" indent="0">
              <a:buNone/>
              <a:defRPr sz="2000"/>
            </a:lvl1pPr>
            <a:lvl2pPr marL="647395" indent="0">
              <a:buNone/>
              <a:defRPr sz="1700"/>
            </a:lvl2pPr>
            <a:lvl3pPr marL="1294790" indent="0">
              <a:buNone/>
              <a:defRPr sz="1400"/>
            </a:lvl3pPr>
            <a:lvl4pPr marL="1942186" indent="0">
              <a:buNone/>
              <a:defRPr sz="1300"/>
            </a:lvl4pPr>
            <a:lvl5pPr marL="2589581" indent="0">
              <a:buNone/>
              <a:defRPr sz="1300"/>
            </a:lvl5pPr>
            <a:lvl6pPr marL="3236976" indent="0">
              <a:buNone/>
              <a:defRPr sz="1300"/>
            </a:lvl6pPr>
            <a:lvl7pPr marL="3884371" indent="0">
              <a:buNone/>
              <a:defRPr sz="1300"/>
            </a:lvl7pPr>
            <a:lvl8pPr marL="4531766" indent="0">
              <a:buNone/>
              <a:defRPr sz="1300"/>
            </a:lvl8pPr>
            <a:lvl9pPr marL="5179162"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90412" y="4802739"/>
            <a:ext cx="10990665" cy="566991"/>
          </a:xfrm>
        </p:spPr>
        <p:txBody>
          <a:bodyPr anchor="b"/>
          <a:lstStyle>
            <a:lvl1pPr algn="l">
              <a:defRPr sz="2800" b="1"/>
            </a:lvl1pPr>
          </a:lstStyle>
          <a:p>
            <a:r>
              <a:rPr lang="en-US"/>
              <a:t>Click to edit Master title style</a:t>
            </a:r>
          </a:p>
        </p:txBody>
      </p:sp>
      <p:sp>
        <p:nvSpPr>
          <p:cNvPr id="3" name="Picture Placeholder 2"/>
          <p:cNvSpPr>
            <a:spLocks noGrp="1"/>
          </p:cNvSpPr>
          <p:nvPr>
            <p:ph type="pic" idx="1"/>
          </p:nvPr>
        </p:nvSpPr>
        <p:spPr>
          <a:xfrm>
            <a:off x="3590412" y="613048"/>
            <a:ext cx="10990665" cy="4116634"/>
          </a:xfrm>
        </p:spPr>
        <p:txBody>
          <a:bodyPr/>
          <a:lstStyle>
            <a:lvl1pPr marL="0" indent="0">
              <a:buNone/>
              <a:defRPr sz="4500"/>
            </a:lvl1pPr>
            <a:lvl2pPr marL="647395" indent="0">
              <a:buNone/>
              <a:defRPr sz="4000"/>
            </a:lvl2pPr>
            <a:lvl3pPr marL="1294790" indent="0">
              <a:buNone/>
              <a:defRPr sz="3400"/>
            </a:lvl3pPr>
            <a:lvl4pPr marL="1942186" indent="0">
              <a:buNone/>
              <a:defRPr sz="2800"/>
            </a:lvl4pPr>
            <a:lvl5pPr marL="2589581" indent="0">
              <a:buNone/>
              <a:defRPr sz="2800"/>
            </a:lvl5pPr>
            <a:lvl6pPr marL="3236976" indent="0">
              <a:buNone/>
              <a:defRPr sz="2800"/>
            </a:lvl6pPr>
            <a:lvl7pPr marL="3884371" indent="0">
              <a:buNone/>
              <a:defRPr sz="2800"/>
            </a:lvl7pPr>
            <a:lvl8pPr marL="4531766" indent="0">
              <a:buNone/>
              <a:defRPr sz="2800"/>
            </a:lvl8pPr>
            <a:lvl9pPr marL="5179162" indent="0">
              <a:buNone/>
              <a:defRPr sz="2800"/>
            </a:lvl9pPr>
          </a:lstStyle>
          <a:p>
            <a:endParaRPr lang="en-US"/>
          </a:p>
        </p:txBody>
      </p:sp>
      <p:sp>
        <p:nvSpPr>
          <p:cNvPr id="4" name="Text Placeholder 3"/>
          <p:cNvSpPr>
            <a:spLocks noGrp="1"/>
          </p:cNvSpPr>
          <p:nvPr>
            <p:ph type="body" sz="half" idx="2"/>
          </p:nvPr>
        </p:nvSpPr>
        <p:spPr>
          <a:xfrm>
            <a:off x="3590412" y="5369730"/>
            <a:ext cx="10990665" cy="805220"/>
          </a:xfrm>
        </p:spPr>
        <p:txBody>
          <a:bodyPr/>
          <a:lstStyle>
            <a:lvl1pPr marL="0" indent="0">
              <a:buNone/>
              <a:defRPr sz="2000"/>
            </a:lvl1pPr>
            <a:lvl2pPr marL="647395" indent="0">
              <a:buNone/>
              <a:defRPr sz="1700"/>
            </a:lvl2pPr>
            <a:lvl3pPr marL="1294790" indent="0">
              <a:buNone/>
              <a:defRPr sz="1400"/>
            </a:lvl3pPr>
            <a:lvl4pPr marL="1942186" indent="0">
              <a:buNone/>
              <a:defRPr sz="1300"/>
            </a:lvl4pPr>
            <a:lvl5pPr marL="2589581" indent="0">
              <a:buNone/>
              <a:defRPr sz="1300"/>
            </a:lvl5pPr>
            <a:lvl6pPr marL="3236976" indent="0">
              <a:buNone/>
              <a:defRPr sz="1300"/>
            </a:lvl6pPr>
            <a:lvl7pPr marL="3884371" indent="0">
              <a:buNone/>
              <a:defRPr sz="1300"/>
            </a:lvl7pPr>
            <a:lvl8pPr marL="4531766" indent="0">
              <a:buNone/>
              <a:defRPr sz="1300"/>
            </a:lvl8pPr>
            <a:lvl9pPr marL="5179162"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280387" y="274761"/>
            <a:ext cx="4121500" cy="585413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5890" y="274761"/>
            <a:ext cx="12059202" cy="5854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5889" y="274761"/>
            <a:ext cx="16485998" cy="1143509"/>
          </a:xfrm>
          <a:prstGeom prst="rect">
            <a:avLst/>
          </a:prstGeom>
        </p:spPr>
        <p:txBody>
          <a:bodyPr vert="horz" lIns="129479" tIns="64740" rIns="129479" bIns="64740" rtlCol="0" anchor="ctr">
            <a:normAutofit/>
          </a:bodyPr>
          <a:lstStyle/>
          <a:p>
            <a:r>
              <a:rPr lang="en-US"/>
              <a:t>Click to edit Master title style</a:t>
            </a:r>
          </a:p>
        </p:txBody>
      </p:sp>
      <p:sp>
        <p:nvSpPr>
          <p:cNvPr id="3" name="Text Placeholder 2"/>
          <p:cNvSpPr>
            <a:spLocks noGrp="1"/>
          </p:cNvSpPr>
          <p:nvPr>
            <p:ph type="body" idx="1"/>
          </p:nvPr>
        </p:nvSpPr>
        <p:spPr>
          <a:xfrm>
            <a:off x="915889" y="1600913"/>
            <a:ext cx="16485998" cy="4527980"/>
          </a:xfrm>
          <a:prstGeom prst="rect">
            <a:avLst/>
          </a:prstGeom>
        </p:spPr>
        <p:txBody>
          <a:bodyPr vert="horz" lIns="129479" tIns="64740" rIns="129479" bIns="647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15889" y="6359183"/>
            <a:ext cx="4274148" cy="365288"/>
          </a:xfrm>
          <a:prstGeom prst="rect">
            <a:avLst/>
          </a:prstGeom>
        </p:spPr>
        <p:txBody>
          <a:bodyPr vert="horz" lIns="129479" tIns="64740" rIns="129479" bIns="64740" rtlCol="0" anchor="ctr"/>
          <a:lstStyle>
            <a:lvl1pPr algn="l">
              <a:defRPr sz="1700">
                <a:solidFill>
                  <a:schemeClr val="tx1">
                    <a:tint val="75000"/>
                  </a:schemeClr>
                </a:solidFill>
              </a:defRPr>
            </a:lvl1pPr>
          </a:lstStyle>
          <a:p>
            <a:fld id="{1D8BD707-D9CF-40AE-B4C6-C98DA3205C09}" type="datetimeFigureOut">
              <a:rPr lang="en-US" smtClean="0"/>
              <a:pPr/>
              <a:t>10/30/2025</a:t>
            </a:fld>
            <a:endParaRPr lang="en-US"/>
          </a:p>
        </p:txBody>
      </p:sp>
      <p:sp>
        <p:nvSpPr>
          <p:cNvPr id="5" name="Footer Placeholder 4"/>
          <p:cNvSpPr>
            <a:spLocks noGrp="1"/>
          </p:cNvSpPr>
          <p:nvPr>
            <p:ph type="ftr" sz="quarter" idx="3"/>
          </p:nvPr>
        </p:nvSpPr>
        <p:spPr>
          <a:xfrm>
            <a:off x="6258574" y="6359183"/>
            <a:ext cx="5800629" cy="365288"/>
          </a:xfrm>
          <a:prstGeom prst="rect">
            <a:avLst/>
          </a:prstGeom>
        </p:spPr>
        <p:txBody>
          <a:bodyPr vert="horz" lIns="129479" tIns="64740" rIns="129479" bIns="64740" rtlCol="0" anchor="ctr"/>
          <a:lstStyle>
            <a:lvl1pPr algn="ctr">
              <a:defRPr sz="17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3127739" y="6359183"/>
            <a:ext cx="4274148" cy="365288"/>
          </a:xfrm>
          <a:prstGeom prst="rect">
            <a:avLst/>
          </a:prstGeom>
        </p:spPr>
        <p:txBody>
          <a:bodyPr vert="horz" lIns="129479" tIns="64740" rIns="129479" bIns="64740" rtlCol="0" anchor="ctr"/>
          <a:lstStyle>
            <a:lvl1pPr algn="r">
              <a:defRPr sz="17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294790" rtl="0" eaLnBrk="1" latinLnBrk="0" hangingPunct="1">
        <a:spcBef>
          <a:spcPct val="0"/>
        </a:spcBef>
        <a:buNone/>
        <a:defRPr sz="6200" kern="1200">
          <a:solidFill>
            <a:schemeClr val="tx1"/>
          </a:solidFill>
          <a:latin typeface="+mj-lt"/>
          <a:ea typeface="+mj-ea"/>
          <a:cs typeface="+mj-cs"/>
        </a:defRPr>
      </a:lvl1pPr>
    </p:titleStyle>
    <p:bodyStyle>
      <a:lvl1pPr marL="485546" indent="-485546" algn="l" defTabSz="1294790" rtl="0" eaLnBrk="1" latinLnBrk="0" hangingPunct="1">
        <a:spcBef>
          <a:spcPct val="20000"/>
        </a:spcBef>
        <a:buFont typeface="Arial" pitchFamily="34" charset="0"/>
        <a:buChar char="•"/>
        <a:defRPr sz="4500" kern="1200">
          <a:solidFill>
            <a:schemeClr val="tx1"/>
          </a:solidFill>
          <a:latin typeface="+mn-lt"/>
          <a:ea typeface="+mn-ea"/>
          <a:cs typeface="+mn-cs"/>
        </a:defRPr>
      </a:lvl1pPr>
      <a:lvl2pPr marL="1052017" indent="-404622" algn="l" defTabSz="1294790" rtl="0" eaLnBrk="1" latinLnBrk="0" hangingPunct="1">
        <a:spcBef>
          <a:spcPct val="20000"/>
        </a:spcBef>
        <a:buFont typeface="Arial" pitchFamily="34" charset="0"/>
        <a:buChar char="–"/>
        <a:defRPr sz="4000" kern="1200">
          <a:solidFill>
            <a:schemeClr val="tx1"/>
          </a:solidFill>
          <a:latin typeface="+mn-lt"/>
          <a:ea typeface="+mn-ea"/>
          <a:cs typeface="+mn-cs"/>
        </a:defRPr>
      </a:lvl2pPr>
      <a:lvl3pPr marL="1618488" indent="-323698" algn="l" defTabSz="1294790" rtl="0" eaLnBrk="1" latinLnBrk="0" hangingPunct="1">
        <a:spcBef>
          <a:spcPct val="20000"/>
        </a:spcBef>
        <a:buFont typeface="Arial" pitchFamily="34" charset="0"/>
        <a:buChar char="•"/>
        <a:defRPr sz="3400" kern="1200">
          <a:solidFill>
            <a:schemeClr val="tx1"/>
          </a:solidFill>
          <a:latin typeface="+mn-lt"/>
          <a:ea typeface="+mn-ea"/>
          <a:cs typeface="+mn-cs"/>
        </a:defRPr>
      </a:lvl3pPr>
      <a:lvl4pPr marL="2265883" indent="-323698" algn="l" defTabSz="1294790"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913278" indent="-323698" algn="l" defTabSz="1294790"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3560674" indent="-323698" algn="l" defTabSz="1294790"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208069" indent="-323698" algn="l" defTabSz="1294790"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55464" indent="-323698" algn="l" defTabSz="1294790"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502859" indent="-323698" algn="l" defTabSz="1294790" rtl="0" eaLnBrk="1" latinLnBrk="0" hangingPunct="1">
        <a:spcBef>
          <a:spcPct val="20000"/>
        </a:spcBef>
        <a:buFont typeface="Arial" pitchFamily="34" charset="0"/>
        <a:buChar char="•"/>
        <a:defRPr sz="2800" kern="1200">
          <a:solidFill>
            <a:schemeClr val="tx1"/>
          </a:solidFill>
          <a:latin typeface="+mn-lt"/>
          <a:ea typeface="+mn-ea"/>
          <a:cs typeface="+mn-cs"/>
        </a:defRPr>
      </a:lvl9pPr>
    </p:bodyStyle>
    <p:otherStyle>
      <a:defPPr>
        <a:defRPr lang="en-US"/>
      </a:defPPr>
      <a:lvl1pPr marL="0" algn="l" defTabSz="1294790" rtl="0" eaLnBrk="1" latinLnBrk="0" hangingPunct="1">
        <a:defRPr sz="2500" kern="1200">
          <a:solidFill>
            <a:schemeClr val="tx1"/>
          </a:solidFill>
          <a:latin typeface="+mn-lt"/>
          <a:ea typeface="+mn-ea"/>
          <a:cs typeface="+mn-cs"/>
        </a:defRPr>
      </a:lvl1pPr>
      <a:lvl2pPr marL="647395" algn="l" defTabSz="1294790" rtl="0" eaLnBrk="1" latinLnBrk="0" hangingPunct="1">
        <a:defRPr sz="2500" kern="1200">
          <a:solidFill>
            <a:schemeClr val="tx1"/>
          </a:solidFill>
          <a:latin typeface="+mn-lt"/>
          <a:ea typeface="+mn-ea"/>
          <a:cs typeface="+mn-cs"/>
        </a:defRPr>
      </a:lvl2pPr>
      <a:lvl3pPr marL="1294790" algn="l" defTabSz="1294790" rtl="0" eaLnBrk="1" latinLnBrk="0" hangingPunct="1">
        <a:defRPr sz="2500" kern="1200">
          <a:solidFill>
            <a:schemeClr val="tx1"/>
          </a:solidFill>
          <a:latin typeface="+mn-lt"/>
          <a:ea typeface="+mn-ea"/>
          <a:cs typeface="+mn-cs"/>
        </a:defRPr>
      </a:lvl3pPr>
      <a:lvl4pPr marL="1942186" algn="l" defTabSz="1294790" rtl="0" eaLnBrk="1" latinLnBrk="0" hangingPunct="1">
        <a:defRPr sz="2500" kern="1200">
          <a:solidFill>
            <a:schemeClr val="tx1"/>
          </a:solidFill>
          <a:latin typeface="+mn-lt"/>
          <a:ea typeface="+mn-ea"/>
          <a:cs typeface="+mn-cs"/>
        </a:defRPr>
      </a:lvl4pPr>
      <a:lvl5pPr marL="2589581" algn="l" defTabSz="1294790" rtl="0" eaLnBrk="1" latinLnBrk="0" hangingPunct="1">
        <a:defRPr sz="2500" kern="1200">
          <a:solidFill>
            <a:schemeClr val="tx1"/>
          </a:solidFill>
          <a:latin typeface="+mn-lt"/>
          <a:ea typeface="+mn-ea"/>
          <a:cs typeface="+mn-cs"/>
        </a:defRPr>
      </a:lvl5pPr>
      <a:lvl6pPr marL="3236976" algn="l" defTabSz="1294790" rtl="0" eaLnBrk="1" latinLnBrk="0" hangingPunct="1">
        <a:defRPr sz="2500" kern="1200">
          <a:solidFill>
            <a:schemeClr val="tx1"/>
          </a:solidFill>
          <a:latin typeface="+mn-lt"/>
          <a:ea typeface="+mn-ea"/>
          <a:cs typeface="+mn-cs"/>
        </a:defRPr>
      </a:lvl6pPr>
      <a:lvl7pPr marL="3884371" algn="l" defTabSz="1294790" rtl="0" eaLnBrk="1" latinLnBrk="0" hangingPunct="1">
        <a:defRPr sz="2500" kern="1200">
          <a:solidFill>
            <a:schemeClr val="tx1"/>
          </a:solidFill>
          <a:latin typeface="+mn-lt"/>
          <a:ea typeface="+mn-ea"/>
          <a:cs typeface="+mn-cs"/>
        </a:defRPr>
      </a:lvl7pPr>
      <a:lvl8pPr marL="4531766" algn="l" defTabSz="1294790" rtl="0" eaLnBrk="1" latinLnBrk="0" hangingPunct="1">
        <a:defRPr sz="2500" kern="1200">
          <a:solidFill>
            <a:schemeClr val="tx1"/>
          </a:solidFill>
          <a:latin typeface="+mn-lt"/>
          <a:ea typeface="+mn-ea"/>
          <a:cs typeface="+mn-cs"/>
        </a:defRPr>
      </a:lvl8pPr>
      <a:lvl9pPr marL="5179162" algn="l" defTabSz="1294790" rtl="0" eaLnBrk="1" latinLnBrk="0" hangingPunct="1">
        <a:defRPr sz="2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hyperlink" Target="https://www.ncbi.nlm.nih.gov/books/n/statpearls/article-29429/" TargetMode="External"/><Relationship Id="rId3" Type="http://schemas.openxmlformats.org/officeDocument/2006/relationships/hyperlink" Target="https://cdn.who.int/media/docs/default-source/searo/mhs/2.-depression_factsheet-2017_sear.pdf" TargetMode="External"/><Relationship Id="rId7" Type="http://schemas.openxmlformats.org/officeDocument/2006/relationships/hyperlink" Target="https://www.nhs.uk/every-mind-matters/"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hyperlink" Target="https://link.springer.com/content/pdf/10.1007/s10758-025-09904-z.pdf" TargetMode="External"/><Relationship Id="rId11" Type="http://schemas.openxmlformats.org/officeDocument/2006/relationships/hyperlink" Target="https://www.who.int/teams/health-promotion/enhanced-wellbeing/first-global-conference" TargetMode="External"/><Relationship Id="rId5" Type="http://schemas.openxmlformats.org/officeDocument/2006/relationships/hyperlink" Target="https://www.mdpi.com/2075-4426/12/9/1376" TargetMode="External"/><Relationship Id="rId10" Type="http://schemas.openxmlformats.org/officeDocument/2006/relationships/hyperlink" Target="https://www.who.int/teams/mental-health-and-substance-use/promotion-prevention/mental-health-in-the-workplace" TargetMode="External"/><Relationship Id="rId4" Type="http://schemas.openxmlformats.org/officeDocument/2006/relationships/hyperlink" Target="https://pmc.ncbi.nlm.nih.gov/articles/PMC11904749/" TargetMode="External"/><Relationship Id="rId9" Type="http://schemas.openxmlformats.org/officeDocument/2006/relationships/hyperlink" Target="https://mental.jmir.org/2020/8/e2130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2" descr="Background Backgrounds Images &amp; Pictures | Free Download On Pngtre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2005"/>
            <a:ext cx="30312775" cy="2134162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0" y="2963198"/>
            <a:ext cx="4797640" cy="14542443"/>
          </a:xfrm>
          <a:prstGeom prst="rect">
            <a:avLst/>
          </a:prstGeom>
          <a:solidFill>
            <a:schemeClr val="accent6">
              <a:lumMod val="40000"/>
              <a:lumOff val="60000"/>
            </a:schemeClr>
          </a:solidFill>
          <a:ln>
            <a:solidFill>
              <a:schemeClr val="tx1"/>
            </a:solidFill>
          </a:ln>
        </p:spPr>
        <p:txBody>
          <a:bodyPr wrap="square" rtlCol="0">
            <a:spAutoFit/>
          </a:bodyPr>
          <a:lstStyle/>
          <a:p>
            <a:pPr algn="ctr"/>
            <a:r>
              <a:rPr lang="en-IN" sz="2200" b="1" dirty="0">
                <a:latin typeface="Times New Roman" pitchFamily="18" charset="0"/>
                <a:ea typeface="Times New Roman"/>
                <a:cs typeface="Times New Roman" pitchFamily="18" charset="0"/>
              </a:rPr>
              <a:t>Background</a:t>
            </a:r>
          </a:p>
          <a:p>
            <a:pPr algn="just">
              <a:spcBef>
                <a:spcPts val="600"/>
              </a:spcBef>
              <a:spcAft>
                <a:spcPts val="600"/>
              </a:spcAft>
            </a:pPr>
            <a:r>
              <a:rPr lang="en-IN"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Depression and anxiety affect hundreds of millions of people across the globe while creating major public health burdens and straining services. Due to this, the targeted interventions are important for enabling early detection and reducing morbidity. The public-health responses cover non-digital measures including community mental health programmes, </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cognitive behavioural therapy (CBT) delivered face-to-face, and population campaigns, and digital approaches such as therapist-guided internet CBT, smartphone apps, and telepsychiatry (Koh,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Tng</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and Hartanto, 2022). The intervention identified here is MoodTrack app that is applicable for monitoring and managing depression and anxieties of people.   </a:t>
            </a:r>
            <a:endParaRPr lang="en-IN"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600"/>
              </a:spcBef>
              <a:spcAft>
                <a:spcPts val="600"/>
              </a:spcAft>
            </a:pPr>
            <a:r>
              <a:rPr lang="en-IN"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world health organisation reported that depression has caused 12bn working days lost on annual basis while leading to economic losses, which are exceeding US$1 trillion each year due to the reduced productivity (</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WHO, 2025a</a:t>
            </a:r>
            <a:r>
              <a:rPr lang="en-IN"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In the UK, 1 in 6 adults experiences symptoms of depression or anxiety on weekly basis. For addressing the issues, both traditional and digital interventions are to be applied. The non-digital strategies might include aspects like; </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community counselling,</a:t>
            </a:r>
            <a:r>
              <a:rPr lang="en-US" sz="22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CBT-based therapy sessions, and public awareness campaigns, including the</a:t>
            </a:r>
            <a:r>
              <a:rPr lang="en-US" sz="22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UK’s “</a:t>
            </a:r>
            <a:r>
              <a:rPr lang="en-US" sz="22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Every Mind Matters</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initiative (NHS, 2024). In contrast, the digital solutions, like telepsychiatry, AI-enabled chat-bots including mobile health apps have expanded their accessibilities, specifically during and after of the Covid-19 pandemic.     </a:t>
            </a:r>
            <a:endParaRPr lang="en-IN"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TextBox 2"/>
          <p:cNvSpPr txBox="1"/>
          <p:nvPr/>
        </p:nvSpPr>
        <p:spPr>
          <a:xfrm>
            <a:off x="4850606" y="2996842"/>
            <a:ext cx="7625686" cy="3447098"/>
          </a:xfrm>
          <a:prstGeom prst="rect">
            <a:avLst/>
          </a:prstGeom>
          <a:solidFill>
            <a:schemeClr val="accent2">
              <a:lumMod val="40000"/>
              <a:lumOff val="60000"/>
            </a:schemeClr>
          </a:solidFill>
          <a:ln>
            <a:solidFill>
              <a:schemeClr val="tx1"/>
            </a:solidFill>
          </a:ln>
        </p:spPr>
        <p:txBody>
          <a:bodyPr wrap="square" rtlCol="0">
            <a:spAutoFit/>
          </a:bodyPr>
          <a:lstStyle/>
          <a:p>
            <a:pPr algn="just">
              <a:spcBef>
                <a:spcPts val="600"/>
              </a:spcBef>
              <a:spcAft>
                <a:spcPts val="600"/>
              </a:spcAft>
            </a:pPr>
            <a:r>
              <a:rPr lang="en-IN" sz="22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Health promotion values and principles   </a:t>
            </a:r>
            <a:endParaRPr lang="en-IN"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algn="ctr">
              <a:spcBef>
                <a:spcPts val="600"/>
              </a:spcBef>
              <a:spcAft>
                <a:spcPts val="600"/>
              </a:spcAft>
            </a:pPr>
            <a:r>
              <a:rPr lang="en-US" sz="22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Core values of health promotion</a:t>
            </a:r>
          </a:p>
          <a:p>
            <a:pPr algn="just">
              <a:spcBef>
                <a:spcPts val="600"/>
              </a:spcBef>
              <a:spcAft>
                <a:spcPts val="600"/>
              </a:spcAft>
            </a:pP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Health promotion is grounded with the values of equity, social justice, participation, empowerment, collaboration, and advocacy while aiming at enhancing people’s control over their own health. It follows the principles of inclusivity, accessibility and evidence-based practices, while encouraging the supportive environment and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behavioural</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changes that can improve the physical and mental wellbeing.</a:t>
            </a:r>
          </a:p>
        </p:txBody>
      </p:sp>
      <p:sp>
        <p:nvSpPr>
          <p:cNvPr id="4" name="Rectangle 3"/>
          <p:cNvSpPr/>
          <p:nvPr/>
        </p:nvSpPr>
        <p:spPr>
          <a:xfrm>
            <a:off x="4853567" y="6446219"/>
            <a:ext cx="7590771" cy="10556736"/>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algn="ctr"/>
            <a:r>
              <a:rPr lang="en-US" sz="2000" b="1" dirty="0">
                <a:latin typeface="Times New Roman" panose="02020603050405020304" pitchFamily="18" charset="0"/>
                <a:cs typeface="Times New Roman" panose="02020603050405020304" pitchFamily="18" charset="0"/>
              </a:rPr>
              <a:t>How chosen intervention aligns with each values   </a:t>
            </a:r>
          </a:p>
          <a:p>
            <a:pPr algn="just"/>
            <a:r>
              <a:rPr lang="en-US" sz="2000" dirty="0" err="1">
                <a:latin typeface="Times New Roman" panose="02020603050405020304" pitchFamily="18" charset="0"/>
                <a:cs typeface="Times New Roman" panose="02020603050405020304" pitchFamily="18" charset="0"/>
              </a:rPr>
              <a:t>MoodTrack</a:t>
            </a:r>
            <a:r>
              <a:rPr lang="en-US" sz="2000" dirty="0">
                <a:latin typeface="Times New Roman" panose="02020603050405020304" pitchFamily="18" charset="0"/>
                <a:cs typeface="Times New Roman" panose="02020603050405020304" pitchFamily="18" charset="0"/>
              </a:rPr>
              <a:t> App aligns with each of the 6 core values, such as; six core values of health promotion: equity, social justice, participation, empowerment, collaboration, and advocacy through its holistic digital approach to the mental health wellbeing. The equity has been demonstrated by the accessibility to the underserved and remote populations, while social justice has been upheld by the reduction of stigma and promotion of inclusivity. The evidence-based features such as; CBT and mindfulness upholds the sustainability and user’s engagement for long-term wellbeing. For example; the Ottawa Charter for Health promotions, has addressed enabling people is necessary for increasing control over the health through education and supportive policies (Who, </a:t>
            </a:r>
            <a:r>
              <a:rPr lang="en-US" sz="2000" dirty="0" smtClean="0">
                <a:latin typeface="Times New Roman" panose="02020603050405020304" pitchFamily="18" charset="0"/>
                <a:cs typeface="Times New Roman" panose="02020603050405020304" pitchFamily="18" charset="0"/>
              </a:rPr>
              <a:t>2025b</a:t>
            </a:r>
            <a:r>
              <a:rPr lang="en-US" sz="2000" dirty="0">
                <a:latin typeface="Times New Roman" panose="02020603050405020304" pitchFamily="18" charset="0"/>
                <a:cs typeface="Times New Roman" panose="02020603050405020304" pitchFamily="18" charset="0"/>
              </a:rPr>
              <a:t>). </a:t>
            </a:r>
            <a:endParaRPr lang="en-US" sz="2000" dirty="0" smtClean="0">
              <a:latin typeface="Times New Roman" panose="02020603050405020304" pitchFamily="18" charset="0"/>
              <a:cs typeface="Times New Roman" panose="02020603050405020304" pitchFamily="18" charset="0"/>
            </a:endParaRPr>
          </a:p>
          <a:p>
            <a:pPr algn="ctr"/>
            <a:r>
              <a:rPr lang="en-US" sz="2000" b="1" dirty="0">
                <a:latin typeface="Times New Roman" panose="02020603050405020304" pitchFamily="18" charset="0"/>
                <a:cs typeface="Times New Roman" panose="02020603050405020304" pitchFamily="18" charset="0"/>
              </a:rPr>
              <a:t>Empowerment and Collaboration in Mental Health Management</a:t>
            </a:r>
          </a:p>
          <a:p>
            <a:pPr algn="just"/>
            <a:r>
              <a:rPr lang="en-US" sz="2000" dirty="0" smtClean="0">
                <a:latin typeface="Times New Roman" panose="02020603050405020304" pitchFamily="18" charset="0"/>
                <a:cs typeface="Times New Roman" panose="02020603050405020304" pitchFamily="18" charset="0"/>
              </a:rPr>
              <a:t>Apart </a:t>
            </a:r>
            <a:r>
              <a:rPr lang="en-US" sz="2000" dirty="0">
                <a:latin typeface="Times New Roman" panose="02020603050405020304" pitchFamily="18" charset="0"/>
                <a:cs typeface="Times New Roman" panose="02020603050405020304" pitchFamily="18" charset="0"/>
              </a:rPr>
              <a:t>from that, that participation has been embedded with the valued as users can actively engage in self-monitoring and </a:t>
            </a:r>
            <a:r>
              <a:rPr lang="en-US" sz="2000" dirty="0" err="1">
                <a:latin typeface="Times New Roman" panose="02020603050405020304" pitchFamily="18" charset="0"/>
                <a:cs typeface="Times New Roman" panose="02020603050405020304" pitchFamily="18" charset="0"/>
              </a:rPr>
              <a:t>personalised</a:t>
            </a:r>
            <a:r>
              <a:rPr lang="en-US" sz="2000" dirty="0">
                <a:latin typeface="Times New Roman" panose="02020603050405020304" pitchFamily="18" charset="0"/>
                <a:cs typeface="Times New Roman" panose="02020603050405020304" pitchFamily="18" charset="0"/>
              </a:rPr>
              <a:t> CBT-based actions, while fostering shared responsibilities in the health care management. The empowerment is at the central role, as </a:t>
            </a:r>
            <a:r>
              <a:rPr lang="en-US" sz="2000" dirty="0" err="1">
                <a:latin typeface="Times New Roman" panose="02020603050405020304" pitchFamily="18" charset="0"/>
                <a:cs typeface="Times New Roman" panose="02020603050405020304" pitchFamily="18" charset="0"/>
              </a:rPr>
              <a:t>MoodTrack</a:t>
            </a:r>
            <a:r>
              <a:rPr lang="en-US" sz="2000" dirty="0">
                <a:latin typeface="Times New Roman" panose="02020603050405020304" pitchFamily="18" charset="0"/>
                <a:cs typeface="Times New Roman" panose="02020603050405020304" pitchFamily="18" charset="0"/>
              </a:rPr>
              <a:t> enables the users to gain better control over the emotional health through self-awareness and guided exercises. Collaboration has been reflected through the integration professional insights, AI technologies and the user feedback for enhancing the engagement and outcomes. Finally, the advocacy has been promoted by raising the awareness regarding mental health challenges and need for early interventions.            </a:t>
            </a:r>
          </a:p>
          <a:p>
            <a:pPr algn="ctr"/>
            <a:r>
              <a:rPr lang="en-US" sz="2000" b="1" dirty="0">
                <a:latin typeface="Times New Roman" panose="02020603050405020304" pitchFamily="18" charset="0"/>
                <a:cs typeface="Times New Roman" panose="02020603050405020304" pitchFamily="18" charset="0"/>
              </a:rPr>
              <a:t>Promoting Accessible and Ethical Mental Wellbeing Solutions</a:t>
            </a:r>
            <a:endParaRPr lang="en-US" sz="2000" b="1" dirty="0">
              <a:latin typeface="Times New Roman" panose="02020603050405020304" pitchFamily="18" charset="0"/>
              <a:cs typeface="Times New Roman" panose="02020603050405020304" pitchFamily="18" charset="0"/>
            </a:endParaRPr>
          </a:p>
          <a:p>
            <a:pPr algn="just"/>
            <a:r>
              <a:rPr lang="en-US" sz="2000" dirty="0" err="1" smtClean="0">
                <a:latin typeface="Times New Roman" panose="02020603050405020304" pitchFamily="18" charset="0"/>
                <a:cs typeface="Times New Roman" panose="02020603050405020304" pitchFamily="18" charset="0"/>
              </a:rPr>
              <a:t>MoodTrack</a:t>
            </a:r>
            <a:r>
              <a:rPr lang="en-US" sz="2000" dirty="0" smtClean="0">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strongly aligns with the values by empowering the users to self-manage the mental wellbeing through having an accessible and user-friendly digital tool. Across the globe, around 322 million people suffers from depression and 359 million from the anxiety. </a:t>
            </a:r>
            <a:r>
              <a:rPr lang="en-US" sz="2000" dirty="0" err="1">
                <a:latin typeface="Times New Roman" panose="02020603050405020304" pitchFamily="18" charset="0"/>
                <a:cs typeface="Times New Roman" panose="02020603050405020304" pitchFamily="18" charset="0"/>
              </a:rPr>
              <a:t>MoodTrack’s</a:t>
            </a:r>
            <a:r>
              <a:rPr lang="en-US" sz="2000" dirty="0">
                <a:latin typeface="Times New Roman" panose="02020603050405020304" pitchFamily="18" charset="0"/>
                <a:cs typeface="Times New Roman" panose="02020603050405020304" pitchFamily="18" charset="0"/>
              </a:rPr>
              <a:t> CBT-based activities, AI mood tracking, and mindfulness exercises promotes the early intervention (CDN.WHO. 2025). The HIPAA-complaint data protection ensures higher trusts, ethical practices, while the long-term engagement supports a sustainable mental health wellbeing.</a:t>
            </a:r>
          </a:p>
        </p:txBody>
      </p:sp>
      <p:sp>
        <p:nvSpPr>
          <p:cNvPr id="5" name="TextBox 4"/>
          <p:cNvSpPr txBox="1"/>
          <p:nvPr/>
        </p:nvSpPr>
        <p:spPr>
          <a:xfrm>
            <a:off x="12529258" y="2793921"/>
            <a:ext cx="6905526" cy="18589704"/>
          </a:xfrm>
          <a:prstGeom prst="rect">
            <a:avLst/>
          </a:prstGeom>
          <a:solidFill>
            <a:schemeClr val="accent1">
              <a:lumMod val="20000"/>
              <a:lumOff val="80000"/>
            </a:schemeClr>
          </a:solidFill>
          <a:ln>
            <a:solidFill>
              <a:schemeClr val="tx1"/>
            </a:solidFill>
          </a:ln>
        </p:spPr>
        <p:txBody>
          <a:bodyPr wrap="square" rtlCol="0">
            <a:spAutoFit/>
          </a:bodyPr>
          <a:lstStyle/>
          <a:p>
            <a:pPr algn="just">
              <a:spcBef>
                <a:spcPts val="600"/>
              </a:spcBef>
              <a:spcAft>
                <a:spcPts val="600"/>
              </a:spcAft>
            </a:pPr>
            <a:r>
              <a:rPr lang="en-IN" sz="22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Behavioural Change Theory              </a:t>
            </a:r>
            <a:endParaRPr lang="en-IN"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600"/>
              </a:spcBef>
              <a:spcAft>
                <a:spcPts val="600"/>
              </a:spcAft>
            </a:pPr>
            <a:r>
              <a:rPr lang="en-US" sz="22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Selection of theory </a:t>
            </a:r>
          </a:p>
          <a:p>
            <a:pPr algn="just">
              <a:spcBef>
                <a:spcPts val="600"/>
              </a:spcBef>
              <a:spcAft>
                <a:spcPts val="600"/>
              </a:spcAft>
            </a:pP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Transtheoretical</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Model (TTM), or Stages of Change theory, has been widely used Behavioral Change Framework, which is relevant for assessing the digital health interventions like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MoodTrack</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Raihan</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and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Cogburn</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2023). It explains the way people makes a progression through 5-stages, including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precontemplation</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contemplation, preparation, action, and maintenance, for the modification of behaviors.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MoodTrack</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applies this specific model through offering a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personalised</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prompt and AI-supported feedback that can assist users to identify their emotional states, plan for coping strategies and engage in the guided CBT sessions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Farzan</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et al. 2025). </a:t>
            </a:r>
          </a:p>
          <a:p>
            <a:pPr algn="just">
              <a:spcBef>
                <a:spcPts val="600"/>
              </a:spcBef>
              <a:spcAft>
                <a:spcPts val="600"/>
              </a:spcAft>
            </a:pPr>
            <a:r>
              <a:rPr lang="en-US" sz="22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Application of it in the intervention </a:t>
            </a:r>
          </a:p>
          <a:p>
            <a:pPr algn="just">
              <a:spcBef>
                <a:spcPts val="600"/>
              </a:spcBef>
              <a:spcAft>
                <a:spcPts val="600"/>
              </a:spcAft>
            </a:pP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continuous mood tracking and motivational reminders supports the maintenance of positive mental health behaviors. By adapting the interventions based on the user’s readiness to the change,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MoodTrack</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ensures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personalised</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engagement, encourages consistent self-monitoring, and facilitation with sustainable behavioral transformations.</a:t>
            </a:r>
          </a:p>
          <a:p>
            <a:pPr algn="just">
              <a:spcBef>
                <a:spcPts val="600"/>
              </a:spcBef>
              <a:spcAft>
                <a:spcPts val="600"/>
              </a:spcAft>
            </a:pP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During the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precontemplation</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and contemplation stages,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MoodTrack’s</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AI-assisted mood tracking assists the users in identifying the emotional patterns and understanding the need for making changes. During the time of the perpetration and action stage, the app provides guided cognitive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behavioural</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therapy or CBT exercises, including; mindfulness sessions, and motivational alerts, and encourages users to take practical step towards improvement of mental wellbeing. Finally, in the maintenance stage, continuous mood monitoring, peer support forums and progress feedback can assist in sustaining mental health habits. </a:t>
            </a:r>
          </a:p>
          <a:p>
            <a:pPr algn="just">
              <a:spcBef>
                <a:spcPts val="600"/>
              </a:spcBef>
              <a:spcAft>
                <a:spcPts val="600"/>
              </a:spcAft>
            </a:pP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research supported that digital tools based on the behavioral theories, such as; TIM can increase user’s engagement and improvement of outcomes. For example; Liu et al. (2025) addressed that digital health interventions have been grounded in terms of self-awareness and treatment adherence.  </a:t>
            </a:r>
          </a:p>
          <a:p>
            <a:pPr algn="just">
              <a:spcBef>
                <a:spcPts val="600"/>
              </a:spcBef>
              <a:spcAft>
                <a:spcPts val="600"/>
              </a:spcAft>
            </a:pPr>
            <a:r>
              <a:rPr lang="en-US" sz="22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Critical discussion </a:t>
            </a:r>
          </a:p>
          <a:p>
            <a:pPr algn="just">
              <a:spcBef>
                <a:spcPts val="600"/>
              </a:spcBef>
              <a:spcAft>
                <a:spcPts val="600"/>
              </a:spcAft>
            </a:pP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TTM critically supports the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MoodTrack’s</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intervention by guiding the users through a progressive stage of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behavioural</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change, such as;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precontemplation</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contemplation, preparation, action, and maintenance. The app’s AI-supported mood tracking and CBT based tools tailored the interventions according to the readiness of the user for change, and promotion of a gradual self-awareness and sustained mental health habits. On the other hand, the limitation mainly lies in the individualistic focus that can overlook the social determinants and external stressors that are affecting the behavioral changes.</a:t>
            </a:r>
          </a:p>
        </p:txBody>
      </p:sp>
      <p:sp>
        <p:nvSpPr>
          <p:cNvPr id="6" name="TextBox 5"/>
          <p:cNvSpPr txBox="1"/>
          <p:nvPr/>
        </p:nvSpPr>
        <p:spPr>
          <a:xfrm>
            <a:off x="24339507" y="2793921"/>
            <a:ext cx="5068620" cy="13080504"/>
          </a:xfrm>
          <a:prstGeom prst="rect">
            <a:avLst/>
          </a:prstGeom>
          <a:solidFill>
            <a:schemeClr val="accent6">
              <a:lumMod val="20000"/>
              <a:lumOff val="80000"/>
            </a:schemeClr>
          </a:solidFill>
          <a:ln>
            <a:solidFill>
              <a:schemeClr val="tx1"/>
            </a:solidFill>
          </a:ln>
        </p:spPr>
        <p:txBody>
          <a:bodyPr wrap="square" rtlCol="0">
            <a:spAutoFit/>
          </a:bodyPr>
          <a:lstStyle/>
          <a:p>
            <a:pPr algn="ctr">
              <a:spcBef>
                <a:spcPts val="600"/>
              </a:spcBef>
              <a:spcAft>
                <a:spcPts val="600"/>
              </a:spcAft>
            </a:pPr>
            <a:r>
              <a:rPr lang="en-IN"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Expected Outcome</a:t>
            </a:r>
          </a:p>
          <a:p>
            <a:pPr algn="just">
              <a:spcBef>
                <a:spcPts val="600"/>
              </a:spcBef>
              <a:spcAft>
                <a:spcPts val="600"/>
              </a:spcAft>
            </a:pP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Using the TTM as the major foundation for the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MoodTrack</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App is expected to produce a measurable improvement in terms of mental health outcomes by fostering the sustained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behavioural</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change among the users. Through considering the stage-based interventions, people are more likely to develop greater self-awareness, motivation and coping capacities that can reduce the depressive and anxiety symptoms over the time. As addressed by Prochaska and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DiClemente</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in 1983, the stage-matched strategies have increased adherence to the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behavioural</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change by 25% to 30% in compared to the generic interventions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Raihan</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and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Cogburn</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2023). </a:t>
            </a:r>
          </a:p>
          <a:p>
            <a:pPr algn="just">
              <a:spcBef>
                <a:spcPts val="600"/>
              </a:spcBef>
              <a:spcAft>
                <a:spcPts val="600"/>
              </a:spcAft>
            </a:pP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digital applications while using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behavioural</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models have reflected major clinical outcomes. For example; the 2024 meta-analysis done by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Venkatesan</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et al. (2020) stated that users of cognitive-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behavioural</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digital interventions reported 35% of the improvement in terms of mood regulations and 28% reduction in anxiety levels after ensuring a continuous use. </a:t>
            </a:r>
          </a:p>
          <a:p>
            <a:pPr algn="just">
              <a:spcBef>
                <a:spcPts val="600"/>
              </a:spcBef>
              <a:spcAft>
                <a:spcPts val="600"/>
              </a:spcAft>
            </a:pP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By applying the TTM Framework in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MoodTrack</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is expected to enhance the user engagement, long-term adherence and a sustained emotional wellbeing. The </a:t>
            </a:r>
            <a:r>
              <a:rPr lang="en-US" sz="2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personalised</a:t>
            </a: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progression across the TTM stages has ensured that users have moved from awareness to the consistent actions, while leading to a major reduction in terms of psychological distress including the overall improvement in the public mental health outcomes.</a:t>
            </a:r>
          </a:p>
        </p:txBody>
      </p:sp>
      <p:sp>
        <p:nvSpPr>
          <p:cNvPr id="7" name="Rectangle 6"/>
          <p:cNvSpPr/>
          <p:nvPr/>
        </p:nvSpPr>
        <p:spPr>
          <a:xfrm>
            <a:off x="19434784" y="2780862"/>
            <a:ext cx="4879299" cy="10363199"/>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2200" b="1" dirty="0">
                <a:latin typeface="Times New Roman" panose="02020603050405020304" pitchFamily="18" charset="0"/>
                <a:cs typeface="Times New Roman" panose="02020603050405020304" pitchFamily="18" charset="0"/>
              </a:rPr>
              <a:t>Critical evaluation of the intervention </a:t>
            </a:r>
            <a:endParaRPr lang="en-US" sz="2200" dirty="0">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cs typeface="Times New Roman" panose="02020603050405020304" pitchFamily="18" charset="0"/>
              </a:rPr>
              <a:t>The </a:t>
            </a:r>
            <a:r>
              <a:rPr lang="en-US" sz="2200" dirty="0" err="1">
                <a:latin typeface="Times New Roman" panose="02020603050405020304" pitchFamily="18" charset="0"/>
                <a:cs typeface="Times New Roman" panose="02020603050405020304" pitchFamily="18" charset="0"/>
              </a:rPr>
              <a:t>MoodTrack</a:t>
            </a:r>
            <a:r>
              <a:rPr lang="en-US" sz="2200" dirty="0">
                <a:latin typeface="Times New Roman" panose="02020603050405020304" pitchFamily="18" charset="0"/>
                <a:cs typeface="Times New Roman" panose="02020603050405020304" pitchFamily="18" charset="0"/>
              </a:rPr>
              <a:t> have demonstrated the clear strengths, where the evidence based CBT and mindfulness modules, including; AI-driven mood monitoring, and HIPAA-compliant data protections can enhance the user engagement, trust and early interventions. Its accessibility for the remote and underserved populations supports the scalability and equity, including the integration of options with healthcare providers who promotes continuity of care. On the other hand, certain level of limitations still persists, where the reliance on the self-report and algorithmic risks might cause a misclassification might reduce the effectiveness across different and diverse groups. The behavioral focus of the app can underplay the social determinants and structural barriers which needs better response from the system. </a:t>
            </a:r>
          </a:p>
          <a:p>
            <a:pPr algn="just"/>
            <a:r>
              <a:rPr lang="en-US" sz="2200" dirty="0">
                <a:latin typeface="Times New Roman" panose="02020603050405020304" pitchFamily="18" charset="0"/>
                <a:cs typeface="Times New Roman" panose="02020603050405020304" pitchFamily="18" charset="0"/>
              </a:rPr>
              <a:t>In this case, the sustained engagement remained as a challenging element, where the gamification and reminders might not offset the attrition of the users. In this case, the data privacy needs to have a current auditing and transparent governance for the prevention of the breaches and misuse.</a:t>
            </a:r>
          </a:p>
        </p:txBody>
      </p:sp>
      <p:sp>
        <p:nvSpPr>
          <p:cNvPr id="8" name="TextBox 7"/>
          <p:cNvSpPr txBox="1"/>
          <p:nvPr/>
        </p:nvSpPr>
        <p:spPr>
          <a:xfrm>
            <a:off x="19487751" y="15874425"/>
            <a:ext cx="9959706" cy="2954655"/>
          </a:xfrm>
          <a:prstGeom prst="rect">
            <a:avLst/>
          </a:prstGeom>
          <a:solidFill>
            <a:schemeClr val="accent2">
              <a:lumMod val="20000"/>
              <a:lumOff val="80000"/>
            </a:schemeClr>
          </a:solidFill>
          <a:ln>
            <a:solidFill>
              <a:schemeClr val="tx1"/>
            </a:solidFill>
          </a:ln>
        </p:spPr>
        <p:txBody>
          <a:bodyPr wrap="square" rtlCol="0">
            <a:spAutoFit/>
          </a:bodyPr>
          <a:lstStyle/>
          <a:p>
            <a:pPr algn="just">
              <a:spcBef>
                <a:spcPts val="600"/>
              </a:spcBef>
              <a:spcAft>
                <a:spcPts val="600"/>
              </a:spcAft>
            </a:pPr>
            <a:r>
              <a:rPr lang="en-US" sz="22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Conclusion                 </a:t>
            </a:r>
            <a:endParaRPr lang="en-IN"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600"/>
              </a:spcBef>
              <a:spcAft>
                <a:spcPts val="600"/>
              </a:spcAft>
            </a:pPr>
            <a:r>
              <a:rPr lang="en-US"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MoodTrack app addressed the way digital interventions can make a transformation from the public mental health through making a personalised, accessible, and evidence-based technology. Its integration of the TTM supports the sustainable behavioral changes, including early interventions and current self-management of depression and anxiety. From the policy perspectives, such tools have encouraged governments and healthcare organisations to integrate digital mental health services within the national wellbeing strategies, and ensuring an equitable access. </a:t>
            </a:r>
            <a:endParaRPr lang="en-IN" sz="2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9" name="Picture 8"/>
          <p:cNvPicPr>
            <a:picLocks noChangeAspect="1"/>
          </p:cNvPicPr>
          <p:nvPr/>
        </p:nvPicPr>
        <p:blipFill>
          <a:blip r:embed="rId3"/>
          <a:stretch>
            <a:fillRect/>
          </a:stretch>
        </p:blipFill>
        <p:spPr>
          <a:xfrm>
            <a:off x="19542670" y="13249555"/>
            <a:ext cx="4743869" cy="262487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Rectangle 9"/>
          <p:cNvSpPr/>
          <p:nvPr/>
        </p:nvSpPr>
        <p:spPr>
          <a:xfrm>
            <a:off x="22374856" y="15535871"/>
            <a:ext cx="1893467" cy="338554"/>
          </a:xfrm>
          <a:prstGeom prst="rect">
            <a:avLst/>
          </a:prstGeom>
        </p:spPr>
        <p:style>
          <a:lnRef idx="2">
            <a:schemeClr val="accent6"/>
          </a:lnRef>
          <a:fillRef idx="1">
            <a:schemeClr val="lt1"/>
          </a:fillRef>
          <a:effectRef idx="0">
            <a:schemeClr val="accent6"/>
          </a:effectRef>
          <a:fontRef idx="minor">
            <a:schemeClr val="dk1"/>
          </a:fontRef>
        </p:style>
        <p:txBody>
          <a:bodyPr wrap="none">
            <a:spAutoFit/>
          </a:bodyPr>
          <a:lstStyle/>
          <a:p>
            <a:pPr algn="just"/>
            <a:r>
              <a:rPr lang="en-US" sz="1600" dirty="0">
                <a:latin typeface="Times New Roman" panose="02020603050405020304" pitchFamily="18" charset="0"/>
                <a:cs typeface="Times New Roman" panose="02020603050405020304" pitchFamily="18" charset="0"/>
              </a:rPr>
              <a:t>(Source: Ellis, 2023)</a:t>
            </a:r>
          </a:p>
        </p:txBody>
      </p:sp>
      <p:pic>
        <p:nvPicPr>
          <p:cNvPr id="12" name="Picture 11"/>
          <p:cNvPicPr/>
          <p:nvPr/>
        </p:nvPicPr>
        <p:blipFill>
          <a:blip r:embed="rId4"/>
          <a:stretch>
            <a:fillRect/>
          </a:stretch>
        </p:blipFill>
        <p:spPr>
          <a:xfrm>
            <a:off x="0" y="17578688"/>
            <a:ext cx="4745681" cy="38049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3" name="Rectangle 12"/>
          <p:cNvSpPr/>
          <p:nvPr/>
        </p:nvSpPr>
        <p:spPr>
          <a:xfrm>
            <a:off x="2717006" y="20674012"/>
            <a:ext cx="1580882" cy="338554"/>
          </a:xfrm>
          <a:prstGeom prst="rect">
            <a:avLst/>
          </a:prstGeom>
        </p:spPr>
        <p:txBody>
          <a:bodyPr wrap="none">
            <a:spAutoFit/>
          </a:bodyPr>
          <a:lstStyle/>
          <a:p>
            <a:pPr algn="just"/>
            <a:r>
              <a:rPr lang="en-US" sz="1600" dirty="0">
                <a:latin typeface="Times New Roman" panose="02020603050405020304" pitchFamily="18" charset="0"/>
                <a:ea typeface="Calibri" panose="020F0502020204030204" pitchFamily="34" charset="0"/>
              </a:rPr>
              <a:t>(</a:t>
            </a:r>
            <a:r>
              <a:rPr lang="en-US" sz="1600" dirty="0" err="1">
                <a:latin typeface="Times New Roman" panose="02020603050405020304" pitchFamily="18" charset="0"/>
                <a:ea typeface="Calibri" panose="020F0502020204030204" pitchFamily="34" charset="0"/>
              </a:rPr>
              <a:t>Cdn.who</a:t>
            </a:r>
            <a:r>
              <a:rPr lang="en-US" sz="1600" dirty="0">
                <a:latin typeface="Times New Roman" panose="02020603050405020304" pitchFamily="18" charset="0"/>
                <a:ea typeface="Calibri" panose="020F0502020204030204" pitchFamily="34" charset="0"/>
              </a:rPr>
              <a:t>. 2025)</a:t>
            </a:r>
            <a:endParaRPr lang="en-US" sz="1600" dirty="0"/>
          </a:p>
        </p:txBody>
      </p:sp>
      <p:pic>
        <p:nvPicPr>
          <p:cNvPr id="14" name="Picture 13"/>
          <p:cNvPicPr/>
          <p:nvPr/>
        </p:nvPicPr>
        <p:blipFill>
          <a:blip r:embed="rId5"/>
          <a:stretch>
            <a:fillRect/>
          </a:stretch>
        </p:blipFill>
        <p:spPr>
          <a:xfrm>
            <a:off x="4857210" y="17016753"/>
            <a:ext cx="7570766" cy="43668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5" name="Rectangle 14"/>
          <p:cNvSpPr/>
          <p:nvPr/>
        </p:nvSpPr>
        <p:spPr>
          <a:xfrm>
            <a:off x="9346406" y="20832688"/>
            <a:ext cx="2406138" cy="338554"/>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pPr algn="just"/>
            <a:r>
              <a:rPr lang="en-US" sz="1600" dirty="0">
                <a:latin typeface="Times New Roman" panose="02020603050405020304" pitchFamily="18" charset="0"/>
                <a:ea typeface="Calibri" panose="020F0502020204030204" pitchFamily="34" charset="0"/>
              </a:rPr>
              <a:t>(Source: </a:t>
            </a:r>
            <a:r>
              <a:rPr lang="en-US" sz="1600" dirty="0" err="1">
                <a:latin typeface="Times New Roman" panose="02020603050405020304" pitchFamily="18" charset="0"/>
                <a:ea typeface="Calibri" panose="020F0502020204030204" pitchFamily="34" charset="0"/>
              </a:rPr>
              <a:t>Cdn.who</a:t>
            </a:r>
            <a:r>
              <a:rPr lang="en-US" sz="1600" dirty="0">
                <a:latin typeface="Times New Roman" panose="02020603050405020304" pitchFamily="18" charset="0"/>
                <a:ea typeface="Calibri" panose="020F0502020204030204" pitchFamily="34" charset="0"/>
              </a:rPr>
              <a:t>. 2025)</a:t>
            </a:r>
            <a:endParaRPr lang="en-US" sz="1600" dirty="0"/>
          </a:p>
        </p:txBody>
      </p:sp>
      <p:pic>
        <p:nvPicPr>
          <p:cNvPr id="16" name="Picture 4" descr="Mental Health App"/>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542671" y="18829081"/>
            <a:ext cx="3595936" cy="246318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7" name="Picture 16"/>
          <p:cNvPicPr>
            <a:picLocks noChangeAspect="1"/>
          </p:cNvPicPr>
          <p:nvPr/>
        </p:nvPicPr>
        <p:blipFill>
          <a:blip r:embed="rId7"/>
          <a:stretch>
            <a:fillRect/>
          </a:stretch>
        </p:blipFill>
        <p:spPr>
          <a:xfrm>
            <a:off x="23191574" y="18829079"/>
            <a:ext cx="3558984" cy="246318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8" name="Picture 17"/>
          <p:cNvPicPr>
            <a:picLocks noChangeAspect="1"/>
          </p:cNvPicPr>
          <p:nvPr/>
        </p:nvPicPr>
        <p:blipFill>
          <a:blip r:embed="rId8"/>
          <a:stretch>
            <a:fillRect/>
          </a:stretch>
        </p:blipFill>
        <p:spPr>
          <a:xfrm>
            <a:off x="26883431" y="18829078"/>
            <a:ext cx="2590799" cy="246318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0" name="TextBox 19"/>
          <p:cNvSpPr txBox="1"/>
          <p:nvPr/>
        </p:nvSpPr>
        <p:spPr>
          <a:xfrm>
            <a:off x="-238055" y="126490"/>
            <a:ext cx="30788884" cy="2002023"/>
          </a:xfrm>
          <a:prstGeom prst="rect">
            <a:avLst/>
          </a:prstGeom>
          <a:noFill/>
        </p:spPr>
        <p:txBody>
          <a:bodyPr wrap="square" rtlCol="0">
            <a:spAutoFit/>
          </a:bodyPr>
          <a:lstStyle/>
          <a:p>
            <a:pPr algn="ctr">
              <a:lnSpc>
                <a:spcPct val="150000"/>
              </a:lnSpc>
            </a:pPr>
            <a:r>
              <a:rPr lang="en-US" sz="4400" b="1" dirty="0">
                <a:latin typeface="Times New Roman" pitchFamily="18" charset="0"/>
                <a:ea typeface="Times New Roman"/>
                <a:cs typeface="Times New Roman" pitchFamily="18" charset="0"/>
              </a:rPr>
              <a:t>Reducing depression and anxiety among people through </a:t>
            </a:r>
            <a:r>
              <a:rPr lang="en-US" sz="4400" b="1" dirty="0" err="1">
                <a:latin typeface="Times New Roman" pitchFamily="18" charset="0"/>
                <a:ea typeface="Times New Roman"/>
                <a:cs typeface="Times New Roman" pitchFamily="18" charset="0"/>
              </a:rPr>
              <a:t>MoodTrack</a:t>
            </a:r>
            <a:r>
              <a:rPr lang="en-US" sz="4400" b="1" dirty="0">
                <a:latin typeface="Times New Roman" pitchFamily="18" charset="0"/>
                <a:ea typeface="Times New Roman"/>
                <a:cs typeface="Times New Roman" pitchFamily="18" charset="0"/>
              </a:rPr>
              <a:t> App: A digital intervention for public health promotions and wellbeing</a:t>
            </a:r>
            <a:endParaRPr lang="en-IN" sz="4400" b="1" dirty="0">
              <a:latin typeface="Times New Roman" pitchFamily="18" charset="0"/>
              <a:ea typeface="Arial"/>
              <a:cs typeface="Times New Roman" pitchFamily="18" charset="0"/>
            </a:endParaRPr>
          </a:p>
        </p:txBody>
      </p:sp>
      <p:pic>
        <p:nvPicPr>
          <p:cNvPr id="21" name="Picture 20"/>
          <p:cNvPicPr/>
          <p:nvPr/>
        </p:nvPicPr>
        <p:blipFill>
          <a:blip r:embed="rId9"/>
          <a:stretch>
            <a:fillRect/>
          </a:stretch>
        </p:blipFill>
        <p:spPr>
          <a:xfrm>
            <a:off x="322370" y="1767490"/>
            <a:ext cx="2076450" cy="908204"/>
          </a:xfrm>
          <a:prstGeom prst="rect">
            <a:avLst/>
          </a:prstGeom>
        </p:spPr>
      </p:pic>
      <p:pic>
        <p:nvPicPr>
          <p:cNvPr id="22" name="Picture 21"/>
          <p:cNvPicPr/>
          <p:nvPr/>
        </p:nvPicPr>
        <p:blipFill>
          <a:blip r:embed="rId9"/>
          <a:stretch>
            <a:fillRect/>
          </a:stretch>
        </p:blipFill>
        <p:spPr>
          <a:xfrm>
            <a:off x="27140605" y="1637652"/>
            <a:ext cx="2076450" cy="908204"/>
          </a:xfrm>
          <a:prstGeom prst="rect">
            <a:avLst/>
          </a:prstGeom>
        </p:spPr>
      </p:pic>
    </p:spTree>
    <p:extLst>
      <p:ext uri="{BB962C8B-B14F-4D97-AF65-F5344CB8AC3E}">
        <p14:creationId xmlns:p14="http://schemas.microsoft.com/office/powerpoint/2010/main" val="24993074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Background Backgrounds Images &amp; Pictures | Free Download On Pngtre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2" y="-109184"/>
            <a:ext cx="30279975" cy="2149439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345406" y="5738813"/>
            <a:ext cx="27965400" cy="11741163"/>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just">
              <a:lnSpc>
                <a:spcPct val="150000"/>
              </a:lnSpc>
              <a:spcBef>
                <a:spcPts val="600"/>
              </a:spcBef>
              <a:spcAft>
                <a:spcPts val="600"/>
              </a:spcAft>
            </a:pP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CDN.WHO. (2025) </a:t>
            </a:r>
            <a:r>
              <a:rPr lang="en-US" sz="2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Depression</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 </a:t>
            </a:r>
            <a:r>
              <a:rPr lang="en-US" sz="2800" u="sng" dirty="0">
                <a:solidFill>
                  <a:srgbClr val="000000"/>
                </a:solidFill>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xmlns="" val="tx"/>
                    </a:ext>
                  </a:extLst>
                </a:hlinkClick>
              </a:rPr>
              <a:t>https://cdn.who.int/media/docs/default-source/searo/mhs/2.-depression_factsheet-2017_sear.pdf</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(Accessed on 23rd Oct 2025)</a:t>
            </a:r>
            <a:endParaRPr lang="en-IN"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Farzan, M., Ebrahimi, H., </a:t>
            </a:r>
            <a:r>
              <a:rPr lang="en-US" sz="28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Pourali</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M. and </a:t>
            </a:r>
            <a:r>
              <a:rPr lang="en-US" sz="28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Sabeti</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F. (2025). Artificial intelligence-powered cognitive behavioral therapy chatbots, a systematic review. </a:t>
            </a:r>
            <a:r>
              <a:rPr lang="en-US" sz="2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Iranian journal of psychiatry</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US" sz="2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20</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(1), </a:t>
            </a:r>
            <a:r>
              <a:rPr lang="en-US" sz="28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p.102</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 </a:t>
            </a:r>
            <a:r>
              <a:rPr lang="en-US" sz="2800" u="sng" dirty="0">
                <a:solidFill>
                  <a:srgbClr val="000000"/>
                </a:solidFill>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xmlns="" val="tx"/>
                    </a:ext>
                  </a:extLst>
                </a:hlinkClick>
              </a:rPr>
              <a:t>https://pmc.ncbi.nlm.nih.gov/articles/PMC11904749/</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endParaRPr lang="en-IN"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Koh, J., </a:t>
            </a:r>
            <a:r>
              <a:rPr lang="en-US" sz="28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Tng</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G.Y</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and Hartanto, A. (2022). Potential and pitfalls of mobile mental health apps in traditional treatment: an umbrella review. </a:t>
            </a:r>
            <a:r>
              <a:rPr lang="en-US" sz="2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Journal of Personalized Medicine</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US" sz="2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12</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(9), </a:t>
            </a:r>
            <a:r>
              <a:rPr lang="en-US" sz="28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p.1376</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 </a:t>
            </a:r>
            <a:r>
              <a:rPr lang="en-US" sz="2800" u="sng" dirty="0">
                <a:solidFill>
                  <a:srgbClr val="000000"/>
                </a:solidFill>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xmlns="" val="tx"/>
                    </a:ext>
                  </a:extLst>
                </a:hlinkClick>
              </a:rPr>
              <a:t>https://www.mdpi.com/2075-4426/12/9/1376</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endParaRPr lang="en-IN"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Liu, C., </a:t>
            </a:r>
            <a:r>
              <a:rPr lang="en-US" sz="28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Linardon</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J., Fuller-</a:t>
            </a:r>
            <a:r>
              <a:rPr lang="en-US" sz="28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Tyszkiewicz</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M. and Messer, M. (2025). Perceptions on Drivers of Self-regulated Learning for Shaping Engagement with Digital Health Interventions: An Interview Study with Digital Health Users. </a:t>
            </a:r>
            <a:r>
              <a:rPr lang="en-US" sz="2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Technology, Knowledge and Learning</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US" sz="28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pp.1</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-15. Available at: </a:t>
            </a:r>
            <a:r>
              <a:rPr lang="en-US" sz="2800" u="sng" dirty="0">
                <a:solidFill>
                  <a:srgbClr val="000000"/>
                </a:solidFill>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xmlns="" val="tx"/>
                    </a:ext>
                  </a:extLst>
                </a:hlinkClick>
              </a:rPr>
              <a:t>https://link.springer.com/content/pdf/10.1007/s10758-025-09904-z.pdf</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endParaRPr lang="en-IN"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NHS (2024) </a:t>
            </a:r>
            <a:r>
              <a:rPr lang="en-US" sz="2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Helping you to take care of your mental wellbeing</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 </a:t>
            </a:r>
            <a:r>
              <a:rPr lang="en-US" sz="2800" u="sng" dirty="0">
                <a:solidFill>
                  <a:srgbClr val="000000"/>
                </a:solidFill>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xmlns="" val="tx"/>
                    </a:ext>
                  </a:extLst>
                </a:hlinkClick>
              </a:rPr>
              <a:t>https://www.nhs.uk/every-mind-matters/</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(Accessed on 22nd Oct 2025)</a:t>
            </a:r>
            <a:endParaRPr lang="en-IN"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Raihan, N. and Cogburn, M. (2023). Stages of change theory. In </a:t>
            </a:r>
            <a:r>
              <a:rPr lang="en-US" sz="2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StatPearls [Internet]</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StatPearls Publishing. Available at: </a:t>
            </a:r>
            <a:r>
              <a:rPr lang="en-US" sz="2800" u="sng" dirty="0">
                <a:solidFill>
                  <a:srgbClr val="000000"/>
                </a:solidFill>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xmlns="" val="tx"/>
                    </a:ext>
                  </a:extLst>
                </a:hlinkClick>
              </a:rPr>
              <a:t>https://www.ncbi.nlm.nih.gov/books/n/statpearls/article-29429/</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endParaRPr lang="en-IN"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Raihan, N. and Cogburn, M. (2023). Stages of change theory. In </a:t>
            </a:r>
            <a:r>
              <a:rPr lang="en-US" sz="2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StatPearls [Internet]</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StatPearls Publishing. Available at: </a:t>
            </a:r>
            <a:r>
              <a:rPr lang="en-US" sz="2800" u="sng" dirty="0">
                <a:solidFill>
                  <a:srgbClr val="000000"/>
                </a:solidFill>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xmlns="" val="tx"/>
                    </a:ext>
                  </a:extLst>
                </a:hlinkClick>
              </a:rPr>
              <a:t>https://www.ncbi.nlm.nih.gov/books/n/statpearls/article-29429/</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endParaRPr lang="en-IN"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Venkatesan, A., Rahimi, L., Kaur, M. and </a:t>
            </a:r>
            <a:r>
              <a:rPr lang="en-US" sz="28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Mosunic</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C. (2020). Digital cognitive behavior therapy intervention for depression and anxiety: retrospective study. </a:t>
            </a:r>
            <a:r>
              <a:rPr lang="en-US" sz="2800" i="1"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JMIR</a:t>
            </a:r>
            <a:r>
              <a:rPr lang="en-US" sz="2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Mental Health</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US" sz="2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7</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(8), </a:t>
            </a:r>
            <a:r>
              <a:rPr lang="en-US" sz="28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p.e21304</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 </a:t>
            </a:r>
            <a:r>
              <a:rPr lang="en-US" sz="2800" u="sng" dirty="0">
                <a:solidFill>
                  <a:srgbClr val="000000"/>
                </a:solidFill>
                <a:latin typeface="Times New Roman" panose="02020603050405020304" pitchFamily="18"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xmlns="" val="tx"/>
                    </a:ext>
                  </a:extLst>
                </a:hlinkClick>
              </a:rPr>
              <a:t>https://mental.jmir.org/2020/8/e21304/</a:t>
            </a:r>
            <a:endParaRPr lang="en-IN"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WHO (2025a) </a:t>
            </a:r>
            <a:r>
              <a:rPr lang="en-US" sz="2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Mental Health, Brain Health and Substance Use</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 </a:t>
            </a:r>
            <a:r>
              <a:rPr lang="en-US" sz="2800" u="sng" dirty="0">
                <a:solidFill>
                  <a:srgbClr val="000000"/>
                </a:solidFill>
                <a:latin typeface="Times New Roman" panose="02020603050405020304" pitchFamily="18"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xmlns="" val="tx"/>
                    </a:ext>
                  </a:extLst>
                </a:hlinkClick>
              </a:rPr>
              <a:t>https://www.who.int/teams/mental-health-and-substance-use/promotion-prevention/mental-health-in-the-workplace</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(Accessed on 22nd Oct 2025)</a:t>
            </a:r>
            <a:endParaRPr lang="en-IN"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WHO (2025b) </a:t>
            </a:r>
            <a:r>
              <a:rPr lang="en-US" sz="2800"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1st International Conference on Health Promotion, Ottawa, 1986.</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Available at: </a:t>
            </a:r>
            <a:r>
              <a:rPr lang="en-US" sz="2800" u="sng" dirty="0">
                <a:solidFill>
                  <a:srgbClr val="000000"/>
                </a:solidFill>
                <a:latin typeface="Times New Roman" panose="02020603050405020304" pitchFamily="18"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xmlns="" val="tx"/>
                    </a:ext>
                  </a:extLst>
                </a:hlinkClick>
              </a:rPr>
              <a:t>https://www.who.int/teams/health-promotion/enhanced-wellbeing/first-global-conference</a:t>
            </a:r>
            <a:r>
              <a:rPr lang="en-US"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(Accessed on 22nd Oct 2025)      </a:t>
            </a:r>
            <a:endParaRPr lang="en-IN" sz="2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Rectangle 2"/>
          <p:cNvSpPr/>
          <p:nvPr/>
        </p:nvSpPr>
        <p:spPr>
          <a:xfrm>
            <a:off x="1345406" y="2995613"/>
            <a:ext cx="27965400" cy="1015663"/>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US" sz="6000" b="1" dirty="0">
                <a:latin typeface="Times New Roman" panose="02020603050405020304" pitchFamily="18" charset="0"/>
                <a:ea typeface="Calibri" panose="020F0502020204030204" pitchFamily="34" charset="0"/>
              </a:rPr>
              <a:t>References </a:t>
            </a:r>
            <a:endParaRPr lang="en-US" sz="5400" dirty="0"/>
          </a:p>
        </p:txBody>
      </p:sp>
    </p:spTree>
    <p:extLst>
      <p:ext uri="{BB962C8B-B14F-4D97-AF65-F5344CB8AC3E}">
        <p14:creationId xmlns:p14="http://schemas.microsoft.com/office/powerpoint/2010/main" val="10310806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0</TotalTime>
  <Words>1645</Words>
  <Application>Microsoft Office PowerPoint</Application>
  <PresentationFormat>Custom</PresentationFormat>
  <Paragraphs>45</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Calibri</vt:lpstr>
      <vt:lpstr>Times New Roman</vt:lpstr>
      <vt:lpstr>Arial</vt:lpstr>
      <vt:lpstr>Office Theme</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2025-10-25T12:34:01Z</dcterms:created>
  <dcterms:modified xsi:type="dcterms:W3CDTF">2025-10-30T05:22:57Z</dcterms:modified>
  <dc:identifier/>
</cp:coreProperties>
</file>