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4" r:id="rId9"/>
    <p:sldId id="263"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47F92F6-DC2C-C542-A60E-7FCF45A52C89}" v="14" dt="2024-03-11T09:53:29.21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428"/>
    <p:restoredTop sz="94648"/>
  </p:normalViewPr>
  <p:slideViewPr>
    <p:cSldViewPr snapToGrid="0">
      <p:cViewPr>
        <p:scale>
          <a:sx n="60" d="100"/>
          <a:sy n="60" d="100"/>
        </p:scale>
        <p:origin x="1496" y="1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695AF3-4D29-56C8-A4B8-8B54EC208B0E}"/>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934BC477-DC38-8A48-B944-AA5F52F2E43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884E3BB-534A-4CDF-FAF6-DE154C9114B6}"/>
              </a:ext>
            </a:extLst>
          </p:cNvPr>
          <p:cNvSpPr>
            <a:spLocks noGrp="1"/>
          </p:cNvSpPr>
          <p:nvPr>
            <p:ph type="dt" sz="half" idx="10"/>
          </p:nvPr>
        </p:nvSpPr>
        <p:spPr/>
        <p:txBody>
          <a:bodyPr/>
          <a:lstStyle/>
          <a:p>
            <a:fld id="{2A3F4B17-4869-6A47-B1F4-36C29C26A177}" type="datetimeFigureOut">
              <a:rPr lang="en-US" smtClean="0"/>
              <a:t>3/7/24</a:t>
            </a:fld>
            <a:endParaRPr lang="en-US"/>
          </a:p>
        </p:txBody>
      </p:sp>
      <p:sp>
        <p:nvSpPr>
          <p:cNvPr id="5" name="Footer Placeholder 4">
            <a:extLst>
              <a:ext uri="{FF2B5EF4-FFF2-40B4-BE49-F238E27FC236}">
                <a16:creationId xmlns:a16="http://schemas.microsoft.com/office/drawing/2014/main" id="{6AE051BB-1FBB-A8B1-13D8-32D576C9C49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64D4320-58F1-4B88-16EF-FB72770D0BF4}"/>
              </a:ext>
            </a:extLst>
          </p:cNvPr>
          <p:cNvSpPr>
            <a:spLocks noGrp="1"/>
          </p:cNvSpPr>
          <p:nvPr>
            <p:ph type="sldNum" sz="quarter" idx="12"/>
          </p:nvPr>
        </p:nvSpPr>
        <p:spPr/>
        <p:txBody>
          <a:bodyPr/>
          <a:lstStyle/>
          <a:p>
            <a:fld id="{E387C90C-27D5-8540-826B-DACD20EB595C}" type="slidenum">
              <a:rPr lang="en-US" smtClean="0"/>
              <a:t>‹#›</a:t>
            </a:fld>
            <a:endParaRPr lang="en-US"/>
          </a:p>
        </p:txBody>
      </p:sp>
    </p:spTree>
    <p:extLst>
      <p:ext uri="{BB962C8B-B14F-4D97-AF65-F5344CB8AC3E}">
        <p14:creationId xmlns:p14="http://schemas.microsoft.com/office/powerpoint/2010/main" val="2920064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6C392E-631B-0D09-A508-549EEE6A3C35}"/>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12B5EC9-3794-8ABA-47FE-ADD55AC4B064}"/>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596B3A4-78FC-E3ED-0DD8-84A42F7664E5}"/>
              </a:ext>
            </a:extLst>
          </p:cNvPr>
          <p:cNvSpPr>
            <a:spLocks noGrp="1"/>
          </p:cNvSpPr>
          <p:nvPr>
            <p:ph type="dt" sz="half" idx="10"/>
          </p:nvPr>
        </p:nvSpPr>
        <p:spPr/>
        <p:txBody>
          <a:bodyPr/>
          <a:lstStyle/>
          <a:p>
            <a:fld id="{2A3F4B17-4869-6A47-B1F4-36C29C26A177}" type="datetimeFigureOut">
              <a:rPr lang="en-US" smtClean="0"/>
              <a:t>3/7/24</a:t>
            </a:fld>
            <a:endParaRPr lang="en-US"/>
          </a:p>
        </p:txBody>
      </p:sp>
      <p:sp>
        <p:nvSpPr>
          <p:cNvPr id="5" name="Footer Placeholder 4">
            <a:extLst>
              <a:ext uri="{FF2B5EF4-FFF2-40B4-BE49-F238E27FC236}">
                <a16:creationId xmlns:a16="http://schemas.microsoft.com/office/drawing/2014/main" id="{F1BBB6B8-15FC-05B7-A6F2-F049ACFE379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01CDA4F-022A-BFFB-0D73-12923477E080}"/>
              </a:ext>
            </a:extLst>
          </p:cNvPr>
          <p:cNvSpPr>
            <a:spLocks noGrp="1"/>
          </p:cNvSpPr>
          <p:nvPr>
            <p:ph type="sldNum" sz="quarter" idx="12"/>
          </p:nvPr>
        </p:nvSpPr>
        <p:spPr/>
        <p:txBody>
          <a:bodyPr/>
          <a:lstStyle/>
          <a:p>
            <a:fld id="{E387C90C-27D5-8540-826B-DACD20EB595C}" type="slidenum">
              <a:rPr lang="en-US" smtClean="0"/>
              <a:t>‹#›</a:t>
            </a:fld>
            <a:endParaRPr lang="en-US"/>
          </a:p>
        </p:txBody>
      </p:sp>
    </p:spTree>
    <p:extLst>
      <p:ext uri="{BB962C8B-B14F-4D97-AF65-F5344CB8AC3E}">
        <p14:creationId xmlns:p14="http://schemas.microsoft.com/office/powerpoint/2010/main" val="4123972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4BE380-B80D-DACC-0559-6A7ED0761BC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DDE27D3A-2A7E-E029-9866-670AA8F41D35}"/>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B516BF55-59E3-DFB3-E366-ABD4C0272DED}"/>
              </a:ext>
            </a:extLst>
          </p:cNvPr>
          <p:cNvSpPr>
            <a:spLocks noGrp="1"/>
          </p:cNvSpPr>
          <p:nvPr>
            <p:ph type="dt" sz="half" idx="10"/>
          </p:nvPr>
        </p:nvSpPr>
        <p:spPr/>
        <p:txBody>
          <a:bodyPr/>
          <a:lstStyle/>
          <a:p>
            <a:fld id="{2A3F4B17-4869-6A47-B1F4-36C29C26A177}" type="datetimeFigureOut">
              <a:rPr lang="en-US" smtClean="0"/>
              <a:t>3/7/24</a:t>
            </a:fld>
            <a:endParaRPr lang="en-US"/>
          </a:p>
        </p:txBody>
      </p:sp>
      <p:sp>
        <p:nvSpPr>
          <p:cNvPr id="5" name="Footer Placeholder 4">
            <a:extLst>
              <a:ext uri="{FF2B5EF4-FFF2-40B4-BE49-F238E27FC236}">
                <a16:creationId xmlns:a16="http://schemas.microsoft.com/office/drawing/2014/main" id="{D6FDFC9B-F2FD-62F4-8E83-97A501397B3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76533B4-BBCF-6AB2-608F-8FE64CDBDC8B}"/>
              </a:ext>
            </a:extLst>
          </p:cNvPr>
          <p:cNvSpPr>
            <a:spLocks noGrp="1"/>
          </p:cNvSpPr>
          <p:nvPr>
            <p:ph type="sldNum" sz="quarter" idx="12"/>
          </p:nvPr>
        </p:nvSpPr>
        <p:spPr/>
        <p:txBody>
          <a:bodyPr/>
          <a:lstStyle/>
          <a:p>
            <a:fld id="{E387C90C-27D5-8540-826B-DACD20EB595C}" type="slidenum">
              <a:rPr lang="en-US" smtClean="0"/>
              <a:t>‹#›</a:t>
            </a:fld>
            <a:endParaRPr lang="en-US"/>
          </a:p>
        </p:txBody>
      </p:sp>
    </p:spTree>
    <p:extLst>
      <p:ext uri="{BB962C8B-B14F-4D97-AF65-F5344CB8AC3E}">
        <p14:creationId xmlns:p14="http://schemas.microsoft.com/office/powerpoint/2010/main" val="28900947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CDFF0B-7C5F-9E98-5D1A-BD10B7E8494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4F158CFC-EF16-0396-E255-E7E93FB92897}"/>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80FE34A-D0A6-9649-7AC2-E8C130D76319}"/>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06C391A-B2C4-F8F3-BE7C-1B2A9043971E}"/>
              </a:ext>
            </a:extLst>
          </p:cNvPr>
          <p:cNvSpPr>
            <a:spLocks noGrp="1"/>
          </p:cNvSpPr>
          <p:nvPr>
            <p:ph type="dt" sz="half" idx="10"/>
          </p:nvPr>
        </p:nvSpPr>
        <p:spPr/>
        <p:txBody>
          <a:bodyPr/>
          <a:lstStyle/>
          <a:p>
            <a:fld id="{2A3F4B17-4869-6A47-B1F4-36C29C26A177}" type="datetimeFigureOut">
              <a:rPr lang="en-US" smtClean="0"/>
              <a:t>3/7/24</a:t>
            </a:fld>
            <a:endParaRPr lang="en-US"/>
          </a:p>
        </p:txBody>
      </p:sp>
      <p:sp>
        <p:nvSpPr>
          <p:cNvPr id="6" name="Footer Placeholder 5">
            <a:extLst>
              <a:ext uri="{FF2B5EF4-FFF2-40B4-BE49-F238E27FC236}">
                <a16:creationId xmlns:a16="http://schemas.microsoft.com/office/drawing/2014/main" id="{A6F98CBC-7BAB-4917-A4FA-9EE3A6A3244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C8516AE-14CD-168B-EE19-EF7A4CBB3B4A}"/>
              </a:ext>
            </a:extLst>
          </p:cNvPr>
          <p:cNvSpPr>
            <a:spLocks noGrp="1"/>
          </p:cNvSpPr>
          <p:nvPr>
            <p:ph type="sldNum" sz="quarter" idx="12"/>
          </p:nvPr>
        </p:nvSpPr>
        <p:spPr/>
        <p:txBody>
          <a:bodyPr/>
          <a:lstStyle/>
          <a:p>
            <a:fld id="{E387C90C-27D5-8540-826B-DACD20EB595C}" type="slidenum">
              <a:rPr lang="en-US" smtClean="0"/>
              <a:t>‹#›</a:t>
            </a:fld>
            <a:endParaRPr lang="en-US"/>
          </a:p>
        </p:txBody>
      </p:sp>
    </p:spTree>
    <p:extLst>
      <p:ext uri="{BB962C8B-B14F-4D97-AF65-F5344CB8AC3E}">
        <p14:creationId xmlns:p14="http://schemas.microsoft.com/office/powerpoint/2010/main" val="22476361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06EAD4-08B2-2016-64BC-48B306EEC371}"/>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2229E9F-39B2-DD08-7275-AFE1A4F6958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F02A6BF-AB27-7EA2-700E-656D7DB2663A}"/>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93A43790-AA7D-7938-6380-1E4DED7343F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12D3C62C-CBF4-07EA-4EF8-56414FFB1EB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09179B9-78C5-70A1-433A-BC9C3FD5E620}"/>
              </a:ext>
            </a:extLst>
          </p:cNvPr>
          <p:cNvSpPr>
            <a:spLocks noGrp="1"/>
          </p:cNvSpPr>
          <p:nvPr>
            <p:ph type="dt" sz="half" idx="10"/>
          </p:nvPr>
        </p:nvSpPr>
        <p:spPr/>
        <p:txBody>
          <a:bodyPr/>
          <a:lstStyle/>
          <a:p>
            <a:fld id="{2A3F4B17-4869-6A47-B1F4-36C29C26A177}" type="datetimeFigureOut">
              <a:rPr lang="en-US" smtClean="0"/>
              <a:t>3/7/24</a:t>
            </a:fld>
            <a:endParaRPr lang="en-US"/>
          </a:p>
        </p:txBody>
      </p:sp>
      <p:sp>
        <p:nvSpPr>
          <p:cNvPr id="8" name="Footer Placeholder 7">
            <a:extLst>
              <a:ext uri="{FF2B5EF4-FFF2-40B4-BE49-F238E27FC236}">
                <a16:creationId xmlns:a16="http://schemas.microsoft.com/office/drawing/2014/main" id="{6F30F8EA-1B02-036B-3153-ED513773732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342BCA1D-D416-EFB1-A4F8-9D32FFE615FD}"/>
              </a:ext>
            </a:extLst>
          </p:cNvPr>
          <p:cNvSpPr>
            <a:spLocks noGrp="1"/>
          </p:cNvSpPr>
          <p:nvPr>
            <p:ph type="sldNum" sz="quarter" idx="12"/>
          </p:nvPr>
        </p:nvSpPr>
        <p:spPr/>
        <p:txBody>
          <a:bodyPr/>
          <a:lstStyle/>
          <a:p>
            <a:fld id="{E387C90C-27D5-8540-826B-DACD20EB595C}" type="slidenum">
              <a:rPr lang="en-US" smtClean="0"/>
              <a:t>‹#›</a:t>
            </a:fld>
            <a:endParaRPr lang="en-US"/>
          </a:p>
        </p:txBody>
      </p:sp>
    </p:spTree>
    <p:extLst>
      <p:ext uri="{BB962C8B-B14F-4D97-AF65-F5344CB8AC3E}">
        <p14:creationId xmlns:p14="http://schemas.microsoft.com/office/powerpoint/2010/main" val="14179459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3634C0-35B0-CBC0-5DAE-96A4D5F09D18}"/>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9F0A0290-EA5E-CE92-512C-1F266F18728D}"/>
              </a:ext>
            </a:extLst>
          </p:cNvPr>
          <p:cNvSpPr>
            <a:spLocks noGrp="1"/>
          </p:cNvSpPr>
          <p:nvPr>
            <p:ph type="dt" sz="half" idx="10"/>
          </p:nvPr>
        </p:nvSpPr>
        <p:spPr/>
        <p:txBody>
          <a:bodyPr/>
          <a:lstStyle/>
          <a:p>
            <a:fld id="{2A3F4B17-4869-6A47-B1F4-36C29C26A177}" type="datetimeFigureOut">
              <a:rPr lang="en-US" smtClean="0"/>
              <a:t>3/7/24</a:t>
            </a:fld>
            <a:endParaRPr lang="en-US"/>
          </a:p>
        </p:txBody>
      </p:sp>
      <p:sp>
        <p:nvSpPr>
          <p:cNvPr id="4" name="Footer Placeholder 3">
            <a:extLst>
              <a:ext uri="{FF2B5EF4-FFF2-40B4-BE49-F238E27FC236}">
                <a16:creationId xmlns:a16="http://schemas.microsoft.com/office/drawing/2014/main" id="{7349944F-D55D-881D-4337-E7F798D94EB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412A156D-A04D-74A9-32F1-9781DDE5FA3F}"/>
              </a:ext>
            </a:extLst>
          </p:cNvPr>
          <p:cNvSpPr>
            <a:spLocks noGrp="1"/>
          </p:cNvSpPr>
          <p:nvPr>
            <p:ph type="sldNum" sz="quarter" idx="12"/>
          </p:nvPr>
        </p:nvSpPr>
        <p:spPr/>
        <p:txBody>
          <a:bodyPr/>
          <a:lstStyle/>
          <a:p>
            <a:fld id="{E387C90C-27D5-8540-826B-DACD20EB595C}" type="slidenum">
              <a:rPr lang="en-US" smtClean="0"/>
              <a:t>‹#›</a:t>
            </a:fld>
            <a:endParaRPr lang="en-US"/>
          </a:p>
        </p:txBody>
      </p:sp>
    </p:spTree>
    <p:extLst>
      <p:ext uri="{BB962C8B-B14F-4D97-AF65-F5344CB8AC3E}">
        <p14:creationId xmlns:p14="http://schemas.microsoft.com/office/powerpoint/2010/main" val="9126735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47E504-B941-D387-3D64-4B7636438123}"/>
              </a:ext>
            </a:extLst>
          </p:cNvPr>
          <p:cNvSpPr>
            <a:spLocks noGrp="1"/>
          </p:cNvSpPr>
          <p:nvPr>
            <p:ph type="dt" sz="half" idx="10"/>
          </p:nvPr>
        </p:nvSpPr>
        <p:spPr/>
        <p:txBody>
          <a:bodyPr/>
          <a:lstStyle/>
          <a:p>
            <a:fld id="{2A3F4B17-4869-6A47-B1F4-36C29C26A177}" type="datetimeFigureOut">
              <a:rPr lang="en-US" smtClean="0"/>
              <a:t>3/7/24</a:t>
            </a:fld>
            <a:endParaRPr lang="en-US"/>
          </a:p>
        </p:txBody>
      </p:sp>
      <p:sp>
        <p:nvSpPr>
          <p:cNvPr id="3" name="Footer Placeholder 2">
            <a:extLst>
              <a:ext uri="{FF2B5EF4-FFF2-40B4-BE49-F238E27FC236}">
                <a16:creationId xmlns:a16="http://schemas.microsoft.com/office/drawing/2014/main" id="{E50D037F-304E-78ED-866C-23682D9E9B9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DF826DE-50D9-9C13-F9AD-0A4488198060}"/>
              </a:ext>
            </a:extLst>
          </p:cNvPr>
          <p:cNvSpPr>
            <a:spLocks noGrp="1"/>
          </p:cNvSpPr>
          <p:nvPr>
            <p:ph type="sldNum" sz="quarter" idx="12"/>
          </p:nvPr>
        </p:nvSpPr>
        <p:spPr/>
        <p:txBody>
          <a:bodyPr/>
          <a:lstStyle/>
          <a:p>
            <a:fld id="{E387C90C-27D5-8540-826B-DACD20EB595C}" type="slidenum">
              <a:rPr lang="en-US" smtClean="0"/>
              <a:t>‹#›</a:t>
            </a:fld>
            <a:endParaRPr lang="en-US"/>
          </a:p>
        </p:txBody>
      </p:sp>
    </p:spTree>
    <p:extLst>
      <p:ext uri="{BB962C8B-B14F-4D97-AF65-F5344CB8AC3E}">
        <p14:creationId xmlns:p14="http://schemas.microsoft.com/office/powerpoint/2010/main" val="6722780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12CD3E-8DFB-36EE-EE3D-D7BF49A4438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22ECE97F-207C-9EE6-6E0E-9D47A801DF1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EE5D2E80-1E5B-D6A4-09D9-38552A14EE7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C7F33D8-003B-5F2B-66FA-ACB30C16B398}"/>
              </a:ext>
            </a:extLst>
          </p:cNvPr>
          <p:cNvSpPr>
            <a:spLocks noGrp="1"/>
          </p:cNvSpPr>
          <p:nvPr>
            <p:ph type="dt" sz="half" idx="10"/>
          </p:nvPr>
        </p:nvSpPr>
        <p:spPr/>
        <p:txBody>
          <a:bodyPr/>
          <a:lstStyle/>
          <a:p>
            <a:fld id="{2A3F4B17-4869-6A47-B1F4-36C29C26A177}" type="datetimeFigureOut">
              <a:rPr lang="en-US" smtClean="0"/>
              <a:t>3/7/24</a:t>
            </a:fld>
            <a:endParaRPr lang="en-US"/>
          </a:p>
        </p:txBody>
      </p:sp>
      <p:sp>
        <p:nvSpPr>
          <p:cNvPr id="6" name="Footer Placeholder 5">
            <a:extLst>
              <a:ext uri="{FF2B5EF4-FFF2-40B4-BE49-F238E27FC236}">
                <a16:creationId xmlns:a16="http://schemas.microsoft.com/office/drawing/2014/main" id="{C291BD9E-D31A-2CBE-64A8-F57998200B1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34546EC-2065-6C27-11BA-FCA66E0F9C66}"/>
              </a:ext>
            </a:extLst>
          </p:cNvPr>
          <p:cNvSpPr>
            <a:spLocks noGrp="1"/>
          </p:cNvSpPr>
          <p:nvPr>
            <p:ph type="sldNum" sz="quarter" idx="12"/>
          </p:nvPr>
        </p:nvSpPr>
        <p:spPr/>
        <p:txBody>
          <a:bodyPr/>
          <a:lstStyle/>
          <a:p>
            <a:fld id="{E387C90C-27D5-8540-826B-DACD20EB595C}" type="slidenum">
              <a:rPr lang="en-US" smtClean="0"/>
              <a:t>‹#›</a:t>
            </a:fld>
            <a:endParaRPr lang="en-US"/>
          </a:p>
        </p:txBody>
      </p:sp>
    </p:spTree>
    <p:extLst>
      <p:ext uri="{BB962C8B-B14F-4D97-AF65-F5344CB8AC3E}">
        <p14:creationId xmlns:p14="http://schemas.microsoft.com/office/powerpoint/2010/main" val="4411305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0F3276-E3D7-207D-BCC0-4B79D4B823F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8D2C02D-8078-0526-16C9-C8060F907A8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6A1DF540-C712-44D1-879A-108C59627DA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5A14F08-9FC7-E25C-BDF6-D2EFB4E1EBCB}"/>
              </a:ext>
            </a:extLst>
          </p:cNvPr>
          <p:cNvSpPr>
            <a:spLocks noGrp="1"/>
          </p:cNvSpPr>
          <p:nvPr>
            <p:ph type="dt" sz="half" idx="10"/>
          </p:nvPr>
        </p:nvSpPr>
        <p:spPr/>
        <p:txBody>
          <a:bodyPr/>
          <a:lstStyle/>
          <a:p>
            <a:fld id="{2A3F4B17-4869-6A47-B1F4-36C29C26A177}" type="datetimeFigureOut">
              <a:rPr lang="en-US" smtClean="0"/>
              <a:t>3/7/24</a:t>
            </a:fld>
            <a:endParaRPr lang="en-US"/>
          </a:p>
        </p:txBody>
      </p:sp>
      <p:sp>
        <p:nvSpPr>
          <p:cNvPr id="6" name="Footer Placeholder 5">
            <a:extLst>
              <a:ext uri="{FF2B5EF4-FFF2-40B4-BE49-F238E27FC236}">
                <a16:creationId xmlns:a16="http://schemas.microsoft.com/office/drawing/2014/main" id="{209D92D3-E47D-5FEC-16AE-0B1C29C2942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BA3D2E4-178B-8DB7-D3EC-494FC44FE6BC}"/>
              </a:ext>
            </a:extLst>
          </p:cNvPr>
          <p:cNvSpPr>
            <a:spLocks noGrp="1"/>
          </p:cNvSpPr>
          <p:nvPr>
            <p:ph type="sldNum" sz="quarter" idx="12"/>
          </p:nvPr>
        </p:nvSpPr>
        <p:spPr/>
        <p:txBody>
          <a:bodyPr/>
          <a:lstStyle/>
          <a:p>
            <a:fld id="{E387C90C-27D5-8540-826B-DACD20EB595C}" type="slidenum">
              <a:rPr lang="en-US" smtClean="0"/>
              <a:t>‹#›</a:t>
            </a:fld>
            <a:endParaRPr lang="en-US"/>
          </a:p>
        </p:txBody>
      </p:sp>
    </p:spTree>
    <p:extLst>
      <p:ext uri="{BB962C8B-B14F-4D97-AF65-F5344CB8AC3E}">
        <p14:creationId xmlns:p14="http://schemas.microsoft.com/office/powerpoint/2010/main" val="28812350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848287-FE7E-14FE-61CF-00DC751EA10F}"/>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60FF1E94-94E1-84F3-A447-26B15B0DA997}"/>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A993756-8DD2-BDB9-EF55-3321720E852A}"/>
              </a:ext>
            </a:extLst>
          </p:cNvPr>
          <p:cNvSpPr>
            <a:spLocks noGrp="1"/>
          </p:cNvSpPr>
          <p:nvPr>
            <p:ph type="dt" sz="half" idx="10"/>
          </p:nvPr>
        </p:nvSpPr>
        <p:spPr/>
        <p:txBody>
          <a:bodyPr/>
          <a:lstStyle/>
          <a:p>
            <a:fld id="{2A3F4B17-4869-6A47-B1F4-36C29C26A177}" type="datetimeFigureOut">
              <a:rPr lang="en-US" smtClean="0"/>
              <a:t>3/7/24</a:t>
            </a:fld>
            <a:endParaRPr lang="en-US"/>
          </a:p>
        </p:txBody>
      </p:sp>
      <p:sp>
        <p:nvSpPr>
          <p:cNvPr id="5" name="Footer Placeholder 4">
            <a:extLst>
              <a:ext uri="{FF2B5EF4-FFF2-40B4-BE49-F238E27FC236}">
                <a16:creationId xmlns:a16="http://schemas.microsoft.com/office/drawing/2014/main" id="{0D203F22-0178-A1CB-54CE-25BF4861452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1B51D4A-477E-AEC0-1F6D-FCF351576A72}"/>
              </a:ext>
            </a:extLst>
          </p:cNvPr>
          <p:cNvSpPr>
            <a:spLocks noGrp="1"/>
          </p:cNvSpPr>
          <p:nvPr>
            <p:ph type="sldNum" sz="quarter" idx="12"/>
          </p:nvPr>
        </p:nvSpPr>
        <p:spPr/>
        <p:txBody>
          <a:bodyPr/>
          <a:lstStyle/>
          <a:p>
            <a:fld id="{E387C90C-27D5-8540-826B-DACD20EB595C}" type="slidenum">
              <a:rPr lang="en-US" smtClean="0"/>
              <a:t>‹#›</a:t>
            </a:fld>
            <a:endParaRPr lang="en-US"/>
          </a:p>
        </p:txBody>
      </p:sp>
    </p:spTree>
    <p:extLst>
      <p:ext uri="{BB962C8B-B14F-4D97-AF65-F5344CB8AC3E}">
        <p14:creationId xmlns:p14="http://schemas.microsoft.com/office/powerpoint/2010/main" val="31285761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CCA662C-C3C5-754B-1D98-2881835780D1}"/>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DC022B3-AD02-B98A-84BE-5CD1F2706C51}"/>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3376544-4635-140A-229A-79AB374584A9}"/>
              </a:ext>
            </a:extLst>
          </p:cNvPr>
          <p:cNvSpPr>
            <a:spLocks noGrp="1"/>
          </p:cNvSpPr>
          <p:nvPr>
            <p:ph type="dt" sz="half" idx="10"/>
          </p:nvPr>
        </p:nvSpPr>
        <p:spPr/>
        <p:txBody>
          <a:bodyPr/>
          <a:lstStyle/>
          <a:p>
            <a:fld id="{2A3F4B17-4869-6A47-B1F4-36C29C26A177}" type="datetimeFigureOut">
              <a:rPr lang="en-US" smtClean="0"/>
              <a:t>3/7/24</a:t>
            </a:fld>
            <a:endParaRPr lang="en-US"/>
          </a:p>
        </p:txBody>
      </p:sp>
      <p:sp>
        <p:nvSpPr>
          <p:cNvPr id="5" name="Footer Placeholder 4">
            <a:extLst>
              <a:ext uri="{FF2B5EF4-FFF2-40B4-BE49-F238E27FC236}">
                <a16:creationId xmlns:a16="http://schemas.microsoft.com/office/drawing/2014/main" id="{D7EE9163-7498-C02E-0915-90C4362CF42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805207-D6AF-136B-747F-D6D1D69BEC28}"/>
              </a:ext>
            </a:extLst>
          </p:cNvPr>
          <p:cNvSpPr>
            <a:spLocks noGrp="1"/>
          </p:cNvSpPr>
          <p:nvPr>
            <p:ph type="sldNum" sz="quarter" idx="12"/>
          </p:nvPr>
        </p:nvSpPr>
        <p:spPr/>
        <p:txBody>
          <a:bodyPr/>
          <a:lstStyle/>
          <a:p>
            <a:fld id="{E387C90C-27D5-8540-826B-DACD20EB595C}" type="slidenum">
              <a:rPr lang="en-US" smtClean="0"/>
              <a:t>‹#›</a:t>
            </a:fld>
            <a:endParaRPr lang="en-US"/>
          </a:p>
        </p:txBody>
      </p:sp>
    </p:spTree>
    <p:extLst>
      <p:ext uri="{BB962C8B-B14F-4D97-AF65-F5344CB8AC3E}">
        <p14:creationId xmlns:p14="http://schemas.microsoft.com/office/powerpoint/2010/main" val="4581756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84EE214-DC9B-BD35-CDB3-CF0A712A9BE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AF4F5D3-AC3B-C2E0-18F9-0538EAD6564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7E6BCC0-2923-AFB3-31D0-A8CE4356533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2A3F4B17-4869-6A47-B1F4-36C29C26A177}" type="datetimeFigureOut">
              <a:rPr lang="en-US" smtClean="0"/>
              <a:t>3/7/24</a:t>
            </a:fld>
            <a:endParaRPr lang="en-US"/>
          </a:p>
        </p:txBody>
      </p:sp>
      <p:sp>
        <p:nvSpPr>
          <p:cNvPr id="5" name="Footer Placeholder 4">
            <a:extLst>
              <a:ext uri="{FF2B5EF4-FFF2-40B4-BE49-F238E27FC236}">
                <a16:creationId xmlns:a16="http://schemas.microsoft.com/office/drawing/2014/main" id="{1ED3BF91-C897-25B4-E8A3-593B2A5334D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F841502F-5698-006A-307D-D07D8508132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387C90C-27D5-8540-826B-DACD20EB595C}" type="slidenum">
              <a:rPr lang="en-US" smtClean="0"/>
              <a:t>‹#›</a:t>
            </a:fld>
            <a:endParaRPr lang="en-US"/>
          </a:p>
        </p:txBody>
      </p:sp>
    </p:spTree>
    <p:extLst>
      <p:ext uri="{BB962C8B-B14F-4D97-AF65-F5344CB8AC3E}">
        <p14:creationId xmlns:p14="http://schemas.microsoft.com/office/powerpoint/2010/main" val="161186280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descr="Police officers standing next to a car&#10;&#10;Description automatically generated">
            <a:extLst>
              <a:ext uri="{FF2B5EF4-FFF2-40B4-BE49-F238E27FC236}">
                <a16:creationId xmlns:a16="http://schemas.microsoft.com/office/drawing/2014/main" id="{4D5B4E23-BFA5-C50E-DE5E-09705DEFEAED}"/>
              </a:ext>
            </a:extLst>
          </p:cNvPr>
          <p:cNvPicPr>
            <a:picLocks noChangeAspect="1"/>
          </p:cNvPicPr>
          <p:nvPr/>
        </p:nvPicPr>
        <p:blipFill rotWithShape="1">
          <a:blip r:embed="rId2"/>
          <a:srcRect t="18895" b="5208"/>
          <a:stretch/>
        </p:blipFill>
        <p:spPr>
          <a:xfrm>
            <a:off x="4267200" y="10"/>
            <a:ext cx="7924800" cy="3383270"/>
          </a:xfrm>
          <a:prstGeom prst="rect">
            <a:avLst/>
          </a:prstGeom>
        </p:spPr>
      </p:pic>
      <p:pic>
        <p:nvPicPr>
          <p:cNvPr id="6" name="Picture 5" descr="A diagram of a stadium&#10;&#10;Description automatically generated">
            <a:extLst>
              <a:ext uri="{FF2B5EF4-FFF2-40B4-BE49-F238E27FC236}">
                <a16:creationId xmlns:a16="http://schemas.microsoft.com/office/drawing/2014/main" id="{507EAC3F-FE03-A838-4D4E-7C5EFDFC0DCD}"/>
              </a:ext>
            </a:extLst>
          </p:cNvPr>
          <p:cNvPicPr>
            <a:picLocks noChangeAspect="1"/>
          </p:cNvPicPr>
          <p:nvPr/>
        </p:nvPicPr>
        <p:blipFill rotWithShape="1">
          <a:blip r:embed="rId3"/>
          <a:srcRect r="2" b="20398"/>
          <a:stretch/>
        </p:blipFill>
        <p:spPr>
          <a:xfrm>
            <a:off x="4650916" y="3474720"/>
            <a:ext cx="7555832" cy="3383280"/>
          </a:xfrm>
          <a:prstGeom prst="rect">
            <a:avLst/>
          </a:prstGeom>
        </p:spPr>
      </p:pic>
      <p:sp>
        <p:nvSpPr>
          <p:cNvPr id="2" name="Title 1">
            <a:extLst>
              <a:ext uri="{FF2B5EF4-FFF2-40B4-BE49-F238E27FC236}">
                <a16:creationId xmlns:a16="http://schemas.microsoft.com/office/drawing/2014/main" id="{E19844D0-AF0B-C7A4-BAE2-879BB5BD06E5}"/>
              </a:ext>
            </a:extLst>
          </p:cNvPr>
          <p:cNvSpPr>
            <a:spLocks noGrp="1"/>
          </p:cNvSpPr>
          <p:nvPr>
            <p:ph type="ctrTitle"/>
          </p:nvPr>
        </p:nvSpPr>
        <p:spPr>
          <a:xfrm>
            <a:off x="643468" y="609600"/>
            <a:ext cx="3992700" cy="3877197"/>
          </a:xfrm>
        </p:spPr>
        <p:txBody>
          <a:bodyPr>
            <a:normAutofit/>
          </a:bodyPr>
          <a:lstStyle/>
          <a:p>
            <a:pPr algn="l"/>
            <a:r>
              <a:rPr lang="en-GB" sz="4400" kern="0" dirty="0">
                <a:latin typeface="AppleSystemUIFont"/>
                <a:ea typeface="Calibri" panose="020F0502020204030204" pitchFamily="34" charset="0"/>
                <a:cs typeface="AppleSystemUIFont"/>
              </a:rPr>
              <a:t>L</a:t>
            </a:r>
            <a:r>
              <a:rPr lang="en-GB" sz="4400" kern="0" dirty="0">
                <a:effectLst/>
                <a:latin typeface="AppleSystemUIFont"/>
                <a:ea typeface="Calibri" panose="020F0502020204030204" pitchFamily="34" charset="0"/>
                <a:cs typeface="AppleSystemUIFont"/>
              </a:rPr>
              <a:t>eadership in the police, during </a:t>
            </a:r>
            <a:br>
              <a:rPr lang="en-GB" sz="4400" kern="0" dirty="0">
                <a:effectLst/>
                <a:latin typeface="AppleSystemUIFont"/>
                <a:ea typeface="Calibri" panose="020F0502020204030204" pitchFamily="34" charset="0"/>
                <a:cs typeface="AppleSystemUIFont"/>
              </a:rPr>
            </a:br>
            <a:r>
              <a:rPr lang="en-GB" sz="4400" kern="0" dirty="0">
                <a:effectLst/>
                <a:latin typeface="AppleSystemUIFont"/>
                <a:ea typeface="Calibri" panose="020F0502020204030204" pitchFamily="34" charset="0"/>
                <a:cs typeface="AppleSystemUIFont"/>
              </a:rPr>
              <a:t>the Manchester Aren</a:t>
            </a:r>
            <a:r>
              <a:rPr lang="en-GB" sz="4400" kern="0" dirty="0">
                <a:effectLst/>
                <a:latin typeface="AppleSystemUIFont"/>
                <a:ea typeface="Times New Roman" panose="02020603050405020304" pitchFamily="18" charset="0"/>
                <a:cs typeface="AppleSystemUIFont"/>
              </a:rPr>
              <a:t>a</a:t>
            </a:r>
            <a:r>
              <a:rPr lang="en-GB" sz="4400" kern="0" dirty="0">
                <a:effectLst/>
                <a:latin typeface="AppleSystemUIFont"/>
                <a:ea typeface="Calibri" panose="020F0502020204030204" pitchFamily="34" charset="0"/>
                <a:cs typeface="AppleSystemUIFont"/>
              </a:rPr>
              <a:t> Attack</a:t>
            </a:r>
            <a:endParaRPr lang="en-US" sz="4400" dirty="0"/>
          </a:p>
        </p:txBody>
      </p:sp>
    </p:spTree>
    <p:extLst>
      <p:ext uri="{BB962C8B-B14F-4D97-AF65-F5344CB8AC3E}">
        <p14:creationId xmlns:p14="http://schemas.microsoft.com/office/powerpoint/2010/main" val="10082738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7247F4-CB5C-B21D-D1AD-8FD28852DBDB}"/>
              </a:ext>
            </a:extLst>
          </p:cNvPr>
          <p:cNvSpPr>
            <a:spLocks noGrp="1"/>
          </p:cNvSpPr>
          <p:nvPr>
            <p:ph type="title"/>
          </p:nvPr>
        </p:nvSpPr>
        <p:spPr>
          <a:xfrm>
            <a:off x="1137035" y="603622"/>
            <a:ext cx="4282380" cy="1322944"/>
          </a:xfrm>
        </p:spPr>
        <p:txBody>
          <a:bodyPr>
            <a:normAutofit/>
          </a:bodyPr>
          <a:lstStyle/>
          <a:p>
            <a:endParaRPr lang="en-US" sz="2000" dirty="0">
              <a:solidFill>
                <a:schemeClr val="tx1">
                  <a:lumMod val="85000"/>
                  <a:lumOff val="15000"/>
                </a:schemeClr>
              </a:solidFill>
            </a:endParaRPr>
          </a:p>
        </p:txBody>
      </p:sp>
      <p:sp>
        <p:nvSpPr>
          <p:cNvPr id="3" name="Content Placeholder 2">
            <a:extLst>
              <a:ext uri="{FF2B5EF4-FFF2-40B4-BE49-F238E27FC236}">
                <a16:creationId xmlns:a16="http://schemas.microsoft.com/office/drawing/2014/main" id="{790FF5B7-B5A4-FA88-8112-C1E397EF7931}"/>
              </a:ext>
            </a:extLst>
          </p:cNvPr>
          <p:cNvSpPr>
            <a:spLocks noGrp="1"/>
          </p:cNvSpPr>
          <p:nvPr>
            <p:ph idx="1"/>
          </p:nvPr>
        </p:nvSpPr>
        <p:spPr>
          <a:xfrm>
            <a:off x="1137034" y="2207977"/>
            <a:ext cx="3968365" cy="4046401"/>
          </a:xfrm>
        </p:spPr>
        <p:txBody>
          <a:bodyPr>
            <a:normAutofit/>
          </a:bodyPr>
          <a:lstStyle/>
          <a:p>
            <a:pPr marL="0" indent="0">
              <a:buNone/>
            </a:pPr>
            <a:r>
              <a:rPr lang="en-GB" sz="1600" dirty="0">
                <a:solidFill>
                  <a:schemeClr val="tx1">
                    <a:lumMod val="85000"/>
                    <a:lumOff val="15000"/>
                  </a:schemeClr>
                </a:solidFill>
                <a:effectLst/>
                <a:latin typeface="Helvetica Neue" panose="02000503000000020004" pitchFamily="2" charset="0"/>
              </a:rPr>
              <a:t>I would like to bring to your attention today a noteworthy incident that happened on May 22, 2017, during Ariana Grande's Manchester Arena concert. </a:t>
            </a:r>
          </a:p>
          <a:p>
            <a:pPr marL="0" indent="0">
              <a:buNone/>
            </a:pPr>
            <a:r>
              <a:rPr lang="en-GB" sz="1600" dirty="0">
                <a:solidFill>
                  <a:schemeClr val="tx1">
                    <a:lumMod val="85000"/>
                    <a:lumOff val="15000"/>
                  </a:schemeClr>
                </a:solidFill>
                <a:effectLst/>
                <a:latin typeface="Helvetica Neue" panose="02000503000000020004" pitchFamily="2" charset="0"/>
              </a:rPr>
              <a:t>Salman Abedi was the mastermind behind this horrifying attack, which claimed 22 lives and wounded an estimated 500 more.</a:t>
            </a:r>
          </a:p>
          <a:p>
            <a:pPr marL="0" indent="0">
              <a:buNone/>
            </a:pPr>
            <a:r>
              <a:rPr lang="en-GB" sz="1600" dirty="0">
                <a:solidFill>
                  <a:schemeClr val="tx1">
                    <a:lumMod val="85000"/>
                    <a:lumOff val="15000"/>
                  </a:schemeClr>
                </a:solidFill>
                <a:effectLst/>
                <a:latin typeface="Helvetica Neue" panose="02000503000000020004" pitchFamily="2" charset="0"/>
              </a:rPr>
              <a:t>Although emergency services and workers acted quickly, Sir John Saunders, the chairman of the Public Inquiry into the Manchester Arena Bombing, pointed out serious flaws in the planning and carrying out of the response.</a:t>
            </a:r>
          </a:p>
          <a:p>
            <a:endParaRPr lang="en-US" sz="1600" dirty="0">
              <a:solidFill>
                <a:schemeClr val="tx1">
                  <a:lumMod val="85000"/>
                  <a:lumOff val="15000"/>
                </a:schemeClr>
              </a:solidFill>
            </a:endParaRPr>
          </a:p>
        </p:txBody>
      </p:sp>
      <p:pic>
        <p:nvPicPr>
          <p:cNvPr id="9" name="Picture 8" descr="A collage of a group of people&#10;&#10;Description automatically generated">
            <a:extLst>
              <a:ext uri="{FF2B5EF4-FFF2-40B4-BE49-F238E27FC236}">
                <a16:creationId xmlns:a16="http://schemas.microsoft.com/office/drawing/2014/main" id="{24330023-B78E-B66D-61C7-A80C29EF3AC2}"/>
              </a:ext>
            </a:extLst>
          </p:cNvPr>
          <p:cNvPicPr>
            <a:picLocks noChangeAspect="1"/>
          </p:cNvPicPr>
          <p:nvPr/>
        </p:nvPicPr>
        <p:blipFill rotWithShape="1">
          <a:blip r:embed="rId2"/>
          <a:srcRect t="1536" r="3" b="4535"/>
          <a:stretch/>
        </p:blipFill>
        <p:spPr>
          <a:xfrm>
            <a:off x="5702185" y="1"/>
            <a:ext cx="6489823" cy="3429002"/>
          </a:xfrm>
          <a:custGeom>
            <a:avLst/>
            <a:gdLst/>
            <a:ahLst/>
            <a:cxnLst/>
            <a:rect l="l" t="t" r="r" b="b"/>
            <a:pathLst>
              <a:path w="6489823" h="3421047">
                <a:moveTo>
                  <a:pt x="383239" y="0"/>
                </a:moveTo>
                <a:lnTo>
                  <a:pt x="6489823" y="0"/>
                </a:lnTo>
                <a:lnTo>
                  <a:pt x="6489823" y="3421047"/>
                </a:lnTo>
                <a:lnTo>
                  <a:pt x="0" y="3421047"/>
                </a:lnTo>
                <a:lnTo>
                  <a:pt x="10162" y="3368785"/>
                </a:lnTo>
                <a:cubicBezTo>
                  <a:pt x="15448" y="3346584"/>
                  <a:pt x="22094" y="3323293"/>
                  <a:pt x="30699" y="3298569"/>
                </a:cubicBezTo>
                <a:cubicBezTo>
                  <a:pt x="41150" y="3275988"/>
                  <a:pt x="42443" y="3246652"/>
                  <a:pt x="33589" y="3233050"/>
                </a:cubicBezTo>
                <a:cubicBezTo>
                  <a:pt x="32065" y="3230708"/>
                  <a:pt x="30291" y="3228932"/>
                  <a:pt x="28325" y="3227777"/>
                </a:cubicBezTo>
                <a:cubicBezTo>
                  <a:pt x="30678" y="3188484"/>
                  <a:pt x="72205" y="3103624"/>
                  <a:pt x="73382" y="3050568"/>
                </a:cubicBezTo>
                <a:cubicBezTo>
                  <a:pt x="69165" y="3022639"/>
                  <a:pt x="68605" y="2960322"/>
                  <a:pt x="84953" y="2920501"/>
                </a:cubicBezTo>
                <a:cubicBezTo>
                  <a:pt x="69327" y="2932298"/>
                  <a:pt x="121103" y="2664904"/>
                  <a:pt x="109217" y="2657859"/>
                </a:cubicBezTo>
                <a:cubicBezTo>
                  <a:pt x="110075" y="2597031"/>
                  <a:pt x="138136" y="2522558"/>
                  <a:pt x="139777" y="2464312"/>
                </a:cubicBezTo>
                <a:cubicBezTo>
                  <a:pt x="141801" y="2450201"/>
                  <a:pt x="199861" y="2246813"/>
                  <a:pt x="198683" y="2236608"/>
                </a:cubicBezTo>
                <a:lnTo>
                  <a:pt x="283684" y="1924542"/>
                </a:lnTo>
                <a:cubicBezTo>
                  <a:pt x="313071" y="1811100"/>
                  <a:pt x="307196" y="1868801"/>
                  <a:pt x="336583" y="1755359"/>
                </a:cubicBezTo>
                <a:cubicBezTo>
                  <a:pt x="383246" y="1573239"/>
                  <a:pt x="363875" y="1577802"/>
                  <a:pt x="409119" y="1401207"/>
                </a:cubicBezTo>
                <a:cubicBezTo>
                  <a:pt x="428998" y="1329345"/>
                  <a:pt x="403240" y="1279669"/>
                  <a:pt x="421957" y="1175450"/>
                </a:cubicBezTo>
                <a:cubicBezTo>
                  <a:pt x="442602" y="1107577"/>
                  <a:pt x="340683" y="794854"/>
                  <a:pt x="369233" y="688836"/>
                </a:cubicBezTo>
                <a:cubicBezTo>
                  <a:pt x="378440" y="610640"/>
                  <a:pt x="331945" y="587322"/>
                  <a:pt x="346155" y="513896"/>
                </a:cubicBezTo>
                <a:cubicBezTo>
                  <a:pt x="351974" y="496939"/>
                  <a:pt x="362179" y="406394"/>
                  <a:pt x="344911" y="393010"/>
                </a:cubicBezTo>
                <a:cubicBezTo>
                  <a:pt x="389436" y="301493"/>
                  <a:pt x="356186" y="264408"/>
                  <a:pt x="369960" y="232042"/>
                </a:cubicBezTo>
                <a:cubicBezTo>
                  <a:pt x="394611" y="153791"/>
                  <a:pt x="372056" y="165633"/>
                  <a:pt x="392742" y="72037"/>
                </a:cubicBezTo>
                <a:cubicBezTo>
                  <a:pt x="398537" y="53819"/>
                  <a:pt x="397997" y="38693"/>
                  <a:pt x="394525" y="25405"/>
                </a:cubicBezTo>
                <a:close/>
              </a:path>
            </a:pathLst>
          </a:custGeom>
        </p:spPr>
      </p:pic>
      <p:pic>
        <p:nvPicPr>
          <p:cNvPr id="7" name="Picture 6" descr="A person in a black jacket&#10;&#10;Description automatically generated">
            <a:extLst>
              <a:ext uri="{FF2B5EF4-FFF2-40B4-BE49-F238E27FC236}">
                <a16:creationId xmlns:a16="http://schemas.microsoft.com/office/drawing/2014/main" id="{5DF066A3-D14A-054E-5EA3-C7BF60718588}"/>
              </a:ext>
            </a:extLst>
          </p:cNvPr>
          <p:cNvPicPr>
            <a:picLocks noChangeAspect="1"/>
          </p:cNvPicPr>
          <p:nvPr/>
        </p:nvPicPr>
        <p:blipFill rotWithShape="1">
          <a:blip r:embed="rId3"/>
          <a:srcRect r="-3" b="9988"/>
          <a:stretch/>
        </p:blipFill>
        <p:spPr>
          <a:xfrm>
            <a:off x="5419420" y="3429000"/>
            <a:ext cx="6772580" cy="3429000"/>
          </a:xfrm>
          <a:custGeom>
            <a:avLst/>
            <a:gdLst/>
            <a:ahLst/>
            <a:cxnLst/>
            <a:rect l="l" t="t" r="r" b="b"/>
            <a:pathLst>
              <a:path w="6772580" h="3429000">
                <a:moveTo>
                  <a:pt x="271594" y="0"/>
                </a:moveTo>
                <a:lnTo>
                  <a:pt x="6772580" y="0"/>
                </a:lnTo>
                <a:lnTo>
                  <a:pt x="6772580" y="3429000"/>
                </a:lnTo>
                <a:lnTo>
                  <a:pt x="8976" y="3429000"/>
                </a:lnTo>
                <a:lnTo>
                  <a:pt x="7894" y="3419403"/>
                </a:lnTo>
                <a:cubicBezTo>
                  <a:pt x="2772" y="3402540"/>
                  <a:pt x="-7409" y="3393117"/>
                  <a:pt x="8790" y="3369074"/>
                </a:cubicBezTo>
                <a:cubicBezTo>
                  <a:pt x="18674" y="3308209"/>
                  <a:pt x="52540" y="3147708"/>
                  <a:pt x="69466" y="3074368"/>
                </a:cubicBezTo>
                <a:cubicBezTo>
                  <a:pt x="86170" y="2985158"/>
                  <a:pt x="141939" y="2988106"/>
                  <a:pt x="138108" y="2937087"/>
                </a:cubicBezTo>
                <a:lnTo>
                  <a:pt x="159153" y="2788751"/>
                </a:lnTo>
                <a:cubicBezTo>
                  <a:pt x="164508" y="2771521"/>
                  <a:pt x="169861" y="2754291"/>
                  <a:pt x="175215" y="2737061"/>
                </a:cubicBezTo>
                <a:lnTo>
                  <a:pt x="178713" y="2662493"/>
                </a:lnTo>
                <a:cubicBezTo>
                  <a:pt x="182744" y="2662176"/>
                  <a:pt x="175495" y="2610710"/>
                  <a:pt x="177952" y="2608178"/>
                </a:cubicBezTo>
                <a:lnTo>
                  <a:pt x="200637" y="2557490"/>
                </a:lnTo>
                <a:lnTo>
                  <a:pt x="210272" y="2500823"/>
                </a:lnTo>
                <a:cubicBezTo>
                  <a:pt x="210821" y="2477149"/>
                  <a:pt x="233533" y="2498323"/>
                  <a:pt x="235189" y="2456370"/>
                </a:cubicBezTo>
                <a:cubicBezTo>
                  <a:pt x="241238" y="2390087"/>
                  <a:pt x="270663" y="2342381"/>
                  <a:pt x="270108" y="2307778"/>
                </a:cubicBezTo>
                <a:cubicBezTo>
                  <a:pt x="279775" y="2252634"/>
                  <a:pt x="274008" y="2281735"/>
                  <a:pt x="270232" y="2227103"/>
                </a:cubicBezTo>
                <a:cubicBezTo>
                  <a:pt x="277898" y="2187203"/>
                  <a:pt x="273018" y="2179895"/>
                  <a:pt x="278972" y="2138456"/>
                </a:cubicBezTo>
                <a:cubicBezTo>
                  <a:pt x="286874" y="2113373"/>
                  <a:pt x="293454" y="2098825"/>
                  <a:pt x="284204" y="2092747"/>
                </a:cubicBezTo>
                <a:cubicBezTo>
                  <a:pt x="285267" y="2080110"/>
                  <a:pt x="308510" y="2021121"/>
                  <a:pt x="306856" y="2003128"/>
                </a:cubicBezTo>
                <a:lnTo>
                  <a:pt x="296216" y="1944367"/>
                </a:lnTo>
                <a:lnTo>
                  <a:pt x="316030" y="1836128"/>
                </a:lnTo>
                <a:cubicBezTo>
                  <a:pt x="300726" y="1810623"/>
                  <a:pt x="342411" y="1768654"/>
                  <a:pt x="329496" y="1735241"/>
                </a:cubicBezTo>
                <a:cubicBezTo>
                  <a:pt x="331336" y="1711720"/>
                  <a:pt x="339485" y="1722162"/>
                  <a:pt x="343347" y="1679383"/>
                </a:cubicBezTo>
                <a:cubicBezTo>
                  <a:pt x="349669" y="1616089"/>
                  <a:pt x="356013" y="1614119"/>
                  <a:pt x="360800" y="1554542"/>
                </a:cubicBezTo>
                <a:cubicBezTo>
                  <a:pt x="361799" y="1491472"/>
                  <a:pt x="380405" y="1496141"/>
                  <a:pt x="377978" y="1470595"/>
                </a:cubicBezTo>
                <a:cubicBezTo>
                  <a:pt x="371480" y="1445071"/>
                  <a:pt x="407310" y="1366942"/>
                  <a:pt x="396801" y="1354553"/>
                </a:cubicBezTo>
                <a:cubicBezTo>
                  <a:pt x="387984" y="1324635"/>
                  <a:pt x="389939" y="1306198"/>
                  <a:pt x="378799" y="1292983"/>
                </a:cubicBezTo>
                <a:cubicBezTo>
                  <a:pt x="368230" y="1254082"/>
                  <a:pt x="380918" y="1242866"/>
                  <a:pt x="362697" y="1241293"/>
                </a:cubicBezTo>
                <a:lnTo>
                  <a:pt x="339388" y="1147085"/>
                </a:lnTo>
                <a:cubicBezTo>
                  <a:pt x="350485" y="1118433"/>
                  <a:pt x="353159" y="1072754"/>
                  <a:pt x="339952" y="1071934"/>
                </a:cubicBezTo>
                <a:cubicBezTo>
                  <a:pt x="327895" y="1004911"/>
                  <a:pt x="358371" y="924985"/>
                  <a:pt x="347188" y="889800"/>
                </a:cubicBezTo>
                <a:cubicBezTo>
                  <a:pt x="334220" y="804597"/>
                  <a:pt x="342717" y="786582"/>
                  <a:pt x="338803" y="749936"/>
                </a:cubicBezTo>
                <a:cubicBezTo>
                  <a:pt x="334890" y="713292"/>
                  <a:pt x="337271" y="707557"/>
                  <a:pt x="323706" y="669931"/>
                </a:cubicBezTo>
                <a:lnTo>
                  <a:pt x="313326" y="559992"/>
                </a:lnTo>
                <a:cubicBezTo>
                  <a:pt x="314747" y="543769"/>
                  <a:pt x="268004" y="450294"/>
                  <a:pt x="272650" y="451529"/>
                </a:cubicBezTo>
                <a:lnTo>
                  <a:pt x="256593" y="392499"/>
                </a:lnTo>
                <a:cubicBezTo>
                  <a:pt x="276778" y="343341"/>
                  <a:pt x="246535" y="361906"/>
                  <a:pt x="249583" y="321981"/>
                </a:cubicBezTo>
                <a:cubicBezTo>
                  <a:pt x="256450" y="297359"/>
                  <a:pt x="256557" y="284789"/>
                  <a:pt x="245172" y="280016"/>
                </a:cubicBezTo>
                <a:cubicBezTo>
                  <a:pt x="279102" y="164139"/>
                  <a:pt x="241674" y="235649"/>
                  <a:pt x="249784" y="152538"/>
                </a:cubicBezTo>
                <a:cubicBezTo>
                  <a:pt x="254846" y="115053"/>
                  <a:pt x="258144" y="77317"/>
                  <a:pt x="264479" y="36591"/>
                </a:cubicBezTo>
                <a:close/>
              </a:path>
            </a:pathLst>
          </a:custGeom>
        </p:spPr>
      </p:pic>
      <p:cxnSp>
        <p:nvCxnSpPr>
          <p:cNvPr id="11" name="Straight Arrow Connector 10">
            <a:extLst>
              <a:ext uri="{FF2B5EF4-FFF2-40B4-BE49-F238E27FC236}">
                <a16:creationId xmlns:a16="http://schemas.microsoft.com/office/drawing/2014/main" id="{AD12CC75-3DD9-8850-967C-5B83D9E228D7}"/>
              </a:ext>
            </a:extLst>
          </p:cNvPr>
          <p:cNvCxnSpPr>
            <a:cxnSpLocks/>
          </p:cNvCxnSpPr>
          <p:nvPr/>
        </p:nvCxnSpPr>
        <p:spPr>
          <a:xfrm>
            <a:off x="4466897" y="3531476"/>
            <a:ext cx="1061544" cy="136634"/>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759755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A14C2C-2272-8B9D-FA00-4AA68CFCE17F}"/>
              </a:ext>
            </a:extLst>
          </p:cNvPr>
          <p:cNvSpPr>
            <a:spLocks noGrp="1"/>
          </p:cNvSpPr>
          <p:nvPr>
            <p:ph type="title"/>
          </p:nvPr>
        </p:nvSpPr>
        <p:spPr>
          <a:xfrm>
            <a:off x="836679" y="723898"/>
            <a:ext cx="6002110" cy="1495425"/>
          </a:xfrm>
        </p:spPr>
        <p:txBody>
          <a:bodyPr>
            <a:normAutofit/>
          </a:bodyPr>
          <a:lstStyle/>
          <a:p>
            <a:r>
              <a:rPr lang="en-US" sz="2000" dirty="0"/>
              <a:t>The leadership styles</a:t>
            </a:r>
          </a:p>
        </p:txBody>
      </p:sp>
      <p:sp>
        <p:nvSpPr>
          <p:cNvPr id="3" name="Content Placeholder 2">
            <a:extLst>
              <a:ext uri="{FF2B5EF4-FFF2-40B4-BE49-F238E27FC236}">
                <a16:creationId xmlns:a16="http://schemas.microsoft.com/office/drawing/2014/main" id="{8F43ADC1-3823-EA70-5870-3E69ED843022}"/>
              </a:ext>
            </a:extLst>
          </p:cNvPr>
          <p:cNvSpPr>
            <a:spLocks noGrp="1"/>
          </p:cNvSpPr>
          <p:nvPr>
            <p:ph idx="1"/>
          </p:nvPr>
        </p:nvSpPr>
        <p:spPr>
          <a:xfrm>
            <a:off x="836679" y="2219323"/>
            <a:ext cx="6002110" cy="3729034"/>
          </a:xfrm>
        </p:spPr>
        <p:txBody>
          <a:bodyPr>
            <a:normAutofit/>
          </a:bodyPr>
          <a:lstStyle/>
          <a:p>
            <a:r>
              <a:rPr lang="en-GB" sz="2000" dirty="0">
                <a:effectLst/>
                <a:latin typeface="Helvetica Neue" panose="02000503000000020004" pitchFamily="2" charset="0"/>
              </a:rPr>
              <a:t>It becomes clear from examining the leadership and management aspects of this incident that the response plan had both prevailed and failures. One of the most important conclusions was that there was inadequate coordination among emergency services such as the police and the ambulance service, which caused mistakes and delays in the response to the attack's aftermath. </a:t>
            </a:r>
          </a:p>
          <a:p>
            <a:r>
              <a:rPr lang="en-GB" sz="2000" dirty="0">
                <a:effectLst/>
                <a:latin typeface="Helvetica Neue" panose="02000503000000020004" pitchFamily="2" charset="0"/>
              </a:rPr>
              <a:t>Emergency personnel must improve their coordination and collaboration to handle such incidents in the future.</a:t>
            </a:r>
          </a:p>
          <a:p>
            <a:endParaRPr lang="en-US" sz="2000" dirty="0"/>
          </a:p>
        </p:txBody>
      </p:sp>
      <p:pic>
        <p:nvPicPr>
          <p:cNvPr id="9" name="Picture 8" descr="Emergency vehicles on a street&#10;&#10;Description automatically generated">
            <a:extLst>
              <a:ext uri="{FF2B5EF4-FFF2-40B4-BE49-F238E27FC236}">
                <a16:creationId xmlns:a16="http://schemas.microsoft.com/office/drawing/2014/main" id="{7E4E923D-86A9-19A2-0164-70C59BFE74FA}"/>
              </a:ext>
            </a:extLst>
          </p:cNvPr>
          <p:cNvPicPr>
            <a:picLocks noChangeAspect="1"/>
          </p:cNvPicPr>
          <p:nvPr/>
        </p:nvPicPr>
        <p:blipFill rotWithShape="1">
          <a:blip r:embed="rId2"/>
          <a:srcRect l="30058" r="21348" b="-1"/>
          <a:stretch/>
        </p:blipFill>
        <p:spPr>
          <a:xfrm>
            <a:off x="7199440" y="10"/>
            <a:ext cx="4992560" cy="6857990"/>
          </a:xfrm>
          <a:prstGeom prst="rect">
            <a:avLst/>
          </a:prstGeom>
          <a:effectLst/>
        </p:spPr>
      </p:pic>
    </p:spTree>
    <p:extLst>
      <p:ext uri="{BB962C8B-B14F-4D97-AF65-F5344CB8AC3E}">
        <p14:creationId xmlns:p14="http://schemas.microsoft.com/office/powerpoint/2010/main" val="15702208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descr="Situational Leadership® Theory In Plain Language: The Landmark Model From  Paul Hersey and Ken Blanchard - LEADx">
            <a:extLst>
              <a:ext uri="{FF2B5EF4-FFF2-40B4-BE49-F238E27FC236}">
                <a16:creationId xmlns:a16="http://schemas.microsoft.com/office/drawing/2014/main" id="{B23C2E08-D7EC-78ED-1861-E8B8A15A014A}"/>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03182" y="517274"/>
            <a:ext cx="4777381" cy="5653707"/>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E173BDF2-70B6-0D3B-0CEF-A61A36B9713C}"/>
              </a:ext>
            </a:extLst>
          </p:cNvPr>
          <p:cNvSpPr>
            <a:spLocks noGrp="1"/>
          </p:cNvSpPr>
          <p:nvPr>
            <p:ph idx="1"/>
          </p:nvPr>
        </p:nvSpPr>
        <p:spPr>
          <a:xfrm>
            <a:off x="5910202" y="1557723"/>
            <a:ext cx="5458838" cy="4192520"/>
          </a:xfrm>
        </p:spPr>
        <p:txBody>
          <a:bodyPr>
            <a:normAutofit lnSpcReduction="10000"/>
          </a:bodyPr>
          <a:lstStyle/>
          <a:p>
            <a:r>
              <a:rPr lang="en-GB" sz="2000" dirty="0">
                <a:effectLst/>
                <a:latin typeface="Helvetica Neue" panose="02000503000000020004" pitchFamily="2" charset="0"/>
              </a:rPr>
              <a:t>It is clear from using theories of leadership like Blanchard &amp; Hersey's and the Situational Leadership Model that a more customised approach to leadership styles depending on the team members' preparedness, may have been beneficial.</a:t>
            </a:r>
          </a:p>
          <a:p>
            <a:pPr marL="0" indent="0">
              <a:buNone/>
            </a:pPr>
            <a:endParaRPr lang="en-GB" sz="2000" dirty="0">
              <a:latin typeface="Helvetica Neue" panose="02000503000000020004" pitchFamily="2" charset="0"/>
            </a:endParaRPr>
          </a:p>
          <a:p>
            <a:pPr marL="0" indent="0">
              <a:buNone/>
            </a:pPr>
            <a:r>
              <a:rPr lang="en-GB" sz="2000" u="sng" dirty="0">
                <a:effectLst/>
                <a:latin typeface="Helvetica Neue" panose="02000503000000020004" pitchFamily="2" charset="0"/>
              </a:rPr>
              <a:t>Douglas McGregor’s Theory X  &amp; Y</a:t>
            </a:r>
          </a:p>
          <a:p>
            <a:r>
              <a:rPr lang="en-GB" sz="2000" dirty="0">
                <a:effectLst/>
                <a:latin typeface="Helvetica Neue" panose="02000503000000020004" pitchFamily="2" charset="0"/>
              </a:rPr>
              <a:t>Douglas McGregor's Theory X and Theory Y emphasise the significance of modifying leadership philosophies by the circumstances, stressing specific guidance and oversight in times of crisis and enabling the group to make better decisions and work together afterward. </a:t>
            </a:r>
          </a:p>
          <a:p>
            <a:endParaRPr lang="en-US" sz="2000" dirty="0"/>
          </a:p>
        </p:txBody>
      </p:sp>
      <p:sp>
        <p:nvSpPr>
          <p:cNvPr id="4" name="TextBox 3">
            <a:extLst>
              <a:ext uri="{FF2B5EF4-FFF2-40B4-BE49-F238E27FC236}">
                <a16:creationId xmlns:a16="http://schemas.microsoft.com/office/drawing/2014/main" id="{A6211E2B-78C5-E3FC-AC48-34E4546087C3}"/>
              </a:ext>
            </a:extLst>
          </p:cNvPr>
          <p:cNvSpPr txBox="1"/>
          <p:nvPr/>
        </p:nvSpPr>
        <p:spPr>
          <a:xfrm>
            <a:off x="5910202" y="753814"/>
            <a:ext cx="4343400" cy="707886"/>
          </a:xfrm>
          <a:prstGeom prst="rect">
            <a:avLst/>
          </a:prstGeom>
          <a:noFill/>
        </p:spPr>
        <p:txBody>
          <a:bodyPr wrap="square" rtlCol="0">
            <a:spAutoFit/>
          </a:bodyPr>
          <a:lstStyle/>
          <a:p>
            <a:r>
              <a:rPr lang="en-US" sz="2000" u="sng" dirty="0"/>
              <a:t>Situational Leadership &amp; Blanchard &amp; Hersey’s</a:t>
            </a:r>
          </a:p>
        </p:txBody>
      </p:sp>
    </p:spTree>
    <p:extLst>
      <p:ext uri="{BB962C8B-B14F-4D97-AF65-F5344CB8AC3E}">
        <p14:creationId xmlns:p14="http://schemas.microsoft.com/office/powerpoint/2010/main" val="25047534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964132-A2D2-A79B-96A2-5AFD121A5C2D}"/>
              </a:ext>
            </a:extLst>
          </p:cNvPr>
          <p:cNvSpPr>
            <a:spLocks noGrp="1"/>
          </p:cNvSpPr>
          <p:nvPr>
            <p:ph type="title"/>
          </p:nvPr>
        </p:nvSpPr>
        <p:spPr>
          <a:xfrm>
            <a:off x="630936" y="640080"/>
            <a:ext cx="4818888" cy="1481328"/>
          </a:xfrm>
        </p:spPr>
        <p:txBody>
          <a:bodyPr anchor="b">
            <a:normAutofit/>
          </a:bodyPr>
          <a:lstStyle/>
          <a:p>
            <a:r>
              <a:rPr lang="en-US" sz="2400" dirty="0"/>
              <a:t>Adair’s Action Centered Leadership Model</a:t>
            </a:r>
          </a:p>
        </p:txBody>
      </p:sp>
      <p:sp>
        <p:nvSpPr>
          <p:cNvPr id="3" name="Content Placeholder 2">
            <a:extLst>
              <a:ext uri="{FF2B5EF4-FFF2-40B4-BE49-F238E27FC236}">
                <a16:creationId xmlns:a16="http://schemas.microsoft.com/office/drawing/2014/main" id="{6D14ED6D-2F99-842B-BF43-B8C6EA550BDC}"/>
              </a:ext>
            </a:extLst>
          </p:cNvPr>
          <p:cNvSpPr>
            <a:spLocks noGrp="1"/>
          </p:cNvSpPr>
          <p:nvPr>
            <p:ph idx="1"/>
          </p:nvPr>
        </p:nvSpPr>
        <p:spPr>
          <a:xfrm>
            <a:off x="630936" y="2660904"/>
            <a:ext cx="4818888" cy="3547872"/>
          </a:xfrm>
        </p:spPr>
        <p:txBody>
          <a:bodyPr anchor="t">
            <a:normAutofit/>
          </a:bodyPr>
          <a:lstStyle/>
          <a:p>
            <a:r>
              <a:rPr lang="en-GB" sz="2000" dirty="0">
                <a:effectLst/>
                <a:latin typeface="Helvetica Neue" panose="02000503000000020004" pitchFamily="2" charset="0"/>
              </a:rPr>
              <a:t>Adair's Action </a:t>
            </a:r>
            <a:r>
              <a:rPr lang="en-GB" sz="2000" dirty="0" err="1">
                <a:effectLst/>
                <a:latin typeface="Helvetica Neue" panose="02000503000000020004" pitchFamily="2" charset="0"/>
              </a:rPr>
              <a:t>Centered</a:t>
            </a:r>
            <a:r>
              <a:rPr lang="en-GB" sz="2000" dirty="0">
                <a:effectLst/>
                <a:latin typeface="Helvetica Neue" panose="02000503000000020004" pitchFamily="2" charset="0"/>
              </a:rPr>
              <a:t> Leadership Model offers an organised approach to accomplish achieving objectives, team building, and personal growth—all of which are essential components of successfully handling crisis circumstances. A more unified and effective reaction may be guaranteed by leaders by preserving balance in these domains.</a:t>
            </a:r>
          </a:p>
          <a:p>
            <a:endParaRPr lang="en-US" sz="2000" dirty="0"/>
          </a:p>
          <a:p>
            <a:endParaRPr lang="en-US" sz="2000" dirty="0"/>
          </a:p>
        </p:txBody>
      </p:sp>
      <p:pic>
        <p:nvPicPr>
          <p:cNvPr id="2050" name="Picture 2" descr="Action-centered Leadership Model (Adair, 1968) | Download Scientific Diagram">
            <a:extLst>
              <a:ext uri="{FF2B5EF4-FFF2-40B4-BE49-F238E27FC236}">
                <a16:creationId xmlns:a16="http://schemas.microsoft.com/office/drawing/2014/main" id="{86633B69-2793-86FB-9E28-94C31B466CC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099048" y="1384185"/>
            <a:ext cx="5458968" cy="40896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697783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8DFD2F-2127-94AC-9F32-0597523AC557}"/>
              </a:ext>
            </a:extLst>
          </p:cNvPr>
          <p:cNvSpPr>
            <a:spLocks noGrp="1"/>
          </p:cNvSpPr>
          <p:nvPr>
            <p:ph type="title"/>
          </p:nvPr>
        </p:nvSpPr>
        <p:spPr>
          <a:xfrm>
            <a:off x="6513788" y="365125"/>
            <a:ext cx="4840010" cy="1807305"/>
          </a:xfrm>
        </p:spPr>
        <p:txBody>
          <a:bodyPr>
            <a:normAutofit/>
          </a:bodyPr>
          <a:lstStyle/>
          <a:p>
            <a:r>
              <a:rPr lang="en-US" dirty="0"/>
              <a:t>Operation </a:t>
            </a:r>
            <a:r>
              <a:rPr lang="en-US" dirty="0" err="1"/>
              <a:t>Temperer</a:t>
            </a:r>
            <a:r>
              <a:rPr lang="en-US" dirty="0"/>
              <a:t> </a:t>
            </a:r>
          </a:p>
        </p:txBody>
      </p:sp>
      <p:sp>
        <p:nvSpPr>
          <p:cNvPr id="3" name="Content Placeholder 2">
            <a:extLst>
              <a:ext uri="{FF2B5EF4-FFF2-40B4-BE49-F238E27FC236}">
                <a16:creationId xmlns:a16="http://schemas.microsoft.com/office/drawing/2014/main" id="{D5BEB71D-53A5-7F2C-490F-69B7A75D0557}"/>
              </a:ext>
            </a:extLst>
          </p:cNvPr>
          <p:cNvSpPr>
            <a:spLocks noGrp="1"/>
          </p:cNvSpPr>
          <p:nvPr>
            <p:ph idx="1"/>
          </p:nvPr>
        </p:nvSpPr>
        <p:spPr>
          <a:xfrm>
            <a:off x="6513788" y="1765005"/>
            <a:ext cx="4840010" cy="4411958"/>
          </a:xfrm>
        </p:spPr>
        <p:txBody>
          <a:bodyPr>
            <a:normAutofit/>
          </a:bodyPr>
          <a:lstStyle/>
          <a:p>
            <a:r>
              <a:rPr lang="en-GB" sz="2000" dirty="0">
                <a:effectLst/>
                <a:latin typeface="Helvetica Neue" panose="02000503000000020004" pitchFamily="2" charset="0"/>
              </a:rPr>
              <a:t>In addition, Operation Temperer's military troops deployment reduced the strain on the police and emergency services. </a:t>
            </a:r>
          </a:p>
          <a:p>
            <a:r>
              <a:rPr lang="en-GB" sz="2000" dirty="0">
                <a:effectLst/>
                <a:latin typeface="Helvetica Neue" panose="02000503000000020004" pitchFamily="2" charset="0"/>
              </a:rPr>
              <a:t>Concerns are raised about the fundamental duties of the police </a:t>
            </a:r>
            <a:r>
              <a:rPr lang="en-GB" sz="2000" dirty="0">
                <a:latin typeface="Helvetica Neue" panose="02000503000000020004" pitchFamily="2" charset="0"/>
              </a:rPr>
              <a:t>service</a:t>
            </a:r>
            <a:r>
              <a:rPr lang="en-GB" sz="2000" dirty="0">
                <a:effectLst/>
                <a:latin typeface="Helvetica Neue" panose="02000503000000020004" pitchFamily="2" charset="0"/>
              </a:rPr>
              <a:t>, nevertheless, when operational policing is left to the military. </a:t>
            </a:r>
          </a:p>
          <a:p>
            <a:r>
              <a:rPr lang="en-GB" sz="2000" dirty="0">
                <a:effectLst/>
                <a:latin typeface="Helvetica Neue" panose="02000503000000020004" pitchFamily="2" charset="0"/>
              </a:rPr>
              <a:t>Future tactics need to concentrate on improving frontline responders' capacities and readiness without excessively depending on outside help.</a:t>
            </a:r>
          </a:p>
          <a:p>
            <a:endParaRPr lang="en-US" sz="2000" dirty="0"/>
          </a:p>
        </p:txBody>
      </p:sp>
      <p:pic>
        <p:nvPicPr>
          <p:cNvPr id="7" name="Picture 6" descr="A close-up of a soldier holding guns&#10;&#10;Description automatically generated">
            <a:extLst>
              <a:ext uri="{FF2B5EF4-FFF2-40B4-BE49-F238E27FC236}">
                <a16:creationId xmlns:a16="http://schemas.microsoft.com/office/drawing/2014/main" id="{CC6A0656-9296-6C1B-5E30-8D0613A564A5}"/>
              </a:ext>
            </a:extLst>
          </p:cNvPr>
          <p:cNvPicPr>
            <a:picLocks noChangeAspect="1"/>
          </p:cNvPicPr>
          <p:nvPr/>
        </p:nvPicPr>
        <p:blipFill rotWithShape="1">
          <a:blip r:embed="rId2"/>
          <a:srcRect l="26180" r="14285" b="-1"/>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Tree>
    <p:extLst>
      <p:ext uri="{BB962C8B-B14F-4D97-AF65-F5344CB8AC3E}">
        <p14:creationId xmlns:p14="http://schemas.microsoft.com/office/powerpoint/2010/main" val="35825246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Police officers in uniform walking in a tunnel&#10;&#10;Description automatically generated">
            <a:extLst>
              <a:ext uri="{FF2B5EF4-FFF2-40B4-BE49-F238E27FC236}">
                <a16:creationId xmlns:a16="http://schemas.microsoft.com/office/drawing/2014/main" id="{1BC33061-C2D7-87F3-5514-0A696DE88EE0}"/>
              </a:ext>
            </a:extLst>
          </p:cNvPr>
          <p:cNvPicPr>
            <a:picLocks noChangeAspect="1"/>
          </p:cNvPicPr>
          <p:nvPr/>
        </p:nvPicPr>
        <p:blipFill rotWithShape="1">
          <a:blip r:embed="rId2"/>
          <a:srcRect r="3416" b="-1"/>
          <a:stretch/>
        </p:blipFill>
        <p:spPr>
          <a:xfrm>
            <a:off x="2522356" y="10"/>
            <a:ext cx="9669642" cy="6857990"/>
          </a:xfrm>
          <a:prstGeom prst="rect">
            <a:avLst/>
          </a:prstGeom>
        </p:spPr>
      </p:pic>
      <p:sp>
        <p:nvSpPr>
          <p:cNvPr id="15" name="Rectangle 14">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5CB93E1-92C3-3177-B900-6595687DEC4B}"/>
              </a:ext>
            </a:extLst>
          </p:cNvPr>
          <p:cNvSpPr>
            <a:spLocks noGrp="1"/>
          </p:cNvSpPr>
          <p:nvPr>
            <p:ph type="title"/>
          </p:nvPr>
        </p:nvSpPr>
        <p:spPr>
          <a:xfrm>
            <a:off x="609736" y="230308"/>
            <a:ext cx="3822189" cy="1899912"/>
          </a:xfrm>
        </p:spPr>
        <p:txBody>
          <a:bodyPr>
            <a:normAutofit/>
          </a:bodyPr>
          <a:lstStyle/>
          <a:p>
            <a:r>
              <a:rPr lang="en-GB" sz="4000" dirty="0">
                <a:effectLst/>
                <a:latin typeface="Helvetica Neue" panose="02000503000000020004" pitchFamily="2" charset="0"/>
              </a:rPr>
              <a:t>In summary…</a:t>
            </a:r>
            <a:endParaRPr lang="en-US" sz="4000" dirty="0"/>
          </a:p>
        </p:txBody>
      </p:sp>
      <p:sp>
        <p:nvSpPr>
          <p:cNvPr id="3" name="Content Placeholder 2">
            <a:extLst>
              <a:ext uri="{FF2B5EF4-FFF2-40B4-BE49-F238E27FC236}">
                <a16:creationId xmlns:a16="http://schemas.microsoft.com/office/drawing/2014/main" id="{CF5E7DD0-9A19-26C8-9153-5656892E4D65}"/>
              </a:ext>
            </a:extLst>
          </p:cNvPr>
          <p:cNvSpPr>
            <a:spLocks noGrp="1"/>
          </p:cNvSpPr>
          <p:nvPr>
            <p:ph idx="1"/>
          </p:nvPr>
        </p:nvSpPr>
        <p:spPr>
          <a:xfrm>
            <a:off x="609736" y="2360528"/>
            <a:ext cx="3822189" cy="3742762"/>
          </a:xfrm>
        </p:spPr>
        <p:txBody>
          <a:bodyPr>
            <a:normAutofit/>
          </a:bodyPr>
          <a:lstStyle/>
          <a:p>
            <a:r>
              <a:rPr lang="en-GB" sz="1700" dirty="0">
                <a:effectLst/>
                <a:latin typeface="Helvetica Neue" panose="02000503000000020004" pitchFamily="2" charset="0"/>
              </a:rPr>
              <a:t>The Manchester Arena bombing serves as a sad reminder of how crucial it is to exercise excellent leadership and management in times of crisis. </a:t>
            </a:r>
          </a:p>
          <a:p>
            <a:r>
              <a:rPr lang="en-GB" sz="1700" dirty="0">
                <a:effectLst/>
                <a:latin typeface="Helvetica Neue" panose="02000503000000020004" pitchFamily="2" charset="0"/>
              </a:rPr>
              <a:t>We may better equip ourselves to manage similar circumstances in the future with more coordination, efficiency, and effectiveness by reviewing the past and applying advice based on relevant leadership theories.</a:t>
            </a:r>
          </a:p>
        </p:txBody>
      </p:sp>
    </p:spTree>
    <p:extLst>
      <p:ext uri="{BB962C8B-B14F-4D97-AF65-F5344CB8AC3E}">
        <p14:creationId xmlns:p14="http://schemas.microsoft.com/office/powerpoint/2010/main" val="25296039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89890" y="0"/>
            <a:ext cx="3902110" cy="2382977"/>
            <a:chOff x="6867015" y="-1"/>
            <a:chExt cx="5324985" cy="3251912"/>
          </a:xfrm>
          <a:solidFill>
            <a:schemeClr val="accent5">
              <a:alpha val="10000"/>
            </a:schemeClr>
          </a:solidFill>
        </p:grpSpPr>
        <p:sp>
          <p:nvSpPr>
            <p:cNvPr id="13" name="Freeform: Shape 12">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E2B0DD95-A830-5F69-519B-EE6FF28BDC70}"/>
              </a:ext>
            </a:extLst>
          </p:cNvPr>
          <p:cNvSpPr>
            <a:spLocks noGrp="1"/>
          </p:cNvSpPr>
          <p:nvPr>
            <p:ph idx="1"/>
          </p:nvPr>
        </p:nvSpPr>
        <p:spPr>
          <a:xfrm>
            <a:off x="1179226" y="2890979"/>
            <a:ext cx="9833548" cy="2693976"/>
          </a:xfrm>
        </p:spPr>
        <p:txBody>
          <a:bodyPr>
            <a:normAutofit/>
          </a:bodyPr>
          <a:lstStyle/>
          <a:p>
            <a:pPr marL="0" indent="0">
              <a:buNone/>
            </a:pPr>
            <a:r>
              <a:rPr lang="en-US" sz="3200" dirty="0">
                <a:solidFill>
                  <a:schemeClr val="tx2"/>
                </a:solidFill>
                <a:latin typeface="Arial" panose="020B0604020202020204" pitchFamily="34" charset="0"/>
                <a:cs typeface="Arial" panose="020B0604020202020204" pitchFamily="34" charset="0"/>
              </a:rPr>
              <a:t>Thank you for listening….</a:t>
            </a:r>
          </a:p>
        </p:txBody>
      </p:sp>
      <p:grpSp>
        <p:nvGrpSpPr>
          <p:cNvPr id="18" name="Group 17">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898948" cy="2175328"/>
            <a:chOff x="-305" y="-1"/>
            <a:chExt cx="3832880" cy="2876136"/>
          </a:xfrm>
        </p:grpSpPr>
        <p:sp>
          <p:nvSpPr>
            <p:cNvPr id="19" name="Freeform: Shape 18">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5614515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9531B4-E9D9-A972-0F2C-F27EE35F9F57}"/>
              </a:ext>
            </a:extLst>
          </p:cNvPr>
          <p:cNvSpPr>
            <a:spLocks noGrp="1"/>
          </p:cNvSpPr>
          <p:nvPr>
            <p:ph type="title"/>
          </p:nvPr>
        </p:nvSpPr>
        <p:spPr>
          <a:xfrm>
            <a:off x="838200" y="1338262"/>
            <a:ext cx="10515600" cy="625475"/>
          </a:xfrm>
        </p:spPr>
        <p:txBody>
          <a:bodyPr>
            <a:normAutofit fontScale="90000"/>
          </a:bodyPr>
          <a:lstStyle/>
          <a:p>
            <a:r>
              <a:rPr lang="en-GB" sz="2800" b="1" i="0" u="none" strike="noStrike" dirty="0">
                <a:solidFill>
                  <a:srgbClr val="000000"/>
                </a:solidFill>
                <a:effectLst/>
                <a:latin typeface="Times New Roman" panose="02020603050405020304" pitchFamily="18" charset="0"/>
              </a:rPr>
              <a:t>Images Cited</a:t>
            </a:r>
            <a:br>
              <a:rPr lang="en-GB" sz="4400" b="1" i="0" u="none" strike="noStrike" dirty="0">
                <a:solidFill>
                  <a:srgbClr val="000000"/>
                </a:solidFill>
                <a:effectLst/>
                <a:latin typeface="Times New Roman" panose="02020603050405020304" pitchFamily="18" charset="0"/>
              </a:rPr>
            </a:br>
            <a:endParaRPr lang="en-US" dirty="0"/>
          </a:p>
        </p:txBody>
      </p:sp>
      <p:sp>
        <p:nvSpPr>
          <p:cNvPr id="3" name="Content Placeholder 2">
            <a:extLst>
              <a:ext uri="{FF2B5EF4-FFF2-40B4-BE49-F238E27FC236}">
                <a16:creationId xmlns:a16="http://schemas.microsoft.com/office/drawing/2014/main" id="{3A0877B7-630B-9543-E636-0AB6C3EE313A}"/>
              </a:ext>
            </a:extLst>
          </p:cNvPr>
          <p:cNvSpPr>
            <a:spLocks noGrp="1"/>
          </p:cNvSpPr>
          <p:nvPr>
            <p:ph idx="1"/>
          </p:nvPr>
        </p:nvSpPr>
        <p:spPr/>
        <p:txBody>
          <a:bodyPr>
            <a:normAutofit fontScale="77500" lnSpcReduction="20000"/>
          </a:bodyPr>
          <a:lstStyle/>
          <a:p>
            <a:pPr marL="457200" indent="-457200" algn="l"/>
            <a:r>
              <a:rPr lang="en-GB" sz="1800" b="0" i="0" u="none" strike="noStrike" dirty="0">
                <a:solidFill>
                  <a:srgbClr val="000000"/>
                </a:solidFill>
                <a:effectLst/>
                <a:latin typeface="Times New Roman" panose="02020603050405020304" pitchFamily="18" charset="0"/>
              </a:rPr>
              <a:t>BBC News. “Manchester Arena Bombing: Emergency Services Timeline,” </a:t>
            </a:r>
            <a:r>
              <a:rPr lang="en-GB" sz="1800" b="0" i="1" u="none" strike="noStrike" dirty="0">
                <a:solidFill>
                  <a:srgbClr val="000000"/>
                </a:solidFill>
                <a:effectLst/>
                <a:latin typeface="Times New Roman" panose="02020603050405020304" pitchFamily="18" charset="0"/>
              </a:rPr>
              <a:t>BBC News</a:t>
            </a:r>
            <a:r>
              <a:rPr lang="en-GB" sz="1800" b="0" i="0" u="none" strike="noStrike" dirty="0">
                <a:solidFill>
                  <a:srgbClr val="000000"/>
                </a:solidFill>
                <a:effectLst/>
                <a:latin typeface="Times New Roman" panose="02020603050405020304" pitchFamily="18" charset="0"/>
              </a:rPr>
              <a:t>, 27 Mar. 2018, </a:t>
            </a:r>
            <a:r>
              <a:rPr lang="en-GB" sz="1800" b="0" i="0" u="none" strike="noStrike" dirty="0" err="1">
                <a:solidFill>
                  <a:srgbClr val="000000"/>
                </a:solidFill>
                <a:effectLst/>
                <a:latin typeface="Times New Roman" panose="02020603050405020304" pitchFamily="18" charset="0"/>
              </a:rPr>
              <a:t>www.bbc.co.uk</a:t>
            </a:r>
            <a:r>
              <a:rPr lang="en-GB" sz="1800" b="0" i="0" u="none" strike="noStrike" dirty="0">
                <a:solidFill>
                  <a:srgbClr val="000000"/>
                </a:solidFill>
                <a:effectLst/>
                <a:latin typeface="Times New Roman" panose="02020603050405020304" pitchFamily="18" charset="0"/>
              </a:rPr>
              <a:t>/news/uk-england-43555145. Accessed 7 Mar. 2024.</a:t>
            </a:r>
          </a:p>
          <a:p>
            <a:pPr marL="457200" indent="-457200" algn="l"/>
            <a:r>
              <a:rPr lang="en-GB" sz="1800" b="0" i="0" u="none" strike="noStrike" dirty="0">
                <a:solidFill>
                  <a:srgbClr val="000000"/>
                </a:solidFill>
                <a:effectLst/>
                <a:latin typeface="Times New Roman" panose="02020603050405020304" pitchFamily="18" charset="0"/>
              </a:rPr>
              <a:t>BBC News . “Manchester Arena Inquiry: Police “Blamed Others” for Bomb Response Failings,” </a:t>
            </a:r>
            <a:r>
              <a:rPr lang="en-GB" sz="1800" b="0" i="1" u="none" strike="noStrike" dirty="0">
                <a:solidFill>
                  <a:srgbClr val="000000"/>
                </a:solidFill>
                <a:effectLst/>
                <a:latin typeface="Times New Roman" panose="02020603050405020304" pitchFamily="18" charset="0"/>
              </a:rPr>
              <a:t>BBC News</a:t>
            </a:r>
            <a:r>
              <a:rPr lang="en-GB" sz="1800" b="0" i="0" u="none" strike="noStrike" dirty="0">
                <a:solidFill>
                  <a:srgbClr val="000000"/>
                </a:solidFill>
                <a:effectLst/>
                <a:latin typeface="Times New Roman" panose="02020603050405020304" pitchFamily="18" charset="0"/>
              </a:rPr>
              <a:t>, 14 Dec. 2021, </a:t>
            </a:r>
            <a:r>
              <a:rPr lang="en-GB" sz="1800" b="0" i="0" u="none" strike="noStrike" dirty="0" err="1">
                <a:solidFill>
                  <a:srgbClr val="000000"/>
                </a:solidFill>
                <a:effectLst/>
                <a:latin typeface="Times New Roman" panose="02020603050405020304" pitchFamily="18" charset="0"/>
              </a:rPr>
              <a:t>www.bbc.co.uk</a:t>
            </a:r>
            <a:r>
              <a:rPr lang="en-GB" sz="1800" b="0" i="0" u="none" strike="noStrike" dirty="0">
                <a:solidFill>
                  <a:srgbClr val="000000"/>
                </a:solidFill>
                <a:effectLst/>
                <a:latin typeface="Times New Roman" panose="02020603050405020304" pitchFamily="18" charset="0"/>
              </a:rPr>
              <a:t>/news/uk-england-manchester-59651780. Accessed 7 Mar. 2024.</a:t>
            </a:r>
          </a:p>
          <a:p>
            <a:pPr marL="457200" indent="-457200" algn="l"/>
            <a:r>
              <a:rPr lang="en-GB" sz="1800" b="0" i="0" u="none" strike="noStrike" dirty="0">
                <a:solidFill>
                  <a:srgbClr val="000000"/>
                </a:solidFill>
                <a:effectLst/>
                <a:latin typeface="Times New Roman" panose="02020603050405020304" pitchFamily="18" charset="0"/>
              </a:rPr>
              <a:t>Crisis Response. “The Scene Outside the Manchester Arena Last Night,” </a:t>
            </a:r>
            <a:r>
              <a:rPr lang="en-GB" sz="1800" b="0" i="1" u="none" strike="noStrike" dirty="0">
                <a:solidFill>
                  <a:srgbClr val="000000"/>
                </a:solidFill>
                <a:effectLst/>
                <a:latin typeface="Times New Roman" panose="02020603050405020304" pitchFamily="18" charset="0"/>
              </a:rPr>
              <a:t>Crisis Response</a:t>
            </a:r>
            <a:r>
              <a:rPr lang="en-GB" sz="1800" b="0" i="0" u="none" strike="noStrike" dirty="0">
                <a:solidFill>
                  <a:srgbClr val="000000"/>
                </a:solidFill>
                <a:effectLst/>
                <a:latin typeface="Times New Roman" panose="02020603050405020304" pitchFamily="18" charset="0"/>
              </a:rPr>
              <a:t>, </a:t>
            </a:r>
            <a:r>
              <a:rPr lang="en-GB" sz="1800" b="0" i="0" u="none" strike="noStrike" dirty="0" err="1">
                <a:solidFill>
                  <a:srgbClr val="000000"/>
                </a:solidFill>
                <a:effectLst/>
                <a:latin typeface="Times New Roman" panose="02020603050405020304" pitchFamily="18" charset="0"/>
              </a:rPr>
              <a:t>www.crisis-response.com</a:t>
            </a:r>
            <a:r>
              <a:rPr lang="en-GB" sz="1800" b="0" i="0" u="none" strike="noStrike" dirty="0">
                <a:solidFill>
                  <a:srgbClr val="000000"/>
                </a:solidFill>
                <a:effectLst/>
                <a:latin typeface="Times New Roman" panose="02020603050405020304" pitchFamily="18" charset="0"/>
              </a:rPr>
              <a:t>/Articles/594416/</a:t>
            </a:r>
            <a:r>
              <a:rPr lang="en-GB" sz="1800" b="0" i="0" u="none" strike="noStrike" dirty="0" err="1">
                <a:solidFill>
                  <a:srgbClr val="000000"/>
                </a:solidFill>
                <a:effectLst/>
                <a:latin typeface="Times New Roman" panose="02020603050405020304" pitchFamily="18" charset="0"/>
              </a:rPr>
              <a:t>Manchester_Arena_bomb.aspx</a:t>
            </a:r>
            <a:r>
              <a:rPr lang="en-GB" sz="1800" b="0" i="0" u="none" strike="noStrike" dirty="0">
                <a:solidFill>
                  <a:srgbClr val="000000"/>
                </a:solidFill>
                <a:effectLst/>
                <a:latin typeface="Times New Roman" panose="02020603050405020304" pitchFamily="18" charset="0"/>
              </a:rPr>
              <a:t>. Accessed 7 Mar. 2024.</a:t>
            </a:r>
          </a:p>
          <a:p>
            <a:pPr marL="457200" indent="-457200" algn="l"/>
            <a:r>
              <a:rPr lang="en-GB" sz="1800" b="0" i="0" u="none" strike="noStrike" dirty="0">
                <a:solidFill>
                  <a:srgbClr val="000000"/>
                </a:solidFill>
                <a:effectLst/>
                <a:latin typeface="Times New Roman" panose="02020603050405020304" pitchFamily="18" charset="0"/>
              </a:rPr>
              <a:t>Dang, Xuan Thu. “Action-</a:t>
            </a:r>
            <a:r>
              <a:rPr lang="en-GB" sz="1800" b="0" i="0" u="none" strike="noStrike" dirty="0" err="1">
                <a:solidFill>
                  <a:srgbClr val="000000"/>
                </a:solidFill>
                <a:effectLst/>
                <a:latin typeface="Times New Roman" panose="02020603050405020304" pitchFamily="18" charset="0"/>
              </a:rPr>
              <a:t>Centered</a:t>
            </a:r>
            <a:r>
              <a:rPr lang="en-GB" sz="1800" b="0" i="0" u="none" strike="noStrike" dirty="0">
                <a:solidFill>
                  <a:srgbClr val="000000"/>
                </a:solidFill>
                <a:effectLst/>
                <a:latin typeface="Times New Roman" panose="02020603050405020304" pitchFamily="18" charset="0"/>
              </a:rPr>
              <a:t> Leadership Model (Adair, 1968) ,” </a:t>
            </a:r>
            <a:r>
              <a:rPr lang="en-GB" sz="1800" b="0" i="1" u="none" strike="noStrike" dirty="0">
                <a:solidFill>
                  <a:srgbClr val="000000"/>
                </a:solidFill>
                <a:effectLst/>
                <a:latin typeface="Times New Roman" panose="02020603050405020304" pitchFamily="18" charset="0"/>
              </a:rPr>
              <a:t>ResearchGate</a:t>
            </a:r>
            <a:r>
              <a:rPr lang="en-GB" sz="1800" b="0" i="0" u="none" strike="noStrike" dirty="0">
                <a:solidFill>
                  <a:srgbClr val="000000"/>
                </a:solidFill>
                <a:effectLst/>
                <a:latin typeface="Times New Roman" panose="02020603050405020304" pitchFamily="18" charset="0"/>
              </a:rPr>
              <a:t>, Sept. 2012, </a:t>
            </a:r>
            <a:r>
              <a:rPr lang="en-GB" sz="1800" b="0" i="0" u="none" strike="noStrike" dirty="0" err="1">
                <a:solidFill>
                  <a:srgbClr val="000000"/>
                </a:solidFill>
                <a:effectLst/>
                <a:latin typeface="Times New Roman" panose="02020603050405020304" pitchFamily="18" charset="0"/>
              </a:rPr>
              <a:t>www.researchgate.net</a:t>
            </a:r>
            <a:r>
              <a:rPr lang="en-GB" sz="1800" b="0" i="0" u="none" strike="noStrike" dirty="0">
                <a:solidFill>
                  <a:srgbClr val="000000"/>
                </a:solidFill>
                <a:effectLst/>
                <a:latin typeface="Times New Roman" panose="02020603050405020304" pitchFamily="18" charset="0"/>
              </a:rPr>
              <a:t>/figure/Action-centered-Leadership-Model-Adair-1968_fig1_230734084. Accessed 7 Mar. 2024.</a:t>
            </a:r>
          </a:p>
          <a:p>
            <a:pPr marL="457200" indent="-457200" algn="l"/>
            <a:r>
              <a:rPr lang="en-GB" sz="1800" b="0" i="0" u="none" strike="noStrike" dirty="0">
                <a:solidFill>
                  <a:srgbClr val="000000"/>
                </a:solidFill>
                <a:effectLst/>
                <a:latin typeface="Times New Roman" panose="02020603050405020304" pitchFamily="18" charset="0"/>
              </a:rPr>
              <a:t>Forces Net. “What Is Operation </a:t>
            </a:r>
            <a:r>
              <a:rPr lang="en-GB" sz="1800" b="0" i="0" u="none" strike="noStrike" dirty="0" err="1">
                <a:solidFill>
                  <a:srgbClr val="000000"/>
                </a:solidFill>
                <a:effectLst/>
                <a:latin typeface="Times New Roman" panose="02020603050405020304" pitchFamily="18" charset="0"/>
              </a:rPr>
              <a:t>Temperer</a:t>
            </a:r>
            <a:r>
              <a:rPr lang="en-GB" sz="1800" b="0" i="0" u="none" strike="noStrike" dirty="0">
                <a:solidFill>
                  <a:srgbClr val="000000"/>
                </a:solidFill>
                <a:effectLst/>
                <a:latin typeface="Times New Roman" panose="02020603050405020304" pitchFamily="18" charset="0"/>
              </a:rPr>
              <a:t>?,” </a:t>
            </a:r>
            <a:r>
              <a:rPr lang="en-GB" sz="1800" b="0" i="1" u="none" strike="noStrike" dirty="0">
                <a:solidFill>
                  <a:srgbClr val="000000"/>
                </a:solidFill>
                <a:effectLst/>
                <a:latin typeface="Times New Roman" panose="02020603050405020304" pitchFamily="18" charset="0"/>
              </a:rPr>
              <a:t>Forces Net</a:t>
            </a:r>
            <a:r>
              <a:rPr lang="en-GB" sz="1800" b="0" i="0" u="none" strike="noStrike" dirty="0">
                <a:solidFill>
                  <a:srgbClr val="000000"/>
                </a:solidFill>
                <a:effectLst/>
                <a:latin typeface="Times New Roman" panose="02020603050405020304" pitchFamily="18" charset="0"/>
              </a:rPr>
              <a:t>, 8 Feb. 2021, </a:t>
            </a:r>
            <a:r>
              <a:rPr lang="en-GB" sz="1800" b="0" i="0" u="none" strike="noStrike" dirty="0" err="1">
                <a:solidFill>
                  <a:srgbClr val="000000"/>
                </a:solidFill>
                <a:effectLst/>
                <a:latin typeface="Times New Roman" panose="02020603050405020304" pitchFamily="18" charset="0"/>
              </a:rPr>
              <a:t>www.forces.net</a:t>
            </a:r>
            <a:r>
              <a:rPr lang="en-GB" sz="1800" b="0" i="0" u="none" strike="noStrike" dirty="0">
                <a:solidFill>
                  <a:srgbClr val="000000"/>
                </a:solidFill>
                <a:effectLst/>
                <a:latin typeface="Times New Roman" panose="02020603050405020304" pitchFamily="18" charset="0"/>
              </a:rPr>
              <a:t>/news/what-operation-</a:t>
            </a:r>
            <a:r>
              <a:rPr lang="en-GB" sz="1800" b="0" i="0" u="none" strike="noStrike" dirty="0" err="1">
                <a:solidFill>
                  <a:srgbClr val="000000"/>
                </a:solidFill>
                <a:effectLst/>
                <a:latin typeface="Times New Roman" panose="02020603050405020304" pitchFamily="18" charset="0"/>
              </a:rPr>
              <a:t>temperer</a:t>
            </a:r>
            <a:r>
              <a:rPr lang="en-GB" sz="1800" b="0" i="0" u="none" strike="noStrike" dirty="0">
                <a:solidFill>
                  <a:srgbClr val="000000"/>
                </a:solidFill>
                <a:effectLst/>
                <a:latin typeface="Times New Roman" panose="02020603050405020304" pitchFamily="18" charset="0"/>
              </a:rPr>
              <a:t>. Accessed 7 Mar. 2024.</a:t>
            </a:r>
          </a:p>
          <a:p>
            <a:pPr marL="457200" indent="-457200" algn="l"/>
            <a:r>
              <a:rPr lang="en-GB" sz="1800" b="0" i="0" u="none" strike="noStrike" dirty="0">
                <a:solidFill>
                  <a:srgbClr val="000000"/>
                </a:solidFill>
                <a:effectLst/>
                <a:latin typeface="Times New Roman" panose="02020603050405020304" pitchFamily="18" charset="0"/>
              </a:rPr>
              <a:t>Goodman, Joel. “Police and Other Emergency Services Are Seen near the Venue Following the Blast,” </a:t>
            </a:r>
            <a:r>
              <a:rPr lang="en-GB" sz="1800" b="0" i="1" u="none" strike="noStrike" dirty="0">
                <a:solidFill>
                  <a:srgbClr val="000000"/>
                </a:solidFill>
                <a:effectLst/>
                <a:latin typeface="Times New Roman" panose="02020603050405020304" pitchFamily="18" charset="0"/>
              </a:rPr>
              <a:t>Manchester Evening News</a:t>
            </a:r>
            <a:r>
              <a:rPr lang="en-GB" sz="1800" b="0" i="0" u="none" strike="noStrike" dirty="0">
                <a:solidFill>
                  <a:srgbClr val="000000"/>
                </a:solidFill>
                <a:effectLst/>
                <a:latin typeface="Times New Roman" panose="02020603050405020304" pitchFamily="18" charset="0"/>
              </a:rPr>
              <a:t>, 4 Nov. 2022, </a:t>
            </a:r>
            <a:r>
              <a:rPr lang="en-GB" sz="1800" b="0" i="0" u="none" strike="noStrike" dirty="0" err="1">
                <a:solidFill>
                  <a:srgbClr val="000000"/>
                </a:solidFill>
                <a:effectLst/>
                <a:latin typeface="Times New Roman" panose="02020603050405020304" pitchFamily="18" charset="0"/>
              </a:rPr>
              <a:t>www.manchestereveningnews.co.uk</a:t>
            </a:r>
            <a:r>
              <a:rPr lang="en-GB" sz="1800" b="0" i="0" u="none" strike="noStrike" dirty="0">
                <a:solidFill>
                  <a:srgbClr val="000000"/>
                </a:solidFill>
                <a:effectLst/>
                <a:latin typeface="Times New Roman" panose="02020603050405020304" pitchFamily="18" charset="0"/>
              </a:rPr>
              <a:t>/news/greater-</a:t>
            </a:r>
            <a:r>
              <a:rPr lang="en-GB" sz="1800" b="0" i="0" u="none" strike="noStrike" dirty="0" err="1">
                <a:solidFill>
                  <a:srgbClr val="000000"/>
                </a:solidFill>
                <a:effectLst/>
                <a:latin typeface="Times New Roman" panose="02020603050405020304" pitchFamily="18" charset="0"/>
              </a:rPr>
              <a:t>manchester</a:t>
            </a:r>
            <a:r>
              <a:rPr lang="en-GB" sz="1800" b="0" i="0" u="none" strike="noStrike" dirty="0">
                <a:solidFill>
                  <a:srgbClr val="000000"/>
                </a:solidFill>
                <a:effectLst/>
                <a:latin typeface="Times New Roman" panose="02020603050405020304" pitchFamily="18" charset="0"/>
              </a:rPr>
              <a:t>-news/manchester-arena-bombing-victim-john-25425088. Accessed 7 Mar. 2024.</a:t>
            </a:r>
          </a:p>
          <a:p>
            <a:pPr marL="457200" indent="-457200" algn="l"/>
            <a:r>
              <a:rPr lang="en-GB" sz="1800" b="0" i="0" u="none" strike="noStrike" dirty="0">
                <a:solidFill>
                  <a:srgbClr val="000000"/>
                </a:solidFill>
                <a:effectLst/>
                <a:latin typeface="Times New Roman" panose="02020603050405020304" pitchFamily="18" charset="0"/>
              </a:rPr>
              <a:t>ITV. “Manchester Arena Inquiry: Who Were the 22 Victims?,” </a:t>
            </a:r>
            <a:r>
              <a:rPr lang="en-GB" sz="1800" b="0" i="1" u="none" strike="noStrike" dirty="0">
                <a:solidFill>
                  <a:srgbClr val="000000"/>
                </a:solidFill>
                <a:effectLst/>
                <a:latin typeface="Times New Roman" panose="02020603050405020304" pitchFamily="18" charset="0"/>
              </a:rPr>
              <a:t>ITV</a:t>
            </a:r>
            <a:r>
              <a:rPr lang="en-GB" sz="1800" b="0" i="0" u="none" strike="noStrike" dirty="0">
                <a:solidFill>
                  <a:srgbClr val="000000"/>
                </a:solidFill>
                <a:effectLst/>
                <a:latin typeface="Times New Roman" panose="02020603050405020304" pitchFamily="18" charset="0"/>
              </a:rPr>
              <a:t>, 17 June 2021, </a:t>
            </a:r>
            <a:r>
              <a:rPr lang="en-GB" sz="1800" b="0" i="0" u="none" strike="noStrike" dirty="0" err="1">
                <a:solidFill>
                  <a:srgbClr val="000000"/>
                </a:solidFill>
                <a:effectLst/>
                <a:latin typeface="Times New Roman" panose="02020603050405020304" pitchFamily="18" charset="0"/>
              </a:rPr>
              <a:t>www.itv.com</a:t>
            </a:r>
            <a:r>
              <a:rPr lang="en-GB" sz="1800" b="0" i="0" u="none" strike="noStrike" dirty="0">
                <a:solidFill>
                  <a:srgbClr val="000000"/>
                </a:solidFill>
                <a:effectLst/>
                <a:latin typeface="Times New Roman" panose="02020603050405020304" pitchFamily="18" charset="0"/>
              </a:rPr>
              <a:t>/news/</a:t>
            </a:r>
            <a:r>
              <a:rPr lang="en-GB" sz="1800" b="0" i="0" u="none" strike="noStrike" dirty="0" err="1">
                <a:solidFill>
                  <a:srgbClr val="000000"/>
                </a:solidFill>
                <a:effectLst/>
                <a:latin typeface="Times New Roman" panose="02020603050405020304" pitchFamily="18" charset="0"/>
              </a:rPr>
              <a:t>granada</a:t>
            </a:r>
            <a:r>
              <a:rPr lang="en-GB" sz="1800" b="0" i="0" u="none" strike="noStrike" dirty="0">
                <a:solidFill>
                  <a:srgbClr val="000000"/>
                </a:solidFill>
                <a:effectLst/>
                <a:latin typeface="Times New Roman" panose="02020603050405020304" pitchFamily="18" charset="0"/>
              </a:rPr>
              <a:t>/2021-06-17/manchester-arena-inquiry-who-were-the-22-victims. Accessed 7 Mar. 2024.</a:t>
            </a:r>
          </a:p>
          <a:p>
            <a:pPr marL="457200" indent="-457200" algn="l"/>
            <a:r>
              <a:rPr lang="en-GB" sz="1800" b="0" i="0" u="none" strike="noStrike" dirty="0">
                <a:solidFill>
                  <a:srgbClr val="000000"/>
                </a:solidFill>
                <a:effectLst/>
                <a:latin typeface="Times New Roman" panose="02020603050405020304" pitchFamily="18" charset="0"/>
              </a:rPr>
              <a:t>Kruse, Kevin. “</a:t>
            </a:r>
            <a:r>
              <a:rPr lang="en-GB" sz="1800" b="0" i="0" u="none" strike="noStrike" dirty="0" err="1">
                <a:solidFill>
                  <a:srgbClr val="000000"/>
                </a:solidFill>
                <a:effectLst/>
                <a:latin typeface="Times New Roman" panose="02020603050405020304" pitchFamily="18" charset="0"/>
              </a:rPr>
              <a:t>Ituational</a:t>
            </a:r>
            <a:r>
              <a:rPr lang="en-GB" sz="1800" b="0" i="0" u="none" strike="noStrike" dirty="0">
                <a:solidFill>
                  <a:srgbClr val="000000"/>
                </a:solidFill>
                <a:effectLst/>
                <a:latin typeface="Times New Roman" panose="02020603050405020304" pitchFamily="18" charset="0"/>
              </a:rPr>
              <a:t> Leadership® Theory in Plain Language: The Landmark Model from Paul Hersey and Ken Blanchard,” </a:t>
            </a:r>
            <a:r>
              <a:rPr lang="en-GB" sz="1800" b="0" i="1" u="none" strike="noStrike" dirty="0">
                <a:solidFill>
                  <a:srgbClr val="000000"/>
                </a:solidFill>
                <a:effectLst/>
                <a:latin typeface="Times New Roman" panose="02020603050405020304" pitchFamily="18" charset="0"/>
              </a:rPr>
              <a:t>Lead X</a:t>
            </a:r>
            <a:r>
              <a:rPr lang="en-GB" sz="1800" b="0" i="0" u="none" strike="noStrike" dirty="0">
                <a:solidFill>
                  <a:srgbClr val="000000"/>
                </a:solidFill>
                <a:effectLst/>
                <a:latin typeface="Times New Roman" panose="02020603050405020304" pitchFamily="18" charset="0"/>
              </a:rPr>
              <a:t>, 23 Sept. 2019, </a:t>
            </a:r>
            <a:r>
              <a:rPr lang="en-GB" sz="1800" b="0" i="0" u="none" strike="noStrike" dirty="0" err="1">
                <a:solidFill>
                  <a:srgbClr val="000000"/>
                </a:solidFill>
                <a:effectLst/>
                <a:latin typeface="Times New Roman" panose="02020603050405020304" pitchFamily="18" charset="0"/>
              </a:rPr>
              <a:t>leadx.org</a:t>
            </a:r>
            <a:r>
              <a:rPr lang="en-GB" sz="1800" b="0" i="0" u="none" strike="noStrike" dirty="0">
                <a:solidFill>
                  <a:srgbClr val="000000"/>
                </a:solidFill>
                <a:effectLst/>
                <a:latin typeface="Times New Roman" panose="02020603050405020304" pitchFamily="18" charset="0"/>
              </a:rPr>
              <a:t>/articles/situational-leadership-theory-model-</a:t>
            </a:r>
            <a:r>
              <a:rPr lang="en-GB" sz="1800" b="0" i="0" u="none" strike="noStrike" dirty="0" err="1">
                <a:solidFill>
                  <a:srgbClr val="000000"/>
                </a:solidFill>
                <a:effectLst/>
                <a:latin typeface="Times New Roman" panose="02020603050405020304" pitchFamily="18" charset="0"/>
              </a:rPr>
              <a:t>blanchard</a:t>
            </a:r>
            <a:r>
              <a:rPr lang="en-GB" sz="1800" b="0" i="0" u="none" strike="noStrike" dirty="0">
                <a:solidFill>
                  <a:srgbClr val="000000"/>
                </a:solidFill>
                <a:effectLst/>
                <a:latin typeface="Times New Roman" panose="02020603050405020304" pitchFamily="18" charset="0"/>
              </a:rPr>
              <a:t>-</a:t>
            </a:r>
            <a:r>
              <a:rPr lang="en-GB" sz="1800" b="0" i="0" u="none" strike="noStrike" dirty="0" err="1">
                <a:solidFill>
                  <a:srgbClr val="000000"/>
                </a:solidFill>
                <a:effectLst/>
                <a:latin typeface="Times New Roman" panose="02020603050405020304" pitchFamily="18" charset="0"/>
              </a:rPr>
              <a:t>hersey</a:t>
            </a:r>
            <a:r>
              <a:rPr lang="en-GB" sz="1800" b="0" i="0" u="none" strike="noStrike" dirty="0">
                <a:solidFill>
                  <a:srgbClr val="000000"/>
                </a:solidFill>
                <a:effectLst/>
                <a:latin typeface="Times New Roman" panose="02020603050405020304" pitchFamily="18" charset="0"/>
              </a:rPr>
              <a:t>/. Accessed 7 Mar. 2024.</a:t>
            </a:r>
          </a:p>
          <a:p>
            <a:pPr marL="457200" indent="-457200" algn="l"/>
            <a:r>
              <a:rPr lang="en-GB" sz="1800" b="0" i="0" u="none" strike="noStrike" dirty="0">
                <a:solidFill>
                  <a:srgbClr val="000000"/>
                </a:solidFill>
                <a:effectLst/>
                <a:latin typeface="Times New Roman" panose="02020603050405020304" pitchFamily="18" charset="0"/>
              </a:rPr>
              <a:t>Sky News. “Manchester Arena Bomber Salman Abedi Murdered 22 Innocent People in Suicide Attack, Inquest Rules,” </a:t>
            </a:r>
            <a:r>
              <a:rPr lang="en-GB" sz="1800" b="0" i="1" u="none" strike="noStrike" dirty="0">
                <a:solidFill>
                  <a:srgbClr val="000000"/>
                </a:solidFill>
                <a:effectLst/>
                <a:latin typeface="Times New Roman" panose="02020603050405020304" pitchFamily="18" charset="0"/>
              </a:rPr>
              <a:t>SKY News </a:t>
            </a:r>
            <a:r>
              <a:rPr lang="en-GB" sz="1800" b="0" i="0" u="none" strike="noStrike" dirty="0">
                <a:solidFill>
                  <a:srgbClr val="000000"/>
                </a:solidFill>
                <a:effectLst/>
                <a:latin typeface="Times New Roman" panose="02020603050405020304" pitchFamily="18" charset="0"/>
              </a:rPr>
              <a:t>, 18 Oct. 2023, </a:t>
            </a:r>
            <a:r>
              <a:rPr lang="en-GB" sz="1800" b="0" i="0" u="none" strike="noStrike" dirty="0" err="1">
                <a:solidFill>
                  <a:srgbClr val="000000"/>
                </a:solidFill>
                <a:effectLst/>
                <a:latin typeface="Times New Roman" panose="02020603050405020304" pitchFamily="18" charset="0"/>
              </a:rPr>
              <a:t>news.sky.com</a:t>
            </a:r>
            <a:r>
              <a:rPr lang="en-GB" sz="1800" b="0" i="0" u="none" strike="noStrike" dirty="0">
                <a:solidFill>
                  <a:srgbClr val="000000"/>
                </a:solidFill>
                <a:effectLst/>
                <a:latin typeface="Times New Roman" panose="02020603050405020304" pitchFamily="18" charset="0"/>
              </a:rPr>
              <a:t>/story/manchester-arena-bomber-salman-abedi-murdered-22-innocent-people-in-suicide-attack-inquest-rules-12986954. Accessed 7 Mar. 2024.</a:t>
            </a:r>
          </a:p>
          <a:p>
            <a:endParaRPr lang="en-US" dirty="0"/>
          </a:p>
        </p:txBody>
      </p:sp>
    </p:spTree>
    <p:extLst>
      <p:ext uri="{BB962C8B-B14F-4D97-AF65-F5344CB8AC3E}">
        <p14:creationId xmlns:p14="http://schemas.microsoft.com/office/powerpoint/2010/main" val="347750970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5804</TotalTime>
  <Words>824</Words>
  <Application>Microsoft Macintosh PowerPoint</Application>
  <PresentationFormat>Widescreen</PresentationFormat>
  <Paragraphs>32</Paragraphs>
  <Slides>9</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9</vt:i4>
      </vt:variant>
    </vt:vector>
  </HeadingPairs>
  <TitlesOfParts>
    <vt:vector size="16" baseType="lpstr">
      <vt:lpstr>AppleSystemUIFont</vt:lpstr>
      <vt:lpstr>Aptos</vt:lpstr>
      <vt:lpstr>Aptos Display</vt:lpstr>
      <vt:lpstr>Arial</vt:lpstr>
      <vt:lpstr>Helvetica Neue</vt:lpstr>
      <vt:lpstr>Times New Roman</vt:lpstr>
      <vt:lpstr>Office Theme</vt:lpstr>
      <vt:lpstr>Leadership in the police, during  the Manchester Arena Attack</vt:lpstr>
      <vt:lpstr>PowerPoint Presentation</vt:lpstr>
      <vt:lpstr>The leadership styles</vt:lpstr>
      <vt:lpstr>PowerPoint Presentation</vt:lpstr>
      <vt:lpstr>Adair’s Action Centered Leadership Model</vt:lpstr>
      <vt:lpstr>Operation Temperer </vt:lpstr>
      <vt:lpstr>In summary…</vt:lpstr>
      <vt:lpstr>PowerPoint Presentation</vt:lpstr>
      <vt:lpstr>Images Cited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Leadership during The Manchester Arena Attack (Kerslake Report </dc:title>
  <dc:creator>Daniel Hurford</dc:creator>
  <cp:lastModifiedBy>Daniel Hurford</cp:lastModifiedBy>
  <cp:revision>4</cp:revision>
  <dcterms:created xsi:type="dcterms:W3CDTF">2024-03-07T09:33:05Z</dcterms:created>
  <dcterms:modified xsi:type="dcterms:W3CDTF">2024-03-11T10:17:15Z</dcterms:modified>
</cp:coreProperties>
</file>