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91" d="100"/>
          <a:sy n="91" d="100"/>
        </p:scale>
        <p:origin x="5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E9A8CB-13BC-40E1-B52F-F381D6DF0924}"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F9737F80-7149-4D45-A997-64029969D2BF}">
      <dgm:prSet/>
      <dgm:spPr/>
      <dgm:t>
        <a:bodyPr/>
        <a:lstStyle/>
        <a:p>
          <a:r>
            <a:rPr lang="en-GB"/>
            <a:t>Children may think differently from adults.</a:t>
          </a:r>
          <a:endParaRPr lang="en-US"/>
        </a:p>
      </dgm:t>
    </dgm:pt>
    <dgm:pt modelId="{0E5F8F12-FDA4-4008-B9A6-1C5680F56A58}" type="parTrans" cxnId="{D72278B5-96B6-4BBA-B382-7D578363AE9D}">
      <dgm:prSet/>
      <dgm:spPr/>
      <dgm:t>
        <a:bodyPr/>
        <a:lstStyle/>
        <a:p>
          <a:endParaRPr lang="en-US"/>
        </a:p>
      </dgm:t>
    </dgm:pt>
    <dgm:pt modelId="{45E1C076-BACD-435B-AF00-024D5DE461E8}" type="sibTrans" cxnId="{D72278B5-96B6-4BBA-B382-7D578363AE9D}">
      <dgm:prSet/>
      <dgm:spPr/>
      <dgm:t>
        <a:bodyPr/>
        <a:lstStyle/>
        <a:p>
          <a:endParaRPr lang="en-US"/>
        </a:p>
      </dgm:t>
    </dgm:pt>
    <dgm:pt modelId="{4373965F-F3D6-42DC-93DB-38A60F90DDE7}">
      <dgm:prSet/>
      <dgm:spPr/>
      <dgm:t>
        <a:bodyPr/>
        <a:lstStyle/>
        <a:p>
          <a:r>
            <a:rPr lang="en-GB"/>
            <a:t>Planning age- appropriate activities and care.</a:t>
          </a:r>
          <a:endParaRPr lang="en-US"/>
        </a:p>
      </dgm:t>
    </dgm:pt>
    <dgm:pt modelId="{C2772EA9-75E4-477F-812D-835060553844}" type="parTrans" cxnId="{A9B6283E-9F1D-46FE-A671-970677AB4386}">
      <dgm:prSet/>
      <dgm:spPr/>
      <dgm:t>
        <a:bodyPr/>
        <a:lstStyle/>
        <a:p>
          <a:endParaRPr lang="en-US"/>
        </a:p>
      </dgm:t>
    </dgm:pt>
    <dgm:pt modelId="{858B02FE-757A-458C-BF33-361BBF030AA4}" type="sibTrans" cxnId="{A9B6283E-9F1D-46FE-A671-970677AB4386}">
      <dgm:prSet/>
      <dgm:spPr/>
      <dgm:t>
        <a:bodyPr/>
        <a:lstStyle/>
        <a:p>
          <a:endParaRPr lang="en-US"/>
        </a:p>
      </dgm:t>
    </dgm:pt>
    <dgm:pt modelId="{91767036-9644-4A67-AA0A-EE0E420DFF79}">
      <dgm:prSet/>
      <dgm:spPr/>
      <dgm:t>
        <a:bodyPr/>
        <a:lstStyle/>
        <a:p>
          <a:r>
            <a:rPr lang="en-GB"/>
            <a:t>Observation of children’s individual learning.</a:t>
          </a:r>
          <a:endParaRPr lang="en-US"/>
        </a:p>
      </dgm:t>
    </dgm:pt>
    <dgm:pt modelId="{D96B2968-700B-45AA-A7D2-E64C9B091EDE}" type="parTrans" cxnId="{13065BD5-F201-4039-A5BD-67F8333936B7}">
      <dgm:prSet/>
      <dgm:spPr/>
      <dgm:t>
        <a:bodyPr/>
        <a:lstStyle/>
        <a:p>
          <a:endParaRPr lang="en-US"/>
        </a:p>
      </dgm:t>
    </dgm:pt>
    <dgm:pt modelId="{938A25EF-46C0-4C69-B07B-8863F637E210}" type="sibTrans" cxnId="{13065BD5-F201-4039-A5BD-67F8333936B7}">
      <dgm:prSet/>
      <dgm:spPr/>
      <dgm:t>
        <a:bodyPr/>
        <a:lstStyle/>
        <a:p>
          <a:endParaRPr lang="en-US"/>
        </a:p>
      </dgm:t>
    </dgm:pt>
    <dgm:pt modelId="{C233A85C-E085-4570-BB0C-09F3AE96B58A}">
      <dgm:prSet/>
      <dgm:spPr/>
      <dgm:t>
        <a:bodyPr/>
        <a:lstStyle/>
        <a:p>
          <a:r>
            <a:rPr lang="en-GB"/>
            <a:t>Partnership working with parents and carers.</a:t>
          </a:r>
          <a:endParaRPr lang="en-US"/>
        </a:p>
      </dgm:t>
    </dgm:pt>
    <dgm:pt modelId="{723DFAA3-4999-42C9-AE7D-464B78676FC7}" type="parTrans" cxnId="{63035C4D-5919-4792-825A-E008F6F6F3D2}">
      <dgm:prSet/>
      <dgm:spPr/>
      <dgm:t>
        <a:bodyPr/>
        <a:lstStyle/>
        <a:p>
          <a:endParaRPr lang="en-US"/>
        </a:p>
      </dgm:t>
    </dgm:pt>
    <dgm:pt modelId="{740A8CA0-47A0-47A0-8D91-8A8D584A00C0}" type="sibTrans" cxnId="{63035C4D-5919-4792-825A-E008F6F6F3D2}">
      <dgm:prSet/>
      <dgm:spPr/>
      <dgm:t>
        <a:bodyPr/>
        <a:lstStyle/>
        <a:p>
          <a:endParaRPr lang="en-US"/>
        </a:p>
      </dgm:t>
    </dgm:pt>
    <dgm:pt modelId="{CB3F0D82-3EB7-4046-8DE7-4EFFE9ED89E5}" type="pres">
      <dgm:prSet presAssocID="{C6E9A8CB-13BC-40E1-B52F-F381D6DF0924}" presName="matrix" presStyleCnt="0">
        <dgm:presLayoutVars>
          <dgm:chMax val="1"/>
          <dgm:dir/>
          <dgm:resizeHandles val="exact"/>
        </dgm:presLayoutVars>
      </dgm:prSet>
      <dgm:spPr/>
    </dgm:pt>
    <dgm:pt modelId="{C6418391-DF1A-4068-B6F3-8EB824427525}" type="pres">
      <dgm:prSet presAssocID="{C6E9A8CB-13BC-40E1-B52F-F381D6DF0924}" presName="diamond" presStyleLbl="bgShp" presStyleIdx="0" presStyleCnt="1"/>
      <dgm:spPr/>
    </dgm:pt>
    <dgm:pt modelId="{B48C205F-E778-4DCC-8132-4459ECF652E5}" type="pres">
      <dgm:prSet presAssocID="{C6E9A8CB-13BC-40E1-B52F-F381D6DF0924}" presName="quad1" presStyleLbl="node1" presStyleIdx="0" presStyleCnt="4">
        <dgm:presLayoutVars>
          <dgm:chMax val="0"/>
          <dgm:chPref val="0"/>
          <dgm:bulletEnabled val="1"/>
        </dgm:presLayoutVars>
      </dgm:prSet>
      <dgm:spPr/>
    </dgm:pt>
    <dgm:pt modelId="{32CCE328-EFA9-42E3-9F3C-A222BB464C06}" type="pres">
      <dgm:prSet presAssocID="{C6E9A8CB-13BC-40E1-B52F-F381D6DF0924}" presName="quad2" presStyleLbl="node1" presStyleIdx="1" presStyleCnt="4">
        <dgm:presLayoutVars>
          <dgm:chMax val="0"/>
          <dgm:chPref val="0"/>
          <dgm:bulletEnabled val="1"/>
        </dgm:presLayoutVars>
      </dgm:prSet>
      <dgm:spPr/>
    </dgm:pt>
    <dgm:pt modelId="{F3DE9364-E118-47E4-A0CB-3BC9D56C7830}" type="pres">
      <dgm:prSet presAssocID="{C6E9A8CB-13BC-40E1-B52F-F381D6DF0924}" presName="quad3" presStyleLbl="node1" presStyleIdx="2" presStyleCnt="4">
        <dgm:presLayoutVars>
          <dgm:chMax val="0"/>
          <dgm:chPref val="0"/>
          <dgm:bulletEnabled val="1"/>
        </dgm:presLayoutVars>
      </dgm:prSet>
      <dgm:spPr/>
    </dgm:pt>
    <dgm:pt modelId="{C29E3C38-E272-4683-8288-954F43CB1F67}" type="pres">
      <dgm:prSet presAssocID="{C6E9A8CB-13BC-40E1-B52F-F381D6DF0924}" presName="quad4" presStyleLbl="node1" presStyleIdx="3" presStyleCnt="4">
        <dgm:presLayoutVars>
          <dgm:chMax val="0"/>
          <dgm:chPref val="0"/>
          <dgm:bulletEnabled val="1"/>
        </dgm:presLayoutVars>
      </dgm:prSet>
      <dgm:spPr/>
    </dgm:pt>
  </dgm:ptLst>
  <dgm:cxnLst>
    <dgm:cxn modelId="{A6352424-7476-4FAE-8239-24F1CC033509}" type="presOf" srcId="{C6E9A8CB-13BC-40E1-B52F-F381D6DF0924}" destId="{CB3F0D82-3EB7-4046-8DE7-4EFFE9ED89E5}" srcOrd="0" destOrd="0" presId="urn:microsoft.com/office/officeart/2005/8/layout/matrix3"/>
    <dgm:cxn modelId="{FBE28435-3A86-43B4-A0BE-C944E59C821B}" type="presOf" srcId="{4373965F-F3D6-42DC-93DB-38A60F90DDE7}" destId="{32CCE328-EFA9-42E3-9F3C-A222BB464C06}" srcOrd="0" destOrd="0" presId="urn:microsoft.com/office/officeart/2005/8/layout/matrix3"/>
    <dgm:cxn modelId="{A9B6283E-9F1D-46FE-A671-970677AB4386}" srcId="{C6E9A8CB-13BC-40E1-B52F-F381D6DF0924}" destId="{4373965F-F3D6-42DC-93DB-38A60F90DDE7}" srcOrd="1" destOrd="0" parTransId="{C2772EA9-75E4-477F-812D-835060553844}" sibTransId="{858B02FE-757A-458C-BF33-361BBF030AA4}"/>
    <dgm:cxn modelId="{4FA93A64-9B1D-47CA-AF02-96AE99EB5139}" type="presOf" srcId="{F9737F80-7149-4D45-A997-64029969D2BF}" destId="{B48C205F-E778-4DCC-8132-4459ECF652E5}" srcOrd="0" destOrd="0" presId="urn:microsoft.com/office/officeart/2005/8/layout/matrix3"/>
    <dgm:cxn modelId="{63035C4D-5919-4792-825A-E008F6F6F3D2}" srcId="{C6E9A8CB-13BC-40E1-B52F-F381D6DF0924}" destId="{C233A85C-E085-4570-BB0C-09F3AE96B58A}" srcOrd="3" destOrd="0" parTransId="{723DFAA3-4999-42C9-AE7D-464B78676FC7}" sibTransId="{740A8CA0-47A0-47A0-8D91-8A8D584A00C0}"/>
    <dgm:cxn modelId="{98EBB29E-920D-4C91-B91F-1AD0C9465288}" type="presOf" srcId="{91767036-9644-4A67-AA0A-EE0E420DFF79}" destId="{F3DE9364-E118-47E4-A0CB-3BC9D56C7830}" srcOrd="0" destOrd="0" presId="urn:microsoft.com/office/officeart/2005/8/layout/matrix3"/>
    <dgm:cxn modelId="{D72278B5-96B6-4BBA-B382-7D578363AE9D}" srcId="{C6E9A8CB-13BC-40E1-B52F-F381D6DF0924}" destId="{F9737F80-7149-4D45-A997-64029969D2BF}" srcOrd="0" destOrd="0" parTransId="{0E5F8F12-FDA4-4008-B9A6-1C5680F56A58}" sibTransId="{45E1C076-BACD-435B-AF00-024D5DE461E8}"/>
    <dgm:cxn modelId="{13065BD5-F201-4039-A5BD-67F8333936B7}" srcId="{C6E9A8CB-13BC-40E1-B52F-F381D6DF0924}" destId="{91767036-9644-4A67-AA0A-EE0E420DFF79}" srcOrd="2" destOrd="0" parTransId="{D96B2968-700B-45AA-A7D2-E64C9B091EDE}" sibTransId="{938A25EF-46C0-4C69-B07B-8863F637E210}"/>
    <dgm:cxn modelId="{BD9C91FA-7307-4CB1-89BC-81C5CC10A0EB}" type="presOf" srcId="{C233A85C-E085-4570-BB0C-09F3AE96B58A}" destId="{C29E3C38-E272-4683-8288-954F43CB1F67}" srcOrd="0" destOrd="0" presId="urn:microsoft.com/office/officeart/2005/8/layout/matrix3"/>
    <dgm:cxn modelId="{53A78CAD-3182-4DC2-B090-2F47D7633F72}" type="presParOf" srcId="{CB3F0D82-3EB7-4046-8DE7-4EFFE9ED89E5}" destId="{C6418391-DF1A-4068-B6F3-8EB824427525}" srcOrd="0" destOrd="0" presId="urn:microsoft.com/office/officeart/2005/8/layout/matrix3"/>
    <dgm:cxn modelId="{DE3529F7-AA1D-4E28-AD7A-1EAA8D92C2AA}" type="presParOf" srcId="{CB3F0D82-3EB7-4046-8DE7-4EFFE9ED89E5}" destId="{B48C205F-E778-4DCC-8132-4459ECF652E5}" srcOrd="1" destOrd="0" presId="urn:microsoft.com/office/officeart/2005/8/layout/matrix3"/>
    <dgm:cxn modelId="{D59F7E8C-8329-4EC2-828B-026478F4E3BC}" type="presParOf" srcId="{CB3F0D82-3EB7-4046-8DE7-4EFFE9ED89E5}" destId="{32CCE328-EFA9-42E3-9F3C-A222BB464C06}" srcOrd="2" destOrd="0" presId="urn:microsoft.com/office/officeart/2005/8/layout/matrix3"/>
    <dgm:cxn modelId="{05803288-7DC3-4AD8-ABD0-80418CBB04CB}" type="presParOf" srcId="{CB3F0D82-3EB7-4046-8DE7-4EFFE9ED89E5}" destId="{F3DE9364-E118-47E4-A0CB-3BC9D56C7830}" srcOrd="3" destOrd="0" presId="urn:microsoft.com/office/officeart/2005/8/layout/matrix3"/>
    <dgm:cxn modelId="{8EDD9C3C-1F5E-4DA5-8D1B-FDEEACF14E95}" type="presParOf" srcId="{CB3F0D82-3EB7-4046-8DE7-4EFFE9ED89E5}" destId="{C29E3C38-E272-4683-8288-954F43CB1F6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87D682-4427-41D1-82C3-0BA2B386ADF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30314DA-94BA-40BF-99E7-D4046D2C4311}">
      <dgm:prSet/>
      <dgm:spPr/>
      <dgm:t>
        <a:bodyPr/>
        <a:lstStyle/>
        <a:p>
          <a:r>
            <a:rPr lang="en-GB"/>
            <a:t>Underestimated young children’s abilities.</a:t>
          </a:r>
          <a:endParaRPr lang="en-US"/>
        </a:p>
      </dgm:t>
    </dgm:pt>
    <dgm:pt modelId="{1FDFF6B4-2DFC-4EF2-9842-0A004F1A9664}" type="parTrans" cxnId="{B6AE1018-BB61-4E74-A3F6-8C89F6CD1D13}">
      <dgm:prSet/>
      <dgm:spPr/>
      <dgm:t>
        <a:bodyPr/>
        <a:lstStyle/>
        <a:p>
          <a:endParaRPr lang="en-US"/>
        </a:p>
      </dgm:t>
    </dgm:pt>
    <dgm:pt modelId="{C33DD2FF-98EE-46CE-8983-CF7B251875A5}" type="sibTrans" cxnId="{B6AE1018-BB61-4E74-A3F6-8C89F6CD1D13}">
      <dgm:prSet/>
      <dgm:spPr/>
      <dgm:t>
        <a:bodyPr/>
        <a:lstStyle/>
        <a:p>
          <a:endParaRPr lang="en-US"/>
        </a:p>
      </dgm:t>
    </dgm:pt>
    <dgm:pt modelId="{910EFA95-4F87-4003-A16A-7B74DB689C1A}">
      <dgm:prSet/>
      <dgm:spPr/>
      <dgm:t>
        <a:bodyPr/>
        <a:lstStyle/>
        <a:p>
          <a:r>
            <a:rPr lang="en-GB"/>
            <a:t>Social and cultural influences .</a:t>
          </a:r>
          <a:endParaRPr lang="en-US"/>
        </a:p>
      </dgm:t>
    </dgm:pt>
    <dgm:pt modelId="{0192955F-9E5F-4AA9-B248-408C7C01FFF3}" type="parTrans" cxnId="{71CA4B45-5077-4DDE-A8BF-2326C5B09B26}">
      <dgm:prSet/>
      <dgm:spPr/>
      <dgm:t>
        <a:bodyPr/>
        <a:lstStyle/>
        <a:p>
          <a:endParaRPr lang="en-US"/>
        </a:p>
      </dgm:t>
    </dgm:pt>
    <dgm:pt modelId="{0367FE95-946C-4993-9043-54CD28ADBC18}" type="sibTrans" cxnId="{71CA4B45-5077-4DDE-A8BF-2326C5B09B26}">
      <dgm:prSet/>
      <dgm:spPr/>
      <dgm:t>
        <a:bodyPr/>
        <a:lstStyle/>
        <a:p>
          <a:endParaRPr lang="en-US"/>
        </a:p>
      </dgm:t>
    </dgm:pt>
    <dgm:pt modelId="{574C7D9D-CDD7-437B-B58A-6C8AC99C3531}">
      <dgm:prSet/>
      <dgm:spPr/>
      <dgm:t>
        <a:bodyPr/>
        <a:lstStyle/>
        <a:p>
          <a:r>
            <a:rPr lang="en-GB"/>
            <a:t>Emotional factors .</a:t>
          </a:r>
          <a:endParaRPr lang="en-US"/>
        </a:p>
      </dgm:t>
    </dgm:pt>
    <dgm:pt modelId="{F0B77ADB-76CC-4C17-BA57-E5A1F5CA5985}" type="parTrans" cxnId="{8942613A-7C22-483C-8A04-D88553772E91}">
      <dgm:prSet/>
      <dgm:spPr/>
      <dgm:t>
        <a:bodyPr/>
        <a:lstStyle/>
        <a:p>
          <a:endParaRPr lang="en-US"/>
        </a:p>
      </dgm:t>
    </dgm:pt>
    <dgm:pt modelId="{25ADA381-1C2A-4EFB-B466-5A38CD92A5FC}" type="sibTrans" cxnId="{8942613A-7C22-483C-8A04-D88553772E91}">
      <dgm:prSet/>
      <dgm:spPr/>
      <dgm:t>
        <a:bodyPr/>
        <a:lstStyle/>
        <a:p>
          <a:endParaRPr lang="en-US"/>
        </a:p>
      </dgm:t>
    </dgm:pt>
    <dgm:pt modelId="{127E6900-F12E-48FA-A26D-824F23C1D9F9}">
      <dgm:prSet/>
      <dgm:spPr/>
      <dgm:t>
        <a:bodyPr/>
        <a:lstStyle/>
        <a:p>
          <a:r>
            <a:rPr lang="en-GB"/>
            <a:t>Underestimates the role of language.</a:t>
          </a:r>
          <a:endParaRPr lang="en-US"/>
        </a:p>
      </dgm:t>
    </dgm:pt>
    <dgm:pt modelId="{E32790E4-AE46-459B-96A7-27EEC5558F73}" type="parTrans" cxnId="{14DD2A71-C321-4B8B-B0B7-7095A1CA865F}">
      <dgm:prSet/>
      <dgm:spPr/>
      <dgm:t>
        <a:bodyPr/>
        <a:lstStyle/>
        <a:p>
          <a:endParaRPr lang="en-US"/>
        </a:p>
      </dgm:t>
    </dgm:pt>
    <dgm:pt modelId="{3AFB6D45-8862-4CF4-BF66-371BAA45B05E}" type="sibTrans" cxnId="{14DD2A71-C321-4B8B-B0B7-7095A1CA865F}">
      <dgm:prSet/>
      <dgm:spPr/>
      <dgm:t>
        <a:bodyPr/>
        <a:lstStyle/>
        <a:p>
          <a:endParaRPr lang="en-US"/>
        </a:p>
      </dgm:t>
    </dgm:pt>
    <dgm:pt modelId="{80876EAF-16F4-4BDD-892F-4F6E4C2A6394}">
      <dgm:prSet/>
      <dgm:spPr/>
      <dgm:t>
        <a:bodyPr/>
        <a:lstStyle/>
        <a:p>
          <a:r>
            <a:rPr lang="en-GB"/>
            <a:t>Not all children develop at the same rate.</a:t>
          </a:r>
          <a:endParaRPr lang="en-US"/>
        </a:p>
      </dgm:t>
    </dgm:pt>
    <dgm:pt modelId="{656D4D88-5C46-4565-B5E9-C4E33C87F916}" type="parTrans" cxnId="{3F96A66B-07E8-4FCF-A0DC-21753B9B04F9}">
      <dgm:prSet/>
      <dgm:spPr/>
      <dgm:t>
        <a:bodyPr/>
        <a:lstStyle/>
        <a:p>
          <a:endParaRPr lang="en-US"/>
        </a:p>
      </dgm:t>
    </dgm:pt>
    <dgm:pt modelId="{97560D54-BA07-48F9-BE65-03E1DF172450}" type="sibTrans" cxnId="{3F96A66B-07E8-4FCF-A0DC-21753B9B04F9}">
      <dgm:prSet/>
      <dgm:spPr/>
      <dgm:t>
        <a:bodyPr/>
        <a:lstStyle/>
        <a:p>
          <a:endParaRPr lang="en-US"/>
        </a:p>
      </dgm:t>
    </dgm:pt>
    <dgm:pt modelId="{1CA3F6CD-DA6E-4508-9051-F57998E54FC0}">
      <dgm:prSet/>
      <dgm:spPr/>
      <dgm:t>
        <a:bodyPr/>
        <a:lstStyle/>
        <a:p>
          <a:r>
            <a:rPr lang="en-GB"/>
            <a:t>Stages may not be fixed.</a:t>
          </a:r>
          <a:endParaRPr lang="en-US"/>
        </a:p>
      </dgm:t>
    </dgm:pt>
    <dgm:pt modelId="{5B1BAE30-EAC2-4F98-9936-3ED2D68FC936}" type="parTrans" cxnId="{C7AED236-2119-4074-8B27-9978CB8A6E66}">
      <dgm:prSet/>
      <dgm:spPr/>
      <dgm:t>
        <a:bodyPr/>
        <a:lstStyle/>
        <a:p>
          <a:endParaRPr lang="en-US"/>
        </a:p>
      </dgm:t>
    </dgm:pt>
    <dgm:pt modelId="{3194BBD9-7379-48B1-ADD9-CE346E641A78}" type="sibTrans" cxnId="{C7AED236-2119-4074-8B27-9978CB8A6E66}">
      <dgm:prSet/>
      <dgm:spPr/>
      <dgm:t>
        <a:bodyPr/>
        <a:lstStyle/>
        <a:p>
          <a:endParaRPr lang="en-US"/>
        </a:p>
      </dgm:t>
    </dgm:pt>
    <dgm:pt modelId="{95A51BAB-BAA6-456C-9E7D-1F2C081BDFD7}" type="pres">
      <dgm:prSet presAssocID="{8A87D682-4427-41D1-82C3-0BA2B386ADF1}" presName="linear" presStyleCnt="0">
        <dgm:presLayoutVars>
          <dgm:animLvl val="lvl"/>
          <dgm:resizeHandles val="exact"/>
        </dgm:presLayoutVars>
      </dgm:prSet>
      <dgm:spPr/>
    </dgm:pt>
    <dgm:pt modelId="{E21704F6-313D-4543-B3AE-6517C4F54463}" type="pres">
      <dgm:prSet presAssocID="{830314DA-94BA-40BF-99E7-D4046D2C4311}" presName="parentText" presStyleLbl="node1" presStyleIdx="0" presStyleCnt="6">
        <dgm:presLayoutVars>
          <dgm:chMax val="0"/>
          <dgm:bulletEnabled val="1"/>
        </dgm:presLayoutVars>
      </dgm:prSet>
      <dgm:spPr/>
    </dgm:pt>
    <dgm:pt modelId="{4F9E3739-44CF-4148-8C2A-27C84B09F0A8}" type="pres">
      <dgm:prSet presAssocID="{C33DD2FF-98EE-46CE-8983-CF7B251875A5}" presName="spacer" presStyleCnt="0"/>
      <dgm:spPr/>
    </dgm:pt>
    <dgm:pt modelId="{0EADEF55-E8A6-4DCB-9C87-CFF90D4DDEDC}" type="pres">
      <dgm:prSet presAssocID="{910EFA95-4F87-4003-A16A-7B74DB689C1A}" presName="parentText" presStyleLbl="node1" presStyleIdx="1" presStyleCnt="6">
        <dgm:presLayoutVars>
          <dgm:chMax val="0"/>
          <dgm:bulletEnabled val="1"/>
        </dgm:presLayoutVars>
      </dgm:prSet>
      <dgm:spPr/>
    </dgm:pt>
    <dgm:pt modelId="{00940212-ADDD-4792-9A0C-EBEDE9688DA8}" type="pres">
      <dgm:prSet presAssocID="{0367FE95-946C-4993-9043-54CD28ADBC18}" presName="spacer" presStyleCnt="0"/>
      <dgm:spPr/>
    </dgm:pt>
    <dgm:pt modelId="{AAABD370-0F64-4805-B7A8-279BE1303285}" type="pres">
      <dgm:prSet presAssocID="{574C7D9D-CDD7-437B-B58A-6C8AC99C3531}" presName="parentText" presStyleLbl="node1" presStyleIdx="2" presStyleCnt="6">
        <dgm:presLayoutVars>
          <dgm:chMax val="0"/>
          <dgm:bulletEnabled val="1"/>
        </dgm:presLayoutVars>
      </dgm:prSet>
      <dgm:spPr/>
    </dgm:pt>
    <dgm:pt modelId="{68E75209-A96C-42DD-857A-AEA01AA26364}" type="pres">
      <dgm:prSet presAssocID="{25ADA381-1C2A-4EFB-B466-5A38CD92A5FC}" presName="spacer" presStyleCnt="0"/>
      <dgm:spPr/>
    </dgm:pt>
    <dgm:pt modelId="{8296CC63-25F0-4EF5-B281-D922030996CB}" type="pres">
      <dgm:prSet presAssocID="{127E6900-F12E-48FA-A26D-824F23C1D9F9}" presName="parentText" presStyleLbl="node1" presStyleIdx="3" presStyleCnt="6">
        <dgm:presLayoutVars>
          <dgm:chMax val="0"/>
          <dgm:bulletEnabled val="1"/>
        </dgm:presLayoutVars>
      </dgm:prSet>
      <dgm:spPr/>
    </dgm:pt>
    <dgm:pt modelId="{D5E6020D-BC00-4125-ADB5-DEFE7F25A106}" type="pres">
      <dgm:prSet presAssocID="{3AFB6D45-8862-4CF4-BF66-371BAA45B05E}" presName="spacer" presStyleCnt="0"/>
      <dgm:spPr/>
    </dgm:pt>
    <dgm:pt modelId="{EBCDC7B0-428B-489A-9D3B-62299594891C}" type="pres">
      <dgm:prSet presAssocID="{80876EAF-16F4-4BDD-892F-4F6E4C2A6394}" presName="parentText" presStyleLbl="node1" presStyleIdx="4" presStyleCnt="6">
        <dgm:presLayoutVars>
          <dgm:chMax val="0"/>
          <dgm:bulletEnabled val="1"/>
        </dgm:presLayoutVars>
      </dgm:prSet>
      <dgm:spPr/>
    </dgm:pt>
    <dgm:pt modelId="{7ADF0DCB-8B24-497F-A3CE-A0708203206C}" type="pres">
      <dgm:prSet presAssocID="{97560D54-BA07-48F9-BE65-03E1DF172450}" presName="spacer" presStyleCnt="0"/>
      <dgm:spPr/>
    </dgm:pt>
    <dgm:pt modelId="{188B08C2-07EB-4778-87FB-4E24BF94D0BC}" type="pres">
      <dgm:prSet presAssocID="{1CA3F6CD-DA6E-4508-9051-F57998E54FC0}" presName="parentText" presStyleLbl="node1" presStyleIdx="5" presStyleCnt="6">
        <dgm:presLayoutVars>
          <dgm:chMax val="0"/>
          <dgm:bulletEnabled val="1"/>
        </dgm:presLayoutVars>
      </dgm:prSet>
      <dgm:spPr/>
    </dgm:pt>
  </dgm:ptLst>
  <dgm:cxnLst>
    <dgm:cxn modelId="{B6AE1018-BB61-4E74-A3F6-8C89F6CD1D13}" srcId="{8A87D682-4427-41D1-82C3-0BA2B386ADF1}" destId="{830314DA-94BA-40BF-99E7-D4046D2C4311}" srcOrd="0" destOrd="0" parTransId="{1FDFF6B4-2DFC-4EF2-9842-0A004F1A9664}" sibTransId="{C33DD2FF-98EE-46CE-8983-CF7B251875A5}"/>
    <dgm:cxn modelId="{F6641E1E-B188-424D-85BA-2D03D44AD0AF}" type="presOf" srcId="{910EFA95-4F87-4003-A16A-7B74DB689C1A}" destId="{0EADEF55-E8A6-4DCB-9C87-CFF90D4DDEDC}" srcOrd="0" destOrd="0" presId="urn:microsoft.com/office/officeart/2005/8/layout/vList2"/>
    <dgm:cxn modelId="{C7AED236-2119-4074-8B27-9978CB8A6E66}" srcId="{8A87D682-4427-41D1-82C3-0BA2B386ADF1}" destId="{1CA3F6CD-DA6E-4508-9051-F57998E54FC0}" srcOrd="5" destOrd="0" parTransId="{5B1BAE30-EAC2-4F98-9936-3ED2D68FC936}" sibTransId="{3194BBD9-7379-48B1-ADD9-CE346E641A78}"/>
    <dgm:cxn modelId="{8942613A-7C22-483C-8A04-D88553772E91}" srcId="{8A87D682-4427-41D1-82C3-0BA2B386ADF1}" destId="{574C7D9D-CDD7-437B-B58A-6C8AC99C3531}" srcOrd="2" destOrd="0" parTransId="{F0B77ADB-76CC-4C17-BA57-E5A1F5CA5985}" sibTransId="{25ADA381-1C2A-4EFB-B466-5A38CD92A5FC}"/>
    <dgm:cxn modelId="{71CA4B45-5077-4DDE-A8BF-2326C5B09B26}" srcId="{8A87D682-4427-41D1-82C3-0BA2B386ADF1}" destId="{910EFA95-4F87-4003-A16A-7B74DB689C1A}" srcOrd="1" destOrd="0" parTransId="{0192955F-9E5F-4AA9-B248-408C7C01FFF3}" sibTransId="{0367FE95-946C-4993-9043-54CD28ADBC18}"/>
    <dgm:cxn modelId="{A5B8126A-1C4D-4F3C-9AA7-EAFFFFE45F27}" type="presOf" srcId="{1CA3F6CD-DA6E-4508-9051-F57998E54FC0}" destId="{188B08C2-07EB-4778-87FB-4E24BF94D0BC}" srcOrd="0" destOrd="0" presId="urn:microsoft.com/office/officeart/2005/8/layout/vList2"/>
    <dgm:cxn modelId="{3F96A66B-07E8-4FCF-A0DC-21753B9B04F9}" srcId="{8A87D682-4427-41D1-82C3-0BA2B386ADF1}" destId="{80876EAF-16F4-4BDD-892F-4F6E4C2A6394}" srcOrd="4" destOrd="0" parTransId="{656D4D88-5C46-4565-B5E9-C4E33C87F916}" sibTransId="{97560D54-BA07-48F9-BE65-03E1DF172450}"/>
    <dgm:cxn modelId="{14DD2A71-C321-4B8B-B0B7-7095A1CA865F}" srcId="{8A87D682-4427-41D1-82C3-0BA2B386ADF1}" destId="{127E6900-F12E-48FA-A26D-824F23C1D9F9}" srcOrd="3" destOrd="0" parTransId="{E32790E4-AE46-459B-96A7-27EEC5558F73}" sibTransId="{3AFB6D45-8862-4CF4-BF66-371BAA45B05E}"/>
    <dgm:cxn modelId="{A7ED3F83-B1A6-473E-8B44-5E492375863C}" type="presOf" srcId="{8A87D682-4427-41D1-82C3-0BA2B386ADF1}" destId="{95A51BAB-BAA6-456C-9E7D-1F2C081BDFD7}" srcOrd="0" destOrd="0" presId="urn:microsoft.com/office/officeart/2005/8/layout/vList2"/>
    <dgm:cxn modelId="{174977CD-DB17-4E1D-94F3-12604764710C}" type="presOf" srcId="{574C7D9D-CDD7-437B-B58A-6C8AC99C3531}" destId="{AAABD370-0F64-4805-B7A8-279BE1303285}" srcOrd="0" destOrd="0" presId="urn:microsoft.com/office/officeart/2005/8/layout/vList2"/>
    <dgm:cxn modelId="{EAA41CCE-0C32-4324-8BF2-EEBA65BFD5F7}" type="presOf" srcId="{127E6900-F12E-48FA-A26D-824F23C1D9F9}" destId="{8296CC63-25F0-4EF5-B281-D922030996CB}" srcOrd="0" destOrd="0" presId="urn:microsoft.com/office/officeart/2005/8/layout/vList2"/>
    <dgm:cxn modelId="{16DEB4EC-364D-4541-BFDF-FD1EAEC697CD}" type="presOf" srcId="{830314DA-94BA-40BF-99E7-D4046D2C4311}" destId="{E21704F6-313D-4543-B3AE-6517C4F54463}" srcOrd="0" destOrd="0" presId="urn:microsoft.com/office/officeart/2005/8/layout/vList2"/>
    <dgm:cxn modelId="{858855F3-B98B-4F36-AD8D-5AB06BA012B1}" type="presOf" srcId="{80876EAF-16F4-4BDD-892F-4F6E4C2A6394}" destId="{EBCDC7B0-428B-489A-9D3B-62299594891C}" srcOrd="0" destOrd="0" presId="urn:microsoft.com/office/officeart/2005/8/layout/vList2"/>
    <dgm:cxn modelId="{1AAACE6A-0603-4B8B-BA7C-5B5CAAE34FD7}" type="presParOf" srcId="{95A51BAB-BAA6-456C-9E7D-1F2C081BDFD7}" destId="{E21704F6-313D-4543-B3AE-6517C4F54463}" srcOrd="0" destOrd="0" presId="urn:microsoft.com/office/officeart/2005/8/layout/vList2"/>
    <dgm:cxn modelId="{BF02836B-CC8E-4854-AAA8-A141C515C9E9}" type="presParOf" srcId="{95A51BAB-BAA6-456C-9E7D-1F2C081BDFD7}" destId="{4F9E3739-44CF-4148-8C2A-27C84B09F0A8}" srcOrd="1" destOrd="0" presId="urn:microsoft.com/office/officeart/2005/8/layout/vList2"/>
    <dgm:cxn modelId="{BE2EA85B-A5E7-48E1-9AA3-066B432B58EB}" type="presParOf" srcId="{95A51BAB-BAA6-456C-9E7D-1F2C081BDFD7}" destId="{0EADEF55-E8A6-4DCB-9C87-CFF90D4DDEDC}" srcOrd="2" destOrd="0" presId="urn:microsoft.com/office/officeart/2005/8/layout/vList2"/>
    <dgm:cxn modelId="{1F2B839E-59C5-4602-B3D3-B06AE4527EEF}" type="presParOf" srcId="{95A51BAB-BAA6-456C-9E7D-1F2C081BDFD7}" destId="{00940212-ADDD-4792-9A0C-EBEDE9688DA8}" srcOrd="3" destOrd="0" presId="urn:microsoft.com/office/officeart/2005/8/layout/vList2"/>
    <dgm:cxn modelId="{3E01C690-59FA-43B1-8318-0EBD1C958E0D}" type="presParOf" srcId="{95A51BAB-BAA6-456C-9E7D-1F2C081BDFD7}" destId="{AAABD370-0F64-4805-B7A8-279BE1303285}" srcOrd="4" destOrd="0" presId="urn:microsoft.com/office/officeart/2005/8/layout/vList2"/>
    <dgm:cxn modelId="{71CD1B28-FD0F-4486-A0B3-554F05D926A0}" type="presParOf" srcId="{95A51BAB-BAA6-456C-9E7D-1F2C081BDFD7}" destId="{68E75209-A96C-42DD-857A-AEA01AA26364}" srcOrd="5" destOrd="0" presId="urn:microsoft.com/office/officeart/2005/8/layout/vList2"/>
    <dgm:cxn modelId="{5DC386CC-68B4-4790-AF53-BE09AA3713A2}" type="presParOf" srcId="{95A51BAB-BAA6-456C-9E7D-1F2C081BDFD7}" destId="{8296CC63-25F0-4EF5-B281-D922030996CB}" srcOrd="6" destOrd="0" presId="urn:microsoft.com/office/officeart/2005/8/layout/vList2"/>
    <dgm:cxn modelId="{8BEEDC83-CFF0-4CDB-A5E6-42CDD9E28713}" type="presParOf" srcId="{95A51BAB-BAA6-456C-9E7D-1F2C081BDFD7}" destId="{D5E6020D-BC00-4125-ADB5-DEFE7F25A106}" srcOrd="7" destOrd="0" presId="urn:microsoft.com/office/officeart/2005/8/layout/vList2"/>
    <dgm:cxn modelId="{471DAF9D-9935-4C27-A8B3-9BE15B7C2B5A}" type="presParOf" srcId="{95A51BAB-BAA6-456C-9E7D-1F2C081BDFD7}" destId="{EBCDC7B0-428B-489A-9D3B-62299594891C}" srcOrd="8" destOrd="0" presId="urn:microsoft.com/office/officeart/2005/8/layout/vList2"/>
    <dgm:cxn modelId="{301C1A29-44DB-4B4A-AED4-FB47D7C4F5BC}" type="presParOf" srcId="{95A51BAB-BAA6-456C-9E7D-1F2C081BDFD7}" destId="{7ADF0DCB-8B24-497F-A3CE-A0708203206C}" srcOrd="9" destOrd="0" presId="urn:microsoft.com/office/officeart/2005/8/layout/vList2"/>
    <dgm:cxn modelId="{D8192336-2506-4AEA-B315-A1BB58C0ABD0}" type="presParOf" srcId="{95A51BAB-BAA6-456C-9E7D-1F2C081BDFD7}" destId="{188B08C2-07EB-4778-87FB-4E24BF94D0B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B3E80E-668E-4B51-9877-84E8FB4A6037}"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E4BF963F-07E5-4D44-AF6A-D50AE788900C}">
      <dgm:prSet/>
      <dgm:spPr/>
      <dgm:t>
        <a:bodyPr/>
        <a:lstStyle/>
        <a:p>
          <a:r>
            <a:rPr lang="en-GB" dirty="0"/>
            <a:t>In conclusion, Piaget’s theory helps to understand why practical experiences, repetition and play are appropriate ways to support Shona’s learning. However, her emotional, social, communication and physical needs must be considered together.</a:t>
          </a:r>
          <a:endParaRPr lang="en-US" dirty="0"/>
        </a:p>
      </dgm:t>
    </dgm:pt>
    <dgm:pt modelId="{8A0345D9-2C26-46B6-A17D-F4BD26279582}" type="parTrans" cxnId="{049EBE76-F1EC-42B3-9DF8-F221AD9D8E15}">
      <dgm:prSet/>
      <dgm:spPr/>
      <dgm:t>
        <a:bodyPr/>
        <a:lstStyle/>
        <a:p>
          <a:endParaRPr lang="en-US"/>
        </a:p>
      </dgm:t>
    </dgm:pt>
    <dgm:pt modelId="{3404A5BA-AE8F-4AD7-BBFE-0D18C73B48CA}" type="sibTrans" cxnId="{049EBE76-F1EC-42B3-9DF8-F221AD9D8E15}">
      <dgm:prSet/>
      <dgm:spPr/>
      <dgm:t>
        <a:bodyPr/>
        <a:lstStyle/>
        <a:p>
          <a:endParaRPr lang="en-US"/>
        </a:p>
      </dgm:t>
    </dgm:pt>
    <dgm:pt modelId="{681A7E32-DDA5-4114-8BC0-9E841A772C9B}">
      <dgm:prSet/>
      <dgm:spPr/>
      <dgm:t>
        <a:bodyPr/>
        <a:lstStyle/>
        <a:p>
          <a:r>
            <a:rPr lang="en-GB" dirty="0"/>
            <a:t>As a practitioner, I would work with her carers, observe her progress and adjust the support plan to her individual strengths and needs. If her communication difficulties persist or there are concerns about her development, I would follow the nursery’s procedures and discuss appropriate support with  relevant health professionals.</a:t>
          </a:r>
          <a:endParaRPr lang="en-US" dirty="0"/>
        </a:p>
      </dgm:t>
    </dgm:pt>
    <dgm:pt modelId="{15630244-6D44-433D-BAA4-702597C37811}" type="parTrans" cxnId="{641BEE96-CF4B-4AB4-99AB-3D783391D884}">
      <dgm:prSet/>
      <dgm:spPr/>
      <dgm:t>
        <a:bodyPr/>
        <a:lstStyle/>
        <a:p>
          <a:endParaRPr lang="en-US"/>
        </a:p>
      </dgm:t>
    </dgm:pt>
    <dgm:pt modelId="{C347EC43-EC8D-4E89-A5B3-B13C6A23EDB0}" type="sibTrans" cxnId="{641BEE96-CF4B-4AB4-99AB-3D783391D884}">
      <dgm:prSet/>
      <dgm:spPr/>
      <dgm:t>
        <a:bodyPr/>
        <a:lstStyle/>
        <a:p>
          <a:endParaRPr lang="en-US"/>
        </a:p>
      </dgm:t>
    </dgm:pt>
    <dgm:pt modelId="{FE23FA1D-F52D-4616-BCB1-4B87CBB92215}">
      <dgm:prSet/>
      <dgm:spPr/>
      <dgm:t>
        <a:bodyPr/>
        <a:lstStyle/>
        <a:p>
          <a:r>
            <a:rPr lang="en-GB"/>
            <a:t>The aim is not to label Shona, but to create a secure, inclusive environment in which she can develop and participate at her own pace.</a:t>
          </a:r>
          <a:endParaRPr lang="en-US"/>
        </a:p>
      </dgm:t>
    </dgm:pt>
    <dgm:pt modelId="{6A470C5C-6242-4196-83A3-7BCF85E86AAC}" type="parTrans" cxnId="{DF75BB09-F987-4087-80FE-FAA58C88E7DB}">
      <dgm:prSet/>
      <dgm:spPr/>
      <dgm:t>
        <a:bodyPr/>
        <a:lstStyle/>
        <a:p>
          <a:endParaRPr lang="en-US"/>
        </a:p>
      </dgm:t>
    </dgm:pt>
    <dgm:pt modelId="{CB260233-4737-412D-906D-FF3CEEF385E6}" type="sibTrans" cxnId="{DF75BB09-F987-4087-80FE-FAA58C88E7DB}">
      <dgm:prSet/>
      <dgm:spPr/>
      <dgm:t>
        <a:bodyPr/>
        <a:lstStyle/>
        <a:p>
          <a:endParaRPr lang="en-US"/>
        </a:p>
      </dgm:t>
    </dgm:pt>
    <dgm:pt modelId="{B74662A7-61D7-48B9-8857-29325DF4A511}" type="pres">
      <dgm:prSet presAssocID="{23B3E80E-668E-4B51-9877-84E8FB4A6037}" presName="vert0" presStyleCnt="0">
        <dgm:presLayoutVars>
          <dgm:dir/>
          <dgm:animOne val="branch"/>
          <dgm:animLvl val="lvl"/>
        </dgm:presLayoutVars>
      </dgm:prSet>
      <dgm:spPr/>
    </dgm:pt>
    <dgm:pt modelId="{C40BC931-D46A-4DBE-8112-9165CA52466D}" type="pres">
      <dgm:prSet presAssocID="{E4BF963F-07E5-4D44-AF6A-D50AE788900C}" presName="thickLine" presStyleLbl="alignNode1" presStyleIdx="0" presStyleCnt="3"/>
      <dgm:spPr/>
    </dgm:pt>
    <dgm:pt modelId="{1C9121F4-42F0-4B1A-BBCF-4963F5842DC0}" type="pres">
      <dgm:prSet presAssocID="{E4BF963F-07E5-4D44-AF6A-D50AE788900C}" presName="horz1" presStyleCnt="0"/>
      <dgm:spPr/>
    </dgm:pt>
    <dgm:pt modelId="{10740ECC-2461-4EF2-A624-30741EE1A79C}" type="pres">
      <dgm:prSet presAssocID="{E4BF963F-07E5-4D44-AF6A-D50AE788900C}" presName="tx1" presStyleLbl="revTx" presStyleIdx="0" presStyleCnt="3"/>
      <dgm:spPr/>
    </dgm:pt>
    <dgm:pt modelId="{6BEB44C4-C63C-47D3-8830-C434181AEB0A}" type="pres">
      <dgm:prSet presAssocID="{E4BF963F-07E5-4D44-AF6A-D50AE788900C}" presName="vert1" presStyleCnt="0"/>
      <dgm:spPr/>
    </dgm:pt>
    <dgm:pt modelId="{14F54E95-83DE-47E3-8DAA-5C8CC67433DC}" type="pres">
      <dgm:prSet presAssocID="{681A7E32-DDA5-4114-8BC0-9E841A772C9B}" presName="thickLine" presStyleLbl="alignNode1" presStyleIdx="1" presStyleCnt="3"/>
      <dgm:spPr/>
    </dgm:pt>
    <dgm:pt modelId="{52D20E72-D06A-4E64-8AD5-5867C3421489}" type="pres">
      <dgm:prSet presAssocID="{681A7E32-DDA5-4114-8BC0-9E841A772C9B}" presName="horz1" presStyleCnt="0"/>
      <dgm:spPr/>
    </dgm:pt>
    <dgm:pt modelId="{2933B8F4-8BE4-4862-A5AC-3B4B6699809A}" type="pres">
      <dgm:prSet presAssocID="{681A7E32-DDA5-4114-8BC0-9E841A772C9B}" presName="tx1" presStyleLbl="revTx" presStyleIdx="1" presStyleCnt="3"/>
      <dgm:spPr/>
    </dgm:pt>
    <dgm:pt modelId="{83DC4352-AB38-4FBA-BDBC-A0FDA0CB7EC2}" type="pres">
      <dgm:prSet presAssocID="{681A7E32-DDA5-4114-8BC0-9E841A772C9B}" presName="vert1" presStyleCnt="0"/>
      <dgm:spPr/>
    </dgm:pt>
    <dgm:pt modelId="{1894918A-D35E-4E1A-8D6D-004485F585B3}" type="pres">
      <dgm:prSet presAssocID="{FE23FA1D-F52D-4616-BCB1-4B87CBB92215}" presName="thickLine" presStyleLbl="alignNode1" presStyleIdx="2" presStyleCnt="3"/>
      <dgm:spPr/>
    </dgm:pt>
    <dgm:pt modelId="{642EA8ED-BD6A-4423-804B-E4E519028636}" type="pres">
      <dgm:prSet presAssocID="{FE23FA1D-F52D-4616-BCB1-4B87CBB92215}" presName="horz1" presStyleCnt="0"/>
      <dgm:spPr/>
    </dgm:pt>
    <dgm:pt modelId="{CF444B33-3C45-44F0-8D17-E881E63AEA22}" type="pres">
      <dgm:prSet presAssocID="{FE23FA1D-F52D-4616-BCB1-4B87CBB92215}" presName="tx1" presStyleLbl="revTx" presStyleIdx="2" presStyleCnt="3"/>
      <dgm:spPr/>
    </dgm:pt>
    <dgm:pt modelId="{A9B1B1B4-92F1-416F-A6C0-D2E93337A1A0}" type="pres">
      <dgm:prSet presAssocID="{FE23FA1D-F52D-4616-BCB1-4B87CBB92215}" presName="vert1" presStyleCnt="0"/>
      <dgm:spPr/>
    </dgm:pt>
  </dgm:ptLst>
  <dgm:cxnLst>
    <dgm:cxn modelId="{DF75BB09-F987-4087-80FE-FAA58C88E7DB}" srcId="{23B3E80E-668E-4B51-9877-84E8FB4A6037}" destId="{FE23FA1D-F52D-4616-BCB1-4B87CBB92215}" srcOrd="2" destOrd="0" parTransId="{6A470C5C-6242-4196-83A3-7BCF85E86AAC}" sibTransId="{CB260233-4737-412D-906D-FF3CEEF385E6}"/>
    <dgm:cxn modelId="{D1330D13-CA38-484B-A0AF-E61ACF5C18CE}" type="presOf" srcId="{681A7E32-DDA5-4114-8BC0-9E841A772C9B}" destId="{2933B8F4-8BE4-4862-A5AC-3B4B6699809A}" srcOrd="0" destOrd="0" presId="urn:microsoft.com/office/officeart/2008/layout/LinedList"/>
    <dgm:cxn modelId="{53D3D813-E6CF-4D68-BAF1-B15CBD2BE692}" type="presOf" srcId="{E4BF963F-07E5-4D44-AF6A-D50AE788900C}" destId="{10740ECC-2461-4EF2-A624-30741EE1A79C}" srcOrd="0" destOrd="0" presId="urn:microsoft.com/office/officeart/2008/layout/LinedList"/>
    <dgm:cxn modelId="{E8C01C39-2058-431C-9202-94433EFA1692}" type="presOf" srcId="{23B3E80E-668E-4B51-9877-84E8FB4A6037}" destId="{B74662A7-61D7-48B9-8857-29325DF4A511}" srcOrd="0" destOrd="0" presId="urn:microsoft.com/office/officeart/2008/layout/LinedList"/>
    <dgm:cxn modelId="{D4F00B41-C1BF-4CA1-ABD5-01FCA53426D5}" type="presOf" srcId="{FE23FA1D-F52D-4616-BCB1-4B87CBB92215}" destId="{CF444B33-3C45-44F0-8D17-E881E63AEA22}" srcOrd="0" destOrd="0" presId="urn:microsoft.com/office/officeart/2008/layout/LinedList"/>
    <dgm:cxn modelId="{049EBE76-F1EC-42B3-9DF8-F221AD9D8E15}" srcId="{23B3E80E-668E-4B51-9877-84E8FB4A6037}" destId="{E4BF963F-07E5-4D44-AF6A-D50AE788900C}" srcOrd="0" destOrd="0" parTransId="{8A0345D9-2C26-46B6-A17D-F4BD26279582}" sibTransId="{3404A5BA-AE8F-4AD7-BBFE-0D18C73B48CA}"/>
    <dgm:cxn modelId="{641BEE96-CF4B-4AB4-99AB-3D783391D884}" srcId="{23B3E80E-668E-4B51-9877-84E8FB4A6037}" destId="{681A7E32-DDA5-4114-8BC0-9E841A772C9B}" srcOrd="1" destOrd="0" parTransId="{15630244-6D44-433D-BAA4-702597C37811}" sibTransId="{C347EC43-EC8D-4E89-A5B3-B13C6A23EDB0}"/>
    <dgm:cxn modelId="{CD14AECC-DA04-4A07-800C-D3576A1C6134}" type="presParOf" srcId="{B74662A7-61D7-48B9-8857-29325DF4A511}" destId="{C40BC931-D46A-4DBE-8112-9165CA52466D}" srcOrd="0" destOrd="0" presId="urn:microsoft.com/office/officeart/2008/layout/LinedList"/>
    <dgm:cxn modelId="{D4523D31-CBAA-4650-B63C-B42DD9CB37ED}" type="presParOf" srcId="{B74662A7-61D7-48B9-8857-29325DF4A511}" destId="{1C9121F4-42F0-4B1A-BBCF-4963F5842DC0}" srcOrd="1" destOrd="0" presId="urn:microsoft.com/office/officeart/2008/layout/LinedList"/>
    <dgm:cxn modelId="{C52A4DC9-3E44-4E98-A00D-6A6A55D2594A}" type="presParOf" srcId="{1C9121F4-42F0-4B1A-BBCF-4963F5842DC0}" destId="{10740ECC-2461-4EF2-A624-30741EE1A79C}" srcOrd="0" destOrd="0" presId="urn:microsoft.com/office/officeart/2008/layout/LinedList"/>
    <dgm:cxn modelId="{511E5383-17F7-44CD-BEB3-E50A34100664}" type="presParOf" srcId="{1C9121F4-42F0-4B1A-BBCF-4963F5842DC0}" destId="{6BEB44C4-C63C-47D3-8830-C434181AEB0A}" srcOrd="1" destOrd="0" presId="urn:microsoft.com/office/officeart/2008/layout/LinedList"/>
    <dgm:cxn modelId="{8F4E6EDE-4951-41DC-A4DF-908ACE0249A6}" type="presParOf" srcId="{B74662A7-61D7-48B9-8857-29325DF4A511}" destId="{14F54E95-83DE-47E3-8DAA-5C8CC67433DC}" srcOrd="2" destOrd="0" presId="urn:microsoft.com/office/officeart/2008/layout/LinedList"/>
    <dgm:cxn modelId="{C0595B43-A670-4D90-95CC-6BE173A7A96B}" type="presParOf" srcId="{B74662A7-61D7-48B9-8857-29325DF4A511}" destId="{52D20E72-D06A-4E64-8AD5-5867C3421489}" srcOrd="3" destOrd="0" presId="urn:microsoft.com/office/officeart/2008/layout/LinedList"/>
    <dgm:cxn modelId="{69EF9A81-B3B4-4B05-A804-F80050EF29DC}" type="presParOf" srcId="{52D20E72-D06A-4E64-8AD5-5867C3421489}" destId="{2933B8F4-8BE4-4862-A5AC-3B4B6699809A}" srcOrd="0" destOrd="0" presId="urn:microsoft.com/office/officeart/2008/layout/LinedList"/>
    <dgm:cxn modelId="{55DFD9E0-529D-4409-8A49-0B4FC5E673B7}" type="presParOf" srcId="{52D20E72-D06A-4E64-8AD5-5867C3421489}" destId="{83DC4352-AB38-4FBA-BDBC-A0FDA0CB7EC2}" srcOrd="1" destOrd="0" presId="urn:microsoft.com/office/officeart/2008/layout/LinedList"/>
    <dgm:cxn modelId="{914C2CEB-7927-45DC-8D4B-5EB751508661}" type="presParOf" srcId="{B74662A7-61D7-48B9-8857-29325DF4A511}" destId="{1894918A-D35E-4E1A-8D6D-004485F585B3}" srcOrd="4" destOrd="0" presId="urn:microsoft.com/office/officeart/2008/layout/LinedList"/>
    <dgm:cxn modelId="{B7B8E5DB-3626-4F7F-A18B-1143603DFC5A}" type="presParOf" srcId="{B74662A7-61D7-48B9-8857-29325DF4A511}" destId="{642EA8ED-BD6A-4423-804B-E4E519028636}" srcOrd="5" destOrd="0" presId="urn:microsoft.com/office/officeart/2008/layout/LinedList"/>
    <dgm:cxn modelId="{3106263F-61CD-47F2-87C9-8FADB1257902}" type="presParOf" srcId="{642EA8ED-BD6A-4423-804B-E4E519028636}" destId="{CF444B33-3C45-44F0-8D17-E881E63AEA22}" srcOrd="0" destOrd="0" presId="urn:microsoft.com/office/officeart/2008/layout/LinedList"/>
    <dgm:cxn modelId="{7DDB8863-BE7D-4601-A136-477A2F9C343A}" type="presParOf" srcId="{642EA8ED-BD6A-4423-804B-E4E519028636}" destId="{A9B1B1B4-92F1-416F-A6C0-D2E93337A1A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418391-DF1A-4068-B6F3-8EB824427525}">
      <dsp:nvSpPr>
        <dsp:cNvPr id="0" name=""/>
        <dsp:cNvSpPr/>
      </dsp:nvSpPr>
      <dsp:spPr>
        <a:xfrm>
          <a:off x="380489" y="0"/>
          <a:ext cx="5530735" cy="553073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8C205F-E778-4DCC-8132-4459ECF652E5}">
      <dsp:nvSpPr>
        <dsp:cNvPr id="0" name=""/>
        <dsp:cNvSpPr/>
      </dsp:nvSpPr>
      <dsp:spPr>
        <a:xfrm>
          <a:off x="905909" y="525419"/>
          <a:ext cx="2156986" cy="215698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Children may think differently from adults.</a:t>
          </a:r>
          <a:endParaRPr lang="en-US" sz="2500" kern="1200"/>
        </a:p>
      </dsp:txBody>
      <dsp:txXfrm>
        <a:off x="1011204" y="630714"/>
        <a:ext cx="1946396" cy="1946396"/>
      </dsp:txXfrm>
    </dsp:sp>
    <dsp:sp modelId="{32CCE328-EFA9-42E3-9F3C-A222BB464C06}">
      <dsp:nvSpPr>
        <dsp:cNvPr id="0" name=""/>
        <dsp:cNvSpPr/>
      </dsp:nvSpPr>
      <dsp:spPr>
        <a:xfrm>
          <a:off x="3228818" y="525419"/>
          <a:ext cx="2156986" cy="215698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Planning age- appropriate activities and care.</a:t>
          </a:r>
          <a:endParaRPr lang="en-US" sz="2500" kern="1200"/>
        </a:p>
      </dsp:txBody>
      <dsp:txXfrm>
        <a:off x="3334113" y="630714"/>
        <a:ext cx="1946396" cy="1946396"/>
      </dsp:txXfrm>
    </dsp:sp>
    <dsp:sp modelId="{F3DE9364-E118-47E4-A0CB-3BC9D56C7830}">
      <dsp:nvSpPr>
        <dsp:cNvPr id="0" name=""/>
        <dsp:cNvSpPr/>
      </dsp:nvSpPr>
      <dsp:spPr>
        <a:xfrm>
          <a:off x="905909" y="2848328"/>
          <a:ext cx="2156986" cy="215698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Observation of children’s individual learning.</a:t>
          </a:r>
          <a:endParaRPr lang="en-US" sz="2500" kern="1200"/>
        </a:p>
      </dsp:txBody>
      <dsp:txXfrm>
        <a:off x="1011204" y="2953623"/>
        <a:ext cx="1946396" cy="1946396"/>
      </dsp:txXfrm>
    </dsp:sp>
    <dsp:sp modelId="{C29E3C38-E272-4683-8288-954F43CB1F67}">
      <dsp:nvSpPr>
        <dsp:cNvPr id="0" name=""/>
        <dsp:cNvSpPr/>
      </dsp:nvSpPr>
      <dsp:spPr>
        <a:xfrm>
          <a:off x="3228818" y="2848328"/>
          <a:ext cx="2156986" cy="215698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Partnership working with parents and carers.</a:t>
          </a:r>
          <a:endParaRPr lang="en-US" sz="2500" kern="1200"/>
        </a:p>
      </dsp:txBody>
      <dsp:txXfrm>
        <a:off x="3334113" y="2953623"/>
        <a:ext cx="1946396" cy="1946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704F6-313D-4543-B3AE-6517C4F54463}">
      <dsp:nvSpPr>
        <dsp:cNvPr id="0" name=""/>
        <dsp:cNvSpPr/>
      </dsp:nvSpPr>
      <dsp:spPr>
        <a:xfrm>
          <a:off x="0" y="597731"/>
          <a:ext cx="6735443" cy="66338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Underestimated young children’s abilities.</a:t>
          </a:r>
          <a:endParaRPr lang="en-US" sz="2700" kern="1200"/>
        </a:p>
      </dsp:txBody>
      <dsp:txXfrm>
        <a:off x="32384" y="630115"/>
        <a:ext cx="6670675" cy="598621"/>
      </dsp:txXfrm>
    </dsp:sp>
    <dsp:sp modelId="{0EADEF55-E8A6-4DCB-9C87-CFF90D4DDEDC}">
      <dsp:nvSpPr>
        <dsp:cNvPr id="0" name=""/>
        <dsp:cNvSpPr/>
      </dsp:nvSpPr>
      <dsp:spPr>
        <a:xfrm>
          <a:off x="0" y="1338881"/>
          <a:ext cx="6735443" cy="663389"/>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Social and cultural influences .</a:t>
          </a:r>
          <a:endParaRPr lang="en-US" sz="2700" kern="1200"/>
        </a:p>
      </dsp:txBody>
      <dsp:txXfrm>
        <a:off x="32384" y="1371265"/>
        <a:ext cx="6670675" cy="598621"/>
      </dsp:txXfrm>
    </dsp:sp>
    <dsp:sp modelId="{AAABD370-0F64-4805-B7A8-279BE1303285}">
      <dsp:nvSpPr>
        <dsp:cNvPr id="0" name=""/>
        <dsp:cNvSpPr/>
      </dsp:nvSpPr>
      <dsp:spPr>
        <a:xfrm>
          <a:off x="0" y="2080031"/>
          <a:ext cx="6735443" cy="663389"/>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Emotional factors .</a:t>
          </a:r>
          <a:endParaRPr lang="en-US" sz="2700" kern="1200"/>
        </a:p>
      </dsp:txBody>
      <dsp:txXfrm>
        <a:off x="32384" y="2112415"/>
        <a:ext cx="6670675" cy="598621"/>
      </dsp:txXfrm>
    </dsp:sp>
    <dsp:sp modelId="{8296CC63-25F0-4EF5-B281-D922030996CB}">
      <dsp:nvSpPr>
        <dsp:cNvPr id="0" name=""/>
        <dsp:cNvSpPr/>
      </dsp:nvSpPr>
      <dsp:spPr>
        <a:xfrm>
          <a:off x="0" y="2821181"/>
          <a:ext cx="6735443" cy="663389"/>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Underestimates the role of language.</a:t>
          </a:r>
          <a:endParaRPr lang="en-US" sz="2700" kern="1200"/>
        </a:p>
      </dsp:txBody>
      <dsp:txXfrm>
        <a:off x="32384" y="2853565"/>
        <a:ext cx="6670675" cy="598621"/>
      </dsp:txXfrm>
    </dsp:sp>
    <dsp:sp modelId="{EBCDC7B0-428B-489A-9D3B-62299594891C}">
      <dsp:nvSpPr>
        <dsp:cNvPr id="0" name=""/>
        <dsp:cNvSpPr/>
      </dsp:nvSpPr>
      <dsp:spPr>
        <a:xfrm>
          <a:off x="0" y="3562331"/>
          <a:ext cx="6735443" cy="663389"/>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Not all children develop at the same rate.</a:t>
          </a:r>
          <a:endParaRPr lang="en-US" sz="2700" kern="1200"/>
        </a:p>
      </dsp:txBody>
      <dsp:txXfrm>
        <a:off x="32384" y="3594715"/>
        <a:ext cx="6670675" cy="598621"/>
      </dsp:txXfrm>
    </dsp:sp>
    <dsp:sp modelId="{188B08C2-07EB-4778-87FB-4E24BF94D0BC}">
      <dsp:nvSpPr>
        <dsp:cNvPr id="0" name=""/>
        <dsp:cNvSpPr/>
      </dsp:nvSpPr>
      <dsp:spPr>
        <a:xfrm>
          <a:off x="0" y="4303481"/>
          <a:ext cx="6735443" cy="66338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Stages may not be fixed.</a:t>
          </a:r>
          <a:endParaRPr lang="en-US" sz="2700" kern="1200"/>
        </a:p>
      </dsp:txBody>
      <dsp:txXfrm>
        <a:off x="32384" y="4335865"/>
        <a:ext cx="6670675" cy="5986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BC931-D46A-4DBE-8112-9165CA52466D}">
      <dsp:nvSpPr>
        <dsp:cNvPr id="0" name=""/>
        <dsp:cNvSpPr/>
      </dsp:nvSpPr>
      <dsp:spPr>
        <a:xfrm>
          <a:off x="0" y="2717"/>
          <a:ext cx="6735443"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740ECC-2461-4EF2-A624-30741EE1A79C}">
      <dsp:nvSpPr>
        <dsp:cNvPr id="0" name=""/>
        <dsp:cNvSpPr/>
      </dsp:nvSpPr>
      <dsp:spPr>
        <a:xfrm>
          <a:off x="0" y="2717"/>
          <a:ext cx="6735443" cy="185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In conclusion, Piaget’s theory helps to understand why practical experiences, repetition and play are appropriate ways to support Shona’s learning. However, her emotional, social, communication and physical needs must be considered together.</a:t>
          </a:r>
          <a:endParaRPr lang="en-US" sz="2000" kern="1200" dirty="0"/>
        </a:p>
      </dsp:txBody>
      <dsp:txXfrm>
        <a:off x="0" y="2717"/>
        <a:ext cx="6735443" cy="1853055"/>
      </dsp:txXfrm>
    </dsp:sp>
    <dsp:sp modelId="{14F54E95-83DE-47E3-8DAA-5C8CC67433DC}">
      <dsp:nvSpPr>
        <dsp:cNvPr id="0" name=""/>
        <dsp:cNvSpPr/>
      </dsp:nvSpPr>
      <dsp:spPr>
        <a:xfrm>
          <a:off x="0" y="1855773"/>
          <a:ext cx="6735443"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33B8F4-8BE4-4862-A5AC-3B4B6699809A}">
      <dsp:nvSpPr>
        <dsp:cNvPr id="0" name=""/>
        <dsp:cNvSpPr/>
      </dsp:nvSpPr>
      <dsp:spPr>
        <a:xfrm>
          <a:off x="0" y="1855773"/>
          <a:ext cx="6735443" cy="185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As a practitioner, I would work with her carers, observe her progress and adjust the support plan to her individual strengths and needs. If her communication difficulties persist or there are concerns about her development, I would follow the nursery’s procedures and discuss appropriate support with  relevant health professionals.</a:t>
          </a:r>
          <a:endParaRPr lang="en-US" sz="2000" kern="1200" dirty="0"/>
        </a:p>
      </dsp:txBody>
      <dsp:txXfrm>
        <a:off x="0" y="1855773"/>
        <a:ext cx="6735443" cy="1853055"/>
      </dsp:txXfrm>
    </dsp:sp>
    <dsp:sp modelId="{1894918A-D35E-4E1A-8D6D-004485F585B3}">
      <dsp:nvSpPr>
        <dsp:cNvPr id="0" name=""/>
        <dsp:cNvSpPr/>
      </dsp:nvSpPr>
      <dsp:spPr>
        <a:xfrm>
          <a:off x="0" y="3708828"/>
          <a:ext cx="6735443"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444B33-3C45-44F0-8D17-E881E63AEA22}">
      <dsp:nvSpPr>
        <dsp:cNvPr id="0" name=""/>
        <dsp:cNvSpPr/>
      </dsp:nvSpPr>
      <dsp:spPr>
        <a:xfrm>
          <a:off x="0" y="3708828"/>
          <a:ext cx="6735443" cy="185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aim is not to label Shona, but to create a secure, inclusive environment in which she can develop and participate at her own pace.</a:t>
          </a:r>
          <a:endParaRPr lang="en-US" sz="2000" kern="1200"/>
        </a:p>
      </dsp:txBody>
      <dsp:txXfrm>
        <a:off x="0" y="3708828"/>
        <a:ext cx="6735443" cy="1853055"/>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64C7-83D3-E96F-F715-C140A12F84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45EF15-F0D5-AB6C-FB87-9E345A3D62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3FDD61-8AEA-872E-B0FD-C99145E59363}"/>
              </a:ext>
            </a:extLst>
          </p:cNvPr>
          <p:cNvSpPr>
            <a:spLocks noGrp="1"/>
          </p:cNvSpPr>
          <p:nvPr>
            <p:ph type="dt" sz="half" idx="10"/>
          </p:nvPr>
        </p:nvSpPr>
        <p:spPr/>
        <p:txBody>
          <a:bodyPr/>
          <a:lstStyle/>
          <a:p>
            <a:fld id="{72EF405E-B48E-40F4-B5CC-AE923F9683E0}" type="datetimeFigureOut">
              <a:rPr lang="en-GB" smtClean="0"/>
              <a:t>11/10/2026</a:t>
            </a:fld>
            <a:endParaRPr lang="en-GB"/>
          </a:p>
        </p:txBody>
      </p:sp>
      <p:sp>
        <p:nvSpPr>
          <p:cNvPr id="5" name="Footer Placeholder 4">
            <a:extLst>
              <a:ext uri="{FF2B5EF4-FFF2-40B4-BE49-F238E27FC236}">
                <a16:creationId xmlns:a16="http://schemas.microsoft.com/office/drawing/2014/main" id="{E0AA5E03-DE12-4F0F-B941-778B67FBE8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46B9C9-B850-5C33-3D54-3F8518F6C0DA}"/>
              </a:ext>
            </a:extLst>
          </p:cNvPr>
          <p:cNvSpPr>
            <a:spLocks noGrp="1"/>
          </p:cNvSpPr>
          <p:nvPr>
            <p:ph type="sldNum" sz="quarter" idx="12"/>
          </p:nvPr>
        </p:nvSpPr>
        <p:spPr/>
        <p:txBody>
          <a:bodyPr/>
          <a:lstStyle/>
          <a:p>
            <a:fld id="{91925031-48D9-4CEC-AC23-9BAC9326503F}" type="slidenum">
              <a:rPr lang="en-GB" smtClean="0"/>
              <a:t>‹#›</a:t>
            </a:fld>
            <a:endParaRPr lang="en-GB"/>
          </a:p>
        </p:txBody>
      </p:sp>
    </p:spTree>
    <p:extLst>
      <p:ext uri="{BB962C8B-B14F-4D97-AF65-F5344CB8AC3E}">
        <p14:creationId xmlns:p14="http://schemas.microsoft.com/office/powerpoint/2010/main" val="322421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33F11-8756-EC31-289E-1E2A3D0DD4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BC5249-EC70-4364-57E1-824A2C36B0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3AD94A-BD97-0980-C0D7-425ECCC281E7}"/>
              </a:ext>
            </a:extLst>
          </p:cNvPr>
          <p:cNvSpPr>
            <a:spLocks noGrp="1"/>
          </p:cNvSpPr>
          <p:nvPr>
            <p:ph type="dt" sz="half" idx="10"/>
          </p:nvPr>
        </p:nvSpPr>
        <p:spPr/>
        <p:txBody>
          <a:bodyPr/>
          <a:lstStyle/>
          <a:p>
            <a:fld id="{72EF405E-B48E-40F4-B5CC-AE923F9683E0}" type="datetimeFigureOut">
              <a:rPr lang="en-GB" smtClean="0"/>
              <a:t>11/10/2026</a:t>
            </a:fld>
            <a:endParaRPr lang="en-GB"/>
          </a:p>
        </p:txBody>
      </p:sp>
      <p:sp>
        <p:nvSpPr>
          <p:cNvPr id="5" name="Footer Placeholder 4">
            <a:extLst>
              <a:ext uri="{FF2B5EF4-FFF2-40B4-BE49-F238E27FC236}">
                <a16:creationId xmlns:a16="http://schemas.microsoft.com/office/drawing/2014/main" id="{392DE048-9AC2-C330-AF41-93B810ED02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E6EA08-0DA7-252B-CF2B-36160F5CBC64}"/>
              </a:ext>
            </a:extLst>
          </p:cNvPr>
          <p:cNvSpPr>
            <a:spLocks noGrp="1"/>
          </p:cNvSpPr>
          <p:nvPr>
            <p:ph type="sldNum" sz="quarter" idx="12"/>
          </p:nvPr>
        </p:nvSpPr>
        <p:spPr/>
        <p:txBody>
          <a:bodyPr/>
          <a:lstStyle/>
          <a:p>
            <a:fld id="{91925031-48D9-4CEC-AC23-9BAC9326503F}" type="slidenum">
              <a:rPr lang="en-GB" smtClean="0"/>
              <a:t>‹#›</a:t>
            </a:fld>
            <a:endParaRPr lang="en-GB"/>
          </a:p>
        </p:txBody>
      </p:sp>
    </p:spTree>
    <p:extLst>
      <p:ext uri="{BB962C8B-B14F-4D97-AF65-F5344CB8AC3E}">
        <p14:creationId xmlns:p14="http://schemas.microsoft.com/office/powerpoint/2010/main" val="428348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B86D9-DA12-8BF5-E634-894E6529DF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560FBD-F0CE-B8BA-A260-DCCE0EF4CB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A4A72C-EC81-B31F-65E6-BD90AA2277D8}"/>
              </a:ext>
            </a:extLst>
          </p:cNvPr>
          <p:cNvSpPr>
            <a:spLocks noGrp="1"/>
          </p:cNvSpPr>
          <p:nvPr>
            <p:ph type="dt" sz="half" idx="10"/>
          </p:nvPr>
        </p:nvSpPr>
        <p:spPr/>
        <p:txBody>
          <a:bodyPr/>
          <a:lstStyle/>
          <a:p>
            <a:fld id="{72EF405E-B48E-40F4-B5CC-AE923F9683E0}" type="datetimeFigureOut">
              <a:rPr lang="en-GB" smtClean="0"/>
              <a:t>11/10/2026</a:t>
            </a:fld>
            <a:endParaRPr lang="en-GB"/>
          </a:p>
        </p:txBody>
      </p:sp>
      <p:sp>
        <p:nvSpPr>
          <p:cNvPr id="5" name="Footer Placeholder 4">
            <a:extLst>
              <a:ext uri="{FF2B5EF4-FFF2-40B4-BE49-F238E27FC236}">
                <a16:creationId xmlns:a16="http://schemas.microsoft.com/office/drawing/2014/main" id="{0E679FDC-4A12-D76D-978C-354079B81F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93B85-5907-66A0-A5DA-3A5315886CBD}"/>
              </a:ext>
            </a:extLst>
          </p:cNvPr>
          <p:cNvSpPr>
            <a:spLocks noGrp="1"/>
          </p:cNvSpPr>
          <p:nvPr>
            <p:ph type="sldNum" sz="quarter" idx="12"/>
          </p:nvPr>
        </p:nvSpPr>
        <p:spPr/>
        <p:txBody>
          <a:bodyPr/>
          <a:lstStyle/>
          <a:p>
            <a:fld id="{91925031-48D9-4CEC-AC23-9BAC9326503F}" type="slidenum">
              <a:rPr lang="en-GB" smtClean="0"/>
              <a:t>‹#›</a:t>
            </a:fld>
            <a:endParaRPr lang="en-GB"/>
          </a:p>
        </p:txBody>
      </p:sp>
    </p:spTree>
    <p:extLst>
      <p:ext uri="{BB962C8B-B14F-4D97-AF65-F5344CB8AC3E}">
        <p14:creationId xmlns:p14="http://schemas.microsoft.com/office/powerpoint/2010/main" val="609609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71610-55CE-0616-F1CF-775468B435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EE0952-7F62-8FAA-FB42-6F1E1F984A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2E078-AD87-40A1-02D0-3A6E7A330C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92FABD-251A-D74D-A378-E4E79EBCF5D2}"/>
              </a:ext>
            </a:extLst>
          </p:cNvPr>
          <p:cNvSpPr>
            <a:spLocks noGrp="1"/>
          </p:cNvSpPr>
          <p:nvPr>
            <p:ph type="dt" sz="half" idx="10"/>
          </p:nvPr>
        </p:nvSpPr>
        <p:spPr/>
        <p:txBody>
          <a:bodyPr/>
          <a:lstStyle/>
          <a:p>
            <a:fld id="{72EF405E-B48E-40F4-B5CC-AE923F9683E0}" type="datetimeFigureOut">
              <a:rPr lang="en-GB" smtClean="0"/>
              <a:t>11/10/2026</a:t>
            </a:fld>
            <a:endParaRPr lang="en-GB"/>
          </a:p>
        </p:txBody>
      </p:sp>
      <p:sp>
        <p:nvSpPr>
          <p:cNvPr id="6" name="Footer Placeholder 5">
            <a:extLst>
              <a:ext uri="{FF2B5EF4-FFF2-40B4-BE49-F238E27FC236}">
                <a16:creationId xmlns:a16="http://schemas.microsoft.com/office/drawing/2014/main" id="{15354604-CF0B-087C-9BE6-12910E80AD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12A977-C804-2780-FB71-A13288CC5CF1}"/>
              </a:ext>
            </a:extLst>
          </p:cNvPr>
          <p:cNvSpPr>
            <a:spLocks noGrp="1"/>
          </p:cNvSpPr>
          <p:nvPr>
            <p:ph type="sldNum" sz="quarter" idx="12"/>
          </p:nvPr>
        </p:nvSpPr>
        <p:spPr/>
        <p:txBody>
          <a:bodyPr/>
          <a:lstStyle/>
          <a:p>
            <a:fld id="{91925031-48D9-4CEC-AC23-9BAC9326503F}" type="slidenum">
              <a:rPr lang="en-GB" smtClean="0"/>
              <a:t>‹#›</a:t>
            </a:fld>
            <a:endParaRPr lang="en-GB"/>
          </a:p>
        </p:txBody>
      </p:sp>
    </p:spTree>
    <p:extLst>
      <p:ext uri="{BB962C8B-B14F-4D97-AF65-F5344CB8AC3E}">
        <p14:creationId xmlns:p14="http://schemas.microsoft.com/office/powerpoint/2010/main" val="2310237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4783E-84F9-C074-8D95-3307F8624E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6EB414-A951-4460-E750-FD44A1A37B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4F1421-E042-8F01-8FEA-AC8B897DEB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7AE6EC-144E-59AE-22EF-23B09F9773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5F163D6-59BB-3005-E7B6-CDBC0E1298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207BB6-080F-5C82-AC8E-C728639E766C}"/>
              </a:ext>
            </a:extLst>
          </p:cNvPr>
          <p:cNvSpPr>
            <a:spLocks noGrp="1"/>
          </p:cNvSpPr>
          <p:nvPr>
            <p:ph type="dt" sz="half" idx="10"/>
          </p:nvPr>
        </p:nvSpPr>
        <p:spPr/>
        <p:txBody>
          <a:bodyPr/>
          <a:lstStyle/>
          <a:p>
            <a:fld id="{72EF405E-B48E-40F4-B5CC-AE923F9683E0}" type="datetimeFigureOut">
              <a:rPr lang="en-GB" smtClean="0"/>
              <a:t>11/10/2026</a:t>
            </a:fld>
            <a:endParaRPr lang="en-GB"/>
          </a:p>
        </p:txBody>
      </p:sp>
      <p:sp>
        <p:nvSpPr>
          <p:cNvPr id="8" name="Footer Placeholder 7">
            <a:extLst>
              <a:ext uri="{FF2B5EF4-FFF2-40B4-BE49-F238E27FC236}">
                <a16:creationId xmlns:a16="http://schemas.microsoft.com/office/drawing/2014/main" id="{3A50F91F-579B-EE43-6681-821EDE85AE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FD92E5-3491-E435-6C64-DFA657D06899}"/>
              </a:ext>
            </a:extLst>
          </p:cNvPr>
          <p:cNvSpPr>
            <a:spLocks noGrp="1"/>
          </p:cNvSpPr>
          <p:nvPr>
            <p:ph type="sldNum" sz="quarter" idx="12"/>
          </p:nvPr>
        </p:nvSpPr>
        <p:spPr/>
        <p:txBody>
          <a:bodyPr/>
          <a:lstStyle/>
          <a:p>
            <a:fld id="{91925031-48D9-4CEC-AC23-9BAC9326503F}" type="slidenum">
              <a:rPr lang="en-GB" smtClean="0"/>
              <a:t>‹#›</a:t>
            </a:fld>
            <a:endParaRPr lang="en-GB"/>
          </a:p>
        </p:txBody>
      </p:sp>
    </p:spTree>
    <p:extLst>
      <p:ext uri="{BB962C8B-B14F-4D97-AF65-F5344CB8AC3E}">
        <p14:creationId xmlns:p14="http://schemas.microsoft.com/office/powerpoint/2010/main" val="108472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888C2-5A17-ABD9-37F8-84044786AB0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DAC57D-510D-BA5E-EB6A-ADDDD6534B70}"/>
              </a:ext>
            </a:extLst>
          </p:cNvPr>
          <p:cNvSpPr>
            <a:spLocks noGrp="1"/>
          </p:cNvSpPr>
          <p:nvPr>
            <p:ph type="dt" sz="half" idx="10"/>
          </p:nvPr>
        </p:nvSpPr>
        <p:spPr/>
        <p:txBody>
          <a:bodyPr/>
          <a:lstStyle/>
          <a:p>
            <a:fld id="{72EF405E-B48E-40F4-B5CC-AE923F9683E0}" type="datetimeFigureOut">
              <a:rPr lang="en-GB" smtClean="0"/>
              <a:t>11/10/2026</a:t>
            </a:fld>
            <a:endParaRPr lang="en-GB"/>
          </a:p>
        </p:txBody>
      </p:sp>
      <p:sp>
        <p:nvSpPr>
          <p:cNvPr id="4" name="Footer Placeholder 3">
            <a:extLst>
              <a:ext uri="{FF2B5EF4-FFF2-40B4-BE49-F238E27FC236}">
                <a16:creationId xmlns:a16="http://schemas.microsoft.com/office/drawing/2014/main" id="{75BDF7D7-07BC-31BA-A188-E0ED84D5922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F86D0E0-9920-0F6C-CED2-0ABC5880DD7C}"/>
              </a:ext>
            </a:extLst>
          </p:cNvPr>
          <p:cNvSpPr>
            <a:spLocks noGrp="1"/>
          </p:cNvSpPr>
          <p:nvPr>
            <p:ph type="sldNum" sz="quarter" idx="12"/>
          </p:nvPr>
        </p:nvSpPr>
        <p:spPr/>
        <p:txBody>
          <a:bodyPr/>
          <a:lstStyle/>
          <a:p>
            <a:fld id="{91925031-48D9-4CEC-AC23-9BAC9326503F}" type="slidenum">
              <a:rPr lang="en-GB" smtClean="0"/>
              <a:t>‹#›</a:t>
            </a:fld>
            <a:endParaRPr lang="en-GB"/>
          </a:p>
        </p:txBody>
      </p:sp>
    </p:spTree>
    <p:extLst>
      <p:ext uri="{BB962C8B-B14F-4D97-AF65-F5344CB8AC3E}">
        <p14:creationId xmlns:p14="http://schemas.microsoft.com/office/powerpoint/2010/main" val="3475059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43F873-7037-A342-5D5B-37F1080137F0}"/>
              </a:ext>
            </a:extLst>
          </p:cNvPr>
          <p:cNvSpPr>
            <a:spLocks noGrp="1"/>
          </p:cNvSpPr>
          <p:nvPr>
            <p:ph type="dt" sz="half" idx="10"/>
          </p:nvPr>
        </p:nvSpPr>
        <p:spPr/>
        <p:txBody>
          <a:bodyPr/>
          <a:lstStyle/>
          <a:p>
            <a:fld id="{72EF405E-B48E-40F4-B5CC-AE923F9683E0}" type="datetimeFigureOut">
              <a:rPr lang="en-GB" smtClean="0"/>
              <a:t>11/10/2026</a:t>
            </a:fld>
            <a:endParaRPr lang="en-GB"/>
          </a:p>
        </p:txBody>
      </p:sp>
      <p:sp>
        <p:nvSpPr>
          <p:cNvPr id="3" name="Footer Placeholder 2">
            <a:extLst>
              <a:ext uri="{FF2B5EF4-FFF2-40B4-BE49-F238E27FC236}">
                <a16:creationId xmlns:a16="http://schemas.microsoft.com/office/drawing/2014/main" id="{1E6EFA2D-052B-84A0-6EC4-E42F588D9D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B4A8F3-5624-4F76-20B8-9F7AE526D730}"/>
              </a:ext>
            </a:extLst>
          </p:cNvPr>
          <p:cNvSpPr>
            <a:spLocks noGrp="1"/>
          </p:cNvSpPr>
          <p:nvPr>
            <p:ph type="sldNum" sz="quarter" idx="12"/>
          </p:nvPr>
        </p:nvSpPr>
        <p:spPr/>
        <p:txBody>
          <a:bodyPr/>
          <a:lstStyle/>
          <a:p>
            <a:fld id="{91925031-48D9-4CEC-AC23-9BAC9326503F}" type="slidenum">
              <a:rPr lang="en-GB" smtClean="0"/>
              <a:t>‹#›</a:t>
            </a:fld>
            <a:endParaRPr lang="en-GB"/>
          </a:p>
        </p:txBody>
      </p:sp>
    </p:spTree>
    <p:extLst>
      <p:ext uri="{BB962C8B-B14F-4D97-AF65-F5344CB8AC3E}">
        <p14:creationId xmlns:p14="http://schemas.microsoft.com/office/powerpoint/2010/main" val="2794044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86BF8-E446-10C7-B6A9-311492B407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7782F9-4017-F0B7-01B8-63EDE7760A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859E28-7F1A-C8DE-267B-EE55BEB5DC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9B4ED2-C8DE-D811-8ECB-5545866774B6}"/>
              </a:ext>
            </a:extLst>
          </p:cNvPr>
          <p:cNvSpPr>
            <a:spLocks noGrp="1"/>
          </p:cNvSpPr>
          <p:nvPr>
            <p:ph type="dt" sz="half" idx="10"/>
          </p:nvPr>
        </p:nvSpPr>
        <p:spPr/>
        <p:txBody>
          <a:bodyPr/>
          <a:lstStyle/>
          <a:p>
            <a:fld id="{72EF405E-B48E-40F4-B5CC-AE923F9683E0}" type="datetimeFigureOut">
              <a:rPr lang="en-GB" smtClean="0"/>
              <a:t>11/10/2026</a:t>
            </a:fld>
            <a:endParaRPr lang="en-GB"/>
          </a:p>
        </p:txBody>
      </p:sp>
      <p:sp>
        <p:nvSpPr>
          <p:cNvPr id="6" name="Footer Placeholder 5">
            <a:extLst>
              <a:ext uri="{FF2B5EF4-FFF2-40B4-BE49-F238E27FC236}">
                <a16:creationId xmlns:a16="http://schemas.microsoft.com/office/drawing/2014/main" id="{75951D8C-5157-D60D-BE81-719E4910FE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233562-7AA5-3F20-60C7-153CB5A65324}"/>
              </a:ext>
            </a:extLst>
          </p:cNvPr>
          <p:cNvSpPr>
            <a:spLocks noGrp="1"/>
          </p:cNvSpPr>
          <p:nvPr>
            <p:ph type="sldNum" sz="quarter" idx="12"/>
          </p:nvPr>
        </p:nvSpPr>
        <p:spPr/>
        <p:txBody>
          <a:bodyPr/>
          <a:lstStyle/>
          <a:p>
            <a:fld id="{91925031-48D9-4CEC-AC23-9BAC9326503F}" type="slidenum">
              <a:rPr lang="en-GB" smtClean="0"/>
              <a:t>‹#›</a:t>
            </a:fld>
            <a:endParaRPr lang="en-GB"/>
          </a:p>
        </p:txBody>
      </p:sp>
    </p:spTree>
    <p:extLst>
      <p:ext uri="{BB962C8B-B14F-4D97-AF65-F5344CB8AC3E}">
        <p14:creationId xmlns:p14="http://schemas.microsoft.com/office/powerpoint/2010/main" val="20261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7B597-92E7-7E78-0617-0700C799C7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2792185-D4BB-AC2B-5F11-0D0262DD7225}"/>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79B5EF-3DB9-F1E3-055F-3719358F06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B77A15-D1E6-7949-3457-EF64C93AB9B3}"/>
              </a:ext>
            </a:extLst>
          </p:cNvPr>
          <p:cNvSpPr>
            <a:spLocks noGrp="1"/>
          </p:cNvSpPr>
          <p:nvPr>
            <p:ph type="dt" sz="half" idx="10"/>
          </p:nvPr>
        </p:nvSpPr>
        <p:spPr/>
        <p:txBody>
          <a:bodyPr/>
          <a:lstStyle/>
          <a:p>
            <a:fld id="{72EF405E-B48E-40F4-B5CC-AE923F9683E0}" type="datetimeFigureOut">
              <a:rPr lang="en-GB" smtClean="0"/>
              <a:t>11/10/2026</a:t>
            </a:fld>
            <a:endParaRPr lang="en-GB"/>
          </a:p>
        </p:txBody>
      </p:sp>
      <p:sp>
        <p:nvSpPr>
          <p:cNvPr id="6" name="Footer Placeholder 5">
            <a:extLst>
              <a:ext uri="{FF2B5EF4-FFF2-40B4-BE49-F238E27FC236}">
                <a16:creationId xmlns:a16="http://schemas.microsoft.com/office/drawing/2014/main" id="{88E9C857-C22F-E157-A663-CC7896A1C6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6D0917-A33B-5C42-E937-07BD4F84801B}"/>
              </a:ext>
            </a:extLst>
          </p:cNvPr>
          <p:cNvSpPr>
            <a:spLocks noGrp="1"/>
          </p:cNvSpPr>
          <p:nvPr>
            <p:ph type="sldNum" sz="quarter" idx="12"/>
          </p:nvPr>
        </p:nvSpPr>
        <p:spPr/>
        <p:txBody>
          <a:bodyPr/>
          <a:lstStyle/>
          <a:p>
            <a:fld id="{91925031-48D9-4CEC-AC23-9BAC9326503F}" type="slidenum">
              <a:rPr lang="en-GB" smtClean="0"/>
              <a:t>‹#›</a:t>
            </a:fld>
            <a:endParaRPr lang="en-GB"/>
          </a:p>
        </p:txBody>
      </p:sp>
    </p:spTree>
    <p:extLst>
      <p:ext uri="{BB962C8B-B14F-4D97-AF65-F5344CB8AC3E}">
        <p14:creationId xmlns:p14="http://schemas.microsoft.com/office/powerpoint/2010/main" val="3233754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7DCB3-C8BE-C2A5-887A-BFBA6DD557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2926D6-1354-DDEB-4753-76808FD5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93976E-B64D-0D64-AC17-09243778B161}"/>
              </a:ext>
            </a:extLst>
          </p:cNvPr>
          <p:cNvSpPr>
            <a:spLocks noGrp="1"/>
          </p:cNvSpPr>
          <p:nvPr>
            <p:ph type="dt" sz="half" idx="10"/>
          </p:nvPr>
        </p:nvSpPr>
        <p:spPr/>
        <p:txBody>
          <a:bodyPr/>
          <a:lstStyle/>
          <a:p>
            <a:fld id="{72EF405E-B48E-40F4-B5CC-AE923F9683E0}" type="datetimeFigureOut">
              <a:rPr lang="en-GB" smtClean="0"/>
              <a:t>11/10/2026</a:t>
            </a:fld>
            <a:endParaRPr lang="en-GB"/>
          </a:p>
        </p:txBody>
      </p:sp>
      <p:sp>
        <p:nvSpPr>
          <p:cNvPr id="5" name="Footer Placeholder 4">
            <a:extLst>
              <a:ext uri="{FF2B5EF4-FFF2-40B4-BE49-F238E27FC236}">
                <a16:creationId xmlns:a16="http://schemas.microsoft.com/office/drawing/2014/main" id="{897A0FA6-EAFE-C9CA-65C0-20E30C7D84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C8B38-0FC3-2B41-D0EF-BF7DB8A15CD6}"/>
              </a:ext>
            </a:extLst>
          </p:cNvPr>
          <p:cNvSpPr>
            <a:spLocks noGrp="1"/>
          </p:cNvSpPr>
          <p:nvPr>
            <p:ph type="sldNum" sz="quarter" idx="12"/>
          </p:nvPr>
        </p:nvSpPr>
        <p:spPr/>
        <p:txBody>
          <a:bodyPr/>
          <a:lstStyle/>
          <a:p>
            <a:fld id="{91925031-48D9-4CEC-AC23-9BAC9326503F}" type="slidenum">
              <a:rPr lang="en-GB" smtClean="0"/>
              <a:t>‹#›</a:t>
            </a:fld>
            <a:endParaRPr lang="en-GB"/>
          </a:p>
        </p:txBody>
      </p:sp>
    </p:spTree>
    <p:extLst>
      <p:ext uri="{BB962C8B-B14F-4D97-AF65-F5344CB8AC3E}">
        <p14:creationId xmlns:p14="http://schemas.microsoft.com/office/powerpoint/2010/main" val="2932028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28A1CB-6ED9-9413-1FC5-3BD31940AB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F1A9EA-6277-BB63-7C82-8E3EE74771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A77197-D730-034B-0CB8-141C83891E19}"/>
              </a:ext>
            </a:extLst>
          </p:cNvPr>
          <p:cNvSpPr>
            <a:spLocks noGrp="1"/>
          </p:cNvSpPr>
          <p:nvPr>
            <p:ph type="dt" sz="half" idx="10"/>
          </p:nvPr>
        </p:nvSpPr>
        <p:spPr/>
        <p:txBody>
          <a:bodyPr/>
          <a:lstStyle/>
          <a:p>
            <a:fld id="{72EF405E-B48E-40F4-B5CC-AE923F9683E0}" type="datetimeFigureOut">
              <a:rPr lang="en-GB" smtClean="0"/>
              <a:t>11/10/2026</a:t>
            </a:fld>
            <a:endParaRPr lang="en-GB"/>
          </a:p>
        </p:txBody>
      </p:sp>
      <p:sp>
        <p:nvSpPr>
          <p:cNvPr id="5" name="Footer Placeholder 4">
            <a:extLst>
              <a:ext uri="{FF2B5EF4-FFF2-40B4-BE49-F238E27FC236}">
                <a16:creationId xmlns:a16="http://schemas.microsoft.com/office/drawing/2014/main" id="{04064654-47FD-4210-2E34-0954155029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703C0A-8E22-2FD9-C256-C6FFBC0759D5}"/>
              </a:ext>
            </a:extLst>
          </p:cNvPr>
          <p:cNvSpPr>
            <a:spLocks noGrp="1"/>
          </p:cNvSpPr>
          <p:nvPr>
            <p:ph type="sldNum" sz="quarter" idx="12"/>
          </p:nvPr>
        </p:nvSpPr>
        <p:spPr/>
        <p:txBody>
          <a:bodyPr/>
          <a:lstStyle/>
          <a:p>
            <a:fld id="{91925031-48D9-4CEC-AC23-9BAC9326503F}" type="slidenum">
              <a:rPr lang="en-GB" smtClean="0"/>
              <a:t>‹#›</a:t>
            </a:fld>
            <a:endParaRPr lang="en-GB"/>
          </a:p>
        </p:txBody>
      </p:sp>
    </p:spTree>
    <p:extLst>
      <p:ext uri="{BB962C8B-B14F-4D97-AF65-F5344CB8AC3E}">
        <p14:creationId xmlns:p14="http://schemas.microsoft.com/office/powerpoint/2010/main" val="1412676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9BA4E1-CC78-86D0-E204-AB46E9F675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FE4AB1-65D0-50FB-1D8C-914771F09F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250F7-1F39-01DB-2976-0D016F2946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2EF405E-B48E-40F4-B5CC-AE923F9683E0}" type="datetimeFigureOut">
              <a:rPr lang="en-GB" smtClean="0"/>
              <a:t>11/10/2026</a:t>
            </a:fld>
            <a:endParaRPr lang="en-GB"/>
          </a:p>
        </p:txBody>
      </p:sp>
      <p:sp>
        <p:nvSpPr>
          <p:cNvPr id="5" name="Footer Placeholder 4">
            <a:extLst>
              <a:ext uri="{FF2B5EF4-FFF2-40B4-BE49-F238E27FC236}">
                <a16:creationId xmlns:a16="http://schemas.microsoft.com/office/drawing/2014/main" id="{69AAD740-DAC2-43D5-6AC3-8C9D10185A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1A3FE0A-A99A-821D-D6F6-1596AD1BA8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1925031-48D9-4CEC-AC23-9BAC9326503F}" type="slidenum">
              <a:rPr lang="en-GB" smtClean="0"/>
              <a:t>‹#›</a:t>
            </a:fld>
            <a:endParaRPr lang="en-GB"/>
          </a:p>
        </p:txBody>
      </p:sp>
    </p:spTree>
    <p:extLst>
      <p:ext uri="{BB962C8B-B14F-4D97-AF65-F5344CB8AC3E}">
        <p14:creationId xmlns:p14="http://schemas.microsoft.com/office/powerpoint/2010/main" val="39200772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8BE93-2902-A551-6642-DF229EFDD97D}"/>
              </a:ext>
            </a:extLst>
          </p:cNvPr>
          <p:cNvSpPr>
            <a:spLocks noGrp="1"/>
          </p:cNvSpPr>
          <p:nvPr>
            <p:ph type="ctrTitle"/>
          </p:nvPr>
        </p:nvSpPr>
        <p:spPr>
          <a:xfrm>
            <a:off x="555612" y="1314723"/>
            <a:ext cx="11457229" cy="3558382"/>
          </a:xfrm>
        </p:spPr>
        <p:txBody>
          <a:bodyPr>
            <a:normAutofit fontScale="90000"/>
          </a:bodyPr>
          <a:lstStyle/>
          <a:p>
            <a:r>
              <a:rPr lang="en-GB" sz="5400" dirty="0">
                <a:latin typeface="Amasis MT Pro Black" panose="020F0502020204030204" pitchFamily="18" charset="0"/>
              </a:rPr>
              <a:t>Psychology in Health &amp; Social Care   LCHS4010</a:t>
            </a:r>
            <a:br>
              <a:rPr lang="en-GB" sz="5400" dirty="0">
                <a:latin typeface="Amasis MT Pro Black" panose="020F0502020204030204" pitchFamily="18" charset="0"/>
              </a:rPr>
            </a:br>
            <a:r>
              <a:rPr lang="en-GB" sz="5400" dirty="0">
                <a:latin typeface="Amasis MT Pro Black" panose="020F0502020204030204" pitchFamily="18" charset="0"/>
              </a:rPr>
              <a:t>Liaqat Ali </a:t>
            </a:r>
            <a:br>
              <a:rPr lang="en-GB" sz="5400" dirty="0">
                <a:latin typeface="Amasis MT Pro Black" panose="020F0502020204030204" pitchFamily="18" charset="0"/>
              </a:rPr>
            </a:br>
            <a:r>
              <a:rPr lang="en-GB" sz="5400" dirty="0">
                <a:latin typeface="Amasis MT Pro Black" panose="020F0502020204030204" pitchFamily="18" charset="0"/>
              </a:rPr>
              <a:t>Student ID: 2520512</a:t>
            </a:r>
            <a:br>
              <a:rPr lang="en-GB" sz="5400" dirty="0">
                <a:latin typeface="Amasis MT Pro Black" panose="020F0502020204030204" pitchFamily="18" charset="0"/>
              </a:rPr>
            </a:br>
            <a:r>
              <a:rPr lang="en-GB" sz="5400" dirty="0">
                <a:latin typeface="Amasis MT Pro Black" panose="020F0502020204030204" pitchFamily="18" charset="0"/>
              </a:rPr>
              <a:t>Dr Helen Parsons</a:t>
            </a:r>
          </a:p>
        </p:txBody>
      </p:sp>
    </p:spTree>
    <p:extLst>
      <p:ext uri="{BB962C8B-B14F-4D97-AF65-F5344CB8AC3E}">
        <p14:creationId xmlns:p14="http://schemas.microsoft.com/office/powerpoint/2010/main" val="76983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84687EE4-5AD0-FD0E-E503-CF841477A19A}"/>
              </a:ext>
            </a:extLst>
          </p:cNvPr>
          <p:cNvPicPr>
            <a:picLocks noGrp="1" noChangeAspect="1"/>
          </p:cNvPicPr>
          <p:nvPr>
            <p:ph idx="1"/>
          </p:nvPr>
        </p:nvPicPr>
        <p:blipFill>
          <a:blip r:embed="rId2">
            <a:alphaModFix/>
          </a:blip>
          <a:srcRect r="1" b="20010"/>
          <a:stretch>
            <a:fillRect/>
          </a:stretch>
        </p:blipFill>
        <p:spPr>
          <a:xfrm>
            <a:off x="7115177" y="115193"/>
            <a:ext cx="4950618" cy="6627614"/>
          </a:xfrm>
          <a:prstGeom prst="rect">
            <a:avLst/>
          </a:prstGeom>
        </p:spPr>
      </p:pic>
      <p:cxnSp>
        <p:nvCxnSpPr>
          <p:cNvPr id="12" name="Straight Connector 11">
            <a:extLst>
              <a:ext uri="{FF2B5EF4-FFF2-40B4-BE49-F238E27FC236}">
                <a16:creationId xmlns:a16="http://schemas.microsoft.com/office/drawing/2014/main" id="{AC65C03C-3F17-45DC-A1B9-35ACA43397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4A161CC-6DC5-4863-B213-94529D6E0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796E82C1-BD54-1C1D-98C5-5F9BC3669742}"/>
              </a:ext>
            </a:extLst>
          </p:cNvPr>
          <p:cNvSpPr>
            <a:spLocks noGrp="1"/>
          </p:cNvSpPr>
          <p:nvPr>
            <p:ph type="title"/>
          </p:nvPr>
        </p:nvSpPr>
        <p:spPr>
          <a:xfrm>
            <a:off x="1238608" y="1530810"/>
            <a:ext cx="3959781" cy="4253057"/>
          </a:xfrm>
        </p:spPr>
        <p:txBody>
          <a:bodyPr/>
          <a:lstStyle/>
          <a:p>
            <a:r>
              <a:rPr lang="en-GB" dirty="0">
                <a:solidFill>
                  <a:schemeClr val="bg1"/>
                </a:solidFill>
              </a:rPr>
              <a:t>Jean William Fritz Piaget (9 August 1896 – 16 September 1980)</a:t>
            </a:r>
          </a:p>
        </p:txBody>
      </p:sp>
    </p:spTree>
    <p:extLst>
      <p:ext uri="{BB962C8B-B14F-4D97-AF65-F5344CB8AC3E}">
        <p14:creationId xmlns:p14="http://schemas.microsoft.com/office/powerpoint/2010/main" val="1787838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5907D-111C-D37B-4C04-3395BF9C9B16}"/>
              </a:ext>
            </a:extLst>
          </p:cNvPr>
          <p:cNvSpPr>
            <a:spLocks noGrp="1"/>
          </p:cNvSpPr>
          <p:nvPr>
            <p:ph type="title"/>
          </p:nvPr>
        </p:nvSpPr>
        <p:spPr>
          <a:xfrm>
            <a:off x="1247601" y="1098467"/>
            <a:ext cx="3720420" cy="1708242"/>
          </a:xfrm>
        </p:spPr>
        <p:txBody>
          <a:bodyPr anchor="ctr">
            <a:normAutofit fontScale="90000"/>
          </a:bodyPr>
          <a:lstStyle/>
          <a:p>
            <a:pPr algn="ctr"/>
            <a:r>
              <a:rPr lang="en-GB" sz="2800" b="1" dirty="0"/>
              <a:t>Piaget’s theory of cognitive development	</a:t>
            </a:r>
            <a:r>
              <a:rPr lang="en-GB" sz="2800" dirty="0"/>
              <a:t>										</a:t>
            </a:r>
          </a:p>
        </p:txBody>
      </p:sp>
      <p:sp>
        <p:nvSpPr>
          <p:cNvPr id="3" name="Content Placeholder 2">
            <a:extLst>
              <a:ext uri="{FF2B5EF4-FFF2-40B4-BE49-F238E27FC236}">
                <a16:creationId xmlns:a16="http://schemas.microsoft.com/office/drawing/2014/main" id="{0058B9ED-281C-98B7-BCDA-34E694D29F15}"/>
              </a:ext>
            </a:extLst>
          </p:cNvPr>
          <p:cNvSpPr>
            <a:spLocks noGrp="1"/>
          </p:cNvSpPr>
          <p:nvPr>
            <p:ph idx="1"/>
          </p:nvPr>
        </p:nvSpPr>
        <p:spPr>
          <a:xfrm>
            <a:off x="580316" y="2093316"/>
            <a:ext cx="5334197" cy="3769835"/>
          </a:xfrm>
        </p:spPr>
        <p:txBody>
          <a:bodyPr anchor="ctr">
            <a:normAutofit fontScale="92500" lnSpcReduction="10000"/>
          </a:bodyPr>
          <a:lstStyle/>
          <a:p>
            <a:pPr marL="0" indent="0">
              <a:buNone/>
            </a:pPr>
            <a:r>
              <a:rPr lang="en-GB" sz="2000" b="1" dirty="0"/>
              <a:t>Sensorimotor Stage (0-2 years)</a:t>
            </a:r>
          </a:p>
          <a:p>
            <a:pPr marL="0" indent="0">
              <a:buNone/>
            </a:pPr>
            <a:r>
              <a:rPr lang="en-GB" sz="2000" dirty="0"/>
              <a:t>Children learn through senses, movement and interaction with their surroundings. They slowly begin to understand people and objects around them. (Sanghvi, P., 2020)</a:t>
            </a:r>
          </a:p>
          <a:p>
            <a:pPr marL="0" indent="0">
              <a:buNone/>
            </a:pPr>
            <a:r>
              <a:rPr lang="en-GB" sz="2000" b="1" dirty="0"/>
              <a:t>Preoperational Stage (2-7 years)</a:t>
            </a:r>
          </a:p>
          <a:p>
            <a:pPr marL="0" indent="0">
              <a:buNone/>
            </a:pPr>
            <a:r>
              <a:rPr lang="en-GB" sz="2000" dirty="0"/>
              <a:t>Language and imagination develop rapidly during this stage. Children become curious and expressive but still struggle with logical thinking. </a:t>
            </a:r>
          </a:p>
          <a:p>
            <a:pPr marL="0" indent="0">
              <a:buNone/>
            </a:pPr>
            <a:r>
              <a:rPr lang="en-GB" sz="2000" dirty="0"/>
              <a:t>As Shona has limited verbal communication she may communicate and express herself through pointing, gestures, facial expressions, eye contact, short words/phrases. (Sanghvi, P., 2020)</a:t>
            </a:r>
          </a:p>
        </p:txBody>
      </p:sp>
      <p:pic>
        <p:nvPicPr>
          <p:cNvPr id="6" name="Picture 5">
            <a:extLst>
              <a:ext uri="{FF2B5EF4-FFF2-40B4-BE49-F238E27FC236}">
                <a16:creationId xmlns:a16="http://schemas.microsoft.com/office/drawing/2014/main" id="{98C2D3B0-0282-326F-292A-57260E0D1B56}"/>
              </a:ext>
            </a:extLst>
          </p:cNvPr>
          <p:cNvPicPr>
            <a:picLocks noChangeAspect="1"/>
          </p:cNvPicPr>
          <p:nvPr/>
        </p:nvPicPr>
        <p:blipFill>
          <a:blip r:embed="rId2"/>
          <a:stretch>
            <a:fillRect/>
          </a:stretch>
        </p:blipFill>
        <p:spPr>
          <a:xfrm>
            <a:off x="7112777" y="277460"/>
            <a:ext cx="4683682" cy="6303079"/>
          </a:xfrm>
          <a:prstGeom prst="rect">
            <a:avLst/>
          </a:prstGeom>
        </p:spPr>
      </p:pic>
    </p:spTree>
    <p:extLst>
      <p:ext uri="{BB962C8B-B14F-4D97-AF65-F5344CB8AC3E}">
        <p14:creationId xmlns:p14="http://schemas.microsoft.com/office/powerpoint/2010/main" val="3428130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A9D93-673A-93F7-0BD1-5E472BC2C6DE}"/>
              </a:ext>
            </a:extLst>
          </p:cNvPr>
          <p:cNvSpPr>
            <a:spLocks noGrp="1"/>
          </p:cNvSpPr>
          <p:nvPr>
            <p:ph type="title"/>
          </p:nvPr>
        </p:nvSpPr>
        <p:spPr>
          <a:xfrm>
            <a:off x="761803" y="350196"/>
            <a:ext cx="4646904" cy="1624520"/>
          </a:xfrm>
        </p:spPr>
        <p:txBody>
          <a:bodyPr anchor="ctr">
            <a:normAutofit/>
          </a:bodyPr>
          <a:lstStyle/>
          <a:p>
            <a:r>
              <a:rPr lang="en-GB" sz="4000" dirty="0"/>
              <a:t>Concrete Operational Stage (7-11 years)</a:t>
            </a:r>
          </a:p>
        </p:txBody>
      </p:sp>
      <p:sp>
        <p:nvSpPr>
          <p:cNvPr id="3" name="Content Placeholder 2">
            <a:extLst>
              <a:ext uri="{FF2B5EF4-FFF2-40B4-BE49-F238E27FC236}">
                <a16:creationId xmlns:a16="http://schemas.microsoft.com/office/drawing/2014/main" id="{5C7144B2-4C78-DEBE-26AF-0BA962A42EE2}"/>
              </a:ext>
            </a:extLst>
          </p:cNvPr>
          <p:cNvSpPr>
            <a:spLocks noGrp="1"/>
          </p:cNvSpPr>
          <p:nvPr>
            <p:ph idx="1"/>
          </p:nvPr>
        </p:nvSpPr>
        <p:spPr>
          <a:xfrm>
            <a:off x="761802" y="2743200"/>
            <a:ext cx="4646905" cy="3613149"/>
          </a:xfrm>
        </p:spPr>
        <p:txBody>
          <a:bodyPr anchor="ctr">
            <a:normAutofit fontScale="92500" lnSpcReduction="20000"/>
          </a:bodyPr>
          <a:lstStyle/>
          <a:p>
            <a:r>
              <a:rPr lang="en-GB" sz="1900" dirty="0"/>
              <a:t>Children start thinking logically and understand concepts like numbers, time, classification and cause-effect relationships. Problem-solving abilities also improve. This stage of the theory will be useful for Shona in the future as it will support her with her problem-solving skills.</a:t>
            </a:r>
          </a:p>
          <a:p>
            <a:r>
              <a:rPr lang="en-GB" sz="1900" dirty="0"/>
              <a:t>Formal operational stage (12+years)</a:t>
            </a:r>
          </a:p>
          <a:p>
            <a:r>
              <a:rPr lang="en-GB" sz="1900" dirty="0"/>
              <a:t>Abstract thinking and reasoning skills develop strongly.</a:t>
            </a:r>
          </a:p>
          <a:p>
            <a:r>
              <a:rPr lang="en-GB" sz="1900" dirty="0"/>
              <a:t>Adolescents learn to analyse situations, think hypothetically; solve complex problems, and make decisions.</a:t>
            </a:r>
          </a:p>
          <a:p>
            <a:r>
              <a:rPr lang="en-GB" sz="1900" dirty="0"/>
              <a:t>(Ghazi, S.R., Ullah, K, et al 2016) </a:t>
            </a:r>
          </a:p>
        </p:txBody>
      </p:sp>
      <p:pic>
        <p:nvPicPr>
          <p:cNvPr id="5" name="Picture 4" descr="Geometric shapes on a wooden background">
            <a:extLst>
              <a:ext uri="{FF2B5EF4-FFF2-40B4-BE49-F238E27FC236}">
                <a16:creationId xmlns:a16="http://schemas.microsoft.com/office/drawing/2014/main" id="{9E6B104B-E8D5-A883-B5C2-EB36E319801E}"/>
              </a:ext>
            </a:extLst>
          </p:cNvPr>
          <p:cNvPicPr>
            <a:picLocks noChangeAspect="1"/>
          </p:cNvPicPr>
          <p:nvPr/>
        </p:nvPicPr>
        <p:blipFill>
          <a:blip r:embed="rId2"/>
          <a:srcRect l="13677" r="26923" b="-2"/>
          <a:stretch>
            <a:fillRect/>
          </a:stretch>
        </p:blipFill>
        <p:spPr>
          <a:xfrm>
            <a:off x="6382727" y="425788"/>
            <a:ext cx="5531365" cy="6215827"/>
          </a:xfrm>
          <a:prstGeom prst="rect">
            <a:avLst/>
          </a:prstGeom>
        </p:spPr>
      </p:pic>
    </p:spTree>
    <p:extLst>
      <p:ext uri="{BB962C8B-B14F-4D97-AF65-F5344CB8AC3E}">
        <p14:creationId xmlns:p14="http://schemas.microsoft.com/office/powerpoint/2010/main" val="1974228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AEA3FBE-571D-8845-3641-DF94D5E52327}"/>
              </a:ext>
            </a:extLst>
          </p:cNvPr>
          <p:cNvSpPr>
            <a:spLocks noGrp="1"/>
          </p:cNvSpPr>
          <p:nvPr>
            <p:ph type="title"/>
          </p:nvPr>
        </p:nvSpPr>
        <p:spPr>
          <a:xfrm rot="10800000" flipV="1">
            <a:off x="1143004" y="2213291"/>
            <a:ext cx="3810000" cy="1515274"/>
          </a:xfrm>
        </p:spPr>
        <p:txBody>
          <a:bodyPr>
            <a:normAutofit fontScale="90000"/>
          </a:bodyPr>
          <a:lstStyle/>
          <a:p>
            <a:r>
              <a:rPr lang="en-GB" sz="2500" b="1" dirty="0"/>
              <a:t>Why is Piaget’s theory more relevant to early years  </a:t>
            </a:r>
            <a:br>
              <a:rPr lang="en-GB" sz="2500" b="1" dirty="0"/>
            </a:br>
            <a:r>
              <a:rPr lang="en-GB" sz="2500" b="1" dirty="0"/>
              <a:t>development?	</a:t>
            </a:r>
            <a:r>
              <a:rPr lang="en-GB" sz="2500" dirty="0"/>
              <a:t>																		</a:t>
            </a:r>
          </a:p>
        </p:txBody>
      </p:sp>
      <p:sp>
        <p:nvSpPr>
          <p:cNvPr id="3" name="Content Placeholder 2">
            <a:extLst>
              <a:ext uri="{FF2B5EF4-FFF2-40B4-BE49-F238E27FC236}">
                <a16:creationId xmlns:a16="http://schemas.microsoft.com/office/drawing/2014/main" id="{A4276A4C-C619-0E90-8639-B7AD29B9FEF5}"/>
              </a:ext>
            </a:extLst>
          </p:cNvPr>
          <p:cNvSpPr>
            <a:spLocks noGrp="1"/>
          </p:cNvSpPr>
          <p:nvPr>
            <p:ph idx="1"/>
          </p:nvPr>
        </p:nvSpPr>
        <p:spPr>
          <a:xfrm>
            <a:off x="5181604" y="1676400"/>
            <a:ext cx="5638796" cy="3505200"/>
          </a:xfrm>
        </p:spPr>
        <p:txBody>
          <a:bodyPr>
            <a:normAutofit/>
          </a:bodyPr>
          <a:lstStyle/>
          <a:p>
            <a:r>
              <a:rPr lang="en-GB" sz="2200" dirty="0">
                <a:solidFill>
                  <a:schemeClr val="tx1">
                    <a:alpha val="55000"/>
                  </a:schemeClr>
                </a:solidFill>
              </a:rPr>
              <a:t>It helps practitioners understand children’s thinking.</a:t>
            </a:r>
          </a:p>
          <a:p>
            <a:r>
              <a:rPr lang="en-GB" sz="2200" dirty="0">
                <a:solidFill>
                  <a:schemeClr val="tx1">
                    <a:alpha val="55000"/>
                  </a:schemeClr>
                </a:solidFill>
              </a:rPr>
              <a:t>It supports learning through play.</a:t>
            </a:r>
          </a:p>
          <a:p>
            <a:r>
              <a:rPr lang="en-GB" sz="2200" dirty="0">
                <a:solidFill>
                  <a:schemeClr val="tx1">
                    <a:alpha val="55000"/>
                  </a:schemeClr>
                </a:solidFill>
              </a:rPr>
              <a:t>It encourages age- appropriate activities.</a:t>
            </a:r>
          </a:p>
          <a:p>
            <a:r>
              <a:rPr lang="en-GB" sz="2200" dirty="0">
                <a:solidFill>
                  <a:schemeClr val="tx1">
                    <a:alpha val="55000"/>
                  </a:schemeClr>
                </a:solidFill>
              </a:rPr>
              <a:t>It promotes exploration and independence.</a:t>
            </a:r>
          </a:p>
          <a:p>
            <a:r>
              <a:rPr lang="en-GB" sz="2200" dirty="0">
                <a:solidFill>
                  <a:schemeClr val="tx1">
                    <a:alpha val="55000"/>
                  </a:schemeClr>
                </a:solidFill>
              </a:rPr>
              <a:t>It supports language and communication.</a:t>
            </a:r>
          </a:p>
          <a:p>
            <a:r>
              <a:rPr lang="en-GB" sz="2200" dirty="0">
                <a:solidFill>
                  <a:schemeClr val="tx1">
                    <a:alpha val="55000"/>
                  </a:schemeClr>
                </a:solidFill>
              </a:rPr>
              <a:t>It helps practitioners recognise individual differences.</a:t>
            </a:r>
          </a:p>
        </p:txBody>
      </p:sp>
      <p:sp>
        <p:nvSpPr>
          <p:cNvPr id="4" name="TextBox 3">
            <a:extLst>
              <a:ext uri="{FF2B5EF4-FFF2-40B4-BE49-F238E27FC236}">
                <a16:creationId xmlns:a16="http://schemas.microsoft.com/office/drawing/2014/main" id="{4A789F2C-4BAD-2BAD-E7F2-2F5CDBDBCB89}"/>
              </a:ext>
            </a:extLst>
          </p:cNvPr>
          <p:cNvSpPr txBox="1"/>
          <p:nvPr/>
        </p:nvSpPr>
        <p:spPr>
          <a:xfrm>
            <a:off x="914404" y="2970928"/>
            <a:ext cx="3930412" cy="2585323"/>
          </a:xfrm>
          <a:prstGeom prst="rect">
            <a:avLst/>
          </a:prstGeom>
          <a:noFill/>
        </p:spPr>
        <p:txBody>
          <a:bodyPr wrap="square" rtlCol="0">
            <a:spAutoFit/>
          </a:bodyPr>
          <a:lstStyle/>
          <a:p>
            <a:r>
              <a:rPr lang="en-GB" dirty="0"/>
              <a:t>Piaget’s theory is relevant to Shonas development because it recognises individual differences. Due to her separation anxiety, she may need extra support from the practitioners to communicate and explore independence. </a:t>
            </a:r>
          </a:p>
          <a:p>
            <a:endParaRPr lang="en-GB" dirty="0"/>
          </a:p>
          <a:p>
            <a:r>
              <a:rPr lang="en-GB" dirty="0"/>
              <a:t>(Aslan, H.S., 2026)</a:t>
            </a:r>
          </a:p>
        </p:txBody>
      </p:sp>
    </p:spTree>
    <p:extLst>
      <p:ext uri="{BB962C8B-B14F-4D97-AF65-F5344CB8AC3E}">
        <p14:creationId xmlns:p14="http://schemas.microsoft.com/office/powerpoint/2010/main" val="4204459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3" name="Group 12">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11" name="Rectangle 10">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4149566-5C59-B79E-D916-D0FCDF8D3CDA}"/>
              </a:ext>
            </a:extLst>
          </p:cNvPr>
          <p:cNvSpPr>
            <a:spLocks noGrp="1"/>
          </p:cNvSpPr>
          <p:nvPr>
            <p:ph type="title"/>
          </p:nvPr>
        </p:nvSpPr>
        <p:spPr>
          <a:xfrm>
            <a:off x="1254684" y="182647"/>
            <a:ext cx="4038600" cy="3505200"/>
          </a:xfrm>
        </p:spPr>
        <p:txBody>
          <a:bodyPr>
            <a:normAutofit/>
          </a:bodyPr>
          <a:lstStyle/>
          <a:p>
            <a:r>
              <a:rPr lang="en-GB" sz="4000" dirty="0"/>
              <a:t>Emotional wellbeing</a:t>
            </a:r>
          </a:p>
        </p:txBody>
      </p:sp>
      <p:sp>
        <p:nvSpPr>
          <p:cNvPr id="15" name="Content Placeholder 2">
            <a:extLst>
              <a:ext uri="{FF2B5EF4-FFF2-40B4-BE49-F238E27FC236}">
                <a16:creationId xmlns:a16="http://schemas.microsoft.com/office/drawing/2014/main" id="{1189277C-5D25-21A0-754E-E975E4D45DA5}"/>
              </a:ext>
            </a:extLst>
          </p:cNvPr>
          <p:cNvSpPr>
            <a:spLocks noGrp="1"/>
          </p:cNvSpPr>
          <p:nvPr>
            <p:ph idx="1"/>
          </p:nvPr>
        </p:nvSpPr>
        <p:spPr>
          <a:xfrm>
            <a:off x="5181601" y="1676400"/>
            <a:ext cx="5181599" cy="3505200"/>
          </a:xfrm>
        </p:spPr>
        <p:txBody>
          <a:bodyPr>
            <a:normAutofit/>
          </a:bodyPr>
          <a:lstStyle/>
          <a:p>
            <a:r>
              <a:rPr lang="en-GB" sz="2200">
                <a:solidFill>
                  <a:schemeClr val="tx1">
                    <a:alpha val="55000"/>
                  </a:schemeClr>
                </a:solidFill>
              </a:rPr>
              <a:t>Shona may need support developing a sense of safety security and trust in the nursery environment.</a:t>
            </a:r>
          </a:p>
          <a:p>
            <a:r>
              <a:rPr lang="en-GB" sz="2200">
                <a:solidFill>
                  <a:schemeClr val="tx1">
                    <a:alpha val="55000"/>
                  </a:schemeClr>
                </a:solidFill>
              </a:rPr>
              <a:t>Acknowledge her feelings’</a:t>
            </a:r>
          </a:p>
          <a:p>
            <a:r>
              <a:rPr lang="en-GB" sz="2200">
                <a:solidFill>
                  <a:schemeClr val="tx1">
                    <a:alpha val="55000"/>
                  </a:schemeClr>
                </a:solidFill>
              </a:rPr>
              <a:t>Gradually increase the length of time she participates independently.</a:t>
            </a:r>
          </a:p>
          <a:p>
            <a:r>
              <a:rPr lang="en-GB" sz="2200">
                <a:solidFill>
                  <a:schemeClr val="tx1">
                    <a:alpha val="55000"/>
                  </a:schemeClr>
                </a:solidFill>
              </a:rPr>
              <a:t>Welcome her warmly using her name .</a:t>
            </a:r>
          </a:p>
          <a:p>
            <a:r>
              <a:rPr lang="en-GB" sz="2200">
                <a:solidFill>
                  <a:schemeClr val="tx1">
                    <a:alpha val="55000"/>
                  </a:schemeClr>
                </a:solidFill>
              </a:rPr>
              <a:t>Provide a quiet comfortable space where she can regulate her emotions.</a:t>
            </a:r>
          </a:p>
          <a:p>
            <a:endParaRPr lang="en-GB" sz="2200">
              <a:solidFill>
                <a:schemeClr val="tx1">
                  <a:alpha val="55000"/>
                </a:schemeClr>
              </a:solidFill>
            </a:endParaRPr>
          </a:p>
        </p:txBody>
      </p:sp>
      <p:sp>
        <p:nvSpPr>
          <p:cNvPr id="4" name="TextBox 3">
            <a:extLst>
              <a:ext uri="{FF2B5EF4-FFF2-40B4-BE49-F238E27FC236}">
                <a16:creationId xmlns:a16="http://schemas.microsoft.com/office/drawing/2014/main" id="{BE8F11A3-47B7-AAF3-5CDA-6B755650A670}"/>
              </a:ext>
            </a:extLst>
          </p:cNvPr>
          <p:cNvSpPr txBox="1"/>
          <p:nvPr/>
        </p:nvSpPr>
        <p:spPr>
          <a:xfrm>
            <a:off x="928069" y="2924120"/>
            <a:ext cx="3854790" cy="2308324"/>
          </a:xfrm>
          <a:prstGeom prst="rect">
            <a:avLst/>
          </a:prstGeom>
          <a:noFill/>
        </p:spPr>
        <p:txBody>
          <a:bodyPr wrap="square">
            <a:spAutoFit/>
          </a:bodyPr>
          <a:lstStyle/>
          <a:p>
            <a:r>
              <a:rPr lang="en-GB" dirty="0"/>
              <a:t>The nursery practitioners need to take into consideration Shonas emotional wellbeing as she has separation anxiety, she may need emotional support which may help her to become more confident</a:t>
            </a:r>
          </a:p>
          <a:p>
            <a:endParaRPr lang="en-GB" dirty="0"/>
          </a:p>
          <a:p>
            <a:r>
              <a:rPr lang="en-GB" dirty="0"/>
              <a:t>(Bennett, J. and Palaiologou, 2016)</a:t>
            </a:r>
          </a:p>
        </p:txBody>
      </p:sp>
    </p:spTree>
    <p:extLst>
      <p:ext uri="{BB962C8B-B14F-4D97-AF65-F5344CB8AC3E}">
        <p14:creationId xmlns:p14="http://schemas.microsoft.com/office/powerpoint/2010/main" val="2196230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3CA3DAA-08BB-476F-9793-941CFAEA5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C1EF744A-E0CA-4659-9909-4B77BF70D3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09C8437-171E-4687-AA5E-A46A56AEE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4FEFA667-DE58-4745-9E9D-C6E61CB06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9C7D16B-7277-536A-C54D-4FCF33F7F165}"/>
              </a:ext>
            </a:extLst>
          </p:cNvPr>
          <p:cNvSpPr>
            <a:spLocks noGrp="1"/>
          </p:cNvSpPr>
          <p:nvPr>
            <p:ph type="title"/>
          </p:nvPr>
        </p:nvSpPr>
        <p:spPr>
          <a:xfrm>
            <a:off x="713720" y="1362293"/>
            <a:ext cx="3810000" cy="1681053"/>
          </a:xfrm>
        </p:spPr>
        <p:txBody>
          <a:bodyPr>
            <a:normAutofit/>
          </a:bodyPr>
          <a:lstStyle/>
          <a:p>
            <a:r>
              <a:rPr lang="en-GB" sz="4000" dirty="0"/>
              <a:t>Social development.</a:t>
            </a:r>
          </a:p>
        </p:txBody>
      </p:sp>
      <p:sp>
        <p:nvSpPr>
          <p:cNvPr id="3" name="Content Placeholder 2">
            <a:extLst>
              <a:ext uri="{FF2B5EF4-FFF2-40B4-BE49-F238E27FC236}">
                <a16:creationId xmlns:a16="http://schemas.microsoft.com/office/drawing/2014/main" id="{271E6865-E402-3406-E4DF-03579A9909B1}"/>
              </a:ext>
            </a:extLst>
          </p:cNvPr>
          <p:cNvSpPr>
            <a:spLocks noGrp="1"/>
          </p:cNvSpPr>
          <p:nvPr>
            <p:ph idx="1"/>
          </p:nvPr>
        </p:nvSpPr>
        <p:spPr>
          <a:xfrm>
            <a:off x="4724404" y="1676400"/>
            <a:ext cx="5638796" cy="3505200"/>
          </a:xfrm>
        </p:spPr>
        <p:txBody>
          <a:bodyPr>
            <a:normAutofit/>
          </a:bodyPr>
          <a:lstStyle/>
          <a:p>
            <a:r>
              <a:rPr lang="en-GB" sz="2400">
                <a:solidFill>
                  <a:schemeClr val="tx1">
                    <a:alpha val="55000"/>
                  </a:schemeClr>
                </a:solidFill>
              </a:rPr>
              <a:t>Sit alongside Shona during a favourite activity’</a:t>
            </a:r>
          </a:p>
          <a:p>
            <a:r>
              <a:rPr lang="en-GB" sz="2400">
                <a:solidFill>
                  <a:schemeClr val="tx1">
                    <a:alpha val="55000"/>
                  </a:schemeClr>
                </a:solidFill>
              </a:rPr>
              <a:t>Encourage turn taking.</a:t>
            </a:r>
          </a:p>
          <a:p>
            <a:r>
              <a:rPr lang="en-GB" sz="2400">
                <a:solidFill>
                  <a:schemeClr val="tx1">
                    <a:alpha val="55000"/>
                  </a:schemeClr>
                </a:solidFill>
              </a:rPr>
              <a:t>Gradually introduce another child .</a:t>
            </a:r>
          </a:p>
          <a:p>
            <a:r>
              <a:rPr lang="en-GB" sz="2400">
                <a:solidFill>
                  <a:schemeClr val="tx1">
                    <a:alpha val="55000"/>
                  </a:schemeClr>
                </a:solidFill>
              </a:rPr>
              <a:t>Eventually she need support participation in a small group .</a:t>
            </a:r>
          </a:p>
          <a:p>
            <a:r>
              <a:rPr lang="en-GB" sz="2400">
                <a:solidFill>
                  <a:schemeClr val="tx1">
                    <a:alpha val="55000"/>
                  </a:schemeClr>
                </a:solidFill>
              </a:rPr>
              <a:t>Invite one calm friendly child to join .</a:t>
            </a:r>
          </a:p>
          <a:p>
            <a:r>
              <a:rPr lang="en-GB" sz="2400">
                <a:solidFill>
                  <a:schemeClr val="tx1">
                    <a:alpha val="55000"/>
                  </a:schemeClr>
                </a:solidFill>
              </a:rPr>
              <a:t>Model simple interaction .</a:t>
            </a:r>
          </a:p>
          <a:p>
            <a:pPr marL="0" indent="0">
              <a:buNone/>
            </a:pPr>
            <a:endParaRPr lang="en-GB" sz="2400">
              <a:solidFill>
                <a:schemeClr val="tx1">
                  <a:alpha val="55000"/>
                </a:schemeClr>
              </a:solidFill>
            </a:endParaRPr>
          </a:p>
        </p:txBody>
      </p:sp>
      <p:sp>
        <p:nvSpPr>
          <p:cNvPr id="6" name="TextBox 5">
            <a:extLst>
              <a:ext uri="{FF2B5EF4-FFF2-40B4-BE49-F238E27FC236}">
                <a16:creationId xmlns:a16="http://schemas.microsoft.com/office/drawing/2014/main" id="{0E1FBBC0-2E07-2ECF-2941-462C09B9B9F5}"/>
              </a:ext>
            </a:extLst>
          </p:cNvPr>
          <p:cNvSpPr txBox="1"/>
          <p:nvPr/>
        </p:nvSpPr>
        <p:spPr>
          <a:xfrm>
            <a:off x="356861" y="3196441"/>
            <a:ext cx="4010683" cy="2308324"/>
          </a:xfrm>
          <a:prstGeom prst="rect">
            <a:avLst/>
          </a:prstGeom>
          <a:noFill/>
        </p:spPr>
        <p:txBody>
          <a:bodyPr wrap="square" rtlCol="0">
            <a:spAutoFit/>
          </a:bodyPr>
          <a:lstStyle/>
          <a:p>
            <a:r>
              <a:rPr lang="en-GB" dirty="0"/>
              <a:t>Shonas social development is very important as it will allow her to explore and learn new things, this can be done by placing her in small groups till she builds her confidence and gradually introduce her to other children/staff. </a:t>
            </a:r>
          </a:p>
          <a:p>
            <a:endParaRPr lang="en-GB" dirty="0"/>
          </a:p>
          <a:p>
            <a:r>
              <a:rPr lang="en-GB" dirty="0"/>
              <a:t>(</a:t>
            </a:r>
            <a:r>
              <a:rPr lang="en-GB" dirty="0" err="1"/>
              <a:t>MacQueeney</a:t>
            </a:r>
            <a:r>
              <a:rPr lang="en-GB" dirty="0"/>
              <a:t>, P., Lewis, et al, 2022)</a:t>
            </a:r>
          </a:p>
        </p:txBody>
      </p:sp>
    </p:spTree>
    <p:extLst>
      <p:ext uri="{BB962C8B-B14F-4D97-AF65-F5344CB8AC3E}">
        <p14:creationId xmlns:p14="http://schemas.microsoft.com/office/powerpoint/2010/main" val="3290804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E3C89-C8B3-80ED-7C6D-8FC539961B13}"/>
              </a:ext>
            </a:extLst>
          </p:cNvPr>
          <p:cNvSpPr>
            <a:spLocks noGrp="1"/>
          </p:cNvSpPr>
          <p:nvPr>
            <p:ph type="title"/>
          </p:nvPr>
        </p:nvSpPr>
        <p:spPr>
          <a:xfrm>
            <a:off x="6803409" y="0"/>
            <a:ext cx="4156512" cy="1708244"/>
          </a:xfrm>
        </p:spPr>
        <p:txBody>
          <a:bodyPr anchor="ctr">
            <a:normAutofit/>
          </a:bodyPr>
          <a:lstStyle/>
          <a:p>
            <a:r>
              <a:rPr lang="en-GB" sz="4000" dirty="0"/>
              <a:t>Physical wellbeing.</a:t>
            </a:r>
          </a:p>
        </p:txBody>
      </p:sp>
      <p:pic>
        <p:nvPicPr>
          <p:cNvPr id="5" name="Picture 4">
            <a:extLst>
              <a:ext uri="{FF2B5EF4-FFF2-40B4-BE49-F238E27FC236}">
                <a16:creationId xmlns:a16="http://schemas.microsoft.com/office/drawing/2014/main" id="{AA688AF2-9674-5522-6C29-E0548C0C57AB}"/>
              </a:ext>
            </a:extLst>
          </p:cNvPr>
          <p:cNvPicPr>
            <a:picLocks noChangeAspect="1"/>
          </p:cNvPicPr>
          <p:nvPr/>
        </p:nvPicPr>
        <p:blipFill>
          <a:blip r:embed="rId2"/>
          <a:srcRect r="11111"/>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3ECE3FEE-F73B-D3FF-75D5-318F21C12BA2}"/>
              </a:ext>
            </a:extLst>
          </p:cNvPr>
          <p:cNvSpPr>
            <a:spLocks noGrp="1"/>
          </p:cNvSpPr>
          <p:nvPr>
            <p:ph idx="1"/>
          </p:nvPr>
        </p:nvSpPr>
        <p:spPr>
          <a:xfrm>
            <a:off x="6894151" y="2542243"/>
            <a:ext cx="4156512" cy="3769835"/>
          </a:xfrm>
        </p:spPr>
        <p:txBody>
          <a:bodyPr anchor="ctr">
            <a:normAutofit/>
          </a:bodyPr>
          <a:lstStyle/>
          <a:p>
            <a:r>
              <a:rPr lang="en-GB" sz="2000" dirty="0"/>
              <a:t>Observing whether Shona is comfortable with trying new things</a:t>
            </a:r>
          </a:p>
          <a:p>
            <a:r>
              <a:rPr lang="en-GB" sz="2000" dirty="0"/>
              <a:t>Running and climbing.</a:t>
            </a:r>
          </a:p>
          <a:p>
            <a:r>
              <a:rPr lang="en-GB" sz="2000" dirty="0"/>
              <a:t>Balancing </a:t>
            </a:r>
          </a:p>
          <a:p>
            <a:r>
              <a:rPr lang="en-GB" sz="2000" dirty="0"/>
              <a:t>Drawing and mark making </a:t>
            </a:r>
          </a:p>
          <a:p>
            <a:r>
              <a:rPr lang="en-GB" sz="2000" dirty="0"/>
              <a:t>Eating and drinking (Healthy)</a:t>
            </a:r>
          </a:p>
          <a:p>
            <a:r>
              <a:rPr lang="en-GB" sz="2000" dirty="0"/>
              <a:t>Toileting  </a:t>
            </a:r>
          </a:p>
          <a:p>
            <a:r>
              <a:rPr lang="en-GB" sz="2000" dirty="0"/>
              <a:t>Resting and sleeping.</a:t>
            </a:r>
          </a:p>
          <a:p>
            <a:r>
              <a:rPr lang="en-GB" sz="2000" dirty="0"/>
              <a:t>(</a:t>
            </a:r>
            <a:r>
              <a:rPr lang="en-GB" sz="2000" dirty="0" err="1"/>
              <a:t>Sopiah</a:t>
            </a:r>
            <a:r>
              <a:rPr lang="en-GB" sz="2000" dirty="0"/>
              <a:t>, M., 2022)</a:t>
            </a:r>
          </a:p>
        </p:txBody>
      </p:sp>
      <p:sp>
        <p:nvSpPr>
          <p:cNvPr id="6" name="TextBox 5">
            <a:extLst>
              <a:ext uri="{FF2B5EF4-FFF2-40B4-BE49-F238E27FC236}">
                <a16:creationId xmlns:a16="http://schemas.microsoft.com/office/drawing/2014/main" id="{D1E9B932-6679-328F-728E-3D2909166453}"/>
              </a:ext>
            </a:extLst>
          </p:cNvPr>
          <p:cNvSpPr txBox="1"/>
          <p:nvPr/>
        </p:nvSpPr>
        <p:spPr>
          <a:xfrm>
            <a:off x="6674584" y="1627262"/>
            <a:ext cx="3936806" cy="707886"/>
          </a:xfrm>
          <a:prstGeom prst="rect">
            <a:avLst/>
          </a:prstGeom>
          <a:noFill/>
        </p:spPr>
        <p:txBody>
          <a:bodyPr wrap="square" rtlCol="0">
            <a:spAutoFit/>
          </a:bodyPr>
          <a:lstStyle/>
          <a:p>
            <a:r>
              <a:rPr lang="en-GB" sz="2000" dirty="0"/>
              <a:t>We can support Shona to improve her physical health by:</a:t>
            </a:r>
          </a:p>
        </p:txBody>
      </p:sp>
    </p:spTree>
    <p:extLst>
      <p:ext uri="{BB962C8B-B14F-4D97-AF65-F5344CB8AC3E}">
        <p14:creationId xmlns:p14="http://schemas.microsoft.com/office/powerpoint/2010/main" val="3517625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50A8D4B-3A50-DE2C-3207-94AE4DBA0D8A}"/>
              </a:ext>
            </a:extLst>
          </p:cNvPr>
          <p:cNvPicPr>
            <a:picLocks noChangeAspect="1"/>
          </p:cNvPicPr>
          <p:nvPr/>
        </p:nvPicPr>
        <p:blipFill>
          <a:blip r:embed="rId2"/>
          <a:srcRect l="20421" r="9181"/>
          <a:stretch>
            <a:fillRect/>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5" name="Picture 4">
            <a:extLst>
              <a:ext uri="{FF2B5EF4-FFF2-40B4-BE49-F238E27FC236}">
                <a16:creationId xmlns:a16="http://schemas.microsoft.com/office/drawing/2014/main" id="{2FD4C188-F048-8995-45A5-9259EFEB3249}"/>
              </a:ext>
            </a:extLst>
          </p:cNvPr>
          <p:cNvPicPr>
            <a:picLocks noChangeAspect="1"/>
          </p:cNvPicPr>
          <p:nvPr/>
        </p:nvPicPr>
        <p:blipFill>
          <a:blip r:embed="rId3"/>
          <a:srcRect l="21913" r="28663"/>
          <a:stretch>
            <a:fillRect/>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19" name="Freeform: Shape 18">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1C8DC1-D3A4-B055-621A-BA3C96C5C715}"/>
              </a:ext>
            </a:extLst>
          </p:cNvPr>
          <p:cNvSpPr>
            <a:spLocks noGrp="1"/>
          </p:cNvSpPr>
          <p:nvPr>
            <p:ph type="title"/>
          </p:nvPr>
        </p:nvSpPr>
        <p:spPr>
          <a:xfrm>
            <a:off x="448056" y="681038"/>
            <a:ext cx="2804504" cy="1325563"/>
          </a:xfrm>
        </p:spPr>
        <p:txBody>
          <a:bodyPr anchor="ctr">
            <a:normAutofit/>
          </a:bodyPr>
          <a:lstStyle/>
          <a:p>
            <a:r>
              <a:rPr lang="en-GB" sz="2800"/>
              <a:t>Biological and environmental influences</a:t>
            </a:r>
          </a:p>
        </p:txBody>
      </p:sp>
      <p:sp>
        <p:nvSpPr>
          <p:cNvPr id="23" name="Rectangle 22">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4DF5575-0206-33D4-735F-F312AD51AEDA}"/>
              </a:ext>
            </a:extLst>
          </p:cNvPr>
          <p:cNvSpPr>
            <a:spLocks noGrp="1"/>
          </p:cNvSpPr>
          <p:nvPr>
            <p:ph idx="1"/>
          </p:nvPr>
        </p:nvSpPr>
        <p:spPr>
          <a:xfrm>
            <a:off x="448056" y="2258171"/>
            <a:ext cx="2804504" cy="3918792"/>
          </a:xfrm>
        </p:spPr>
        <p:txBody>
          <a:bodyPr>
            <a:normAutofit fontScale="85000" lnSpcReduction="10000"/>
          </a:bodyPr>
          <a:lstStyle/>
          <a:p>
            <a:pPr marL="0" indent="0">
              <a:buNone/>
            </a:pPr>
            <a:r>
              <a:rPr lang="en-GB" sz="1800" dirty="0"/>
              <a:t>Biological influences are factors connected to a child’s physical and neurological development. In Shonas case we can ask her carers about interests, preferred language and communication at home. </a:t>
            </a:r>
          </a:p>
          <a:p>
            <a:pPr marL="0" indent="0">
              <a:buNone/>
            </a:pPr>
            <a:r>
              <a:rPr lang="en-GB" sz="1800" dirty="0"/>
              <a:t>Environmental influences are experiences and conditions surrounding the child .In Shonas case this may be opportunities to play, positive relationships, access to green spaces and outdoor play to relieve anxiety.</a:t>
            </a:r>
          </a:p>
          <a:p>
            <a:pPr marL="0" indent="0">
              <a:buNone/>
            </a:pPr>
            <a:endParaRPr lang="en-GB" sz="1800" dirty="0"/>
          </a:p>
          <a:p>
            <a:pPr marL="0" indent="0">
              <a:buNone/>
            </a:pPr>
            <a:r>
              <a:rPr lang="en-GB" sz="1800" dirty="0"/>
              <a:t>(</a:t>
            </a:r>
            <a:r>
              <a:rPr lang="en-GB" sz="1800" dirty="0" err="1"/>
              <a:t>Ramozzi-Chiarottino</a:t>
            </a:r>
            <a:r>
              <a:rPr lang="en-GB" sz="1800" dirty="0"/>
              <a:t>, Z., 2021)</a:t>
            </a:r>
          </a:p>
          <a:p>
            <a:pPr marL="0" indent="0">
              <a:buNone/>
            </a:pPr>
            <a:endParaRPr lang="en-GB" sz="1800" dirty="0"/>
          </a:p>
        </p:txBody>
      </p:sp>
    </p:spTree>
    <p:extLst>
      <p:ext uri="{BB962C8B-B14F-4D97-AF65-F5344CB8AC3E}">
        <p14:creationId xmlns:p14="http://schemas.microsoft.com/office/powerpoint/2010/main" val="493373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0E4F8ED7-DEF9-050F-6D97-E71F70C098B4}"/>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Usefulness of the theory</a:t>
            </a:r>
          </a:p>
        </p:txBody>
      </p:sp>
      <p:graphicFrame>
        <p:nvGraphicFramePr>
          <p:cNvPr id="5" name="Content Placeholder 2">
            <a:extLst>
              <a:ext uri="{FF2B5EF4-FFF2-40B4-BE49-F238E27FC236}">
                <a16:creationId xmlns:a16="http://schemas.microsoft.com/office/drawing/2014/main" id="{8FB71A19-DAE0-C134-16E3-52587DF82E32}"/>
              </a:ext>
            </a:extLst>
          </p:cNvPr>
          <p:cNvGraphicFramePr>
            <a:graphicFrameLocks noGrp="1"/>
          </p:cNvGraphicFramePr>
          <p:nvPr>
            <p:ph idx="1"/>
            <p:extLst>
              <p:ext uri="{D42A27DB-BD31-4B8C-83A1-F6EECF244321}">
                <p14:modId xmlns:p14="http://schemas.microsoft.com/office/powerpoint/2010/main" val="424665379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5808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1B4746-5627-E3E9-1FFF-E5FCD2BCCB0A}"/>
              </a:ext>
            </a:extLst>
          </p:cNvPr>
          <p:cNvSpPr>
            <a:spLocks noGrp="1"/>
          </p:cNvSpPr>
          <p:nvPr>
            <p:ph type="title"/>
          </p:nvPr>
        </p:nvSpPr>
        <p:spPr>
          <a:xfrm>
            <a:off x="902232" y="434266"/>
            <a:ext cx="2951205" cy="2050872"/>
          </a:xfrm>
        </p:spPr>
        <p:txBody>
          <a:bodyPr>
            <a:normAutofit fontScale="90000"/>
          </a:bodyPr>
          <a:lstStyle/>
          <a:p>
            <a:r>
              <a:rPr lang="en-GB" dirty="0">
                <a:solidFill>
                  <a:srgbClr val="FFFFFF"/>
                </a:solidFill>
              </a:rPr>
              <a:t>            Limitations of the theory.  </a:t>
            </a:r>
          </a:p>
        </p:txBody>
      </p:sp>
      <p:sp>
        <p:nvSpPr>
          <p:cNvPr id="13" name="Rectangle: Rounded Corners 12">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10FCC8-B1DE-CC31-39CD-604E354DEC82}"/>
              </a:ext>
            </a:extLst>
          </p:cNvPr>
          <p:cNvGraphicFramePr>
            <a:graphicFrameLocks noGrp="1"/>
          </p:cNvGraphicFramePr>
          <p:nvPr>
            <p:ph idx="1"/>
            <p:extLst>
              <p:ext uri="{D42A27DB-BD31-4B8C-83A1-F6EECF244321}">
                <p14:modId xmlns:p14="http://schemas.microsoft.com/office/powerpoint/2010/main" val="3592931410"/>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4120A02-4ECF-8249-AE2F-38B3322D7D36}"/>
              </a:ext>
            </a:extLst>
          </p:cNvPr>
          <p:cNvSpPr txBox="1"/>
          <p:nvPr/>
        </p:nvSpPr>
        <p:spPr>
          <a:xfrm>
            <a:off x="902232" y="2582656"/>
            <a:ext cx="2987899" cy="3970318"/>
          </a:xfrm>
          <a:prstGeom prst="rect">
            <a:avLst/>
          </a:prstGeom>
          <a:noFill/>
        </p:spPr>
        <p:txBody>
          <a:bodyPr wrap="square" rtlCol="0">
            <a:spAutoFit/>
          </a:bodyPr>
          <a:lstStyle/>
          <a:p>
            <a:r>
              <a:rPr lang="en-GB" dirty="0">
                <a:solidFill>
                  <a:schemeClr val="bg1"/>
                </a:solidFill>
              </a:rPr>
              <a:t>Using this theory to support Shona’s development may not always be affective as factors such as social and cultural differences can change her way of thinking and interacting with others. She may also develop at a different rate to other children so may need her own support plan that may not align with Piaget’s theory. </a:t>
            </a:r>
          </a:p>
          <a:p>
            <a:r>
              <a:rPr lang="en-GB" dirty="0">
                <a:solidFill>
                  <a:schemeClr val="bg1"/>
                </a:solidFill>
              </a:rPr>
              <a:t>(</a:t>
            </a:r>
            <a:r>
              <a:rPr lang="en-GB" dirty="0" err="1">
                <a:solidFill>
                  <a:schemeClr val="bg1"/>
                </a:solidFill>
              </a:rPr>
              <a:t>Kakamad</a:t>
            </a:r>
            <a:r>
              <a:rPr lang="en-GB" dirty="0">
                <a:solidFill>
                  <a:schemeClr val="bg1"/>
                </a:solidFill>
              </a:rPr>
              <a:t>, K.K., 2019)</a:t>
            </a:r>
          </a:p>
        </p:txBody>
      </p:sp>
    </p:spTree>
    <p:extLst>
      <p:ext uri="{BB962C8B-B14F-4D97-AF65-F5344CB8AC3E}">
        <p14:creationId xmlns:p14="http://schemas.microsoft.com/office/powerpoint/2010/main" val="3530084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AEC204-BA58-EE38-097B-F1AB7CE2FD10}"/>
              </a:ext>
            </a:extLst>
          </p:cNvPr>
          <p:cNvSpPr>
            <a:spLocks noGrp="1"/>
          </p:cNvSpPr>
          <p:nvPr>
            <p:ph type="title"/>
          </p:nvPr>
        </p:nvSpPr>
        <p:spPr>
          <a:xfrm>
            <a:off x="838200" y="643467"/>
            <a:ext cx="2951205" cy="5571066"/>
          </a:xfrm>
        </p:spPr>
        <p:txBody>
          <a:bodyPr>
            <a:normAutofit/>
          </a:bodyPr>
          <a:lstStyle/>
          <a:p>
            <a:r>
              <a:rPr lang="en-GB">
                <a:solidFill>
                  <a:srgbClr val="FFFFFF"/>
                </a:solidFill>
              </a:rPr>
              <a:t>                                 Conclusion</a:t>
            </a:r>
          </a:p>
        </p:txBody>
      </p:sp>
      <p:sp>
        <p:nvSpPr>
          <p:cNvPr id="13" name="Rectangle: Rounded Corners 12">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BED8CF2-1BAC-920C-27CF-3E20A0B009FA}"/>
              </a:ext>
            </a:extLst>
          </p:cNvPr>
          <p:cNvGraphicFramePr>
            <a:graphicFrameLocks noGrp="1"/>
          </p:cNvGraphicFramePr>
          <p:nvPr>
            <p:ph idx="1"/>
            <p:extLst>
              <p:ext uri="{D42A27DB-BD31-4B8C-83A1-F6EECF244321}">
                <p14:modId xmlns:p14="http://schemas.microsoft.com/office/powerpoint/2010/main" val="1086553355"/>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7123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4AA98-333A-E6DC-DBA4-E341B267D83A}"/>
              </a:ext>
            </a:extLst>
          </p:cNvPr>
          <p:cNvSpPr>
            <a:spLocks noGrp="1"/>
          </p:cNvSpPr>
          <p:nvPr>
            <p:ph type="title"/>
          </p:nvPr>
        </p:nvSpPr>
        <p:spPr/>
        <p:txBody>
          <a:bodyPr/>
          <a:lstStyle/>
          <a:p>
            <a:r>
              <a:rPr lang="en-GB" dirty="0"/>
              <a:t>                                  References.</a:t>
            </a:r>
          </a:p>
        </p:txBody>
      </p:sp>
      <p:sp>
        <p:nvSpPr>
          <p:cNvPr id="3" name="Content Placeholder 2">
            <a:extLst>
              <a:ext uri="{FF2B5EF4-FFF2-40B4-BE49-F238E27FC236}">
                <a16:creationId xmlns:a16="http://schemas.microsoft.com/office/drawing/2014/main" id="{FDE2FDB3-11DB-2381-2AB7-DCC0E7EB842E}"/>
              </a:ext>
            </a:extLst>
          </p:cNvPr>
          <p:cNvSpPr>
            <a:spLocks noGrp="1"/>
          </p:cNvSpPr>
          <p:nvPr>
            <p:ph idx="1"/>
          </p:nvPr>
        </p:nvSpPr>
        <p:spPr>
          <a:xfrm>
            <a:off x="286768" y="1348660"/>
            <a:ext cx="11851718" cy="5380207"/>
          </a:xfrm>
        </p:spPr>
        <p:txBody>
          <a:bodyPr>
            <a:normAutofit fontScale="32500" lnSpcReduction="20000"/>
          </a:bodyPr>
          <a:lstStyle/>
          <a:p>
            <a:pPr marL="0" indent="0">
              <a:buNone/>
            </a:pPr>
            <a:endParaRPr lang="en-GB" sz="1200" dirty="0"/>
          </a:p>
          <a:p>
            <a:pPr marL="514350" indent="-514350">
              <a:buFont typeface="+mj-lt"/>
              <a:buAutoNum type="arabicPeriod"/>
            </a:pPr>
            <a:endParaRPr lang="en-GB" dirty="0"/>
          </a:p>
          <a:p>
            <a:pPr marL="742950" indent="-742950">
              <a:buFont typeface="+mj-lt"/>
              <a:buAutoNum type="arabicPeriod"/>
            </a:pPr>
            <a:r>
              <a:rPr lang="en-GB" sz="3700" dirty="0"/>
              <a:t>Aslan, H.S., 2026. Application Of Piaget's Theory In Early Childhood Education Curriculum Development. International Journal of Teaching and Learning (INJOTEL), 4(2). https://adisamedutech.com/id/eprint/1053/</a:t>
            </a:r>
          </a:p>
          <a:p>
            <a:pPr marL="742950" indent="-742950">
              <a:buFont typeface="+mj-lt"/>
              <a:buAutoNum type="arabicPeriod"/>
            </a:pPr>
            <a:r>
              <a:rPr lang="en-GB" sz="3700" dirty="0"/>
              <a:t>Bennett, J. and Palaiologou, I., 2016. Personal, social and emotional development. The early years foundation stage: Theory and practice, pp.345-365. https://books.google.co.uk/books?hl=en&amp;lr=&amp;id=0MijCwAAQBAJ&amp;oi=fnd&amp;pg=PA345&amp;dq=emotional+development+stage+piaget&amp;ots=nkrTshOrau&amp;sig=hPKM4er5APXFMKFBg1V0lZ-KT0A&amp;redir_esc=y#v=onepage&amp;q&amp;f=false</a:t>
            </a:r>
          </a:p>
          <a:p>
            <a:pPr marL="742950" indent="-742950">
              <a:buFont typeface="+mj-lt"/>
              <a:buAutoNum type="arabicPeriod"/>
            </a:pPr>
            <a:r>
              <a:rPr lang="en-GB" sz="3700" dirty="0"/>
              <a:t>Ghazi, S.R., Ullah, K. and Jan, F.A., 2016. Concrete operational stage of Piaget’s cognitive development theory: An implication in learning mathematics. </a:t>
            </a:r>
            <a:r>
              <a:rPr lang="en-GB" sz="3700" dirty="0" err="1"/>
              <a:t>Gomal</a:t>
            </a:r>
            <a:r>
              <a:rPr lang="en-GB" sz="3700" dirty="0"/>
              <a:t> University Journal of Research, 32(1), pp.9-20.</a:t>
            </a:r>
          </a:p>
          <a:p>
            <a:pPr marL="742950" indent="-742950">
              <a:buFont typeface="+mj-lt"/>
              <a:buAutoNum type="arabicPeriod"/>
            </a:pPr>
            <a:r>
              <a:rPr lang="en-GB" sz="3700" dirty="0" err="1"/>
              <a:t>Kakamad</a:t>
            </a:r>
            <a:r>
              <a:rPr lang="en-GB" sz="3700" dirty="0"/>
              <a:t>, K.K., 2019. Piaget’s cognitive developmental theory: Critical review. Education Quarterly Reviews. https://d1wqtxts1xzle7.cloudfront.net/91866178/17867723-libre.pdf?1664730134=&amp;response-content-disposition=inline%3B+filename%3DPiaget_s_Cognitive_Developmental_Theory.pdf&amp;Expires=1791741503&amp;Signature=A4L8ecDj77PnYCX~A6GPbqZCViqbkd5TiwdPtcl0CCv~BsW40V2dajW-dPQL9mvFGbfxzJLX4b3v0ZpnufBXKU9LHETFXUK0mp0ZwR8-CCVpWhOB52ftvX3FMJPRYza48Tb-xpGNn4CSnCf-5eigQw3XrwHqcHFuGIbXaNmRimvrksv5mh7x6CfufScQyykjyhs47yagYMCpULU0oZIRrf-xYYeG87fyPT9qM0fUKOXTUGNrgkcQhA0vv0R8GJsI2TrBTzWlDZmS5StfUkOc~pwvYP5Cf9Iw0ZlSAT8ZlKN6medQXokKJj9A~7foWPq76ZDhFpS-iGUdQy3XhaBZ2Q__&amp;Key-Pair-Id=APKAJLOHF5GGSLRBV4ZA</a:t>
            </a:r>
          </a:p>
          <a:p>
            <a:pPr marL="742950" indent="-742950">
              <a:buFont typeface="+mj-lt"/>
              <a:buAutoNum type="arabicPeriod"/>
            </a:pPr>
            <a:r>
              <a:rPr lang="en-GB" sz="3700" dirty="0" err="1"/>
              <a:t>MacQueeney</a:t>
            </a:r>
            <a:r>
              <a:rPr lang="en-GB" sz="3700" dirty="0"/>
              <a:t>, P., Lewis, E., Fulton, G., Surber, C., Newland, K., Hochstetler, E. and Tilak, S., 2022. Applying Piaget to classroom teaching: Stage development and social learning theory. Theories, strategies and semiotic tools for the classroom: https://www.researchgate.net/profile/Shantanu-Tilak/publication/365153506_Applying_Piaget_to_classroom_teaching_Stage_development_and_social_learning_theory/links/6382ce0ac2cb154d292ff8fc/Applying-Piaget-to-classroom-teaching-Stage-development-and-social-learning-theory.pdf</a:t>
            </a:r>
          </a:p>
          <a:p>
            <a:pPr marL="742950" indent="-742950">
              <a:buFont typeface="+mj-lt"/>
              <a:buAutoNum type="arabicPeriod"/>
            </a:pPr>
            <a:r>
              <a:rPr lang="en-GB" sz="3700" dirty="0" err="1"/>
              <a:t>Ramozzi-Chiarottino</a:t>
            </a:r>
            <a:r>
              <a:rPr lang="en-GB" sz="3700" dirty="0"/>
              <a:t>, Z., 2021. Jean Piaget’s Genetic Epistemology as a theory of knowledge based on epigenesis. Athens Journal of Humanities &amp; Arts, 8(3), pp.209-230.Available at: https://d1wqtxts1xzle7.cloudfront.net/82698371/2021-8-3-2-Ramozzi-Chiarottino-libre.pdf?1648291659=&amp;response-content-disposition=inline%3B+filename%3DJean_Piaget_s_Genetic_Epistemology_as_a.pdf&amp;Expires=1791741314&amp;Signature=I04IZ3GZ7mIAfuMhHMo-xkAViKn-t2F0-oI3mhOYUmFoIhn2wFma~z-8GJfCXumyhBh~w7nu3s7UpsTzZQMXD7h3AHnVwAZAfD2ow6HEgx0aYwLOfOBWknieo0CnAZBOZiQBOumjImjFr~awF5C8XrTrHJmUlJhgCrMdKTsj~QA2o1ZaG2mqdDvhb1MPRB~LqrN1UL8GY~9AzVMTgsswCmHCGAnDRQIZWsyDQ~PpN4aZ7AIbwp8FPclhi4iq8Pwu1vbGln9VyWaBTvsWpczEZxD9pGUhvSWBDZkI~TTA9OllAz8ZXkbXyobq-3INudkk0CGNDxmuCtKzfciEmViD5Q__&amp;Key-Pair-Id=APKAJLOHF5GGSLRBV4ZA</a:t>
            </a:r>
          </a:p>
          <a:p>
            <a:pPr marL="742950" indent="-742950">
              <a:buFont typeface="+mj-lt"/>
              <a:buAutoNum type="arabicPeriod"/>
            </a:pPr>
            <a:r>
              <a:rPr lang="en-GB" sz="3700" dirty="0"/>
              <a:t>Sanghvi, P., 2020. Piaget’s theory of cognitive development: a review. Indian Journal of Mental Health, https://indianmentalhealth.com/pdf/2020/vol7-issue2/5-Review-Article_Piagets-theory.pdf 7(2), pp.90-96. McLeod, S., 2024.</a:t>
            </a:r>
          </a:p>
          <a:p>
            <a:pPr marL="742950" indent="-742950">
              <a:buFont typeface="+mj-lt"/>
              <a:buAutoNum type="arabicPeriod"/>
            </a:pPr>
            <a:r>
              <a:rPr lang="en-GB" sz="3700" dirty="0" err="1"/>
              <a:t>Sopiah</a:t>
            </a:r>
            <a:r>
              <a:rPr lang="en-GB" sz="3700" dirty="0"/>
              <a:t>, M., 2022. Early childhood development (physical, intellectual, emotional, social, moral, and religious tasks) implications for education. Indonesian Journal of Early Childhood: </a:t>
            </a:r>
            <a:r>
              <a:rPr lang="en-GB" sz="3700" dirty="0" err="1"/>
              <a:t>Jurnal</a:t>
            </a:r>
            <a:r>
              <a:rPr lang="en-GB" sz="3700" dirty="0"/>
              <a:t> Dunia Anak </a:t>
            </a:r>
            <a:r>
              <a:rPr lang="en-GB" sz="3700" dirty="0" err="1"/>
              <a:t>Usia</a:t>
            </a:r>
            <a:r>
              <a:rPr lang="en-GB" sz="3700" dirty="0"/>
              <a:t> Dini, 4(2), pp.361-373. https://jurnal.unw.ac.id/index.php/IJEC/article/view/1674</a:t>
            </a:r>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dirty="0"/>
          </a:p>
          <a:p>
            <a:endParaRPr lang="en-GB" dirty="0"/>
          </a:p>
        </p:txBody>
      </p:sp>
    </p:spTree>
    <p:extLst>
      <p:ext uri="{BB962C8B-B14F-4D97-AF65-F5344CB8AC3E}">
        <p14:creationId xmlns:p14="http://schemas.microsoft.com/office/powerpoint/2010/main" val="3816681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1009</TotalTime>
  <Words>1505</Words>
  <Application>Microsoft Office PowerPoint</Application>
  <PresentationFormat>Widescreen</PresentationFormat>
  <Paragraphs>94</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Amasis MT Pro Black</vt:lpstr>
      <vt:lpstr>Aptos</vt:lpstr>
      <vt:lpstr>Aptos Display</vt:lpstr>
      <vt:lpstr>Arial</vt:lpstr>
      <vt:lpstr>Calibri</vt:lpstr>
      <vt:lpstr>Office Theme</vt:lpstr>
      <vt:lpstr>Psychology in Health &amp; Social Care   LCHS4010 Liaqat Ali  Student ID: 2520512 Dr Helen Parsons</vt:lpstr>
      <vt:lpstr>Jean William Fritz Piaget (9 August 1896 – 16 September 1980)</vt:lpstr>
      <vt:lpstr>Piaget’s theory of cognitive development           </vt:lpstr>
      <vt:lpstr>Concrete Operational Stage (7-11 years)</vt:lpstr>
      <vt:lpstr>Why is Piaget’s theory more relevant to early years   development?                   </vt:lpstr>
      <vt:lpstr>Emotional wellbeing</vt:lpstr>
      <vt:lpstr>Social development.</vt:lpstr>
      <vt:lpstr>Physical wellbeing.</vt:lpstr>
      <vt:lpstr>Biological and environmental influences</vt:lpstr>
      <vt:lpstr>Usefulness of the theory</vt:lpstr>
      <vt:lpstr>            Limitations of the theory.  </vt:lpstr>
      <vt:lpstr>                                 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Liaqat Ali (2520512)</dc:creator>
  <cp:lastModifiedBy>Liaqat Ali (2520512)</cp:lastModifiedBy>
  <cp:revision>9</cp:revision>
  <dcterms:created xsi:type="dcterms:W3CDTF">2026-10-05T20:51:01Z</dcterms:created>
  <dcterms:modified xsi:type="dcterms:W3CDTF">2026-10-11T17:05:14Z</dcterms:modified>
</cp:coreProperties>
</file>