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364" r:id="rId2"/>
    <p:sldId id="383" r:id="rId3"/>
    <p:sldId id="365" r:id="rId4"/>
    <p:sldId id="381" r:id="rId5"/>
    <p:sldId id="378" r:id="rId6"/>
    <p:sldId id="384" r:id="rId7"/>
    <p:sldId id="385" r:id="rId8"/>
    <p:sldId id="379" r:id="rId9"/>
    <p:sldId id="38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87221D-1B93-4F81-8F52-144C0287B0AC}" v="32" dt="2025-11-06T20:57:01.2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89"/>
  </p:normalViewPr>
  <p:slideViewPr>
    <p:cSldViewPr snapToGrid="0" showGuides="1">
      <p:cViewPr>
        <p:scale>
          <a:sx n="100" d="100"/>
          <a:sy n="100" d="100"/>
        </p:scale>
        <p:origin x="58"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seosa aghamioghogho" userId="889f6b36811f7256" providerId="LiveId" clId="{82AC58C0-551D-497F-A67F-6FBA5277266F}"/>
    <pc:docChg chg="undo custSel modSld">
      <pc:chgData name="eseosa aghamioghogho" userId="889f6b36811f7256" providerId="LiveId" clId="{82AC58C0-551D-497F-A67F-6FBA5277266F}" dt="2025-11-06T20:57:01.271" v="158" actId="14100"/>
      <pc:docMkLst>
        <pc:docMk/>
      </pc:docMkLst>
      <pc:sldChg chg="modSp mod">
        <pc:chgData name="eseosa aghamioghogho" userId="889f6b36811f7256" providerId="LiveId" clId="{82AC58C0-551D-497F-A67F-6FBA5277266F}" dt="2025-11-03T11:41:32.588" v="9" actId="113"/>
        <pc:sldMkLst>
          <pc:docMk/>
          <pc:sldMk cId="0" sldId="364"/>
        </pc:sldMkLst>
        <pc:spChg chg="mod">
          <ac:chgData name="eseosa aghamioghogho" userId="889f6b36811f7256" providerId="LiveId" clId="{82AC58C0-551D-497F-A67F-6FBA5277266F}" dt="2025-11-03T11:41:32.588" v="9" actId="113"/>
          <ac:spMkLst>
            <pc:docMk/>
            <pc:sldMk cId="0" sldId="364"/>
            <ac:spMk id="6148" creationId="{CE5AE962-C88D-3F0C-B15E-30348E09C8AE}"/>
          </ac:spMkLst>
        </pc:spChg>
      </pc:sldChg>
      <pc:sldChg chg="modSp mod">
        <pc:chgData name="eseosa aghamioghogho" userId="889f6b36811f7256" providerId="LiveId" clId="{82AC58C0-551D-497F-A67F-6FBA5277266F}" dt="2025-11-04T14:48:08.052" v="50" actId="255"/>
        <pc:sldMkLst>
          <pc:docMk/>
          <pc:sldMk cId="0" sldId="365"/>
        </pc:sldMkLst>
        <pc:spChg chg="mod">
          <ac:chgData name="eseosa aghamioghogho" userId="889f6b36811f7256" providerId="LiveId" clId="{82AC58C0-551D-497F-A67F-6FBA5277266F}" dt="2025-11-04T14:48:08.052" v="50" actId="255"/>
          <ac:spMkLst>
            <pc:docMk/>
            <pc:sldMk cId="0" sldId="365"/>
            <ac:spMk id="2" creationId="{F7D47917-3C8A-D3F7-6E1D-4C05B41225B1}"/>
          </ac:spMkLst>
        </pc:spChg>
      </pc:sldChg>
      <pc:sldChg chg="modSp mod">
        <pc:chgData name="eseosa aghamioghogho" userId="889f6b36811f7256" providerId="LiveId" clId="{82AC58C0-551D-497F-A67F-6FBA5277266F}" dt="2025-11-04T14:45:51.580" v="41" actId="12"/>
        <pc:sldMkLst>
          <pc:docMk/>
          <pc:sldMk cId="0" sldId="378"/>
        </pc:sldMkLst>
        <pc:spChg chg="mod">
          <ac:chgData name="eseosa aghamioghogho" userId="889f6b36811f7256" providerId="LiveId" clId="{82AC58C0-551D-497F-A67F-6FBA5277266F}" dt="2025-11-04T14:45:39.417" v="37" actId="12"/>
          <ac:spMkLst>
            <pc:docMk/>
            <pc:sldMk cId="0" sldId="378"/>
            <ac:spMk id="3" creationId="{A80538F9-C306-0F3E-28E1-89A72A735427}"/>
          </ac:spMkLst>
        </pc:spChg>
        <pc:spChg chg="mod">
          <ac:chgData name="eseosa aghamioghogho" userId="889f6b36811f7256" providerId="LiveId" clId="{82AC58C0-551D-497F-A67F-6FBA5277266F}" dt="2025-11-04T14:45:35.272" v="36" actId="12"/>
          <ac:spMkLst>
            <pc:docMk/>
            <pc:sldMk cId="0" sldId="378"/>
            <ac:spMk id="6" creationId="{509BE14E-9AAE-B0FA-CAEF-F687324E6BA7}"/>
          </ac:spMkLst>
        </pc:spChg>
        <pc:spChg chg="mod">
          <ac:chgData name="eseosa aghamioghogho" userId="889f6b36811f7256" providerId="LiveId" clId="{82AC58C0-551D-497F-A67F-6FBA5277266F}" dt="2025-11-04T14:45:51.580" v="41" actId="12"/>
          <ac:spMkLst>
            <pc:docMk/>
            <pc:sldMk cId="0" sldId="378"/>
            <ac:spMk id="8" creationId="{0AE4A104-A4EE-B803-A9E6-7110FFC0A54D}"/>
          </ac:spMkLst>
        </pc:spChg>
        <pc:spChg chg="mod">
          <ac:chgData name="eseosa aghamioghogho" userId="889f6b36811f7256" providerId="LiveId" clId="{82AC58C0-551D-497F-A67F-6FBA5277266F}" dt="2025-11-04T14:45:29.385" v="35" actId="12"/>
          <ac:spMkLst>
            <pc:docMk/>
            <pc:sldMk cId="0" sldId="378"/>
            <ac:spMk id="9" creationId="{6ED0A35B-0378-4A23-6E8E-0B01671357FF}"/>
          </ac:spMkLst>
        </pc:spChg>
      </pc:sldChg>
      <pc:sldChg chg="modSp mod">
        <pc:chgData name="eseosa aghamioghogho" userId="889f6b36811f7256" providerId="LiveId" clId="{82AC58C0-551D-497F-A67F-6FBA5277266F}" dt="2025-11-04T14:49:24.512" v="54" actId="255"/>
        <pc:sldMkLst>
          <pc:docMk/>
          <pc:sldMk cId="0" sldId="379"/>
        </pc:sldMkLst>
        <pc:spChg chg="mod">
          <ac:chgData name="eseosa aghamioghogho" userId="889f6b36811f7256" providerId="LiveId" clId="{82AC58C0-551D-497F-A67F-6FBA5277266F}" dt="2025-11-04T14:49:24.512" v="54" actId="255"/>
          <ac:spMkLst>
            <pc:docMk/>
            <pc:sldMk cId="0" sldId="379"/>
            <ac:spMk id="12291" creationId="{DA8DF68F-34C4-285F-B4A1-B6E08AE08A8B}"/>
          </ac:spMkLst>
        </pc:spChg>
      </pc:sldChg>
      <pc:sldChg chg="modSp mod">
        <pc:chgData name="eseosa aghamioghogho" userId="889f6b36811f7256" providerId="LiveId" clId="{82AC58C0-551D-497F-A67F-6FBA5277266F}" dt="2025-11-06T20:57:01.271" v="158" actId="14100"/>
        <pc:sldMkLst>
          <pc:docMk/>
          <pc:sldMk cId="0" sldId="381"/>
        </pc:sldMkLst>
        <pc:spChg chg="mod">
          <ac:chgData name="eseosa aghamioghogho" userId="889f6b36811f7256" providerId="LiveId" clId="{82AC58C0-551D-497F-A67F-6FBA5277266F}" dt="2025-11-06T20:57:01.271" v="158" actId="14100"/>
          <ac:spMkLst>
            <pc:docMk/>
            <pc:sldMk cId="0" sldId="381"/>
            <ac:spMk id="2" creationId="{792D0034-A6BD-AD3D-9856-A1C1A1D0EFDB}"/>
          </ac:spMkLst>
        </pc:spChg>
        <pc:spChg chg="mod">
          <ac:chgData name="eseosa aghamioghogho" userId="889f6b36811f7256" providerId="LiveId" clId="{82AC58C0-551D-497F-A67F-6FBA5277266F}" dt="2025-11-06T13:01:12.262" v="137" actId="2711"/>
          <ac:spMkLst>
            <pc:docMk/>
            <pc:sldMk cId="0" sldId="381"/>
            <ac:spMk id="9218" creationId="{1C5FB738-49DC-34AE-A0B2-E0926CAB7A9B}"/>
          </ac:spMkLst>
        </pc:spChg>
      </pc:sldChg>
      <pc:sldChg chg="addSp delSp modSp mod">
        <pc:chgData name="eseosa aghamioghogho" userId="889f6b36811f7256" providerId="LiveId" clId="{82AC58C0-551D-497F-A67F-6FBA5277266F}" dt="2025-11-04T18:50:39.791" v="127" actId="20577"/>
        <pc:sldMkLst>
          <pc:docMk/>
          <pc:sldMk cId="0" sldId="382"/>
        </pc:sldMkLst>
        <pc:spChg chg="mod">
          <ac:chgData name="eseosa aghamioghogho" userId="889f6b36811f7256" providerId="LiveId" clId="{82AC58C0-551D-497F-A67F-6FBA5277266F}" dt="2025-11-04T18:50:39.791" v="127" actId="20577"/>
          <ac:spMkLst>
            <pc:docMk/>
            <pc:sldMk cId="0" sldId="382"/>
            <ac:spMk id="2" creationId="{DA96B6BD-46AA-1E0A-FEE7-AED7A973F11A}"/>
          </ac:spMkLst>
        </pc:spChg>
      </pc:sldChg>
      <pc:sldChg chg="modSp mod">
        <pc:chgData name="eseosa aghamioghogho" userId="889f6b36811f7256" providerId="LiveId" clId="{82AC58C0-551D-497F-A67F-6FBA5277266F}" dt="2025-11-04T14:47:41.203" v="46" actId="255"/>
        <pc:sldMkLst>
          <pc:docMk/>
          <pc:sldMk cId="1287151132" sldId="383"/>
        </pc:sldMkLst>
        <pc:spChg chg="mod">
          <ac:chgData name="eseosa aghamioghogho" userId="889f6b36811f7256" providerId="LiveId" clId="{82AC58C0-551D-497F-A67F-6FBA5277266F}" dt="2025-11-04T14:47:41.203" v="46" actId="255"/>
          <ac:spMkLst>
            <pc:docMk/>
            <pc:sldMk cId="1287151132" sldId="383"/>
            <ac:spMk id="3" creationId="{327D09FF-04AE-863D-9637-E0C72C8D8B8E}"/>
          </ac:spMkLst>
        </pc:spChg>
      </pc:sldChg>
      <pc:sldChg chg="modSp mod">
        <pc:chgData name="eseosa aghamioghogho" userId="889f6b36811f7256" providerId="LiveId" clId="{82AC58C0-551D-497F-A67F-6FBA5277266F}" dt="2025-11-04T18:28:15.985" v="56" actId="20577"/>
        <pc:sldMkLst>
          <pc:docMk/>
          <pc:sldMk cId="2941668277" sldId="384"/>
        </pc:sldMkLst>
        <pc:spChg chg="mod">
          <ac:chgData name="eseosa aghamioghogho" userId="889f6b36811f7256" providerId="LiveId" clId="{82AC58C0-551D-497F-A67F-6FBA5277266F}" dt="2025-11-04T18:28:15.985" v="56" actId="20577"/>
          <ac:spMkLst>
            <pc:docMk/>
            <pc:sldMk cId="2941668277" sldId="384"/>
            <ac:spMk id="3" creationId="{857BFAFA-1A27-74B0-A7A9-13BBFEBEE86C}"/>
          </ac:spMkLst>
        </pc:spChg>
      </pc:sldChg>
      <pc:sldChg chg="modSp mod">
        <pc:chgData name="eseosa aghamioghogho" userId="889f6b36811f7256" providerId="LiveId" clId="{82AC58C0-551D-497F-A67F-6FBA5277266F}" dt="2025-11-04T14:47:22.870" v="45" actId="255"/>
        <pc:sldMkLst>
          <pc:docMk/>
          <pc:sldMk cId="1557286457" sldId="385"/>
        </pc:sldMkLst>
        <pc:spChg chg="mod">
          <ac:chgData name="eseosa aghamioghogho" userId="889f6b36811f7256" providerId="LiveId" clId="{82AC58C0-551D-497F-A67F-6FBA5277266F}" dt="2025-11-04T14:47:22.870" v="45" actId="255"/>
          <ac:spMkLst>
            <pc:docMk/>
            <pc:sldMk cId="1557286457" sldId="385"/>
            <ac:spMk id="3" creationId="{D269A12E-089F-65A6-1AAB-F01DB5F08F07}"/>
          </ac:spMkLst>
        </pc:spChg>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AF4569-0659-2321-1132-62978A92A759}"/>
              </a:ext>
            </a:extLst>
          </p:cNvPr>
          <p:cNvSpPr>
            <a:spLocks noGrp="1"/>
          </p:cNvSpPr>
          <p:nvPr>
            <p:ph type="dt" sz="half" idx="10"/>
          </p:nvPr>
        </p:nvSpPr>
        <p:spPr>
          <a:xfrm>
            <a:off x="527051" y="6524626"/>
            <a:ext cx="1295400" cy="219075"/>
          </a:xfrm>
        </p:spPr>
        <p:txBody>
          <a:bodyPr/>
          <a:lstStyle>
            <a:lvl1pPr>
              <a:defRPr/>
            </a:lvl1pPr>
          </a:lstStyle>
          <a:p>
            <a:pPr>
              <a:defRPr/>
            </a:pPr>
            <a:fld id="{FA356D0D-2478-47FE-8DAB-B92005DC1F0F}" type="datetime1">
              <a:rPr lang="en-GB" altLang="en-US"/>
              <a:pPr>
                <a:defRPr/>
              </a:pPr>
              <a:t>06/11/2025</a:t>
            </a:fld>
            <a:endParaRPr lang="en-GB" altLang="en-US"/>
          </a:p>
        </p:txBody>
      </p:sp>
      <p:sp>
        <p:nvSpPr>
          <p:cNvPr id="5" name="Footer Placeholder 4">
            <a:extLst>
              <a:ext uri="{FF2B5EF4-FFF2-40B4-BE49-F238E27FC236}">
                <a16:creationId xmlns:a16="http://schemas.microsoft.com/office/drawing/2014/main" id="{9357CDB6-9683-923D-F4D6-A16690F87D7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90B911E-47D2-A792-94A7-10C09A82D207}"/>
              </a:ext>
            </a:extLst>
          </p:cNvPr>
          <p:cNvSpPr>
            <a:spLocks noGrp="1"/>
          </p:cNvSpPr>
          <p:nvPr>
            <p:ph type="sldNum" sz="quarter" idx="12"/>
          </p:nvPr>
        </p:nvSpPr>
        <p:spPr/>
        <p:txBody>
          <a:bodyPr/>
          <a:lstStyle>
            <a:lvl1pPr>
              <a:defRPr/>
            </a:lvl1pPr>
          </a:lstStyle>
          <a:p>
            <a:pPr>
              <a:defRPr/>
            </a:pPr>
            <a:fld id="{A8346AB5-70ED-450A-9530-2033B8E8E0D8}" type="slidenum">
              <a:rPr lang="en-GB" altLang="en-US"/>
              <a:pPr>
                <a:defRPr/>
              </a:pPr>
              <a:t>‹#›</a:t>
            </a:fld>
            <a:endParaRPr lang="en-GB" altLang="en-US"/>
          </a:p>
        </p:txBody>
      </p:sp>
    </p:spTree>
    <p:extLst>
      <p:ext uri="{BB962C8B-B14F-4D97-AF65-F5344CB8AC3E}">
        <p14:creationId xmlns:p14="http://schemas.microsoft.com/office/powerpoint/2010/main" val="400352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51927-1F9D-988A-F05E-7708C60A55EF}"/>
              </a:ext>
            </a:extLst>
          </p:cNvPr>
          <p:cNvSpPr>
            <a:spLocks noGrp="1"/>
          </p:cNvSpPr>
          <p:nvPr>
            <p:ph type="dt" sz="half" idx="10"/>
          </p:nvPr>
        </p:nvSpPr>
        <p:spPr/>
        <p:txBody>
          <a:bodyPr/>
          <a:lstStyle>
            <a:lvl1pPr>
              <a:defRPr/>
            </a:lvl1pPr>
          </a:lstStyle>
          <a:p>
            <a:pPr>
              <a:defRPr/>
            </a:pPr>
            <a:fld id="{30226994-B490-4403-8CE4-43D4FD570BBD}" type="datetime1">
              <a:rPr lang="en-GB" altLang="en-US"/>
              <a:pPr>
                <a:defRPr/>
              </a:pPr>
              <a:t>06/11/2025</a:t>
            </a:fld>
            <a:endParaRPr lang="en-GB" altLang="en-US"/>
          </a:p>
        </p:txBody>
      </p:sp>
      <p:sp>
        <p:nvSpPr>
          <p:cNvPr id="5" name="Footer Placeholder 4">
            <a:extLst>
              <a:ext uri="{FF2B5EF4-FFF2-40B4-BE49-F238E27FC236}">
                <a16:creationId xmlns:a16="http://schemas.microsoft.com/office/drawing/2014/main" id="{932EE8AB-0893-1027-952A-74CFAC50E876}"/>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ECCC9B7-A74F-F725-6C2C-9C3690A8FFC8}"/>
              </a:ext>
            </a:extLst>
          </p:cNvPr>
          <p:cNvSpPr>
            <a:spLocks noGrp="1"/>
          </p:cNvSpPr>
          <p:nvPr>
            <p:ph type="sldNum" sz="quarter" idx="12"/>
          </p:nvPr>
        </p:nvSpPr>
        <p:spPr/>
        <p:txBody>
          <a:bodyPr/>
          <a:lstStyle>
            <a:lvl1pPr>
              <a:defRPr/>
            </a:lvl1pPr>
          </a:lstStyle>
          <a:p>
            <a:pPr>
              <a:defRPr/>
            </a:pPr>
            <a:fld id="{9AFB928A-D6AD-4F2A-B2DD-923741E90643}" type="slidenum">
              <a:rPr lang="en-GB" altLang="en-US"/>
              <a:pPr>
                <a:defRPr/>
              </a:pPr>
              <a:t>‹#›</a:t>
            </a:fld>
            <a:endParaRPr lang="en-GB" altLang="en-US"/>
          </a:p>
        </p:txBody>
      </p:sp>
    </p:spTree>
    <p:extLst>
      <p:ext uri="{BB962C8B-B14F-4D97-AF65-F5344CB8AC3E}">
        <p14:creationId xmlns:p14="http://schemas.microsoft.com/office/powerpoint/2010/main" val="185689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389BC9-DFAC-C707-387C-8A0EB4C4AAC6}"/>
              </a:ext>
            </a:extLst>
          </p:cNvPr>
          <p:cNvSpPr>
            <a:spLocks noGrp="1"/>
          </p:cNvSpPr>
          <p:nvPr>
            <p:ph type="dt" sz="half" idx="10"/>
          </p:nvPr>
        </p:nvSpPr>
        <p:spPr/>
        <p:txBody>
          <a:bodyPr/>
          <a:lstStyle>
            <a:lvl1pPr>
              <a:defRPr/>
            </a:lvl1pPr>
          </a:lstStyle>
          <a:p>
            <a:pPr>
              <a:defRPr/>
            </a:pPr>
            <a:fld id="{031DCA91-53F4-49BC-9425-BD4ED78DF6F3}" type="datetime1">
              <a:rPr lang="en-GB" altLang="en-US"/>
              <a:pPr>
                <a:defRPr/>
              </a:pPr>
              <a:t>06/11/2025</a:t>
            </a:fld>
            <a:endParaRPr lang="en-GB" altLang="en-US"/>
          </a:p>
        </p:txBody>
      </p:sp>
      <p:sp>
        <p:nvSpPr>
          <p:cNvPr id="5" name="Slide Number Placeholder 5">
            <a:extLst>
              <a:ext uri="{FF2B5EF4-FFF2-40B4-BE49-F238E27FC236}">
                <a16:creationId xmlns:a16="http://schemas.microsoft.com/office/drawing/2014/main" id="{6B90EAC4-913A-CF25-D1C2-ACB4ABCB0881}"/>
              </a:ext>
            </a:extLst>
          </p:cNvPr>
          <p:cNvSpPr>
            <a:spLocks noGrp="1"/>
          </p:cNvSpPr>
          <p:nvPr>
            <p:ph type="sldNum" sz="quarter" idx="11"/>
          </p:nvPr>
        </p:nvSpPr>
        <p:spPr/>
        <p:txBody>
          <a:bodyPr/>
          <a:lstStyle>
            <a:lvl1pPr>
              <a:defRPr/>
            </a:lvl1pPr>
          </a:lstStyle>
          <a:p>
            <a:pPr>
              <a:defRPr/>
            </a:pPr>
            <a:fld id="{CA86B909-6953-454E-922A-05FE74F3E91B}" type="slidenum">
              <a:rPr lang="en-GB" altLang="en-US"/>
              <a:pPr>
                <a:defRPr/>
              </a:pPr>
              <a:t>‹#›</a:t>
            </a:fld>
            <a:endParaRPr lang="en-GB" altLang="en-US"/>
          </a:p>
        </p:txBody>
      </p:sp>
    </p:spTree>
    <p:extLst>
      <p:ext uri="{BB962C8B-B14F-4D97-AF65-F5344CB8AC3E}">
        <p14:creationId xmlns:p14="http://schemas.microsoft.com/office/powerpoint/2010/main" val="400016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59FE73A-7CFF-F58B-4EBE-F036E86E018D}"/>
              </a:ext>
            </a:extLst>
          </p:cNvPr>
          <p:cNvSpPr>
            <a:spLocks noGrp="1"/>
          </p:cNvSpPr>
          <p:nvPr>
            <p:ph type="dt" sz="half" idx="10"/>
          </p:nvPr>
        </p:nvSpPr>
        <p:spPr/>
        <p:txBody>
          <a:bodyPr/>
          <a:lstStyle>
            <a:lvl1pPr>
              <a:defRPr/>
            </a:lvl1pPr>
          </a:lstStyle>
          <a:p>
            <a:pPr>
              <a:defRPr/>
            </a:pPr>
            <a:fld id="{742C5CC8-B2EB-4FCA-9C2F-BDABBC953608}" type="datetime1">
              <a:rPr lang="en-GB" altLang="en-US"/>
              <a:pPr>
                <a:defRPr/>
              </a:pPr>
              <a:t>06/11/2025</a:t>
            </a:fld>
            <a:endParaRPr lang="en-GB" altLang="en-US"/>
          </a:p>
        </p:txBody>
      </p:sp>
      <p:sp>
        <p:nvSpPr>
          <p:cNvPr id="6" name="Slide Number Placeholder 5">
            <a:extLst>
              <a:ext uri="{FF2B5EF4-FFF2-40B4-BE49-F238E27FC236}">
                <a16:creationId xmlns:a16="http://schemas.microsoft.com/office/drawing/2014/main" id="{7FA105AE-8232-B6DA-5203-EE356F1E314A}"/>
              </a:ext>
            </a:extLst>
          </p:cNvPr>
          <p:cNvSpPr>
            <a:spLocks noGrp="1"/>
          </p:cNvSpPr>
          <p:nvPr>
            <p:ph type="sldNum" sz="quarter" idx="11"/>
          </p:nvPr>
        </p:nvSpPr>
        <p:spPr/>
        <p:txBody>
          <a:bodyPr/>
          <a:lstStyle>
            <a:lvl1pPr>
              <a:defRPr/>
            </a:lvl1pPr>
          </a:lstStyle>
          <a:p>
            <a:pPr>
              <a:defRPr/>
            </a:pPr>
            <a:fld id="{3DA9162A-D4C6-4BE6-80AC-343E718106D9}" type="slidenum">
              <a:rPr lang="en-GB" altLang="en-US"/>
              <a:pPr>
                <a:defRPr/>
              </a:pPr>
              <a:t>‹#›</a:t>
            </a:fld>
            <a:endParaRPr lang="en-GB" altLang="en-US"/>
          </a:p>
        </p:txBody>
      </p:sp>
    </p:spTree>
    <p:extLst>
      <p:ext uri="{BB962C8B-B14F-4D97-AF65-F5344CB8AC3E}">
        <p14:creationId xmlns:p14="http://schemas.microsoft.com/office/powerpoint/2010/main" val="287610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22C9F61-1987-C7A1-9600-3B1069708D88}"/>
              </a:ext>
            </a:extLst>
          </p:cNvPr>
          <p:cNvSpPr>
            <a:spLocks noGrp="1"/>
          </p:cNvSpPr>
          <p:nvPr>
            <p:ph type="dt" sz="half" idx="10"/>
          </p:nvPr>
        </p:nvSpPr>
        <p:spPr/>
        <p:txBody>
          <a:bodyPr/>
          <a:lstStyle>
            <a:lvl1pPr>
              <a:defRPr/>
            </a:lvl1pPr>
          </a:lstStyle>
          <a:p>
            <a:pPr>
              <a:defRPr/>
            </a:pPr>
            <a:fld id="{192482D0-6B59-43EB-A2E6-BEADFA88CF98}" type="datetime1">
              <a:rPr lang="en-GB" altLang="en-US"/>
              <a:pPr>
                <a:defRPr/>
              </a:pPr>
              <a:t>06/11/2025</a:t>
            </a:fld>
            <a:endParaRPr lang="en-GB" altLang="en-US"/>
          </a:p>
        </p:txBody>
      </p:sp>
      <p:sp>
        <p:nvSpPr>
          <p:cNvPr id="8" name="Slide Number Placeholder 5">
            <a:extLst>
              <a:ext uri="{FF2B5EF4-FFF2-40B4-BE49-F238E27FC236}">
                <a16:creationId xmlns:a16="http://schemas.microsoft.com/office/drawing/2014/main" id="{3F234557-D565-AC27-1CDE-3870D5D7D046}"/>
              </a:ext>
            </a:extLst>
          </p:cNvPr>
          <p:cNvSpPr>
            <a:spLocks noGrp="1"/>
          </p:cNvSpPr>
          <p:nvPr>
            <p:ph type="sldNum" sz="quarter" idx="11"/>
          </p:nvPr>
        </p:nvSpPr>
        <p:spPr/>
        <p:txBody>
          <a:bodyPr/>
          <a:lstStyle>
            <a:lvl1pPr>
              <a:defRPr/>
            </a:lvl1pPr>
          </a:lstStyle>
          <a:p>
            <a:pPr>
              <a:defRPr/>
            </a:pPr>
            <a:fld id="{92F3B91C-6529-43C7-B4BA-62549480CC9D}" type="slidenum">
              <a:rPr lang="en-GB" altLang="en-US"/>
              <a:pPr>
                <a:defRPr/>
              </a:pPr>
              <a:t>‹#›</a:t>
            </a:fld>
            <a:endParaRPr lang="en-GB" altLang="en-US"/>
          </a:p>
        </p:txBody>
      </p:sp>
    </p:spTree>
    <p:extLst>
      <p:ext uri="{BB962C8B-B14F-4D97-AF65-F5344CB8AC3E}">
        <p14:creationId xmlns:p14="http://schemas.microsoft.com/office/powerpoint/2010/main" val="5288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110769A-89FC-6C0C-1042-AD6A20A3C994}"/>
              </a:ext>
            </a:extLst>
          </p:cNvPr>
          <p:cNvSpPr>
            <a:spLocks noGrp="1"/>
          </p:cNvSpPr>
          <p:nvPr>
            <p:ph type="dt" sz="half" idx="10"/>
          </p:nvPr>
        </p:nvSpPr>
        <p:spPr/>
        <p:txBody>
          <a:bodyPr/>
          <a:lstStyle>
            <a:lvl1pPr>
              <a:defRPr/>
            </a:lvl1pPr>
          </a:lstStyle>
          <a:p>
            <a:pPr>
              <a:defRPr/>
            </a:pPr>
            <a:fld id="{C8139EDA-6186-42E4-AD19-8C038518D62B}" type="datetime1">
              <a:rPr lang="en-GB" altLang="en-US"/>
              <a:pPr>
                <a:defRPr/>
              </a:pPr>
              <a:t>06/11/2025</a:t>
            </a:fld>
            <a:endParaRPr lang="en-GB" altLang="en-US"/>
          </a:p>
        </p:txBody>
      </p:sp>
      <p:sp>
        <p:nvSpPr>
          <p:cNvPr id="4" name="Slide Number Placeholder 5">
            <a:extLst>
              <a:ext uri="{FF2B5EF4-FFF2-40B4-BE49-F238E27FC236}">
                <a16:creationId xmlns:a16="http://schemas.microsoft.com/office/drawing/2014/main" id="{61236328-BA85-38B0-4F47-FBEDDDAA6FF9}"/>
              </a:ext>
            </a:extLst>
          </p:cNvPr>
          <p:cNvSpPr>
            <a:spLocks noGrp="1"/>
          </p:cNvSpPr>
          <p:nvPr>
            <p:ph type="sldNum" sz="quarter" idx="11"/>
          </p:nvPr>
        </p:nvSpPr>
        <p:spPr/>
        <p:txBody>
          <a:bodyPr/>
          <a:lstStyle>
            <a:lvl1pPr>
              <a:defRPr/>
            </a:lvl1pPr>
          </a:lstStyle>
          <a:p>
            <a:pPr>
              <a:defRPr/>
            </a:pPr>
            <a:fld id="{3A35B565-CEE5-45AB-B707-06E43140C85F}" type="slidenum">
              <a:rPr lang="en-GB" altLang="en-US"/>
              <a:pPr>
                <a:defRPr/>
              </a:pPr>
              <a:t>‹#›</a:t>
            </a:fld>
            <a:endParaRPr lang="en-GB" altLang="en-US"/>
          </a:p>
        </p:txBody>
      </p:sp>
    </p:spTree>
    <p:extLst>
      <p:ext uri="{BB962C8B-B14F-4D97-AF65-F5344CB8AC3E}">
        <p14:creationId xmlns:p14="http://schemas.microsoft.com/office/powerpoint/2010/main" val="54273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78643B6-9009-D2EC-E03D-7B89D42F4E2F}"/>
              </a:ext>
            </a:extLst>
          </p:cNvPr>
          <p:cNvSpPr>
            <a:spLocks noGrp="1"/>
          </p:cNvSpPr>
          <p:nvPr>
            <p:ph type="dt" sz="half" idx="10"/>
          </p:nvPr>
        </p:nvSpPr>
        <p:spPr/>
        <p:txBody>
          <a:bodyPr/>
          <a:lstStyle>
            <a:lvl1pPr>
              <a:defRPr/>
            </a:lvl1pPr>
          </a:lstStyle>
          <a:p>
            <a:pPr>
              <a:defRPr/>
            </a:pPr>
            <a:fld id="{5E23D760-A5D6-4408-9293-3816AB405458}" type="datetime1">
              <a:rPr lang="en-GB" altLang="en-US"/>
              <a:pPr>
                <a:defRPr/>
              </a:pPr>
              <a:t>06/11/2025</a:t>
            </a:fld>
            <a:endParaRPr lang="en-GB" altLang="en-US"/>
          </a:p>
        </p:txBody>
      </p:sp>
      <p:sp>
        <p:nvSpPr>
          <p:cNvPr id="3" name="Slide Number Placeholder 5">
            <a:extLst>
              <a:ext uri="{FF2B5EF4-FFF2-40B4-BE49-F238E27FC236}">
                <a16:creationId xmlns:a16="http://schemas.microsoft.com/office/drawing/2014/main" id="{10E17C46-3D3B-A498-50D1-09335F4622E1}"/>
              </a:ext>
            </a:extLst>
          </p:cNvPr>
          <p:cNvSpPr>
            <a:spLocks noGrp="1"/>
          </p:cNvSpPr>
          <p:nvPr>
            <p:ph type="sldNum" sz="quarter" idx="11"/>
          </p:nvPr>
        </p:nvSpPr>
        <p:spPr/>
        <p:txBody>
          <a:bodyPr/>
          <a:lstStyle>
            <a:lvl1pPr>
              <a:defRPr/>
            </a:lvl1pPr>
          </a:lstStyle>
          <a:p>
            <a:pPr>
              <a:defRPr/>
            </a:pPr>
            <a:fld id="{1627DB7A-9E6D-4CCE-BDBB-D06183803CCF}" type="slidenum">
              <a:rPr lang="en-GB" altLang="en-US"/>
              <a:pPr>
                <a:defRPr/>
              </a:pPr>
              <a:t>‹#›</a:t>
            </a:fld>
            <a:endParaRPr lang="en-GB" altLang="en-US"/>
          </a:p>
        </p:txBody>
      </p:sp>
    </p:spTree>
    <p:extLst>
      <p:ext uri="{BB962C8B-B14F-4D97-AF65-F5344CB8AC3E}">
        <p14:creationId xmlns:p14="http://schemas.microsoft.com/office/powerpoint/2010/main" val="355164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326A2FA-02CC-0B62-C5E1-6C1624ECA437}"/>
              </a:ext>
            </a:extLst>
          </p:cNvPr>
          <p:cNvSpPr>
            <a:spLocks noGrp="1"/>
          </p:cNvSpPr>
          <p:nvPr>
            <p:ph type="dt" sz="half" idx="10"/>
          </p:nvPr>
        </p:nvSpPr>
        <p:spPr/>
        <p:txBody>
          <a:bodyPr/>
          <a:lstStyle>
            <a:lvl1pPr>
              <a:defRPr/>
            </a:lvl1pPr>
          </a:lstStyle>
          <a:p>
            <a:pPr>
              <a:defRPr/>
            </a:pPr>
            <a:fld id="{1815CC12-B3B9-474E-933E-043F12DE8238}" type="datetime1">
              <a:rPr lang="en-GB" altLang="en-US"/>
              <a:pPr>
                <a:defRPr/>
              </a:pPr>
              <a:t>06/11/2025</a:t>
            </a:fld>
            <a:endParaRPr lang="en-GB" altLang="en-US"/>
          </a:p>
        </p:txBody>
      </p:sp>
      <p:sp>
        <p:nvSpPr>
          <p:cNvPr id="6" name="Slide Number Placeholder 5">
            <a:extLst>
              <a:ext uri="{FF2B5EF4-FFF2-40B4-BE49-F238E27FC236}">
                <a16:creationId xmlns:a16="http://schemas.microsoft.com/office/drawing/2014/main" id="{5837F502-3C1D-7A8D-52F3-CAED73093E89}"/>
              </a:ext>
            </a:extLst>
          </p:cNvPr>
          <p:cNvSpPr>
            <a:spLocks noGrp="1"/>
          </p:cNvSpPr>
          <p:nvPr>
            <p:ph type="sldNum" sz="quarter" idx="11"/>
          </p:nvPr>
        </p:nvSpPr>
        <p:spPr/>
        <p:txBody>
          <a:bodyPr/>
          <a:lstStyle>
            <a:lvl1pPr>
              <a:defRPr/>
            </a:lvl1pPr>
          </a:lstStyle>
          <a:p>
            <a:pPr>
              <a:defRPr/>
            </a:pPr>
            <a:fld id="{C6450803-9B60-429C-BEAC-5774A5E11D5A}" type="slidenum">
              <a:rPr lang="en-GB" altLang="en-US"/>
              <a:pPr>
                <a:defRPr/>
              </a:pPr>
              <a:t>‹#›</a:t>
            </a:fld>
            <a:endParaRPr lang="en-GB" altLang="en-US"/>
          </a:p>
        </p:txBody>
      </p:sp>
    </p:spTree>
    <p:extLst>
      <p:ext uri="{BB962C8B-B14F-4D97-AF65-F5344CB8AC3E}">
        <p14:creationId xmlns:p14="http://schemas.microsoft.com/office/powerpoint/2010/main" val="1481618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A919774-B368-632C-B58C-668A1F4060E9}"/>
              </a:ext>
            </a:extLst>
          </p:cNvPr>
          <p:cNvSpPr>
            <a:spLocks noGrp="1"/>
          </p:cNvSpPr>
          <p:nvPr>
            <p:ph type="dt" sz="half" idx="10"/>
          </p:nvPr>
        </p:nvSpPr>
        <p:spPr/>
        <p:txBody>
          <a:bodyPr/>
          <a:lstStyle>
            <a:lvl1pPr>
              <a:defRPr/>
            </a:lvl1pPr>
          </a:lstStyle>
          <a:p>
            <a:pPr>
              <a:defRPr/>
            </a:pPr>
            <a:fld id="{14FA25EF-011C-4B5E-B678-5C09381164A5}" type="datetime1">
              <a:rPr lang="en-GB" altLang="en-US"/>
              <a:pPr>
                <a:defRPr/>
              </a:pPr>
              <a:t>06/11/2025</a:t>
            </a:fld>
            <a:endParaRPr lang="en-GB" altLang="en-US"/>
          </a:p>
        </p:txBody>
      </p:sp>
      <p:sp>
        <p:nvSpPr>
          <p:cNvPr id="6" name="Slide Number Placeholder 5">
            <a:extLst>
              <a:ext uri="{FF2B5EF4-FFF2-40B4-BE49-F238E27FC236}">
                <a16:creationId xmlns:a16="http://schemas.microsoft.com/office/drawing/2014/main" id="{279CBBFB-191C-419E-CAC2-F4A171A6D755}"/>
              </a:ext>
            </a:extLst>
          </p:cNvPr>
          <p:cNvSpPr>
            <a:spLocks noGrp="1"/>
          </p:cNvSpPr>
          <p:nvPr>
            <p:ph type="sldNum" sz="quarter" idx="11"/>
          </p:nvPr>
        </p:nvSpPr>
        <p:spPr/>
        <p:txBody>
          <a:bodyPr/>
          <a:lstStyle>
            <a:lvl1pPr>
              <a:defRPr/>
            </a:lvl1pPr>
          </a:lstStyle>
          <a:p>
            <a:pPr>
              <a:defRPr/>
            </a:pPr>
            <a:fld id="{6C223C29-2C36-480D-8620-E0754310421F}" type="slidenum">
              <a:rPr lang="en-GB" altLang="en-US"/>
              <a:pPr>
                <a:defRPr/>
              </a:pPr>
              <a:t>‹#›</a:t>
            </a:fld>
            <a:endParaRPr lang="en-GB" altLang="en-US"/>
          </a:p>
        </p:txBody>
      </p:sp>
    </p:spTree>
    <p:extLst>
      <p:ext uri="{BB962C8B-B14F-4D97-AF65-F5344CB8AC3E}">
        <p14:creationId xmlns:p14="http://schemas.microsoft.com/office/powerpoint/2010/main" val="35430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906F-2A1B-B326-EDE7-9006B53F240B}"/>
              </a:ext>
            </a:extLst>
          </p:cNvPr>
          <p:cNvSpPr>
            <a:spLocks noGrp="1"/>
          </p:cNvSpPr>
          <p:nvPr>
            <p:ph type="dt" sz="half" idx="10"/>
          </p:nvPr>
        </p:nvSpPr>
        <p:spPr/>
        <p:txBody>
          <a:bodyPr/>
          <a:lstStyle>
            <a:lvl1pPr>
              <a:defRPr/>
            </a:lvl1pPr>
          </a:lstStyle>
          <a:p>
            <a:pPr>
              <a:defRPr/>
            </a:pPr>
            <a:fld id="{C5943883-E3DA-4D48-9F4D-6A70BAD0FEF1}" type="datetime1">
              <a:rPr lang="en-GB" altLang="en-US"/>
              <a:pPr>
                <a:defRPr/>
              </a:pPr>
              <a:t>06/11/2025</a:t>
            </a:fld>
            <a:endParaRPr lang="en-GB" altLang="en-US"/>
          </a:p>
        </p:txBody>
      </p:sp>
      <p:sp>
        <p:nvSpPr>
          <p:cNvPr id="5" name="Slide Number Placeholder 5">
            <a:extLst>
              <a:ext uri="{FF2B5EF4-FFF2-40B4-BE49-F238E27FC236}">
                <a16:creationId xmlns:a16="http://schemas.microsoft.com/office/drawing/2014/main" id="{8A0D2712-9F7C-5A2D-8E35-C57EA177B8AF}"/>
              </a:ext>
            </a:extLst>
          </p:cNvPr>
          <p:cNvSpPr>
            <a:spLocks noGrp="1"/>
          </p:cNvSpPr>
          <p:nvPr>
            <p:ph type="sldNum" sz="quarter" idx="11"/>
          </p:nvPr>
        </p:nvSpPr>
        <p:spPr/>
        <p:txBody>
          <a:bodyPr/>
          <a:lstStyle>
            <a:lvl1pPr>
              <a:defRPr/>
            </a:lvl1pPr>
          </a:lstStyle>
          <a:p>
            <a:pPr>
              <a:defRPr/>
            </a:pPr>
            <a:fld id="{E48D0294-2879-4E90-A38D-0837A1E4FE15}" type="slidenum">
              <a:rPr lang="en-GB" altLang="en-US"/>
              <a:pPr>
                <a:defRPr/>
              </a:pPr>
              <a:t>‹#›</a:t>
            </a:fld>
            <a:endParaRPr lang="en-GB" altLang="en-US"/>
          </a:p>
        </p:txBody>
      </p:sp>
    </p:spTree>
    <p:extLst>
      <p:ext uri="{BB962C8B-B14F-4D97-AF65-F5344CB8AC3E}">
        <p14:creationId xmlns:p14="http://schemas.microsoft.com/office/powerpoint/2010/main" val="107884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872CCD-82B6-F46F-3435-E64EB1DE3496}"/>
              </a:ext>
            </a:extLst>
          </p:cNvPr>
          <p:cNvSpPr>
            <a:spLocks noGrp="1"/>
          </p:cNvSpPr>
          <p:nvPr>
            <p:ph type="dt" sz="half" idx="10"/>
          </p:nvPr>
        </p:nvSpPr>
        <p:spPr/>
        <p:txBody>
          <a:bodyPr/>
          <a:lstStyle>
            <a:lvl1pPr>
              <a:defRPr/>
            </a:lvl1pPr>
          </a:lstStyle>
          <a:p>
            <a:pPr>
              <a:defRPr/>
            </a:pPr>
            <a:fld id="{693BB2BA-946C-474B-8A44-50EB5173BE02}" type="datetime1">
              <a:rPr lang="en-GB" altLang="en-US"/>
              <a:pPr>
                <a:defRPr/>
              </a:pPr>
              <a:t>06/11/2025</a:t>
            </a:fld>
            <a:endParaRPr lang="en-GB" altLang="en-US"/>
          </a:p>
        </p:txBody>
      </p:sp>
      <p:sp>
        <p:nvSpPr>
          <p:cNvPr id="5" name="Slide Number Placeholder 5">
            <a:extLst>
              <a:ext uri="{FF2B5EF4-FFF2-40B4-BE49-F238E27FC236}">
                <a16:creationId xmlns:a16="http://schemas.microsoft.com/office/drawing/2014/main" id="{821B22D7-7745-AF27-3210-8041648B214F}"/>
              </a:ext>
            </a:extLst>
          </p:cNvPr>
          <p:cNvSpPr>
            <a:spLocks noGrp="1"/>
          </p:cNvSpPr>
          <p:nvPr>
            <p:ph type="sldNum" sz="quarter" idx="11"/>
          </p:nvPr>
        </p:nvSpPr>
        <p:spPr/>
        <p:txBody>
          <a:bodyPr/>
          <a:lstStyle>
            <a:lvl1pPr>
              <a:defRPr/>
            </a:lvl1pPr>
          </a:lstStyle>
          <a:p>
            <a:pPr>
              <a:defRPr/>
            </a:pPr>
            <a:fld id="{03445F48-3446-4FB0-88BE-B3679A1B7DE7}" type="slidenum">
              <a:rPr lang="en-GB" altLang="en-US"/>
              <a:pPr>
                <a:defRPr/>
              </a:pPr>
              <a:t>‹#›</a:t>
            </a:fld>
            <a:endParaRPr lang="en-GB" altLang="en-US"/>
          </a:p>
        </p:txBody>
      </p:sp>
    </p:spTree>
    <p:extLst>
      <p:ext uri="{BB962C8B-B14F-4D97-AF65-F5344CB8AC3E}">
        <p14:creationId xmlns:p14="http://schemas.microsoft.com/office/powerpoint/2010/main" val="74114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DACF01-0473-AA8C-6930-ACE95BE3F6B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5CAA5FE-6BF8-C8AD-E251-1AB4861E89C8}"/>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AF3770B-3B78-153B-118A-14573672F23C}"/>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4021392-CAC7-450A-8667-583C0A183C4A}" type="datetime1">
              <a:rPr lang="en-GB" altLang="en-US"/>
              <a:pPr>
                <a:defRPr/>
              </a:pPr>
              <a:t>06/11/2025</a:t>
            </a:fld>
            <a:endParaRPr lang="en-GB" altLang="en-US"/>
          </a:p>
        </p:txBody>
      </p:sp>
      <p:sp>
        <p:nvSpPr>
          <p:cNvPr id="6" name="Slide Number Placeholder 5">
            <a:extLst>
              <a:ext uri="{FF2B5EF4-FFF2-40B4-BE49-F238E27FC236}">
                <a16:creationId xmlns:a16="http://schemas.microsoft.com/office/drawing/2014/main" id="{E70E714D-EC5F-579C-07E6-4DC1C80FD09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B2DCD1C-9E31-48E8-81D6-875A32184C3F}" type="slidenum">
              <a:rPr lang="en-GB" altLang="en-US"/>
              <a:pPr>
                <a:defRPr/>
              </a:pPr>
              <a:t>‹#›</a:t>
            </a:fld>
            <a:endParaRPr lang="en-GB" altLang="en-US"/>
          </a:p>
        </p:txBody>
      </p:sp>
    </p:spTree>
    <p:extLst>
      <p:ext uri="{BB962C8B-B14F-4D97-AF65-F5344CB8AC3E}">
        <p14:creationId xmlns:p14="http://schemas.microsoft.com/office/powerpoint/2010/main" val="2051948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asana.com/resources/swot-analysis" TargetMode="External"/><Relationship Id="rId2" Type="http://schemas.openxmlformats.org/officeDocument/2006/relationships/hyperlink" Target="https://www.scirp.org/reference/referencespapers?referenceid=304038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44A3CB8-39FD-9F8F-CD33-5E2118C6E66C}"/>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06/11/2025</a:t>
            </a:fld>
            <a:endParaRPr lang="en-GB" altLang="en-US">
              <a:solidFill>
                <a:prstClr val="black">
                  <a:tint val="75000"/>
                </a:prstClr>
              </a:solidFill>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1981200" y="1052513"/>
            <a:ext cx="8229600" cy="4464050"/>
          </a:xfrm>
        </p:spPr>
        <p:txBody>
          <a:bodyPr/>
          <a:lstStyle/>
          <a:p>
            <a:r>
              <a:rPr lang="en-GB" altLang="en-US" dirty="0"/>
              <a:t>Module Title: </a:t>
            </a:r>
            <a:r>
              <a:rPr lang="en-GB" altLang="en-US" b="1" i="1" dirty="0"/>
              <a:t>Professional Career Development within H&amp;SC</a:t>
            </a:r>
          </a:p>
          <a:p>
            <a:r>
              <a:rPr lang="en-GB" altLang="en-US" u="sng" dirty="0"/>
              <a:t>Module Number</a:t>
            </a:r>
            <a:r>
              <a:rPr lang="en-GB" altLang="en-US" dirty="0"/>
              <a:t>: </a:t>
            </a:r>
            <a:r>
              <a:rPr lang="en-GB" altLang="en-US" b="1" i="1" dirty="0"/>
              <a:t>LCHS 4009 (LON)</a:t>
            </a:r>
          </a:p>
          <a:p>
            <a:r>
              <a:rPr lang="en-GB" altLang="en-US" u="sng" dirty="0"/>
              <a:t>Assignment No</a:t>
            </a:r>
            <a:r>
              <a:rPr lang="en-GB" altLang="en-US" b="1" i="1" dirty="0"/>
              <a:t>:     ASSIGNMENT 1</a:t>
            </a:r>
          </a:p>
          <a:p>
            <a:r>
              <a:rPr lang="en-GB" altLang="en-US" u="sng" dirty="0"/>
              <a:t>Student Name :</a:t>
            </a:r>
            <a:r>
              <a:rPr lang="en-GB" altLang="en-US" b="1" u="sng" dirty="0"/>
              <a:t>Mercy Inyang</a:t>
            </a:r>
            <a:endParaRPr lang="en-GB" altLang="en-US" b="1" i="1" dirty="0"/>
          </a:p>
          <a:p>
            <a:r>
              <a:rPr lang="en-GB" altLang="en-US" b="1" u="sng" dirty="0"/>
              <a:t>Student ID:2426168</a:t>
            </a:r>
            <a:endParaRPr lang="en-GB" altLang="en-US" b="1" i="1" dirty="0"/>
          </a:p>
          <a:p>
            <a:r>
              <a:rPr lang="en-GB" altLang="en-US" u="sng" dirty="0"/>
              <a:t>Lecturer’s </a:t>
            </a:r>
            <a:r>
              <a:rPr lang="en-GB" altLang="en-US" u="sng" dirty="0" err="1"/>
              <a:t>Name</a:t>
            </a:r>
            <a:r>
              <a:rPr lang="en-GB" altLang="en-US" b="1" i="1" dirty="0" err="1"/>
              <a:t>:Amitave</a:t>
            </a:r>
            <a:r>
              <a:rPr lang="en-GB" altLang="en-US" b="1" i="1" dirty="0"/>
              <a:t> Banik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p:txBody>
          <a:bodyPr/>
          <a:lstStyle/>
          <a:p>
            <a:r>
              <a:rPr lang="en-GB" b="1" dirty="0"/>
              <a:t>Acknowledge use of AI</a:t>
            </a:r>
          </a:p>
        </p:txBody>
      </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p:txBody>
          <a:bodyPr/>
          <a:lstStyle/>
          <a:p>
            <a:pPr marL="0" indent="0" algn="ctr">
              <a:buNone/>
            </a:pPr>
            <a:r>
              <a:rPr lang="en-GB" sz="2800" dirty="0"/>
              <a:t>On this page state whether you have or have not used AI. Include the AI source if you have!</a:t>
            </a:r>
          </a:p>
          <a:p>
            <a:pPr marL="0" indent="0" algn="ctr">
              <a:buNone/>
            </a:pPr>
            <a:r>
              <a:rPr lang="en-GB" sz="2800" dirty="0"/>
              <a:t>AI tools were use only for research support and proofreading main content.</a:t>
            </a: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p:txBody>
          <a:bodyPr/>
          <a:lstStyle/>
          <a:p>
            <a:pPr>
              <a:defRPr/>
            </a:pPr>
            <a:fld id="{30226994-B490-4403-8CE4-43D4FD570BBD}" type="datetime1">
              <a:rPr lang="en-GB" altLang="en-US" smtClean="0"/>
              <a:pPr>
                <a:defRPr/>
              </a:pPr>
              <a:t>06/11/2025</a:t>
            </a:fld>
            <a:endParaRPr lang="en-GB" altLang="en-US"/>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p:txBody>
          <a:bodyPr/>
          <a:lstStyle/>
          <a:p>
            <a:pPr>
              <a:defRPr/>
            </a:pPr>
            <a:fld id="{9AFB928A-D6AD-4F2A-B2DD-923741E90643}" type="slidenum">
              <a:rPr lang="en-GB" altLang="en-US" smtClean="0"/>
              <a:pPr>
                <a:defRPr/>
              </a:pPr>
              <a:t>2</a:t>
            </a:fld>
            <a:endParaRPr lang="en-GB" alt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4FF99867-3357-4233-5905-8EE9CCE8EEFE}"/>
              </a:ext>
            </a:extLst>
          </p:cNvPr>
          <p:cNvSpPr>
            <a:spLocks noGrp="1"/>
          </p:cNvSpPr>
          <p:nvPr>
            <p:ph type="title"/>
          </p:nvPr>
        </p:nvSpPr>
        <p:spPr>
          <a:xfrm>
            <a:off x="1981200" y="274639"/>
            <a:ext cx="8229600" cy="777875"/>
          </a:xfrm>
        </p:spPr>
        <p:txBody>
          <a:bodyPr/>
          <a:lstStyle/>
          <a:p>
            <a:r>
              <a:rPr lang="en-GB" altLang="en-US" b="1" dirty="0"/>
              <a:t>Introduction</a:t>
            </a:r>
            <a:endParaRPr lang="en-US" altLang="en-US" b="1" i="1" dirty="0">
              <a:solidFill>
                <a:srgbClr val="FF0000"/>
              </a:solidFill>
            </a:endParaRPr>
          </a:p>
        </p:txBody>
      </p:sp>
      <p:sp>
        <p:nvSpPr>
          <p:cNvPr id="4" name="Date Placeholder 3">
            <a:extLst>
              <a:ext uri="{FF2B5EF4-FFF2-40B4-BE49-F238E27FC236}">
                <a16:creationId xmlns:a16="http://schemas.microsoft.com/office/drawing/2014/main" id="{DC53B14B-BF33-2508-AD1A-B195373A4763}"/>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06/11/2025</a:t>
            </a:fld>
            <a:endParaRPr lang="en-GB" altLang="en-US">
              <a:solidFill>
                <a:prstClr val="black">
                  <a:tint val="75000"/>
                </a:prstClr>
              </a:solidFill>
              <a:latin typeface="Myriad Pro"/>
            </a:endParaRPr>
          </a:p>
        </p:txBody>
      </p:sp>
      <p:sp>
        <p:nvSpPr>
          <p:cNvPr id="8196" name="Slide Number Placeholder 4">
            <a:extLst>
              <a:ext uri="{FF2B5EF4-FFF2-40B4-BE49-F238E27FC236}">
                <a16:creationId xmlns:a16="http://schemas.microsoft.com/office/drawing/2014/main" id="{886431FF-65F4-96D9-3AC1-A1CF78A656A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0ED4D28C-0A3F-4416-BB82-3A291C9C4B30}" type="slidenum">
              <a:rPr lang="en-GB" altLang="en-US" sz="1200">
                <a:solidFill>
                  <a:srgbClr val="898989"/>
                </a:solidFill>
                <a:cs typeface="Arial" panose="020B0604020202020204" pitchFamily="34" charset="0"/>
              </a:rPr>
              <a:pPr fontAlgn="base">
                <a:spcBef>
                  <a:spcPct val="0"/>
                </a:spcBef>
                <a:spcAft>
                  <a:spcPct val="0"/>
                </a:spcAft>
                <a:buNone/>
              </a:pPr>
              <a:t>3</a:t>
            </a:fld>
            <a:endParaRPr lang="en-GB" altLang="en-US" sz="1200">
              <a:solidFill>
                <a:srgbClr val="898989"/>
              </a:solidFill>
              <a:cs typeface="Arial" panose="020B0604020202020204" pitchFamily="34" charset="0"/>
            </a:endParaRPr>
          </a:p>
        </p:txBody>
      </p:sp>
      <p:sp>
        <p:nvSpPr>
          <p:cNvPr id="2" name="Content Placeholder 1">
            <a:extLst>
              <a:ext uri="{FF2B5EF4-FFF2-40B4-BE49-F238E27FC236}">
                <a16:creationId xmlns:a16="http://schemas.microsoft.com/office/drawing/2014/main" id="{F7D47917-3C8A-D3F7-6E1D-4C05B41225B1}"/>
              </a:ext>
            </a:extLst>
          </p:cNvPr>
          <p:cNvSpPr>
            <a:spLocks noGrp="1"/>
          </p:cNvSpPr>
          <p:nvPr>
            <p:ph idx="1"/>
          </p:nvPr>
        </p:nvSpPr>
        <p:spPr>
          <a:xfrm>
            <a:off x="1292942" y="953729"/>
            <a:ext cx="10073148" cy="4454679"/>
          </a:xfrm>
        </p:spPr>
        <p:txBody>
          <a:bodyPr/>
          <a:lstStyle/>
          <a:p>
            <a:pPr marL="0" indent="0" algn="ctr">
              <a:buNone/>
              <a:defRPr/>
            </a:pPr>
            <a:r>
              <a:rPr lang="en-GB" sz="2400" b="1" u="sng" dirty="0"/>
              <a:t>Tell us about yourself and your future career aspiration.</a:t>
            </a:r>
          </a:p>
          <a:p>
            <a:pPr marL="0" indent="0" algn="ctr">
              <a:buNone/>
              <a:defRPr/>
            </a:pPr>
            <a:r>
              <a:rPr lang="en-GB" sz="2400" dirty="0"/>
              <a:t>My name is Mercy Inyang.</a:t>
            </a:r>
          </a:p>
          <a:p>
            <a:pPr marL="0" indent="0" algn="ctr">
              <a:buNone/>
              <a:defRPr/>
            </a:pPr>
            <a:r>
              <a:rPr lang="en-GB" sz="2400" dirty="0"/>
              <a:t>I am currently studying Health and Social Care at the university of Wales Trinity Saint David.</a:t>
            </a:r>
          </a:p>
          <a:p>
            <a:pPr marL="0" indent="0" algn="ctr">
              <a:buNone/>
              <a:defRPr/>
            </a:pPr>
            <a:r>
              <a:rPr lang="en-GB" sz="2400" dirty="0"/>
              <a:t>I am passionate about helping people to improve their health and wellbeing. My future career aspiration is to become a professional care home manager working within the healthcare setting, supporting people and promoting high standards of care.</a:t>
            </a:r>
          </a:p>
          <a:p>
            <a:pPr marL="0" indent="0" algn="ctr">
              <a:buNone/>
              <a:defRPr/>
            </a:pPr>
            <a:r>
              <a:rPr lang="en-GB" sz="2400" b="1" u="sng" dirty="0"/>
              <a:t>What This presentation is about. Do not write essay</a:t>
            </a:r>
          </a:p>
          <a:p>
            <a:pPr marL="0" indent="0" algn="ctr">
              <a:buNone/>
              <a:defRPr/>
            </a:pPr>
            <a:r>
              <a:rPr lang="en-GB" sz="2400" dirty="0"/>
              <a:t>This presentation will discuss my career goals, skills, strengths, weakness, opportunity, threats and how I plan to develop professionally to achieve my aspiration.</a:t>
            </a:r>
          </a:p>
          <a:p>
            <a:pPr marL="0" indent="0" algn="ctr">
              <a:buNone/>
              <a:defRPr/>
            </a:pPr>
            <a:r>
              <a:rPr lang="en-GB" sz="2400" dirty="0"/>
              <a:t> </a:t>
            </a:r>
          </a:p>
          <a:p>
            <a:pPr marL="0" indent="0">
              <a:buNone/>
              <a:defRPr/>
            </a:pPr>
            <a:endParaRPr lang="en-GB" b="1" dirty="0"/>
          </a:p>
          <a:p>
            <a:pPr>
              <a:defRPr/>
            </a:pPr>
            <a:endParaRPr lang="en-GB"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609600" y="114299"/>
            <a:ext cx="10972800" cy="1159330"/>
          </a:xfrm>
        </p:spPr>
        <p:txBody>
          <a:bodyPr/>
          <a:lstStyle/>
          <a:p>
            <a:r>
              <a:rPr lang="en-GB" sz="3200" b="1" dirty="0"/>
              <a:t>What is a SWOT Analysis and why is it important to your personal and professional development?</a:t>
            </a:r>
            <a:endParaRPr lang="en-GB" altLang="en-US" sz="3200" b="1" i="1" dirty="0">
              <a:solidFill>
                <a:srgbClr val="FF0000"/>
              </a:solidFill>
            </a:endParaRPr>
          </a:p>
        </p:txBody>
      </p:sp>
      <p:sp>
        <p:nvSpPr>
          <p:cNvPr id="19459" name="Content Placeholder 2">
            <a:extLst>
              <a:ext uri="{FF2B5EF4-FFF2-40B4-BE49-F238E27FC236}">
                <a16:creationId xmlns:a16="http://schemas.microsoft.com/office/drawing/2014/main" id="{374D29ED-FE9A-FC14-7792-1D4FB90B404A}"/>
              </a:ext>
            </a:extLst>
          </p:cNvPr>
          <p:cNvSpPr>
            <a:spLocks noGrp="1"/>
          </p:cNvSpPr>
          <p:nvPr>
            <p:ph idx="1"/>
          </p:nvPr>
        </p:nvSpPr>
        <p:spPr>
          <a:xfrm>
            <a:off x="2081048" y="2025870"/>
            <a:ext cx="8875986" cy="2010102"/>
          </a:xfrm>
        </p:spPr>
        <p:txBody>
          <a:bodyPr/>
          <a:lstStyle/>
          <a:p>
            <a:pPr marL="0" indent="0" algn="ctr">
              <a:buNone/>
              <a:defRPr/>
            </a:pPr>
            <a:endParaRPr lang="en-GB" altLang="en-US" b="1" dirty="0">
              <a:solidFill>
                <a:srgbClr val="000000"/>
              </a:solidFill>
            </a:endParaRPr>
          </a:p>
          <a:p>
            <a:pPr>
              <a:defRPr/>
            </a:pPr>
            <a:endParaRPr lang="en-GB" altLang="en-US" dirty="0"/>
          </a:p>
        </p:txBody>
      </p:sp>
      <p:sp>
        <p:nvSpPr>
          <p:cNvPr id="4" name="Date Placeholder 3">
            <a:extLst>
              <a:ext uri="{FF2B5EF4-FFF2-40B4-BE49-F238E27FC236}">
                <a16:creationId xmlns:a16="http://schemas.microsoft.com/office/drawing/2014/main" id="{6B9032B6-384C-9F9E-8665-A5655B1A5781}"/>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06/11/2025</a:t>
            </a:fld>
            <a:endParaRPr lang="en-GB" altLang="en-US">
              <a:solidFill>
                <a:prstClr val="black">
                  <a:tint val="75000"/>
                </a:prstClr>
              </a:solidFill>
              <a:latin typeface="Myriad Pro"/>
            </a:endParaRPr>
          </a:p>
        </p:txBody>
      </p:sp>
      <p:sp>
        <p:nvSpPr>
          <p:cNvPr id="9221" name="Slide Number Placeholder 4">
            <a:extLst>
              <a:ext uri="{FF2B5EF4-FFF2-40B4-BE49-F238E27FC236}">
                <a16:creationId xmlns:a16="http://schemas.microsoft.com/office/drawing/2014/main" id="{79782756-9629-FD18-7F1C-3F6526AE18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4B904670-820E-47CC-86D8-CF3D7CD14D9E}" type="slidenum">
              <a:rPr lang="en-GB" altLang="en-US" sz="1200">
                <a:solidFill>
                  <a:srgbClr val="898989"/>
                </a:solidFill>
                <a:cs typeface="Arial" panose="020B0604020202020204" pitchFamily="34" charset="0"/>
              </a:rPr>
              <a:pPr fontAlgn="base">
                <a:spcBef>
                  <a:spcPct val="0"/>
                </a:spcBef>
                <a:spcAft>
                  <a:spcPct val="0"/>
                </a:spcAft>
                <a:buNone/>
              </a:pPr>
              <a:t>4</a:t>
            </a:fld>
            <a:endParaRPr lang="en-GB" altLang="en-US" sz="1200">
              <a:solidFill>
                <a:srgbClr val="898989"/>
              </a:solidFill>
              <a:cs typeface="Arial" panose="020B0604020202020204" pitchFamily="34" charset="0"/>
            </a:endParaRPr>
          </a:p>
        </p:txBody>
      </p:sp>
      <p:sp>
        <p:nvSpPr>
          <p:cNvPr id="2" name="Content Placeholder 1">
            <a:extLst>
              <a:ext uri="{FF2B5EF4-FFF2-40B4-BE49-F238E27FC236}">
                <a16:creationId xmlns:a16="http://schemas.microsoft.com/office/drawing/2014/main" id="{792D0034-A6BD-AD3D-9856-A1C1A1D0EFDB}"/>
              </a:ext>
            </a:extLst>
          </p:cNvPr>
          <p:cNvSpPr txBox="1">
            <a:spLocks/>
          </p:cNvSpPr>
          <p:nvPr/>
        </p:nvSpPr>
        <p:spPr bwMode="auto">
          <a:xfrm>
            <a:off x="609599" y="1412875"/>
            <a:ext cx="11237844"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defRPr/>
            </a:pPr>
            <a:r>
              <a:rPr lang="en-GB" sz="1800" dirty="0"/>
              <a:t>A SWOT analysis is a tool used to identify and evaluate your strengths ,weakness, opportunities, and threats. It help you to understand yourself better by highlighting what you do well, which area you need to improve, the opportunities available for your growth and the challenges that may hold you back</a:t>
            </a:r>
          </a:p>
          <a:p>
            <a:pPr>
              <a:defRPr/>
            </a:pPr>
            <a:r>
              <a:rPr lang="en-GB" sz="1800" dirty="0"/>
              <a:t>It is important because, it allows you reflect on your current abilities and plan for future progress like</a:t>
            </a:r>
          </a:p>
          <a:p>
            <a:pPr>
              <a:defRPr/>
            </a:pPr>
            <a:r>
              <a:rPr lang="en-GB" sz="1800" dirty="0"/>
              <a:t>Understanding your strengths</a:t>
            </a:r>
          </a:p>
          <a:p>
            <a:pPr>
              <a:defRPr/>
            </a:pPr>
            <a:r>
              <a:rPr lang="en-GB" sz="1800" dirty="0"/>
              <a:t>Understanding your weakness</a:t>
            </a:r>
          </a:p>
          <a:p>
            <a:pPr>
              <a:defRPr/>
            </a:pPr>
            <a:r>
              <a:rPr lang="en-GB" sz="1800" dirty="0"/>
              <a:t>Identifying opportunities to enable you to take advantage of situations that can advance your skills or career, while being aware of threats .Gurel &amp; Tat (2017</a:t>
            </a:r>
            <a:r>
              <a:rPr lang="en-GB" sz="2400" dirty="0"/>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708A69-4880-E756-CF1A-621EA0BA900A}"/>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06/11/2025</a:t>
            </a:fld>
            <a:endParaRPr lang="en-GB" altLang="en-US">
              <a:solidFill>
                <a:prstClr val="black">
                  <a:tint val="75000"/>
                </a:prstClr>
              </a:solidFill>
              <a:latin typeface="Myriad Pro"/>
            </a:endParaRP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04BA63B0-57B7-4749-A8AB-75E15FE4EF80}" type="slidenum">
              <a:rPr lang="en-GB" altLang="en-US" sz="1200">
                <a:solidFill>
                  <a:srgbClr val="898989"/>
                </a:solidFill>
                <a:cs typeface="Arial" panose="020B0604020202020204" pitchFamily="34" charset="0"/>
              </a:rPr>
              <a:pPr fontAlgn="base">
                <a:spcBef>
                  <a:spcPct val="0"/>
                </a:spcBef>
                <a:spcAft>
                  <a:spcPct val="0"/>
                </a:spcAft>
                <a:buNone/>
              </a:pPr>
              <a:t>5</a:t>
            </a:fld>
            <a:endParaRPr lang="en-GB" altLang="en-US" sz="1200">
              <a:solidFill>
                <a:srgbClr val="898989"/>
              </a:solidFill>
              <a:cs typeface="Arial" panose="020B0604020202020204" pitchFamily="34" charset="0"/>
            </a:endParaRPr>
          </a:p>
        </p:txBody>
      </p:sp>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509752" y="310897"/>
            <a:ext cx="10972800" cy="859535"/>
          </a:xfrm>
        </p:spPr>
        <p:txBody>
          <a:bodyPr/>
          <a:lstStyle/>
          <a:p>
            <a:r>
              <a:rPr lang="en-GB" sz="2800" b="1" dirty="0"/>
              <a:t>Describe your own Strengths, Weaknesses, Opportunities, and Threats</a:t>
            </a:r>
            <a:endParaRPr lang="en-GB" sz="1000" b="1" dirty="0"/>
          </a:p>
        </p:txBody>
      </p:sp>
      <p:cxnSp>
        <p:nvCxnSpPr>
          <p:cNvPr id="5" name="Straight Connector 4">
            <a:extLst>
              <a:ext uri="{FF2B5EF4-FFF2-40B4-BE49-F238E27FC236}">
                <a16:creationId xmlns:a16="http://schemas.microsoft.com/office/drawing/2014/main" id="{CE6D86FC-4A3E-6173-D8D8-FD370BDE3508}"/>
              </a:ext>
            </a:extLst>
          </p:cNvPr>
          <p:cNvCxnSpPr>
            <a:cxnSpLocks/>
          </p:cNvCxnSpPr>
          <p:nvPr/>
        </p:nvCxnSpPr>
        <p:spPr>
          <a:xfrm>
            <a:off x="1062182" y="3364992"/>
            <a:ext cx="9892330" cy="0"/>
          </a:xfrm>
          <a:prstGeom prst="line">
            <a:avLst/>
          </a:prstGeom>
          <a:effectLst/>
        </p:spPr>
        <p:style>
          <a:lnRef idx="3">
            <a:schemeClr val="accent5"/>
          </a:lnRef>
          <a:fillRef idx="0">
            <a:schemeClr val="accent5"/>
          </a:fillRef>
          <a:effectRef idx="2">
            <a:schemeClr val="accent5"/>
          </a:effectRef>
          <a:fontRef idx="minor">
            <a:schemeClr val="tx1"/>
          </a:fontRef>
        </p:style>
      </p:cxnSp>
      <p:sp>
        <p:nvSpPr>
          <p:cNvPr id="9" name="TextBox 8">
            <a:extLst>
              <a:ext uri="{FF2B5EF4-FFF2-40B4-BE49-F238E27FC236}">
                <a16:creationId xmlns:a16="http://schemas.microsoft.com/office/drawing/2014/main" id="{6ED0A35B-0378-4A23-6E8E-0B01671357FF}"/>
              </a:ext>
            </a:extLst>
          </p:cNvPr>
          <p:cNvSpPr txBox="1"/>
          <p:nvPr/>
        </p:nvSpPr>
        <p:spPr>
          <a:xfrm>
            <a:off x="356438" y="1302299"/>
            <a:ext cx="5445879" cy="1883296"/>
          </a:xfrm>
          <a:prstGeom prst="rect">
            <a:avLst/>
          </a:prstGeom>
          <a:solidFill>
            <a:schemeClr val="accent5">
              <a:lumMod val="20000"/>
              <a:lumOff val="80000"/>
            </a:schemeClr>
          </a:solidFill>
          <a:ln w="19050">
            <a:solidFill>
              <a:srgbClr val="4BACC6"/>
            </a:solidFill>
          </a:ln>
        </p:spPr>
        <p:txBody>
          <a:bodyPr wrap="square" rtlCol="0">
            <a:noAutofit/>
          </a:bodyPr>
          <a:lstStyle/>
          <a:p>
            <a:r>
              <a:rPr lang="en-GB" b="1" dirty="0"/>
              <a:t>STRENGTHS</a:t>
            </a:r>
          </a:p>
          <a:p>
            <a:pPr marL="285750" indent="-285750">
              <a:buFont typeface="Arial" panose="020B0604020202020204" pitchFamily="34" charset="0"/>
              <a:buChar char="•"/>
            </a:pPr>
            <a:r>
              <a:rPr lang="en-GB" b="1" dirty="0"/>
              <a:t>As a healthcare professional, my strengths are empathy ,communication, teamwork, and commitment. And I am also a reliable team player.</a:t>
            </a:r>
          </a:p>
        </p:txBody>
      </p:sp>
      <p:sp>
        <p:nvSpPr>
          <p:cNvPr id="3" name="TextBox 2">
            <a:extLst>
              <a:ext uri="{FF2B5EF4-FFF2-40B4-BE49-F238E27FC236}">
                <a16:creationId xmlns:a16="http://schemas.microsoft.com/office/drawing/2014/main" id="{A80538F9-C306-0F3E-28E1-89A72A735427}"/>
              </a:ext>
            </a:extLst>
          </p:cNvPr>
          <p:cNvSpPr txBox="1"/>
          <p:nvPr/>
        </p:nvSpPr>
        <p:spPr>
          <a:xfrm>
            <a:off x="6411689" y="1326064"/>
            <a:ext cx="5246910" cy="1883296"/>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noAutofit/>
          </a:bodyPr>
          <a:lstStyle/>
          <a:p>
            <a:r>
              <a:rPr lang="en-GB" b="1" dirty="0"/>
              <a:t>WEAKNESSES</a:t>
            </a:r>
          </a:p>
          <a:p>
            <a:pPr marL="285750" indent="-285750">
              <a:buFont typeface="Arial" panose="020B0604020202020204" pitchFamily="34" charset="0"/>
              <a:buChar char="•"/>
            </a:pPr>
            <a:r>
              <a:rPr lang="en-GB" b="1" dirty="0"/>
              <a:t>My weakness is I am very inpatient, slow learner I take too much time to complete task.</a:t>
            </a:r>
          </a:p>
          <a:p>
            <a:r>
              <a:rPr lang="en-GB" b="1" dirty="0"/>
              <a:t>Not very confident and not very good on decision making.</a:t>
            </a:r>
          </a:p>
          <a:p>
            <a:endParaRPr lang="en-GB" sz="1400" b="1" dirty="0"/>
          </a:p>
        </p:txBody>
      </p:sp>
      <p:sp>
        <p:nvSpPr>
          <p:cNvPr id="6" name="TextBox 5">
            <a:extLst>
              <a:ext uri="{FF2B5EF4-FFF2-40B4-BE49-F238E27FC236}">
                <a16:creationId xmlns:a16="http://schemas.microsoft.com/office/drawing/2014/main" id="{509BE14E-9AAE-B0FA-CAEF-F687324E6BA7}"/>
              </a:ext>
            </a:extLst>
          </p:cNvPr>
          <p:cNvSpPr txBox="1"/>
          <p:nvPr/>
        </p:nvSpPr>
        <p:spPr>
          <a:xfrm>
            <a:off x="334441" y="3520285"/>
            <a:ext cx="5445871" cy="1883296"/>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noAutofit/>
          </a:bodyPr>
          <a:lstStyle/>
          <a:p>
            <a:r>
              <a:rPr lang="en-GB" b="1" dirty="0"/>
              <a:t>OPPORTUNITIES</a:t>
            </a:r>
          </a:p>
          <a:p>
            <a:pPr marL="285750" indent="-285750">
              <a:buFont typeface="Arial" panose="020B0604020202020204" pitchFamily="34" charset="0"/>
              <a:buChar char="•"/>
            </a:pPr>
            <a:r>
              <a:rPr lang="en-GB" b="1" dirty="0"/>
              <a:t>Continuous professional development (CPD)offers me a chance to attend training, workshops, and courses that enhance my competence and confidence in practice.</a:t>
            </a:r>
          </a:p>
        </p:txBody>
      </p:sp>
      <p:sp>
        <p:nvSpPr>
          <p:cNvPr id="8" name="TextBox 7">
            <a:extLst>
              <a:ext uri="{FF2B5EF4-FFF2-40B4-BE49-F238E27FC236}">
                <a16:creationId xmlns:a16="http://schemas.microsoft.com/office/drawing/2014/main" id="{0AE4A104-A4EE-B803-A9E6-7110FFC0A54D}"/>
              </a:ext>
            </a:extLst>
          </p:cNvPr>
          <p:cNvSpPr txBox="1"/>
          <p:nvPr/>
        </p:nvSpPr>
        <p:spPr>
          <a:xfrm>
            <a:off x="6411689" y="3493008"/>
            <a:ext cx="5246909" cy="1883296"/>
          </a:xfrm>
          <a:prstGeom prst="rect">
            <a:avLst/>
          </a:prstGeom>
          <a:ln/>
        </p:spPr>
        <p:style>
          <a:lnRef idx="1">
            <a:schemeClr val="dk1"/>
          </a:lnRef>
          <a:fillRef idx="2">
            <a:schemeClr val="dk1"/>
          </a:fillRef>
          <a:effectRef idx="1">
            <a:schemeClr val="dk1"/>
          </a:effectRef>
          <a:fontRef idx="minor">
            <a:schemeClr val="dk1"/>
          </a:fontRef>
        </p:style>
        <p:txBody>
          <a:bodyPr wrap="square" rtlCol="0">
            <a:noAutofit/>
          </a:bodyPr>
          <a:lstStyle/>
          <a:p>
            <a:r>
              <a:rPr lang="en-GB" b="1" dirty="0"/>
              <a:t>THREATS </a:t>
            </a:r>
          </a:p>
          <a:p>
            <a:pPr marL="285750" indent="-285750">
              <a:buFont typeface="Arial" panose="020B0604020202020204" pitchFamily="34" charset="0"/>
              <a:buChar char="•"/>
            </a:pPr>
            <a:r>
              <a:rPr lang="en-GB" b="1" dirty="0"/>
              <a:t>Threats are external factors that could negatively affect my career </a:t>
            </a:r>
            <a:r>
              <a:rPr lang="en-GB" b="1" dirty="0" err="1"/>
              <a:t>e.g</a:t>
            </a:r>
            <a:r>
              <a:rPr lang="en-GB" b="1" dirty="0"/>
              <a:t> lack of professional development opportunities, workplace stress , increased competition for jobs ,changing policies and funding cuts.</a:t>
            </a:r>
          </a:p>
        </p:txBody>
      </p:sp>
      <p:cxnSp>
        <p:nvCxnSpPr>
          <p:cNvPr id="12" name="Straight Connector 11">
            <a:extLst>
              <a:ext uri="{FF2B5EF4-FFF2-40B4-BE49-F238E27FC236}">
                <a16:creationId xmlns:a16="http://schemas.microsoft.com/office/drawing/2014/main" id="{AFCFDF46-9465-2CDC-F3D1-9C91B323CB0E}"/>
              </a:ext>
            </a:extLst>
          </p:cNvPr>
          <p:cNvCxnSpPr>
            <a:cxnSpLocks/>
          </p:cNvCxnSpPr>
          <p:nvPr/>
        </p:nvCxnSpPr>
        <p:spPr>
          <a:xfrm flipV="1">
            <a:off x="6096000" y="1349828"/>
            <a:ext cx="0" cy="4077857"/>
          </a:xfrm>
          <a:prstGeom prst="line">
            <a:avLst/>
          </a:prstGeom>
          <a:effectLst/>
        </p:spPr>
        <p:style>
          <a:lnRef idx="3">
            <a:schemeClr val="accent5"/>
          </a:lnRef>
          <a:fillRef idx="0">
            <a:schemeClr val="accent5"/>
          </a:fillRef>
          <a:effectRef idx="2">
            <a:schemeClr val="accent5"/>
          </a:effectRef>
          <a:fontRef idx="minor">
            <a:schemeClr val="tx1"/>
          </a:fontRef>
        </p:style>
      </p:cxnSp>
      <p:sp>
        <p:nvSpPr>
          <p:cNvPr id="10" name="TextBox 9">
            <a:extLst>
              <a:ext uri="{FF2B5EF4-FFF2-40B4-BE49-F238E27FC236}">
                <a16:creationId xmlns:a16="http://schemas.microsoft.com/office/drawing/2014/main" id="{BEEA452E-205C-93C4-0822-7CBCB7FCC271}"/>
              </a:ext>
            </a:extLst>
          </p:cNvPr>
          <p:cNvSpPr txBox="1"/>
          <p:nvPr/>
        </p:nvSpPr>
        <p:spPr>
          <a:xfrm>
            <a:off x="5386552" y="5337649"/>
            <a:ext cx="6096000" cy="395173"/>
          </a:xfrm>
          <a:prstGeom prst="rect">
            <a:avLst/>
          </a:prstGeom>
          <a:noFill/>
        </p:spPr>
        <p:txBody>
          <a:bodyPr wrap="square">
            <a:spAutoFit/>
          </a:bodyPr>
          <a:lstStyle/>
          <a:p>
            <a:pPr>
              <a:lnSpc>
                <a:spcPct val="115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(Raeburn, 2025)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p:txBody>
          <a:bodyPr/>
          <a:lstStyle/>
          <a:p>
            <a:r>
              <a:rPr lang="en-GB" sz="3200" b="1" dirty="0"/>
              <a:t>Using examples: Explain how you could leverage your strengths to overcome your weaknesses and minimise threats</a:t>
            </a:r>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p:txBody>
          <a:bodyPr/>
          <a:lstStyle/>
          <a:p>
            <a:r>
              <a:rPr lang="en-GB" sz="2800" dirty="0"/>
              <a:t>Example: my ability to be organised and manage time effectively can help me reduce the threat of heavy workload and stress prioritising task and planning  ahead I can maintain high quality performance even under pressure</a:t>
            </a:r>
          </a:p>
          <a:p>
            <a:r>
              <a:rPr lang="en-GB" sz="2800" dirty="0"/>
              <a:t>Communication and teamwork</a:t>
            </a:r>
          </a:p>
          <a:p>
            <a:r>
              <a:rPr lang="en-GB" sz="2800" dirty="0"/>
              <a:t>Empathy and understanding</a:t>
            </a:r>
          </a:p>
        </p:txBody>
      </p:sp>
      <p:sp>
        <p:nvSpPr>
          <p:cNvPr id="4" name="Date Placeholder 3">
            <a:extLst>
              <a:ext uri="{FF2B5EF4-FFF2-40B4-BE49-F238E27FC236}">
                <a16:creationId xmlns:a16="http://schemas.microsoft.com/office/drawing/2014/main" id="{394D8B0A-6FA0-E26A-E62C-349A3F6B6F73}"/>
              </a:ext>
            </a:extLst>
          </p:cNvPr>
          <p:cNvSpPr>
            <a:spLocks noGrp="1"/>
          </p:cNvSpPr>
          <p:nvPr>
            <p:ph type="dt" sz="half" idx="10"/>
          </p:nvPr>
        </p:nvSpPr>
        <p:spPr/>
        <p:txBody>
          <a:bodyPr/>
          <a:lstStyle/>
          <a:p>
            <a:pPr>
              <a:defRPr/>
            </a:pPr>
            <a:fld id="{30226994-B490-4403-8CE4-43D4FD570BBD}" type="datetime1">
              <a:rPr lang="en-GB" altLang="en-US" smtClean="0"/>
              <a:pPr>
                <a:defRPr/>
              </a:pPr>
              <a:t>06/11/2025</a:t>
            </a:fld>
            <a:endParaRPr lang="en-GB" altLang="en-US"/>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p:txBody>
          <a:bodyPr/>
          <a:lstStyle/>
          <a:p>
            <a:pPr>
              <a:defRPr/>
            </a:pPr>
            <a:fld id="{9AFB928A-D6AD-4F2A-B2DD-923741E90643}" type="slidenum">
              <a:rPr lang="en-GB" altLang="en-US" smtClean="0"/>
              <a:pPr>
                <a:defRPr/>
              </a:pPr>
              <a:t>6</a:t>
            </a:fld>
            <a:endParaRPr lang="en-GB" altLang="en-US"/>
          </a:p>
        </p:txBody>
      </p:sp>
    </p:spTree>
    <p:extLst>
      <p:ext uri="{BB962C8B-B14F-4D97-AF65-F5344CB8AC3E}">
        <p14:creationId xmlns:p14="http://schemas.microsoft.com/office/powerpoint/2010/main" val="2941668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p:txBody>
          <a:bodyPr/>
          <a:lstStyle/>
          <a:p>
            <a:r>
              <a:rPr lang="en-GB" sz="3200" b="1" dirty="0"/>
              <a:t>What opportunities are available to you, and how do you utilise them with your strengths?</a:t>
            </a:r>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a:xfrm>
            <a:off x="609600" y="1600200"/>
            <a:ext cx="10884310" cy="4033683"/>
          </a:xfrm>
        </p:spPr>
        <p:txBody>
          <a:bodyPr/>
          <a:lstStyle/>
          <a:p>
            <a:r>
              <a:rPr lang="en-GB" sz="2600" dirty="0"/>
              <a:t>There are many opportunities for me as a health and social care student such as</a:t>
            </a:r>
          </a:p>
          <a:p>
            <a:r>
              <a:rPr lang="en-GB" sz="2600" dirty="0"/>
              <a:t>Training courses</a:t>
            </a:r>
          </a:p>
          <a:p>
            <a:r>
              <a:rPr lang="en-GB" sz="2600" dirty="0"/>
              <a:t>Workshops</a:t>
            </a:r>
          </a:p>
          <a:p>
            <a:r>
              <a:rPr lang="en-GB" sz="2600" dirty="0"/>
              <a:t>Events and professional development programmes</a:t>
            </a:r>
          </a:p>
          <a:p>
            <a:r>
              <a:rPr lang="en-GB" sz="2600" dirty="0"/>
              <a:t>Volunteering in different care setting. And use my strong communication and teamwork skills  to build positive relationship with colleagues and service users, which helps me learn from others and develop professionally.</a:t>
            </a:r>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p:txBody>
          <a:bodyPr/>
          <a:lstStyle/>
          <a:p>
            <a:pPr>
              <a:defRPr/>
            </a:pPr>
            <a:fld id="{30226994-B490-4403-8CE4-43D4FD570BBD}" type="datetime1">
              <a:rPr lang="en-GB" altLang="en-US" smtClean="0"/>
              <a:pPr>
                <a:defRPr/>
              </a:pPr>
              <a:t>06/11/2025</a:t>
            </a:fld>
            <a:endParaRPr lang="en-GB" altLang="en-US"/>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p:txBody>
          <a:bodyPr/>
          <a:lstStyle/>
          <a:p>
            <a:pPr>
              <a:defRPr/>
            </a:pPr>
            <a:fld id="{9AFB928A-D6AD-4F2A-B2DD-923741E90643}" type="slidenum">
              <a:rPr lang="en-GB" altLang="en-US" smtClean="0"/>
              <a:pPr>
                <a:defRPr/>
              </a:pPr>
              <a:t>7</a:t>
            </a:fld>
            <a:endParaRPr lang="en-GB" altLang="en-US"/>
          </a:p>
        </p:txBody>
      </p:sp>
    </p:spTree>
    <p:extLst>
      <p:ext uri="{BB962C8B-B14F-4D97-AF65-F5344CB8AC3E}">
        <p14:creationId xmlns:p14="http://schemas.microsoft.com/office/powerpoint/2010/main" val="15572864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1981200" y="228600"/>
            <a:ext cx="8229600" cy="1518920"/>
          </a:xfrm>
        </p:spPr>
        <p:txBody>
          <a:bodyPr/>
          <a:lstStyle/>
          <a:p>
            <a:r>
              <a:rPr lang="en-GB" altLang="en-US" b="1" dirty="0"/>
              <a:t>Conclusion</a:t>
            </a:r>
            <a:endParaRPr lang="en-GB" altLang="en-US" b="1" i="1" dirty="0">
              <a:solidFill>
                <a:srgbClr val="FF0000"/>
              </a:solidFill>
            </a:endParaRPr>
          </a:p>
        </p:txBody>
      </p:sp>
      <p:sp>
        <p:nvSpPr>
          <p:cNvPr id="12291" name="Content Placeholder 2">
            <a:extLst>
              <a:ext uri="{FF2B5EF4-FFF2-40B4-BE49-F238E27FC236}">
                <a16:creationId xmlns:a16="http://schemas.microsoft.com/office/drawing/2014/main" id="{DA8DF68F-34C4-285F-B4A1-B6E08AE08A8B}"/>
              </a:ext>
            </a:extLst>
          </p:cNvPr>
          <p:cNvSpPr>
            <a:spLocks noGrp="1"/>
          </p:cNvSpPr>
          <p:nvPr>
            <p:ph idx="1"/>
          </p:nvPr>
        </p:nvSpPr>
        <p:spPr>
          <a:xfrm>
            <a:off x="1884551" y="854765"/>
            <a:ext cx="8724182" cy="4533073"/>
          </a:xfrm>
        </p:spPr>
        <p:txBody>
          <a:bodyPr/>
          <a:lstStyle/>
          <a:p>
            <a:pPr marL="0" indent="0" algn="ctr">
              <a:buNone/>
            </a:pPr>
            <a:r>
              <a:rPr lang="en-GB" altLang="en-US" dirty="0"/>
              <a:t> </a:t>
            </a:r>
          </a:p>
          <a:p>
            <a:pPr marL="0" indent="0" algn="ctr">
              <a:buNone/>
            </a:pPr>
            <a:r>
              <a:rPr lang="en-GB" altLang="en-US" sz="2800" dirty="0"/>
              <a:t>Through my SWOT analysis, I have identified my strengths, weaknesses, opportunities, and challenges. This has helped me understand how to build on my abilities, set realistic goals, and continue developing personally and professionally in health and social care.</a:t>
            </a:r>
          </a:p>
          <a:p>
            <a:pPr marL="0" indent="0" algn="ctr">
              <a:buNone/>
            </a:pPr>
            <a:r>
              <a:rPr lang="en-GB" altLang="en-US" sz="2800" dirty="0"/>
              <a:t>Thank you for listening.</a:t>
            </a: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smtClean="0">
                <a:solidFill>
                  <a:prstClr val="black">
                    <a:tint val="75000"/>
                  </a:prstClr>
                </a:solidFill>
                <a:latin typeface="Myriad Pro"/>
              </a:rPr>
              <a:pPr>
                <a:defRPr/>
              </a:pPr>
              <a:t>06/11/2025</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2F02BF59-C96F-4ED8-9D13-E093DFC18094}" type="slidenum">
              <a:rPr lang="en-GB" altLang="en-US" sz="1200" smtClean="0">
                <a:solidFill>
                  <a:srgbClr val="898989"/>
                </a:solidFill>
                <a:cs typeface="Arial" panose="020B0604020202020204" pitchFamily="34" charset="0"/>
              </a:rPr>
              <a:pPr fontAlgn="base">
                <a:spcBef>
                  <a:spcPct val="0"/>
                </a:spcBef>
                <a:spcAft>
                  <a:spcPct val="0"/>
                </a:spcAft>
                <a:buNone/>
              </a:pPr>
              <a:t>8</a:t>
            </a:fld>
            <a:endParaRPr lang="en-GB" altLang="en-US" sz="1200">
              <a:solidFill>
                <a:srgbClr val="898989"/>
              </a:solidFill>
              <a:cs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p:txBody>
          <a:bodyPr/>
          <a:lstStyle/>
          <a:p>
            <a:r>
              <a:rPr lang="en-GB" altLang="en-US" b="1" dirty="0">
                <a:solidFill>
                  <a:srgbClr val="000000"/>
                </a:solidFill>
              </a:rPr>
              <a:t>References List</a:t>
            </a:r>
            <a:endParaRPr lang="en-GB" altLang="en-US" dirty="0">
              <a:solidFill>
                <a:srgbClr val="FF0000"/>
              </a:solidFill>
            </a:endParaRPr>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06/11/2025</a:t>
            </a:fld>
            <a:endParaRPr lang="en-GB" altLang="en-US">
              <a:solidFill>
                <a:prstClr val="black">
                  <a:tint val="75000"/>
                </a:prstClr>
              </a:solidFill>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355A216-6885-427F-A634-39F7E4E2D5B0}" type="slidenum">
              <a:rPr lang="en-GB" altLang="en-US" sz="1200">
                <a:solidFill>
                  <a:srgbClr val="898989"/>
                </a:solidFill>
                <a:cs typeface="Arial" panose="020B0604020202020204" pitchFamily="34" charset="0"/>
              </a:rPr>
              <a:pPr fontAlgn="base">
                <a:spcBef>
                  <a:spcPct val="0"/>
                </a:spcBef>
                <a:spcAft>
                  <a:spcPct val="0"/>
                </a:spcAft>
                <a:buNone/>
              </a:pPr>
              <a:t>9</a:t>
            </a:fld>
            <a:endParaRPr lang="en-GB" altLang="en-US" sz="1200">
              <a:solidFill>
                <a:srgbClr val="898989"/>
              </a:solidFill>
              <a:cs typeface="Arial" panose="020B0604020202020204" pitchFamily="34" charset="0"/>
            </a:endParaRPr>
          </a:p>
        </p:txBody>
      </p:sp>
      <p:sp>
        <p:nvSpPr>
          <p:cNvPr id="2" name="Content Placeholder 1">
            <a:extLst>
              <a:ext uri="{FF2B5EF4-FFF2-40B4-BE49-F238E27FC236}">
                <a16:creationId xmlns:a16="http://schemas.microsoft.com/office/drawing/2014/main" id="{DA96B6BD-46AA-1E0A-FEE7-AED7A973F11A}"/>
              </a:ext>
            </a:extLst>
          </p:cNvPr>
          <p:cNvSpPr>
            <a:spLocks noGrp="1" noChangeArrowheads="1"/>
          </p:cNvSpPr>
          <p:nvPr>
            <p:ph idx="1"/>
          </p:nvPr>
        </p:nvSpPr>
        <p:spPr bwMode="auto">
          <a:xfrm>
            <a:off x="1302026" y="1983946"/>
            <a:ext cx="9587947" cy="25360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indent="0">
              <a:buNone/>
            </a:pPr>
            <a:r>
              <a:rPr lang="en-GB" sz="1600" dirty="0" err="1"/>
              <a:t>Tarifi</a:t>
            </a:r>
            <a:r>
              <a:rPr lang="en-GB" sz="1600" dirty="0"/>
              <a:t>, N. (2017) </a:t>
            </a:r>
            <a:r>
              <a:rPr lang="en-GB" sz="1600" i="1" dirty="0"/>
              <a:t>Gurel, E., &amp; tat, M. (2017). SWOT Analysis a Theoretical review. the Journal of International Social research, 10, 994-1006. - References - Scientific Research Publishing</a:t>
            </a:r>
            <a:r>
              <a:rPr lang="en-GB" sz="1600" dirty="0"/>
              <a:t>, </a:t>
            </a:r>
            <a:r>
              <a:rPr lang="en-GB" sz="1600" i="1" dirty="0"/>
              <a:t>www.scirp.org</a:t>
            </a:r>
            <a:r>
              <a:rPr lang="en-GB" sz="1600" dirty="0"/>
              <a:t>. Available at: </a:t>
            </a:r>
            <a:r>
              <a:rPr lang="en-GB" sz="1600" u="sng" dirty="0">
                <a:hlinkClick r:id="rId2"/>
              </a:rPr>
              <a:t>https://www.scirp.org/reference/referencespapers?referenceid=3040380</a:t>
            </a:r>
            <a:r>
              <a:rPr lang="en-GB" sz="1600" dirty="0"/>
              <a:t>  (Accessed: 4 November 2025).</a:t>
            </a:r>
          </a:p>
          <a:p>
            <a:pPr marL="0" indent="0">
              <a:buNone/>
            </a:pPr>
            <a:endParaRPr lang="en-GB" sz="1600" dirty="0"/>
          </a:p>
          <a:p>
            <a:pPr marL="0" indent="0">
              <a:buNone/>
            </a:pPr>
            <a:r>
              <a:rPr lang="en-GB" sz="1600" dirty="0"/>
              <a:t>Raeburn, A. (2025) </a:t>
            </a:r>
            <a:r>
              <a:rPr lang="en-GB" sz="1600" i="1" dirty="0"/>
              <a:t>SWOT Analysis: What Is It and How Do You Use It</a:t>
            </a:r>
            <a:r>
              <a:rPr lang="en-GB" sz="1600" dirty="0"/>
              <a:t>, </a:t>
            </a:r>
            <a:r>
              <a:rPr lang="en-GB" sz="1600" i="1" dirty="0"/>
              <a:t>Asana</a:t>
            </a:r>
            <a:r>
              <a:rPr lang="en-GB" sz="1600" dirty="0"/>
              <a:t>. Available at: </a:t>
            </a:r>
            <a:r>
              <a:rPr lang="en-GB" sz="1600" u="sng" dirty="0">
                <a:hlinkClick r:id="rId3"/>
              </a:rPr>
              <a:t>https://asana.com/resources/swot-analysis</a:t>
            </a:r>
            <a:r>
              <a:rPr lang="en-GB" sz="1600" dirty="0"/>
              <a:t>  (Accessed: 27 October 2025).</a:t>
            </a:r>
          </a:p>
          <a:p>
            <a:pPr marL="0" indent="0">
              <a:buNone/>
            </a:pPr>
            <a:endParaRPr lang="en-GB"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7201</TotalTime>
  <Words>774</Words>
  <Application>Microsoft Office PowerPoint</Application>
  <PresentationFormat>Widescreen</PresentationFormat>
  <Paragraphs>70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Aptos</vt:lpstr>
      <vt:lpstr>Arial</vt:lpstr>
      <vt:lpstr>Myriad Pro</vt:lpstr>
      <vt:lpstr>20140311PresentationUWTSDTemplate</vt:lpstr>
      <vt:lpstr>PowerPoint Presentation</vt:lpstr>
      <vt:lpstr>Acknowledge use of AI</vt:lpstr>
      <vt:lpstr>Introduction</vt:lpstr>
      <vt:lpstr>What is a SWOT Analysis and why is it important to your personal and professional development?</vt:lpstr>
      <vt:lpstr>Describe your own Strengths, Weaknesses, Opportunities, and Threats</vt:lpstr>
      <vt:lpstr>Using examples: Explain how you could leverage your strengths to overcome your weaknesses and minimise threats</vt:lpstr>
      <vt:lpstr>What opportunities are available to you, and how do you utilise them with your strengths?</vt:lpstr>
      <vt:lpstr>Conclusion</vt:lpstr>
      <vt:lpstr>References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eseosa aghamioghogho</cp:lastModifiedBy>
  <cp:revision>26</cp:revision>
  <dcterms:created xsi:type="dcterms:W3CDTF">2025-02-21T18:28:54Z</dcterms:created>
  <dcterms:modified xsi:type="dcterms:W3CDTF">2025-11-06T20:57:01Z</dcterms:modified>
</cp:coreProperties>
</file>