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30"/>
  </p:notesMasterIdLst>
  <p:handoutMasterIdLst>
    <p:handoutMasterId r:id="rId31"/>
  </p:handoutMasterIdLst>
  <p:sldIdLst>
    <p:sldId id="256" r:id="rId2"/>
    <p:sldId id="280" r:id="rId3"/>
    <p:sldId id="281" r:id="rId4"/>
    <p:sldId id="259" r:id="rId5"/>
    <p:sldId id="260" r:id="rId6"/>
    <p:sldId id="266" r:id="rId7"/>
    <p:sldId id="265" r:id="rId8"/>
    <p:sldId id="282" r:id="rId9"/>
    <p:sldId id="261" r:id="rId10"/>
    <p:sldId id="262" r:id="rId11"/>
    <p:sldId id="285" r:id="rId12"/>
    <p:sldId id="263" r:id="rId13"/>
    <p:sldId id="264" r:id="rId14"/>
    <p:sldId id="271" r:id="rId15"/>
    <p:sldId id="283" r:id="rId16"/>
    <p:sldId id="278" r:id="rId17"/>
    <p:sldId id="279" r:id="rId18"/>
    <p:sldId id="286" r:id="rId19"/>
    <p:sldId id="287" r:id="rId20"/>
    <p:sldId id="288" r:id="rId21"/>
    <p:sldId id="289" r:id="rId22"/>
    <p:sldId id="290" r:id="rId23"/>
    <p:sldId id="291" r:id="rId24"/>
    <p:sldId id="292" r:id="rId25"/>
    <p:sldId id="293" r:id="rId26"/>
    <p:sldId id="294" r:id="rId27"/>
    <p:sldId id="295" r:id="rId28"/>
    <p:sldId id="272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968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07F2852C-230B-4C88-A244-42A42D060BC7}"/>
    <pc:docChg chg="modSld">
      <pc:chgData name="Lara Hopkinson" userId="4c46a3d6-da89-4616-bd45-1b70e49404c2" providerId="ADAL" clId="{07F2852C-230B-4C88-A244-42A42D060BC7}" dt="2024-12-02T13:47:42.293" v="28" actId="20577"/>
      <pc:docMkLst>
        <pc:docMk/>
      </pc:docMkLst>
      <pc:sldChg chg="modSp mod">
        <pc:chgData name="Lara Hopkinson" userId="4c46a3d6-da89-4616-bd45-1b70e49404c2" providerId="ADAL" clId="{07F2852C-230B-4C88-A244-42A42D060BC7}" dt="2024-12-02T13:47:42.293" v="28" actId="20577"/>
        <pc:sldMkLst>
          <pc:docMk/>
          <pc:sldMk cId="884790155" sldId="256"/>
        </pc:sldMkLst>
        <pc:spChg chg="mod">
          <ac:chgData name="Lara Hopkinson" userId="4c46a3d6-da89-4616-bd45-1b70e49404c2" providerId="ADAL" clId="{07F2852C-230B-4C88-A244-42A42D060BC7}" dt="2024-12-02T13:47:42.293" v="28" actId="20577"/>
          <ac:spMkLst>
            <pc:docMk/>
            <pc:sldMk cId="884790155" sldId="256"/>
            <ac:spMk id="5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FDFF86-F670-4E61-9C8A-8D8F332955C9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03DF3-2E47-42E3-97E1-1353C2428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907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8C3830-B9CC-4AA6-90A6-48CA1B967EFB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1A25F5-9CDB-43DC-ACDC-D4090D08B1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355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Physical – back injuries, limb disorders, falls, noise and vibration issues</a:t>
            </a:r>
          </a:p>
          <a:p>
            <a:r>
              <a:rPr lang="en-GB" dirty="0" err="1"/>
              <a:t>Haz</a:t>
            </a:r>
            <a:r>
              <a:rPr lang="en-GB" dirty="0"/>
              <a:t> substances e.g. emissions of dusts, fumes, vapours or gases causing</a:t>
            </a:r>
            <a:r>
              <a:rPr lang="en-GB" baseline="0" dirty="0"/>
              <a:t> problems such as breathing difficulties, lung diseases and dermatitis</a:t>
            </a:r>
          </a:p>
          <a:p>
            <a:r>
              <a:rPr lang="en-GB" baseline="0" dirty="0"/>
              <a:t>Cancer – the industry accounts for over 40% of occupational cancer deaths and registrations, caused by asbestos, silica and other substances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1A25F5-9CDB-43DC-ACDC-D4090D08B17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7665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1A25F5-9CDB-43DC-ACDC-D4090D08B17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4375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1A25F5-9CDB-43DC-ACDC-D4090D08B17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506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75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113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714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81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083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6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912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013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479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9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1053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218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719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5093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4011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754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E036D-6147-4B7D-B203-E9E0CAC0B9AF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80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282995" y="2556934"/>
            <a:ext cx="5826719" cy="164630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Law for the Built Environment</a:t>
            </a: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Lecturer</a:t>
            </a:r>
          </a:p>
          <a:p>
            <a:r>
              <a:rPr lang="en-GB" dirty="0"/>
              <a:t>Architecture, Built and Natural Environment</a:t>
            </a:r>
          </a:p>
        </p:txBody>
      </p:sp>
    </p:spTree>
    <p:extLst>
      <p:ext uri="{BB962C8B-B14F-4D97-AF65-F5344CB8AC3E}">
        <p14:creationId xmlns:p14="http://schemas.microsoft.com/office/powerpoint/2010/main" val="884790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 for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Property law</a:t>
            </a:r>
          </a:p>
          <a:p>
            <a:r>
              <a:rPr lang="en-GB" dirty="0"/>
              <a:t>Property legislation</a:t>
            </a:r>
          </a:p>
          <a:p>
            <a:r>
              <a:rPr lang="en-GB" dirty="0"/>
              <a:t>Interests in land</a:t>
            </a:r>
          </a:p>
          <a:p>
            <a:pPr lvl="1"/>
            <a:r>
              <a:rPr lang="en-GB" dirty="0"/>
              <a:t>Easements</a:t>
            </a:r>
          </a:p>
          <a:p>
            <a:pPr lvl="1"/>
            <a:r>
              <a:rPr lang="en-GB" dirty="0"/>
              <a:t>Restrictive covenants</a:t>
            </a:r>
          </a:p>
          <a:p>
            <a:r>
              <a:rPr lang="en-GB" dirty="0"/>
              <a:t>Licenses</a:t>
            </a:r>
          </a:p>
          <a:p>
            <a:r>
              <a:rPr lang="en-GB" dirty="0"/>
              <a:t>Leases  </a:t>
            </a:r>
          </a:p>
        </p:txBody>
      </p:sp>
    </p:spTree>
    <p:extLst>
      <p:ext uri="{BB962C8B-B14F-4D97-AF65-F5344CB8AC3E}">
        <p14:creationId xmlns:p14="http://schemas.microsoft.com/office/powerpoint/2010/main" val="32499080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property?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Civil law system</a:t>
            </a:r>
          </a:p>
          <a:p>
            <a:pPr lvl="1"/>
            <a:r>
              <a:rPr lang="en-GB" dirty="0"/>
              <a:t>Immoveable property</a:t>
            </a:r>
          </a:p>
          <a:p>
            <a:pPr lvl="1"/>
            <a:r>
              <a:rPr lang="en-GB" dirty="0"/>
              <a:t>Moveable property</a:t>
            </a:r>
          </a:p>
          <a:p>
            <a:r>
              <a:rPr lang="en-GB" dirty="0"/>
              <a:t>English law system</a:t>
            </a:r>
          </a:p>
          <a:p>
            <a:pPr lvl="1"/>
            <a:r>
              <a:rPr lang="en-GB" dirty="0"/>
              <a:t>Real property (realty)</a:t>
            </a:r>
          </a:p>
          <a:p>
            <a:pPr lvl="2"/>
            <a:r>
              <a:rPr lang="en-GB" dirty="0"/>
              <a:t>Freehold estates</a:t>
            </a:r>
          </a:p>
          <a:p>
            <a:pPr lvl="1"/>
            <a:r>
              <a:rPr lang="en-GB" dirty="0"/>
              <a:t>Personal property (</a:t>
            </a:r>
            <a:r>
              <a:rPr lang="en-GB" dirty="0" err="1"/>
              <a:t>personalty</a:t>
            </a:r>
            <a:r>
              <a:rPr lang="en-GB" dirty="0"/>
              <a:t>)</a:t>
            </a:r>
          </a:p>
          <a:p>
            <a:pPr lvl="2"/>
            <a:r>
              <a:rPr lang="en-GB" dirty="0"/>
              <a:t>Includes leasehold estates</a:t>
            </a:r>
          </a:p>
        </p:txBody>
      </p:sp>
    </p:spTree>
    <p:extLst>
      <p:ext uri="{BB962C8B-B14F-4D97-AF65-F5344CB8AC3E}">
        <p14:creationId xmlns:p14="http://schemas.microsoft.com/office/powerpoint/2010/main" val="129492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Fixtures and chattels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554689" cy="3880773"/>
          </a:xfrm>
        </p:spPr>
        <p:txBody>
          <a:bodyPr/>
          <a:lstStyle/>
          <a:p>
            <a:r>
              <a:rPr lang="en-GB" dirty="0"/>
              <a:t>Chattels attached to the land become </a:t>
            </a:r>
            <a:r>
              <a:rPr lang="en-GB" b="1" dirty="0"/>
              <a:t>fixtures</a:t>
            </a:r>
          </a:p>
          <a:p>
            <a:r>
              <a:rPr lang="en-GB" dirty="0"/>
              <a:t>Fixtures always belong to the land</a:t>
            </a:r>
          </a:p>
          <a:p>
            <a:r>
              <a:rPr lang="en-GB" dirty="0"/>
              <a:t>Chattels may belong to others</a:t>
            </a:r>
          </a:p>
          <a:p>
            <a:r>
              <a:rPr lang="en-GB" dirty="0"/>
              <a:t>When transferring ownership of property:</a:t>
            </a:r>
          </a:p>
          <a:p>
            <a:pPr lvl="1"/>
            <a:r>
              <a:rPr lang="en-GB" dirty="0"/>
              <a:t>Fixtures become part of the transfer – cannot be removed</a:t>
            </a:r>
          </a:p>
          <a:p>
            <a:pPr lvl="1"/>
            <a:r>
              <a:rPr lang="en-GB" dirty="0"/>
              <a:t>Chattels remain under original ownership – can be removed</a:t>
            </a:r>
          </a:p>
        </p:txBody>
      </p:sp>
    </p:spTree>
    <p:extLst>
      <p:ext uri="{BB962C8B-B14F-4D97-AF65-F5344CB8AC3E}">
        <p14:creationId xmlns:p14="http://schemas.microsoft.com/office/powerpoint/2010/main" val="3040918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Assessing whether a fixture or chattel…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Two-stage test:</a:t>
            </a:r>
          </a:p>
          <a:p>
            <a:pPr lvl="1"/>
            <a:r>
              <a:rPr lang="en-GB" dirty="0"/>
              <a:t>Degree of Annexation</a:t>
            </a:r>
          </a:p>
          <a:p>
            <a:pPr lvl="1"/>
            <a:r>
              <a:rPr lang="en-GB" dirty="0"/>
              <a:t>Purpose of Annexation</a:t>
            </a:r>
          </a:p>
          <a:p>
            <a:pPr lvl="1"/>
            <a:endParaRPr lang="en-GB" dirty="0"/>
          </a:p>
          <a:p>
            <a:r>
              <a:rPr lang="en-GB" dirty="0"/>
              <a:t>Case examples:</a:t>
            </a:r>
          </a:p>
          <a:p>
            <a:pPr lvl="1"/>
            <a:r>
              <a:rPr lang="en-GB" dirty="0"/>
              <a:t>Leigh v Taylor [1902]</a:t>
            </a:r>
          </a:p>
          <a:p>
            <a:pPr lvl="1"/>
            <a:r>
              <a:rPr lang="en-GB" dirty="0" err="1"/>
              <a:t>D’Eyncourt</a:t>
            </a:r>
            <a:r>
              <a:rPr lang="en-GB" dirty="0"/>
              <a:t> v Gregory [1866]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63189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Originally all land was owned by the King</a:t>
            </a:r>
          </a:p>
          <a:p>
            <a:r>
              <a:rPr lang="en-GB" dirty="0"/>
              <a:t>Grants of land to senior followers / barons</a:t>
            </a:r>
          </a:p>
          <a:p>
            <a:r>
              <a:rPr lang="en-GB" dirty="0"/>
              <a:t>Sub-grants to others (sub-</a:t>
            </a:r>
            <a:r>
              <a:rPr lang="en-GB" dirty="0" err="1"/>
              <a:t>infeudation</a:t>
            </a:r>
            <a:r>
              <a:rPr lang="en-GB" dirty="0"/>
              <a:t>)</a:t>
            </a:r>
          </a:p>
          <a:p>
            <a:r>
              <a:rPr lang="en-GB" dirty="0"/>
              <a:t>Developed the term ‘tenure’</a:t>
            </a:r>
          </a:p>
          <a:p>
            <a:r>
              <a:rPr lang="en-GB" dirty="0"/>
              <a:t>Two types:</a:t>
            </a:r>
          </a:p>
          <a:p>
            <a:pPr lvl="1"/>
            <a:r>
              <a:rPr lang="en-GB" dirty="0"/>
              <a:t>Free tenure</a:t>
            </a:r>
          </a:p>
          <a:p>
            <a:pPr lvl="1"/>
            <a:r>
              <a:rPr lang="en-GB" dirty="0"/>
              <a:t>Unfree tenure</a:t>
            </a:r>
          </a:p>
          <a:p>
            <a:r>
              <a:rPr lang="en-GB" dirty="0"/>
              <a:t>Estates</a:t>
            </a:r>
          </a:p>
          <a:p>
            <a:pPr lvl="1"/>
            <a:r>
              <a:rPr lang="en-GB" dirty="0"/>
              <a:t>Freehold</a:t>
            </a:r>
          </a:p>
          <a:p>
            <a:pPr lvl="1"/>
            <a:r>
              <a:rPr lang="en-GB" dirty="0"/>
              <a:t>Leasehold </a:t>
            </a:r>
          </a:p>
        </p:txBody>
      </p:sp>
    </p:spTree>
    <p:extLst>
      <p:ext uri="{BB962C8B-B14F-4D97-AF65-F5344CB8AC3E}">
        <p14:creationId xmlns:p14="http://schemas.microsoft.com/office/powerpoint/2010/main" val="3038025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1925 property legislation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038" y="2564904"/>
            <a:ext cx="6347714" cy="3356642"/>
          </a:xfrm>
        </p:spPr>
        <p:txBody>
          <a:bodyPr/>
          <a:lstStyle/>
          <a:p>
            <a:r>
              <a:rPr lang="en-GB" dirty="0"/>
              <a:t>Law of Property Act 1925 (amended 1969)</a:t>
            </a:r>
          </a:p>
          <a:p>
            <a:r>
              <a:rPr lang="en-GB" dirty="0"/>
              <a:t>Land Registration Act 1925 (amended 2002)</a:t>
            </a:r>
          </a:p>
          <a:p>
            <a:r>
              <a:rPr lang="en-GB" dirty="0"/>
              <a:t>Land Charges Act 1925 (amended 1972)</a:t>
            </a:r>
          </a:p>
          <a:p>
            <a:r>
              <a:rPr lang="en-GB" dirty="0"/>
              <a:t>Administration of Estates Act 1925</a:t>
            </a:r>
          </a:p>
          <a:p>
            <a:r>
              <a:rPr lang="en-GB" dirty="0"/>
              <a:t>Settled Land Act 1925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078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Estates in land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Defined by Law of Property Act 1925</a:t>
            </a:r>
          </a:p>
          <a:p>
            <a:r>
              <a:rPr lang="en-GB" dirty="0"/>
              <a:t>Two types:</a:t>
            </a:r>
          </a:p>
          <a:p>
            <a:pPr lvl="1"/>
            <a:r>
              <a:rPr lang="en-GB" dirty="0"/>
              <a:t>Estate in Fee Simple in Possession (freehold)</a:t>
            </a:r>
          </a:p>
          <a:p>
            <a:pPr lvl="1"/>
            <a:r>
              <a:rPr lang="en-GB" dirty="0"/>
              <a:t>Term of Years Absolute (leasehold)</a:t>
            </a:r>
          </a:p>
        </p:txBody>
      </p:sp>
      <p:sp>
        <p:nvSpPr>
          <p:cNvPr id="4" name="AutoShape 5" descr="Image result for freehold v leasehol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7" descr="Image result for freehold v leasehold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9" descr="Image result for freehold v leasehold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11" descr="Image result for freehold v leasehold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6" name="Picture 12" descr="E:\freehol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992" y="3789040"/>
            <a:ext cx="5605079" cy="2690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395536" y="6525344"/>
            <a:ext cx="65646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From: http://blog.refuture.in/learn-leasehold-vs-freehold-property/</a:t>
            </a:r>
          </a:p>
        </p:txBody>
      </p:sp>
    </p:spTree>
    <p:extLst>
      <p:ext uri="{BB962C8B-B14F-4D97-AF65-F5344CB8AC3E}">
        <p14:creationId xmlns:p14="http://schemas.microsoft.com/office/powerpoint/2010/main" val="41281841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Interests in land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Five interests recognised:</a:t>
            </a:r>
          </a:p>
          <a:p>
            <a:pPr lvl="1"/>
            <a:r>
              <a:rPr lang="en-GB" dirty="0"/>
              <a:t>Easements</a:t>
            </a:r>
          </a:p>
          <a:p>
            <a:pPr lvl="2"/>
            <a:r>
              <a:rPr lang="en-GB" i="1" dirty="0"/>
              <a:t>Profits </a:t>
            </a:r>
            <a:r>
              <a:rPr lang="en-GB" i="1" dirty="0">
                <a:latin typeface="Trebuchet MS" panose="020B0603020202020204" pitchFamily="34" charset="0"/>
              </a:rPr>
              <a:t>à </a:t>
            </a:r>
            <a:r>
              <a:rPr lang="en-GB" i="1" dirty="0" err="1">
                <a:latin typeface="Trebuchet MS" panose="020B0603020202020204" pitchFamily="34" charset="0"/>
              </a:rPr>
              <a:t>prendre</a:t>
            </a:r>
            <a:endParaRPr lang="en-GB" i="1" dirty="0"/>
          </a:p>
          <a:p>
            <a:pPr lvl="1"/>
            <a:r>
              <a:rPr lang="en-GB" dirty="0" err="1"/>
              <a:t>Rentcharges</a:t>
            </a:r>
            <a:endParaRPr lang="en-GB" dirty="0"/>
          </a:p>
          <a:p>
            <a:pPr lvl="1"/>
            <a:r>
              <a:rPr lang="en-GB" dirty="0"/>
              <a:t>Mortgage</a:t>
            </a:r>
          </a:p>
          <a:p>
            <a:pPr lvl="1"/>
            <a:r>
              <a:rPr lang="en-GB" dirty="0"/>
              <a:t>…and other similar charge on land which is not created by an instrument</a:t>
            </a:r>
          </a:p>
          <a:p>
            <a:pPr lvl="1"/>
            <a:r>
              <a:rPr lang="en-GB" dirty="0"/>
              <a:t>Rights of entry</a:t>
            </a:r>
          </a:p>
        </p:txBody>
      </p:sp>
    </p:spTree>
    <p:extLst>
      <p:ext uri="{BB962C8B-B14F-4D97-AF65-F5344CB8AC3E}">
        <p14:creationId xmlns:p14="http://schemas.microsoft.com/office/powerpoint/2010/main" val="5701093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Easements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36" y="2492896"/>
            <a:ext cx="6347714" cy="36004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Four main requirements:</a:t>
            </a:r>
          </a:p>
          <a:p>
            <a:pPr lvl="1"/>
            <a:r>
              <a:rPr lang="en-GB" dirty="0"/>
              <a:t>There must be a dominant and a servient tenement</a:t>
            </a:r>
          </a:p>
          <a:p>
            <a:pPr lvl="1"/>
            <a:r>
              <a:rPr lang="en-GB" dirty="0"/>
              <a:t>The easement must accommodate the dominant tenement</a:t>
            </a:r>
          </a:p>
          <a:p>
            <a:pPr lvl="1"/>
            <a:r>
              <a:rPr lang="en-GB" dirty="0"/>
              <a:t>The dominant and servient tenement must be owned / occupied by separate persons</a:t>
            </a:r>
          </a:p>
          <a:p>
            <a:pPr lvl="1"/>
            <a:r>
              <a:rPr lang="en-GB" dirty="0"/>
              <a:t>The right must be capable of being granted by deed</a:t>
            </a:r>
          </a:p>
          <a:p>
            <a:r>
              <a:rPr lang="en-GB" dirty="0"/>
              <a:t>Case examples:</a:t>
            </a:r>
          </a:p>
          <a:p>
            <a:pPr lvl="1"/>
            <a:r>
              <a:rPr lang="en-GB" dirty="0"/>
              <a:t>Re Ellenborough Park [1956]</a:t>
            </a:r>
          </a:p>
          <a:p>
            <a:pPr lvl="1"/>
            <a:r>
              <a:rPr lang="en-GB" dirty="0"/>
              <a:t>Moody v </a:t>
            </a:r>
            <a:r>
              <a:rPr lang="en-GB" dirty="0" err="1"/>
              <a:t>Steggles</a:t>
            </a:r>
            <a:r>
              <a:rPr lang="en-GB" dirty="0"/>
              <a:t> [1879]</a:t>
            </a:r>
          </a:p>
          <a:p>
            <a:pPr lvl="1"/>
            <a:r>
              <a:rPr lang="en-GB" dirty="0"/>
              <a:t>Hill v Tupper [1863]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3369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arri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30400"/>
            <a:ext cx="8721425" cy="409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/>
          <a:p>
            <a:r>
              <a:rPr lang="en-GB" dirty="0"/>
              <a:t>Easements</a:t>
            </a:r>
          </a:p>
        </p:txBody>
      </p:sp>
    </p:spTree>
    <p:extLst>
      <p:ext uri="{BB962C8B-B14F-4D97-AF65-F5344CB8AC3E}">
        <p14:creationId xmlns:p14="http://schemas.microsoft.com/office/powerpoint/2010/main" val="18717614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Acquisition of easements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Must be acquired by some form of grant</a:t>
            </a:r>
          </a:p>
          <a:p>
            <a:pPr lvl="1"/>
            <a:r>
              <a:rPr lang="en-GB" dirty="0"/>
              <a:t>Express grant (or reservation)</a:t>
            </a:r>
          </a:p>
          <a:p>
            <a:pPr lvl="1"/>
            <a:r>
              <a:rPr lang="en-GB" dirty="0"/>
              <a:t>Implied grant (or reservation)</a:t>
            </a:r>
          </a:p>
          <a:p>
            <a:pPr lvl="2"/>
            <a:r>
              <a:rPr lang="en-GB" dirty="0"/>
              <a:t>Statute</a:t>
            </a:r>
          </a:p>
          <a:p>
            <a:pPr lvl="2"/>
            <a:r>
              <a:rPr lang="en-GB" dirty="0" err="1"/>
              <a:t>Wheeldon</a:t>
            </a:r>
            <a:r>
              <a:rPr lang="en-GB" dirty="0"/>
              <a:t> v Burrows rule</a:t>
            </a:r>
          </a:p>
          <a:p>
            <a:pPr lvl="2"/>
            <a:r>
              <a:rPr lang="en-GB" dirty="0"/>
              <a:t>Intention</a:t>
            </a:r>
          </a:p>
          <a:p>
            <a:pPr lvl="2"/>
            <a:r>
              <a:rPr lang="en-GB" dirty="0"/>
              <a:t>Necessity </a:t>
            </a:r>
          </a:p>
          <a:p>
            <a:pPr lvl="1"/>
            <a:r>
              <a:rPr lang="en-GB" dirty="0"/>
              <a:t>Prescription (presumed grant)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5646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Easement of light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276872"/>
            <a:ext cx="6347714" cy="3880773"/>
          </a:xfrm>
        </p:spPr>
        <p:txBody>
          <a:bodyPr>
            <a:normAutofit/>
          </a:bodyPr>
          <a:lstStyle/>
          <a:p>
            <a:r>
              <a:rPr lang="en-GB" dirty="0"/>
              <a:t>Right to light is does not arise naturally</a:t>
            </a:r>
          </a:p>
          <a:p>
            <a:r>
              <a:rPr lang="en-GB" dirty="0"/>
              <a:t>Granted by deed or prescription</a:t>
            </a:r>
          </a:p>
          <a:p>
            <a:pPr lvl="1"/>
            <a:r>
              <a:rPr lang="en-GB" dirty="0"/>
              <a:t>20 years uninterrupted exposure</a:t>
            </a:r>
          </a:p>
          <a:p>
            <a:r>
              <a:rPr lang="en-GB" dirty="0"/>
              <a:t>Rights of Light Act 1959</a:t>
            </a:r>
          </a:p>
          <a:p>
            <a:r>
              <a:rPr lang="en-GB" dirty="0"/>
              <a:t>Obstruction notices can be served</a:t>
            </a:r>
          </a:p>
          <a:p>
            <a:pPr lvl="1"/>
            <a:r>
              <a:rPr lang="en-GB" dirty="0"/>
              <a:t>Respond / object within one year</a:t>
            </a:r>
          </a:p>
          <a:p>
            <a:pPr lvl="1"/>
            <a:r>
              <a:rPr lang="en-GB" dirty="0"/>
              <a:t>If no objection, accepts light obstruction</a:t>
            </a:r>
          </a:p>
          <a:p>
            <a:pPr lvl="1"/>
            <a:r>
              <a:rPr lang="en-GB" dirty="0"/>
              <a:t>Injunction to remove this obstruction</a:t>
            </a:r>
          </a:p>
        </p:txBody>
      </p:sp>
    </p:spTree>
    <p:extLst>
      <p:ext uri="{BB962C8B-B14F-4D97-AF65-F5344CB8AC3E}">
        <p14:creationId xmlns:p14="http://schemas.microsoft.com/office/powerpoint/2010/main" val="16532585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554689" cy="1320800"/>
          </a:xfrm>
        </p:spPr>
        <p:txBody>
          <a:bodyPr>
            <a:normAutofit/>
          </a:bodyPr>
          <a:lstStyle/>
          <a:p>
            <a:r>
              <a:rPr lang="en-GB" dirty="0"/>
              <a:t>Profits </a:t>
            </a:r>
            <a:r>
              <a:rPr lang="en-GB" dirty="0">
                <a:latin typeface="Trebuchet MS" panose="020B0603020202020204" pitchFamily="34" charset="0"/>
              </a:rPr>
              <a:t>à </a:t>
            </a:r>
            <a:r>
              <a:rPr lang="en-GB" dirty="0" err="1">
                <a:latin typeface="Trebuchet MS" panose="020B0603020202020204" pitchFamily="34" charset="0"/>
              </a:rPr>
              <a:t>Prendre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726" y="1914967"/>
            <a:ext cx="6347714" cy="4436762"/>
          </a:xfrm>
        </p:spPr>
        <p:txBody>
          <a:bodyPr/>
          <a:lstStyle/>
          <a:p>
            <a:r>
              <a:rPr lang="en-GB" dirty="0"/>
              <a:t>Interest in land related to easements</a:t>
            </a:r>
          </a:p>
          <a:p>
            <a:r>
              <a:rPr lang="en-GB" dirty="0"/>
              <a:t>Grants right to take some item from the land of another</a:t>
            </a:r>
          </a:p>
          <a:p>
            <a:pPr lvl="1"/>
            <a:r>
              <a:rPr lang="en-GB" dirty="0"/>
              <a:t>E.g. catch fish, cut timber</a:t>
            </a:r>
          </a:p>
          <a:p>
            <a:r>
              <a:rPr lang="en-GB" dirty="0"/>
              <a:t>It can be:</a:t>
            </a:r>
          </a:p>
          <a:p>
            <a:pPr lvl="1"/>
            <a:r>
              <a:rPr lang="en-GB" dirty="0"/>
              <a:t>Granted by deed</a:t>
            </a:r>
          </a:p>
          <a:p>
            <a:pPr lvl="1"/>
            <a:r>
              <a:rPr lang="en-GB" dirty="0"/>
              <a:t>Acquired by prescription</a:t>
            </a:r>
          </a:p>
          <a:p>
            <a:pPr lvl="1"/>
            <a:r>
              <a:rPr lang="en-GB" dirty="0"/>
              <a:t>Acquired under doctrine of lost modern grant</a:t>
            </a:r>
          </a:p>
          <a:p>
            <a:r>
              <a:rPr lang="en-GB" dirty="0"/>
              <a:t>Requires registration:</a:t>
            </a:r>
          </a:p>
          <a:p>
            <a:pPr lvl="1"/>
            <a:r>
              <a:rPr lang="en-GB" dirty="0"/>
              <a:t>Exist in own right – not annexed</a:t>
            </a:r>
          </a:p>
          <a:p>
            <a:pPr lvl="1"/>
            <a:r>
              <a:rPr lang="en-GB" dirty="0"/>
              <a:t>Freehold / leasehold with 7 years +</a:t>
            </a:r>
          </a:p>
          <a:p>
            <a:pPr lvl="1"/>
            <a:r>
              <a:rPr lang="en-GB" dirty="0"/>
              <a:t>Be in respect of something that can be owned</a:t>
            </a:r>
          </a:p>
        </p:txBody>
      </p:sp>
    </p:spTree>
    <p:extLst>
      <p:ext uri="{BB962C8B-B14F-4D97-AF65-F5344CB8AC3E}">
        <p14:creationId xmlns:p14="http://schemas.microsoft.com/office/powerpoint/2010/main" val="33732191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Restrictive covenants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060848"/>
            <a:ext cx="6347714" cy="4320480"/>
          </a:xfrm>
        </p:spPr>
        <p:txBody>
          <a:bodyPr/>
          <a:lstStyle/>
          <a:p>
            <a:r>
              <a:rPr lang="en-GB" dirty="0"/>
              <a:t>Covenant = agreement</a:t>
            </a:r>
          </a:p>
          <a:p>
            <a:r>
              <a:rPr lang="en-GB" dirty="0"/>
              <a:t>Can be positive or negative</a:t>
            </a:r>
          </a:p>
          <a:p>
            <a:r>
              <a:rPr lang="en-GB" dirty="0"/>
              <a:t>Restrictive = limits the user of land in some way</a:t>
            </a:r>
          </a:p>
          <a:p>
            <a:r>
              <a:rPr lang="en-GB" dirty="0"/>
              <a:t>Mutually enforceable between contracting parties</a:t>
            </a:r>
          </a:p>
          <a:p>
            <a:r>
              <a:rPr lang="en-GB" dirty="0"/>
              <a:t>To what extent is a restrictive covenant binding on successors of the title?</a:t>
            </a:r>
          </a:p>
          <a:p>
            <a:r>
              <a:rPr lang="en-GB" dirty="0"/>
              <a:t>Burden of restrictive covenant (</a:t>
            </a:r>
            <a:r>
              <a:rPr lang="en-GB" dirty="0" err="1"/>
              <a:t>Tulk</a:t>
            </a:r>
            <a:r>
              <a:rPr lang="en-GB" dirty="0"/>
              <a:t> v </a:t>
            </a:r>
            <a:r>
              <a:rPr lang="en-GB" dirty="0" err="1"/>
              <a:t>Moxhay</a:t>
            </a:r>
            <a:r>
              <a:rPr lang="en-GB" dirty="0"/>
              <a:t> [1848]):</a:t>
            </a:r>
          </a:p>
          <a:p>
            <a:pPr lvl="1"/>
            <a:r>
              <a:rPr lang="en-GB" dirty="0"/>
              <a:t>Negative in substance</a:t>
            </a:r>
          </a:p>
          <a:p>
            <a:pPr lvl="1"/>
            <a:r>
              <a:rPr lang="en-GB" dirty="0"/>
              <a:t>Should run with the land</a:t>
            </a:r>
          </a:p>
          <a:p>
            <a:pPr lvl="1"/>
            <a:r>
              <a:rPr lang="en-GB" dirty="0"/>
              <a:t>Successors have notice</a:t>
            </a:r>
          </a:p>
          <a:p>
            <a:pPr lvl="1"/>
            <a:r>
              <a:rPr lang="en-GB" dirty="0"/>
              <a:t>Retention of land being benefited</a:t>
            </a:r>
          </a:p>
        </p:txBody>
      </p:sp>
    </p:spTree>
    <p:extLst>
      <p:ext uri="{BB962C8B-B14F-4D97-AF65-F5344CB8AC3E}">
        <p14:creationId xmlns:p14="http://schemas.microsoft.com/office/powerpoint/2010/main" val="4658202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Enforcement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Through the courts if beneficiary objects</a:t>
            </a:r>
          </a:p>
          <a:p>
            <a:r>
              <a:rPr lang="en-GB" dirty="0"/>
              <a:t>Via grant of injunction</a:t>
            </a:r>
          </a:p>
          <a:p>
            <a:r>
              <a:rPr lang="en-GB" dirty="0"/>
              <a:t>Protection via:</a:t>
            </a:r>
          </a:p>
          <a:p>
            <a:pPr lvl="1"/>
            <a:r>
              <a:rPr lang="en-GB" dirty="0"/>
              <a:t>Indemnity insurance</a:t>
            </a:r>
          </a:p>
          <a:p>
            <a:pPr lvl="1"/>
            <a:r>
              <a:rPr lang="en-GB" dirty="0"/>
              <a:t>Declaration that covenant is invalid</a:t>
            </a:r>
          </a:p>
          <a:p>
            <a:r>
              <a:rPr lang="en-GB" dirty="0"/>
              <a:t>Damages if ignore:</a:t>
            </a:r>
          </a:p>
          <a:p>
            <a:pPr lvl="1"/>
            <a:r>
              <a:rPr lang="en-GB" dirty="0"/>
              <a:t>Compensation</a:t>
            </a:r>
          </a:p>
          <a:p>
            <a:pPr lvl="1"/>
            <a:r>
              <a:rPr lang="en-GB" dirty="0"/>
              <a:t>Damages in lieu of injunction</a:t>
            </a:r>
          </a:p>
        </p:txBody>
      </p:sp>
    </p:spTree>
    <p:extLst>
      <p:ext uri="{BB962C8B-B14F-4D97-AF65-F5344CB8AC3E}">
        <p14:creationId xmlns:p14="http://schemas.microsoft.com/office/powerpoint/2010/main" val="38329517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Discharge and modification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cancellation or modification</a:t>
            </a:r>
          </a:p>
          <a:p>
            <a:r>
              <a:rPr lang="en-GB" dirty="0"/>
              <a:t>Make an application</a:t>
            </a:r>
          </a:p>
          <a:p>
            <a:r>
              <a:rPr lang="en-GB" dirty="0"/>
              <a:t>Requirements of discharge:</a:t>
            </a:r>
          </a:p>
          <a:p>
            <a:pPr lvl="1"/>
            <a:r>
              <a:rPr lang="en-GB" dirty="0"/>
              <a:t>Rendered obsolete</a:t>
            </a:r>
          </a:p>
          <a:p>
            <a:pPr lvl="1"/>
            <a:r>
              <a:rPr lang="en-GB" dirty="0"/>
              <a:t>Impedes reasonable use or contrary to public interest</a:t>
            </a:r>
          </a:p>
          <a:p>
            <a:pPr lvl="1"/>
            <a:r>
              <a:rPr lang="en-GB" dirty="0"/>
              <a:t>Those involved agree</a:t>
            </a:r>
          </a:p>
          <a:p>
            <a:pPr lvl="1"/>
            <a:r>
              <a:rPr lang="en-GB" dirty="0"/>
              <a:t>No affect to those entitled to the benefit</a:t>
            </a:r>
          </a:p>
        </p:txBody>
      </p:sp>
    </p:spTree>
    <p:extLst>
      <p:ext uri="{BB962C8B-B14F-4D97-AF65-F5344CB8AC3E}">
        <p14:creationId xmlns:p14="http://schemas.microsoft.com/office/powerpoint/2010/main" val="15658118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Licences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Grants permission to an act that would otherwise be trespass</a:t>
            </a:r>
          </a:p>
          <a:p>
            <a:r>
              <a:rPr lang="en-GB" dirty="0"/>
              <a:t>Issue:</a:t>
            </a:r>
          </a:p>
          <a:p>
            <a:pPr lvl="1"/>
            <a:r>
              <a:rPr lang="en-GB" dirty="0"/>
              <a:t>Personal right between two parties</a:t>
            </a:r>
          </a:p>
          <a:p>
            <a:pPr lvl="1"/>
            <a:r>
              <a:rPr lang="en-GB" dirty="0"/>
              <a:t>Confers no interest in land</a:t>
            </a:r>
          </a:p>
          <a:p>
            <a:pPr lvl="1"/>
            <a:r>
              <a:rPr lang="en-GB" dirty="0"/>
              <a:t>Can be determined as ‘worthless’ (prevents trespass)</a:t>
            </a:r>
          </a:p>
          <a:p>
            <a:r>
              <a:rPr lang="en-GB" dirty="0"/>
              <a:t>Express or implied</a:t>
            </a:r>
          </a:p>
          <a:p>
            <a:r>
              <a:rPr lang="en-GB" dirty="0"/>
              <a:t>Differing categories:</a:t>
            </a:r>
          </a:p>
          <a:p>
            <a:pPr lvl="1"/>
            <a:r>
              <a:rPr lang="en-GB" dirty="0"/>
              <a:t>Bare licence</a:t>
            </a:r>
          </a:p>
          <a:p>
            <a:pPr lvl="1"/>
            <a:r>
              <a:rPr lang="en-GB" dirty="0"/>
              <a:t>Licences coupled with interest</a:t>
            </a:r>
          </a:p>
        </p:txBody>
      </p:sp>
    </p:spTree>
    <p:extLst>
      <p:ext uri="{BB962C8B-B14F-4D97-AF65-F5344CB8AC3E}">
        <p14:creationId xmlns:p14="http://schemas.microsoft.com/office/powerpoint/2010/main" val="13785073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Licenses (</a:t>
            </a:r>
            <a:r>
              <a:rPr lang="en-GB" dirty="0" err="1"/>
              <a:t>contd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554689" cy="3880773"/>
          </a:xfrm>
        </p:spPr>
        <p:txBody>
          <a:bodyPr/>
          <a:lstStyle/>
          <a:p>
            <a:r>
              <a:rPr lang="en-GB" dirty="0"/>
              <a:t>Differing categories:</a:t>
            </a:r>
          </a:p>
          <a:p>
            <a:pPr lvl="1"/>
            <a:r>
              <a:rPr lang="en-GB" dirty="0"/>
              <a:t>Contractual licences</a:t>
            </a:r>
          </a:p>
          <a:p>
            <a:pPr lvl="2"/>
            <a:r>
              <a:rPr lang="en-GB" dirty="0"/>
              <a:t>Tanner v Tanner [1975]</a:t>
            </a:r>
          </a:p>
          <a:p>
            <a:pPr lvl="2"/>
            <a:r>
              <a:rPr lang="en-GB" dirty="0"/>
              <a:t>Chandler v </a:t>
            </a:r>
            <a:r>
              <a:rPr lang="en-GB" dirty="0" err="1"/>
              <a:t>Kerley</a:t>
            </a:r>
            <a:r>
              <a:rPr lang="en-GB"/>
              <a:t> [1978</a:t>
            </a:r>
            <a:r>
              <a:rPr lang="en-GB" dirty="0"/>
              <a:t>]</a:t>
            </a:r>
          </a:p>
          <a:p>
            <a:pPr lvl="1"/>
            <a:r>
              <a:rPr lang="en-GB" dirty="0"/>
              <a:t>License protected by an estoppel</a:t>
            </a:r>
          </a:p>
          <a:p>
            <a:pPr lvl="2"/>
            <a:r>
              <a:rPr lang="en-GB" dirty="0"/>
              <a:t>Pascoe v Turner [1979]</a:t>
            </a:r>
          </a:p>
          <a:p>
            <a:pPr lvl="2"/>
            <a:r>
              <a:rPr lang="en-GB" dirty="0" err="1"/>
              <a:t>Dodsworth</a:t>
            </a:r>
            <a:r>
              <a:rPr lang="en-GB" dirty="0"/>
              <a:t> v </a:t>
            </a:r>
            <a:r>
              <a:rPr lang="en-GB" dirty="0" err="1"/>
              <a:t>Dodsworth</a:t>
            </a:r>
            <a:r>
              <a:rPr lang="en-GB" dirty="0"/>
              <a:t> [1973]</a:t>
            </a:r>
          </a:p>
          <a:p>
            <a:r>
              <a:rPr lang="en-GB" dirty="0"/>
              <a:t>Revocation of licences</a:t>
            </a:r>
          </a:p>
          <a:p>
            <a:pPr lvl="1"/>
            <a:r>
              <a:rPr lang="en-GB" dirty="0"/>
              <a:t>Revocable or irrevocable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0166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Co-ownership of land &amp; buildings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Known as ‘concurrent interests on land’</a:t>
            </a:r>
          </a:p>
          <a:p>
            <a:r>
              <a:rPr lang="en-GB" dirty="0"/>
              <a:t>Two forms recognised:</a:t>
            </a:r>
          </a:p>
          <a:p>
            <a:pPr lvl="1"/>
            <a:r>
              <a:rPr lang="en-GB" dirty="0"/>
              <a:t>Joint tenancy</a:t>
            </a:r>
          </a:p>
          <a:p>
            <a:pPr lvl="2"/>
            <a:r>
              <a:rPr lang="en-GB" dirty="0"/>
              <a:t>No ‘shares’</a:t>
            </a:r>
          </a:p>
          <a:p>
            <a:pPr lvl="2"/>
            <a:r>
              <a:rPr lang="en-GB" dirty="0"/>
              <a:t>Four unities: possession, interest, title and time</a:t>
            </a:r>
          </a:p>
          <a:p>
            <a:pPr lvl="1"/>
            <a:r>
              <a:rPr lang="en-GB" dirty="0"/>
              <a:t>Tenant in common</a:t>
            </a:r>
          </a:p>
          <a:p>
            <a:pPr lvl="2"/>
            <a:r>
              <a:rPr lang="en-GB" dirty="0"/>
              <a:t>Owns ‘shares’</a:t>
            </a:r>
          </a:p>
          <a:p>
            <a:r>
              <a:rPr lang="en-GB" dirty="0"/>
              <a:t>Co-ownership of legal title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225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leasehold estate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29274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Alternative method of holding land</a:t>
            </a:r>
          </a:p>
          <a:p>
            <a:r>
              <a:rPr lang="en-GB" dirty="0"/>
              <a:t>Contractual arrangement</a:t>
            </a:r>
          </a:p>
          <a:p>
            <a:r>
              <a:rPr lang="en-GB" dirty="0"/>
              <a:t>Granted for a fixed period of time (Term of Years Absolute)</a:t>
            </a:r>
          </a:p>
          <a:p>
            <a:r>
              <a:rPr lang="en-GB" dirty="0"/>
              <a:t>‘Lease’ = document for leasehold for an estate (land)</a:t>
            </a:r>
          </a:p>
          <a:p>
            <a:r>
              <a:rPr lang="en-GB" dirty="0"/>
              <a:t>Grantor of lease = Lessor</a:t>
            </a:r>
          </a:p>
          <a:p>
            <a:r>
              <a:rPr lang="en-GB" dirty="0"/>
              <a:t>Person to whom lease is granted = Lessee</a:t>
            </a:r>
          </a:p>
          <a:p>
            <a:r>
              <a:rPr lang="en-GB" dirty="0"/>
              <a:t>Lease will contain covenants setting out contractual obligations</a:t>
            </a:r>
          </a:p>
          <a:p>
            <a:r>
              <a:rPr lang="en-GB" dirty="0"/>
              <a:t>Leases can either be:</a:t>
            </a:r>
          </a:p>
          <a:p>
            <a:pPr lvl="1"/>
            <a:r>
              <a:rPr lang="en-GB" dirty="0"/>
              <a:t>Initial grant</a:t>
            </a:r>
          </a:p>
          <a:p>
            <a:pPr lvl="1"/>
            <a:r>
              <a:rPr lang="en-GB" dirty="0"/>
              <a:t>Assignment </a:t>
            </a:r>
          </a:p>
        </p:txBody>
      </p:sp>
      <p:sp>
        <p:nvSpPr>
          <p:cNvPr id="4" name="AutoShape 5" descr="Image result for freehold v leasehol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7" descr="Image result for freehold v leasehold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9" descr="Image result for freehold v leasehold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11" descr="Image result for freehold v leasehold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2281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“Agreement for a lease”</a:t>
            </a:r>
          </a:p>
          <a:p>
            <a:r>
              <a:rPr lang="en-GB" dirty="0"/>
              <a:t>Property subject to the lease = demised property</a:t>
            </a:r>
          </a:p>
          <a:p>
            <a:r>
              <a:rPr lang="en-GB" dirty="0"/>
              <a:t>Returns to lessor at the end of lease period</a:t>
            </a:r>
          </a:p>
          <a:p>
            <a:r>
              <a:rPr lang="en-GB" dirty="0"/>
              <a:t>Assignment differs from sub-lease</a:t>
            </a:r>
          </a:p>
          <a:p>
            <a:pPr lvl="1"/>
            <a:r>
              <a:rPr lang="en-GB" dirty="0"/>
              <a:t>Sub-lease = lessee granting a lease to another</a:t>
            </a:r>
          </a:p>
          <a:p>
            <a:pPr lvl="1"/>
            <a:r>
              <a:rPr lang="en-GB" dirty="0"/>
              <a:t>Can be known as “under lease”</a:t>
            </a:r>
          </a:p>
          <a:p>
            <a:pPr lvl="1"/>
            <a:r>
              <a:rPr lang="en-GB" dirty="0"/>
              <a:t>The main lease is the “Head Lease”</a:t>
            </a:r>
          </a:p>
        </p:txBody>
      </p:sp>
    </p:spTree>
    <p:extLst>
      <p:ext uri="{BB962C8B-B14F-4D97-AF65-F5344CB8AC3E}">
        <p14:creationId xmlns:p14="http://schemas.microsoft.com/office/powerpoint/2010/main" val="16375258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Essential elements of a valid leasehold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36" y="2132856"/>
            <a:ext cx="6347714" cy="42484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Three requirements must be satisfied:</a:t>
            </a:r>
          </a:p>
          <a:p>
            <a:pPr lvl="1"/>
            <a:r>
              <a:rPr lang="en-GB" dirty="0"/>
              <a:t>Compliance with appropriate formalities</a:t>
            </a:r>
          </a:p>
          <a:p>
            <a:pPr lvl="2"/>
            <a:r>
              <a:rPr lang="en-GB" dirty="0"/>
              <a:t>Fixed term leases (deed)</a:t>
            </a:r>
          </a:p>
          <a:p>
            <a:pPr lvl="2"/>
            <a:r>
              <a:rPr lang="en-GB" dirty="0"/>
              <a:t>Periodic tenancies (tenancy agreement)</a:t>
            </a:r>
          </a:p>
          <a:p>
            <a:pPr lvl="2"/>
            <a:r>
              <a:rPr lang="en-GB" dirty="0"/>
              <a:t>Walsh v Lonsdale [1882]</a:t>
            </a:r>
          </a:p>
          <a:p>
            <a:pPr lvl="1"/>
            <a:r>
              <a:rPr lang="en-GB" dirty="0"/>
              <a:t>Letting for a fixed term</a:t>
            </a:r>
          </a:p>
          <a:p>
            <a:pPr lvl="2"/>
            <a:r>
              <a:rPr lang="en-GB" dirty="0"/>
              <a:t>Harvey v Pratt [1965]</a:t>
            </a:r>
          </a:p>
          <a:p>
            <a:pPr lvl="2"/>
            <a:r>
              <a:rPr lang="en-GB" dirty="0"/>
              <a:t>Brilliant v Michaels [1945]</a:t>
            </a:r>
          </a:p>
          <a:p>
            <a:pPr lvl="1"/>
            <a:r>
              <a:rPr lang="en-GB" dirty="0"/>
              <a:t>Occupier to have exclusive possession of the demised property</a:t>
            </a:r>
          </a:p>
          <a:p>
            <a:pPr lvl="2"/>
            <a:r>
              <a:rPr lang="en-GB" dirty="0"/>
              <a:t>Street v Mountford [1985]</a:t>
            </a:r>
          </a:p>
          <a:p>
            <a:pPr lvl="2"/>
            <a:r>
              <a:rPr lang="en-GB" dirty="0"/>
              <a:t>Aslan v Murphy [1990]</a:t>
            </a:r>
          </a:p>
          <a:p>
            <a:pPr lvl="2"/>
            <a:r>
              <a:rPr lang="en-GB" dirty="0"/>
              <a:t>Marchant v Charters [1977]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981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Covenants in leases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436762"/>
          </a:xfrm>
        </p:spPr>
        <p:txBody>
          <a:bodyPr/>
          <a:lstStyle/>
          <a:p>
            <a:r>
              <a:rPr lang="en-GB" dirty="0"/>
              <a:t>Lease terms</a:t>
            </a:r>
          </a:p>
          <a:p>
            <a:r>
              <a:rPr lang="en-GB" dirty="0"/>
              <a:t>Generally expressly agreed</a:t>
            </a:r>
          </a:p>
          <a:p>
            <a:r>
              <a:rPr lang="en-GB" dirty="0"/>
              <a:t>If not, then implied by common law:</a:t>
            </a:r>
          </a:p>
          <a:p>
            <a:pPr lvl="1"/>
            <a:r>
              <a:rPr lang="en-GB" dirty="0"/>
              <a:t>By the landlord:</a:t>
            </a:r>
          </a:p>
          <a:p>
            <a:pPr lvl="2"/>
            <a:r>
              <a:rPr lang="en-GB" dirty="0"/>
              <a:t>Quiet enjoyment</a:t>
            </a:r>
          </a:p>
          <a:p>
            <a:pPr lvl="3"/>
            <a:r>
              <a:rPr lang="en-GB" dirty="0"/>
              <a:t>E.g. </a:t>
            </a:r>
            <a:r>
              <a:rPr lang="en-GB" dirty="0" err="1"/>
              <a:t>Perera</a:t>
            </a:r>
            <a:r>
              <a:rPr lang="en-GB" dirty="0"/>
              <a:t> v </a:t>
            </a:r>
            <a:r>
              <a:rPr lang="en-GB" dirty="0" err="1"/>
              <a:t>Vandiyar</a:t>
            </a:r>
            <a:r>
              <a:rPr lang="en-GB" dirty="0"/>
              <a:t> [1953]; Kenny v Preen [1963]</a:t>
            </a:r>
          </a:p>
          <a:p>
            <a:pPr lvl="2"/>
            <a:r>
              <a:rPr lang="en-GB" dirty="0"/>
              <a:t>Not to derogate from grant</a:t>
            </a:r>
          </a:p>
          <a:p>
            <a:pPr lvl="3"/>
            <a:r>
              <a:rPr lang="en-GB" dirty="0" err="1"/>
              <a:t>Aldin</a:t>
            </a:r>
            <a:r>
              <a:rPr lang="en-GB" dirty="0"/>
              <a:t> v Latimer, Clark, </a:t>
            </a:r>
            <a:r>
              <a:rPr lang="en-GB" dirty="0" err="1"/>
              <a:t>Muirhead</a:t>
            </a:r>
            <a:r>
              <a:rPr lang="en-GB" dirty="0"/>
              <a:t> &amp; Co [1894]</a:t>
            </a:r>
          </a:p>
          <a:p>
            <a:pPr lvl="3"/>
            <a:r>
              <a:rPr lang="en-GB" dirty="0"/>
              <a:t>Newman v Real Estate Debenture Corporation Ltd [1940]</a:t>
            </a:r>
          </a:p>
          <a:p>
            <a:pPr lvl="2"/>
            <a:r>
              <a:rPr lang="en-GB" dirty="0"/>
              <a:t>Fitness </a:t>
            </a:r>
          </a:p>
          <a:p>
            <a:pPr lvl="2"/>
            <a:r>
              <a:rPr lang="en-GB" dirty="0"/>
              <a:t>Exceptions….</a:t>
            </a:r>
          </a:p>
          <a:p>
            <a:pPr lvl="3"/>
            <a:r>
              <a:rPr lang="en-GB" dirty="0"/>
              <a:t>Smith v </a:t>
            </a:r>
            <a:r>
              <a:rPr lang="en-GB" dirty="0" err="1"/>
              <a:t>Marrable</a:t>
            </a:r>
            <a:r>
              <a:rPr lang="en-GB" dirty="0"/>
              <a:t> [1843]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8495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Covenants in leases (</a:t>
            </a:r>
            <a:r>
              <a:rPr lang="en-GB" dirty="0" err="1"/>
              <a:t>contd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276872"/>
            <a:ext cx="6347714" cy="4176464"/>
          </a:xfrm>
        </p:spPr>
        <p:txBody>
          <a:bodyPr>
            <a:normAutofit/>
          </a:bodyPr>
          <a:lstStyle/>
          <a:p>
            <a:r>
              <a:rPr lang="en-GB" dirty="0"/>
              <a:t>Implied by common law:</a:t>
            </a:r>
          </a:p>
          <a:p>
            <a:pPr lvl="1"/>
            <a:r>
              <a:rPr lang="en-GB" dirty="0"/>
              <a:t>By the tenant:</a:t>
            </a:r>
          </a:p>
          <a:p>
            <a:pPr lvl="2"/>
            <a:r>
              <a:rPr lang="en-GB" dirty="0"/>
              <a:t>To pay rent</a:t>
            </a:r>
          </a:p>
          <a:p>
            <a:pPr lvl="2"/>
            <a:r>
              <a:rPr lang="en-GB" dirty="0"/>
              <a:t>Rates &amp; taxes</a:t>
            </a:r>
          </a:p>
          <a:p>
            <a:pPr lvl="2"/>
            <a:r>
              <a:rPr lang="en-GB" dirty="0"/>
              <a:t>Waste e.g. Warren v Keen [1954]</a:t>
            </a:r>
          </a:p>
          <a:p>
            <a:r>
              <a:rPr lang="en-GB" dirty="0"/>
              <a:t>‘Usual covenants’</a:t>
            </a:r>
          </a:p>
          <a:p>
            <a:r>
              <a:rPr lang="en-GB" dirty="0"/>
              <a:t>Express covenants</a:t>
            </a:r>
          </a:p>
          <a:p>
            <a:pPr lvl="1"/>
            <a:r>
              <a:rPr lang="en-GB" dirty="0"/>
              <a:t>Rent e.g. </a:t>
            </a:r>
            <a:r>
              <a:rPr lang="en-GB" dirty="0" err="1"/>
              <a:t>Paradine</a:t>
            </a:r>
            <a:r>
              <a:rPr lang="en-GB" dirty="0"/>
              <a:t> v Jane [1647]</a:t>
            </a:r>
          </a:p>
          <a:p>
            <a:pPr lvl="1"/>
            <a:r>
              <a:rPr lang="en-GB" dirty="0"/>
              <a:t>Rent review e.g. United Scientific Holdings Ltd v Burnley Borough Council [1978]</a:t>
            </a:r>
          </a:p>
          <a:p>
            <a:pPr lvl="1"/>
            <a:r>
              <a:rPr lang="en-GB" dirty="0"/>
              <a:t>Repair e.g. Brew Brothers v </a:t>
            </a:r>
            <a:r>
              <a:rPr lang="en-GB" dirty="0" err="1"/>
              <a:t>Snax</a:t>
            </a:r>
            <a:r>
              <a:rPr lang="en-GB" dirty="0"/>
              <a:t> Ltd [1970]</a:t>
            </a:r>
          </a:p>
        </p:txBody>
      </p:sp>
    </p:spTree>
    <p:extLst>
      <p:ext uri="{BB962C8B-B14F-4D97-AF65-F5344CB8AC3E}">
        <p14:creationId xmlns:p14="http://schemas.microsoft.com/office/powerpoint/2010/main" val="676640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554689" cy="1320800"/>
          </a:xfrm>
        </p:spPr>
        <p:txBody>
          <a:bodyPr>
            <a:normAutofit/>
          </a:bodyPr>
          <a:lstStyle/>
          <a:p>
            <a:r>
              <a:rPr lang="en-GB" dirty="0"/>
              <a:t>Remedies for breach of express covenants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726" y="1914967"/>
            <a:ext cx="6347714" cy="443676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Non-payment of rent (landlord)</a:t>
            </a:r>
          </a:p>
          <a:p>
            <a:pPr lvl="1"/>
            <a:r>
              <a:rPr lang="en-GB" dirty="0"/>
              <a:t>Action for arrears</a:t>
            </a:r>
          </a:p>
          <a:p>
            <a:pPr lvl="1"/>
            <a:r>
              <a:rPr lang="en-GB" dirty="0"/>
              <a:t>Distress</a:t>
            </a:r>
          </a:p>
          <a:p>
            <a:pPr lvl="1"/>
            <a:r>
              <a:rPr lang="en-GB" dirty="0"/>
              <a:t>Forfeiture</a:t>
            </a:r>
          </a:p>
          <a:p>
            <a:r>
              <a:rPr lang="en-GB" dirty="0"/>
              <a:t>Breach of repairing covenant (landlord)</a:t>
            </a:r>
          </a:p>
          <a:p>
            <a:pPr lvl="1"/>
            <a:r>
              <a:rPr lang="en-GB" dirty="0"/>
              <a:t>Damages</a:t>
            </a:r>
          </a:p>
          <a:p>
            <a:pPr lvl="1"/>
            <a:r>
              <a:rPr lang="en-GB" dirty="0"/>
              <a:t>Forfeiture</a:t>
            </a:r>
          </a:p>
          <a:p>
            <a:r>
              <a:rPr lang="en-GB" dirty="0"/>
              <a:t>Breach of repairing covenant (tenant)</a:t>
            </a:r>
          </a:p>
          <a:p>
            <a:pPr lvl="1"/>
            <a:r>
              <a:rPr lang="en-GB" dirty="0"/>
              <a:t>Damages</a:t>
            </a:r>
          </a:p>
          <a:p>
            <a:pPr lvl="1"/>
            <a:r>
              <a:rPr lang="en-GB" dirty="0"/>
              <a:t>Self-help</a:t>
            </a:r>
          </a:p>
          <a:p>
            <a:pPr lvl="1"/>
            <a:r>
              <a:rPr lang="en-GB" dirty="0"/>
              <a:t>Alterations &amp; improvements</a:t>
            </a:r>
          </a:p>
          <a:p>
            <a:pPr lvl="1"/>
            <a:r>
              <a:rPr lang="en-GB" dirty="0"/>
              <a:t>User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103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Termination of leases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060848"/>
            <a:ext cx="6347714" cy="4320480"/>
          </a:xfrm>
        </p:spPr>
        <p:txBody>
          <a:bodyPr/>
          <a:lstStyle/>
          <a:p>
            <a:r>
              <a:rPr lang="en-GB" dirty="0"/>
              <a:t>Effluxion of time</a:t>
            </a:r>
          </a:p>
          <a:p>
            <a:r>
              <a:rPr lang="en-GB" dirty="0"/>
              <a:t>Break clause</a:t>
            </a:r>
          </a:p>
          <a:p>
            <a:r>
              <a:rPr lang="en-GB" dirty="0"/>
              <a:t>Notice to quit</a:t>
            </a:r>
          </a:p>
          <a:p>
            <a:r>
              <a:rPr lang="en-GB" dirty="0"/>
              <a:t>Service tenancies</a:t>
            </a:r>
          </a:p>
          <a:p>
            <a:r>
              <a:rPr lang="en-GB" dirty="0"/>
              <a:t>Surrender</a:t>
            </a:r>
          </a:p>
          <a:p>
            <a:r>
              <a:rPr lang="en-GB" dirty="0"/>
              <a:t>Frustration</a:t>
            </a:r>
          </a:p>
          <a:p>
            <a:r>
              <a:rPr lang="en-GB" dirty="0"/>
              <a:t>Disclaimer</a:t>
            </a:r>
          </a:p>
          <a:p>
            <a:r>
              <a:rPr lang="en-GB" dirty="0"/>
              <a:t>Forfeiture </a:t>
            </a:r>
          </a:p>
        </p:txBody>
      </p:sp>
    </p:spTree>
    <p:extLst>
      <p:ext uri="{BB962C8B-B14F-4D97-AF65-F5344CB8AC3E}">
        <p14:creationId xmlns:p14="http://schemas.microsoft.com/office/powerpoint/2010/main" val="26240234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Law and the built environment – Douglas Wood (chapter 4)</a:t>
            </a:r>
          </a:p>
          <a:p>
            <a:r>
              <a:rPr lang="en-GB" dirty="0" err="1"/>
              <a:t>Webstroke</a:t>
            </a:r>
            <a:r>
              <a:rPr lang="en-GB" dirty="0"/>
              <a:t> law (</a:t>
            </a:r>
            <a:r>
              <a:rPr lang="en-GB" u="sng"/>
              <a:t>Webstroke.co.uk</a:t>
            </a:r>
            <a:r>
              <a:rPr lang="en-GB"/>
              <a:t>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26033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2015</TotalTime>
  <Words>1268</Words>
  <Application>Microsoft Office PowerPoint</Application>
  <PresentationFormat>On-screen Show (4:3)</PresentationFormat>
  <Paragraphs>252</Paragraphs>
  <Slides>28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Trebuchet MS</vt:lpstr>
      <vt:lpstr>Wingdings 3</vt:lpstr>
      <vt:lpstr>Facet</vt:lpstr>
      <vt:lpstr>PowerPoint Presentation</vt:lpstr>
      <vt:lpstr>Topic for today</vt:lpstr>
      <vt:lpstr>What is property?</vt:lpstr>
      <vt:lpstr>Fixtures and chattels</vt:lpstr>
      <vt:lpstr>Assessing whether a fixture or chattel…</vt:lpstr>
      <vt:lpstr>Tenures</vt:lpstr>
      <vt:lpstr>1925 property legislation</vt:lpstr>
      <vt:lpstr>Estates in land</vt:lpstr>
      <vt:lpstr>Interests in land</vt:lpstr>
      <vt:lpstr>Easements</vt:lpstr>
      <vt:lpstr>Easements</vt:lpstr>
      <vt:lpstr>Acquisition of easements </vt:lpstr>
      <vt:lpstr>Easement of light</vt:lpstr>
      <vt:lpstr>Profits à Prendre</vt:lpstr>
      <vt:lpstr>Restrictive covenants</vt:lpstr>
      <vt:lpstr>Enforcement</vt:lpstr>
      <vt:lpstr>Discharge and modification</vt:lpstr>
      <vt:lpstr>Licences</vt:lpstr>
      <vt:lpstr>Licenses (contd)</vt:lpstr>
      <vt:lpstr>Co-ownership of land &amp; buildings</vt:lpstr>
      <vt:lpstr>The leasehold estate</vt:lpstr>
      <vt:lpstr>Leases</vt:lpstr>
      <vt:lpstr>Essential elements of a valid leasehold</vt:lpstr>
      <vt:lpstr>Covenants in leases </vt:lpstr>
      <vt:lpstr>Covenants in leases (contd)</vt:lpstr>
      <vt:lpstr>Remedies for breach of express covenants</vt:lpstr>
      <vt:lpstr>Termination of leases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Health and Safety at Work Act in the Construction Industry</dc:title>
  <dc:creator>Lara Hopkinson</dc:creator>
  <cp:lastModifiedBy>Lara Hopkinson</cp:lastModifiedBy>
  <cp:revision>32</cp:revision>
  <cp:lastPrinted>2016-01-25T12:50:48Z</cp:lastPrinted>
  <dcterms:created xsi:type="dcterms:W3CDTF">2014-12-16T20:08:06Z</dcterms:created>
  <dcterms:modified xsi:type="dcterms:W3CDTF">2024-12-02T13:47:47Z</dcterms:modified>
</cp:coreProperties>
</file>