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4"/>
  </p:notesMasterIdLst>
  <p:sldIdLst>
    <p:sldId id="256" r:id="rId3"/>
    <p:sldId id="264" r:id="rId4"/>
    <p:sldId id="290" r:id="rId5"/>
    <p:sldId id="286" r:id="rId6"/>
    <p:sldId id="265" r:id="rId7"/>
    <p:sldId id="287" r:id="rId8"/>
    <p:sldId id="266" r:id="rId9"/>
    <p:sldId id="288" r:id="rId10"/>
    <p:sldId id="289" r:id="rId11"/>
    <p:sldId id="259" r:id="rId12"/>
    <p:sldId id="262" r:id="rId13"/>
    <p:sldId id="269" r:id="rId14"/>
    <p:sldId id="270" r:id="rId15"/>
    <p:sldId id="271" r:id="rId16"/>
    <p:sldId id="279" r:id="rId17"/>
    <p:sldId id="272" r:id="rId18"/>
    <p:sldId id="280" r:id="rId19"/>
    <p:sldId id="278" r:id="rId20"/>
    <p:sldId id="273" r:id="rId21"/>
    <p:sldId id="282" r:id="rId22"/>
    <p:sldId id="281" r:id="rId23"/>
  </p:sldIdLst>
  <p:sldSz cx="9144000" cy="6858000" type="screen4x3"/>
  <p:notesSz cx="6858000" cy="9144000"/>
  <p:defaultTex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anose="020B0604020202020204" pitchFamily="34" charset="0"/>
        <a:ea typeface="宋体" panose="02010600030101010101" pitchFamily="2" charset="-122"/>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howGuides="1">
      <p:cViewPr varScale="1">
        <p:scale>
          <a:sx n="65" d="100"/>
          <a:sy n="65" d="100"/>
        </p:scale>
        <p:origin x="-660" y="-114"/>
      </p:cViewPr>
      <p:guideLst>
        <p:guide orient="horz" pos="2121"/>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7" Type="http://schemas.openxmlformats.org/officeDocument/2006/relationships/tableStyles" Target="tableStyles.xml"/><Relationship Id="rId26" Type="http://schemas.openxmlformats.org/officeDocument/2006/relationships/viewProps" Target="viewProps.xml"/><Relationship Id="rId25" Type="http://schemas.openxmlformats.org/officeDocument/2006/relationships/presProps" Target="presProps.xml"/><Relationship Id="rId24" Type="http://schemas.openxmlformats.org/officeDocument/2006/relationships/notesMaster" Target="notesMasters/notesMaster1.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p>
            <a:pPr lvl="0" eaLnBrk="1" hangingPunct="1"/>
            <a:fld id="{9A0DB2DC-4C9A-4742-B13C-FB6460FD3503}" type="slidenum">
              <a:rPr lang="en-US" altLang="zh-CN" dirty="0">
                <a:latin typeface="Arial" panose="020B0604020202020204" pitchFamily="34" charset="0"/>
              </a:rPr>
            </a:fld>
            <a:endParaRPr lang="en-US" altLang="zh-CN" dirty="0">
              <a:latin typeface="Arial" panose="020B0604020202020204" pitchFamily="34" charset="0"/>
            </a:endParaRPr>
          </a:p>
        </p:txBody>
      </p:sp>
    </p:spTree>
  </p:cSld>
  <p:clrMapOvr>
    <a:masterClrMapping/>
  </p:clrMapOvr>
  <p:transition>
    <p:random/>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p>
            <a:pPr lvl="0" eaLnBrk="1" hangingPunct="1"/>
            <a:fld id="{9A0DB2DC-4C9A-4742-B13C-FB6460FD3503}" type="slidenum">
              <a:rPr lang="en-US" altLang="zh-CN" dirty="0">
                <a:latin typeface="Arial" panose="020B0604020202020204" pitchFamily="34" charset="0"/>
              </a:rPr>
            </a:fld>
            <a:endParaRPr lang="en-US" altLang="zh-CN" dirty="0">
              <a:latin typeface="Arial" panose="020B0604020202020204" pitchFamily="34" charset="0"/>
            </a:endParaRPr>
          </a:p>
        </p:txBody>
      </p:sp>
    </p:spTree>
  </p:cSld>
  <p:clrMapOvr>
    <a:masterClrMapping/>
  </p:clrMapOvr>
  <p:transition>
    <p:random/>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p>
            <a:pPr lvl="0" eaLnBrk="1" hangingPunct="1"/>
            <a:fld id="{9A0DB2DC-4C9A-4742-B13C-FB6460FD3503}" type="slidenum">
              <a:rPr lang="en-US" altLang="zh-CN" dirty="0">
                <a:latin typeface="Arial" panose="020B0604020202020204" pitchFamily="34" charset="0"/>
              </a:rPr>
            </a:fld>
            <a:endParaRPr lang="en-US" altLang="zh-CN" dirty="0">
              <a:latin typeface="Arial" panose="020B0604020202020204" pitchFamily="34" charset="0"/>
            </a:endParaRPr>
          </a:p>
        </p:txBody>
      </p:sp>
    </p:spTree>
  </p:cSld>
  <p:clrMapOvr>
    <a:masterClrMapping/>
  </p:clrMapOvr>
  <p:transition>
    <p:random/>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p>
            <a:pPr lvl="0" eaLnBrk="1" hangingPunct="1"/>
            <a:fld id="{9A0DB2DC-4C9A-4742-B13C-FB6460FD3503}" type="slidenum">
              <a:rPr lang="en-US" altLang="zh-CN" dirty="0">
                <a:latin typeface="Arial" panose="020B0604020202020204" pitchFamily="34" charset="0"/>
              </a:rPr>
            </a:fld>
            <a:endParaRPr lang="en-US" altLang="zh-CN" dirty="0">
              <a:latin typeface="Arial" panose="020B0604020202020204" pitchFamily="34" charset="0"/>
            </a:endParaRPr>
          </a:p>
        </p:txBody>
      </p:sp>
    </p:spTree>
  </p:cSld>
  <p:clrMapOvr>
    <a:masterClrMapping/>
  </p:clrMapOvr>
  <p:transition>
    <p:random/>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8" name="页脚占位符 7"/>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9" name="灯片编号占位符 8"/>
          <p:cNvSpPr>
            <a:spLocks noGrp="1"/>
          </p:cNvSpPr>
          <p:nvPr>
            <p:ph type="sldNum" sz="quarter" idx="12"/>
          </p:nvPr>
        </p:nvSpPr>
        <p:spPr/>
        <p:txBody>
          <a:bodyPr/>
          <a:p>
            <a:pPr lvl="0" eaLnBrk="1" hangingPunct="1"/>
            <a:fld id="{9A0DB2DC-4C9A-4742-B13C-FB6460FD3503}" type="slidenum">
              <a:rPr lang="en-US" altLang="zh-CN" dirty="0">
                <a:latin typeface="Arial" panose="020B0604020202020204" pitchFamily="34" charset="0"/>
              </a:rPr>
            </a:fld>
            <a:endParaRPr lang="en-US" altLang="zh-CN" dirty="0">
              <a:latin typeface="Arial" panose="020B0604020202020204" pitchFamily="34" charset="0"/>
            </a:endParaRPr>
          </a:p>
        </p:txBody>
      </p:sp>
    </p:spTree>
  </p:cSld>
  <p:clrMapOvr>
    <a:masterClrMapping/>
  </p:clrMapOvr>
  <p:transition>
    <p:random/>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4" name="页脚占位符 3"/>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p:txBody>
          <a:bodyPr/>
          <a:p>
            <a:pPr lvl="0" eaLnBrk="1" hangingPunct="1"/>
            <a:fld id="{9A0DB2DC-4C9A-4742-B13C-FB6460FD3503}" type="slidenum">
              <a:rPr lang="en-US" altLang="zh-CN" dirty="0">
                <a:latin typeface="Arial" panose="020B0604020202020204" pitchFamily="34" charset="0"/>
              </a:rPr>
            </a:fld>
            <a:endParaRPr lang="en-US" altLang="zh-CN" dirty="0">
              <a:latin typeface="Arial" panose="020B0604020202020204" pitchFamily="34" charset="0"/>
            </a:endParaRPr>
          </a:p>
        </p:txBody>
      </p:sp>
    </p:spTree>
  </p:cSld>
  <p:clrMapOvr>
    <a:masterClrMapping/>
  </p:clrMapOvr>
  <p:transition>
    <p:random/>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3" name="页脚占位符 2"/>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p:txBody>
          <a:bodyPr/>
          <a:p>
            <a:pPr lvl="0" eaLnBrk="1" hangingPunct="1"/>
            <a:fld id="{9A0DB2DC-4C9A-4742-B13C-FB6460FD3503}" type="slidenum">
              <a:rPr lang="en-US" altLang="zh-CN" dirty="0">
                <a:latin typeface="Arial" panose="020B0604020202020204" pitchFamily="34" charset="0"/>
              </a:rPr>
            </a:fld>
            <a:endParaRPr lang="en-US" altLang="zh-CN" dirty="0">
              <a:latin typeface="Arial" panose="020B0604020202020204" pitchFamily="34" charset="0"/>
            </a:endParaRPr>
          </a:p>
        </p:txBody>
      </p:sp>
    </p:spTree>
  </p:cSld>
  <p:clrMapOvr>
    <a:masterClrMapping/>
  </p:clrMapOvr>
  <p:transition>
    <p:random/>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p>
            <a:pPr lvl="0" eaLnBrk="1" hangingPunct="1"/>
            <a:fld id="{9A0DB2DC-4C9A-4742-B13C-FB6460FD3503}" type="slidenum">
              <a:rPr lang="en-US" altLang="zh-CN" dirty="0">
                <a:latin typeface="Arial" panose="020B0604020202020204" pitchFamily="34" charset="0"/>
              </a:rPr>
            </a:fld>
            <a:endParaRPr lang="en-US" altLang="zh-CN" dirty="0">
              <a:latin typeface="Arial" panose="020B0604020202020204" pitchFamily="34" charset="0"/>
            </a:endParaRPr>
          </a:p>
        </p:txBody>
      </p:sp>
    </p:spTree>
  </p:cSld>
  <p:clrMapOvr>
    <a:masterClrMapping/>
  </p:clrMapOvr>
  <p:transition>
    <p:random/>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p>
            <a:pPr lvl="0" eaLnBrk="1" hangingPunct="1"/>
            <a:fld id="{9A0DB2DC-4C9A-4742-B13C-FB6460FD3503}" type="slidenum">
              <a:rPr lang="en-US" altLang="zh-CN" dirty="0">
                <a:latin typeface="Arial" panose="020B0604020202020204" pitchFamily="34" charset="0"/>
              </a:rPr>
            </a:fld>
            <a:endParaRPr lang="en-US" altLang="zh-CN" dirty="0">
              <a:latin typeface="Arial" panose="020B0604020202020204" pitchFamily="34" charset="0"/>
            </a:endParaRPr>
          </a:p>
        </p:txBody>
      </p:sp>
    </p:spTree>
  </p:cSld>
  <p:clrMapOvr>
    <a:masterClrMapping/>
  </p:clrMapOvr>
  <p:transition>
    <p:random/>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p>
            <a:pPr lvl="0" eaLnBrk="1" hangingPunct="1"/>
            <a:fld id="{9A0DB2DC-4C9A-4742-B13C-FB6460FD3503}" type="slidenum">
              <a:rPr lang="en-US" altLang="zh-CN" dirty="0">
                <a:latin typeface="Arial" panose="020B0604020202020204" pitchFamily="34" charset="0"/>
              </a:rPr>
            </a:fld>
            <a:endParaRPr lang="en-US" altLang="zh-CN" dirty="0">
              <a:latin typeface="Arial" panose="020B0604020202020204" pitchFamily="34" charset="0"/>
            </a:endParaRPr>
          </a:p>
        </p:txBody>
      </p:sp>
    </p:spTree>
  </p:cSld>
  <p:clrMapOvr>
    <a:masterClrMapping/>
  </p:clrMapOvr>
  <p:transition>
    <p:random/>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p>
            <a:pPr lvl="0" eaLnBrk="1" hangingPunct="1"/>
            <a:fld id="{9A0DB2DC-4C9A-4742-B13C-FB6460FD3503}" type="slidenum">
              <a:rPr lang="en-US" altLang="zh-CN" dirty="0">
                <a:latin typeface="Arial" panose="020B0604020202020204" pitchFamily="34" charset="0"/>
              </a:rPr>
            </a:fld>
            <a:endParaRPr lang="en-US" altLang="zh-CN" dirty="0">
              <a:latin typeface="Arial" panose="020B0604020202020204" pitchFamily="34" charset="0"/>
            </a:endParaRPr>
          </a:p>
        </p:txBody>
      </p:sp>
    </p:spTree>
  </p:cSld>
  <p:clrMapOvr>
    <a:masterClrMapping/>
  </p:clrMapOvr>
  <p:transition>
    <p:random/>
  </p:transition>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1.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2"/>
          <a:stretch>
            <a:fillRect/>
          </a:stretch>
        </a:blipFill>
        <a:effectLst/>
      </p:bgPr>
    </p:bg>
    <p:spTree>
      <p:nvGrpSpPr>
        <p:cNvPr id="1" name=""/>
        <p:cNvGrpSpPr/>
        <p:nvPr/>
      </p:nvGrpSpPr>
      <p:grpSpPr/>
      <p:sp>
        <p:nvSpPr>
          <p:cNvPr id="1026" name="Rectangle 2"/>
          <p:cNvSpPr>
            <a:spLocks noGrp="1"/>
          </p:cNvSpPr>
          <p:nvPr>
            <p:ph type="title"/>
          </p:nvPr>
        </p:nvSpPr>
        <p:spPr>
          <a:xfrm>
            <a:off x="457200" y="274638"/>
            <a:ext cx="8229600" cy="1143000"/>
          </a:xfrm>
          <a:prstGeom prst="rect">
            <a:avLst/>
          </a:prstGeom>
          <a:noFill/>
          <a:ln w="9525">
            <a:noFill/>
          </a:ln>
        </p:spPr>
        <p:txBody>
          <a:bodyPr anchor="ctr"/>
          <a:p>
            <a:pPr lvl="0"/>
            <a:r>
              <a:rPr lang="zh-CN" altLang="en-US" dirty="0"/>
              <a:t>单击此处编辑母版标题样式</a:t>
            </a:r>
            <a:endParaRPr lang="zh-CN" altLang="en-US" dirty="0"/>
          </a:p>
        </p:txBody>
      </p:sp>
      <p:sp>
        <p:nvSpPr>
          <p:cNvPr id="1027" name="Rectangle 3"/>
          <p:cNvSpPr>
            <a:spLocks noGrp="1"/>
          </p:cNvSpPr>
          <p:nvPr>
            <p:ph type="body" idx="1"/>
          </p:nvPr>
        </p:nvSpPr>
        <p:spPr>
          <a:xfrm>
            <a:off x="457200" y="1600200"/>
            <a:ext cx="8229600" cy="4525963"/>
          </a:xfrm>
          <a:prstGeom prst="rect">
            <a:avLst/>
          </a:prstGeom>
          <a:noFill/>
          <a:ln w="9525">
            <a:noFill/>
          </a:ln>
        </p:spPr>
        <p:txBody>
          <a:bodyPr/>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ln>
          <a:effectLst/>
        </p:spPr>
        <p:txBody>
          <a:bodyPr vert="horz" wrap="square" lIns="91440" tIns="45720" rIns="91440" bIns="45720" numCol="1" anchor="t" anchorCtr="0" compatLnSpc="1"/>
          <a:lstStyle>
            <a:lvl1pPr>
              <a:defRPr sz="1400"/>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ln>
          <a:effectLst/>
        </p:spPr>
        <p:txBody>
          <a:bodyPr vert="horz" wrap="square" lIns="91440" tIns="45720" rIns="91440" bIns="45720" numCol="1" anchor="t" anchorCtr="0" compatLnSpc="1"/>
          <a:lstStyle>
            <a:lvl1pPr algn="ctr">
              <a:defRPr sz="1400"/>
            </a:lvl1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anose="020B0604020202020204" pitchFamily="34" charset="0"/>
              <a:ea typeface="宋体" panose="02010600030101010101" pitchFamily="2" charset="-122"/>
              <a:cs typeface="+mn-cs"/>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ln>
          <a:effectLst/>
        </p:spPr>
        <p:txBody>
          <a:bodyPr vert="horz" wrap="square" lIns="91440" tIns="45720" rIns="91440" bIns="45720" numCol="1" anchor="t" anchorCtr="0" compatLnSpc="1"/>
          <a:lstStyle>
            <a:lvl1pPr algn="r">
              <a:defRPr sz="1400"/>
            </a:lvl1pPr>
          </a:lstStyle>
          <a:p>
            <a:pPr lvl="0" eaLnBrk="1" hangingPunct="1"/>
            <a:fld id="{9A0DB2DC-4C9A-4742-B13C-FB6460FD3503}" type="slidenum">
              <a:rPr lang="en-US" altLang="zh-CN" dirty="0">
                <a:latin typeface="Arial" panose="020B0604020202020204" pitchFamily="34" charset="0"/>
              </a:rPr>
            </a:fld>
            <a:endParaRPr lang="en-US" altLang="zh-CN" dirty="0">
              <a:latin typeface="Arial" panose="020B0604020202020204" pitchFamily="34" charset="0"/>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random/>
  </p:transition>
  <p:hf sldNum="0" hdr="0" ftr="0" dt="0"/>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ea typeface="宋体" panose="02010600030101010101" pitchFamily="2" charset="-122"/>
        </a:defRPr>
      </a:lvl2pPr>
      <a:lvl3pPr algn="ctr" rtl="0" fontAlgn="base">
        <a:spcBef>
          <a:spcPct val="0"/>
        </a:spcBef>
        <a:spcAft>
          <a:spcPct val="0"/>
        </a:spcAft>
        <a:defRPr sz="4400">
          <a:solidFill>
            <a:schemeClr val="tx2"/>
          </a:solidFill>
          <a:latin typeface="Arial" panose="020B0604020202020204" pitchFamily="34" charset="0"/>
          <a:ea typeface="宋体" panose="02010600030101010101" pitchFamily="2" charset="-122"/>
        </a:defRPr>
      </a:lvl3pPr>
      <a:lvl4pPr algn="ctr" rtl="0" fontAlgn="base">
        <a:spcBef>
          <a:spcPct val="0"/>
        </a:spcBef>
        <a:spcAft>
          <a:spcPct val="0"/>
        </a:spcAft>
        <a:defRPr sz="4400">
          <a:solidFill>
            <a:schemeClr val="tx2"/>
          </a:solidFill>
          <a:latin typeface="Arial" panose="020B0604020202020204" pitchFamily="34" charset="0"/>
          <a:ea typeface="宋体" panose="02010600030101010101" pitchFamily="2" charset="-122"/>
        </a:defRPr>
      </a:lvl4pPr>
      <a:lvl5pPr algn="ctr" rtl="0" fontAlgn="base">
        <a:spcBef>
          <a:spcPct val="0"/>
        </a:spcBef>
        <a:spcAft>
          <a:spcPct val="0"/>
        </a:spcAft>
        <a:defRPr sz="4400">
          <a:solidFill>
            <a:schemeClr val="tx2"/>
          </a:solidFill>
          <a:latin typeface="Arial" panose="020B0604020202020204" pitchFamily="34" charset="0"/>
          <a:ea typeface="宋体" panose="02010600030101010101" pitchFamily="2" charset="-122"/>
        </a:defRPr>
      </a:lvl5pPr>
      <a:lvl6pPr marL="457200" algn="ctr" rtl="0" fontAlgn="base">
        <a:spcBef>
          <a:spcPct val="0"/>
        </a:spcBef>
        <a:spcAft>
          <a:spcPct val="0"/>
        </a:spcAft>
        <a:defRPr sz="4400">
          <a:solidFill>
            <a:schemeClr val="tx2"/>
          </a:solidFill>
          <a:latin typeface="Arial" panose="020B0604020202020204" pitchFamily="34" charset="0"/>
          <a:ea typeface="宋体" panose="02010600030101010101" pitchFamily="2" charset="-122"/>
        </a:defRPr>
      </a:lvl6pPr>
      <a:lvl7pPr marL="914400" algn="ctr" rtl="0" fontAlgn="base">
        <a:spcBef>
          <a:spcPct val="0"/>
        </a:spcBef>
        <a:spcAft>
          <a:spcPct val="0"/>
        </a:spcAft>
        <a:defRPr sz="4400">
          <a:solidFill>
            <a:schemeClr val="tx2"/>
          </a:solidFill>
          <a:latin typeface="Arial" panose="020B0604020202020204" pitchFamily="34" charset="0"/>
          <a:ea typeface="宋体" panose="02010600030101010101" pitchFamily="2" charset="-122"/>
        </a:defRPr>
      </a:lvl7pPr>
      <a:lvl8pPr marL="1371600" algn="ctr" rtl="0" fontAlgn="base">
        <a:spcBef>
          <a:spcPct val="0"/>
        </a:spcBef>
        <a:spcAft>
          <a:spcPct val="0"/>
        </a:spcAft>
        <a:defRPr sz="4400">
          <a:solidFill>
            <a:schemeClr val="tx2"/>
          </a:solidFill>
          <a:latin typeface="Arial" panose="020B0604020202020204" pitchFamily="34" charset="0"/>
          <a:ea typeface="宋体" panose="02010600030101010101" pitchFamily="2" charset="-122"/>
        </a:defRPr>
      </a:lvl8pPr>
      <a:lvl9pPr marL="1828800" algn="ctr" rtl="0" fontAlgn="base">
        <a:spcBef>
          <a:spcPct val="0"/>
        </a:spcBef>
        <a:spcAft>
          <a:spcPct val="0"/>
        </a:spcAft>
        <a:defRPr sz="4400">
          <a:solidFill>
            <a:schemeClr val="tx2"/>
          </a:solidFill>
          <a:latin typeface="Arial" panose="020B0604020202020204" pitchFamily="34" charset="0"/>
          <a:ea typeface="宋体" panose="02010600030101010101" pitchFamily="2" charset="-122"/>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ea typeface="+mn-ea"/>
        </a:defRPr>
      </a:lvl2pPr>
      <a:lvl3pPr marL="1143000" indent="-228600" algn="l" rtl="0" fontAlgn="base">
        <a:spcBef>
          <a:spcPct val="20000"/>
        </a:spcBef>
        <a:spcAft>
          <a:spcPct val="0"/>
        </a:spcAft>
        <a:buChar char="•"/>
        <a:defRPr sz="2400">
          <a:solidFill>
            <a:schemeClr val="tx1"/>
          </a:solidFill>
          <a:latin typeface="+mn-lt"/>
          <a:ea typeface="+mn-ea"/>
        </a:defRPr>
      </a:lvl3pPr>
      <a:lvl4pPr marL="1600200" indent="-228600" algn="l" rtl="0" fontAlgn="base">
        <a:spcBef>
          <a:spcPct val="20000"/>
        </a:spcBef>
        <a:spcAft>
          <a:spcPct val="0"/>
        </a:spcAft>
        <a:buChar char="–"/>
        <a:defRPr sz="2000">
          <a:solidFill>
            <a:schemeClr val="tx1"/>
          </a:solidFill>
          <a:latin typeface="+mn-lt"/>
          <a:ea typeface="+mn-ea"/>
        </a:defRPr>
      </a:lvl4pPr>
      <a:lvl5pPr marL="2057400" indent="-228600" algn="l" rtl="0" fontAlgn="base">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050" name="Rectangle 2"/>
          <p:cNvSpPr>
            <a:spLocks noGrp="1"/>
          </p:cNvSpPr>
          <p:nvPr>
            <p:ph type="ctrTitle"/>
          </p:nvPr>
        </p:nvSpPr>
        <p:spPr>
          <a:xfrm>
            <a:off x="685800" y="2133600"/>
            <a:ext cx="7772400" cy="1470025"/>
          </a:xfrm>
        </p:spPr>
        <p:txBody>
          <a:bodyPr vert="horz" wrap="square" lIns="91440" tIns="45720" rIns="91440" bIns="45720" anchor="ctr"/>
          <a:p>
            <a:pPr eaLnBrk="1" hangingPunct="1">
              <a:buClrTx/>
              <a:buSzTx/>
              <a:buFontTx/>
            </a:pPr>
            <a:r>
              <a:rPr lang="en-US" altLang="zh-CN" sz="6000" dirty="0">
                <a:solidFill>
                  <a:srgbClr val="CC00FF"/>
                </a:solidFill>
              </a:rPr>
              <a:t>    Word formation</a:t>
            </a:r>
            <a:endParaRPr lang="en-US" altLang="zh-CN" sz="6000" dirty="0">
              <a:solidFill>
                <a:srgbClr val="CC00FF"/>
              </a:solidFill>
            </a:endParaRPr>
          </a:p>
        </p:txBody>
      </p:sp>
      <p:sp>
        <p:nvSpPr>
          <p:cNvPr id="2051" name="Rectangle 3"/>
          <p:cNvSpPr>
            <a:spLocks noGrp="1"/>
          </p:cNvSpPr>
          <p:nvPr>
            <p:ph type="subTitle" idx="1"/>
          </p:nvPr>
        </p:nvSpPr>
        <p:spPr>
          <a:xfrm>
            <a:off x="2743200" y="5105400"/>
            <a:ext cx="6400800" cy="1752600"/>
          </a:xfrm>
        </p:spPr>
        <p:txBody>
          <a:bodyPr vert="horz" wrap="square" lIns="91440" tIns="45720" rIns="91440" bIns="45720" anchor="t"/>
          <a:p>
            <a:pPr eaLnBrk="1" hangingPunct="1">
              <a:buClrTx/>
              <a:buSzTx/>
              <a:buFontTx/>
            </a:pPr>
            <a:r>
              <a:rPr lang="en-US" altLang="zh-CN" dirty="0">
                <a:latin typeface="+mn-lt"/>
                <a:ea typeface="+mn-ea"/>
                <a:cs typeface="+mn-cs"/>
              </a:rPr>
              <a:t>Hou Zhiwen</a:t>
            </a:r>
            <a:r>
              <a:rPr lang="zh-CN" altLang="en-US" dirty="0">
                <a:latin typeface="+mn-lt"/>
                <a:ea typeface="+mn-ea"/>
                <a:cs typeface="+mn-cs"/>
              </a:rPr>
              <a:t> </a:t>
            </a:r>
            <a:endParaRPr lang="zh-CN" altLang="en-US" dirty="0">
              <a:latin typeface="+mn-lt"/>
              <a:ea typeface="+mn-ea"/>
              <a:cs typeface="+mn-cs"/>
            </a:endParaRPr>
          </a:p>
        </p:txBody>
      </p:sp>
    </p:spTree>
  </p:cSld>
  <p:clrMapOvr>
    <a:masterClrMapping/>
  </p:clrMapOvr>
  <p:transition>
    <p:random/>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074" name="Rectangle 2"/>
          <p:cNvSpPr>
            <a:spLocks noGrp="1"/>
          </p:cNvSpPr>
          <p:nvPr>
            <p:ph type="title"/>
          </p:nvPr>
        </p:nvSpPr>
        <p:spPr>
          <a:xfrm>
            <a:off x="457200" y="304800"/>
            <a:ext cx="8229600" cy="1143000"/>
          </a:xfrm>
        </p:spPr>
        <p:txBody>
          <a:bodyPr vert="horz" wrap="square" lIns="91440" tIns="45720" rIns="91440" bIns="45720" anchor="ctr"/>
          <a:p>
            <a:pPr eaLnBrk="1" hangingPunct="1"/>
            <a:r>
              <a:rPr lang="en-US" altLang="zh-CN" dirty="0">
                <a:latin typeface="宋体" panose="02010600030101010101" pitchFamily="2" charset="-122"/>
                <a:sym typeface="+mn-ea"/>
              </a:rPr>
              <a:t>What is a word?</a:t>
            </a:r>
            <a:endParaRPr lang="en-US" altLang="zh-CN" dirty="0"/>
          </a:p>
        </p:txBody>
      </p:sp>
      <p:sp>
        <p:nvSpPr>
          <p:cNvPr id="3075" name="Rectangle 3"/>
          <p:cNvSpPr>
            <a:spLocks noGrp="1"/>
          </p:cNvSpPr>
          <p:nvPr>
            <p:ph idx="1"/>
          </p:nvPr>
        </p:nvSpPr>
        <p:spPr>
          <a:xfrm>
            <a:off x="381000" y="1676400"/>
            <a:ext cx="8229600" cy="4525963"/>
          </a:xfrm>
        </p:spPr>
        <p:txBody>
          <a:bodyPr vert="horz" wrap="square" lIns="91440" tIns="45720" rIns="91440" bIns="45720" anchor="t"/>
          <a:p>
            <a:pPr marL="0" indent="0" eaLnBrk="1" hangingPunct="1">
              <a:lnSpc>
                <a:spcPct val="80000"/>
              </a:lnSpc>
              <a:buNone/>
            </a:pPr>
            <a:endParaRPr lang="en-US" altLang="zh-CN" dirty="0">
              <a:latin typeface="宋体" panose="02010600030101010101" pitchFamily="2" charset="-122"/>
            </a:endParaRPr>
          </a:p>
          <a:p>
            <a:pPr marL="0" indent="0" eaLnBrk="1" hangingPunct="1">
              <a:lnSpc>
                <a:spcPct val="80000"/>
              </a:lnSpc>
              <a:buNone/>
            </a:pPr>
            <a:r>
              <a:rPr lang="en-US" altLang="zh-CN" dirty="0">
                <a:latin typeface="宋体" panose="02010600030101010101" pitchFamily="2" charset="-122"/>
              </a:rPr>
              <a:t>A word is an interrupted string of letters which is preceded by a blank space and followed either by a bland space or punctuation mark.</a:t>
            </a:r>
            <a:endParaRPr lang="en-US" altLang="zh-CN" dirty="0">
              <a:latin typeface="宋体" panose="02010600030101010101" pitchFamily="2" charset="-122"/>
            </a:endParaRPr>
          </a:p>
          <a:p>
            <a:pPr marL="0" indent="0" eaLnBrk="1" hangingPunct="1">
              <a:lnSpc>
                <a:spcPct val="80000"/>
              </a:lnSpc>
              <a:buNone/>
            </a:pPr>
            <a:endParaRPr lang="en-US" altLang="zh-CN" dirty="0">
              <a:latin typeface="宋体" panose="02010600030101010101" pitchFamily="2" charset="-122"/>
            </a:endParaRPr>
          </a:p>
          <a:p>
            <a:pPr marL="0" indent="0" eaLnBrk="1" hangingPunct="1">
              <a:lnSpc>
                <a:spcPct val="80000"/>
              </a:lnSpc>
              <a:buNone/>
            </a:pPr>
            <a:endParaRPr lang="zh-CN" altLang="en-US" dirty="0">
              <a:latin typeface="宋体" panose="02010600030101010101" pitchFamily="2" charset="-122"/>
            </a:endParaRPr>
          </a:p>
        </p:txBody>
      </p:sp>
    </p:spTree>
  </p:cSld>
  <p:clrMapOvr>
    <a:masterClrMapping/>
  </p:clrMapOvr>
  <p:transition>
    <p:random/>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074" name="Rectangle 2"/>
          <p:cNvSpPr>
            <a:spLocks noGrp="1"/>
          </p:cNvSpPr>
          <p:nvPr>
            <p:ph type="title"/>
          </p:nvPr>
        </p:nvSpPr>
        <p:spPr>
          <a:xfrm>
            <a:off x="457200" y="304800"/>
            <a:ext cx="8229600" cy="1143000"/>
          </a:xfrm>
        </p:spPr>
        <p:txBody>
          <a:bodyPr vert="horz" wrap="square" lIns="91440" tIns="45720" rIns="91440" bIns="45720" anchor="ctr"/>
          <a:p>
            <a:pPr eaLnBrk="1" hangingPunct="1"/>
            <a:r>
              <a:rPr lang="en-US" altLang="zh-CN" dirty="0">
                <a:latin typeface="宋体" panose="02010600030101010101" pitchFamily="2" charset="-122"/>
                <a:sym typeface="+mn-ea"/>
              </a:rPr>
              <a:t>What is a morpheme?</a:t>
            </a:r>
            <a:endParaRPr lang="en-US" altLang="zh-CN" dirty="0"/>
          </a:p>
        </p:txBody>
      </p:sp>
      <p:sp>
        <p:nvSpPr>
          <p:cNvPr id="3075" name="Rectangle 3"/>
          <p:cNvSpPr>
            <a:spLocks noGrp="1"/>
          </p:cNvSpPr>
          <p:nvPr>
            <p:ph idx="1"/>
          </p:nvPr>
        </p:nvSpPr>
        <p:spPr>
          <a:xfrm>
            <a:off x="381000" y="1676400"/>
            <a:ext cx="8229600" cy="4525963"/>
          </a:xfrm>
        </p:spPr>
        <p:txBody>
          <a:bodyPr vert="horz" wrap="square" lIns="91440" tIns="45720" rIns="91440" bIns="45720" anchor="t"/>
          <a:p>
            <a:pPr marL="0" indent="0" algn="just" eaLnBrk="1" hangingPunct="1">
              <a:lnSpc>
                <a:spcPct val="80000"/>
              </a:lnSpc>
              <a:buNone/>
            </a:pPr>
            <a:endParaRPr lang="en-US" altLang="zh-CN" dirty="0">
              <a:latin typeface="宋体" panose="02010600030101010101" pitchFamily="2" charset="-122"/>
            </a:endParaRPr>
          </a:p>
          <a:p>
            <a:pPr marL="0" indent="0" algn="just" eaLnBrk="1" hangingPunct="1">
              <a:lnSpc>
                <a:spcPct val="80000"/>
              </a:lnSpc>
              <a:buNone/>
            </a:pPr>
            <a:r>
              <a:rPr lang="en-US" altLang="zh-CN" dirty="0">
                <a:latin typeface="宋体" panose="02010600030101010101" pitchFamily="2" charset="-122"/>
              </a:rPr>
              <a:t>In view of word-formation, the morpheme is seen as the smallest functioning unit in the compostion of words.Syntactically, however, a morpheme is the minimal form of grammatical analysis.</a:t>
            </a:r>
            <a:endParaRPr lang="en-US" altLang="zh-CN" dirty="0">
              <a:latin typeface="宋体" panose="02010600030101010101" pitchFamily="2" charset="-122"/>
            </a:endParaRPr>
          </a:p>
          <a:p>
            <a:pPr marL="0" indent="0" eaLnBrk="1" hangingPunct="1">
              <a:lnSpc>
                <a:spcPct val="80000"/>
              </a:lnSpc>
              <a:buNone/>
            </a:pPr>
            <a:endParaRPr lang="en-US" altLang="zh-CN" dirty="0">
              <a:latin typeface="宋体" panose="02010600030101010101" pitchFamily="2" charset="-122"/>
            </a:endParaRPr>
          </a:p>
          <a:p>
            <a:pPr marL="0" indent="0" eaLnBrk="1" hangingPunct="1">
              <a:lnSpc>
                <a:spcPct val="80000"/>
              </a:lnSpc>
              <a:buNone/>
            </a:pPr>
            <a:endParaRPr lang="zh-CN" altLang="en-US" dirty="0">
              <a:latin typeface="宋体" panose="02010600030101010101" pitchFamily="2" charset="-122"/>
            </a:endParaRPr>
          </a:p>
        </p:txBody>
      </p:sp>
    </p:spTree>
  </p:cSld>
  <p:clrMapOvr>
    <a:masterClrMapping/>
  </p:clrMapOvr>
  <p:transition>
    <p:random/>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074" name="Rectangle 2"/>
          <p:cNvSpPr>
            <a:spLocks noGrp="1"/>
          </p:cNvSpPr>
          <p:nvPr>
            <p:ph type="title"/>
          </p:nvPr>
        </p:nvSpPr>
        <p:spPr>
          <a:xfrm>
            <a:off x="457200" y="304800"/>
            <a:ext cx="8229600" cy="1143000"/>
          </a:xfrm>
        </p:spPr>
        <p:txBody>
          <a:bodyPr vert="horz" wrap="square" lIns="91440" tIns="45720" rIns="91440" bIns="45720" anchor="ctr"/>
          <a:p>
            <a:pPr eaLnBrk="1" hangingPunct="1"/>
            <a:r>
              <a:rPr lang="en-US" altLang="zh-CN" dirty="0"/>
              <a:t>Word Formation</a:t>
            </a:r>
            <a:endParaRPr lang="en-US" altLang="zh-CN" dirty="0"/>
          </a:p>
        </p:txBody>
      </p:sp>
      <p:sp>
        <p:nvSpPr>
          <p:cNvPr id="3075" name="Rectangle 3"/>
          <p:cNvSpPr>
            <a:spLocks noGrp="1"/>
          </p:cNvSpPr>
          <p:nvPr>
            <p:ph idx="1"/>
          </p:nvPr>
        </p:nvSpPr>
        <p:spPr>
          <a:xfrm>
            <a:off x="381000" y="1676400"/>
            <a:ext cx="8229600" cy="4525963"/>
          </a:xfrm>
        </p:spPr>
        <p:txBody>
          <a:bodyPr vert="horz" wrap="square" lIns="91440" tIns="45720" rIns="91440" bIns="45720" anchor="t"/>
          <a:p>
            <a:pPr marL="0" indent="0" eaLnBrk="1" hangingPunct="1">
              <a:lnSpc>
                <a:spcPct val="80000"/>
              </a:lnSpc>
              <a:buNone/>
            </a:pPr>
            <a:endParaRPr lang="en-US" altLang="zh-CN" dirty="0">
              <a:latin typeface="宋体" panose="02010600030101010101" pitchFamily="2" charset="-122"/>
            </a:endParaRPr>
          </a:p>
          <a:p>
            <a:pPr marL="0" indent="0" eaLnBrk="1" hangingPunct="1">
              <a:lnSpc>
                <a:spcPct val="80000"/>
              </a:lnSpc>
              <a:buNone/>
            </a:pPr>
            <a:endParaRPr lang="en-US" altLang="zh-CN" dirty="0">
              <a:latin typeface="宋体" panose="02010600030101010101" pitchFamily="2" charset="-122"/>
            </a:endParaRPr>
          </a:p>
          <a:p>
            <a:pPr marL="0" indent="0" eaLnBrk="1" hangingPunct="1">
              <a:lnSpc>
                <a:spcPct val="80000"/>
              </a:lnSpc>
              <a:buNone/>
            </a:pPr>
            <a:r>
              <a:rPr lang="en-US" altLang="zh-CN" dirty="0">
                <a:latin typeface="宋体" panose="02010600030101010101" pitchFamily="2" charset="-122"/>
              </a:rPr>
              <a:t>Word formation is a process in which morphemes are combined to form words according certain rules.</a:t>
            </a:r>
            <a:r>
              <a:rPr lang="zh-CN" altLang="en-US" dirty="0">
                <a:latin typeface="宋体" panose="02010600030101010101" pitchFamily="2" charset="-122"/>
              </a:rPr>
              <a:t> </a:t>
            </a:r>
            <a:endParaRPr lang="zh-CN" altLang="en-US" dirty="0">
              <a:latin typeface="宋体" panose="02010600030101010101" pitchFamily="2" charset="-122"/>
            </a:endParaRPr>
          </a:p>
          <a:p>
            <a:pPr marL="0" indent="0" eaLnBrk="1" hangingPunct="1">
              <a:lnSpc>
                <a:spcPct val="80000"/>
              </a:lnSpc>
              <a:buNone/>
            </a:pPr>
            <a:endParaRPr lang="zh-CN" altLang="en-US" dirty="0">
              <a:latin typeface="宋体" panose="02010600030101010101" pitchFamily="2" charset="-122"/>
            </a:endParaRPr>
          </a:p>
        </p:txBody>
      </p:sp>
    </p:spTree>
  </p:cSld>
  <p:clrMapOvr>
    <a:masterClrMapping/>
  </p:clrMapOvr>
  <p:transition>
    <p:random/>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098" name="Rectangle 2"/>
          <p:cNvSpPr>
            <a:spLocks noGrp="1"/>
          </p:cNvSpPr>
          <p:nvPr>
            <p:ph type="title"/>
          </p:nvPr>
        </p:nvSpPr>
        <p:spPr/>
        <p:txBody>
          <a:bodyPr vert="horz" wrap="square" lIns="91440" tIns="45720" rIns="91440" bIns="45720" anchor="ctr"/>
          <a:p>
            <a:pPr eaLnBrk="1" hangingPunct="1"/>
            <a:r>
              <a:rPr lang="en-US" altLang="zh-CN" sz="4000" b="1" dirty="0"/>
              <a:t>Two types of morphemes</a:t>
            </a:r>
            <a:endParaRPr lang="zh-CN" altLang="en-US" sz="4000" b="1" dirty="0"/>
          </a:p>
        </p:txBody>
      </p:sp>
      <p:sp>
        <p:nvSpPr>
          <p:cNvPr id="4099" name="Rectangle 3"/>
          <p:cNvSpPr>
            <a:spLocks noGrp="1"/>
          </p:cNvSpPr>
          <p:nvPr>
            <p:ph idx="1"/>
          </p:nvPr>
        </p:nvSpPr>
        <p:spPr>
          <a:xfrm>
            <a:off x="90805" y="1600200"/>
            <a:ext cx="8990965" cy="5133340"/>
          </a:xfrm>
        </p:spPr>
        <p:txBody>
          <a:bodyPr vert="horz" wrap="square" lIns="91440" tIns="45720" rIns="91440" bIns="45720" anchor="t"/>
          <a:p>
            <a:pPr eaLnBrk="1" hangingPunct="1"/>
            <a:endParaRPr lang="en-US" altLang="zh-CN" sz="4000" dirty="0"/>
          </a:p>
          <a:p>
            <a:pPr eaLnBrk="1" hangingPunct="1"/>
            <a:r>
              <a:rPr lang="en-US" altLang="zh-CN" sz="4000" dirty="0"/>
              <a:t>1</a:t>
            </a:r>
            <a:r>
              <a:rPr lang="zh-CN" altLang="en-US" sz="4000" dirty="0"/>
              <a:t>．</a:t>
            </a:r>
            <a:r>
              <a:rPr lang="en-US" altLang="zh-CN" sz="4000" dirty="0"/>
              <a:t>Root</a:t>
            </a:r>
            <a:endParaRPr lang="zh-CN" altLang="en-US" sz="4000" dirty="0"/>
          </a:p>
          <a:p>
            <a:pPr eaLnBrk="1" hangingPunct="1"/>
            <a:endParaRPr lang="zh-CN" altLang="en-US" sz="4000" dirty="0"/>
          </a:p>
          <a:p>
            <a:pPr eaLnBrk="1" hangingPunct="1"/>
            <a:r>
              <a:rPr lang="en-US" altLang="zh-CN" sz="4000" dirty="0"/>
              <a:t>2</a:t>
            </a:r>
            <a:r>
              <a:rPr lang="zh-CN" altLang="en-US" sz="4000" dirty="0"/>
              <a:t>．</a:t>
            </a:r>
            <a:r>
              <a:rPr lang="en-US" altLang="zh-CN" sz="4000" dirty="0"/>
              <a:t>affix</a:t>
            </a:r>
            <a:endParaRPr lang="zh-CN" altLang="en-US" sz="4000" dirty="0"/>
          </a:p>
          <a:p>
            <a:pPr eaLnBrk="1" hangingPunct="1"/>
            <a:endParaRPr lang="zh-CN" altLang="en-US" sz="4000" dirty="0"/>
          </a:p>
          <a:p>
            <a:pPr eaLnBrk="1" hangingPunct="1"/>
            <a:endParaRPr lang="zh-CN" altLang="en-US" sz="4000" dirty="0"/>
          </a:p>
        </p:txBody>
      </p:sp>
    </p:spTree>
  </p:cSld>
  <p:clrMapOvr>
    <a:masterClrMapping/>
  </p:clrMapOvr>
  <p:transition>
    <p:random/>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122" name="Rectangle 2"/>
          <p:cNvSpPr>
            <a:spLocks noGrp="1"/>
          </p:cNvSpPr>
          <p:nvPr>
            <p:ph type="title"/>
          </p:nvPr>
        </p:nvSpPr>
        <p:spPr/>
        <p:txBody>
          <a:bodyPr vert="horz" wrap="square" lIns="91440" tIns="45720" rIns="91440" bIns="45720" anchor="ctr"/>
          <a:p>
            <a:pPr eaLnBrk="1" hangingPunct="1"/>
            <a:r>
              <a:rPr lang="en-US" altLang="zh-CN" dirty="0"/>
              <a:t>A</a:t>
            </a:r>
            <a:r>
              <a:rPr lang="zh-CN" altLang="en-US" dirty="0"/>
              <a:t>．</a:t>
            </a:r>
            <a:r>
              <a:rPr lang="en-US" altLang="zh-CN" dirty="0"/>
              <a:t>Root</a:t>
            </a:r>
            <a:endParaRPr lang="zh-CN" altLang="en-US" dirty="0"/>
          </a:p>
        </p:txBody>
      </p:sp>
      <p:sp>
        <p:nvSpPr>
          <p:cNvPr id="5123" name="Rectangle 3"/>
          <p:cNvSpPr>
            <a:spLocks noGrp="1"/>
          </p:cNvSpPr>
          <p:nvPr>
            <p:ph idx="1"/>
          </p:nvPr>
        </p:nvSpPr>
        <p:spPr>
          <a:xfrm>
            <a:off x="381000" y="1295400"/>
            <a:ext cx="8455660" cy="4526280"/>
          </a:xfrm>
        </p:spPr>
        <p:txBody>
          <a:bodyPr vert="horz" wrap="square" lIns="91440" tIns="45720" rIns="91440" bIns="45720" anchor="t"/>
          <a:p>
            <a:pPr eaLnBrk="1" hangingPunct="1">
              <a:lnSpc>
                <a:spcPct val="90000"/>
              </a:lnSpc>
              <a:buNone/>
            </a:pPr>
            <a:endParaRPr lang="en-US" altLang="zh-CN" sz="2400" dirty="0"/>
          </a:p>
          <a:p>
            <a:pPr eaLnBrk="1" hangingPunct="1">
              <a:lnSpc>
                <a:spcPct val="90000"/>
              </a:lnSpc>
            </a:pPr>
            <a:r>
              <a:rPr lang="en-US" altLang="zh-CN" sz="2400" dirty="0"/>
              <a:t>A root </a:t>
            </a:r>
            <a:r>
              <a:rPr lang="zh-CN" altLang="en-US" sz="2400" dirty="0"/>
              <a:t>：</a:t>
            </a:r>
            <a:endParaRPr lang="zh-CN" altLang="en-US" sz="2400" dirty="0"/>
          </a:p>
          <a:p>
            <a:pPr eaLnBrk="1" hangingPunct="1">
              <a:lnSpc>
                <a:spcPct val="90000"/>
              </a:lnSpc>
            </a:pPr>
            <a:r>
              <a:rPr lang="en-US" altLang="zh-CN" sz="2400" dirty="0"/>
              <a:t>A root is the basic form of a word which c</a:t>
            </a:r>
            <a:r>
              <a:rPr lang="zh-CN" altLang="en-US" sz="2400" dirty="0"/>
              <a:t>a</a:t>
            </a:r>
            <a:r>
              <a:rPr lang="en-US" altLang="zh-CN" sz="2400" dirty="0"/>
              <a:t>n not be further analyzed without total loss of identity.</a:t>
            </a:r>
            <a:r>
              <a:rPr lang="zh-CN" altLang="en-US" sz="2400" dirty="0"/>
              <a:t> </a:t>
            </a:r>
            <a:r>
              <a:rPr lang="en-US" altLang="zh-CN" sz="2400" dirty="0"/>
              <a:t>It is the part of the word that remains when all affixes have been removed.</a:t>
            </a:r>
            <a:endParaRPr lang="en-US" altLang="zh-CN" sz="2400" dirty="0"/>
          </a:p>
          <a:p>
            <a:pPr eaLnBrk="1" hangingPunct="1">
              <a:lnSpc>
                <a:spcPct val="90000"/>
              </a:lnSpc>
            </a:pPr>
            <a:endParaRPr lang="en-US" altLang="zh-CN" sz="2400" dirty="0"/>
          </a:p>
          <a:p>
            <a:pPr eaLnBrk="1" hangingPunct="1">
              <a:lnSpc>
                <a:spcPct val="90000"/>
              </a:lnSpc>
            </a:pPr>
            <a:endParaRPr lang="en-US" altLang="zh-CN" sz="2400" dirty="0"/>
          </a:p>
        </p:txBody>
      </p:sp>
    </p:spTree>
  </p:cSld>
  <p:clrMapOvr>
    <a:masterClrMapping/>
  </p:clrMapOvr>
  <p:transition>
    <p:random/>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122" name="Rectangle 2"/>
          <p:cNvSpPr>
            <a:spLocks noGrp="1"/>
          </p:cNvSpPr>
          <p:nvPr>
            <p:ph type="title"/>
          </p:nvPr>
        </p:nvSpPr>
        <p:spPr/>
        <p:txBody>
          <a:bodyPr vert="horz" wrap="square" lIns="91440" tIns="45720" rIns="91440" bIns="45720" anchor="ctr"/>
          <a:p>
            <a:pPr eaLnBrk="1" hangingPunct="1"/>
            <a:r>
              <a:rPr lang="en-US" altLang="zh-CN" dirty="0"/>
              <a:t>Two types of Roots</a:t>
            </a:r>
            <a:endParaRPr lang="zh-CN" altLang="en-US" dirty="0"/>
          </a:p>
        </p:txBody>
      </p:sp>
      <p:sp>
        <p:nvSpPr>
          <p:cNvPr id="5123" name="Rectangle 3"/>
          <p:cNvSpPr>
            <a:spLocks noGrp="1"/>
          </p:cNvSpPr>
          <p:nvPr>
            <p:ph idx="1"/>
          </p:nvPr>
        </p:nvSpPr>
        <p:spPr>
          <a:xfrm>
            <a:off x="381000" y="1295400"/>
            <a:ext cx="8455660" cy="4526280"/>
          </a:xfrm>
        </p:spPr>
        <p:txBody>
          <a:bodyPr vert="horz" wrap="square" lIns="91440" tIns="45720" rIns="91440" bIns="45720" anchor="t"/>
          <a:p>
            <a:pPr eaLnBrk="1" hangingPunct="1">
              <a:lnSpc>
                <a:spcPct val="90000"/>
              </a:lnSpc>
              <a:buNone/>
            </a:pPr>
            <a:endParaRPr lang="en-US" altLang="zh-CN" sz="2400" dirty="0"/>
          </a:p>
          <a:p>
            <a:pPr eaLnBrk="1" hangingPunct="1">
              <a:lnSpc>
                <a:spcPct val="90000"/>
              </a:lnSpc>
            </a:pPr>
            <a:r>
              <a:rPr lang="en-US" altLang="zh-CN" sz="2400" dirty="0"/>
              <a:t>1. A free root: a free root is a free morpheme. </a:t>
            </a:r>
            <a:endParaRPr lang="en-US" altLang="zh-CN" sz="2400" dirty="0"/>
          </a:p>
          <a:p>
            <a:pPr eaLnBrk="1" hangingPunct="1">
              <a:lnSpc>
                <a:spcPct val="90000"/>
              </a:lnSpc>
            </a:pPr>
            <a:r>
              <a:rPr lang="en-US" altLang="zh-CN" sz="2400" dirty="0"/>
              <a:t>  Eg. man, earth, wind, car, anger are free roots.</a:t>
            </a:r>
            <a:endParaRPr lang="en-US" altLang="zh-CN" sz="2400" dirty="0"/>
          </a:p>
          <a:p>
            <a:pPr eaLnBrk="1" hangingPunct="1">
              <a:lnSpc>
                <a:spcPct val="90000"/>
              </a:lnSpc>
            </a:pPr>
            <a:endParaRPr lang="en-US" altLang="zh-CN" sz="2400" dirty="0"/>
          </a:p>
          <a:p>
            <a:pPr eaLnBrk="1" hangingPunct="1">
              <a:lnSpc>
                <a:spcPct val="90000"/>
              </a:lnSpc>
            </a:pPr>
            <a:r>
              <a:rPr lang="en-US" altLang="zh-CN" sz="2400" dirty="0"/>
              <a:t>2. A bound root: a bound root is a form that can not stand alone but has to combine with other morphemes to make words.</a:t>
            </a:r>
            <a:endParaRPr lang="en-US" altLang="zh-CN" sz="2400" dirty="0"/>
          </a:p>
          <a:p>
            <a:pPr eaLnBrk="1" hangingPunct="1">
              <a:lnSpc>
                <a:spcPct val="90000"/>
              </a:lnSpc>
            </a:pPr>
            <a:r>
              <a:rPr lang="en-US" altLang="zh-CN" sz="2400" dirty="0"/>
              <a:t>  Eg. dict is a bound root, which converys the meaning of “say or speak”, but it is not a word itself. Yet with affixes, it can create many words.</a:t>
            </a:r>
            <a:endParaRPr lang="en-US" altLang="zh-CN" sz="2400" dirty="0"/>
          </a:p>
          <a:p>
            <a:pPr eaLnBrk="1" hangingPunct="1">
              <a:lnSpc>
                <a:spcPct val="90000"/>
              </a:lnSpc>
            </a:pPr>
            <a:r>
              <a:rPr lang="en-US" altLang="zh-CN" sz="2400" dirty="0"/>
              <a:t>dict</a:t>
            </a:r>
            <a:r>
              <a:rPr lang="zh-CN" altLang="en-US" sz="2400" dirty="0">
                <a:sym typeface="+mn-ea"/>
              </a:rPr>
              <a:t>→</a:t>
            </a:r>
            <a:r>
              <a:rPr lang="en-US" altLang="zh-CN" sz="2400" dirty="0"/>
              <a:t>contradict(the prefix contra is added, meaning “speak against”</a:t>
            </a:r>
            <a:r>
              <a:rPr lang="zh-CN" altLang="en-US" sz="2400" dirty="0"/>
              <a:t>）</a:t>
            </a:r>
            <a:endParaRPr lang="zh-CN" altLang="en-US" sz="2400" dirty="0"/>
          </a:p>
          <a:p>
            <a:pPr eaLnBrk="1" hangingPunct="1">
              <a:lnSpc>
                <a:spcPct val="90000"/>
              </a:lnSpc>
            </a:pPr>
            <a:r>
              <a:rPr lang="en-US" altLang="zh-CN" sz="2400" dirty="0"/>
              <a:t>dict</a:t>
            </a:r>
            <a:r>
              <a:rPr lang="zh-CN" altLang="en-US" sz="2400" dirty="0">
                <a:sym typeface="+mn-ea"/>
              </a:rPr>
              <a:t>→</a:t>
            </a:r>
            <a:r>
              <a:rPr lang="en-US" altLang="zh-CN" sz="2400" dirty="0">
                <a:sym typeface="+mn-ea"/>
              </a:rPr>
              <a:t>predict(the prefix pre is added, meaning “tell beforehand”.</a:t>
            </a:r>
            <a:r>
              <a:rPr lang="zh-CN" altLang="en-US" sz="2400" dirty="0">
                <a:sym typeface="+mn-ea"/>
              </a:rPr>
              <a:t>）</a:t>
            </a:r>
            <a:endParaRPr lang="zh-CN" altLang="en-US" sz="2400" dirty="0"/>
          </a:p>
          <a:p>
            <a:pPr eaLnBrk="1" hangingPunct="1">
              <a:lnSpc>
                <a:spcPct val="90000"/>
              </a:lnSpc>
            </a:pPr>
            <a:endParaRPr lang="zh-CN" altLang="en-US" sz="2400" dirty="0"/>
          </a:p>
          <a:p>
            <a:pPr eaLnBrk="1" hangingPunct="1">
              <a:lnSpc>
                <a:spcPct val="90000"/>
              </a:lnSpc>
            </a:pPr>
            <a:endParaRPr lang="en-US" altLang="zh-CN" sz="2400" dirty="0"/>
          </a:p>
          <a:p>
            <a:pPr eaLnBrk="1" hangingPunct="1">
              <a:lnSpc>
                <a:spcPct val="90000"/>
              </a:lnSpc>
            </a:pPr>
            <a:endParaRPr lang="en-US" altLang="zh-CN" sz="2400" dirty="0"/>
          </a:p>
        </p:txBody>
      </p:sp>
    </p:spTree>
  </p:cSld>
  <p:clrMapOvr>
    <a:masterClrMapping/>
  </p:clrMapOvr>
  <p:transition>
    <p:random/>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122" name="Rectangle 2"/>
          <p:cNvSpPr>
            <a:spLocks noGrp="1"/>
          </p:cNvSpPr>
          <p:nvPr>
            <p:ph type="title"/>
          </p:nvPr>
        </p:nvSpPr>
        <p:spPr/>
        <p:txBody>
          <a:bodyPr vert="horz" wrap="square" lIns="91440" tIns="45720" rIns="91440" bIns="45720" anchor="ctr"/>
          <a:p>
            <a:pPr eaLnBrk="1" hangingPunct="1"/>
            <a:r>
              <a:rPr lang="en-US" altLang="zh-CN" dirty="0"/>
              <a:t>B</a:t>
            </a:r>
            <a:r>
              <a:rPr lang="zh-CN" altLang="en-US" dirty="0"/>
              <a:t>．</a:t>
            </a:r>
            <a:r>
              <a:rPr lang="en-US" altLang="zh-CN" dirty="0"/>
              <a:t>Affix</a:t>
            </a:r>
            <a:endParaRPr lang="en-US" altLang="zh-CN" dirty="0"/>
          </a:p>
        </p:txBody>
      </p:sp>
      <p:sp>
        <p:nvSpPr>
          <p:cNvPr id="5123" name="Rectangle 3"/>
          <p:cNvSpPr>
            <a:spLocks noGrp="1"/>
          </p:cNvSpPr>
          <p:nvPr>
            <p:ph idx="1"/>
          </p:nvPr>
        </p:nvSpPr>
        <p:spPr>
          <a:xfrm>
            <a:off x="381000" y="1295400"/>
            <a:ext cx="8455660" cy="4526280"/>
          </a:xfrm>
        </p:spPr>
        <p:txBody>
          <a:bodyPr vert="horz" wrap="square" lIns="91440" tIns="45720" rIns="91440" bIns="45720" anchor="t"/>
          <a:p>
            <a:pPr eaLnBrk="1" hangingPunct="1">
              <a:lnSpc>
                <a:spcPct val="90000"/>
              </a:lnSpc>
              <a:buNone/>
            </a:pPr>
            <a:endParaRPr lang="en-US" altLang="zh-CN" sz="2400" dirty="0"/>
          </a:p>
          <a:p>
            <a:pPr eaLnBrk="1" hangingPunct="1">
              <a:lnSpc>
                <a:spcPct val="90000"/>
              </a:lnSpc>
            </a:pPr>
            <a:r>
              <a:rPr lang="en-US" altLang="zh-CN" sz="2400" dirty="0"/>
              <a:t>Affixes are forms that are attached to words or word elements to modify meaning or function. All affixes are bound morphemes because they can not stand as words in their own right.</a:t>
            </a:r>
            <a:endParaRPr lang="en-US" altLang="zh-CN" sz="2400" dirty="0"/>
          </a:p>
          <a:p>
            <a:pPr eaLnBrk="1" hangingPunct="1">
              <a:lnSpc>
                <a:spcPct val="90000"/>
              </a:lnSpc>
            </a:pPr>
            <a:endParaRPr lang="en-US" altLang="zh-CN" sz="2400" dirty="0"/>
          </a:p>
        </p:txBody>
      </p:sp>
    </p:spTree>
  </p:cSld>
  <p:clrMapOvr>
    <a:masterClrMapping/>
  </p:clrMapOvr>
  <p:transition>
    <p:random/>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122" name="Rectangle 2"/>
          <p:cNvSpPr>
            <a:spLocks noGrp="1"/>
          </p:cNvSpPr>
          <p:nvPr>
            <p:ph type="title"/>
          </p:nvPr>
        </p:nvSpPr>
        <p:spPr/>
        <p:txBody>
          <a:bodyPr vert="horz" wrap="square" lIns="91440" tIns="45720" rIns="91440" bIns="45720" anchor="ctr"/>
          <a:p>
            <a:pPr eaLnBrk="1" hangingPunct="1"/>
            <a:r>
              <a:rPr lang="en-US" altLang="zh-CN" dirty="0"/>
              <a:t>Two types of affixes</a:t>
            </a:r>
            <a:endParaRPr lang="zh-CN" altLang="en-US" dirty="0"/>
          </a:p>
        </p:txBody>
      </p:sp>
      <p:sp>
        <p:nvSpPr>
          <p:cNvPr id="5123" name="Rectangle 3"/>
          <p:cNvSpPr>
            <a:spLocks noGrp="1"/>
          </p:cNvSpPr>
          <p:nvPr>
            <p:ph idx="1"/>
          </p:nvPr>
        </p:nvSpPr>
        <p:spPr>
          <a:xfrm>
            <a:off x="381000" y="1295400"/>
            <a:ext cx="8455660" cy="4526280"/>
          </a:xfrm>
        </p:spPr>
        <p:txBody>
          <a:bodyPr vert="horz" wrap="square" lIns="91440" tIns="45720" rIns="91440" bIns="45720" anchor="t"/>
          <a:p>
            <a:pPr eaLnBrk="1" hangingPunct="1">
              <a:lnSpc>
                <a:spcPct val="90000"/>
              </a:lnSpc>
              <a:buNone/>
            </a:pPr>
            <a:r>
              <a:rPr lang="en-US" altLang="zh-CN" sz="2400" dirty="0"/>
              <a:t>According to the functions of affixes, they can divided into inflectional affixes and derivational affixes</a:t>
            </a:r>
            <a:endParaRPr lang="en-US" altLang="zh-CN" sz="2400" dirty="0"/>
          </a:p>
          <a:p>
            <a:pPr eaLnBrk="1" hangingPunct="1">
              <a:lnSpc>
                <a:spcPct val="90000"/>
              </a:lnSpc>
            </a:pPr>
            <a:r>
              <a:rPr lang="en-US" altLang="zh-CN" sz="2400" dirty="0"/>
              <a:t>1. I</a:t>
            </a:r>
            <a:r>
              <a:rPr lang="en-US" altLang="zh-CN" sz="2400" dirty="0">
                <a:sym typeface="+mn-ea"/>
              </a:rPr>
              <a:t>nflectional affixes </a:t>
            </a:r>
            <a:endParaRPr lang="en-US" altLang="zh-CN" sz="2400" dirty="0">
              <a:sym typeface="+mn-ea"/>
            </a:endParaRPr>
          </a:p>
          <a:p>
            <a:pPr eaLnBrk="1" hangingPunct="1">
              <a:lnSpc>
                <a:spcPct val="90000"/>
              </a:lnSpc>
            </a:pPr>
            <a:r>
              <a:rPr lang="en-US" altLang="zh-CN" sz="2400" dirty="0">
                <a:sym typeface="+mn-ea"/>
              </a:rPr>
              <a:t>Inflectional affixes </a:t>
            </a:r>
            <a:r>
              <a:rPr lang="en-US" altLang="zh-CN" sz="2400" dirty="0">
                <a:sym typeface="+mn-ea"/>
              </a:rPr>
              <a:t>indicate the syntactic relationships between words and thus function as grammatical markers.</a:t>
            </a:r>
            <a:endParaRPr lang="en-US" altLang="zh-CN" sz="2400" dirty="0">
              <a:sym typeface="+mn-ea"/>
            </a:endParaRPr>
          </a:p>
          <a:p>
            <a:pPr eaLnBrk="1" hangingPunct="1">
              <a:lnSpc>
                <a:spcPct val="90000"/>
              </a:lnSpc>
            </a:pPr>
            <a:r>
              <a:rPr lang="en-US" altLang="zh-CN" sz="2400" dirty="0"/>
              <a:t>eg.</a:t>
            </a:r>
            <a:endParaRPr lang="en-US" altLang="zh-CN" sz="2400" dirty="0"/>
          </a:p>
          <a:p>
            <a:pPr eaLnBrk="1" hangingPunct="1">
              <a:lnSpc>
                <a:spcPct val="90000"/>
              </a:lnSpc>
            </a:pPr>
            <a:r>
              <a:rPr lang="en-US" altLang="zh-CN" sz="2400" dirty="0"/>
              <a:t>dog+s</a:t>
            </a:r>
            <a:r>
              <a:rPr lang="zh-CN" altLang="en-US" sz="2400" dirty="0">
                <a:sym typeface="+mn-ea"/>
              </a:rPr>
              <a:t>→</a:t>
            </a:r>
            <a:r>
              <a:rPr lang="en-US" altLang="zh-CN" sz="2400" dirty="0">
                <a:sym typeface="+mn-ea"/>
              </a:rPr>
              <a:t>dogs (the regular plural suffix-s is added)</a:t>
            </a:r>
            <a:endParaRPr lang="en-US" altLang="zh-CN" sz="2400" dirty="0">
              <a:sym typeface="+mn-ea"/>
            </a:endParaRPr>
          </a:p>
          <a:p>
            <a:pPr eaLnBrk="1" hangingPunct="1">
              <a:lnSpc>
                <a:spcPct val="90000"/>
              </a:lnSpc>
            </a:pPr>
            <a:r>
              <a:rPr lang="en-US" altLang="zh-CN" sz="2400" dirty="0">
                <a:sym typeface="+mn-ea"/>
              </a:rPr>
              <a:t>hard+est</a:t>
            </a:r>
            <a:r>
              <a:rPr lang="zh-CN" altLang="en-US" sz="2400" dirty="0">
                <a:sym typeface="+mn-ea"/>
              </a:rPr>
              <a:t>→</a:t>
            </a:r>
            <a:r>
              <a:rPr lang="en-US" altLang="zh-CN" sz="2400" dirty="0">
                <a:sym typeface="+mn-ea"/>
              </a:rPr>
              <a:t>hardest(-est is attached to hard to show their superlative degrees.)</a:t>
            </a:r>
            <a:endParaRPr lang="en-US" altLang="zh-CN" sz="2400" dirty="0"/>
          </a:p>
          <a:p>
            <a:pPr eaLnBrk="1" hangingPunct="1">
              <a:lnSpc>
                <a:spcPct val="90000"/>
              </a:lnSpc>
            </a:pPr>
            <a:r>
              <a:rPr lang="en-US" altLang="zh-CN" sz="2400" dirty="0"/>
              <a:t>2. Derivational affixes</a:t>
            </a:r>
            <a:endParaRPr lang="en-US" altLang="zh-CN" sz="2400" dirty="0"/>
          </a:p>
          <a:p>
            <a:pPr eaLnBrk="1" hangingPunct="1">
              <a:lnSpc>
                <a:spcPct val="90000"/>
              </a:lnSpc>
            </a:pPr>
            <a:r>
              <a:rPr lang="en-US" altLang="zh-CN" sz="2400" dirty="0"/>
              <a:t> Affixes which are derive new words are known as d</a:t>
            </a:r>
            <a:r>
              <a:rPr lang="en-US" altLang="zh-CN" sz="2400" dirty="0">
                <a:sym typeface="+mn-ea"/>
              </a:rPr>
              <a:t>erivational affixes.</a:t>
            </a:r>
            <a:endParaRPr lang="en-US" altLang="zh-CN" sz="2400" dirty="0">
              <a:sym typeface="+mn-ea"/>
            </a:endParaRPr>
          </a:p>
          <a:p>
            <a:pPr eaLnBrk="1" hangingPunct="1">
              <a:lnSpc>
                <a:spcPct val="90000"/>
              </a:lnSpc>
            </a:pPr>
            <a:r>
              <a:rPr lang="en-US" altLang="zh-CN" sz="2400" dirty="0">
                <a:sym typeface="+mn-ea"/>
              </a:rPr>
              <a:t>eg.</a:t>
            </a:r>
            <a:endParaRPr lang="en-US" altLang="zh-CN" sz="2400" dirty="0"/>
          </a:p>
          <a:p>
            <a:pPr eaLnBrk="1" hangingPunct="1">
              <a:lnSpc>
                <a:spcPct val="90000"/>
              </a:lnSpc>
            </a:pPr>
            <a:r>
              <a:rPr lang="en-US" altLang="zh-CN" sz="2400" dirty="0">
                <a:sym typeface="+mn-ea"/>
              </a:rPr>
              <a:t>clear+ance</a:t>
            </a:r>
            <a:r>
              <a:rPr lang="zh-CN" altLang="en-US" sz="2400" dirty="0">
                <a:sym typeface="+mn-ea"/>
              </a:rPr>
              <a:t>→</a:t>
            </a:r>
            <a:r>
              <a:rPr lang="en-US" altLang="zh-CN" sz="2400" dirty="0">
                <a:sym typeface="+mn-ea"/>
              </a:rPr>
              <a:t>clearance</a:t>
            </a:r>
            <a:endParaRPr lang="en-US" altLang="zh-CN" sz="2400" dirty="0"/>
          </a:p>
          <a:p>
            <a:pPr eaLnBrk="1" hangingPunct="1">
              <a:lnSpc>
                <a:spcPct val="90000"/>
              </a:lnSpc>
            </a:pPr>
            <a:r>
              <a:rPr lang="en-US" altLang="zh-CN" sz="2400" dirty="0">
                <a:sym typeface="+mn-ea"/>
              </a:rPr>
              <a:t>life+like</a:t>
            </a:r>
            <a:r>
              <a:rPr lang="zh-CN" altLang="en-US" sz="2400" dirty="0">
                <a:sym typeface="+mn-ea"/>
              </a:rPr>
              <a:t>→</a:t>
            </a:r>
            <a:r>
              <a:rPr lang="en-US" altLang="zh-CN" sz="2400" dirty="0">
                <a:sym typeface="+mn-ea"/>
              </a:rPr>
              <a:t>lifelike</a:t>
            </a:r>
            <a:endParaRPr lang="en-US" altLang="zh-CN" sz="2400" dirty="0"/>
          </a:p>
          <a:p>
            <a:pPr eaLnBrk="1" hangingPunct="1">
              <a:lnSpc>
                <a:spcPct val="90000"/>
              </a:lnSpc>
            </a:pPr>
            <a:endParaRPr lang="zh-CN" altLang="en-US" sz="2400" dirty="0"/>
          </a:p>
          <a:p>
            <a:pPr eaLnBrk="1" hangingPunct="1">
              <a:lnSpc>
                <a:spcPct val="90000"/>
              </a:lnSpc>
            </a:pPr>
            <a:endParaRPr lang="en-US" altLang="zh-CN" sz="2400" dirty="0"/>
          </a:p>
          <a:p>
            <a:pPr eaLnBrk="1" hangingPunct="1">
              <a:lnSpc>
                <a:spcPct val="90000"/>
              </a:lnSpc>
            </a:pPr>
            <a:endParaRPr lang="en-US" altLang="zh-CN" sz="2400" dirty="0"/>
          </a:p>
        </p:txBody>
      </p:sp>
    </p:spTree>
  </p:cSld>
  <p:clrMapOvr>
    <a:masterClrMapping/>
  </p:clrMapOvr>
  <p:transition>
    <p:random/>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9218" name="Rectangle 2"/>
          <p:cNvSpPr>
            <a:spLocks noGrp="1"/>
          </p:cNvSpPr>
          <p:nvPr>
            <p:ph type="title"/>
          </p:nvPr>
        </p:nvSpPr>
        <p:spPr/>
        <p:txBody>
          <a:bodyPr vert="horz" wrap="square" lIns="91440" tIns="45720" rIns="91440" bIns="45720" anchor="ctr"/>
          <a:p>
            <a:pPr eaLnBrk="1" hangingPunct="1"/>
            <a:r>
              <a:rPr lang="en-US" altLang="zh-CN" b="1" dirty="0"/>
              <a:t> The derivational way of formation</a:t>
            </a:r>
            <a:endParaRPr lang="en-US" altLang="zh-CN" b="1" dirty="0"/>
          </a:p>
        </p:txBody>
      </p:sp>
      <p:sp>
        <p:nvSpPr>
          <p:cNvPr id="9219" name="Rectangle 3"/>
          <p:cNvSpPr>
            <a:spLocks noGrp="1"/>
          </p:cNvSpPr>
          <p:nvPr>
            <p:ph idx="1"/>
          </p:nvPr>
        </p:nvSpPr>
        <p:spPr/>
        <p:txBody>
          <a:bodyPr vert="horz" wrap="square" lIns="91440" tIns="45720" rIns="91440" bIns="45720" anchor="t"/>
          <a:p>
            <a:pPr eaLnBrk="1" hangingPunct="1">
              <a:buNone/>
            </a:pPr>
            <a:endParaRPr lang="en-US" altLang="zh-CN" dirty="0"/>
          </a:p>
          <a:p>
            <a:pPr eaLnBrk="1" hangingPunct="1">
              <a:buNone/>
            </a:pPr>
            <a:r>
              <a:rPr lang="en-US" altLang="zh-CN" dirty="0"/>
              <a:t>It can be further divided into two sub-types:</a:t>
            </a:r>
            <a:endParaRPr lang="en-US" altLang="zh-CN" dirty="0"/>
          </a:p>
          <a:p>
            <a:pPr eaLnBrk="1" hangingPunct="1">
              <a:buNone/>
            </a:pPr>
            <a:r>
              <a:rPr lang="en-US" altLang="zh-CN" dirty="0"/>
              <a:t>1.the derivational type </a:t>
            </a:r>
            <a:endParaRPr lang="en-US" altLang="zh-CN" dirty="0"/>
          </a:p>
          <a:p>
            <a:pPr eaLnBrk="1" hangingPunct="1">
              <a:buNone/>
            </a:pPr>
            <a:r>
              <a:rPr lang="en-US" altLang="zh-CN" dirty="0"/>
              <a:t> </a:t>
            </a:r>
            <a:r>
              <a:rPr lang="en-US" altLang="zh-CN" dirty="0">
                <a:solidFill>
                  <a:srgbClr val="CC00FF"/>
                </a:solidFill>
              </a:rPr>
              <a:t>derivation</a:t>
            </a:r>
            <a:r>
              <a:rPr lang="en-US" altLang="zh-CN" dirty="0"/>
              <a:t> </a:t>
            </a:r>
            <a:r>
              <a:rPr lang="zh-CN" altLang="en-US" dirty="0">
                <a:solidFill>
                  <a:srgbClr val="FF0066"/>
                </a:solidFill>
              </a:rPr>
              <a:t> </a:t>
            </a:r>
            <a:r>
              <a:rPr lang="en-US" altLang="zh-CN" dirty="0">
                <a:solidFill>
                  <a:srgbClr val="FF0066"/>
                </a:solidFill>
              </a:rPr>
              <a:t>(roots + affixes)</a:t>
            </a:r>
            <a:endParaRPr lang="en-US" altLang="zh-CN" dirty="0">
              <a:solidFill>
                <a:srgbClr val="FF0066"/>
              </a:solidFill>
            </a:endParaRPr>
          </a:p>
          <a:p>
            <a:pPr eaLnBrk="1" hangingPunct="1">
              <a:buNone/>
            </a:pPr>
            <a:r>
              <a:rPr lang="en-US" altLang="zh-CN" dirty="0"/>
              <a:t>eg: </a:t>
            </a:r>
            <a:endParaRPr lang="en-US" altLang="zh-CN" dirty="0"/>
          </a:p>
          <a:p>
            <a:pPr eaLnBrk="1" hangingPunct="1">
              <a:buNone/>
            </a:pPr>
            <a:r>
              <a:rPr lang="en-US" altLang="zh-CN" dirty="0"/>
              <a:t>2.the compositional type</a:t>
            </a:r>
            <a:endParaRPr lang="en-US" altLang="zh-CN" dirty="0"/>
          </a:p>
          <a:p>
            <a:pPr eaLnBrk="1" hangingPunct="1">
              <a:buNone/>
            </a:pPr>
            <a:r>
              <a:rPr lang="en-US" altLang="zh-CN" dirty="0"/>
              <a:t> </a:t>
            </a:r>
            <a:r>
              <a:rPr lang="en-US" altLang="zh-CN" dirty="0">
                <a:solidFill>
                  <a:srgbClr val="CC00FF"/>
                </a:solidFill>
              </a:rPr>
              <a:t>compound</a:t>
            </a:r>
            <a:r>
              <a:rPr lang="en-US" altLang="zh-CN" dirty="0"/>
              <a:t> </a:t>
            </a:r>
            <a:r>
              <a:rPr lang="zh-CN" altLang="en-US" dirty="0">
                <a:solidFill>
                  <a:srgbClr val="FF0066"/>
                </a:solidFill>
              </a:rPr>
              <a:t> </a:t>
            </a:r>
            <a:r>
              <a:rPr lang="en-US" altLang="zh-CN" dirty="0">
                <a:solidFill>
                  <a:srgbClr val="FF0066"/>
                </a:solidFill>
              </a:rPr>
              <a:t>(word + word)</a:t>
            </a:r>
            <a:endParaRPr lang="en-US" altLang="zh-CN" dirty="0">
              <a:solidFill>
                <a:srgbClr val="FF0066"/>
              </a:solidFill>
            </a:endParaRPr>
          </a:p>
          <a:p>
            <a:pPr eaLnBrk="1" hangingPunct="1"/>
            <a:endParaRPr lang="en-US" altLang="zh-CN" dirty="0"/>
          </a:p>
        </p:txBody>
      </p:sp>
    </p:spTree>
  </p:cSld>
  <p:clrMapOvr>
    <a:masterClrMapping/>
  </p:clrMapOvr>
  <p:transition>
    <p:random/>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242" name="Rectangle 2"/>
          <p:cNvSpPr>
            <a:spLocks noGrp="1"/>
          </p:cNvSpPr>
          <p:nvPr>
            <p:ph type="title"/>
          </p:nvPr>
        </p:nvSpPr>
        <p:spPr/>
        <p:txBody>
          <a:bodyPr vert="horz" wrap="square" lIns="91440" tIns="45720" rIns="91440" bIns="45720" anchor="ctr"/>
          <a:p>
            <a:pPr eaLnBrk="1" hangingPunct="1"/>
            <a:r>
              <a:rPr lang="en-US" altLang="zh-CN" sz="4000" dirty="0"/>
              <a:t>Lexical change proper</a:t>
            </a:r>
            <a:endParaRPr lang="en-US" altLang="zh-CN" sz="4000" dirty="0"/>
          </a:p>
        </p:txBody>
      </p:sp>
      <p:sp>
        <p:nvSpPr>
          <p:cNvPr id="10243" name="Rectangle 3"/>
          <p:cNvSpPr>
            <a:spLocks noGrp="1"/>
          </p:cNvSpPr>
          <p:nvPr>
            <p:ph idx="1"/>
          </p:nvPr>
        </p:nvSpPr>
        <p:spPr/>
        <p:txBody>
          <a:bodyPr vert="horz" wrap="square" lIns="91440" tIns="45720" rIns="91440" bIns="45720" anchor="t"/>
          <a:p>
            <a:pPr eaLnBrk="1" hangingPunct="1"/>
            <a:r>
              <a:rPr lang="en-US" altLang="zh-CN" dirty="0"/>
              <a:t>Invention (coinage)</a:t>
            </a:r>
            <a:endParaRPr lang="en-US" altLang="zh-CN" dirty="0"/>
          </a:p>
          <a:p>
            <a:pPr eaLnBrk="1" hangingPunct="1"/>
            <a:r>
              <a:rPr lang="en-US" altLang="zh-CN" dirty="0"/>
              <a:t>Blending </a:t>
            </a:r>
            <a:endParaRPr lang="en-US" altLang="zh-CN" dirty="0"/>
          </a:p>
          <a:p>
            <a:pPr eaLnBrk="1" hangingPunct="1"/>
            <a:r>
              <a:rPr lang="en-US" altLang="zh-CN" dirty="0"/>
              <a:t>Abbreviation (clipping)</a:t>
            </a:r>
            <a:endParaRPr lang="en-US" altLang="zh-CN" dirty="0"/>
          </a:p>
          <a:p>
            <a:pPr eaLnBrk="1" hangingPunct="1"/>
            <a:r>
              <a:rPr lang="en-US" altLang="zh-CN" dirty="0"/>
              <a:t>Acronym </a:t>
            </a:r>
            <a:endParaRPr lang="zh-CN" altLang="en-US" dirty="0"/>
          </a:p>
          <a:p>
            <a:pPr eaLnBrk="1" hangingPunct="1"/>
            <a:r>
              <a:rPr lang="en-US" altLang="zh-CN" dirty="0"/>
              <a:t>Back-formation</a:t>
            </a:r>
            <a:endParaRPr lang="en-US" altLang="zh-CN" dirty="0"/>
          </a:p>
          <a:p>
            <a:pPr eaLnBrk="1" hangingPunct="1"/>
            <a:r>
              <a:rPr lang="en-US" altLang="zh-CN" dirty="0"/>
              <a:t>Compounding</a:t>
            </a:r>
            <a:endParaRPr lang="en-US" altLang="zh-CN" dirty="0"/>
          </a:p>
          <a:p>
            <a:pPr eaLnBrk="1" hangingPunct="1"/>
            <a:r>
              <a:rPr lang="en-US" altLang="zh-CN" dirty="0"/>
              <a:t>Borrowing</a:t>
            </a:r>
            <a:endParaRPr lang="en-US" altLang="zh-CN" dirty="0"/>
          </a:p>
        </p:txBody>
      </p:sp>
    </p:spTree>
  </p:cSld>
  <p:clrMapOvr>
    <a:masterClrMapping/>
  </p:clrMapOvr>
  <p:transition>
    <p:random/>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1266" name="Rectangle 2"/>
          <p:cNvSpPr>
            <a:spLocks noGrp="1"/>
          </p:cNvSpPr>
          <p:nvPr>
            <p:ph type="title"/>
          </p:nvPr>
        </p:nvSpPr>
        <p:spPr/>
        <p:txBody>
          <a:bodyPr vert="horz" wrap="square" lIns="91440" tIns="45720" rIns="91440" bIns="45720" anchor="ctr"/>
          <a:p>
            <a:pPr eaLnBrk="1" hangingPunct="1"/>
            <a:r>
              <a:rPr lang="en-US" altLang="zh-CN" sz="3600" dirty="0"/>
              <a:t>1</a:t>
            </a:r>
            <a:r>
              <a:rPr lang="zh-CN" altLang="en-US" sz="3600" dirty="0"/>
              <a:t>、</a:t>
            </a:r>
            <a:r>
              <a:rPr lang="en-US" altLang="zh-CN" sz="3600" dirty="0"/>
              <a:t>Invention</a:t>
            </a:r>
            <a:endParaRPr lang="en-US" altLang="zh-CN" sz="3600" dirty="0"/>
          </a:p>
        </p:txBody>
      </p:sp>
      <p:sp>
        <p:nvSpPr>
          <p:cNvPr id="11267" name="Rectangle 3"/>
          <p:cNvSpPr>
            <a:spLocks noGrp="1"/>
          </p:cNvSpPr>
          <p:nvPr>
            <p:ph idx="1"/>
          </p:nvPr>
        </p:nvSpPr>
        <p:spPr/>
        <p:txBody>
          <a:bodyPr vert="horz" wrap="square" lIns="91440" tIns="45720" rIns="91440" bIns="45720" anchor="t"/>
          <a:p>
            <a:pPr eaLnBrk="1" hangingPunct="1"/>
            <a:r>
              <a:rPr lang="en-US" altLang="zh-CN" dirty="0"/>
              <a:t> To satisfy the new situation in modern human life, many new lexical items come directly from various fields, especially from technological and economical activities. </a:t>
            </a:r>
            <a:endParaRPr lang="en-US" altLang="zh-CN" dirty="0"/>
          </a:p>
          <a:p>
            <a:pPr eaLnBrk="1" hangingPunct="1"/>
            <a:endParaRPr lang="en-US" altLang="zh-CN" dirty="0">
              <a:solidFill>
                <a:srgbClr val="CC00FF"/>
              </a:solidFill>
            </a:endParaRPr>
          </a:p>
          <a:p>
            <a:pPr eaLnBrk="1" hangingPunct="1"/>
            <a:r>
              <a:rPr lang="en-US" altLang="zh-CN" dirty="0">
                <a:solidFill>
                  <a:srgbClr val="CC00FF"/>
                </a:solidFill>
              </a:rPr>
              <a:t>For example</a:t>
            </a:r>
            <a:r>
              <a:rPr lang="en-US" altLang="zh-CN" dirty="0"/>
              <a:t>,</a:t>
            </a:r>
            <a:endParaRPr lang="en-US" altLang="zh-CN" dirty="0"/>
          </a:p>
          <a:p>
            <a:pPr eaLnBrk="1" hangingPunct="1"/>
            <a:r>
              <a:rPr lang="en-US" altLang="zh-CN" dirty="0"/>
              <a:t>Kodak, Coke, nylon</a:t>
            </a:r>
            <a:endParaRPr lang="en-US" altLang="zh-CN" dirty="0"/>
          </a:p>
          <a:p>
            <a:pPr eaLnBrk="1" hangingPunct="1"/>
            <a:endParaRPr lang="en-US" altLang="zh-CN" dirty="0"/>
          </a:p>
        </p:txBody>
      </p:sp>
    </p:spTree>
  </p:cSld>
  <p:clrMapOvr>
    <a:masterClrMapping/>
  </p:clrMapOvr>
  <p:transition>
    <p:random/>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2290" name="Rectangle 2"/>
          <p:cNvSpPr>
            <a:spLocks noGrp="1"/>
          </p:cNvSpPr>
          <p:nvPr>
            <p:ph type="title"/>
          </p:nvPr>
        </p:nvSpPr>
        <p:spPr/>
        <p:txBody>
          <a:bodyPr vert="horz" wrap="square" lIns="91440" tIns="45720" rIns="91440" bIns="45720" anchor="ctr"/>
          <a:p>
            <a:pPr eaLnBrk="1" hangingPunct="1"/>
            <a:r>
              <a:rPr lang="en-US" altLang="zh-CN" dirty="0">
                <a:solidFill>
                  <a:schemeClr val="tx1"/>
                </a:solidFill>
              </a:rPr>
              <a:t>2</a:t>
            </a:r>
            <a:r>
              <a:rPr lang="zh-CN" altLang="en-US" dirty="0">
                <a:solidFill>
                  <a:schemeClr val="tx1"/>
                </a:solidFill>
              </a:rPr>
              <a:t>、</a:t>
            </a:r>
            <a:r>
              <a:rPr lang="en-US" altLang="zh-CN" dirty="0">
                <a:solidFill>
                  <a:schemeClr val="tx1"/>
                </a:solidFill>
              </a:rPr>
              <a:t>Blending</a:t>
            </a:r>
            <a:endParaRPr lang="en-US" altLang="zh-CN" dirty="0">
              <a:solidFill>
                <a:schemeClr val="tx1"/>
              </a:solidFill>
            </a:endParaRPr>
          </a:p>
        </p:txBody>
      </p:sp>
      <p:sp>
        <p:nvSpPr>
          <p:cNvPr id="12291" name="Rectangle 3"/>
          <p:cNvSpPr>
            <a:spLocks noGrp="1"/>
          </p:cNvSpPr>
          <p:nvPr>
            <p:ph idx="1"/>
          </p:nvPr>
        </p:nvSpPr>
        <p:spPr/>
        <p:txBody>
          <a:bodyPr vert="horz" wrap="square" lIns="91440" tIns="45720" rIns="91440" bIns="45720" anchor="t"/>
          <a:p>
            <a:pPr eaLnBrk="1" hangingPunct="1">
              <a:spcBef>
                <a:spcPct val="50000"/>
              </a:spcBef>
              <a:buNone/>
            </a:pPr>
            <a:r>
              <a:rPr lang="en-US" altLang="zh-CN" sz="2800" dirty="0"/>
              <a:t>   A relatively complex form of compounding, in which two words are blended by joining the initial part of the first word and the final part of the second word, or by joining the initial parts of the two words. </a:t>
            </a:r>
            <a:endParaRPr lang="en-US" altLang="zh-CN" sz="2800" dirty="0"/>
          </a:p>
          <a:p>
            <a:pPr eaLnBrk="1" hangingPunct="1">
              <a:spcBef>
                <a:spcPct val="50000"/>
              </a:spcBef>
              <a:buNone/>
            </a:pPr>
            <a:r>
              <a:rPr lang="en-US" altLang="zh-CN" sz="2800" dirty="0">
                <a:solidFill>
                  <a:srgbClr val="CC00FF"/>
                </a:solidFill>
              </a:rPr>
              <a:t>Examples</a:t>
            </a:r>
            <a:r>
              <a:rPr lang="en-US" altLang="zh-CN" sz="2800" dirty="0"/>
              <a:t>:  (i) air+ hotel → airtel</a:t>
            </a:r>
            <a:endParaRPr lang="en-US" altLang="zh-CN" sz="2800" dirty="0"/>
          </a:p>
          <a:p>
            <a:pPr eaLnBrk="1" hangingPunct="1"/>
            <a:r>
              <a:rPr lang="en-US" altLang="zh-CN" sz="2800" dirty="0"/>
              <a:t> </a:t>
            </a:r>
            <a:r>
              <a:rPr lang="en-US" altLang="zh-CN" sz="2800" dirty="0">
                <a:solidFill>
                  <a:srgbClr val="CC00FF"/>
                </a:solidFill>
              </a:rPr>
              <a:t>Fusion :</a:t>
            </a:r>
            <a:r>
              <a:rPr lang="en-US" altLang="zh-CN" sz="2800" dirty="0"/>
              <a:t> </a:t>
            </a:r>
            <a:endParaRPr lang="en-US" altLang="zh-CN" sz="2800" dirty="0"/>
          </a:p>
          <a:p>
            <a:pPr eaLnBrk="1" hangingPunct="1"/>
            <a:r>
              <a:rPr lang="en-US" altLang="zh-CN" sz="2800" dirty="0"/>
              <a:t> Stample  (trample +stamp on);   </a:t>
            </a:r>
            <a:endParaRPr lang="en-US" altLang="zh-CN" sz="2800" dirty="0"/>
          </a:p>
          <a:p>
            <a:pPr eaLnBrk="1" hangingPunct="1"/>
            <a:r>
              <a:rPr lang="en-US" altLang="zh-CN" sz="2800" dirty="0"/>
              <a:t> crackdown (crackup+breakdown)</a:t>
            </a:r>
            <a:endParaRPr lang="en-US" altLang="zh-CN" sz="2800" dirty="0"/>
          </a:p>
        </p:txBody>
      </p:sp>
    </p:spTree>
  </p:cSld>
  <p:clrMapOvr>
    <a:masterClrMapping/>
  </p:clrMapOvr>
  <p:transition>
    <p:random/>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3314" name="Rectangle 2"/>
          <p:cNvSpPr>
            <a:spLocks noGrp="1"/>
          </p:cNvSpPr>
          <p:nvPr>
            <p:ph type="title"/>
          </p:nvPr>
        </p:nvSpPr>
        <p:spPr/>
        <p:txBody>
          <a:bodyPr vert="horz" wrap="square" lIns="91440" tIns="45720" rIns="91440" bIns="45720" anchor="ctr"/>
          <a:p>
            <a:pPr eaLnBrk="1" hangingPunct="1"/>
            <a:r>
              <a:rPr lang="en-US" altLang="zh-CN" sz="4000" dirty="0">
                <a:solidFill>
                  <a:schemeClr val="tx1"/>
                </a:solidFill>
              </a:rPr>
              <a:t>3</a:t>
            </a:r>
            <a:r>
              <a:rPr lang="zh-CN" altLang="en-US" sz="4000" dirty="0">
                <a:solidFill>
                  <a:schemeClr val="tx1"/>
                </a:solidFill>
              </a:rPr>
              <a:t>、</a:t>
            </a:r>
            <a:r>
              <a:rPr lang="en-US" altLang="zh-CN" sz="4000" dirty="0">
                <a:solidFill>
                  <a:schemeClr val="tx1"/>
                </a:solidFill>
              </a:rPr>
              <a:t>Abbreviation</a:t>
            </a:r>
            <a:br>
              <a:rPr lang="en-US" altLang="zh-CN" sz="4000" dirty="0">
                <a:solidFill>
                  <a:schemeClr val="tx1"/>
                </a:solidFill>
              </a:rPr>
            </a:br>
            <a:endParaRPr lang="en-US" altLang="zh-CN" sz="4000" dirty="0">
              <a:solidFill>
                <a:schemeClr val="tx1"/>
              </a:solidFill>
            </a:endParaRPr>
          </a:p>
        </p:txBody>
      </p:sp>
      <p:sp>
        <p:nvSpPr>
          <p:cNvPr id="13315" name="Rectangle 3"/>
          <p:cNvSpPr>
            <a:spLocks noGrp="1"/>
          </p:cNvSpPr>
          <p:nvPr>
            <p:ph idx="1"/>
          </p:nvPr>
        </p:nvSpPr>
        <p:spPr>
          <a:xfrm>
            <a:off x="228600" y="990600"/>
            <a:ext cx="8686800" cy="5638800"/>
          </a:xfrm>
        </p:spPr>
        <p:txBody>
          <a:bodyPr vert="horz" wrap="square" lIns="91440" tIns="45720" rIns="91440" bIns="45720" anchor="t"/>
          <a:p>
            <a:pPr eaLnBrk="1" hangingPunct="1">
              <a:lnSpc>
                <a:spcPct val="90000"/>
              </a:lnSpc>
              <a:spcBef>
                <a:spcPct val="50000"/>
              </a:spcBef>
              <a:buNone/>
            </a:pPr>
            <a:r>
              <a:rPr lang="en-US" altLang="zh-CN" sz="2400" dirty="0"/>
              <a:t>A shortened form of a word or phrase which represents the complete form. </a:t>
            </a:r>
            <a:endParaRPr lang="en-US" altLang="zh-CN" sz="2400" dirty="0"/>
          </a:p>
          <a:p>
            <a:pPr eaLnBrk="1" hangingPunct="1">
              <a:lnSpc>
                <a:spcPct val="90000"/>
              </a:lnSpc>
            </a:pPr>
            <a:r>
              <a:rPr lang="en-US" altLang="zh-CN" sz="2400" dirty="0">
                <a:solidFill>
                  <a:srgbClr val="FF33CC"/>
                </a:solidFill>
              </a:rPr>
              <a:t>e.g. TV(television) ,Dr(doctor) ,hr(hour),  ft(foot or feet)</a:t>
            </a:r>
            <a:endParaRPr lang="en-US" altLang="zh-CN" sz="2400" dirty="0">
              <a:solidFill>
                <a:srgbClr val="FF33CC"/>
              </a:solidFill>
            </a:endParaRPr>
          </a:p>
          <a:p>
            <a:pPr eaLnBrk="1" hangingPunct="1">
              <a:lnSpc>
                <a:spcPct val="90000"/>
              </a:lnSpc>
            </a:pPr>
            <a:r>
              <a:rPr lang="en-US" altLang="zh-CN" sz="2400" dirty="0">
                <a:solidFill>
                  <a:srgbClr val="CC00FF"/>
                </a:solidFill>
              </a:rPr>
              <a:t>Clippling</a:t>
            </a:r>
            <a:r>
              <a:rPr lang="zh-CN" altLang="en-US" sz="2400" dirty="0"/>
              <a:t>：</a:t>
            </a:r>
            <a:r>
              <a:rPr lang="en-US" altLang="zh-CN" sz="2400" dirty="0"/>
              <a:t>a kind of abbreviation of longer words or phrases.</a:t>
            </a:r>
            <a:endParaRPr lang="en-US" altLang="zh-CN" sz="2400" dirty="0"/>
          </a:p>
          <a:p>
            <a:pPr eaLnBrk="1" hangingPunct="1">
              <a:lnSpc>
                <a:spcPct val="90000"/>
              </a:lnSpc>
              <a:spcBef>
                <a:spcPct val="50000"/>
              </a:spcBef>
              <a:buNone/>
            </a:pPr>
            <a:r>
              <a:rPr lang="en-US" altLang="zh-CN" sz="2400" dirty="0">
                <a:solidFill>
                  <a:srgbClr val="CC00FF"/>
                </a:solidFill>
              </a:rPr>
              <a:t>(i) Cutting the final part (or with a slight variation )</a:t>
            </a:r>
            <a:endParaRPr lang="en-US" altLang="zh-CN" sz="2400" dirty="0">
              <a:solidFill>
                <a:srgbClr val="CC00FF"/>
              </a:solidFill>
            </a:endParaRPr>
          </a:p>
          <a:p>
            <a:pPr eaLnBrk="1" hangingPunct="1">
              <a:lnSpc>
                <a:spcPct val="90000"/>
              </a:lnSpc>
              <a:spcBef>
                <a:spcPct val="50000"/>
              </a:spcBef>
              <a:buNone/>
            </a:pPr>
            <a:r>
              <a:rPr lang="en-US" altLang="zh-CN" sz="2400" dirty="0"/>
              <a:t>pop  ;   taxi ;   kilo ;   telly ;  expo ;wi-fi</a:t>
            </a:r>
            <a:endParaRPr lang="en-US" altLang="zh-CN" sz="2400" dirty="0"/>
          </a:p>
          <a:p>
            <a:pPr eaLnBrk="1" hangingPunct="1">
              <a:lnSpc>
                <a:spcPct val="90000"/>
              </a:lnSpc>
              <a:spcBef>
                <a:spcPct val="50000"/>
              </a:spcBef>
              <a:buNone/>
            </a:pPr>
            <a:r>
              <a:rPr lang="en-US" altLang="zh-CN" sz="2400" dirty="0">
                <a:solidFill>
                  <a:srgbClr val="CC00FF"/>
                </a:solidFill>
              </a:rPr>
              <a:t>(ii) Cutting the initial part</a:t>
            </a:r>
            <a:endParaRPr lang="en-US" altLang="zh-CN" sz="2400" dirty="0">
              <a:solidFill>
                <a:srgbClr val="CC00FF"/>
              </a:solidFill>
            </a:endParaRPr>
          </a:p>
          <a:p>
            <a:pPr eaLnBrk="1" hangingPunct="1">
              <a:spcBef>
                <a:spcPct val="50000"/>
              </a:spcBef>
              <a:buNone/>
            </a:pPr>
            <a:r>
              <a:rPr lang="en-US" altLang="zh-CN" sz="2400" dirty="0"/>
              <a:t>phone, bus,  copter, plane, chute</a:t>
            </a:r>
            <a:endParaRPr lang="en-US" altLang="zh-CN" sz="2400" dirty="0"/>
          </a:p>
          <a:p>
            <a:pPr eaLnBrk="1" hangingPunct="1">
              <a:spcBef>
                <a:spcPct val="50000"/>
              </a:spcBef>
              <a:buNone/>
            </a:pPr>
            <a:r>
              <a:rPr lang="en-US" altLang="zh-CN" sz="2400" dirty="0">
                <a:solidFill>
                  <a:srgbClr val="CC00FF"/>
                </a:solidFill>
              </a:rPr>
              <a:t>(iii) Cutting both the initial and final parts accordingly</a:t>
            </a:r>
            <a:endParaRPr lang="en-US" altLang="zh-CN" sz="2400" dirty="0">
              <a:solidFill>
                <a:srgbClr val="CC00FF"/>
              </a:solidFill>
            </a:endParaRPr>
          </a:p>
          <a:p>
            <a:pPr eaLnBrk="1" hangingPunct="1">
              <a:spcBef>
                <a:spcPct val="50000"/>
              </a:spcBef>
              <a:buNone/>
            </a:pPr>
            <a:r>
              <a:rPr lang="en-US" altLang="zh-CN" sz="2400" dirty="0"/>
              <a:t>refrigerator(fridge) ,prescription→script</a:t>
            </a:r>
            <a:endParaRPr lang="en-US" altLang="zh-CN" sz="2400" dirty="0"/>
          </a:p>
          <a:p>
            <a:pPr eaLnBrk="1" hangingPunct="1">
              <a:spcBef>
                <a:spcPct val="50000"/>
              </a:spcBef>
              <a:buNone/>
            </a:pPr>
            <a:endParaRPr lang="en-US" altLang="zh-CN" sz="2400" dirty="0">
              <a:solidFill>
                <a:srgbClr val="FF6600"/>
              </a:solidFill>
            </a:endParaRPr>
          </a:p>
          <a:p>
            <a:pPr eaLnBrk="1" hangingPunct="1">
              <a:lnSpc>
                <a:spcPct val="90000"/>
              </a:lnSpc>
              <a:spcBef>
                <a:spcPct val="50000"/>
              </a:spcBef>
              <a:buNone/>
            </a:pPr>
            <a:endParaRPr lang="en-US" altLang="zh-CN" sz="2400" dirty="0">
              <a:solidFill>
                <a:srgbClr val="FF6600"/>
              </a:solidFill>
            </a:endParaRPr>
          </a:p>
          <a:p>
            <a:pPr eaLnBrk="1" hangingPunct="1">
              <a:lnSpc>
                <a:spcPct val="90000"/>
              </a:lnSpc>
              <a:spcBef>
                <a:spcPct val="50000"/>
              </a:spcBef>
              <a:buNone/>
            </a:pPr>
            <a:endParaRPr lang="en-US" altLang="zh-CN" sz="1400" dirty="0"/>
          </a:p>
          <a:p>
            <a:pPr eaLnBrk="1" hangingPunct="1">
              <a:lnSpc>
                <a:spcPct val="90000"/>
              </a:lnSpc>
            </a:pPr>
            <a:endParaRPr lang="en-US" altLang="zh-CN" sz="1400" dirty="0"/>
          </a:p>
        </p:txBody>
      </p:sp>
    </p:spTree>
  </p:cSld>
  <p:clrMapOvr>
    <a:masterClrMapping/>
  </p:clrMapOvr>
  <p:transition>
    <p:random/>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4338" name="Rectangle 3"/>
          <p:cNvSpPr>
            <a:spLocks noGrp="1"/>
          </p:cNvSpPr>
          <p:nvPr>
            <p:ph idx="1"/>
          </p:nvPr>
        </p:nvSpPr>
        <p:spPr>
          <a:xfrm>
            <a:off x="457200" y="609600"/>
            <a:ext cx="8229600" cy="5516563"/>
          </a:xfrm>
        </p:spPr>
        <p:txBody>
          <a:bodyPr vert="horz" wrap="square" lIns="91440" tIns="45720" rIns="91440" bIns="45720" anchor="t"/>
          <a:p>
            <a:pPr eaLnBrk="1" hangingPunct="1">
              <a:lnSpc>
                <a:spcPct val="80000"/>
              </a:lnSpc>
              <a:spcBef>
                <a:spcPct val="50000"/>
              </a:spcBef>
              <a:buNone/>
            </a:pPr>
            <a:r>
              <a:rPr lang="en-US" altLang="zh-CN" sz="2400" dirty="0"/>
              <a:t>4</a:t>
            </a:r>
            <a:r>
              <a:rPr lang="zh-CN" altLang="en-US" sz="2400" dirty="0"/>
              <a:t>、</a:t>
            </a:r>
            <a:r>
              <a:rPr lang="en-US" altLang="zh-CN" sz="2400" dirty="0"/>
              <a:t>Acronym </a:t>
            </a:r>
            <a:r>
              <a:rPr lang="zh-CN" altLang="en-US" sz="2400" dirty="0"/>
              <a:t>：</a:t>
            </a:r>
            <a:r>
              <a:rPr lang="en-US" altLang="zh-CN" sz="2400" dirty="0"/>
              <a:t>A word created by combining the initial letters of a number of words.</a:t>
            </a:r>
            <a:endParaRPr lang="en-US" altLang="zh-CN" sz="2400" dirty="0"/>
          </a:p>
          <a:p>
            <a:pPr eaLnBrk="1" hangingPunct="1">
              <a:lnSpc>
                <a:spcPct val="80000"/>
              </a:lnSpc>
              <a:spcBef>
                <a:spcPct val="50000"/>
              </a:spcBef>
              <a:buNone/>
            </a:pPr>
            <a:r>
              <a:rPr lang="en-US" altLang="zh-CN" sz="2400" dirty="0">
                <a:sym typeface="+mn-ea"/>
              </a:rPr>
              <a:t>    E.g. </a:t>
            </a:r>
            <a:endParaRPr lang="en-US" altLang="zh-CN" sz="2400" dirty="0"/>
          </a:p>
          <a:p>
            <a:pPr eaLnBrk="1" hangingPunct="1">
              <a:lnSpc>
                <a:spcPct val="80000"/>
              </a:lnSpc>
              <a:spcBef>
                <a:spcPct val="50000"/>
              </a:spcBef>
              <a:buNone/>
            </a:pPr>
            <a:r>
              <a:rPr lang="en-US" altLang="zh-CN" sz="2400" dirty="0"/>
              <a:t>   </a:t>
            </a:r>
            <a:endParaRPr lang="en-US" altLang="zh-CN" sz="2400" dirty="0"/>
          </a:p>
          <a:p>
            <a:pPr eaLnBrk="1" hangingPunct="1">
              <a:lnSpc>
                <a:spcPct val="80000"/>
              </a:lnSpc>
              <a:spcBef>
                <a:spcPct val="50000"/>
              </a:spcBef>
              <a:buNone/>
            </a:pPr>
            <a:r>
              <a:rPr lang="en-US" altLang="zh-CN" sz="2400" dirty="0"/>
              <a:t>   Voice of America</a:t>
            </a:r>
            <a:r>
              <a:rPr lang="en-US" altLang="zh-CN" sz="2400" dirty="0">
                <a:sym typeface="+mn-ea"/>
              </a:rPr>
              <a:t>→</a:t>
            </a:r>
            <a:r>
              <a:rPr lang="en-US" altLang="zh-CN" sz="2400" dirty="0"/>
              <a:t>VOA ;</a:t>
            </a:r>
            <a:endParaRPr lang="en-US" altLang="zh-CN" sz="2400" dirty="0"/>
          </a:p>
          <a:p>
            <a:pPr eaLnBrk="1" hangingPunct="1">
              <a:lnSpc>
                <a:spcPct val="80000"/>
              </a:lnSpc>
              <a:spcBef>
                <a:spcPct val="50000"/>
              </a:spcBef>
              <a:buNone/>
            </a:pPr>
            <a:r>
              <a:rPr lang="en-US" altLang="zh-CN" sz="2400" dirty="0"/>
              <a:t>   British Broadcasting corporation</a:t>
            </a:r>
            <a:r>
              <a:rPr lang="en-US" altLang="zh-CN" sz="2400" dirty="0">
                <a:sym typeface="+mn-ea"/>
              </a:rPr>
              <a:t>→</a:t>
            </a:r>
            <a:r>
              <a:rPr lang="en-US" altLang="zh-CN" sz="2400" dirty="0"/>
              <a:t>BBC;</a:t>
            </a:r>
            <a:endParaRPr lang="en-US" altLang="zh-CN" sz="2400" dirty="0"/>
          </a:p>
          <a:p>
            <a:pPr eaLnBrk="1" hangingPunct="1">
              <a:lnSpc>
                <a:spcPct val="80000"/>
              </a:lnSpc>
              <a:spcBef>
                <a:spcPct val="50000"/>
              </a:spcBef>
              <a:buNone/>
            </a:pPr>
            <a:r>
              <a:rPr lang="en-US" altLang="zh-CN" sz="2400" dirty="0"/>
              <a:t>   World Trade Organization</a:t>
            </a:r>
            <a:r>
              <a:rPr lang="en-US" altLang="zh-CN" sz="2400" dirty="0">
                <a:sym typeface="+mn-ea"/>
              </a:rPr>
              <a:t>→</a:t>
            </a:r>
            <a:r>
              <a:rPr lang="en-US" altLang="zh-CN" sz="2400" dirty="0"/>
              <a:t> WTO ; </a:t>
            </a:r>
            <a:endParaRPr lang="en-US" altLang="zh-CN" sz="2400" dirty="0"/>
          </a:p>
          <a:p>
            <a:pPr eaLnBrk="1" hangingPunct="1">
              <a:lnSpc>
                <a:spcPct val="80000"/>
              </a:lnSpc>
              <a:spcBef>
                <a:spcPct val="50000"/>
              </a:spcBef>
              <a:buNone/>
            </a:pPr>
            <a:r>
              <a:rPr lang="en-US" altLang="zh-CN" sz="2400" dirty="0"/>
              <a:t>   Very important person </a:t>
            </a:r>
            <a:r>
              <a:rPr lang="en-US" altLang="zh-CN" sz="2400" dirty="0">
                <a:sym typeface="+mn-ea"/>
              </a:rPr>
              <a:t>→</a:t>
            </a:r>
            <a:r>
              <a:rPr lang="en-US" altLang="zh-CN" sz="2400" dirty="0"/>
              <a:t>VIP </a:t>
            </a:r>
            <a:endParaRPr lang="en-US" altLang="zh-CN" sz="2400" dirty="0"/>
          </a:p>
          <a:p>
            <a:pPr eaLnBrk="1" hangingPunct="1">
              <a:lnSpc>
                <a:spcPct val="80000"/>
              </a:lnSpc>
              <a:spcBef>
                <a:spcPct val="50000"/>
              </a:spcBef>
              <a:buNone/>
            </a:pPr>
            <a:endParaRPr lang="en-US" altLang="zh-CN" sz="2400" dirty="0"/>
          </a:p>
          <a:p>
            <a:pPr eaLnBrk="1" hangingPunct="1">
              <a:lnSpc>
                <a:spcPct val="80000"/>
              </a:lnSpc>
              <a:spcBef>
                <a:spcPct val="50000"/>
              </a:spcBef>
              <a:buNone/>
            </a:pPr>
            <a:endParaRPr lang="en-US" altLang="zh-CN" sz="2400" dirty="0"/>
          </a:p>
          <a:p>
            <a:pPr eaLnBrk="1" hangingPunct="1">
              <a:lnSpc>
                <a:spcPct val="80000"/>
              </a:lnSpc>
              <a:spcBef>
                <a:spcPct val="50000"/>
              </a:spcBef>
              <a:buNone/>
            </a:pPr>
            <a:endParaRPr lang="en-US" altLang="zh-CN" sz="2400" dirty="0"/>
          </a:p>
          <a:p>
            <a:pPr eaLnBrk="1" hangingPunct="1">
              <a:lnSpc>
                <a:spcPct val="80000"/>
              </a:lnSpc>
            </a:pPr>
            <a:endParaRPr lang="en-US" altLang="zh-CN" sz="2400" dirty="0"/>
          </a:p>
        </p:txBody>
      </p:sp>
    </p:spTree>
  </p:cSld>
  <p:clrMapOvr>
    <a:masterClrMapping/>
  </p:clrMapOvr>
  <p:transition>
    <p:random/>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4338" name="Rectangle 3"/>
          <p:cNvSpPr>
            <a:spLocks noGrp="1"/>
          </p:cNvSpPr>
          <p:nvPr>
            <p:ph idx="1"/>
          </p:nvPr>
        </p:nvSpPr>
        <p:spPr>
          <a:xfrm>
            <a:off x="457200" y="609600"/>
            <a:ext cx="8229600" cy="5516563"/>
          </a:xfrm>
        </p:spPr>
        <p:txBody>
          <a:bodyPr vert="horz" wrap="square" lIns="91440" tIns="45720" rIns="91440" bIns="45720" anchor="t"/>
          <a:p>
            <a:pPr eaLnBrk="1" hangingPunct="1">
              <a:lnSpc>
                <a:spcPct val="80000"/>
              </a:lnSpc>
              <a:spcBef>
                <a:spcPct val="50000"/>
              </a:spcBef>
              <a:buNone/>
            </a:pPr>
            <a:r>
              <a:rPr lang="en-US" altLang="zh-CN" sz="2400" dirty="0"/>
              <a:t>5</a:t>
            </a:r>
            <a:r>
              <a:rPr lang="zh-CN" altLang="en-US" sz="2400" dirty="0"/>
              <a:t>、</a:t>
            </a:r>
            <a:r>
              <a:rPr lang="en-US" altLang="zh-CN" sz="2400" dirty="0"/>
              <a:t>Back-formation: a process by which new words are formed   by taking away the </a:t>
            </a:r>
            <a:r>
              <a:rPr lang="en-US" altLang="zh-CN" sz="2400" dirty="0">
                <a:solidFill>
                  <a:schemeClr val="accent2"/>
                </a:solidFill>
              </a:rPr>
              <a:t>imagined</a:t>
            </a:r>
            <a:r>
              <a:rPr lang="en-US" altLang="zh-CN" sz="2400" dirty="0"/>
              <a:t> </a:t>
            </a:r>
            <a:r>
              <a:rPr lang="en-US" altLang="zh-CN" sz="2400" dirty="0">
                <a:solidFill>
                  <a:schemeClr val="accent2"/>
                </a:solidFill>
              </a:rPr>
              <a:t>suffix</a:t>
            </a:r>
            <a:r>
              <a:rPr lang="en-US" altLang="zh-CN" sz="2400" dirty="0"/>
              <a:t> of an existing word. </a:t>
            </a:r>
            <a:endParaRPr lang="en-US" altLang="zh-CN" sz="2400" dirty="0"/>
          </a:p>
          <a:p>
            <a:pPr eaLnBrk="1" hangingPunct="1">
              <a:lnSpc>
                <a:spcPct val="80000"/>
              </a:lnSpc>
              <a:spcBef>
                <a:spcPct val="50000"/>
              </a:spcBef>
              <a:buNone/>
            </a:pPr>
            <a:r>
              <a:rPr lang="en-US" altLang="zh-CN" sz="2400" dirty="0"/>
              <a:t>    </a:t>
            </a:r>
            <a:endParaRPr lang="en-US" altLang="zh-CN" sz="2400" dirty="0"/>
          </a:p>
          <a:p>
            <a:pPr eaLnBrk="1" hangingPunct="1">
              <a:lnSpc>
                <a:spcPct val="80000"/>
              </a:lnSpc>
              <a:spcBef>
                <a:spcPct val="50000"/>
              </a:spcBef>
              <a:buNone/>
            </a:pPr>
            <a:r>
              <a:rPr lang="en-US" altLang="zh-CN" sz="2400" dirty="0"/>
              <a:t>    E.g. </a:t>
            </a:r>
            <a:endParaRPr lang="en-US" altLang="zh-CN" sz="2400" dirty="0"/>
          </a:p>
          <a:p>
            <a:pPr eaLnBrk="1" hangingPunct="1">
              <a:lnSpc>
                <a:spcPct val="80000"/>
              </a:lnSpc>
              <a:spcBef>
                <a:spcPct val="50000"/>
              </a:spcBef>
              <a:buNone/>
            </a:pPr>
            <a:r>
              <a:rPr lang="en-US" altLang="zh-CN" sz="2400" dirty="0"/>
              <a:t>    </a:t>
            </a:r>
            <a:r>
              <a:rPr lang="en-US" altLang="zh-CN" sz="2400" dirty="0">
                <a:solidFill>
                  <a:schemeClr val="accent2"/>
                </a:solidFill>
              </a:rPr>
              <a:t>donation</a:t>
            </a:r>
            <a:r>
              <a:rPr lang="en-US" altLang="zh-CN" sz="2400" dirty="0"/>
              <a:t>→</a:t>
            </a:r>
            <a:r>
              <a:rPr lang="en-US" altLang="zh-CN" sz="2400" dirty="0">
                <a:solidFill>
                  <a:schemeClr val="accent2"/>
                </a:solidFill>
              </a:rPr>
              <a:t>donate</a:t>
            </a:r>
            <a:r>
              <a:rPr lang="en-US" altLang="zh-CN" sz="2400" dirty="0"/>
              <a:t>;  </a:t>
            </a:r>
            <a:endParaRPr lang="en-US" altLang="zh-CN" sz="2400" dirty="0"/>
          </a:p>
          <a:p>
            <a:pPr eaLnBrk="1" hangingPunct="1">
              <a:lnSpc>
                <a:spcPct val="80000"/>
              </a:lnSpc>
              <a:spcBef>
                <a:spcPct val="50000"/>
              </a:spcBef>
              <a:buNone/>
            </a:pPr>
            <a:r>
              <a:rPr lang="en-US" altLang="zh-CN" sz="2400" dirty="0"/>
              <a:t>    </a:t>
            </a:r>
            <a:r>
              <a:rPr lang="en-US" altLang="zh-CN" sz="2400" dirty="0">
                <a:solidFill>
                  <a:schemeClr val="accent2"/>
                </a:solidFill>
              </a:rPr>
              <a:t>orator</a:t>
            </a:r>
            <a:r>
              <a:rPr lang="en-US" altLang="zh-CN" sz="2400" dirty="0"/>
              <a:t>→</a:t>
            </a:r>
            <a:r>
              <a:rPr lang="en-US" altLang="zh-CN" sz="2400" dirty="0">
                <a:solidFill>
                  <a:schemeClr val="accent2"/>
                </a:solidFill>
              </a:rPr>
              <a:t>orate</a:t>
            </a:r>
            <a:r>
              <a:rPr lang="en-US" altLang="zh-CN" sz="2400" dirty="0"/>
              <a:t>;  </a:t>
            </a:r>
            <a:endParaRPr lang="en-US" altLang="zh-CN" sz="2400" dirty="0"/>
          </a:p>
          <a:p>
            <a:pPr eaLnBrk="1" hangingPunct="1">
              <a:lnSpc>
                <a:spcPct val="80000"/>
              </a:lnSpc>
              <a:spcBef>
                <a:spcPct val="50000"/>
              </a:spcBef>
              <a:buNone/>
            </a:pPr>
            <a:r>
              <a:rPr lang="en-US" altLang="zh-CN" sz="2400" dirty="0"/>
              <a:t>    </a:t>
            </a:r>
            <a:r>
              <a:rPr lang="en-US" altLang="zh-CN" sz="2400" dirty="0">
                <a:solidFill>
                  <a:schemeClr val="accent2"/>
                </a:solidFill>
              </a:rPr>
              <a:t>gloomy</a:t>
            </a:r>
            <a:r>
              <a:rPr lang="en-US" altLang="zh-CN" sz="2400" dirty="0"/>
              <a:t>→</a:t>
            </a:r>
            <a:r>
              <a:rPr lang="en-US" altLang="zh-CN" sz="2400" dirty="0">
                <a:solidFill>
                  <a:schemeClr val="accent2"/>
                </a:solidFill>
              </a:rPr>
              <a:t>gloom;</a:t>
            </a:r>
            <a:endParaRPr lang="en-US" altLang="zh-CN" sz="2400" dirty="0"/>
          </a:p>
          <a:p>
            <a:pPr eaLnBrk="1" hangingPunct="1">
              <a:lnSpc>
                <a:spcPct val="80000"/>
              </a:lnSpc>
            </a:pPr>
            <a:endParaRPr lang="en-US" altLang="zh-CN" sz="2400" dirty="0"/>
          </a:p>
        </p:txBody>
      </p:sp>
    </p:spTree>
  </p:cSld>
  <p:clrMapOvr>
    <a:masterClrMapping/>
  </p:clrMapOvr>
  <p:transition>
    <p:random/>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4338" name="Rectangle 3"/>
          <p:cNvSpPr>
            <a:spLocks noGrp="1"/>
          </p:cNvSpPr>
          <p:nvPr>
            <p:ph idx="1"/>
          </p:nvPr>
        </p:nvSpPr>
        <p:spPr>
          <a:xfrm>
            <a:off x="457200" y="609600"/>
            <a:ext cx="8229600" cy="5516563"/>
          </a:xfrm>
        </p:spPr>
        <p:txBody>
          <a:bodyPr vert="horz" wrap="square" lIns="91440" tIns="45720" rIns="91440" bIns="45720" anchor="t"/>
          <a:p>
            <a:pPr eaLnBrk="1" hangingPunct="1">
              <a:lnSpc>
                <a:spcPct val="80000"/>
              </a:lnSpc>
              <a:spcBef>
                <a:spcPct val="50000"/>
              </a:spcBef>
              <a:buNone/>
            </a:pPr>
            <a:endParaRPr lang="en-US" altLang="zh-CN" sz="2400" dirty="0"/>
          </a:p>
          <a:p>
            <a:pPr eaLnBrk="1" hangingPunct="1">
              <a:lnSpc>
                <a:spcPct val="80000"/>
              </a:lnSpc>
              <a:spcBef>
                <a:spcPct val="50000"/>
              </a:spcBef>
              <a:buNone/>
            </a:pPr>
            <a:r>
              <a:rPr lang="en-US" altLang="zh-CN" sz="2400" dirty="0"/>
              <a:t>6</a:t>
            </a:r>
            <a:r>
              <a:rPr lang="zh-CN" altLang="en-US" sz="2400" dirty="0"/>
              <a:t>、</a:t>
            </a:r>
            <a:r>
              <a:rPr lang="en-US" altLang="zh-CN" sz="2400" dirty="0"/>
              <a:t>Compounding</a:t>
            </a:r>
            <a:endParaRPr lang="en-US" altLang="zh-CN" sz="2400" dirty="0"/>
          </a:p>
          <a:p>
            <a:pPr eaLnBrk="1" hangingPunct="1">
              <a:lnSpc>
                <a:spcPct val="80000"/>
              </a:lnSpc>
              <a:spcBef>
                <a:spcPct val="50000"/>
              </a:spcBef>
              <a:buNone/>
            </a:pPr>
            <a:r>
              <a:rPr lang="en-US" altLang="zh-CN" sz="2400" dirty="0"/>
              <a:t>Compounding mostly consist of 2 or more free morphemes.</a:t>
            </a:r>
            <a:endParaRPr lang="en-US" altLang="zh-CN" sz="2400" dirty="0"/>
          </a:p>
          <a:p>
            <a:pPr eaLnBrk="1" hangingPunct="1">
              <a:lnSpc>
                <a:spcPct val="80000"/>
              </a:lnSpc>
              <a:spcBef>
                <a:spcPct val="50000"/>
              </a:spcBef>
              <a:buNone/>
            </a:pPr>
            <a:endParaRPr lang="en-US" altLang="zh-CN" sz="2400" dirty="0"/>
          </a:p>
          <a:p>
            <a:pPr eaLnBrk="1" hangingPunct="1">
              <a:lnSpc>
                <a:spcPct val="80000"/>
              </a:lnSpc>
              <a:spcBef>
                <a:spcPct val="50000"/>
              </a:spcBef>
              <a:buNone/>
            </a:pPr>
            <a:r>
              <a:rPr lang="en-US" altLang="zh-CN" sz="2400" dirty="0"/>
              <a:t>    eg:</a:t>
            </a:r>
            <a:endParaRPr lang="en-US" altLang="zh-CN" sz="2400" dirty="0"/>
          </a:p>
          <a:p>
            <a:pPr eaLnBrk="1" hangingPunct="1">
              <a:lnSpc>
                <a:spcPct val="90000"/>
              </a:lnSpc>
            </a:pPr>
            <a:r>
              <a:rPr lang="en-US" altLang="zh-CN" sz="2400" dirty="0">
                <a:sym typeface="+mn-ea"/>
              </a:rPr>
              <a:t>class+room</a:t>
            </a:r>
            <a:r>
              <a:rPr lang="zh-CN" altLang="en-US" sz="2400" dirty="0">
                <a:sym typeface="+mn-ea"/>
              </a:rPr>
              <a:t>→</a:t>
            </a:r>
            <a:r>
              <a:rPr lang="en-US" altLang="zh-CN" sz="2400" dirty="0">
                <a:sym typeface="+mn-ea"/>
              </a:rPr>
              <a:t>classroom</a:t>
            </a:r>
            <a:endParaRPr lang="zh-CN" altLang="en-US" sz="2400" dirty="0"/>
          </a:p>
          <a:p>
            <a:pPr eaLnBrk="1" hangingPunct="1">
              <a:lnSpc>
                <a:spcPct val="90000"/>
              </a:lnSpc>
            </a:pPr>
            <a:r>
              <a:rPr lang="en-US" altLang="zh-CN" sz="2400" dirty="0">
                <a:sym typeface="+mn-ea"/>
              </a:rPr>
              <a:t>black+board</a:t>
            </a:r>
            <a:r>
              <a:rPr lang="zh-CN" altLang="en-US" sz="2400" dirty="0">
                <a:sym typeface="+mn-ea"/>
              </a:rPr>
              <a:t>→</a:t>
            </a:r>
            <a:r>
              <a:rPr lang="en-US" altLang="zh-CN" sz="2400" dirty="0">
                <a:sym typeface="+mn-ea"/>
              </a:rPr>
              <a:t>blackboard</a:t>
            </a:r>
            <a:endParaRPr lang="zh-CN" altLang="en-US" sz="2400" dirty="0"/>
          </a:p>
          <a:p>
            <a:pPr eaLnBrk="1" hangingPunct="1">
              <a:lnSpc>
                <a:spcPct val="90000"/>
              </a:lnSpc>
            </a:pPr>
            <a:r>
              <a:rPr lang="en-US" altLang="zh-CN" sz="2400" dirty="0">
                <a:sym typeface="+mn-ea"/>
              </a:rPr>
              <a:t>hide+ and+seek</a:t>
            </a:r>
            <a:r>
              <a:rPr lang="zh-CN" altLang="en-US" sz="2400" dirty="0">
                <a:sym typeface="+mn-ea"/>
              </a:rPr>
              <a:t>→</a:t>
            </a:r>
            <a:r>
              <a:rPr lang="en-US" altLang="zh-CN" sz="2400" dirty="0">
                <a:sym typeface="+mn-ea"/>
              </a:rPr>
              <a:t>hide-and-seek</a:t>
            </a:r>
            <a:endParaRPr lang="zh-CN" altLang="en-US" sz="2400" dirty="0"/>
          </a:p>
          <a:p>
            <a:pPr eaLnBrk="1" hangingPunct="1">
              <a:lnSpc>
                <a:spcPct val="80000"/>
              </a:lnSpc>
            </a:pPr>
            <a:endParaRPr lang="en-US" altLang="zh-CN" sz="2400" dirty="0"/>
          </a:p>
        </p:txBody>
      </p:sp>
    </p:spTree>
  </p:cSld>
  <p:clrMapOvr>
    <a:masterClrMapping/>
  </p:clrMapOvr>
  <p:transition>
    <p:random/>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4338" name="Rectangle 3"/>
          <p:cNvSpPr>
            <a:spLocks noGrp="1"/>
          </p:cNvSpPr>
          <p:nvPr>
            <p:ph idx="1"/>
          </p:nvPr>
        </p:nvSpPr>
        <p:spPr>
          <a:xfrm>
            <a:off x="457200" y="609600"/>
            <a:ext cx="8229600" cy="5516563"/>
          </a:xfrm>
        </p:spPr>
        <p:txBody>
          <a:bodyPr vert="horz" wrap="square" lIns="91440" tIns="45720" rIns="91440" bIns="45720" anchor="t"/>
          <a:p>
            <a:pPr eaLnBrk="1" hangingPunct="1">
              <a:lnSpc>
                <a:spcPct val="80000"/>
              </a:lnSpc>
              <a:spcBef>
                <a:spcPct val="50000"/>
              </a:spcBef>
              <a:buNone/>
            </a:pPr>
            <a:endParaRPr lang="en-US" altLang="zh-CN" sz="2400" dirty="0"/>
          </a:p>
          <a:p>
            <a:pPr eaLnBrk="1" hangingPunct="1">
              <a:lnSpc>
                <a:spcPct val="80000"/>
              </a:lnSpc>
              <a:spcBef>
                <a:spcPct val="50000"/>
              </a:spcBef>
              <a:buNone/>
            </a:pPr>
            <a:r>
              <a:rPr lang="en-US" altLang="zh-CN" sz="2400" dirty="0"/>
              <a:t>7</a:t>
            </a:r>
            <a:r>
              <a:rPr lang="zh-CN" altLang="en-US" sz="2400" dirty="0"/>
              <a:t>、</a:t>
            </a:r>
            <a:r>
              <a:rPr lang="en-US" altLang="zh-CN" sz="2400" dirty="0"/>
              <a:t>Borrowing : the taking over of words from other languages.</a:t>
            </a:r>
            <a:endParaRPr lang="en-US" altLang="zh-CN" sz="2400" dirty="0"/>
          </a:p>
          <a:p>
            <a:pPr eaLnBrk="1" hangingPunct="1">
              <a:lnSpc>
                <a:spcPct val="80000"/>
              </a:lnSpc>
              <a:spcBef>
                <a:spcPct val="50000"/>
              </a:spcBef>
              <a:buNone/>
            </a:pPr>
            <a:endParaRPr lang="en-US" altLang="zh-CN" sz="2400" dirty="0">
              <a:solidFill>
                <a:srgbClr val="CC00FF"/>
              </a:solidFill>
            </a:endParaRPr>
          </a:p>
          <a:p>
            <a:pPr eaLnBrk="1" hangingPunct="1">
              <a:lnSpc>
                <a:spcPct val="80000"/>
              </a:lnSpc>
              <a:spcBef>
                <a:spcPct val="50000"/>
              </a:spcBef>
              <a:buNone/>
            </a:pPr>
            <a:r>
              <a:rPr lang="en-US" altLang="zh-CN" sz="2400" dirty="0">
                <a:solidFill>
                  <a:srgbClr val="CC00FF"/>
                </a:solidFill>
              </a:rPr>
              <a:t>A. </a:t>
            </a:r>
            <a:r>
              <a:rPr lang="en-US" altLang="zh-CN" sz="2400" b="1" dirty="0">
                <a:solidFill>
                  <a:srgbClr val="CC00FF"/>
                </a:solidFill>
              </a:rPr>
              <a:t>loanword</a:t>
            </a:r>
            <a:r>
              <a:rPr lang="en-US" altLang="zh-CN" sz="2400" dirty="0">
                <a:solidFill>
                  <a:srgbClr val="CC00FF"/>
                </a:solidFill>
              </a:rPr>
              <a:t>:</a:t>
            </a:r>
            <a:r>
              <a:rPr lang="en-US" altLang="zh-CN" sz="2400" dirty="0"/>
              <a:t> a process in which both </a:t>
            </a:r>
            <a:r>
              <a:rPr lang="en-US" altLang="zh-CN" sz="2400" dirty="0">
                <a:solidFill>
                  <a:schemeClr val="accent2"/>
                </a:solidFill>
              </a:rPr>
              <a:t>form</a:t>
            </a:r>
            <a:r>
              <a:rPr lang="en-US" altLang="zh-CN" sz="2400" dirty="0"/>
              <a:t> </a:t>
            </a:r>
            <a:r>
              <a:rPr lang="en-US" altLang="zh-CN" sz="2400" dirty="0">
                <a:solidFill>
                  <a:schemeClr val="accent2"/>
                </a:solidFill>
              </a:rPr>
              <a:t>and</a:t>
            </a:r>
            <a:r>
              <a:rPr lang="en-US" altLang="zh-CN" sz="2400" dirty="0"/>
              <a:t> </a:t>
            </a:r>
            <a:r>
              <a:rPr lang="en-US" altLang="zh-CN" sz="2400" dirty="0">
                <a:solidFill>
                  <a:schemeClr val="accent2"/>
                </a:solidFill>
              </a:rPr>
              <a:t>meaning</a:t>
            </a:r>
            <a:r>
              <a:rPr lang="en-US" altLang="zh-CN" sz="2400" dirty="0"/>
              <a:t> are borrowed with only a slight  adaptation, in some cases, to the phonological system of the new language that they enter .</a:t>
            </a:r>
            <a:endParaRPr lang="en-US" altLang="zh-CN" sz="2400" dirty="0"/>
          </a:p>
          <a:p>
            <a:pPr eaLnBrk="1" hangingPunct="1">
              <a:lnSpc>
                <a:spcPct val="80000"/>
              </a:lnSpc>
              <a:spcBef>
                <a:spcPct val="50000"/>
              </a:spcBef>
              <a:buNone/>
            </a:pPr>
            <a:r>
              <a:rPr lang="en-US" altLang="zh-CN" sz="2400" dirty="0"/>
              <a:t>e.g. </a:t>
            </a:r>
            <a:r>
              <a:rPr lang="en-US" altLang="zh-CN" sz="2400" dirty="0">
                <a:solidFill>
                  <a:schemeClr val="accent2"/>
                </a:solidFill>
              </a:rPr>
              <a:t>kionomo</a:t>
            </a:r>
            <a:r>
              <a:rPr lang="en-US" altLang="zh-CN" sz="2400" dirty="0"/>
              <a:t>(Japanese)</a:t>
            </a:r>
            <a:r>
              <a:rPr lang="zh-CN" altLang="en-US" sz="2400" dirty="0"/>
              <a:t>；</a:t>
            </a:r>
            <a:r>
              <a:rPr lang="en-US" altLang="zh-CN" sz="2400" dirty="0">
                <a:solidFill>
                  <a:schemeClr val="accent2"/>
                </a:solidFill>
              </a:rPr>
              <a:t>kowtow</a:t>
            </a:r>
            <a:r>
              <a:rPr lang="en-US" altLang="zh-CN" sz="2400" dirty="0"/>
              <a:t>(Chinese)</a:t>
            </a:r>
            <a:r>
              <a:rPr lang="zh-CN" altLang="en-US" sz="2400" dirty="0"/>
              <a:t>；</a:t>
            </a:r>
            <a:r>
              <a:rPr lang="en-US" altLang="zh-CN" sz="2400" dirty="0">
                <a:solidFill>
                  <a:schemeClr val="accent2"/>
                </a:solidFill>
              </a:rPr>
              <a:t>coup</a:t>
            </a:r>
            <a:r>
              <a:rPr lang="en-US" altLang="zh-CN" sz="2400" dirty="0"/>
              <a:t> </a:t>
            </a:r>
            <a:r>
              <a:rPr lang="en-US" altLang="zh-CN" sz="2400" dirty="0">
                <a:solidFill>
                  <a:schemeClr val="accent2"/>
                </a:solidFill>
              </a:rPr>
              <a:t>de</a:t>
            </a:r>
            <a:r>
              <a:rPr lang="en-US" altLang="zh-CN" sz="2400" dirty="0"/>
              <a:t> </a:t>
            </a:r>
            <a:r>
              <a:rPr lang="en-US" altLang="zh-CN" sz="2400" dirty="0">
                <a:solidFill>
                  <a:schemeClr val="accent2"/>
                </a:solidFill>
              </a:rPr>
              <a:t>main</a:t>
            </a:r>
            <a:r>
              <a:rPr lang="en-US" altLang="zh-CN" sz="2400" dirty="0"/>
              <a:t>(French)</a:t>
            </a:r>
            <a:endParaRPr lang="en-US" altLang="zh-CN" sz="2400" dirty="0"/>
          </a:p>
          <a:p>
            <a:pPr eaLnBrk="1" hangingPunct="1">
              <a:lnSpc>
                <a:spcPct val="80000"/>
              </a:lnSpc>
            </a:pPr>
            <a:endParaRPr lang="en-US" altLang="zh-CN" sz="2400" dirty="0"/>
          </a:p>
        </p:txBody>
      </p:sp>
    </p:spTree>
  </p:cSld>
  <p:clrMapOvr>
    <a:masterClrMapping/>
  </p:clrMapOvr>
  <p:transition>
    <p:random/>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5362" name="Rectangle 3"/>
          <p:cNvSpPr>
            <a:spLocks noGrp="1"/>
          </p:cNvSpPr>
          <p:nvPr>
            <p:ph idx="1"/>
          </p:nvPr>
        </p:nvSpPr>
        <p:spPr>
          <a:xfrm>
            <a:off x="381000" y="762000"/>
            <a:ext cx="8229600" cy="5821363"/>
          </a:xfrm>
        </p:spPr>
        <p:txBody>
          <a:bodyPr vert="horz" wrap="square" lIns="91440" tIns="45720" rIns="91440" bIns="45720" anchor="t"/>
          <a:p>
            <a:pPr eaLnBrk="1" hangingPunct="1">
              <a:buNone/>
            </a:pPr>
            <a:r>
              <a:rPr lang="en-US" altLang="zh-CN" sz="2800" dirty="0">
                <a:solidFill>
                  <a:srgbClr val="CC00FF"/>
                </a:solidFill>
              </a:rPr>
              <a:t>B. </a:t>
            </a:r>
            <a:r>
              <a:rPr lang="en-US" altLang="zh-CN" sz="2800" b="1" dirty="0">
                <a:solidFill>
                  <a:srgbClr val="CC00FF"/>
                </a:solidFill>
              </a:rPr>
              <a:t>loanblend</a:t>
            </a:r>
            <a:r>
              <a:rPr lang="en-US" altLang="zh-CN" sz="2800" dirty="0">
                <a:solidFill>
                  <a:srgbClr val="CC00FF"/>
                </a:solidFill>
              </a:rPr>
              <a:t>:</a:t>
            </a:r>
            <a:r>
              <a:rPr lang="en-US" altLang="zh-CN" sz="2800" dirty="0"/>
              <a:t> a process in which part of the </a:t>
            </a:r>
            <a:r>
              <a:rPr lang="en-US" altLang="zh-CN" sz="2800" dirty="0">
                <a:solidFill>
                  <a:schemeClr val="accent2"/>
                </a:solidFill>
              </a:rPr>
              <a:t>form</a:t>
            </a:r>
            <a:r>
              <a:rPr lang="en-US" altLang="zh-CN" sz="2800" dirty="0"/>
              <a:t> is native and </a:t>
            </a:r>
            <a:r>
              <a:rPr lang="en-US" altLang="zh-CN" sz="2800" dirty="0">
                <a:solidFill>
                  <a:schemeClr val="accent2"/>
                </a:solidFill>
              </a:rPr>
              <a:t>part</a:t>
            </a:r>
            <a:r>
              <a:rPr lang="en-US" altLang="zh-CN" sz="2800" dirty="0"/>
              <a:t> is borrowed, but the </a:t>
            </a:r>
            <a:r>
              <a:rPr lang="en-US" altLang="zh-CN" sz="2800" dirty="0">
                <a:solidFill>
                  <a:schemeClr val="accent2"/>
                </a:solidFill>
              </a:rPr>
              <a:t>meaning</a:t>
            </a:r>
            <a:r>
              <a:rPr lang="en-US" altLang="zh-CN" sz="2800" dirty="0"/>
              <a:t> is </a:t>
            </a:r>
            <a:r>
              <a:rPr lang="en-US" altLang="zh-CN" sz="2800" dirty="0">
                <a:solidFill>
                  <a:schemeClr val="accent2"/>
                </a:solidFill>
              </a:rPr>
              <a:t>fully</a:t>
            </a:r>
            <a:r>
              <a:rPr lang="en-US" altLang="zh-CN" sz="2800" dirty="0"/>
              <a:t> borrowed .</a:t>
            </a:r>
            <a:endParaRPr lang="en-US" altLang="zh-CN" sz="2800" dirty="0"/>
          </a:p>
          <a:p>
            <a:pPr eaLnBrk="1" hangingPunct="1">
              <a:buNone/>
            </a:pPr>
            <a:endParaRPr lang="en-US" altLang="zh-CN" sz="2800" dirty="0"/>
          </a:p>
          <a:p>
            <a:pPr eaLnBrk="1" hangingPunct="1">
              <a:spcBef>
                <a:spcPct val="50000"/>
              </a:spcBef>
              <a:buNone/>
            </a:pPr>
            <a:r>
              <a:rPr lang="en-US" altLang="zh-CN" sz="2800" dirty="0">
                <a:solidFill>
                  <a:srgbClr val="CC00FF"/>
                </a:solidFill>
              </a:rPr>
              <a:t>C. </a:t>
            </a:r>
            <a:r>
              <a:rPr lang="en-US" altLang="zh-CN" sz="2800" b="1" dirty="0">
                <a:solidFill>
                  <a:srgbClr val="CC00FF"/>
                </a:solidFill>
              </a:rPr>
              <a:t>loanshift</a:t>
            </a:r>
            <a:r>
              <a:rPr lang="en-US" altLang="zh-CN" sz="2800" b="1" dirty="0"/>
              <a:t> </a:t>
            </a:r>
            <a:r>
              <a:rPr lang="en-US" altLang="zh-CN" sz="2800" dirty="0"/>
              <a:t>a</a:t>
            </a:r>
            <a:r>
              <a:rPr lang="en-US" altLang="zh-CN" sz="2800" b="1" dirty="0"/>
              <a:t> </a:t>
            </a:r>
            <a:r>
              <a:rPr lang="en-US" altLang="zh-CN" sz="2800" dirty="0"/>
              <a:t>process</a:t>
            </a:r>
            <a:r>
              <a:rPr lang="en-US" altLang="zh-CN" sz="2800" b="1" dirty="0"/>
              <a:t> </a:t>
            </a:r>
            <a:r>
              <a:rPr lang="en-US" altLang="zh-CN" sz="2800" dirty="0"/>
              <a:t>in</a:t>
            </a:r>
            <a:r>
              <a:rPr lang="en-US" altLang="zh-CN" sz="2800" b="1" dirty="0"/>
              <a:t> </a:t>
            </a:r>
            <a:r>
              <a:rPr lang="en-US" altLang="zh-CN" sz="2800" dirty="0"/>
              <a:t>which</a:t>
            </a:r>
            <a:r>
              <a:rPr lang="en-US" altLang="zh-CN" sz="2800" b="1" dirty="0"/>
              <a:t> </a:t>
            </a:r>
            <a:r>
              <a:rPr lang="en-US" altLang="zh-CN" sz="2800" dirty="0"/>
              <a:t>the</a:t>
            </a:r>
            <a:r>
              <a:rPr lang="en-US" altLang="zh-CN" sz="2800" b="1" dirty="0"/>
              <a:t> </a:t>
            </a:r>
            <a:r>
              <a:rPr lang="en-US" altLang="zh-CN" sz="2800" dirty="0">
                <a:solidFill>
                  <a:schemeClr val="accent2"/>
                </a:solidFill>
              </a:rPr>
              <a:t>meaning</a:t>
            </a:r>
            <a:r>
              <a:rPr lang="en-US" altLang="zh-CN" sz="2800" b="1" dirty="0"/>
              <a:t> </a:t>
            </a:r>
            <a:r>
              <a:rPr lang="en-US" altLang="zh-CN" sz="2800" dirty="0"/>
              <a:t>is borrowed, but the form is native .</a:t>
            </a:r>
            <a:endParaRPr lang="en-US" altLang="zh-CN" sz="2800" dirty="0"/>
          </a:p>
          <a:p>
            <a:pPr eaLnBrk="1" hangingPunct="1">
              <a:spcBef>
                <a:spcPct val="50000"/>
              </a:spcBef>
              <a:buNone/>
            </a:pPr>
            <a:endParaRPr lang="en-US" altLang="zh-CN" sz="2800" dirty="0"/>
          </a:p>
          <a:p>
            <a:pPr eaLnBrk="1" hangingPunct="1">
              <a:spcBef>
                <a:spcPct val="50000"/>
              </a:spcBef>
              <a:buNone/>
            </a:pPr>
            <a:r>
              <a:rPr lang="en-US" altLang="zh-CN" sz="2800" dirty="0">
                <a:solidFill>
                  <a:srgbClr val="CC00FF"/>
                </a:solidFill>
              </a:rPr>
              <a:t>D. Loan translation:</a:t>
            </a:r>
            <a:r>
              <a:rPr lang="en-US" altLang="zh-CN" sz="2800" dirty="0"/>
              <a:t> a special type of borrowing, in which each morphemeor word </a:t>
            </a:r>
            <a:r>
              <a:rPr lang="en-US" altLang="zh-CN" sz="2800" dirty="0">
                <a:solidFill>
                  <a:schemeClr val="accent2"/>
                </a:solidFill>
              </a:rPr>
              <a:t>is</a:t>
            </a:r>
            <a:r>
              <a:rPr lang="en-US" altLang="zh-CN" sz="2800" dirty="0"/>
              <a:t> </a:t>
            </a:r>
            <a:r>
              <a:rPr lang="en-US" altLang="zh-CN" sz="2800" dirty="0">
                <a:solidFill>
                  <a:schemeClr val="accent2"/>
                </a:solidFill>
              </a:rPr>
              <a:t>translated</a:t>
            </a:r>
            <a:r>
              <a:rPr lang="en-US" altLang="zh-CN" sz="2800" dirty="0"/>
              <a:t> in the </a:t>
            </a:r>
            <a:r>
              <a:rPr lang="en-US" altLang="zh-CN" sz="2800" dirty="0">
                <a:solidFill>
                  <a:schemeClr val="accent2"/>
                </a:solidFill>
              </a:rPr>
              <a:t>equivalent</a:t>
            </a:r>
            <a:r>
              <a:rPr lang="en-US" altLang="zh-CN" sz="2800" dirty="0"/>
              <a:t> morpheme or word in another language .(Calque)</a:t>
            </a:r>
            <a:endParaRPr lang="en-US" altLang="zh-CN" sz="2800" dirty="0"/>
          </a:p>
          <a:p>
            <a:pPr eaLnBrk="1" hangingPunct="1"/>
            <a:endParaRPr lang="en-US" altLang="zh-CN" sz="2800" dirty="0"/>
          </a:p>
        </p:txBody>
      </p:sp>
    </p:spTree>
  </p:cSld>
  <p:clrMapOvr>
    <a:masterClrMapping/>
  </p:clrMapOvr>
  <p:transition>
    <p:random/>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4338" name="Rectangle 3"/>
          <p:cNvSpPr>
            <a:spLocks noGrp="1"/>
          </p:cNvSpPr>
          <p:nvPr>
            <p:ph idx="1"/>
          </p:nvPr>
        </p:nvSpPr>
        <p:spPr>
          <a:xfrm>
            <a:off x="457200" y="609600"/>
            <a:ext cx="8229600" cy="5516563"/>
          </a:xfrm>
        </p:spPr>
        <p:txBody>
          <a:bodyPr vert="horz" wrap="square" lIns="91440" tIns="45720" rIns="91440" bIns="45720" anchor="t"/>
          <a:p>
            <a:pPr eaLnBrk="1" hangingPunct="1">
              <a:lnSpc>
                <a:spcPct val="80000"/>
              </a:lnSpc>
              <a:spcBef>
                <a:spcPct val="50000"/>
              </a:spcBef>
              <a:buNone/>
            </a:pPr>
            <a:endParaRPr lang="en-US" altLang="zh-CN" sz="2400" dirty="0"/>
          </a:p>
          <a:p>
            <a:pPr eaLnBrk="1" hangingPunct="1">
              <a:lnSpc>
                <a:spcPct val="80000"/>
              </a:lnSpc>
              <a:spcBef>
                <a:spcPct val="50000"/>
              </a:spcBef>
              <a:buNone/>
            </a:pPr>
            <a:r>
              <a:rPr lang="en-US" sz="2400" dirty="0"/>
              <a:t>Further reading:</a:t>
            </a:r>
            <a:endParaRPr lang="en-US" sz="2400" dirty="0"/>
          </a:p>
          <a:p>
            <a:pPr eaLnBrk="1" hangingPunct="1">
              <a:lnSpc>
                <a:spcPct val="80000"/>
              </a:lnSpc>
              <a:spcBef>
                <a:spcPct val="50000"/>
              </a:spcBef>
              <a:buNone/>
            </a:pPr>
            <a:endParaRPr lang="en-US" sz="2400" dirty="0"/>
          </a:p>
          <a:p>
            <a:pPr eaLnBrk="1" hangingPunct="1">
              <a:lnSpc>
                <a:spcPct val="80000"/>
              </a:lnSpc>
              <a:spcBef>
                <a:spcPct val="50000"/>
              </a:spcBef>
              <a:buNone/>
            </a:pPr>
            <a:r>
              <a:rPr lang="en-US" sz="2400" dirty="0"/>
              <a:t>Anderson, Stephen R. 1992. </a:t>
            </a:r>
            <a:r>
              <a:rPr lang="en-US" sz="2400" i="1" dirty="0"/>
              <a:t>A-Morphous Morphology. </a:t>
            </a:r>
            <a:r>
              <a:rPr lang="en-US" sz="2400" dirty="0"/>
              <a:t>Cambridge: Cambridge University Press.</a:t>
            </a:r>
            <a:endParaRPr lang="en-US" sz="2400" dirty="0"/>
          </a:p>
          <a:p>
            <a:pPr eaLnBrk="1" hangingPunct="1">
              <a:lnSpc>
                <a:spcPct val="80000"/>
              </a:lnSpc>
              <a:spcBef>
                <a:spcPct val="50000"/>
              </a:spcBef>
              <a:buNone/>
            </a:pPr>
            <a:endParaRPr lang="en-US" sz="2400" dirty="0"/>
          </a:p>
          <a:p>
            <a:pPr eaLnBrk="1" hangingPunct="1">
              <a:lnSpc>
                <a:spcPct val="80000"/>
              </a:lnSpc>
              <a:spcBef>
                <a:spcPct val="50000"/>
              </a:spcBef>
              <a:buNone/>
            </a:pPr>
            <a:r>
              <a:rPr lang="en-US" sz="2400" dirty="0"/>
              <a:t>Bynon, Thepdora. 1977. </a:t>
            </a:r>
            <a:r>
              <a:rPr lang="en-US" sz="2400" i="1" dirty="0"/>
              <a:t>Historical Linguistics.</a:t>
            </a:r>
            <a:r>
              <a:rPr lang="en-US" sz="2400" dirty="0"/>
              <a:t> Cambridge: </a:t>
            </a:r>
            <a:r>
              <a:rPr lang="en-US" sz="2400" dirty="0">
                <a:sym typeface="+mn-ea"/>
              </a:rPr>
              <a:t>Cambridge University Press.</a:t>
            </a:r>
            <a:endParaRPr lang="en-US" sz="2400" dirty="0">
              <a:sym typeface="+mn-ea"/>
            </a:endParaRPr>
          </a:p>
          <a:p>
            <a:pPr eaLnBrk="1" hangingPunct="1">
              <a:lnSpc>
                <a:spcPct val="80000"/>
              </a:lnSpc>
              <a:spcBef>
                <a:spcPct val="50000"/>
              </a:spcBef>
              <a:buNone/>
            </a:pPr>
            <a:endParaRPr lang="en-US" sz="2400" dirty="0">
              <a:sym typeface="+mn-ea"/>
            </a:endParaRPr>
          </a:p>
          <a:p>
            <a:pPr eaLnBrk="1" hangingPunct="1">
              <a:lnSpc>
                <a:spcPct val="80000"/>
              </a:lnSpc>
              <a:spcBef>
                <a:spcPct val="50000"/>
              </a:spcBef>
              <a:buNone/>
            </a:pPr>
            <a:r>
              <a:rPr lang="en-US" sz="2400" dirty="0">
                <a:sym typeface="+mn-ea"/>
              </a:rPr>
              <a:t>Cannon, G. 1987. </a:t>
            </a:r>
            <a:r>
              <a:rPr lang="en-US" sz="2400" i="1" dirty="0">
                <a:sym typeface="+mn-ea"/>
              </a:rPr>
              <a:t>Historical Change and English Word-formation. </a:t>
            </a:r>
            <a:r>
              <a:rPr lang="en-US" sz="2400" dirty="0">
                <a:sym typeface="+mn-ea"/>
              </a:rPr>
              <a:t>New York; Lang</a:t>
            </a:r>
            <a:endParaRPr lang="en-US" sz="2400" dirty="0"/>
          </a:p>
          <a:p>
            <a:pPr eaLnBrk="1" hangingPunct="1">
              <a:lnSpc>
                <a:spcPct val="80000"/>
              </a:lnSpc>
              <a:spcBef>
                <a:spcPct val="50000"/>
              </a:spcBef>
              <a:buNone/>
            </a:pPr>
            <a:endParaRPr lang="en-US" sz="2400" dirty="0"/>
          </a:p>
          <a:p>
            <a:pPr eaLnBrk="1" hangingPunct="1">
              <a:lnSpc>
                <a:spcPct val="80000"/>
              </a:lnSpc>
              <a:spcBef>
                <a:spcPct val="50000"/>
              </a:spcBef>
              <a:buNone/>
            </a:pPr>
            <a:endParaRPr lang="en-US" altLang="zh-CN" sz="2400" dirty="0"/>
          </a:p>
          <a:p>
            <a:pPr eaLnBrk="1" hangingPunct="1">
              <a:lnSpc>
                <a:spcPct val="80000"/>
              </a:lnSpc>
            </a:pPr>
            <a:endParaRPr lang="en-US" altLang="zh-CN" sz="2400" dirty="0"/>
          </a:p>
        </p:txBody>
      </p:sp>
    </p:spTree>
  </p:cSld>
  <p:clrMapOvr>
    <a:masterClrMapping/>
  </p:clrMapOvr>
  <p:transition>
    <p:random/>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4338" name="Rectangle 3"/>
          <p:cNvSpPr>
            <a:spLocks noGrp="1"/>
          </p:cNvSpPr>
          <p:nvPr>
            <p:ph idx="1"/>
          </p:nvPr>
        </p:nvSpPr>
        <p:spPr>
          <a:xfrm>
            <a:off x="457200" y="609600"/>
            <a:ext cx="8229600" cy="5516563"/>
          </a:xfrm>
        </p:spPr>
        <p:txBody>
          <a:bodyPr vert="horz" wrap="square" lIns="91440" tIns="45720" rIns="91440" bIns="45720" anchor="t"/>
          <a:p>
            <a:pPr eaLnBrk="1" hangingPunct="1">
              <a:lnSpc>
                <a:spcPct val="80000"/>
              </a:lnSpc>
              <a:spcBef>
                <a:spcPct val="50000"/>
              </a:spcBef>
              <a:buNone/>
            </a:pPr>
            <a:endParaRPr lang="en-US" altLang="zh-CN" sz="2400" dirty="0"/>
          </a:p>
          <a:p>
            <a:pPr eaLnBrk="1" hangingPunct="1">
              <a:lnSpc>
                <a:spcPct val="80000"/>
              </a:lnSpc>
            </a:pPr>
            <a:endParaRPr lang="en-US" altLang="zh-CN" sz="2400" dirty="0"/>
          </a:p>
          <a:p>
            <a:pPr eaLnBrk="1" hangingPunct="1">
              <a:lnSpc>
                <a:spcPct val="80000"/>
              </a:lnSpc>
            </a:pPr>
            <a:endParaRPr lang="en-US" altLang="zh-CN" sz="2400" dirty="0"/>
          </a:p>
          <a:p>
            <a:pPr eaLnBrk="1" hangingPunct="1">
              <a:lnSpc>
                <a:spcPct val="80000"/>
              </a:lnSpc>
            </a:pPr>
            <a:endParaRPr lang="en-US" altLang="zh-CN" sz="2400" dirty="0"/>
          </a:p>
          <a:p>
            <a:pPr eaLnBrk="1" hangingPunct="1">
              <a:lnSpc>
                <a:spcPct val="80000"/>
              </a:lnSpc>
            </a:pPr>
            <a:endParaRPr lang="en-US" altLang="zh-CN" sz="2400" dirty="0"/>
          </a:p>
          <a:p>
            <a:pPr eaLnBrk="1" hangingPunct="1">
              <a:lnSpc>
                <a:spcPct val="80000"/>
              </a:lnSpc>
            </a:pPr>
            <a:endParaRPr lang="en-US" altLang="zh-CN" sz="2400" dirty="0"/>
          </a:p>
          <a:p>
            <a:pPr eaLnBrk="1" hangingPunct="1">
              <a:lnSpc>
                <a:spcPct val="80000"/>
              </a:lnSpc>
            </a:pPr>
            <a:r>
              <a:rPr lang="en-US" altLang="zh-CN" sz="2400" dirty="0"/>
              <a:t>Thank you!</a:t>
            </a:r>
            <a:endParaRPr lang="en-US" altLang="zh-CN" sz="2400" dirty="0"/>
          </a:p>
        </p:txBody>
      </p:sp>
    </p:spTree>
  </p:cSld>
  <p:clrMapOvr>
    <a:masterClrMapping/>
  </p:clrMapOvr>
  <p:transition>
    <p:random/>
  </p:transition>
</p:sld>
</file>

<file path=ppt/theme/theme1.xml><?xml version="1.0" encoding="utf-8"?>
<a:theme xmlns:a="http://schemas.openxmlformats.org/drawingml/2006/main" name="默认设计模板">
  <a:themeElements>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默认设计模板">
      <a:majorFont>
        <a:latin typeface="Arial"/>
        <a:ea typeface="宋体"/>
        <a:cs typeface=""/>
      </a:majorFont>
      <a:minorFont>
        <a:latin typeface="Arial"/>
        <a:ea typeface="宋体"/>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4752</Words>
  <Application>WPS 演示</Application>
  <PresentationFormat>全屏显示(4:3)</PresentationFormat>
  <Paragraphs>184</Paragraphs>
  <Slides>21</Slides>
  <Notes>0</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21</vt:i4>
      </vt:variant>
    </vt:vector>
  </HeadingPairs>
  <TitlesOfParts>
    <vt:vector size="28" baseType="lpstr">
      <vt:lpstr>Arial</vt:lpstr>
      <vt:lpstr>宋体</vt:lpstr>
      <vt:lpstr>Wingdings</vt:lpstr>
      <vt:lpstr>微软雅黑</vt:lpstr>
      <vt:lpstr>Arial Unicode MS</vt:lpstr>
      <vt:lpstr>Calibri</vt:lpstr>
      <vt:lpstr>默认设计模板</vt:lpstr>
      <vt:lpstr>    Word formation</vt:lpstr>
      <vt:lpstr>What is a word?</vt:lpstr>
      <vt:lpstr>What is a morpheme?</vt:lpstr>
      <vt:lpstr>Word Formation</vt:lpstr>
      <vt:lpstr>Two types of morphemes</vt:lpstr>
      <vt:lpstr>A．Root</vt:lpstr>
      <vt:lpstr>Two types of Roots</vt:lpstr>
      <vt:lpstr>B．Affix</vt:lpstr>
      <vt:lpstr>Two types of affixes</vt:lpstr>
      <vt:lpstr> The derivational way of formation</vt:lpstr>
      <vt:lpstr>Lexical change proper</vt:lpstr>
      <vt:lpstr>1、Invention</vt:lpstr>
      <vt:lpstr>2、Blending</vt:lpstr>
      <vt:lpstr>3、Abbreviation </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王晓雯</dc:creator>
  <cp:lastModifiedBy>GRACE 15185159814</cp:lastModifiedBy>
  <cp:revision>18</cp:revision>
  <dcterms:created xsi:type="dcterms:W3CDTF">2014-11-01T06:25:00Z</dcterms:created>
  <dcterms:modified xsi:type="dcterms:W3CDTF">2021-11-18T14:29:22Z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1</vt:i4>
  </property>
  <property fmtid="{D5CDD505-2E9C-101B-9397-08002B2CF9AE}" pid="3" name="KSOProductBuildVer">
    <vt:lpwstr>2052-11.1.0.10938</vt:lpwstr>
  </property>
  <property fmtid="{D5CDD505-2E9C-101B-9397-08002B2CF9AE}" pid="4" name="ICV">
    <vt:lpwstr>48BDB99FE32B40AF9A61648535A282E4</vt:lpwstr>
  </property>
</Properties>
</file>