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392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70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88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38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533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354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340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654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656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049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487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77AC21-E026-4546-AA4B-E3997CED40CB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173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Enzymes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smtClean="0"/>
              <a:t>Organic Catalysts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solidFill>
                  <a:srgbClr val="00B0F0"/>
                </a:solidFill>
              </a:rPr>
              <a:t>Enzymes are protein substances that make it possible for the chemical reactions of life to go on in living cells by lowering the energy rate required for these chemical reactions.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solidFill>
                  <a:srgbClr val="FF0000"/>
                </a:solidFill>
              </a:rPr>
              <a:t>For each step of a reaction (between substrates), there is a particular enzyme that brings it about. Enzymes enter into a chemical reaction temporary and are not changed themselves by the reaction and remain after the reaction to be used again. </a:t>
            </a:r>
          </a:p>
        </p:txBody>
      </p:sp>
    </p:spTree>
    <p:extLst>
      <p:ext uri="{BB962C8B-B14F-4D97-AF65-F5344CB8AC3E}">
        <p14:creationId xmlns:p14="http://schemas.microsoft.com/office/powerpoint/2010/main" val="2065425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b="1" i="1" smtClean="0"/>
              <a:t/>
            </a:r>
            <a:br>
              <a:rPr lang="en-GB" altLang="en-US" sz="4000" b="1" i="1" smtClean="0"/>
            </a:br>
            <a:r>
              <a:rPr lang="en-GB" altLang="en-US" sz="4000" b="1" i="1" smtClean="0"/>
              <a:t>Naming Enzymes</a:t>
            </a:r>
            <a:r>
              <a:rPr lang="en-GB" altLang="en-US" sz="4000" smtClean="0"/>
              <a:t> </a:t>
            </a:r>
            <a:br>
              <a:rPr lang="en-GB" altLang="en-US" sz="4000" smtClean="0"/>
            </a:br>
            <a:endParaRPr lang="en-GB" altLang="en-US" sz="4000" smtClean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name of enzymes end with the suffix "ase", and the name is often derived from the name of the substrate. </a:t>
            </a:r>
          </a:p>
          <a:p>
            <a:pPr eaLnBrk="1" hangingPunct="1"/>
            <a:r>
              <a:rPr lang="en-GB" altLang="en-US" sz="2800" smtClean="0"/>
              <a:t>e.g. – maltase is an enzyme that acts to split maltose into two glucose molecules. </a:t>
            </a:r>
          </a:p>
          <a:p>
            <a:pPr lvl="1" eaLnBrk="1" hangingPunct="1"/>
            <a:r>
              <a:rPr lang="en-GB" altLang="en-US" smtClean="0"/>
              <a:t>Proteases - are enzymes that break down proteins into shorter polypeptides or dipeptides into separate amino acids. </a:t>
            </a:r>
          </a:p>
          <a:p>
            <a:pPr lvl="1" eaLnBrk="1" hangingPunct="1"/>
            <a:r>
              <a:rPr lang="en-GB" altLang="en-US" smtClean="0"/>
              <a:t>Lipases - enzymes that break down lipids.</a:t>
            </a:r>
            <a:r>
              <a:rPr lang="en-GB" altLang="en-US" sz="32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12992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b="1" i="1" smtClean="0"/>
              <a:t>How Enzymes Work: The Lock and Key Model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0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Enzyme action depends on its shape. The surface of each enzyme has an active site.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The substrate molecule must fit the shape of the active site for the enzyme to work.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When a substrate molecule comes in contact with the active site of an enzyme, it forms a temporary union with the enzyme. 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his is called an </a:t>
            </a:r>
            <a:r>
              <a:rPr lang="en-GB" altLang="en-US" sz="2000" b="1" smtClean="0"/>
              <a:t>"Enzyme Substrate Relationship"</a:t>
            </a:r>
            <a:r>
              <a:rPr lang="en-GB" altLang="en-US" sz="2000" smtClean="0"/>
              <a:t>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Here the enzyme may act on the substrate, breaking bonds forming two smaller molecules, or forming bonds between smaller molecules (substrate).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This relationship where the enzyme and substrate fit together at an active site is called the </a:t>
            </a:r>
            <a:r>
              <a:rPr lang="en-GB" altLang="en-US" sz="2000" b="1" i="1" smtClean="0"/>
              <a:t>Lock and Key Model</a:t>
            </a:r>
            <a:r>
              <a:rPr lang="en-GB" altLang="en-US" sz="2000" smtClean="0"/>
              <a:t>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Thus each enzyme can catalyse a reaction only with specific substrates. </a:t>
            </a:r>
          </a:p>
        </p:txBody>
      </p:sp>
    </p:spTree>
    <p:extLst>
      <p:ext uri="{BB962C8B-B14F-4D97-AF65-F5344CB8AC3E}">
        <p14:creationId xmlns:p14="http://schemas.microsoft.com/office/powerpoint/2010/main" val="2673097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/>
              <a:t>Lock and Key Process of Enzyme Action</a:t>
            </a:r>
          </a:p>
        </p:txBody>
      </p:sp>
      <p:pic>
        <p:nvPicPr>
          <p:cNvPr id="46083" name="Picture 3" descr="450px-Induced_fit_diagram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2420938"/>
            <a:ext cx="7705725" cy="30130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7740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i="1" smtClean="0"/>
              <a:t>Characteristics of Enzyme Action</a:t>
            </a:r>
            <a:r>
              <a:rPr lang="en-GB" altLang="en-US" sz="4000" smtClean="0"/>
              <a:t> 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smtClean="0"/>
              <a:t>Small amounts of an enzyme can cause the reaction of large quantities of substrate.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smtClean="0"/>
              <a:t>Enzymes enable cell reaction to proceed at normal temperatures. 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smtClean="0"/>
              <a:t>Enzymes work best at certain temperatures (optimum ranges) 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smtClean="0"/>
              <a:t>Each enzyme has an optimum pH, e.g. pepsin starts digestion of protein in the stomach, pH = 1 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smtClean="0"/>
              <a:t>The rate of an enzyme - controlled reaction depends on the concentrations of enzymes and substrates. 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smtClean="0"/>
              <a:t>Some enzymes need substances, which are not proteins, that enable enzymes to perform their catalytic function. 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 smtClean="0"/>
              <a:t>Some enzymes function inside the cell, others act outside the cell. eg. enzymes of digestion work outside the cell.</a:t>
            </a:r>
            <a:r>
              <a:rPr lang="en-GB" altLang="en-US" sz="24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3949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Types of Enzyme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Amylase  - break down carbohydrates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Lipase – break down fats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Proteases – breakdown proteins</a:t>
            </a:r>
          </a:p>
        </p:txBody>
      </p:sp>
    </p:spTree>
    <p:extLst>
      <p:ext uri="{BB962C8B-B14F-4D97-AF65-F5344CB8AC3E}">
        <p14:creationId xmlns:p14="http://schemas.microsoft.com/office/powerpoint/2010/main" val="358327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smtClean="0"/>
              <a:t>Example of enzymes</a:t>
            </a:r>
            <a:br>
              <a:rPr lang="en-GB" altLang="en-US" sz="4000" smtClean="0"/>
            </a:br>
            <a:r>
              <a:rPr lang="en-GB" altLang="en-US" sz="4000" smtClean="0"/>
              <a:t>Stomach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The enzymes that get secreted in the stomach are called </a:t>
            </a:r>
            <a:r>
              <a:rPr lang="en-GB" altLang="en-US" sz="2400" b="1" smtClean="0"/>
              <a:t>gastric enzymes</a:t>
            </a:r>
            <a:r>
              <a:rPr lang="en-GB" altLang="en-US" sz="2400" smtClean="0"/>
              <a:t>. These are the following: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Pepsin (peptidase) is the main gastric enzyme. As it breaks proteins into smaller peptide fragments.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Gelatinase, degrades type I and type V gelatin and type IV and V collagen, which are proteoglycans in meat.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Gastric amylase degrades starch,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smtClean="0"/>
              <a:t>Gastric lipase is a tributyrase by its biochemical activity, as it acts almost exclusively on tributyrin, a butter fat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1354887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normAutofit fontScale="90000"/>
          </a:bodyPr>
          <a:lstStyle/>
          <a:p>
            <a:pPr defTabSz="912813" eaLnBrk="1" hangingPunct="1"/>
            <a:r>
              <a:rPr lang="en-US" altLang="en-US" sz="3600" b="1" smtClean="0">
                <a:solidFill>
                  <a:schemeClr val="tx1"/>
                </a:solidFill>
              </a:rPr>
              <a:t>Small Intestine is Site Most Enzymatic Digestion</a:t>
            </a:r>
          </a:p>
        </p:txBody>
      </p:sp>
      <p:pic>
        <p:nvPicPr>
          <p:cNvPr id="50179" name="Picture 3" descr="2110T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8" y="1628775"/>
            <a:ext cx="9072562" cy="485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0437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Digestion of Proteins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700213"/>
            <a:ext cx="7853363" cy="38163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smtClean="0"/>
              <a:t>Proteases are enzymes that digests proteins to amino acids and begins in  the acidic conditions of the stomach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Pepsin is the primary digestive enzyme in the stomach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400" smtClean="0"/>
              <a:t>The small intestine carries out further digestion with trypsin, which is secreted by the pancreas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400" smtClean="0"/>
              <a:t>As proteins are digested, the polypeptide chains unravel and break up into small chains of amino acids called peptides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3057472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Digestion of Lipids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081962" cy="4710113"/>
          </a:xfrm>
        </p:spPr>
        <p:txBody>
          <a:bodyPr/>
          <a:lstStyle/>
          <a:p>
            <a:pPr eaLnBrk="1" hangingPunct="1"/>
            <a:r>
              <a:rPr lang="en-US" altLang="en-US" sz="2000" smtClean="0"/>
              <a:t>It begins in the small intestine by making the molecules more compatible with water so that the digestive enzymes can access them.</a:t>
            </a:r>
          </a:p>
          <a:p>
            <a:pPr lvl="1" eaLnBrk="1" hangingPunct="1"/>
            <a:r>
              <a:rPr lang="en-US" altLang="en-US" sz="2000" smtClean="0"/>
              <a:t>This is accomplished by breaking up the lipid into small droplets which can be distributed in the water of the small intestine</a:t>
            </a:r>
          </a:p>
          <a:p>
            <a:pPr lvl="2" eaLnBrk="1" hangingPunct="1"/>
            <a:r>
              <a:rPr lang="en-US" altLang="en-US" sz="2000" smtClean="0"/>
              <a:t>This process is referred to as emulsification</a:t>
            </a:r>
          </a:p>
          <a:p>
            <a:pPr lvl="1" eaLnBrk="1" hangingPunct="1"/>
            <a:r>
              <a:rPr lang="en-US" altLang="en-US" sz="2000" smtClean="0"/>
              <a:t>Bile which is produced by the liver, stored in the gall bladder and pumped into the small intestine when lipids are present is responsible for emulsification</a:t>
            </a:r>
          </a:p>
          <a:p>
            <a:pPr eaLnBrk="1" hangingPunct="1"/>
            <a:r>
              <a:rPr lang="en-US" altLang="en-US" sz="2000" smtClean="0"/>
              <a:t>Once emulsified, they may be digested into their subunits (glycerol and fatty acids) by digestive enzymes called lipases.</a:t>
            </a:r>
          </a:p>
          <a:p>
            <a:pPr lvl="1" eaLnBrk="1" hangingPunct="1"/>
            <a:r>
              <a:rPr lang="en-US" altLang="en-US" sz="2000" smtClean="0"/>
              <a:t>They are produced in the pancreas and secreted into the small intestine</a:t>
            </a:r>
          </a:p>
          <a:p>
            <a:pPr eaLnBrk="1" hangingPunct="1">
              <a:buFontTx/>
              <a:buNone/>
            </a:pPr>
            <a:endParaRPr lang="en-US" altLang="en-US" sz="2000" smtClean="0"/>
          </a:p>
        </p:txBody>
      </p:sp>
    </p:spTree>
    <p:extLst>
      <p:ext uri="{BB962C8B-B14F-4D97-AF65-F5344CB8AC3E}">
        <p14:creationId xmlns:p14="http://schemas.microsoft.com/office/powerpoint/2010/main" val="1402161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Digestion of carbohydrates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 smtClean="0"/>
              <a:t>The digestion begins by converting polysaccharides (long chains of simple sugars) and disaccharides (two sugars linked together) into </a:t>
            </a:r>
            <a:r>
              <a:rPr lang="en-US" altLang="en-US" sz="2800" dirty="0" err="1" smtClean="0"/>
              <a:t>monosaccharides</a:t>
            </a:r>
            <a:r>
              <a:rPr lang="en-US" altLang="en-US" sz="2800" dirty="0" smtClean="0"/>
              <a:t> (simple sugar units) that can be absorbed by body cells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 smtClean="0"/>
              <a:t>It begins in the mouth and is completed in the small intestine (</a:t>
            </a:r>
            <a:r>
              <a:rPr lang="en-US" altLang="en-US" sz="2400" dirty="0" smtClean="0">
                <a:solidFill>
                  <a:srgbClr val="FF0000"/>
                </a:solidFill>
              </a:rPr>
              <a:t>they are not digested in the stomach</a:t>
            </a:r>
            <a:r>
              <a:rPr lang="en-US" altLang="en-US" sz="2400" dirty="0" smtClean="0"/>
              <a:t>)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US" altLang="en-US" sz="24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 smtClean="0"/>
              <a:t>Amylase is the enzyme responsible for digesting starch </a:t>
            </a:r>
          </a:p>
        </p:txBody>
      </p:sp>
    </p:spTree>
    <p:extLst>
      <p:ext uri="{BB962C8B-B14F-4D97-AF65-F5344CB8AC3E}">
        <p14:creationId xmlns:p14="http://schemas.microsoft.com/office/powerpoint/2010/main" val="1454794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768</Words>
  <Application>Microsoft Office PowerPoint</Application>
  <PresentationFormat>On-screen Show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Enzymes</vt:lpstr>
      <vt:lpstr> Naming Enzymes  </vt:lpstr>
      <vt:lpstr>How Enzymes Work: The Lock and Key Model</vt:lpstr>
      <vt:lpstr>Lock and Key Process of Enzyme Action</vt:lpstr>
      <vt:lpstr>Characteristics of Enzyme Action </vt:lpstr>
      <vt:lpstr>Types of Enzyme</vt:lpstr>
      <vt:lpstr>Example of enzymes Stomach</vt:lpstr>
      <vt:lpstr>Small Intestine is Site Most Enzymatic Digestion</vt:lpstr>
      <vt:lpstr>Digestion of Proteins</vt:lpstr>
      <vt:lpstr>Digestion of Lipids</vt:lpstr>
      <vt:lpstr>Digestion of carbohydrates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Enzymes</dc:title>
  <dc:creator>Administrator</dc:creator>
  <cp:lastModifiedBy>Administrator</cp:lastModifiedBy>
  <cp:revision>1</cp:revision>
  <dcterms:created xsi:type="dcterms:W3CDTF">2018-02-08T21:56:48Z</dcterms:created>
  <dcterms:modified xsi:type="dcterms:W3CDTF">2018-02-08T21:57:08Z</dcterms:modified>
</cp:coreProperties>
</file>