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sldIdLst>
    <p:sldId id="256" r:id="rId2"/>
    <p:sldId id="258" r:id="rId3"/>
    <p:sldId id="260" r:id="rId4"/>
    <p:sldId id="259" r:id="rId5"/>
    <p:sldId id="261" r:id="rId6"/>
    <p:sldId id="262" r:id="rId7"/>
    <p:sldId id="263" r:id="rId8"/>
    <p:sldId id="264" r:id="rId9"/>
    <p:sldId id="265" r:id="rId10"/>
    <p:sldId id="266" r:id="rId11"/>
    <p:sldId id="268" r:id="rId12"/>
    <p:sldId id="267"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020" autoAdjust="0"/>
  </p:normalViewPr>
  <p:slideViewPr>
    <p:cSldViewPr snapToGrid="0">
      <p:cViewPr varScale="1">
        <p:scale>
          <a:sx n="78" d="100"/>
          <a:sy n="78" d="100"/>
        </p:scale>
        <p:origin x="85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10362D-328B-4335-962F-CB8B6100AD43}" type="datetimeFigureOut">
              <a:rPr lang="en-GB" smtClean="0"/>
              <a:t>11/11/2023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E68CFD-3903-487F-BA4E-01081B3322AB}" type="slidenum">
              <a:rPr lang="en-GB" smtClean="0"/>
              <a:t>‹#›</a:t>
            </a:fld>
            <a:endParaRPr lang="en-GB"/>
          </a:p>
        </p:txBody>
      </p:sp>
    </p:spTree>
    <p:extLst>
      <p:ext uri="{BB962C8B-B14F-4D97-AF65-F5344CB8AC3E}">
        <p14:creationId xmlns:p14="http://schemas.microsoft.com/office/powerpoint/2010/main" val="3412759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E68CFD-3903-487F-BA4E-01081B3322AB}" type="slidenum">
              <a:rPr lang="en-GB" smtClean="0"/>
              <a:t>5</a:t>
            </a:fld>
            <a:endParaRPr lang="en-GB"/>
          </a:p>
        </p:txBody>
      </p:sp>
    </p:spTree>
    <p:extLst>
      <p:ext uri="{BB962C8B-B14F-4D97-AF65-F5344CB8AC3E}">
        <p14:creationId xmlns:p14="http://schemas.microsoft.com/office/powerpoint/2010/main" val="1102499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423CEB-EF80-4BDE-8AB4-0908BB666CE0}"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4C1D785-19B4-4759-90A6-18B7CEACE403}" type="slidenum">
              <a:rPr lang="en-GB" smtClean="0"/>
              <a:t>‹#›</a:t>
            </a:fld>
            <a:endParaRPr lang="en-GB"/>
          </a:p>
        </p:txBody>
      </p:sp>
    </p:spTree>
    <p:extLst>
      <p:ext uri="{BB962C8B-B14F-4D97-AF65-F5344CB8AC3E}">
        <p14:creationId xmlns:p14="http://schemas.microsoft.com/office/powerpoint/2010/main" val="2072971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423CEB-EF80-4BDE-8AB4-0908BB666CE0}"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4C1D785-19B4-4759-90A6-18B7CEACE403}" type="slidenum">
              <a:rPr lang="en-GB" smtClean="0"/>
              <a:t>‹#›</a:t>
            </a:fld>
            <a:endParaRPr lang="en-GB"/>
          </a:p>
        </p:txBody>
      </p:sp>
    </p:spTree>
    <p:extLst>
      <p:ext uri="{BB962C8B-B14F-4D97-AF65-F5344CB8AC3E}">
        <p14:creationId xmlns:p14="http://schemas.microsoft.com/office/powerpoint/2010/main" val="2084302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423CEB-EF80-4BDE-8AB4-0908BB666CE0}"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4C1D785-19B4-4759-90A6-18B7CEACE403}" type="slidenum">
              <a:rPr lang="en-GB" smtClean="0"/>
              <a:t>‹#›</a:t>
            </a:fld>
            <a:endParaRPr lang="en-GB"/>
          </a:p>
        </p:txBody>
      </p:sp>
    </p:spTree>
    <p:extLst>
      <p:ext uri="{BB962C8B-B14F-4D97-AF65-F5344CB8AC3E}">
        <p14:creationId xmlns:p14="http://schemas.microsoft.com/office/powerpoint/2010/main" val="921123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423CEB-EF80-4BDE-8AB4-0908BB666CE0}" type="datetimeFigureOut">
              <a:rPr lang="en-GB" smtClean="0"/>
              <a:t>11/11/2023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4C1D785-19B4-4759-90A6-18B7CEACE403}" type="slidenum">
              <a:rPr lang="en-GB" smtClean="0"/>
              <a:t>‹#›</a:t>
            </a:fld>
            <a:endParaRPr lang="en-GB"/>
          </a:p>
        </p:txBody>
      </p:sp>
    </p:spTree>
    <p:extLst>
      <p:ext uri="{BB962C8B-B14F-4D97-AF65-F5344CB8AC3E}">
        <p14:creationId xmlns:p14="http://schemas.microsoft.com/office/powerpoint/2010/main" val="717315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423CEB-EF80-4BDE-8AB4-0908BB666CE0}" type="datetimeFigureOut">
              <a:rPr lang="en-GB" smtClean="0"/>
              <a:t>11/11/2023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4C1D785-19B4-4759-90A6-18B7CEACE403}" type="slidenum">
              <a:rPr lang="en-GB" smtClean="0"/>
              <a:t>‹#›</a:t>
            </a:fld>
            <a:endParaRPr lang="en-GB"/>
          </a:p>
        </p:txBody>
      </p:sp>
    </p:spTree>
    <p:extLst>
      <p:ext uri="{BB962C8B-B14F-4D97-AF65-F5344CB8AC3E}">
        <p14:creationId xmlns:p14="http://schemas.microsoft.com/office/powerpoint/2010/main" val="2301965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423CEB-EF80-4BDE-8AB4-0908BB666CE0}" type="datetimeFigureOut">
              <a:rPr lang="en-GB" smtClean="0"/>
              <a:t>11/11/2023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4C1D785-19B4-4759-90A6-18B7CEACE403}" type="slidenum">
              <a:rPr lang="en-GB" smtClean="0"/>
              <a:t>‹#›</a:t>
            </a:fld>
            <a:endParaRPr lang="en-GB"/>
          </a:p>
        </p:txBody>
      </p:sp>
    </p:spTree>
    <p:extLst>
      <p:ext uri="{BB962C8B-B14F-4D97-AF65-F5344CB8AC3E}">
        <p14:creationId xmlns:p14="http://schemas.microsoft.com/office/powerpoint/2010/main" val="1994146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423CEB-EF80-4BDE-8AB4-0908BB666CE0}" type="datetimeFigureOut">
              <a:rPr lang="en-GB" smtClean="0"/>
              <a:t>11/11/2023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4C1D785-19B4-4759-90A6-18B7CEACE403}" type="slidenum">
              <a:rPr lang="en-GB" smtClean="0"/>
              <a:t>‹#›</a:t>
            </a:fld>
            <a:endParaRPr lang="en-GB"/>
          </a:p>
        </p:txBody>
      </p:sp>
    </p:spTree>
    <p:extLst>
      <p:ext uri="{BB962C8B-B14F-4D97-AF65-F5344CB8AC3E}">
        <p14:creationId xmlns:p14="http://schemas.microsoft.com/office/powerpoint/2010/main" val="3465867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23CEB-EF80-4BDE-8AB4-0908BB666CE0}" type="datetimeFigureOut">
              <a:rPr lang="en-GB" smtClean="0"/>
              <a:t>11/11/2023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4C1D785-19B4-4759-90A6-18B7CEACE403}" type="slidenum">
              <a:rPr lang="en-GB" smtClean="0"/>
              <a:t>‹#›</a:t>
            </a:fld>
            <a:endParaRPr lang="en-GB"/>
          </a:p>
        </p:txBody>
      </p:sp>
    </p:spTree>
    <p:extLst>
      <p:ext uri="{BB962C8B-B14F-4D97-AF65-F5344CB8AC3E}">
        <p14:creationId xmlns:p14="http://schemas.microsoft.com/office/powerpoint/2010/main" val="4190381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23CEB-EF80-4BDE-8AB4-0908BB666CE0}" type="datetimeFigureOut">
              <a:rPr lang="en-GB" smtClean="0"/>
              <a:t>11/11/2023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4C1D785-19B4-4759-90A6-18B7CEACE403}" type="slidenum">
              <a:rPr lang="en-GB" smtClean="0"/>
              <a:t>‹#›</a:t>
            </a:fld>
            <a:endParaRPr lang="en-GB"/>
          </a:p>
        </p:txBody>
      </p:sp>
    </p:spTree>
    <p:extLst>
      <p:ext uri="{BB962C8B-B14F-4D97-AF65-F5344CB8AC3E}">
        <p14:creationId xmlns:p14="http://schemas.microsoft.com/office/powerpoint/2010/main" val="2829245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423CEB-EF80-4BDE-8AB4-0908BB666CE0}"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4C1D785-19B4-4759-90A6-18B7CEACE403}" type="slidenum">
              <a:rPr lang="en-GB" smtClean="0"/>
              <a:t>‹#›</a:t>
            </a:fld>
            <a:endParaRPr lang="en-GB"/>
          </a:p>
        </p:txBody>
      </p:sp>
    </p:spTree>
    <p:extLst>
      <p:ext uri="{BB962C8B-B14F-4D97-AF65-F5344CB8AC3E}">
        <p14:creationId xmlns:p14="http://schemas.microsoft.com/office/powerpoint/2010/main" val="2154746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423CEB-EF80-4BDE-8AB4-0908BB666CE0}"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4C1D785-19B4-4759-90A6-18B7CEACE403}"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980535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3423CEB-EF80-4BDE-8AB4-0908BB666CE0}" type="datetimeFigureOut">
              <a:rPr lang="en-GB" smtClean="0"/>
              <a:t>11/11/2023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4C1D785-19B4-4759-90A6-18B7CEACE403}" type="slidenum">
              <a:rPr lang="en-GB" smtClean="0"/>
              <a:t>‹#›</a:t>
            </a:fld>
            <a:endParaRPr lang="en-GB"/>
          </a:p>
        </p:txBody>
      </p:sp>
    </p:spTree>
    <p:extLst>
      <p:ext uri="{BB962C8B-B14F-4D97-AF65-F5344CB8AC3E}">
        <p14:creationId xmlns:p14="http://schemas.microsoft.com/office/powerpoint/2010/main" val="6154163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3423CEB-EF80-4BDE-8AB4-0908BB666CE0}" type="datetimeFigureOut">
              <a:rPr lang="en-GB" smtClean="0"/>
              <a:t>11/11/2023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4C1D785-19B4-4759-90A6-18B7CEACE403}"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077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3423CEB-EF80-4BDE-8AB4-0908BB666CE0}" type="datetimeFigureOut">
              <a:rPr lang="en-GB" smtClean="0"/>
              <a:t>11/11/2023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4C1D785-19B4-4759-90A6-18B7CEACE403}" type="slidenum">
              <a:rPr lang="en-GB" smtClean="0"/>
              <a:t>‹#›</a:t>
            </a:fld>
            <a:endParaRPr lang="en-GB"/>
          </a:p>
        </p:txBody>
      </p:sp>
    </p:spTree>
    <p:extLst>
      <p:ext uri="{BB962C8B-B14F-4D97-AF65-F5344CB8AC3E}">
        <p14:creationId xmlns:p14="http://schemas.microsoft.com/office/powerpoint/2010/main" val="24869097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423CEB-EF80-4BDE-8AB4-0908BB666CE0}"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4C1D785-19B4-4759-90A6-18B7CEACE403}" type="slidenum">
              <a:rPr lang="en-GB" smtClean="0"/>
              <a:t>‹#›</a:t>
            </a:fld>
            <a:endParaRPr lang="en-GB"/>
          </a:p>
        </p:txBody>
      </p:sp>
    </p:spTree>
    <p:extLst>
      <p:ext uri="{BB962C8B-B14F-4D97-AF65-F5344CB8AC3E}">
        <p14:creationId xmlns:p14="http://schemas.microsoft.com/office/powerpoint/2010/main" val="39326570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423CEB-EF80-4BDE-8AB4-0908BB666CE0}"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4C1D785-19B4-4759-90A6-18B7CEACE403}" type="slidenum">
              <a:rPr lang="en-GB" smtClean="0"/>
              <a:t>‹#›</a:t>
            </a:fld>
            <a:endParaRPr lang="en-GB"/>
          </a:p>
        </p:txBody>
      </p:sp>
    </p:spTree>
    <p:extLst>
      <p:ext uri="{BB962C8B-B14F-4D97-AF65-F5344CB8AC3E}">
        <p14:creationId xmlns:p14="http://schemas.microsoft.com/office/powerpoint/2010/main" val="1538874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3423CEB-EF80-4BDE-8AB4-0908BB666CE0}" type="datetimeFigureOut">
              <a:rPr lang="en-GB" smtClean="0"/>
              <a:t>11/11/2023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4C1D785-19B4-4759-90A6-18B7CEACE403}" type="slidenum">
              <a:rPr lang="en-GB" smtClean="0"/>
              <a:t>‹#›</a:t>
            </a:fld>
            <a:endParaRPr lang="en-GB"/>
          </a:p>
        </p:txBody>
      </p:sp>
    </p:spTree>
    <p:extLst>
      <p:ext uri="{BB962C8B-B14F-4D97-AF65-F5344CB8AC3E}">
        <p14:creationId xmlns:p14="http://schemas.microsoft.com/office/powerpoint/2010/main" val="281412599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B433F-1D20-E1C6-2797-92B0CC99064A}"/>
              </a:ext>
            </a:extLst>
          </p:cNvPr>
          <p:cNvSpPr>
            <a:spLocks noGrp="1"/>
          </p:cNvSpPr>
          <p:nvPr>
            <p:ph type="ctrTitle"/>
          </p:nvPr>
        </p:nvSpPr>
        <p:spPr>
          <a:xfrm>
            <a:off x="1304103" y="1318591"/>
            <a:ext cx="5800929" cy="4220820"/>
          </a:xfrm>
        </p:spPr>
        <p:txBody>
          <a:bodyPr anchor="ctr">
            <a:normAutofit/>
          </a:bodyPr>
          <a:lstStyle/>
          <a:p>
            <a:pPr algn="r">
              <a:lnSpc>
                <a:spcPct val="90000"/>
              </a:lnSpc>
            </a:pPr>
            <a:r>
              <a:rPr lang="en-GB" sz="4600">
                <a:solidFill>
                  <a:schemeClr val="tx2">
                    <a:lumMod val="75000"/>
                  </a:schemeClr>
                </a:solidFill>
              </a:rPr>
              <a:t>Presentation</a:t>
            </a:r>
            <a:br>
              <a:rPr lang="en-GB" sz="4600">
                <a:solidFill>
                  <a:schemeClr val="tx2">
                    <a:lumMod val="75000"/>
                  </a:schemeClr>
                </a:solidFill>
              </a:rPr>
            </a:br>
            <a:r>
              <a:rPr lang="en-GB" sz="4600" b="1" spc="-10">
                <a:solidFill>
                  <a:schemeClr val="tx2">
                    <a:lumMod val="75000"/>
                  </a:schemeClr>
                </a:solidFill>
                <a:effectLst/>
                <a:latin typeface="Aptos" panose="020B0004020202020204" pitchFamily="34" charset="0"/>
                <a:ea typeface="Aptos" panose="020B0004020202020204" pitchFamily="34" charset="0"/>
                <a:cs typeface="Times New Roman" panose="02020603050405020304" pitchFamily="18" charset="0"/>
              </a:rPr>
              <a:t>Knowledge and Information Management Skills for the Workplace BMSW5106</a:t>
            </a:r>
            <a:endParaRPr lang="en-GB" sz="4600">
              <a:solidFill>
                <a:schemeClr val="tx2">
                  <a:lumMod val="75000"/>
                </a:schemeClr>
              </a:solidFill>
            </a:endParaRPr>
          </a:p>
        </p:txBody>
      </p:sp>
      <p:sp>
        <p:nvSpPr>
          <p:cNvPr id="3" name="Subtitle 2">
            <a:extLst>
              <a:ext uri="{FF2B5EF4-FFF2-40B4-BE49-F238E27FC236}">
                <a16:creationId xmlns:a16="http://schemas.microsoft.com/office/drawing/2014/main" id="{56396F8E-F0A7-A370-D65C-A43B80DC596E}"/>
              </a:ext>
            </a:extLst>
          </p:cNvPr>
          <p:cNvSpPr>
            <a:spLocks noGrp="1"/>
          </p:cNvSpPr>
          <p:nvPr>
            <p:ph type="subTitle" idx="1"/>
          </p:nvPr>
        </p:nvSpPr>
        <p:spPr>
          <a:xfrm>
            <a:off x="7855048" y="1871831"/>
            <a:ext cx="3084569" cy="3199806"/>
          </a:xfrm>
        </p:spPr>
        <p:txBody>
          <a:bodyPr anchor="ctr">
            <a:normAutofit/>
          </a:bodyPr>
          <a:lstStyle/>
          <a:p>
            <a:r>
              <a:rPr lang="en-US">
                <a:solidFill>
                  <a:schemeClr val="tx2">
                    <a:lumMod val="75000"/>
                  </a:schemeClr>
                </a:solidFill>
                <a:effectLst/>
                <a:latin typeface="Segoe UI" panose="020B0502040204020203" pitchFamily="34" charset="0"/>
                <a:ea typeface="Times New Roman" panose="02020603050405020304" pitchFamily="18" charset="0"/>
                <a:cs typeface="Times New Roman" panose="02020603050405020304" pitchFamily="18" charset="0"/>
              </a:rPr>
              <a:t>Lecturer: Samuel Ofori</a:t>
            </a:r>
            <a:endParaRPr lang="en-GB">
              <a:solidFill>
                <a:schemeClr val="tx2">
                  <a:lumMod val="75000"/>
                </a:schemeClr>
              </a:solidFill>
              <a:effectLst/>
              <a:latin typeface="Aptos" panose="020B0004020202020204" pitchFamily="34" charset="0"/>
              <a:ea typeface="Times New Roman" panose="02020603050405020304" pitchFamily="18" charset="0"/>
              <a:cs typeface="Times New Roman" panose="02020603050405020304" pitchFamily="18" charset="0"/>
            </a:endParaRPr>
          </a:p>
          <a:p>
            <a:r>
              <a:rPr lang="en-GB">
                <a:solidFill>
                  <a:schemeClr val="tx2">
                    <a:lumMod val="75000"/>
                  </a:schemeClr>
                </a:solidFill>
                <a:effectLst/>
                <a:latin typeface="Aptos" panose="020B0004020202020204" pitchFamily="34" charset="0"/>
                <a:ea typeface="Aptos" panose="020B0004020202020204" pitchFamily="34" charset="0"/>
                <a:cs typeface="Times New Roman" panose="02020603050405020304" pitchFamily="18" charset="0"/>
              </a:rPr>
              <a:t>Student: Mariana Codreanu 2118364</a:t>
            </a:r>
            <a:endParaRPr lang="en-GB">
              <a:solidFill>
                <a:schemeClr val="tx2">
                  <a:lumMod val="75000"/>
                </a:schemeClr>
              </a:solidFill>
            </a:endParaRPr>
          </a:p>
        </p:txBody>
      </p:sp>
    </p:spTree>
    <p:extLst>
      <p:ext uri="{BB962C8B-B14F-4D97-AF65-F5344CB8AC3E}">
        <p14:creationId xmlns:p14="http://schemas.microsoft.com/office/powerpoint/2010/main" val="952048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A174F-0A94-0E31-E29C-E6B5E1405B36}"/>
              </a:ext>
            </a:extLst>
          </p:cNvPr>
          <p:cNvSpPr>
            <a:spLocks noGrp="1"/>
          </p:cNvSpPr>
          <p:nvPr>
            <p:ph type="title"/>
          </p:nvPr>
        </p:nvSpPr>
        <p:spPr>
          <a:xfrm>
            <a:off x="1582994" y="624109"/>
            <a:ext cx="8911687" cy="1280890"/>
          </a:xfrm>
        </p:spPr>
        <p:txBody>
          <a:bodyPr/>
          <a:lstStyle/>
          <a:p>
            <a:pPr algn="ctr"/>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A2E7E58C-D6EE-472F-6C24-931A2847C987}"/>
              </a:ext>
            </a:extLst>
          </p:cNvPr>
          <p:cNvSpPr>
            <a:spLocks noGrp="1"/>
          </p:cNvSpPr>
          <p:nvPr>
            <p:ph idx="1"/>
          </p:nvPr>
        </p:nvSpPr>
        <p:spPr>
          <a:xfrm>
            <a:off x="7138218" y="1718186"/>
            <a:ext cx="7079225" cy="4820265"/>
          </a:xfrm>
        </p:spPr>
        <p:txBody>
          <a:bodyPr>
            <a:normAutofit/>
          </a:bodyPr>
          <a:lstStyle/>
          <a:p>
            <a:pPr marL="0" indent="0">
              <a:buNone/>
            </a:pPr>
            <a:r>
              <a:rPr lang="en-GB" sz="3200" dirty="0">
                <a:latin typeface="Arial" panose="020B0604020202020204" pitchFamily="34" charset="0"/>
                <a:cs typeface="Arial" panose="020B0604020202020204" pitchFamily="34" charset="0"/>
              </a:rPr>
              <a:t>Knowledge</a:t>
            </a:r>
          </a:p>
          <a:p>
            <a:r>
              <a:rPr lang="en-GB" sz="2000" dirty="0">
                <a:effectLst/>
                <a:latin typeface="Arial" panose="020B0604020202020204" pitchFamily="34" charset="0"/>
                <a:ea typeface="Aptos" panose="020B0004020202020204" pitchFamily="34" charset="0"/>
                <a:cs typeface="Arial" panose="020B0604020202020204" pitchFamily="34" charset="0"/>
              </a:rPr>
              <a:t>personal development</a:t>
            </a:r>
          </a:p>
          <a:p>
            <a:r>
              <a:rPr lang="en-GB" sz="2000" dirty="0">
                <a:effectLst/>
                <a:latin typeface="Arial" panose="020B0604020202020204" pitchFamily="34" charset="0"/>
                <a:ea typeface="Aptos" panose="020B0004020202020204" pitchFamily="34" charset="0"/>
                <a:cs typeface="Arial" panose="020B0604020202020204" pitchFamily="34" charset="0"/>
              </a:rPr>
              <a:t>professional growth</a:t>
            </a:r>
          </a:p>
          <a:p>
            <a:r>
              <a:rPr lang="en-GB" sz="2000" dirty="0">
                <a:effectLst/>
                <a:latin typeface="Arial" panose="020B0604020202020204" pitchFamily="34" charset="0"/>
                <a:ea typeface="Aptos" panose="020B0004020202020204" pitchFamily="34" charset="0"/>
                <a:cs typeface="Arial" panose="020B0604020202020204" pitchFamily="34" charset="0"/>
              </a:rPr>
              <a:t>decision-making </a:t>
            </a:r>
          </a:p>
          <a:p>
            <a:r>
              <a:rPr lang="en-GB" sz="2000" dirty="0">
                <a:effectLst/>
                <a:latin typeface="Arial" panose="020B0604020202020204" pitchFamily="34" charset="0"/>
                <a:ea typeface="Aptos" panose="020B0004020202020204" pitchFamily="34" charset="0"/>
                <a:cs typeface="Arial" panose="020B0604020202020204" pitchFamily="34" charset="0"/>
              </a:rPr>
              <a:t>problem-solving </a:t>
            </a:r>
          </a:p>
          <a:p>
            <a:r>
              <a:rPr lang="en-GB" sz="2000" dirty="0">
                <a:effectLst/>
                <a:latin typeface="Arial" panose="020B0604020202020204" pitchFamily="34" charset="0"/>
                <a:ea typeface="Aptos" panose="020B0004020202020204" pitchFamily="34" charset="0"/>
                <a:cs typeface="Arial" panose="020B0604020202020204" pitchFamily="34" charset="0"/>
              </a:rPr>
              <a:t>innovation</a:t>
            </a:r>
          </a:p>
          <a:p>
            <a:r>
              <a:rPr lang="en-GB" sz="2000" dirty="0">
                <a:effectLst/>
                <a:latin typeface="Arial" panose="020B0604020202020204" pitchFamily="34" charset="0"/>
                <a:ea typeface="Aptos" panose="020B0004020202020204" pitchFamily="34" charset="0"/>
                <a:cs typeface="Arial" panose="020B0604020202020204" pitchFamily="34" charset="0"/>
              </a:rPr>
              <a:t>societal progress</a:t>
            </a:r>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96E4788-FC0C-32B6-25F0-91306A59A2FC}"/>
              </a:ext>
            </a:extLst>
          </p:cNvPr>
          <p:cNvSpPr txBox="1"/>
          <p:nvPr/>
        </p:nvSpPr>
        <p:spPr>
          <a:xfrm>
            <a:off x="1514169" y="1904999"/>
            <a:ext cx="4685664" cy="2677656"/>
          </a:xfrm>
          <a:prstGeom prst="rect">
            <a:avLst/>
          </a:prstGeom>
          <a:noFill/>
        </p:spPr>
        <p:txBody>
          <a:bodyPr wrap="square" rtlCol="0">
            <a:spAutoFit/>
          </a:bodyPr>
          <a:lstStyle/>
          <a:p>
            <a:r>
              <a:rPr lang="en-GB" sz="2800" i="1" dirty="0">
                <a:effectLst/>
                <a:latin typeface="Arial" panose="020B0604020202020204" pitchFamily="34" charset="0"/>
                <a:ea typeface="Aptos" panose="020B0004020202020204" pitchFamily="34" charset="0"/>
                <a:cs typeface="Arial" panose="020B0604020202020204" pitchFamily="34" charset="0"/>
              </a:rPr>
              <a:t>"The most valuable asset of a 21st-century institution...will be its knowledge workers and their productivity.“ </a:t>
            </a:r>
          </a:p>
          <a:p>
            <a:r>
              <a:rPr lang="en-GB" sz="2800" dirty="0">
                <a:effectLst/>
                <a:latin typeface="Arial" panose="020B0604020202020204" pitchFamily="34" charset="0"/>
                <a:ea typeface="Aptos" panose="020B0004020202020204" pitchFamily="34" charset="0"/>
                <a:cs typeface="Arial" panose="020B0604020202020204" pitchFamily="34" charset="0"/>
              </a:rPr>
              <a:t>Peter Drucker (1993)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6434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C30A1-9B65-AB46-51D4-6A45928B0975}"/>
              </a:ext>
            </a:extLst>
          </p:cNvPr>
          <p:cNvSpPr>
            <a:spLocks noGrp="1"/>
          </p:cNvSpPr>
          <p:nvPr>
            <p:ph type="title"/>
          </p:nvPr>
        </p:nvSpPr>
        <p:spPr>
          <a:xfrm>
            <a:off x="2956719" y="240652"/>
            <a:ext cx="8911687" cy="1280890"/>
          </a:xfrm>
        </p:spPr>
        <p:txBody>
          <a:bodyPr/>
          <a:lstStyle/>
          <a:p>
            <a:r>
              <a:rPr lang="en-GB" dirty="0"/>
              <a:t>Companies overview</a:t>
            </a:r>
          </a:p>
        </p:txBody>
      </p:sp>
      <p:sp>
        <p:nvSpPr>
          <p:cNvPr id="3" name="Content Placeholder 2">
            <a:extLst>
              <a:ext uri="{FF2B5EF4-FFF2-40B4-BE49-F238E27FC236}">
                <a16:creationId xmlns:a16="http://schemas.microsoft.com/office/drawing/2014/main" id="{1A7D54AB-8F65-F926-A6FA-467E2414E5DB}"/>
              </a:ext>
            </a:extLst>
          </p:cNvPr>
          <p:cNvSpPr>
            <a:spLocks noGrp="1"/>
          </p:cNvSpPr>
          <p:nvPr>
            <p:ph idx="1"/>
          </p:nvPr>
        </p:nvSpPr>
        <p:spPr>
          <a:xfrm>
            <a:off x="2526933" y="2743200"/>
            <a:ext cx="3693601" cy="3777622"/>
          </a:xfrm>
        </p:spPr>
        <p:txBody>
          <a:bodyPr>
            <a:normAutofit lnSpcReduction="10000"/>
          </a:bodyPr>
          <a:lstStyle/>
          <a:p>
            <a:r>
              <a:rPr lang="en-GB" dirty="0">
                <a:latin typeface="Arial" panose="020B0604020202020204" pitchFamily="34" charset="0"/>
                <a:cs typeface="Arial" panose="020B0604020202020204" pitchFamily="34" charset="0"/>
              </a:rPr>
              <a:t>British telecommunication company</a:t>
            </a:r>
          </a:p>
          <a:p>
            <a:r>
              <a:rPr lang="en-GB" dirty="0">
                <a:latin typeface="Arial" panose="020B0604020202020204" pitchFamily="34" charset="0"/>
                <a:cs typeface="Arial" panose="020B0604020202020204" pitchFamily="34" charset="0"/>
              </a:rPr>
              <a:t>Founded in 2007</a:t>
            </a:r>
          </a:p>
          <a:p>
            <a:r>
              <a:rPr lang="en-GB" dirty="0">
                <a:latin typeface="Arial" panose="020B0604020202020204" pitchFamily="34" charset="0"/>
                <a:cs typeface="Arial" panose="020B0604020202020204" pitchFamily="34" charset="0"/>
              </a:rPr>
              <a:t>Provides services as: broadband, television, fixed-line telephone and mobile services</a:t>
            </a:r>
          </a:p>
          <a:p>
            <a:r>
              <a:rPr lang="en-GB" dirty="0">
                <a:latin typeface="Arial" panose="020B0604020202020204" pitchFamily="34" charset="0"/>
                <a:cs typeface="Arial" panose="020B0604020202020204" pitchFamily="34" charset="0"/>
              </a:rPr>
              <a:t>Has around 5.8 millions users</a:t>
            </a:r>
          </a:p>
          <a:p>
            <a:r>
              <a:rPr lang="en-GB" dirty="0">
                <a:latin typeface="Arial" panose="020B0604020202020204" pitchFamily="34" charset="0"/>
                <a:cs typeface="Arial" panose="020B0604020202020204" pitchFamily="34" charset="0"/>
              </a:rPr>
              <a:t>In 2021 merged with O2 and formed the new company Virgin Media O2</a:t>
            </a:r>
          </a:p>
          <a:p>
            <a:r>
              <a:rPr lang="en-GB" dirty="0">
                <a:latin typeface="Arial" panose="020B0604020202020204" pitchFamily="34" charset="0"/>
                <a:cs typeface="Arial" panose="020B0604020202020204" pitchFamily="34" charset="0"/>
              </a:rPr>
              <a:t>CEO- Lutz Schuler </a:t>
            </a:r>
          </a:p>
          <a:p>
            <a:endParaRPr lang="en-GB" dirty="0"/>
          </a:p>
        </p:txBody>
      </p:sp>
      <p:pic>
        <p:nvPicPr>
          <p:cNvPr id="5" name="Picture 4" descr="A red text on a black background&#10;&#10;Description automatically generated">
            <a:extLst>
              <a:ext uri="{FF2B5EF4-FFF2-40B4-BE49-F238E27FC236}">
                <a16:creationId xmlns:a16="http://schemas.microsoft.com/office/drawing/2014/main" id="{3D54FD05-8286-0727-9D0E-7228869C12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80141" y="1071282"/>
            <a:ext cx="2862057" cy="1671918"/>
          </a:xfrm>
          <a:prstGeom prst="rect">
            <a:avLst/>
          </a:prstGeom>
        </p:spPr>
      </p:pic>
      <p:pic>
        <p:nvPicPr>
          <p:cNvPr id="7" name="Picture 6" descr="A black and blue text&#10;&#10;Description automatically generated">
            <a:extLst>
              <a:ext uri="{FF2B5EF4-FFF2-40B4-BE49-F238E27FC236}">
                <a16:creationId xmlns:a16="http://schemas.microsoft.com/office/drawing/2014/main" id="{D394A4C4-0866-F691-C84E-F12D631648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4678" y="835742"/>
            <a:ext cx="3924163" cy="2074606"/>
          </a:xfrm>
          <a:prstGeom prst="rect">
            <a:avLst/>
          </a:prstGeom>
        </p:spPr>
      </p:pic>
      <p:sp>
        <p:nvSpPr>
          <p:cNvPr id="8" name="TextBox 7">
            <a:extLst>
              <a:ext uri="{FF2B5EF4-FFF2-40B4-BE49-F238E27FC236}">
                <a16:creationId xmlns:a16="http://schemas.microsoft.com/office/drawing/2014/main" id="{EE85E7B2-3595-8142-EE5F-B957594DD387}"/>
              </a:ext>
            </a:extLst>
          </p:cNvPr>
          <p:cNvSpPr txBox="1"/>
          <p:nvPr/>
        </p:nvSpPr>
        <p:spPr>
          <a:xfrm>
            <a:off x="6981774" y="2743200"/>
            <a:ext cx="4463845" cy="336502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German multinational conglomerate</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Founded in 1847</a:t>
            </a:r>
          </a:p>
          <a:p>
            <a:pPr marL="285750" indent="-285750">
              <a:lnSpc>
                <a:spcPct val="150000"/>
              </a:lnSpc>
              <a:buFont typeface="Wingdings" panose="05000000000000000000" pitchFamily="2" charset="2"/>
              <a:buChar char="§"/>
            </a:pPr>
            <a:r>
              <a:rPr lang="en-GB" sz="1800" dirty="0">
                <a:effectLst/>
                <a:latin typeface="Arial" panose="020B0604020202020204" pitchFamily="34" charset="0"/>
                <a:ea typeface="Aptos" panose="020B0004020202020204" pitchFamily="34" charset="0"/>
                <a:cs typeface="Arial" panose="020B0604020202020204" pitchFamily="34" charset="0"/>
              </a:rPr>
              <a:t>Operates in various industries, including energy, healthcare, transportation, and manufacturing</a:t>
            </a:r>
          </a:p>
          <a:p>
            <a:pPr marL="285750" indent="-285750">
              <a:lnSpc>
                <a:spcPct val="150000"/>
              </a:lnSpc>
              <a:buFont typeface="Wingdings" panose="05000000000000000000" pitchFamily="2" charset="2"/>
              <a:buChar char="§"/>
            </a:pPr>
            <a:r>
              <a:rPr lang="en-GB" dirty="0">
                <a:latin typeface="Arial" panose="020B0604020202020204" pitchFamily="34" charset="0"/>
                <a:ea typeface="Aptos" panose="020B0004020202020204" pitchFamily="34" charset="0"/>
                <a:cs typeface="Arial" panose="020B0604020202020204" pitchFamily="34" charset="0"/>
              </a:rPr>
              <a:t>Operates in 200 countries with over 300 000 employees.</a:t>
            </a:r>
            <a:endParaRPr lang="en-GB"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CEO- Roland Busch</a:t>
            </a:r>
          </a:p>
        </p:txBody>
      </p:sp>
    </p:spTree>
    <p:extLst>
      <p:ext uri="{BB962C8B-B14F-4D97-AF65-F5344CB8AC3E}">
        <p14:creationId xmlns:p14="http://schemas.microsoft.com/office/powerpoint/2010/main" val="3003396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3444FC7-3609-888B-0410-EB58F055F911}"/>
              </a:ext>
            </a:extLst>
          </p:cNvPr>
          <p:cNvSpPr>
            <a:spLocks noGrp="1"/>
          </p:cNvSpPr>
          <p:nvPr>
            <p:ph type="title"/>
          </p:nvPr>
        </p:nvSpPr>
        <p:spPr>
          <a:xfrm>
            <a:off x="541867" y="787400"/>
            <a:ext cx="7145866" cy="778933"/>
          </a:xfrm>
        </p:spPr>
        <p:txBody>
          <a:bodyPr vert="horz" lIns="91440" tIns="45720" rIns="91440" bIns="45720" rtlCol="0" anchor="ctr">
            <a:normAutofit/>
          </a:bodyPr>
          <a:lstStyle/>
          <a:p>
            <a:pPr>
              <a:lnSpc>
                <a:spcPct val="90000"/>
              </a:lnSpc>
            </a:pPr>
            <a:r>
              <a:rPr lang="en-US" sz="2700">
                <a:solidFill>
                  <a:srgbClr val="FEFFFF"/>
                </a:solidFill>
              </a:rPr>
              <a:t>Knowledge Management System (KMS)</a:t>
            </a:r>
          </a:p>
        </p:txBody>
      </p:sp>
      <p:sp>
        <p:nvSpPr>
          <p:cNvPr id="14" name="TextBox 13">
            <a:extLst>
              <a:ext uri="{FF2B5EF4-FFF2-40B4-BE49-F238E27FC236}">
                <a16:creationId xmlns:a16="http://schemas.microsoft.com/office/drawing/2014/main" id="{0783BD10-CCDD-44B0-DCF6-AA2B7E28826B}"/>
              </a:ext>
            </a:extLst>
          </p:cNvPr>
          <p:cNvSpPr txBox="1"/>
          <p:nvPr/>
        </p:nvSpPr>
        <p:spPr>
          <a:xfrm>
            <a:off x="541866" y="2032000"/>
            <a:ext cx="7145867" cy="3879222"/>
          </a:xfrm>
          <a:prstGeom prst="rect">
            <a:avLst/>
          </a:prstGeom>
        </p:spPr>
        <p:txBody>
          <a:bodyPr vert="horz" lIns="91440" tIns="45720" rIns="91440" bIns="45720" rtlCol="0">
            <a:normAutofit/>
          </a:bodyPr>
          <a:lstStyle/>
          <a:p>
            <a:pPr>
              <a:spcBef>
                <a:spcPts val="1000"/>
              </a:spcBef>
              <a:buClr>
                <a:schemeClr val="accent1"/>
              </a:buClr>
              <a:buFont typeface="Wingdings 3" charset="2"/>
              <a:buChar char=""/>
            </a:pPr>
            <a:r>
              <a:rPr lang="en-US" b="1" dirty="0">
                <a:solidFill>
                  <a:srgbClr val="FEFFFF"/>
                </a:solidFill>
              </a:rPr>
              <a:t>KMS </a:t>
            </a:r>
            <a:r>
              <a:rPr lang="en-US" dirty="0">
                <a:solidFill>
                  <a:srgbClr val="FEFFFF"/>
                </a:solidFill>
              </a:rPr>
              <a:t>is a tool used by companies to help:</a:t>
            </a:r>
          </a:p>
          <a:p>
            <a:pPr>
              <a:spcBef>
                <a:spcPts val="1000"/>
              </a:spcBef>
              <a:buClr>
                <a:schemeClr val="accent1"/>
              </a:buClr>
              <a:buFont typeface="Wingdings 3" charset="2"/>
              <a:buChar char=""/>
            </a:pPr>
            <a:endParaRPr lang="en-US" dirty="0">
              <a:solidFill>
                <a:srgbClr val="FEFFFF"/>
              </a:solidFill>
            </a:endParaRPr>
          </a:p>
          <a:p>
            <a:pPr>
              <a:spcBef>
                <a:spcPts val="1000"/>
              </a:spcBef>
              <a:buClr>
                <a:schemeClr val="accent1"/>
              </a:buClr>
              <a:buFont typeface="Wingdings 3" charset="2"/>
              <a:buChar char=""/>
            </a:pPr>
            <a:r>
              <a:rPr lang="en-US" dirty="0">
                <a:solidFill>
                  <a:srgbClr val="FEFFFF"/>
                </a:solidFill>
              </a:rPr>
              <a:t>- organize documentation</a:t>
            </a:r>
          </a:p>
          <a:p>
            <a:pPr>
              <a:spcBef>
                <a:spcPts val="1000"/>
              </a:spcBef>
              <a:buClr>
                <a:schemeClr val="accent1"/>
              </a:buClr>
              <a:buFont typeface="Wingdings 3" charset="2"/>
              <a:buChar char=""/>
            </a:pPr>
            <a:r>
              <a:rPr lang="en-US" dirty="0">
                <a:solidFill>
                  <a:srgbClr val="FEFFFF"/>
                </a:solidFill>
              </a:rPr>
              <a:t>- facilitate learning</a:t>
            </a:r>
          </a:p>
          <a:p>
            <a:pPr>
              <a:spcBef>
                <a:spcPts val="1000"/>
              </a:spcBef>
              <a:buClr>
                <a:schemeClr val="accent1"/>
              </a:buClr>
              <a:buFont typeface="Wingdings 3" charset="2"/>
              <a:buChar char=""/>
            </a:pPr>
            <a:r>
              <a:rPr lang="en-US" dirty="0">
                <a:solidFill>
                  <a:srgbClr val="FEFFFF"/>
                </a:solidFill>
              </a:rPr>
              <a:t>- share knowledge within organization</a:t>
            </a:r>
          </a:p>
          <a:p>
            <a:pPr>
              <a:spcBef>
                <a:spcPts val="1000"/>
              </a:spcBef>
              <a:buClr>
                <a:schemeClr val="accent1"/>
              </a:buClr>
              <a:buFont typeface="Wingdings 3" charset="2"/>
              <a:buChar char=""/>
            </a:pPr>
            <a:r>
              <a:rPr lang="en-US" dirty="0">
                <a:solidFill>
                  <a:srgbClr val="FEFFFF"/>
                </a:solidFill>
              </a:rPr>
              <a:t>-  increase innovation</a:t>
            </a:r>
          </a:p>
          <a:p>
            <a:pPr>
              <a:spcBef>
                <a:spcPts val="1000"/>
              </a:spcBef>
              <a:buClr>
                <a:schemeClr val="accent1"/>
              </a:buClr>
              <a:buFont typeface="Wingdings 3" charset="2"/>
              <a:buChar char=""/>
            </a:pPr>
            <a:endParaRPr lang="en-US" dirty="0">
              <a:solidFill>
                <a:srgbClr val="FEFFFF"/>
              </a:solidFill>
            </a:endParaRPr>
          </a:p>
          <a:p>
            <a:pPr>
              <a:spcBef>
                <a:spcPts val="1000"/>
              </a:spcBef>
              <a:buClr>
                <a:schemeClr val="accent1"/>
              </a:buClr>
              <a:buFont typeface="Wingdings 3" charset="2"/>
              <a:buChar char=""/>
            </a:pPr>
            <a:endParaRPr lang="en-US" dirty="0">
              <a:solidFill>
                <a:srgbClr val="FEFFFF"/>
              </a:solidFill>
            </a:endParaRPr>
          </a:p>
        </p:txBody>
      </p:sp>
      <p:grpSp>
        <p:nvGrpSpPr>
          <p:cNvPr id="5" name="Group 4">
            <a:extLst>
              <a:ext uri="{FF2B5EF4-FFF2-40B4-BE49-F238E27FC236}">
                <a16:creationId xmlns:a16="http://schemas.microsoft.com/office/drawing/2014/main" id="{8EC82E70-0426-4FB4-3879-65287A156187}"/>
              </a:ext>
            </a:extLst>
          </p:cNvPr>
          <p:cNvGrpSpPr/>
          <p:nvPr/>
        </p:nvGrpSpPr>
        <p:grpSpPr>
          <a:xfrm>
            <a:off x="8347587" y="1566333"/>
            <a:ext cx="3787894" cy="4632640"/>
            <a:chOff x="5758529" y="2133600"/>
            <a:chExt cx="2576766" cy="3778249"/>
          </a:xfrm>
        </p:grpSpPr>
        <p:sp>
          <p:nvSpPr>
            <p:cNvPr id="6" name="Freeform: Shape 5">
              <a:extLst>
                <a:ext uri="{FF2B5EF4-FFF2-40B4-BE49-F238E27FC236}">
                  <a16:creationId xmlns:a16="http://schemas.microsoft.com/office/drawing/2014/main" id="{5ED4C1AB-7AA8-E1E3-5CE9-C031BC08FCAA}"/>
                </a:ext>
              </a:extLst>
            </p:cNvPr>
            <p:cNvSpPr/>
            <p:nvPr/>
          </p:nvSpPr>
          <p:spPr>
            <a:xfrm>
              <a:off x="5758529" y="3352463"/>
              <a:ext cx="1549409" cy="1340145"/>
            </a:xfrm>
            <a:custGeom>
              <a:avLst/>
              <a:gdLst>
                <a:gd name="connsiteX0" fmla="*/ 0 w 1549409"/>
                <a:gd name="connsiteY0" fmla="*/ 670073 h 1340145"/>
                <a:gd name="connsiteX1" fmla="*/ 382879 w 1549409"/>
                <a:gd name="connsiteY1" fmla="*/ 0 h 1340145"/>
                <a:gd name="connsiteX2" fmla="*/ 1166530 w 1549409"/>
                <a:gd name="connsiteY2" fmla="*/ 0 h 1340145"/>
                <a:gd name="connsiteX3" fmla="*/ 1549409 w 1549409"/>
                <a:gd name="connsiteY3" fmla="*/ 670073 h 1340145"/>
                <a:gd name="connsiteX4" fmla="*/ 1166530 w 1549409"/>
                <a:gd name="connsiteY4" fmla="*/ 1340145 h 1340145"/>
                <a:gd name="connsiteX5" fmla="*/ 382879 w 1549409"/>
                <a:gd name="connsiteY5" fmla="*/ 1340145 h 1340145"/>
                <a:gd name="connsiteX6" fmla="*/ 0 w 1549409"/>
                <a:gd name="connsiteY6" fmla="*/ 670073 h 1340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9409" h="1340145">
                  <a:moveTo>
                    <a:pt x="0" y="670073"/>
                  </a:moveTo>
                  <a:lnTo>
                    <a:pt x="382879" y="0"/>
                  </a:lnTo>
                  <a:lnTo>
                    <a:pt x="1166530" y="0"/>
                  </a:lnTo>
                  <a:lnTo>
                    <a:pt x="1549409" y="670073"/>
                  </a:lnTo>
                  <a:lnTo>
                    <a:pt x="1166530" y="1340145"/>
                  </a:lnTo>
                  <a:lnTo>
                    <a:pt x="382879" y="1340145"/>
                  </a:lnTo>
                  <a:lnTo>
                    <a:pt x="0" y="67007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02464" tIns="267788" rIns="302464" bIns="267788" numCol="1" spcCol="1270" anchor="ctr" anchorCtr="0">
              <a:noAutofit/>
            </a:bodyPr>
            <a:lstStyle/>
            <a:p>
              <a:pPr algn="ctr" defTabSz="1124781">
                <a:lnSpc>
                  <a:spcPct val="90000"/>
                </a:lnSpc>
                <a:spcBef>
                  <a:spcPct val="0"/>
                </a:spcBef>
                <a:spcAft>
                  <a:spcPct val="35000"/>
                </a:spcAft>
              </a:pPr>
              <a:r>
                <a:rPr lang="en-GB" sz="2530" kern="1200">
                  <a:solidFill>
                    <a:schemeClr val="lt1"/>
                  </a:solidFill>
                  <a:latin typeface="+mn-lt"/>
                  <a:ea typeface="+mn-ea"/>
                  <a:cs typeface="+mn-cs"/>
                </a:rPr>
                <a:t>KMS</a:t>
              </a:r>
              <a:endParaRPr lang="en-GB" sz="3600" kern="1200"/>
            </a:p>
          </p:txBody>
        </p:sp>
        <p:sp>
          <p:nvSpPr>
            <p:cNvPr id="7" name="Hexagon 6">
              <a:extLst>
                <a:ext uri="{FF2B5EF4-FFF2-40B4-BE49-F238E27FC236}">
                  <a16:creationId xmlns:a16="http://schemas.microsoft.com/office/drawing/2014/main" id="{E141BF22-EC72-CAEF-64BF-A45D5B47555C}"/>
                </a:ext>
              </a:extLst>
            </p:cNvPr>
            <p:cNvSpPr/>
            <p:nvPr/>
          </p:nvSpPr>
          <p:spPr>
            <a:xfrm>
              <a:off x="6728682" y="2711294"/>
              <a:ext cx="584668" cy="503640"/>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83A77A8F-AEF5-8DBD-EA60-4FD55AEB8573}"/>
                </a:ext>
              </a:extLst>
            </p:cNvPr>
            <p:cNvSpPr/>
            <p:nvPr/>
          </p:nvSpPr>
          <p:spPr>
            <a:xfrm>
              <a:off x="5901282" y="2133600"/>
              <a:ext cx="1269572" cy="1098337"/>
            </a:xfrm>
            <a:custGeom>
              <a:avLst/>
              <a:gdLst>
                <a:gd name="connsiteX0" fmla="*/ 0 w 1269572"/>
                <a:gd name="connsiteY0" fmla="*/ 549169 h 1098337"/>
                <a:gd name="connsiteX1" fmla="*/ 313795 w 1269572"/>
                <a:gd name="connsiteY1" fmla="*/ 0 h 1098337"/>
                <a:gd name="connsiteX2" fmla="*/ 955777 w 1269572"/>
                <a:gd name="connsiteY2" fmla="*/ 0 h 1098337"/>
                <a:gd name="connsiteX3" fmla="*/ 1269572 w 1269572"/>
                <a:gd name="connsiteY3" fmla="*/ 549169 h 1098337"/>
                <a:gd name="connsiteX4" fmla="*/ 955777 w 1269572"/>
                <a:gd name="connsiteY4" fmla="*/ 1098337 h 1098337"/>
                <a:gd name="connsiteX5" fmla="*/ 313795 w 1269572"/>
                <a:gd name="connsiteY5" fmla="*/ 1098337 h 1098337"/>
                <a:gd name="connsiteX6" fmla="*/ 0 w 1269572"/>
                <a:gd name="connsiteY6" fmla="*/ 549169 h 1098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9572" h="1098337">
                  <a:moveTo>
                    <a:pt x="0" y="549169"/>
                  </a:moveTo>
                  <a:lnTo>
                    <a:pt x="313795" y="0"/>
                  </a:lnTo>
                  <a:lnTo>
                    <a:pt x="955777" y="0"/>
                  </a:lnTo>
                  <a:lnTo>
                    <a:pt x="1269572" y="549169"/>
                  </a:lnTo>
                  <a:lnTo>
                    <a:pt x="955777" y="1098337"/>
                  </a:lnTo>
                  <a:lnTo>
                    <a:pt x="313795" y="1098337"/>
                  </a:lnTo>
                  <a:lnTo>
                    <a:pt x="0" y="54916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1826" tIns="193449" rIns="221826" bIns="193449" numCol="1" spcCol="1270" anchor="ctr" anchorCtr="0">
              <a:noAutofit/>
            </a:bodyPr>
            <a:lstStyle/>
            <a:p>
              <a:pPr algn="ctr" defTabSz="281196">
                <a:lnSpc>
                  <a:spcPct val="90000"/>
                </a:lnSpc>
                <a:spcBef>
                  <a:spcPct val="0"/>
                </a:spcBef>
                <a:spcAft>
                  <a:spcPct val="35000"/>
                </a:spcAft>
              </a:pPr>
              <a:r>
                <a:rPr lang="en-GB" sz="1265" kern="1200">
                  <a:solidFill>
                    <a:schemeClr val="lt1"/>
                  </a:solidFill>
                  <a:latin typeface="+mn-lt"/>
                  <a:ea typeface="+mn-ea"/>
                  <a:cs typeface="+mn-cs"/>
                </a:rPr>
                <a:t>Data base</a:t>
              </a:r>
              <a:endParaRPr lang="en-GB" kern="1200"/>
            </a:p>
          </p:txBody>
        </p:sp>
        <p:sp>
          <p:nvSpPr>
            <p:cNvPr id="9" name="Hexagon 8">
              <a:extLst>
                <a:ext uri="{FF2B5EF4-FFF2-40B4-BE49-F238E27FC236}">
                  <a16:creationId xmlns:a16="http://schemas.microsoft.com/office/drawing/2014/main" id="{CDD088E3-5DB6-53A1-43A2-5ACE6999EFC6}"/>
                </a:ext>
              </a:extLst>
            </p:cNvPr>
            <p:cNvSpPr/>
            <p:nvPr/>
          </p:nvSpPr>
          <p:spPr>
            <a:xfrm>
              <a:off x="7411010" y="3652834"/>
              <a:ext cx="584668" cy="503640"/>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6CC3EA5F-699E-3E68-99AF-F5A21CEF9771}"/>
                </a:ext>
              </a:extLst>
            </p:cNvPr>
            <p:cNvSpPr/>
            <p:nvPr/>
          </p:nvSpPr>
          <p:spPr>
            <a:xfrm>
              <a:off x="7065723" y="2786127"/>
              <a:ext cx="1269572" cy="1098337"/>
            </a:xfrm>
            <a:custGeom>
              <a:avLst/>
              <a:gdLst>
                <a:gd name="connsiteX0" fmla="*/ 0 w 1269572"/>
                <a:gd name="connsiteY0" fmla="*/ 549169 h 1098337"/>
                <a:gd name="connsiteX1" fmla="*/ 313795 w 1269572"/>
                <a:gd name="connsiteY1" fmla="*/ 0 h 1098337"/>
                <a:gd name="connsiteX2" fmla="*/ 955777 w 1269572"/>
                <a:gd name="connsiteY2" fmla="*/ 0 h 1098337"/>
                <a:gd name="connsiteX3" fmla="*/ 1269572 w 1269572"/>
                <a:gd name="connsiteY3" fmla="*/ 549169 h 1098337"/>
                <a:gd name="connsiteX4" fmla="*/ 955777 w 1269572"/>
                <a:gd name="connsiteY4" fmla="*/ 1098337 h 1098337"/>
                <a:gd name="connsiteX5" fmla="*/ 313795 w 1269572"/>
                <a:gd name="connsiteY5" fmla="*/ 1098337 h 1098337"/>
                <a:gd name="connsiteX6" fmla="*/ 0 w 1269572"/>
                <a:gd name="connsiteY6" fmla="*/ 549169 h 1098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9572" h="1098337">
                  <a:moveTo>
                    <a:pt x="0" y="549169"/>
                  </a:moveTo>
                  <a:lnTo>
                    <a:pt x="313795" y="0"/>
                  </a:lnTo>
                  <a:lnTo>
                    <a:pt x="955777" y="0"/>
                  </a:lnTo>
                  <a:lnTo>
                    <a:pt x="1269572" y="549169"/>
                  </a:lnTo>
                  <a:lnTo>
                    <a:pt x="955777" y="1098337"/>
                  </a:lnTo>
                  <a:lnTo>
                    <a:pt x="313795" y="1098337"/>
                  </a:lnTo>
                  <a:lnTo>
                    <a:pt x="0" y="54916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1826" tIns="193449" rIns="221826" bIns="193449" numCol="1" spcCol="1270" anchor="ctr" anchorCtr="0">
              <a:noAutofit/>
            </a:bodyPr>
            <a:lstStyle/>
            <a:p>
              <a:pPr algn="ctr" defTabSz="281196">
                <a:lnSpc>
                  <a:spcPct val="90000"/>
                </a:lnSpc>
                <a:spcBef>
                  <a:spcPct val="0"/>
                </a:spcBef>
                <a:spcAft>
                  <a:spcPct val="35000"/>
                </a:spcAft>
              </a:pPr>
              <a:r>
                <a:rPr lang="en-GB" sz="1265" kern="1200">
                  <a:solidFill>
                    <a:schemeClr val="lt1"/>
                  </a:solidFill>
                  <a:latin typeface="+mn-lt"/>
                  <a:ea typeface="+mn-ea"/>
                  <a:cs typeface="+mn-cs"/>
                </a:rPr>
                <a:t>intranet</a:t>
              </a:r>
              <a:endParaRPr lang="en-GB" kern="1200"/>
            </a:p>
          </p:txBody>
        </p:sp>
        <p:sp>
          <p:nvSpPr>
            <p:cNvPr id="11" name="Hexagon 10">
              <a:extLst>
                <a:ext uri="{FF2B5EF4-FFF2-40B4-BE49-F238E27FC236}">
                  <a16:creationId xmlns:a16="http://schemas.microsoft.com/office/drawing/2014/main" id="{C08687BD-2276-E022-1A2E-D4FE0AA5841E}"/>
                </a:ext>
              </a:extLst>
            </p:cNvPr>
            <p:cNvSpPr/>
            <p:nvPr/>
          </p:nvSpPr>
          <p:spPr>
            <a:xfrm>
              <a:off x="6936885" y="4715656"/>
              <a:ext cx="584668" cy="503640"/>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85908D19-C05B-8306-31A4-AC9D2C64C96F}"/>
                </a:ext>
              </a:extLst>
            </p:cNvPr>
            <p:cNvSpPr/>
            <p:nvPr/>
          </p:nvSpPr>
          <p:spPr>
            <a:xfrm>
              <a:off x="7065723" y="4137205"/>
              <a:ext cx="1269572" cy="1098337"/>
            </a:xfrm>
            <a:custGeom>
              <a:avLst/>
              <a:gdLst>
                <a:gd name="connsiteX0" fmla="*/ 0 w 1269572"/>
                <a:gd name="connsiteY0" fmla="*/ 549169 h 1098337"/>
                <a:gd name="connsiteX1" fmla="*/ 313795 w 1269572"/>
                <a:gd name="connsiteY1" fmla="*/ 0 h 1098337"/>
                <a:gd name="connsiteX2" fmla="*/ 955777 w 1269572"/>
                <a:gd name="connsiteY2" fmla="*/ 0 h 1098337"/>
                <a:gd name="connsiteX3" fmla="*/ 1269572 w 1269572"/>
                <a:gd name="connsiteY3" fmla="*/ 549169 h 1098337"/>
                <a:gd name="connsiteX4" fmla="*/ 955777 w 1269572"/>
                <a:gd name="connsiteY4" fmla="*/ 1098337 h 1098337"/>
                <a:gd name="connsiteX5" fmla="*/ 313795 w 1269572"/>
                <a:gd name="connsiteY5" fmla="*/ 1098337 h 1098337"/>
                <a:gd name="connsiteX6" fmla="*/ 0 w 1269572"/>
                <a:gd name="connsiteY6" fmla="*/ 549169 h 1098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9572" h="1098337">
                  <a:moveTo>
                    <a:pt x="0" y="549169"/>
                  </a:moveTo>
                  <a:lnTo>
                    <a:pt x="313795" y="0"/>
                  </a:lnTo>
                  <a:lnTo>
                    <a:pt x="955777" y="0"/>
                  </a:lnTo>
                  <a:lnTo>
                    <a:pt x="1269572" y="549169"/>
                  </a:lnTo>
                  <a:lnTo>
                    <a:pt x="955777" y="1098337"/>
                  </a:lnTo>
                  <a:lnTo>
                    <a:pt x="313795" y="1098337"/>
                  </a:lnTo>
                  <a:lnTo>
                    <a:pt x="0" y="54916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1826" tIns="193449" rIns="221826" bIns="193449" numCol="1" spcCol="1270" anchor="ctr" anchorCtr="0">
              <a:noAutofit/>
            </a:bodyPr>
            <a:lstStyle/>
            <a:p>
              <a:pPr algn="ctr" defTabSz="281196">
                <a:lnSpc>
                  <a:spcPct val="90000"/>
                </a:lnSpc>
                <a:spcBef>
                  <a:spcPct val="0"/>
                </a:spcBef>
                <a:spcAft>
                  <a:spcPct val="35000"/>
                </a:spcAft>
              </a:pPr>
              <a:r>
                <a:rPr lang="en-GB" sz="843" kern="1200">
                  <a:solidFill>
                    <a:schemeClr val="lt1"/>
                  </a:solidFill>
                  <a:latin typeface="+mn-lt"/>
                  <a:ea typeface="+mn-ea"/>
                  <a:cs typeface="+mn-cs"/>
                </a:rPr>
                <a:t>Collaboration tools</a:t>
              </a:r>
              <a:endParaRPr lang="en-GB" sz="1200" kern="1200"/>
            </a:p>
          </p:txBody>
        </p:sp>
        <p:sp>
          <p:nvSpPr>
            <p:cNvPr id="13" name="Freeform: Shape 12">
              <a:extLst>
                <a:ext uri="{FF2B5EF4-FFF2-40B4-BE49-F238E27FC236}">
                  <a16:creationId xmlns:a16="http://schemas.microsoft.com/office/drawing/2014/main" id="{B93A3E6E-D812-0E8E-CB04-3C9000B6EC05}"/>
                </a:ext>
              </a:extLst>
            </p:cNvPr>
            <p:cNvSpPr/>
            <p:nvPr/>
          </p:nvSpPr>
          <p:spPr>
            <a:xfrm>
              <a:off x="5901282" y="4813512"/>
              <a:ext cx="1269572" cy="1098337"/>
            </a:xfrm>
            <a:custGeom>
              <a:avLst/>
              <a:gdLst>
                <a:gd name="connsiteX0" fmla="*/ 0 w 1269572"/>
                <a:gd name="connsiteY0" fmla="*/ 549169 h 1098337"/>
                <a:gd name="connsiteX1" fmla="*/ 313795 w 1269572"/>
                <a:gd name="connsiteY1" fmla="*/ 0 h 1098337"/>
                <a:gd name="connsiteX2" fmla="*/ 955777 w 1269572"/>
                <a:gd name="connsiteY2" fmla="*/ 0 h 1098337"/>
                <a:gd name="connsiteX3" fmla="*/ 1269572 w 1269572"/>
                <a:gd name="connsiteY3" fmla="*/ 549169 h 1098337"/>
                <a:gd name="connsiteX4" fmla="*/ 955777 w 1269572"/>
                <a:gd name="connsiteY4" fmla="*/ 1098337 h 1098337"/>
                <a:gd name="connsiteX5" fmla="*/ 313795 w 1269572"/>
                <a:gd name="connsiteY5" fmla="*/ 1098337 h 1098337"/>
                <a:gd name="connsiteX6" fmla="*/ 0 w 1269572"/>
                <a:gd name="connsiteY6" fmla="*/ 549169 h 1098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9572" h="1098337">
                  <a:moveTo>
                    <a:pt x="0" y="549169"/>
                  </a:moveTo>
                  <a:lnTo>
                    <a:pt x="313795" y="0"/>
                  </a:lnTo>
                  <a:lnTo>
                    <a:pt x="955777" y="0"/>
                  </a:lnTo>
                  <a:lnTo>
                    <a:pt x="1269572" y="549169"/>
                  </a:lnTo>
                  <a:lnTo>
                    <a:pt x="955777" y="1098337"/>
                  </a:lnTo>
                  <a:lnTo>
                    <a:pt x="313795" y="1098337"/>
                  </a:lnTo>
                  <a:lnTo>
                    <a:pt x="0" y="54916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1826" tIns="193449" rIns="221826" bIns="193449" numCol="1" spcCol="1270" anchor="ctr" anchorCtr="0">
              <a:noAutofit/>
            </a:bodyPr>
            <a:lstStyle/>
            <a:p>
              <a:pPr algn="ctr" defTabSz="281196">
                <a:lnSpc>
                  <a:spcPct val="90000"/>
                </a:lnSpc>
                <a:spcBef>
                  <a:spcPct val="0"/>
                </a:spcBef>
                <a:spcAft>
                  <a:spcPct val="35000"/>
                </a:spcAft>
              </a:pPr>
              <a:r>
                <a:rPr lang="en-GB" sz="984" kern="1200">
                  <a:solidFill>
                    <a:schemeClr val="lt1"/>
                  </a:solidFill>
                  <a:latin typeface="+mn-lt"/>
                  <a:ea typeface="+mn-ea"/>
                  <a:cs typeface="+mn-cs"/>
                </a:rPr>
                <a:t>Knowledge sharing platform</a:t>
              </a:r>
              <a:endParaRPr lang="en-GB" sz="1400" kern="1200"/>
            </a:p>
          </p:txBody>
        </p:sp>
      </p:grpSp>
    </p:spTree>
    <p:extLst>
      <p:ext uri="{BB962C8B-B14F-4D97-AF65-F5344CB8AC3E}">
        <p14:creationId xmlns:p14="http://schemas.microsoft.com/office/powerpoint/2010/main" val="198877357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7" name="Picture 6" descr="A group of people sitting at tables in a room with computers&#10;&#10;Description automatically generated">
            <a:extLst>
              <a:ext uri="{FF2B5EF4-FFF2-40B4-BE49-F238E27FC236}">
                <a16:creationId xmlns:a16="http://schemas.microsoft.com/office/drawing/2014/main" id="{649D3C1E-B31B-6E27-064A-2FCD0FAA0CC7}"/>
              </a:ext>
            </a:extLst>
          </p:cNvPr>
          <p:cNvPicPr>
            <a:picLocks noChangeAspect="1"/>
          </p:cNvPicPr>
          <p:nvPr/>
        </p:nvPicPr>
        <p:blipFill rotWithShape="1">
          <a:blip r:embed="rId3">
            <a:extLst>
              <a:ext uri="{28A0092B-C50C-407E-A947-70E740481C1C}">
                <a14:useLocalDpi xmlns:a14="http://schemas.microsoft.com/office/drawing/2010/main" val="0"/>
              </a:ext>
            </a:extLst>
          </a:blip>
          <a:srcRect l="15159" r="2" b="2"/>
          <a:stretch/>
        </p:blipFill>
        <p:spPr>
          <a:xfrm>
            <a:off x="4485557" y="10"/>
            <a:ext cx="7706443" cy="6857990"/>
          </a:xfrm>
          <a:prstGeom prst="rect">
            <a:avLst/>
          </a:prstGeom>
        </p:spPr>
      </p:pic>
      <p:sp useBgFill="1">
        <p:nvSpPr>
          <p:cNvPr id="12" name="Freeform: Shape 11">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896D9C5C-7E31-ADD1-14BA-FC565523C031}"/>
              </a:ext>
            </a:extLst>
          </p:cNvPr>
          <p:cNvSpPr>
            <a:spLocks noGrp="1"/>
          </p:cNvSpPr>
          <p:nvPr>
            <p:ph type="title"/>
          </p:nvPr>
        </p:nvSpPr>
        <p:spPr>
          <a:xfrm>
            <a:off x="535525" y="624110"/>
            <a:ext cx="4623955" cy="1280890"/>
          </a:xfrm>
        </p:spPr>
        <p:txBody>
          <a:bodyPr>
            <a:normAutofit/>
          </a:bodyPr>
          <a:lstStyle/>
          <a:p>
            <a:r>
              <a:rPr lang="en-GB" dirty="0"/>
              <a:t>KMS of Virgin Media O2</a:t>
            </a:r>
          </a:p>
        </p:txBody>
      </p:sp>
      <p:sp>
        <p:nvSpPr>
          <p:cNvPr id="14" name="Rectangle 13">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B7332C7-4830-89AA-B590-C51939972F5A}"/>
              </a:ext>
            </a:extLst>
          </p:cNvPr>
          <p:cNvSpPr>
            <a:spLocks noGrp="1"/>
          </p:cNvSpPr>
          <p:nvPr>
            <p:ph idx="1"/>
          </p:nvPr>
        </p:nvSpPr>
        <p:spPr>
          <a:xfrm>
            <a:off x="531812" y="2133600"/>
            <a:ext cx="4625882" cy="3777622"/>
          </a:xfrm>
        </p:spPr>
        <p:txBody>
          <a:bodyPr>
            <a:normAutofit/>
          </a:bodyPr>
          <a:lstStyle/>
          <a:p>
            <a:pPr marL="0" indent="0">
              <a:buNone/>
            </a:pPr>
            <a:r>
              <a:rPr lang="en-GB" sz="1700" b="1" dirty="0">
                <a:effectLst/>
                <a:latin typeface="Arial" panose="020B0604020202020204" pitchFamily="34" charset="0"/>
                <a:ea typeface="Aptos" panose="020B0004020202020204" pitchFamily="34" charset="0"/>
              </a:rPr>
              <a:t>Virgin Media O2 </a:t>
            </a:r>
            <a:r>
              <a:rPr lang="en-GB" sz="1700" dirty="0">
                <a:effectLst/>
                <a:latin typeface="Arial" panose="020B0604020202020204" pitchFamily="34" charset="0"/>
                <a:ea typeface="Aptos" panose="020B0004020202020204" pitchFamily="34" charset="0"/>
              </a:rPr>
              <a:t>create and maintain a central knowledge base, which contains documentation, guides, and procedures related to different aspects of the company's products and services. </a:t>
            </a:r>
          </a:p>
          <a:p>
            <a:pPr marL="0" indent="0">
              <a:buNone/>
            </a:pPr>
            <a:r>
              <a:rPr lang="en-GB" sz="1700" dirty="0">
                <a:latin typeface="Arial" panose="020B0604020202020204" pitchFamily="34" charset="0"/>
              </a:rPr>
              <a:t>Like:</a:t>
            </a:r>
          </a:p>
          <a:p>
            <a:pPr>
              <a:buAutoNum type="arabicPeriod"/>
            </a:pPr>
            <a:r>
              <a:rPr lang="en-GB" sz="1700" dirty="0">
                <a:latin typeface="Arial" panose="020B0604020202020204" pitchFamily="34" charset="0"/>
              </a:rPr>
              <a:t>The knowledge base </a:t>
            </a:r>
          </a:p>
          <a:p>
            <a:pPr>
              <a:buAutoNum type="arabicPeriod"/>
            </a:pPr>
            <a:r>
              <a:rPr lang="en-GB" sz="1700" dirty="0">
                <a:latin typeface="Arial" panose="020B0604020202020204" pitchFamily="34" charset="0"/>
              </a:rPr>
              <a:t>E-learning</a:t>
            </a:r>
          </a:p>
          <a:p>
            <a:pPr>
              <a:buAutoNum type="arabicPeriod"/>
            </a:pPr>
            <a:r>
              <a:rPr lang="en-GB" sz="1700" dirty="0">
                <a:latin typeface="Arial" panose="020B0604020202020204" pitchFamily="34" charset="0"/>
              </a:rPr>
              <a:t>Training programmes</a:t>
            </a:r>
          </a:p>
          <a:p>
            <a:pPr>
              <a:buAutoNum type="arabicPeriod"/>
            </a:pPr>
            <a:r>
              <a:rPr lang="en-GB" sz="1700" dirty="0">
                <a:latin typeface="Arial" panose="020B0604020202020204" pitchFamily="34" charset="0"/>
              </a:rPr>
              <a:t>Coaching</a:t>
            </a:r>
          </a:p>
          <a:p>
            <a:pPr>
              <a:buAutoNum type="arabicPeriod"/>
            </a:pPr>
            <a:r>
              <a:rPr lang="en-GB" sz="1700" dirty="0">
                <a:latin typeface="Arial" panose="020B0604020202020204" pitchFamily="34" charset="0"/>
              </a:rPr>
              <a:t>“Connect More” Programme</a:t>
            </a:r>
          </a:p>
          <a:p>
            <a:pPr marL="0" indent="0">
              <a:buNone/>
            </a:pPr>
            <a:endParaRPr lang="en-GB" sz="1700" dirty="0"/>
          </a:p>
          <a:p>
            <a:endParaRPr lang="en-GB" sz="1700" dirty="0"/>
          </a:p>
        </p:txBody>
      </p:sp>
    </p:spTree>
    <p:extLst>
      <p:ext uri="{BB962C8B-B14F-4D97-AF65-F5344CB8AC3E}">
        <p14:creationId xmlns:p14="http://schemas.microsoft.com/office/powerpoint/2010/main" val="3299108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99C70-9889-26C5-9239-46A2AF755CD6}"/>
              </a:ext>
            </a:extLst>
          </p:cNvPr>
          <p:cNvSpPr>
            <a:spLocks noGrp="1"/>
          </p:cNvSpPr>
          <p:nvPr>
            <p:ph type="title"/>
          </p:nvPr>
        </p:nvSpPr>
        <p:spPr>
          <a:xfrm>
            <a:off x="649224" y="645106"/>
            <a:ext cx="3650279" cy="1259894"/>
          </a:xfrm>
        </p:spPr>
        <p:txBody>
          <a:bodyPr>
            <a:normAutofit/>
          </a:bodyPr>
          <a:lstStyle/>
          <a:p>
            <a:r>
              <a:rPr lang="en-GB"/>
              <a:t>KMS of Siemens</a:t>
            </a:r>
            <a:br>
              <a:rPr lang="en-GB"/>
            </a:br>
            <a:endParaRPr lang="en-GB" dirty="0"/>
          </a:p>
        </p:txBody>
      </p:sp>
      <p:sp>
        <p:nvSpPr>
          <p:cNvPr id="21" name="Rectangle 20">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8ABC469-36A3-C26E-A0F8-5D6D58ACCB60}"/>
              </a:ext>
            </a:extLst>
          </p:cNvPr>
          <p:cNvSpPr>
            <a:spLocks noGrp="1"/>
          </p:cNvSpPr>
          <p:nvPr>
            <p:ph idx="1"/>
          </p:nvPr>
        </p:nvSpPr>
        <p:spPr>
          <a:xfrm>
            <a:off x="649225" y="2133600"/>
            <a:ext cx="3650278" cy="3759253"/>
          </a:xfrm>
        </p:spPr>
        <p:txBody>
          <a:bodyPr>
            <a:normAutofit/>
          </a:bodyPr>
          <a:lstStyle/>
          <a:p>
            <a:pPr marL="0" indent="0">
              <a:lnSpc>
                <a:spcPct val="90000"/>
              </a:lnSpc>
              <a:buNone/>
            </a:pPr>
            <a:r>
              <a:rPr lang="en-GB" sz="1500" b="1" dirty="0">
                <a:effectLst/>
                <a:latin typeface="Arial" panose="020B0604020202020204" pitchFamily="34" charset="0"/>
                <a:ea typeface="Aptos" panose="020B0004020202020204" pitchFamily="34" charset="0"/>
              </a:rPr>
              <a:t>Siemens</a:t>
            </a:r>
            <a:r>
              <a:rPr lang="en-GB" sz="1500" dirty="0">
                <a:effectLst/>
                <a:latin typeface="Arial" panose="020B0604020202020204" pitchFamily="34" charset="0"/>
                <a:ea typeface="Aptos" panose="020B0004020202020204" pitchFamily="34" charset="0"/>
              </a:rPr>
              <a:t> has implemented several knowledge management systems that help the organization in managing and leveraging its knowledge more effectively. </a:t>
            </a:r>
          </a:p>
          <a:p>
            <a:pPr>
              <a:lnSpc>
                <a:spcPct val="90000"/>
              </a:lnSpc>
            </a:pPr>
            <a:endParaRPr lang="en-GB" sz="1500" dirty="0">
              <a:latin typeface="Arial" panose="020B0604020202020204" pitchFamily="34" charset="0"/>
            </a:endParaRPr>
          </a:p>
          <a:p>
            <a:pPr marL="342900" indent="-342900">
              <a:lnSpc>
                <a:spcPct val="90000"/>
              </a:lnSpc>
              <a:buAutoNum type="arabicPeriod"/>
            </a:pPr>
            <a:r>
              <a:rPr lang="en-GB" sz="1500" dirty="0">
                <a:latin typeface="Arial" panose="020B0604020202020204" pitchFamily="34" charset="0"/>
              </a:rPr>
              <a:t>Siemens community</a:t>
            </a:r>
          </a:p>
          <a:p>
            <a:pPr marL="342900" indent="-342900">
              <a:lnSpc>
                <a:spcPct val="90000"/>
              </a:lnSpc>
              <a:buAutoNum type="arabicPeriod"/>
            </a:pPr>
            <a:r>
              <a:rPr lang="en-GB" sz="1500" dirty="0">
                <a:latin typeface="Arial" panose="020B0604020202020204" pitchFamily="34" charset="0"/>
              </a:rPr>
              <a:t>Building Information Modelling (BIM)</a:t>
            </a:r>
          </a:p>
          <a:p>
            <a:pPr marL="342900" indent="-342900">
              <a:lnSpc>
                <a:spcPct val="90000"/>
              </a:lnSpc>
              <a:buAutoNum type="arabicPeriod"/>
            </a:pPr>
            <a:r>
              <a:rPr lang="en-GB" sz="1500" dirty="0">
                <a:latin typeface="Arial" panose="020B0604020202020204" pitchFamily="34" charset="0"/>
              </a:rPr>
              <a:t>“</a:t>
            </a:r>
            <a:r>
              <a:rPr lang="en-GB" sz="1500" dirty="0" err="1">
                <a:latin typeface="Arial" panose="020B0604020202020204" pitchFamily="34" charset="0"/>
              </a:rPr>
              <a:t>Mindsphere</a:t>
            </a:r>
            <a:r>
              <a:rPr lang="en-GB" sz="1500" dirty="0">
                <a:latin typeface="Arial" panose="020B0604020202020204" pitchFamily="34" charset="0"/>
              </a:rPr>
              <a:t>” platform</a:t>
            </a:r>
          </a:p>
          <a:p>
            <a:pPr marL="342900" indent="-342900">
              <a:lnSpc>
                <a:spcPct val="90000"/>
              </a:lnSpc>
              <a:buAutoNum type="arabicPeriod"/>
            </a:pPr>
            <a:r>
              <a:rPr lang="en-GB" sz="1500" dirty="0">
                <a:latin typeface="Arial" panose="020B0604020202020204" pitchFamily="34" charset="0"/>
              </a:rPr>
              <a:t>“</a:t>
            </a:r>
            <a:r>
              <a:rPr lang="en-GB" sz="1500" dirty="0" err="1">
                <a:latin typeface="Arial" panose="020B0604020202020204" pitchFamily="34" charset="0"/>
              </a:rPr>
              <a:t>Xcelarator</a:t>
            </a:r>
            <a:r>
              <a:rPr lang="en-GB" sz="1500" dirty="0">
                <a:latin typeface="Arial" panose="020B0604020202020204" pitchFamily="34" charset="0"/>
              </a:rPr>
              <a:t>”  platform</a:t>
            </a:r>
          </a:p>
          <a:p>
            <a:pPr marL="342900" indent="-342900">
              <a:lnSpc>
                <a:spcPct val="90000"/>
              </a:lnSpc>
              <a:buAutoNum type="arabicPeriod"/>
            </a:pPr>
            <a:r>
              <a:rPr lang="en-GB" sz="1500" dirty="0">
                <a:latin typeface="Arial" panose="020B0604020202020204" pitchFamily="34" charset="0"/>
              </a:rPr>
              <a:t>E-learning and training programmes</a:t>
            </a:r>
          </a:p>
          <a:p>
            <a:pPr>
              <a:lnSpc>
                <a:spcPct val="90000"/>
              </a:lnSpc>
            </a:pPr>
            <a:endParaRPr lang="en-GB" sz="1500" dirty="0"/>
          </a:p>
        </p:txBody>
      </p:sp>
      <p:pic>
        <p:nvPicPr>
          <p:cNvPr id="5" name="Picture 4" descr="A building with many icons&#10;&#10;Description automatically generated with medium confidence">
            <a:extLst>
              <a:ext uri="{FF2B5EF4-FFF2-40B4-BE49-F238E27FC236}">
                <a16:creationId xmlns:a16="http://schemas.microsoft.com/office/drawing/2014/main" id="{94A59635-3B13-AB50-AC11-412A11608E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19543" y="1310773"/>
            <a:ext cx="6953577" cy="3911386"/>
          </a:xfrm>
          <a:prstGeom prst="rect">
            <a:avLst/>
          </a:prstGeom>
        </p:spPr>
      </p:pic>
      <p:sp>
        <p:nvSpPr>
          <p:cNvPr id="14"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9E56DA65-E6B5-2B60-830C-20CC9034B9B4}"/>
              </a:ext>
            </a:extLst>
          </p:cNvPr>
          <p:cNvSpPr txBox="1"/>
          <p:nvPr/>
        </p:nvSpPr>
        <p:spPr>
          <a:xfrm>
            <a:off x="5368413" y="5319252"/>
            <a:ext cx="6174362" cy="646331"/>
          </a:xfrm>
          <a:prstGeom prst="rect">
            <a:avLst/>
          </a:prstGeom>
          <a:noFill/>
        </p:spPr>
        <p:txBody>
          <a:bodyPr wrap="square" rtlCol="0">
            <a:spAutoFit/>
          </a:bodyPr>
          <a:lstStyle/>
          <a:p>
            <a:r>
              <a:rPr lang="en-GB" sz="1800" i="1" kern="100" dirty="0">
                <a:solidFill>
                  <a:srgbClr val="0E2841"/>
                </a:solidFill>
                <a:effectLst/>
                <a:latin typeface="Arial" panose="020B0604020202020204" pitchFamily="34" charset="0"/>
                <a:ea typeface="Aptos" panose="020B0004020202020204" pitchFamily="34" charset="0"/>
                <a:cs typeface="Times New Roman" panose="02020603050405020304" pitchFamily="18" charset="0"/>
              </a:rPr>
              <a:t>Siemens Building information modelling (BIM) Programme</a:t>
            </a:r>
            <a:endParaRPr lang="en-GB" sz="1800" i="1" kern="100" dirty="0">
              <a:solidFill>
                <a:srgbClr val="0E2841"/>
              </a:solidFill>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65493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2"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3"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4"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5"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6"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7"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8"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9"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0"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1"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2"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3"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35" name="Group 34">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6"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7"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8"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9"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40"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41"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42"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43"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44"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45"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46"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47"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9" name="Rectangle 48">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53" name="Rectangle 52">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3871DE3-6EDF-DCAD-3132-D3F1CF26DEFC}"/>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a:solidFill>
                  <a:srgbClr val="FEFFFF"/>
                </a:solidFill>
              </a:rPr>
              <a:t>TOWS Analysis of Virgin Media O2</a:t>
            </a:r>
          </a:p>
        </p:txBody>
      </p:sp>
      <p:sp>
        <p:nvSpPr>
          <p:cNvPr id="57"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aphicFrame>
        <p:nvGraphicFramePr>
          <p:cNvPr id="7" name="Content Placeholder 3">
            <a:extLst>
              <a:ext uri="{FF2B5EF4-FFF2-40B4-BE49-F238E27FC236}">
                <a16:creationId xmlns:a16="http://schemas.microsoft.com/office/drawing/2014/main" id="{34C1B38C-0148-96A4-C0EC-706F2368A166}"/>
              </a:ext>
            </a:extLst>
          </p:cNvPr>
          <p:cNvGraphicFramePr>
            <a:graphicFrameLocks/>
          </p:cNvGraphicFramePr>
          <p:nvPr>
            <p:extLst>
              <p:ext uri="{D42A27DB-BD31-4B8C-83A1-F6EECF244321}">
                <p14:modId xmlns:p14="http://schemas.microsoft.com/office/powerpoint/2010/main" val="748156709"/>
              </p:ext>
            </p:extLst>
          </p:nvPr>
        </p:nvGraphicFramePr>
        <p:xfrm>
          <a:off x="5477448" y="452285"/>
          <a:ext cx="6409752" cy="6331974"/>
        </p:xfrm>
        <a:graphic>
          <a:graphicData uri="http://schemas.openxmlformats.org/drawingml/2006/table">
            <a:tbl>
              <a:tblPr firstRow="1" firstCol="1" bandRow="1"/>
              <a:tblGrid>
                <a:gridCol w="3204876">
                  <a:extLst>
                    <a:ext uri="{9D8B030D-6E8A-4147-A177-3AD203B41FA5}">
                      <a16:colId xmlns:a16="http://schemas.microsoft.com/office/drawing/2014/main" val="2484230603"/>
                    </a:ext>
                  </a:extLst>
                </a:gridCol>
                <a:gridCol w="3204876">
                  <a:extLst>
                    <a:ext uri="{9D8B030D-6E8A-4147-A177-3AD203B41FA5}">
                      <a16:colId xmlns:a16="http://schemas.microsoft.com/office/drawing/2014/main" val="2695313529"/>
                    </a:ext>
                  </a:extLst>
                </a:gridCol>
              </a:tblGrid>
              <a:tr h="353738">
                <a:tc>
                  <a:txBody>
                    <a:bodyPr/>
                    <a:lstStyle/>
                    <a:p>
                      <a:pPr algn="just" fontAlgn="t">
                        <a:lnSpc>
                          <a:spcPct val="150000"/>
                        </a:lnSpc>
                        <a:spcBef>
                          <a:spcPts val="0"/>
                        </a:spcBef>
                        <a:spcAft>
                          <a:spcPts val="800"/>
                        </a:spcAft>
                      </a:pPr>
                      <a:r>
                        <a:rPr lang="en-GB" sz="1000" b="1"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Threats</a:t>
                      </a:r>
                      <a:endParaRPr lang="en-GB" sz="1700" b="0" i="0" u="none" strike="noStrike">
                        <a:effectLst/>
                        <a:latin typeface="Arial" panose="020B0604020202020204" pitchFamily="34" charset="0"/>
                      </a:endParaRPr>
                    </a:p>
                  </a:txBody>
                  <a:tcPr marL="64096" marR="64096" marT="8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tc>
                  <a:txBody>
                    <a:bodyPr/>
                    <a:lstStyle/>
                    <a:p>
                      <a:pPr algn="just" fontAlgn="t">
                        <a:lnSpc>
                          <a:spcPct val="150000"/>
                        </a:lnSpc>
                        <a:spcBef>
                          <a:spcPts val="0"/>
                        </a:spcBef>
                        <a:spcAft>
                          <a:spcPts val="800"/>
                        </a:spcAft>
                      </a:pPr>
                      <a:r>
                        <a:rPr lang="en-GB" sz="1000" b="1"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Opportunities</a:t>
                      </a:r>
                      <a:endParaRPr lang="en-GB" sz="1700" b="0" i="0" u="none" strike="noStrike">
                        <a:effectLst/>
                        <a:latin typeface="Arial" panose="020B0604020202020204" pitchFamily="34" charset="0"/>
                      </a:endParaRPr>
                    </a:p>
                  </a:txBody>
                  <a:tcPr marL="64096" marR="64096" marT="8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extLst>
                  <a:ext uri="{0D108BD9-81ED-4DB2-BD59-A6C34878D82A}">
                    <a16:rowId xmlns:a16="http://schemas.microsoft.com/office/drawing/2014/main" val="765548394"/>
                  </a:ext>
                </a:extLst>
              </a:tr>
              <a:tr h="3107270">
                <a:tc>
                  <a:txBody>
                    <a:bodyPr/>
                    <a:lstStyle/>
                    <a:p>
                      <a:pPr algn="just" fontAlgn="t">
                        <a:lnSpc>
                          <a:spcPct val="150000"/>
                        </a:lnSpc>
                        <a:spcBef>
                          <a:spcPts val="0"/>
                        </a:spcBef>
                        <a:spcAft>
                          <a:spcPts val="800"/>
                        </a:spcAft>
                      </a:pPr>
                      <a:r>
                        <a:rPr lang="en-GB" sz="10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Heightened competition and pricing changes due to consolidation in telecommunications industry</a:t>
                      </a:r>
                      <a:endParaRPr lang="en-GB" sz="1700" b="0" i="0" u="none" strike="noStrike" dirty="0">
                        <a:effectLst/>
                        <a:latin typeface="Arial" panose="020B0604020202020204" pitchFamily="34" charset="0"/>
                      </a:endParaRPr>
                    </a:p>
                    <a:p>
                      <a:pPr algn="just" fontAlgn="t">
                        <a:lnSpc>
                          <a:spcPct val="150000"/>
                        </a:lnSpc>
                        <a:spcBef>
                          <a:spcPts val="0"/>
                        </a:spcBef>
                        <a:spcAft>
                          <a:spcPts val="800"/>
                        </a:spcAft>
                      </a:pPr>
                      <a:r>
                        <a:rPr lang="en-GB" sz="10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Regulatory changes that could limit growth opportunities</a:t>
                      </a:r>
                      <a:endParaRPr lang="en-GB" sz="1700" b="0" i="0" u="none" strike="noStrike" dirty="0">
                        <a:effectLst/>
                        <a:latin typeface="Arial" panose="020B0604020202020204" pitchFamily="34" charset="0"/>
                      </a:endParaRPr>
                    </a:p>
                    <a:p>
                      <a:pPr algn="just" fontAlgn="t">
                        <a:lnSpc>
                          <a:spcPct val="150000"/>
                        </a:lnSpc>
                        <a:spcBef>
                          <a:spcPts val="0"/>
                        </a:spcBef>
                        <a:spcAft>
                          <a:spcPts val="800"/>
                        </a:spcAft>
                      </a:pPr>
                      <a:r>
                        <a:rPr lang="en-GB" sz="10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Technological advancements that require ongoing capital investments and innovation</a:t>
                      </a:r>
                      <a:endParaRPr lang="en-GB" sz="1700" b="0" i="0" u="none" strike="noStrike" dirty="0">
                        <a:effectLst/>
                        <a:latin typeface="Arial" panose="020B0604020202020204" pitchFamily="34" charset="0"/>
                      </a:endParaRPr>
                    </a:p>
                    <a:p>
                      <a:pPr algn="just" fontAlgn="t">
                        <a:lnSpc>
                          <a:spcPct val="150000"/>
                        </a:lnSpc>
                        <a:spcBef>
                          <a:spcPts val="0"/>
                        </a:spcBef>
                        <a:spcAft>
                          <a:spcPts val="800"/>
                        </a:spcAft>
                      </a:pPr>
                      <a:r>
                        <a:rPr lang="en-GB" sz="10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Cybersecurity threats that could challenge the company's reputation and customer confidence</a:t>
                      </a:r>
                      <a:endParaRPr lang="en-GB" sz="1700" b="0" i="0" u="none" strike="noStrike" dirty="0">
                        <a:effectLst/>
                        <a:latin typeface="Arial" panose="020B0604020202020204" pitchFamily="34" charset="0"/>
                      </a:endParaRPr>
                    </a:p>
                  </a:txBody>
                  <a:tcPr marL="64096" marR="64096" marT="8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9F7"/>
                    </a:solidFill>
                  </a:tcPr>
                </a:tc>
                <a:tc>
                  <a:txBody>
                    <a:bodyPr/>
                    <a:lstStyle/>
                    <a:p>
                      <a:pPr algn="just" fontAlgn="t">
                        <a:lnSpc>
                          <a:spcPct val="150000"/>
                        </a:lnSpc>
                        <a:spcBef>
                          <a:spcPts val="0"/>
                        </a:spcBef>
                        <a:spcAft>
                          <a:spcPts val="800"/>
                        </a:spcAft>
                      </a:pPr>
                      <a:r>
                        <a:rPr lang="en-GB" sz="10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 Increased demand for high-speed data and 5G technology</a:t>
                      </a:r>
                      <a:endParaRPr lang="en-GB" sz="1700" b="0" i="0" u="none" strike="noStrike">
                        <a:effectLst/>
                        <a:latin typeface="Arial" panose="020B0604020202020204" pitchFamily="34" charset="0"/>
                      </a:endParaRPr>
                    </a:p>
                    <a:p>
                      <a:pPr algn="just" fontAlgn="t">
                        <a:lnSpc>
                          <a:spcPct val="150000"/>
                        </a:lnSpc>
                        <a:spcBef>
                          <a:spcPts val="0"/>
                        </a:spcBef>
                        <a:spcAft>
                          <a:spcPts val="800"/>
                        </a:spcAft>
                      </a:pPr>
                      <a:r>
                        <a:rPr lang="en-GB" sz="10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 Growing trend toward remote work and the need for remote communication tools</a:t>
                      </a:r>
                      <a:endParaRPr lang="en-GB" sz="1700" b="0" i="0" u="none" strike="noStrike">
                        <a:effectLst/>
                        <a:latin typeface="Arial" panose="020B0604020202020204" pitchFamily="34" charset="0"/>
                      </a:endParaRPr>
                    </a:p>
                    <a:p>
                      <a:pPr algn="just" fontAlgn="t">
                        <a:lnSpc>
                          <a:spcPct val="150000"/>
                        </a:lnSpc>
                        <a:spcBef>
                          <a:spcPts val="0"/>
                        </a:spcBef>
                        <a:spcAft>
                          <a:spcPts val="800"/>
                        </a:spcAft>
                      </a:pPr>
                      <a:r>
                        <a:rPr lang="en-GB" sz="10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 Increasing focus on digital transformation of businesses </a:t>
                      </a:r>
                      <a:endParaRPr lang="en-GB" sz="1700" b="0" i="0" u="none" strike="noStrike">
                        <a:effectLst/>
                        <a:latin typeface="Arial" panose="020B0604020202020204" pitchFamily="34" charset="0"/>
                      </a:endParaRPr>
                    </a:p>
                    <a:p>
                      <a:pPr algn="just" fontAlgn="t">
                        <a:lnSpc>
                          <a:spcPct val="150000"/>
                        </a:lnSpc>
                        <a:spcBef>
                          <a:spcPts val="0"/>
                        </a:spcBef>
                        <a:spcAft>
                          <a:spcPts val="800"/>
                        </a:spcAft>
                      </a:pPr>
                      <a:r>
                        <a:rPr lang="en-GB" sz="10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 Growing demand for cloud, cybersecurity, and IoT Solutions in business environments</a:t>
                      </a:r>
                      <a:endParaRPr lang="en-GB" sz="1700" b="0" i="0" u="none" strike="noStrike">
                        <a:effectLst/>
                        <a:latin typeface="Arial" panose="020B0604020202020204" pitchFamily="34" charset="0"/>
                      </a:endParaRPr>
                    </a:p>
                  </a:txBody>
                  <a:tcPr marL="64096" marR="64096" marT="8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9F7"/>
                    </a:solidFill>
                  </a:tcPr>
                </a:tc>
                <a:extLst>
                  <a:ext uri="{0D108BD9-81ED-4DB2-BD59-A6C34878D82A}">
                    <a16:rowId xmlns:a16="http://schemas.microsoft.com/office/drawing/2014/main" val="3953581143"/>
                  </a:ext>
                </a:extLst>
              </a:tr>
              <a:tr h="353738">
                <a:tc>
                  <a:txBody>
                    <a:bodyPr/>
                    <a:lstStyle/>
                    <a:p>
                      <a:pPr algn="just" fontAlgn="t">
                        <a:lnSpc>
                          <a:spcPct val="150000"/>
                        </a:lnSpc>
                        <a:spcBef>
                          <a:spcPts val="0"/>
                        </a:spcBef>
                        <a:spcAft>
                          <a:spcPts val="800"/>
                        </a:spcAft>
                      </a:pPr>
                      <a:r>
                        <a:rPr lang="en-GB" sz="1000" b="1"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Weaknesses</a:t>
                      </a:r>
                      <a:endParaRPr lang="en-GB" sz="1700" b="0" i="0" u="none" strike="noStrike">
                        <a:effectLst/>
                        <a:latin typeface="Arial" panose="020B0604020202020204" pitchFamily="34" charset="0"/>
                      </a:endParaRPr>
                    </a:p>
                  </a:txBody>
                  <a:tcPr marL="64096" marR="64096" marT="8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tc>
                  <a:txBody>
                    <a:bodyPr/>
                    <a:lstStyle/>
                    <a:p>
                      <a:pPr algn="just" fontAlgn="t">
                        <a:lnSpc>
                          <a:spcPct val="150000"/>
                        </a:lnSpc>
                        <a:spcBef>
                          <a:spcPts val="0"/>
                        </a:spcBef>
                        <a:spcAft>
                          <a:spcPts val="800"/>
                        </a:spcAft>
                      </a:pPr>
                      <a:r>
                        <a:rPr lang="en-GB" sz="1000" b="1"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Strengths</a:t>
                      </a:r>
                      <a:endParaRPr lang="en-GB" sz="1700" b="0" i="0" u="none" strike="noStrike">
                        <a:effectLst/>
                        <a:latin typeface="Arial" panose="020B0604020202020204" pitchFamily="34" charset="0"/>
                      </a:endParaRPr>
                    </a:p>
                  </a:txBody>
                  <a:tcPr marL="64096" marR="64096" marT="8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extLst>
                  <a:ext uri="{0D108BD9-81ED-4DB2-BD59-A6C34878D82A}">
                    <a16:rowId xmlns:a16="http://schemas.microsoft.com/office/drawing/2014/main" val="3803777413"/>
                  </a:ext>
                </a:extLst>
              </a:tr>
              <a:tr h="2517228">
                <a:tc>
                  <a:txBody>
                    <a:bodyPr/>
                    <a:lstStyle/>
                    <a:p>
                      <a:pPr algn="just" fontAlgn="t">
                        <a:lnSpc>
                          <a:spcPct val="150000"/>
                        </a:lnSpc>
                        <a:spcBef>
                          <a:spcPts val="0"/>
                        </a:spcBef>
                        <a:spcAft>
                          <a:spcPts val="800"/>
                        </a:spcAft>
                      </a:pPr>
                      <a:r>
                        <a:rPr lang="en-GB" sz="10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 Dependence on specific regions in the UK for service</a:t>
                      </a:r>
                      <a:endParaRPr lang="en-GB" sz="1700" b="0" i="0" u="none" strike="noStrike">
                        <a:effectLst/>
                        <a:latin typeface="Arial" panose="020B0604020202020204" pitchFamily="34" charset="0"/>
                      </a:endParaRPr>
                    </a:p>
                    <a:p>
                      <a:pPr algn="just" fontAlgn="t">
                        <a:lnSpc>
                          <a:spcPct val="150000"/>
                        </a:lnSpc>
                        <a:spcBef>
                          <a:spcPts val="0"/>
                        </a:spcBef>
                        <a:spcAft>
                          <a:spcPts val="800"/>
                        </a:spcAft>
                      </a:pPr>
                      <a:r>
                        <a:rPr lang="en-GB" sz="10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 Reliance on key accounts to maintain revenue growth</a:t>
                      </a:r>
                      <a:endParaRPr lang="en-GB" sz="1700" b="0" i="0" u="none" strike="noStrike">
                        <a:effectLst/>
                        <a:latin typeface="Arial" panose="020B0604020202020204" pitchFamily="34" charset="0"/>
                      </a:endParaRPr>
                    </a:p>
                    <a:p>
                      <a:pPr algn="just" fontAlgn="t">
                        <a:lnSpc>
                          <a:spcPct val="150000"/>
                        </a:lnSpc>
                        <a:spcBef>
                          <a:spcPts val="0"/>
                        </a:spcBef>
                        <a:spcAft>
                          <a:spcPts val="800"/>
                        </a:spcAft>
                      </a:pPr>
                      <a:r>
                        <a:rPr lang="en-GB" sz="10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 Limited international presence compared to competitors</a:t>
                      </a:r>
                      <a:endParaRPr lang="en-GB" sz="1700" b="0" i="0" u="none" strike="noStrike">
                        <a:effectLst/>
                        <a:latin typeface="Arial" panose="020B0604020202020204" pitchFamily="34" charset="0"/>
                      </a:endParaRPr>
                    </a:p>
                    <a:p>
                      <a:pPr algn="just" fontAlgn="t">
                        <a:lnSpc>
                          <a:spcPct val="150000"/>
                        </a:lnSpc>
                        <a:spcBef>
                          <a:spcPts val="0"/>
                        </a:spcBef>
                        <a:spcAft>
                          <a:spcPts val="800"/>
                        </a:spcAft>
                      </a:pPr>
                      <a:r>
                        <a:rPr lang="en-GB" sz="10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 Slow service expansion in new regions</a:t>
                      </a:r>
                      <a:endParaRPr lang="en-GB" sz="1700" b="0" i="0" u="none" strike="noStrike">
                        <a:effectLst/>
                        <a:latin typeface="Arial" panose="020B0604020202020204" pitchFamily="34" charset="0"/>
                      </a:endParaRPr>
                    </a:p>
                  </a:txBody>
                  <a:tcPr marL="64096" marR="64096" marT="8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9F7"/>
                    </a:solidFill>
                  </a:tcPr>
                </a:tc>
                <a:tc>
                  <a:txBody>
                    <a:bodyPr/>
                    <a:lstStyle/>
                    <a:p>
                      <a:pPr algn="just" fontAlgn="t">
                        <a:lnSpc>
                          <a:spcPct val="150000"/>
                        </a:lnSpc>
                        <a:spcBef>
                          <a:spcPts val="0"/>
                        </a:spcBef>
                        <a:spcAft>
                          <a:spcPts val="800"/>
                        </a:spcAft>
                      </a:pPr>
                      <a:r>
                        <a:rPr lang="en-GB" sz="10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Strong brand recognition and trust in the UK</a:t>
                      </a:r>
                      <a:endParaRPr lang="en-GB" sz="1700" b="0" i="0" u="none" strike="noStrike" dirty="0">
                        <a:effectLst/>
                        <a:latin typeface="Arial" panose="020B0604020202020204" pitchFamily="34" charset="0"/>
                      </a:endParaRPr>
                    </a:p>
                    <a:p>
                      <a:pPr algn="just" fontAlgn="t">
                        <a:lnSpc>
                          <a:spcPct val="150000"/>
                        </a:lnSpc>
                        <a:spcBef>
                          <a:spcPts val="0"/>
                        </a:spcBef>
                        <a:spcAft>
                          <a:spcPts val="800"/>
                        </a:spcAft>
                      </a:pPr>
                      <a:r>
                        <a:rPr lang="en-GB" sz="10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Broad range of telecommunication products and services</a:t>
                      </a:r>
                      <a:endParaRPr lang="en-GB" sz="1700" b="0" i="0" u="none" strike="noStrike" dirty="0">
                        <a:effectLst/>
                        <a:latin typeface="Arial" panose="020B0604020202020204" pitchFamily="34" charset="0"/>
                      </a:endParaRPr>
                    </a:p>
                    <a:p>
                      <a:pPr algn="just" fontAlgn="t">
                        <a:lnSpc>
                          <a:spcPct val="150000"/>
                        </a:lnSpc>
                        <a:spcBef>
                          <a:spcPts val="0"/>
                        </a:spcBef>
                        <a:spcAft>
                          <a:spcPts val="800"/>
                        </a:spcAft>
                      </a:pPr>
                      <a:r>
                        <a:rPr lang="en-GB" sz="10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Strong presence amongst business-to-business customers</a:t>
                      </a:r>
                      <a:endParaRPr lang="en-GB" sz="1700" b="0" i="0" u="none" strike="noStrike" dirty="0">
                        <a:effectLst/>
                        <a:latin typeface="Arial" panose="020B0604020202020204" pitchFamily="34" charset="0"/>
                      </a:endParaRPr>
                    </a:p>
                    <a:p>
                      <a:pPr algn="just" fontAlgn="t">
                        <a:lnSpc>
                          <a:spcPct val="150000"/>
                        </a:lnSpc>
                        <a:spcBef>
                          <a:spcPts val="0"/>
                        </a:spcBef>
                        <a:spcAft>
                          <a:spcPts val="800"/>
                        </a:spcAft>
                      </a:pPr>
                      <a:r>
                        <a:rPr lang="en-GB" sz="10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High-quality customer service reputation</a:t>
                      </a:r>
                      <a:endParaRPr lang="en-GB" sz="1700" b="0" i="0" u="none" strike="noStrike" dirty="0">
                        <a:effectLst/>
                        <a:latin typeface="Arial" panose="020B0604020202020204" pitchFamily="34" charset="0"/>
                      </a:endParaRPr>
                    </a:p>
                  </a:txBody>
                  <a:tcPr marL="64096" marR="64096" marT="890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9F7"/>
                    </a:solidFill>
                  </a:tcPr>
                </a:tc>
                <a:extLst>
                  <a:ext uri="{0D108BD9-81ED-4DB2-BD59-A6C34878D82A}">
                    <a16:rowId xmlns:a16="http://schemas.microsoft.com/office/drawing/2014/main" val="4034211428"/>
                  </a:ext>
                </a:extLst>
              </a:tr>
            </a:tbl>
          </a:graphicData>
        </a:graphic>
      </p:graphicFrame>
    </p:spTree>
    <p:extLst>
      <p:ext uri="{BB962C8B-B14F-4D97-AF65-F5344CB8AC3E}">
        <p14:creationId xmlns:p14="http://schemas.microsoft.com/office/powerpoint/2010/main" val="1359233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4D14F4-EC6B-889D-49AF-AD55488BA79A}"/>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TOWS Analysis of Siemens</a:t>
            </a: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F61EBEFC-7644-089B-C874-50B0E0FFBC63}"/>
              </a:ext>
            </a:extLst>
          </p:cNvPr>
          <p:cNvGraphicFramePr>
            <a:graphicFrameLocks noGrp="1"/>
          </p:cNvGraphicFramePr>
          <p:nvPr>
            <p:ph idx="1"/>
            <p:extLst>
              <p:ext uri="{D42A27DB-BD31-4B8C-83A1-F6EECF244321}">
                <p14:modId xmlns:p14="http://schemas.microsoft.com/office/powerpoint/2010/main" val="460337139"/>
              </p:ext>
            </p:extLst>
          </p:nvPr>
        </p:nvGraphicFramePr>
        <p:xfrm>
          <a:off x="4450601" y="403124"/>
          <a:ext cx="7357941" cy="6354824"/>
        </p:xfrm>
        <a:graphic>
          <a:graphicData uri="http://schemas.openxmlformats.org/drawingml/2006/table">
            <a:tbl>
              <a:tblPr firstRow="1" firstCol="1" bandRow="1"/>
              <a:tblGrid>
                <a:gridCol w="3422428">
                  <a:extLst>
                    <a:ext uri="{9D8B030D-6E8A-4147-A177-3AD203B41FA5}">
                      <a16:colId xmlns:a16="http://schemas.microsoft.com/office/drawing/2014/main" val="788881060"/>
                    </a:ext>
                  </a:extLst>
                </a:gridCol>
                <a:gridCol w="3935513">
                  <a:extLst>
                    <a:ext uri="{9D8B030D-6E8A-4147-A177-3AD203B41FA5}">
                      <a16:colId xmlns:a16="http://schemas.microsoft.com/office/drawing/2014/main" val="3894968895"/>
                    </a:ext>
                  </a:extLst>
                </a:gridCol>
              </a:tblGrid>
              <a:tr h="387060">
                <a:tc>
                  <a:txBody>
                    <a:bodyPr/>
                    <a:lstStyle/>
                    <a:p>
                      <a:pPr algn="just" fontAlgn="t">
                        <a:lnSpc>
                          <a:spcPct val="150000"/>
                        </a:lnSpc>
                        <a:spcBef>
                          <a:spcPts val="0"/>
                        </a:spcBef>
                        <a:spcAft>
                          <a:spcPts val="800"/>
                        </a:spcAft>
                      </a:pPr>
                      <a:r>
                        <a:rPr lang="en-GB" sz="1100" b="1"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Threats</a:t>
                      </a:r>
                      <a:endParaRPr lang="en-GB" sz="2000" b="0" i="0" u="none" strike="noStrike">
                        <a:effectLst/>
                        <a:latin typeface="Arial" panose="020B0604020202020204" pitchFamily="34" charset="0"/>
                      </a:endParaRPr>
                    </a:p>
                  </a:txBody>
                  <a:tcPr marL="58804" marR="58804" marT="81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tc>
                  <a:txBody>
                    <a:bodyPr/>
                    <a:lstStyle/>
                    <a:p>
                      <a:pPr algn="just" fontAlgn="t">
                        <a:lnSpc>
                          <a:spcPct val="150000"/>
                        </a:lnSpc>
                        <a:spcBef>
                          <a:spcPts val="0"/>
                        </a:spcBef>
                        <a:spcAft>
                          <a:spcPts val="800"/>
                        </a:spcAft>
                      </a:pPr>
                      <a:r>
                        <a:rPr lang="en-GB" sz="1100" b="1"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Opportunities</a:t>
                      </a:r>
                      <a:endParaRPr lang="en-GB" sz="2000" b="0" i="0" u="none" strike="noStrike">
                        <a:effectLst/>
                        <a:latin typeface="Arial" panose="020B0604020202020204" pitchFamily="34" charset="0"/>
                      </a:endParaRPr>
                    </a:p>
                  </a:txBody>
                  <a:tcPr marL="58804" marR="58804" marT="81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extLst>
                  <a:ext uri="{0D108BD9-81ED-4DB2-BD59-A6C34878D82A}">
                    <a16:rowId xmlns:a16="http://schemas.microsoft.com/office/drawing/2014/main" val="3627408913"/>
                  </a:ext>
                </a:extLst>
              </a:tr>
              <a:tr h="2347026">
                <a:tc>
                  <a:txBody>
                    <a:bodyPr/>
                    <a:lstStyle/>
                    <a:p>
                      <a:pPr algn="just" fontAlgn="t">
                        <a:lnSpc>
                          <a:spcPct val="150000"/>
                        </a:lnSpc>
                        <a:spcBef>
                          <a:spcPts val="0"/>
                        </a:spcBef>
                        <a:spcAft>
                          <a:spcPts val="800"/>
                        </a:spcAft>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 Heightened competition in technology and engineering industries</a:t>
                      </a:r>
                      <a:endParaRPr lang="en-GB" sz="1200" b="0" i="0" u="none" strike="noStrike">
                        <a:effectLst/>
                        <a:latin typeface="Arial" panose="020B0604020202020204" pitchFamily="34" charset="0"/>
                      </a:endParaRPr>
                    </a:p>
                    <a:p>
                      <a:pPr algn="just" fontAlgn="t">
                        <a:lnSpc>
                          <a:spcPct val="150000"/>
                        </a:lnSpc>
                        <a:spcBef>
                          <a:spcPts val="0"/>
                        </a:spcBef>
                        <a:spcAft>
                          <a:spcPts val="800"/>
                        </a:spcAft>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 Potential for disruptive technologies that could impact Siemens' core business areas</a:t>
                      </a:r>
                      <a:endParaRPr lang="en-GB" sz="1200" b="0" i="0" u="none" strike="noStrike">
                        <a:effectLst/>
                        <a:latin typeface="Arial" panose="020B0604020202020204" pitchFamily="34" charset="0"/>
                      </a:endParaRPr>
                    </a:p>
                    <a:p>
                      <a:pPr algn="just" fontAlgn="t">
                        <a:lnSpc>
                          <a:spcPct val="150000"/>
                        </a:lnSpc>
                        <a:spcBef>
                          <a:spcPts val="0"/>
                        </a:spcBef>
                        <a:spcAft>
                          <a:spcPts val="800"/>
                        </a:spcAft>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 Regulatory pressures</a:t>
                      </a:r>
                      <a:endParaRPr lang="en-GB" sz="1200" b="0" i="0" u="none" strike="noStrike">
                        <a:effectLst/>
                        <a:latin typeface="Arial" panose="020B0604020202020204" pitchFamily="34" charset="0"/>
                      </a:endParaRPr>
                    </a:p>
                  </a:txBody>
                  <a:tcPr marL="58804" marR="58804" marT="81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9F7"/>
                    </a:solidFill>
                  </a:tcPr>
                </a:tc>
                <a:tc>
                  <a:txBody>
                    <a:bodyPr/>
                    <a:lstStyle/>
                    <a:p>
                      <a:pPr algn="just" fontAlgn="t">
                        <a:lnSpc>
                          <a:spcPct val="150000"/>
                        </a:lnSpc>
                        <a:spcBef>
                          <a:spcPts val="0"/>
                        </a:spcBef>
                        <a:spcAft>
                          <a:spcPts val="800"/>
                        </a:spcAft>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 Increasing demand for digitalization and automation solutions</a:t>
                      </a:r>
                      <a:endParaRPr lang="en-GB" sz="1200" b="0" i="0" u="none" strike="noStrike">
                        <a:effectLst/>
                        <a:latin typeface="Arial" panose="020B0604020202020204" pitchFamily="34" charset="0"/>
                      </a:endParaRPr>
                    </a:p>
                    <a:p>
                      <a:pPr algn="just" fontAlgn="t">
                        <a:lnSpc>
                          <a:spcPct val="150000"/>
                        </a:lnSpc>
                        <a:spcBef>
                          <a:spcPts val="0"/>
                        </a:spcBef>
                        <a:spcAft>
                          <a:spcPts val="800"/>
                        </a:spcAft>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 Growing need for data-driven decision making across industries</a:t>
                      </a:r>
                      <a:endParaRPr lang="en-GB" sz="1200" b="0" i="0" u="none" strike="noStrike">
                        <a:effectLst/>
                        <a:latin typeface="Arial" panose="020B0604020202020204" pitchFamily="34" charset="0"/>
                      </a:endParaRPr>
                    </a:p>
                    <a:p>
                      <a:pPr algn="just" fontAlgn="t">
                        <a:lnSpc>
                          <a:spcPct val="150000"/>
                        </a:lnSpc>
                        <a:spcBef>
                          <a:spcPts val="0"/>
                        </a:spcBef>
                        <a:spcAft>
                          <a:spcPts val="800"/>
                        </a:spcAft>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 Proliferation of cloud-based knowledge management systems</a:t>
                      </a:r>
                      <a:endParaRPr lang="en-GB" sz="1200" b="0" i="0" u="none" strike="noStrike">
                        <a:effectLst/>
                        <a:latin typeface="Arial" panose="020B0604020202020204" pitchFamily="34" charset="0"/>
                      </a:endParaRPr>
                    </a:p>
                    <a:p>
                      <a:pPr algn="just" fontAlgn="t">
                        <a:lnSpc>
                          <a:spcPct val="150000"/>
                        </a:lnSpc>
                        <a:spcBef>
                          <a:spcPts val="0"/>
                        </a:spcBef>
                        <a:spcAft>
                          <a:spcPts val="800"/>
                        </a:spcAft>
                      </a:pPr>
                      <a:r>
                        <a:rPr lang="en-GB" sz="1200" b="0"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 Growing demand for corporate responsibility and sustainability</a:t>
                      </a:r>
                      <a:endParaRPr lang="en-GB" sz="1200" b="0" i="0" u="none" strike="noStrike">
                        <a:effectLst/>
                        <a:latin typeface="Arial" panose="020B0604020202020204" pitchFamily="34" charset="0"/>
                      </a:endParaRPr>
                    </a:p>
                  </a:txBody>
                  <a:tcPr marL="58804" marR="58804" marT="81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9F7"/>
                    </a:solidFill>
                  </a:tcPr>
                </a:tc>
                <a:extLst>
                  <a:ext uri="{0D108BD9-81ED-4DB2-BD59-A6C34878D82A}">
                    <a16:rowId xmlns:a16="http://schemas.microsoft.com/office/drawing/2014/main" val="4092328077"/>
                  </a:ext>
                </a:extLst>
              </a:tr>
              <a:tr h="387060">
                <a:tc>
                  <a:txBody>
                    <a:bodyPr/>
                    <a:lstStyle/>
                    <a:p>
                      <a:pPr algn="just" fontAlgn="t">
                        <a:lnSpc>
                          <a:spcPct val="150000"/>
                        </a:lnSpc>
                        <a:spcBef>
                          <a:spcPts val="0"/>
                        </a:spcBef>
                        <a:spcAft>
                          <a:spcPts val="800"/>
                        </a:spcAft>
                      </a:pPr>
                      <a:r>
                        <a:rPr lang="en-GB" sz="1200" b="1"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Weaknesses</a:t>
                      </a:r>
                      <a:endParaRPr lang="en-GB" sz="1200" b="0" i="0" u="none" strike="noStrike">
                        <a:effectLst/>
                        <a:latin typeface="Arial" panose="020B0604020202020204" pitchFamily="34" charset="0"/>
                      </a:endParaRPr>
                    </a:p>
                  </a:txBody>
                  <a:tcPr marL="58804" marR="58804" marT="81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tc>
                  <a:txBody>
                    <a:bodyPr/>
                    <a:lstStyle/>
                    <a:p>
                      <a:pPr algn="just" fontAlgn="t">
                        <a:lnSpc>
                          <a:spcPct val="150000"/>
                        </a:lnSpc>
                        <a:spcBef>
                          <a:spcPts val="0"/>
                        </a:spcBef>
                        <a:spcAft>
                          <a:spcPts val="800"/>
                        </a:spcAft>
                      </a:pPr>
                      <a:r>
                        <a:rPr lang="en-GB" sz="1200" b="1" i="0" u="none" strike="noStrike" kern="100">
                          <a:solidFill>
                            <a:srgbClr val="000000"/>
                          </a:solidFill>
                          <a:effectLst/>
                          <a:latin typeface="Arial" panose="020B0604020202020204" pitchFamily="34" charset="0"/>
                          <a:ea typeface="Aptos" panose="020B0004020202020204" pitchFamily="34" charset="0"/>
                          <a:cs typeface="Times New Roman" panose="02020603050405020304" pitchFamily="18" charset="0"/>
                        </a:rPr>
                        <a:t>Strengths</a:t>
                      </a:r>
                      <a:endParaRPr lang="en-GB" sz="1200" b="0" i="0" u="none" strike="noStrike">
                        <a:effectLst/>
                        <a:latin typeface="Arial" panose="020B0604020202020204" pitchFamily="34" charset="0"/>
                      </a:endParaRPr>
                    </a:p>
                  </a:txBody>
                  <a:tcPr marL="58804" marR="58804" marT="81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extLst>
                  <a:ext uri="{0D108BD9-81ED-4DB2-BD59-A6C34878D82A}">
                    <a16:rowId xmlns:a16="http://schemas.microsoft.com/office/drawing/2014/main" val="403502630"/>
                  </a:ext>
                </a:extLst>
              </a:tr>
              <a:tr h="3073177">
                <a:tc>
                  <a:txBody>
                    <a:bodyPr/>
                    <a:lstStyle/>
                    <a:p>
                      <a:pPr algn="just" fontAlgn="t">
                        <a:lnSpc>
                          <a:spcPct val="150000"/>
                        </a:lnSpc>
                        <a:spcBef>
                          <a:spcPts val="0"/>
                        </a:spcBef>
                        <a:spcAft>
                          <a:spcPts val="800"/>
                        </a:spcAft>
                      </a:pPr>
                      <a:r>
                        <a:rPr lang="en-GB" sz="12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Complex organizational structure that can make knowledge sharing difficult </a:t>
                      </a:r>
                      <a:endParaRPr lang="en-GB" sz="1200" b="0" i="0" u="none" strike="noStrike" dirty="0">
                        <a:effectLst/>
                        <a:latin typeface="Arial" panose="020B0604020202020204" pitchFamily="34" charset="0"/>
                      </a:endParaRPr>
                    </a:p>
                    <a:p>
                      <a:pPr algn="just" fontAlgn="t">
                        <a:lnSpc>
                          <a:spcPct val="150000"/>
                        </a:lnSpc>
                        <a:spcBef>
                          <a:spcPts val="0"/>
                        </a:spcBef>
                        <a:spcAft>
                          <a:spcPts val="800"/>
                        </a:spcAft>
                      </a:pPr>
                      <a:r>
                        <a:rPr lang="en-GB" sz="12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Potential difficulty in codifying and sharing tacit knowledge</a:t>
                      </a:r>
                      <a:endParaRPr lang="en-GB" sz="1200" b="0" i="0" u="none" strike="noStrike" dirty="0">
                        <a:effectLst/>
                        <a:latin typeface="Arial" panose="020B0604020202020204" pitchFamily="34" charset="0"/>
                      </a:endParaRPr>
                    </a:p>
                    <a:p>
                      <a:pPr algn="just" fontAlgn="t">
                        <a:lnSpc>
                          <a:spcPct val="150000"/>
                        </a:lnSpc>
                        <a:spcBef>
                          <a:spcPts val="0"/>
                        </a:spcBef>
                        <a:spcAft>
                          <a:spcPts val="800"/>
                        </a:spcAft>
                      </a:pPr>
                      <a:r>
                        <a:rPr lang="en-GB" sz="12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Knowledge management efforts may be siloed within individual business units</a:t>
                      </a:r>
                      <a:endParaRPr lang="en-GB" sz="1200" b="0" i="0" u="none" strike="noStrike" dirty="0">
                        <a:effectLst/>
                        <a:latin typeface="Arial" panose="020B0604020202020204" pitchFamily="34" charset="0"/>
                      </a:endParaRPr>
                    </a:p>
                    <a:p>
                      <a:pPr algn="just" fontAlgn="t">
                        <a:lnSpc>
                          <a:spcPct val="150000"/>
                        </a:lnSpc>
                        <a:spcBef>
                          <a:spcPts val="0"/>
                        </a:spcBef>
                        <a:spcAft>
                          <a:spcPts val="800"/>
                        </a:spcAft>
                      </a:pPr>
                      <a:r>
                        <a:rPr lang="en-GB" sz="12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Dependence on legacy systems that can hinder knowledge management efforts</a:t>
                      </a:r>
                      <a:endParaRPr lang="en-GB" sz="1200" b="0" i="0" u="none" strike="noStrike" dirty="0">
                        <a:effectLst/>
                        <a:latin typeface="Arial" panose="020B0604020202020204" pitchFamily="34" charset="0"/>
                      </a:endParaRPr>
                    </a:p>
                  </a:txBody>
                  <a:tcPr marL="58804" marR="58804" marT="81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9F7"/>
                    </a:solidFill>
                  </a:tcPr>
                </a:tc>
                <a:tc>
                  <a:txBody>
                    <a:bodyPr/>
                    <a:lstStyle/>
                    <a:p>
                      <a:pPr algn="just" fontAlgn="t">
                        <a:lnSpc>
                          <a:spcPct val="150000"/>
                        </a:lnSpc>
                        <a:spcBef>
                          <a:spcPts val="0"/>
                        </a:spcBef>
                        <a:spcAft>
                          <a:spcPts val="800"/>
                        </a:spcAft>
                      </a:pPr>
                      <a:r>
                        <a:rPr lang="en-GB" sz="12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Culture of innovation and technology leadership</a:t>
                      </a:r>
                      <a:endParaRPr lang="en-GB" sz="1200" b="0" i="0" u="none" strike="noStrike" dirty="0">
                        <a:effectLst/>
                        <a:latin typeface="Arial" panose="020B0604020202020204" pitchFamily="34" charset="0"/>
                      </a:endParaRPr>
                    </a:p>
                    <a:p>
                      <a:pPr algn="just" fontAlgn="t">
                        <a:lnSpc>
                          <a:spcPct val="150000"/>
                        </a:lnSpc>
                        <a:spcBef>
                          <a:spcPts val="0"/>
                        </a:spcBef>
                        <a:spcAft>
                          <a:spcPts val="800"/>
                        </a:spcAft>
                      </a:pPr>
                      <a:r>
                        <a:rPr lang="en-GB" sz="12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Global network of research centres and collaborations</a:t>
                      </a:r>
                      <a:endParaRPr lang="en-GB" sz="1200" b="0" i="0" u="none" strike="noStrike" dirty="0">
                        <a:effectLst/>
                        <a:latin typeface="Arial" panose="020B0604020202020204" pitchFamily="34" charset="0"/>
                      </a:endParaRPr>
                    </a:p>
                    <a:p>
                      <a:pPr algn="just" fontAlgn="t">
                        <a:lnSpc>
                          <a:spcPct val="150000"/>
                        </a:lnSpc>
                        <a:spcBef>
                          <a:spcPts val="0"/>
                        </a:spcBef>
                        <a:spcAft>
                          <a:spcPts val="800"/>
                        </a:spcAft>
                      </a:pPr>
                      <a:r>
                        <a:rPr lang="en-GB" sz="12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Strong commitment to employee development and training</a:t>
                      </a:r>
                      <a:endParaRPr lang="en-GB" sz="1200" b="0" i="0" u="none" strike="noStrike" dirty="0">
                        <a:effectLst/>
                        <a:latin typeface="Arial" panose="020B0604020202020204" pitchFamily="34" charset="0"/>
                      </a:endParaRPr>
                    </a:p>
                    <a:p>
                      <a:pPr algn="just" fontAlgn="t">
                        <a:lnSpc>
                          <a:spcPct val="150000"/>
                        </a:lnSpc>
                        <a:spcBef>
                          <a:spcPts val="0"/>
                        </a:spcBef>
                        <a:spcAft>
                          <a:spcPts val="800"/>
                        </a:spcAft>
                      </a:pPr>
                      <a:r>
                        <a:rPr lang="en-GB" sz="1200" b="0" i="0" u="none" strike="noStrike"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Advanced data analytics and business intelligence tools</a:t>
                      </a:r>
                      <a:endParaRPr lang="en-GB" sz="1200" b="0" i="0" u="none" strike="noStrike" dirty="0">
                        <a:effectLst/>
                        <a:latin typeface="Arial" panose="020B0604020202020204" pitchFamily="34" charset="0"/>
                      </a:endParaRPr>
                    </a:p>
                  </a:txBody>
                  <a:tcPr marL="58804" marR="58804" marT="816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9F7"/>
                    </a:solidFill>
                  </a:tcPr>
                </a:tc>
                <a:extLst>
                  <a:ext uri="{0D108BD9-81ED-4DB2-BD59-A6C34878D82A}">
                    <a16:rowId xmlns:a16="http://schemas.microsoft.com/office/drawing/2014/main" val="1624210216"/>
                  </a:ext>
                </a:extLst>
              </a:tr>
            </a:tbl>
          </a:graphicData>
        </a:graphic>
      </p:graphicFrame>
    </p:spTree>
    <p:extLst>
      <p:ext uri="{BB962C8B-B14F-4D97-AF65-F5344CB8AC3E}">
        <p14:creationId xmlns:p14="http://schemas.microsoft.com/office/powerpoint/2010/main" val="2127334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A4CA5-4601-280E-96F9-10EE8F0ECF38}"/>
              </a:ext>
            </a:extLst>
          </p:cNvPr>
          <p:cNvSpPr>
            <a:spLocks noGrp="1"/>
          </p:cNvSpPr>
          <p:nvPr>
            <p:ph type="title"/>
          </p:nvPr>
        </p:nvSpPr>
        <p:spPr/>
        <p:txBody>
          <a:bodyPr/>
          <a:lstStyle/>
          <a:p>
            <a:r>
              <a:rPr lang="en-GB" dirty="0"/>
              <a:t>Comparison Analysis</a:t>
            </a:r>
            <a:br>
              <a:rPr lang="en-GB" dirty="0"/>
            </a:br>
            <a:endParaRPr lang="en-GB" dirty="0"/>
          </a:p>
        </p:txBody>
      </p:sp>
      <p:sp>
        <p:nvSpPr>
          <p:cNvPr id="3" name="Content Placeholder 2">
            <a:extLst>
              <a:ext uri="{FF2B5EF4-FFF2-40B4-BE49-F238E27FC236}">
                <a16:creationId xmlns:a16="http://schemas.microsoft.com/office/drawing/2014/main" id="{C7635B15-CF3D-788B-49DF-EADB8F1A992C}"/>
              </a:ext>
            </a:extLst>
          </p:cNvPr>
          <p:cNvSpPr>
            <a:spLocks noGrp="1"/>
          </p:cNvSpPr>
          <p:nvPr>
            <p:ph idx="1"/>
          </p:nvPr>
        </p:nvSpPr>
        <p:spPr>
          <a:xfrm>
            <a:off x="776748" y="1592826"/>
            <a:ext cx="10727864" cy="5004619"/>
          </a:xfrm>
        </p:spPr>
        <p:txBody>
          <a:bodyPr>
            <a:normAutofit lnSpcReduction="10000"/>
          </a:bodyPr>
          <a:lstStyle/>
          <a:p>
            <a:pPr marL="0" indent="0">
              <a:lnSpc>
                <a:spcPct val="170000"/>
              </a:lnSpc>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Both, Virgin Media, and Siemens have strong KMS within their companies. However, their approaches to implementing these systems appear to differ: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indent="228600" algn="just">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Virgin Media has a </a:t>
            </a:r>
            <a:r>
              <a:rPr lang="en-GB" sz="1800" b="1" kern="100" dirty="0">
                <a:effectLst/>
                <a:latin typeface="Arial" panose="020B0604020202020204" pitchFamily="34" charset="0"/>
                <a:ea typeface="Aptos" panose="020B0004020202020204" pitchFamily="34" charset="0"/>
                <a:cs typeface="Times New Roman" panose="02020603050405020304" pitchFamily="18" charset="0"/>
              </a:rPr>
              <a:t>centralized KMS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that is designed to improve collaboration and communication across its various business units. It has a dedicated team of knowledge management specialists who are responsible for creating and maintaining the system. This system includes a variety of tools and technologies such as wikis, chatbots, and forums that enable employees to access information and communicate with each other.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Siemens has a more </a:t>
            </a:r>
            <a:r>
              <a:rPr lang="en-GB" sz="1800" b="1" kern="100" dirty="0">
                <a:effectLst/>
                <a:latin typeface="Arial" panose="020B0604020202020204" pitchFamily="34" charset="0"/>
                <a:ea typeface="Aptos" panose="020B0004020202020204" pitchFamily="34" charset="0"/>
                <a:cs typeface="Times New Roman" panose="02020603050405020304" pitchFamily="18" charset="0"/>
              </a:rPr>
              <a:t>decentralized KMS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that is designed to promote collaboration and innovation across its various business units. It relies heavily on social media and other web-based technologies to enable employees to share and access information. Siemens also has various communities of practice that are designed to promote knowledge sharing and collaboration among its employees.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12369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2" name="Title 1">
            <a:extLst>
              <a:ext uri="{FF2B5EF4-FFF2-40B4-BE49-F238E27FC236}">
                <a16:creationId xmlns:a16="http://schemas.microsoft.com/office/drawing/2014/main" id="{E03F55C2-A58B-AB90-A0C6-5EA91BBC8A1A}"/>
              </a:ext>
            </a:extLst>
          </p:cNvPr>
          <p:cNvSpPr>
            <a:spLocks noGrp="1"/>
          </p:cNvSpPr>
          <p:nvPr>
            <p:ph type="title"/>
          </p:nvPr>
        </p:nvSpPr>
        <p:spPr>
          <a:xfrm>
            <a:off x="1217056" y="1093380"/>
            <a:ext cx="3068182" cy="4671240"/>
          </a:xfrm>
        </p:spPr>
        <p:txBody>
          <a:bodyPr anchor="ctr">
            <a:normAutofit/>
          </a:bodyPr>
          <a:lstStyle/>
          <a:p>
            <a:pPr algn="r"/>
            <a:r>
              <a:rPr lang="en-GB" dirty="0"/>
              <a:t>Critical Evaluation of KMS</a:t>
            </a:r>
            <a:endParaRPr lang="en-GB"/>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3E6175-F5CB-5233-2DA0-661D01506C47}"/>
              </a:ext>
            </a:extLst>
          </p:cNvPr>
          <p:cNvSpPr>
            <a:spLocks noGrp="1"/>
          </p:cNvSpPr>
          <p:nvPr>
            <p:ph idx="1"/>
          </p:nvPr>
        </p:nvSpPr>
        <p:spPr>
          <a:xfrm>
            <a:off x="5285509" y="1093380"/>
            <a:ext cx="6219103" cy="4679250"/>
          </a:xfrm>
        </p:spPr>
        <p:txBody>
          <a:bodyPr anchor="ctr">
            <a:normAutofit/>
          </a:bodyPr>
          <a:lstStyle/>
          <a:p>
            <a:pPr marL="0" indent="0">
              <a:buNone/>
            </a:pPr>
            <a:r>
              <a:rPr lang="en-GB" kern="100" dirty="0">
                <a:effectLst/>
                <a:latin typeface="Arial" panose="020B0604020202020204" pitchFamily="34" charset="0"/>
                <a:ea typeface="Aptos" panose="020B0004020202020204" pitchFamily="34" charset="0"/>
                <a:cs typeface="Times New Roman" panose="02020603050405020304" pitchFamily="18" charset="0"/>
              </a:rPr>
              <a:t>KMS can offer numerous benefits, there are also significant challenges to implementing and using these systems effectively.</a:t>
            </a:r>
          </a:p>
          <a:p>
            <a:pPr marL="0" indent="0">
              <a:buNone/>
            </a:pPr>
            <a:r>
              <a:rPr lang="en-GB" kern="100" dirty="0">
                <a:latin typeface="Arial" panose="020B0604020202020204" pitchFamily="34" charset="0"/>
                <a:ea typeface="Aptos" panose="020B0004020202020204" pitchFamily="34" charset="0"/>
                <a:cs typeface="Times New Roman" panose="02020603050405020304" pitchFamily="18" charset="0"/>
              </a:rPr>
              <a:t>Like:</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r>
              <a:rPr lang="en-GB" dirty="0">
                <a:latin typeface="Arial" panose="020B0604020202020204" pitchFamily="34" charset="0"/>
                <a:ea typeface="Aptos" panose="020B0004020202020204" pitchFamily="34" charset="0"/>
              </a:rPr>
              <a:t>T</a:t>
            </a:r>
            <a:r>
              <a:rPr lang="en-GB" dirty="0">
                <a:effectLst/>
                <a:latin typeface="Arial" panose="020B0604020202020204" pitchFamily="34" charset="0"/>
                <a:ea typeface="Aptos" panose="020B0004020202020204" pitchFamily="34" charset="0"/>
              </a:rPr>
              <a:t>he risk of "technology push“ (Gupta &amp; Sharma, 2018)</a:t>
            </a:r>
          </a:p>
          <a:p>
            <a:r>
              <a:rPr lang="en-GB" dirty="0">
                <a:latin typeface="Arial" panose="020B0604020202020204" pitchFamily="34" charset="0"/>
                <a:ea typeface="Aptos" panose="020B0004020202020204" pitchFamily="34" charset="0"/>
              </a:rPr>
              <a:t>T</a:t>
            </a:r>
            <a:r>
              <a:rPr lang="en-GB" dirty="0">
                <a:effectLst/>
                <a:latin typeface="Arial" panose="020B0604020202020204" pitchFamily="34" charset="0"/>
                <a:ea typeface="Aptos" panose="020B0004020202020204" pitchFamily="34" charset="0"/>
              </a:rPr>
              <a:t>he difficulty of managing tacit knowledge within KMS (</a:t>
            </a:r>
            <a:r>
              <a:rPr lang="en-GB" dirty="0" err="1">
                <a:effectLst/>
                <a:latin typeface="Arial" panose="020B0604020202020204" pitchFamily="34" charset="0"/>
                <a:ea typeface="Aptos" panose="020B0004020202020204" pitchFamily="34" charset="0"/>
              </a:rPr>
              <a:t>Crossan</a:t>
            </a:r>
            <a:r>
              <a:rPr lang="en-GB" dirty="0">
                <a:effectLst/>
                <a:latin typeface="Arial" panose="020B0604020202020204" pitchFamily="34" charset="0"/>
                <a:ea typeface="Aptos" panose="020B0004020202020204" pitchFamily="34" charset="0"/>
              </a:rPr>
              <a:t> et al., 1999)</a:t>
            </a:r>
            <a:endParaRPr lang="en-GB" dirty="0">
              <a:latin typeface="Arial" panose="020B0604020202020204" pitchFamily="34" charset="0"/>
              <a:ea typeface="Aptos" panose="020B0004020202020204" pitchFamily="34" charset="0"/>
            </a:endParaRPr>
          </a:p>
          <a:p>
            <a:r>
              <a:rPr lang="en-GB" dirty="0">
                <a:latin typeface="Arial" panose="020B0604020202020204" pitchFamily="34" charset="0"/>
                <a:ea typeface="Aptos" panose="020B0004020202020204" pitchFamily="34" charset="0"/>
              </a:rPr>
              <a:t>C</a:t>
            </a:r>
            <a:r>
              <a:rPr lang="en-GB" dirty="0">
                <a:effectLst/>
                <a:latin typeface="Arial" panose="020B0604020202020204" pitchFamily="34" charset="0"/>
                <a:ea typeface="Aptos" panose="020B0004020202020204" pitchFamily="34" charset="0"/>
              </a:rPr>
              <a:t>hallenges related to privacy and security concerns (Dawson, 2017)</a:t>
            </a:r>
          </a:p>
          <a:p>
            <a:pPr marL="0" indent="0">
              <a:buNone/>
            </a:pPr>
            <a:endParaRPr lang="en-GB" dirty="0">
              <a:effectLst/>
              <a:latin typeface="Arial" panose="020B0604020202020204" pitchFamily="34" charset="0"/>
              <a:ea typeface="Aptos" panose="020B0004020202020204" pitchFamily="34" charset="0"/>
            </a:endParaRPr>
          </a:p>
          <a:p>
            <a:endParaRPr lang="en-GB" dirty="0"/>
          </a:p>
        </p:txBody>
      </p:sp>
    </p:spTree>
    <p:extLst>
      <p:ext uri="{BB962C8B-B14F-4D97-AF65-F5344CB8AC3E}">
        <p14:creationId xmlns:p14="http://schemas.microsoft.com/office/powerpoint/2010/main" val="311664178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72C8C-D701-CD22-8A74-028A6CB9794F}"/>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200176D0-2D88-F827-18EE-1F0E7BDAE396}"/>
              </a:ext>
            </a:extLst>
          </p:cNvPr>
          <p:cNvSpPr>
            <a:spLocks noGrp="1"/>
          </p:cNvSpPr>
          <p:nvPr>
            <p:ph idx="1"/>
          </p:nvPr>
        </p:nvSpPr>
        <p:spPr>
          <a:xfrm>
            <a:off x="1347019" y="2133600"/>
            <a:ext cx="10157593" cy="3777622"/>
          </a:xfrm>
        </p:spPr>
        <p:txBody>
          <a:bodyPr>
            <a:normAutofit fontScale="92500" lnSpcReduction="10000"/>
          </a:bodyPr>
          <a:lstStyle/>
          <a:p>
            <a:pPr marL="0" indent="0">
              <a:lnSpc>
                <a:spcPct val="160000"/>
              </a:lnSpc>
              <a:buNone/>
            </a:pPr>
            <a:r>
              <a:rPr lang="en-GB" sz="1800" dirty="0">
                <a:effectLst/>
                <a:latin typeface="Arial" panose="020B0604020202020204" pitchFamily="34" charset="0"/>
                <a:ea typeface="Aptos" panose="020B0004020202020204" pitchFamily="34" charset="0"/>
              </a:rPr>
              <a:t>Based on the critical evaluation, some recommendations can be made to improve the companies KMS, like the following:</a:t>
            </a:r>
          </a:p>
          <a:p>
            <a:pPr marL="0" indent="0">
              <a:buNone/>
            </a:pPr>
            <a:endParaRPr lang="en-GB" sz="1800" dirty="0">
              <a:effectLst/>
              <a:latin typeface="Arial" panose="020B0604020202020204" pitchFamily="34" charset="0"/>
              <a:ea typeface="Aptos" panose="020B0004020202020204" pitchFamily="34" charset="0"/>
            </a:endParaRPr>
          </a:p>
          <a:p>
            <a:r>
              <a:rPr lang="en-GB" sz="1800" dirty="0">
                <a:effectLst/>
                <a:latin typeface="Arial" panose="020B0604020202020204" pitchFamily="34" charset="0"/>
                <a:ea typeface="Aptos" panose="020B0004020202020204" pitchFamily="34" charset="0"/>
              </a:rPr>
              <a:t>Conduct a thorough needs assessment: Before implementing or improving the KMS</a:t>
            </a:r>
            <a:endParaRPr lang="en-GB" dirty="0">
              <a:latin typeface="Arial" panose="020B0604020202020204" pitchFamily="34" charset="0"/>
              <a:ea typeface="Aptos" panose="020B0004020202020204" pitchFamily="34" charset="0"/>
            </a:endParaRPr>
          </a:p>
          <a:p>
            <a:r>
              <a:rPr lang="en-GB" sz="1800" dirty="0">
                <a:effectLst/>
                <a:latin typeface="Arial" panose="020B0604020202020204" pitchFamily="34" charset="0"/>
                <a:ea typeface="Aptos" panose="020B0004020202020204" pitchFamily="34" charset="0"/>
              </a:rPr>
              <a:t>Ensure active participation of employees</a:t>
            </a:r>
          </a:p>
          <a:p>
            <a:r>
              <a:rPr lang="en-GB" sz="1800" dirty="0">
                <a:effectLst/>
                <a:latin typeface="Arial" panose="020B0604020202020204" pitchFamily="34" charset="0"/>
                <a:ea typeface="Aptos" panose="020B0004020202020204" pitchFamily="34" charset="0"/>
              </a:rPr>
              <a:t>Emphasize tacit knowledge management</a:t>
            </a:r>
            <a:endParaRPr lang="en-GB" dirty="0">
              <a:latin typeface="Arial" panose="020B0604020202020204" pitchFamily="34" charset="0"/>
              <a:ea typeface="Aptos" panose="020B0004020202020204" pitchFamily="34" charset="0"/>
            </a:endParaRPr>
          </a:p>
          <a:p>
            <a:r>
              <a:rPr lang="en-GB" dirty="0">
                <a:latin typeface="Arial" panose="020B0604020202020204" pitchFamily="34" charset="0"/>
                <a:ea typeface="Aptos" panose="020B0004020202020204" pitchFamily="34" charset="0"/>
              </a:rPr>
              <a:t>Use</a:t>
            </a:r>
            <a:r>
              <a:rPr lang="en-GB" sz="1800" dirty="0">
                <a:effectLst/>
                <a:latin typeface="Arial" panose="020B0604020202020204" pitchFamily="34" charset="0"/>
                <a:ea typeface="Aptos" panose="020B0004020202020204" pitchFamily="34" charset="0"/>
              </a:rPr>
              <a:t> technology effectively</a:t>
            </a:r>
          </a:p>
          <a:p>
            <a:r>
              <a:rPr lang="en-GB" sz="1800" dirty="0">
                <a:effectLst/>
                <a:latin typeface="Arial" panose="020B0604020202020204" pitchFamily="34" charset="0"/>
                <a:ea typeface="Aptos" panose="020B0004020202020204" pitchFamily="34" charset="0"/>
              </a:rPr>
              <a:t>Establish sustainability measures</a:t>
            </a:r>
            <a:endParaRPr lang="en-GB" dirty="0">
              <a:latin typeface="Arial" panose="020B0604020202020204" pitchFamily="34" charset="0"/>
              <a:ea typeface="Aptos" panose="020B0004020202020204" pitchFamily="34" charset="0"/>
            </a:endParaRPr>
          </a:p>
          <a:p>
            <a:r>
              <a:rPr lang="en-GB" sz="1800" dirty="0">
                <a:effectLst/>
                <a:latin typeface="Arial" panose="020B0604020202020204" pitchFamily="34" charset="0"/>
                <a:ea typeface="Aptos" panose="020B0004020202020204" pitchFamily="34" charset="0"/>
              </a:rPr>
              <a:t>Encourage collaboration</a:t>
            </a:r>
          </a:p>
          <a:p>
            <a:r>
              <a:rPr lang="en-GB" sz="1800" dirty="0">
                <a:effectLst/>
                <a:latin typeface="Arial" panose="020B0604020202020204" pitchFamily="34" charset="0"/>
                <a:ea typeface="Aptos" panose="020B0004020202020204" pitchFamily="34" charset="0"/>
              </a:rPr>
              <a:t>Evaluate progress and remain adaptable</a:t>
            </a:r>
            <a:endParaRPr lang="en-GB" b="1" dirty="0"/>
          </a:p>
        </p:txBody>
      </p:sp>
    </p:spTree>
    <p:extLst>
      <p:ext uri="{BB962C8B-B14F-4D97-AF65-F5344CB8AC3E}">
        <p14:creationId xmlns:p14="http://schemas.microsoft.com/office/powerpoint/2010/main" val="3073385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5864B-FA1E-D742-EA7E-6118363DAE7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E977884-7B26-AF63-7FE8-80BF59DC60E5}"/>
              </a:ext>
            </a:extLst>
          </p:cNvPr>
          <p:cNvSpPr>
            <a:spLocks noGrp="1"/>
          </p:cNvSpPr>
          <p:nvPr>
            <p:ph idx="1"/>
          </p:nvPr>
        </p:nvSpPr>
        <p:spPr>
          <a:xfrm>
            <a:off x="678426" y="2133600"/>
            <a:ext cx="10826186" cy="3777622"/>
          </a:xfrm>
        </p:spPr>
        <p:txBody>
          <a:bodyPr/>
          <a:lstStyle/>
          <a:p>
            <a:pPr marL="0" indent="0">
              <a:lnSpc>
                <a:spcPct val="150000"/>
              </a:lnSpc>
              <a:buNone/>
            </a:pPr>
            <a:r>
              <a:rPr lang="en-GB" sz="2000" b="1" kern="100" dirty="0">
                <a:effectLst/>
                <a:latin typeface="Arial" panose="020B0604020202020204" pitchFamily="34" charset="0"/>
                <a:ea typeface="Aptos" panose="020B0004020202020204" pitchFamily="34" charset="0"/>
                <a:cs typeface="Times New Roman" panose="02020603050405020304" pitchFamily="18" charset="0"/>
              </a:rPr>
              <a:t>Virgin Media's </a:t>
            </a:r>
            <a:r>
              <a:rPr lang="en-GB" sz="2000" kern="100" dirty="0">
                <a:effectLst/>
                <a:latin typeface="Arial" panose="020B0604020202020204" pitchFamily="34" charset="0"/>
                <a:ea typeface="Aptos" panose="020B0004020202020204" pitchFamily="34" charset="0"/>
                <a:cs typeface="Times New Roman" panose="02020603050405020304" pitchFamily="18" charset="0"/>
              </a:rPr>
              <a:t>and </a:t>
            </a:r>
            <a:r>
              <a:rPr lang="en-GB" sz="2000" b="1" kern="100" dirty="0">
                <a:effectLst/>
                <a:latin typeface="Arial" panose="020B0604020202020204" pitchFamily="34" charset="0"/>
                <a:ea typeface="Aptos" panose="020B0004020202020204" pitchFamily="34" charset="0"/>
                <a:cs typeface="Times New Roman" panose="02020603050405020304" pitchFamily="18" charset="0"/>
              </a:rPr>
              <a:t>Siemens</a:t>
            </a:r>
            <a:r>
              <a:rPr lang="en-GB" sz="2000" kern="100" dirty="0">
                <a:effectLst/>
                <a:latin typeface="Arial" panose="020B0604020202020204" pitchFamily="34" charset="0"/>
                <a:ea typeface="Aptos" panose="020B0004020202020204" pitchFamily="34" charset="0"/>
                <a:cs typeface="Times New Roman" panose="02020603050405020304" pitchFamily="18" charset="0"/>
              </a:rPr>
              <a:t> knowledge management advanced system help the companies to efficiently manage and leverage information, develop its employees' skills and knowledge, and improve its operations and customer experience, which is vital and essential tool for companies operating in the knowledge-based economy of the 21st century.</a:t>
            </a:r>
          </a:p>
          <a:p>
            <a:pPr marL="0" indent="0">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75059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0150-D8E3-FAF1-7988-02E53A40309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801ED07-BAB1-E67A-DF31-C00EB635DBEA}"/>
              </a:ext>
            </a:extLst>
          </p:cNvPr>
          <p:cNvSpPr>
            <a:spLocks noGrp="1"/>
          </p:cNvSpPr>
          <p:nvPr>
            <p:ph idx="1"/>
          </p:nvPr>
        </p:nvSpPr>
        <p:spPr>
          <a:xfrm>
            <a:off x="1179871" y="1828800"/>
            <a:ext cx="10324741" cy="5029200"/>
          </a:xfrm>
        </p:spPr>
        <p:txBody>
          <a:bodyPr>
            <a:normAutofit lnSpcReduction="10000"/>
          </a:bodyPr>
          <a:lstStyle/>
          <a:p>
            <a:r>
              <a:rPr lang="en-GB" kern="100" dirty="0" err="1">
                <a:latin typeface="Arial" panose="020B0604020202020204" pitchFamily="34" charset="0"/>
                <a:ea typeface="Aptos" panose="020B0004020202020204" pitchFamily="34" charset="0"/>
                <a:cs typeface="Times New Roman" panose="02020603050405020304" pitchFamily="18" charset="0"/>
              </a:rPr>
              <a:t>Alavi</a:t>
            </a:r>
            <a:r>
              <a:rPr lang="en-GB" kern="100" dirty="0">
                <a:latin typeface="Arial" panose="020B0604020202020204" pitchFamily="34" charset="0"/>
                <a:ea typeface="Aptos" panose="020B0004020202020204" pitchFamily="34" charset="0"/>
                <a:cs typeface="Times New Roman" panose="02020603050405020304" pitchFamily="18" charset="0"/>
              </a:rPr>
              <a:t>, M., &amp; </a:t>
            </a:r>
            <a:r>
              <a:rPr lang="en-GB" kern="100" dirty="0" err="1">
                <a:latin typeface="Arial" panose="020B0604020202020204" pitchFamily="34" charset="0"/>
                <a:ea typeface="Aptos" panose="020B0004020202020204" pitchFamily="34" charset="0"/>
                <a:cs typeface="Times New Roman" panose="02020603050405020304" pitchFamily="18" charset="0"/>
              </a:rPr>
              <a:t>Leidner</a:t>
            </a:r>
            <a:r>
              <a:rPr lang="en-GB" kern="100" dirty="0">
                <a:latin typeface="Arial" panose="020B0604020202020204" pitchFamily="34" charset="0"/>
                <a:ea typeface="Aptos" panose="020B0004020202020204" pitchFamily="34" charset="0"/>
                <a:cs typeface="Times New Roman" panose="02020603050405020304" pitchFamily="18" charset="0"/>
              </a:rPr>
              <a:t>, D. E. (2001). </a:t>
            </a:r>
            <a:r>
              <a:rPr lang="en-GB" i="1" kern="100" dirty="0">
                <a:latin typeface="Arial" panose="020B0604020202020204" pitchFamily="34" charset="0"/>
                <a:ea typeface="Aptos" panose="020B0004020202020204" pitchFamily="34" charset="0"/>
                <a:cs typeface="Times New Roman" panose="02020603050405020304" pitchFamily="18" charset="0"/>
              </a:rPr>
              <a:t>Knowledge management and knowledge management systems: Conceptual foundations and research issues</a:t>
            </a:r>
            <a:r>
              <a:rPr lang="en-GB" kern="100" dirty="0">
                <a:latin typeface="Arial" panose="020B0604020202020204" pitchFamily="34" charset="0"/>
                <a:ea typeface="Aptos" panose="020B0004020202020204" pitchFamily="34" charset="0"/>
                <a:cs typeface="Times New Roman" panose="02020603050405020304" pitchFamily="18" charset="0"/>
              </a:rPr>
              <a:t>. MIS Quarterly, 25(1), 107-136.</a:t>
            </a:r>
            <a:endParaRPr lang="en-GB" kern="100" dirty="0">
              <a:latin typeface="Aptos" panose="020B0004020202020204" pitchFamily="34" charset="0"/>
              <a:ea typeface="Aptos" panose="020B0004020202020204" pitchFamily="34" charset="0"/>
              <a:cs typeface="Times New Roman" panose="02020603050405020304" pitchFamily="18" charset="0"/>
            </a:endParaRPr>
          </a:p>
          <a:p>
            <a:r>
              <a:rPr lang="en-GB" kern="100" dirty="0">
                <a:latin typeface="Arial" panose="020B0604020202020204" pitchFamily="34" charset="0"/>
                <a:ea typeface="Aptos" panose="020B0004020202020204" pitchFamily="34" charset="0"/>
                <a:cs typeface="Times New Roman" panose="02020603050405020304" pitchFamily="18" charset="0"/>
              </a:rPr>
              <a:t>American Productivity &amp; Quality </a:t>
            </a:r>
            <a:r>
              <a:rPr lang="en-GB" kern="100" dirty="0" err="1">
                <a:latin typeface="Arial" panose="020B0604020202020204" pitchFamily="34" charset="0"/>
                <a:ea typeface="Aptos" panose="020B0004020202020204" pitchFamily="34" charset="0"/>
                <a:cs typeface="Times New Roman" panose="02020603050405020304" pitchFamily="18" charset="0"/>
              </a:rPr>
              <a:t>Center</a:t>
            </a:r>
            <a:r>
              <a:rPr lang="en-GB" kern="100" dirty="0">
                <a:latin typeface="Arial" panose="020B0604020202020204" pitchFamily="34" charset="0"/>
                <a:ea typeface="Aptos" panose="020B0004020202020204" pitchFamily="34" charset="0"/>
                <a:cs typeface="Times New Roman" panose="02020603050405020304" pitchFamily="18" charset="0"/>
              </a:rPr>
              <a:t> (APQC). (2019). </a:t>
            </a:r>
            <a:r>
              <a:rPr lang="en-GB" i="1" kern="100" dirty="0">
                <a:latin typeface="Arial" panose="020B0604020202020204" pitchFamily="34" charset="0"/>
                <a:ea typeface="Aptos" panose="020B0004020202020204" pitchFamily="34" charset="0"/>
                <a:cs typeface="Times New Roman" panose="02020603050405020304" pitchFamily="18" charset="0"/>
              </a:rPr>
              <a:t>The Impact of Knowledge Management on Organizational Performance.</a:t>
            </a:r>
            <a:endParaRPr lang="en-GB" kern="100" dirty="0">
              <a:latin typeface="Aptos" panose="020B0004020202020204" pitchFamily="34" charset="0"/>
              <a:ea typeface="Aptos" panose="020B0004020202020204" pitchFamily="34" charset="0"/>
              <a:cs typeface="Times New Roman" panose="02020603050405020304" pitchFamily="18" charset="0"/>
            </a:endParaRPr>
          </a:p>
          <a:p>
            <a:r>
              <a:rPr lang="en-GB" kern="100" dirty="0">
                <a:latin typeface="Arial" panose="020B0604020202020204" pitchFamily="34" charset="0"/>
                <a:ea typeface="Aptos" panose="020B0004020202020204" pitchFamily="34" charset="0"/>
                <a:cs typeface="Times New Roman" panose="02020603050405020304" pitchFamily="18" charset="0"/>
              </a:rPr>
              <a:t>Chua, A. Y., &amp; Goh, D. H. (2004). </a:t>
            </a:r>
            <a:r>
              <a:rPr lang="en-GB" i="1" kern="100" dirty="0">
                <a:latin typeface="Arial" panose="020B0604020202020204" pitchFamily="34" charset="0"/>
                <a:ea typeface="Aptos" panose="020B0004020202020204" pitchFamily="34" charset="0"/>
                <a:cs typeface="Times New Roman" panose="02020603050405020304" pitchFamily="18" charset="0"/>
              </a:rPr>
              <a:t>Knowledge management through the lens of innovation: A research agenda</a:t>
            </a:r>
            <a:r>
              <a:rPr lang="en-GB" kern="100" dirty="0">
                <a:latin typeface="Arial" panose="020B0604020202020204" pitchFamily="34" charset="0"/>
                <a:ea typeface="Aptos" panose="020B0004020202020204" pitchFamily="34" charset="0"/>
                <a:cs typeface="Times New Roman" panose="02020603050405020304" pitchFamily="18" charset="0"/>
              </a:rPr>
              <a:t>. Journal of information science, 30(6), 568-582.</a:t>
            </a:r>
            <a:endParaRPr lang="en-GB" kern="100" dirty="0">
              <a:latin typeface="Aptos" panose="020B0004020202020204" pitchFamily="34" charset="0"/>
              <a:ea typeface="Aptos" panose="020B0004020202020204" pitchFamily="34" charset="0"/>
              <a:cs typeface="Times New Roman" panose="02020603050405020304" pitchFamily="18" charset="0"/>
            </a:endParaRPr>
          </a:p>
          <a:p>
            <a:r>
              <a:rPr lang="en-GB" kern="100" dirty="0" err="1">
                <a:latin typeface="Arial" panose="020B0604020202020204" pitchFamily="34" charset="0"/>
                <a:ea typeface="Aptos" panose="020B0004020202020204" pitchFamily="34" charset="0"/>
                <a:cs typeface="Times New Roman" panose="02020603050405020304" pitchFamily="18" charset="0"/>
              </a:rPr>
              <a:t>Crossan</a:t>
            </a:r>
            <a:r>
              <a:rPr lang="en-GB" kern="100" dirty="0">
                <a:latin typeface="Arial" panose="020B0604020202020204" pitchFamily="34" charset="0"/>
                <a:ea typeface="Aptos" panose="020B0004020202020204" pitchFamily="34" charset="0"/>
                <a:cs typeface="Times New Roman" panose="02020603050405020304" pitchFamily="18" charset="0"/>
              </a:rPr>
              <a:t>, M. M., Lane, H. W., &amp; White, R. E. (1999). </a:t>
            </a:r>
            <a:r>
              <a:rPr lang="en-GB" i="1" kern="100" dirty="0">
                <a:latin typeface="Arial" panose="020B0604020202020204" pitchFamily="34" charset="0"/>
                <a:ea typeface="Aptos" panose="020B0004020202020204" pitchFamily="34" charset="0"/>
                <a:cs typeface="Times New Roman" panose="02020603050405020304" pitchFamily="18" charset="0"/>
              </a:rPr>
              <a:t>An organizational learning framework: From intuition to institution.</a:t>
            </a:r>
            <a:r>
              <a:rPr lang="en-GB" kern="100" dirty="0">
                <a:latin typeface="Arial" panose="020B0604020202020204" pitchFamily="34" charset="0"/>
                <a:ea typeface="Aptos" panose="020B0004020202020204" pitchFamily="34" charset="0"/>
                <a:cs typeface="Times New Roman" panose="02020603050405020304" pitchFamily="18" charset="0"/>
              </a:rPr>
              <a:t> Academy of Management Review, 24(3), 522-537.</a:t>
            </a:r>
            <a:endParaRPr lang="en-GB" kern="100" dirty="0">
              <a:latin typeface="Aptos" panose="020B0004020202020204" pitchFamily="34" charset="0"/>
              <a:ea typeface="Aptos" panose="020B0004020202020204" pitchFamily="34" charset="0"/>
              <a:cs typeface="Times New Roman" panose="02020603050405020304" pitchFamily="18" charset="0"/>
            </a:endParaRPr>
          </a:p>
          <a:p>
            <a:r>
              <a:rPr lang="en-GB" kern="100" dirty="0">
                <a:latin typeface="Arial" panose="020B0604020202020204" pitchFamily="34" charset="0"/>
                <a:ea typeface="Aptos" panose="020B0004020202020204" pitchFamily="34" charset="0"/>
                <a:cs typeface="Times New Roman" panose="02020603050405020304" pitchFamily="18" charset="0"/>
              </a:rPr>
              <a:t>Dawson, R. (2017). </a:t>
            </a:r>
            <a:r>
              <a:rPr lang="en-GB" i="1" kern="100" dirty="0">
                <a:latin typeface="Arial" panose="020B0604020202020204" pitchFamily="34" charset="0"/>
                <a:ea typeface="Aptos" panose="020B0004020202020204" pitchFamily="34" charset="0"/>
                <a:cs typeface="Times New Roman" panose="02020603050405020304" pitchFamily="18" charset="0"/>
              </a:rPr>
              <a:t>The impact of organisational security culture on knowledge management.</a:t>
            </a:r>
            <a:r>
              <a:rPr lang="en-GB" kern="100" dirty="0">
                <a:latin typeface="Arial" panose="020B0604020202020204" pitchFamily="34" charset="0"/>
                <a:ea typeface="Aptos" panose="020B0004020202020204" pitchFamily="34" charset="0"/>
                <a:cs typeface="Times New Roman" panose="02020603050405020304" pitchFamily="18" charset="0"/>
              </a:rPr>
              <a:t> International Journal of Knowledge Management Studies, 8(1-2), 118-138.</a:t>
            </a:r>
            <a:endParaRPr lang="en-GB" kern="100" dirty="0">
              <a:latin typeface="Aptos" panose="020B0004020202020204" pitchFamily="34" charset="0"/>
              <a:ea typeface="Aptos" panose="020B0004020202020204" pitchFamily="34" charset="0"/>
              <a:cs typeface="Times New Roman" panose="02020603050405020304" pitchFamily="18" charset="0"/>
            </a:endParaRPr>
          </a:p>
          <a:p>
            <a:r>
              <a:rPr lang="en-GB" sz="1800" dirty="0">
                <a:effectLst/>
                <a:latin typeface="Arial" panose="020B0604020202020204" pitchFamily="34" charset="0"/>
                <a:ea typeface="Aptos" panose="020B0004020202020204" pitchFamily="34" charset="0"/>
              </a:rPr>
              <a:t>Drucker, P. F. (1993). </a:t>
            </a:r>
            <a:r>
              <a:rPr lang="en-GB" sz="1800" i="1" dirty="0">
                <a:effectLst/>
                <a:latin typeface="Arial" panose="020B0604020202020204" pitchFamily="34" charset="0"/>
                <a:ea typeface="Aptos" panose="020B0004020202020204" pitchFamily="34" charset="0"/>
              </a:rPr>
              <a:t>The Post-Capitalist Society</a:t>
            </a:r>
            <a:r>
              <a:rPr lang="en-GB" sz="1800" dirty="0">
                <a:effectLst/>
                <a:latin typeface="Arial" panose="020B0604020202020204" pitchFamily="34" charset="0"/>
                <a:ea typeface="Aptos" panose="020B0004020202020204" pitchFamily="34" charset="0"/>
              </a:rPr>
              <a:t>. Harper Business</a:t>
            </a:r>
          </a:p>
          <a:p>
            <a:r>
              <a:rPr lang="en-GB" kern="100" dirty="0" err="1">
                <a:latin typeface="Arial" panose="020B0604020202020204" pitchFamily="34" charset="0"/>
                <a:ea typeface="Aptos" panose="020B0004020202020204" pitchFamily="34" charset="0"/>
                <a:cs typeface="Times New Roman" panose="02020603050405020304" pitchFamily="18" charset="0"/>
              </a:rPr>
              <a:t>Weihrich</a:t>
            </a:r>
            <a:r>
              <a:rPr lang="en-GB" kern="100" dirty="0">
                <a:latin typeface="Arial" panose="020B0604020202020204" pitchFamily="34" charset="0"/>
                <a:ea typeface="Aptos" panose="020B0004020202020204" pitchFamily="34" charset="0"/>
                <a:cs typeface="Times New Roman" panose="02020603050405020304" pitchFamily="18" charset="0"/>
              </a:rPr>
              <a:t>, H. (1982). </a:t>
            </a:r>
            <a:r>
              <a:rPr lang="en-GB" i="1" kern="100" dirty="0">
                <a:latin typeface="Arial" panose="020B0604020202020204" pitchFamily="34" charset="0"/>
                <a:ea typeface="Aptos" panose="020B0004020202020204" pitchFamily="34" charset="0"/>
                <a:cs typeface="Times New Roman" panose="02020603050405020304" pitchFamily="18" charset="0"/>
              </a:rPr>
              <a:t>The TOWS matrix--a tool for situational analysis. </a:t>
            </a:r>
            <a:r>
              <a:rPr lang="en-GB" kern="100" dirty="0">
                <a:latin typeface="Arial" panose="020B0604020202020204" pitchFamily="34" charset="0"/>
                <a:ea typeface="Aptos" panose="020B0004020202020204" pitchFamily="34" charset="0"/>
                <a:cs typeface="Times New Roman" panose="02020603050405020304" pitchFamily="18" charset="0"/>
              </a:rPr>
              <a:t>Long range planning, 15(2), 54-66.</a:t>
            </a:r>
            <a:endParaRPr lang="en-GB" kern="100" dirty="0">
              <a:latin typeface="Aptos" panose="020B0004020202020204" pitchFamily="34" charset="0"/>
              <a:ea typeface="Aptos" panose="020B0004020202020204" pitchFamily="34" charset="0"/>
              <a:cs typeface="Times New Roman" panose="02020603050405020304" pitchFamily="18" charset="0"/>
            </a:endParaRP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Siemens website: https://new.siemens.com/global/en.html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Virgin Media website: https://www.virginmedia.com/</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latin typeface="Arial" panose="020B0604020202020204" pitchFamily="34" charset="0"/>
            </a:endParaRPr>
          </a:p>
        </p:txBody>
      </p:sp>
    </p:spTree>
    <p:extLst>
      <p:ext uri="{BB962C8B-B14F-4D97-AF65-F5344CB8AC3E}">
        <p14:creationId xmlns:p14="http://schemas.microsoft.com/office/powerpoint/2010/main" val="13770204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152</TotalTime>
  <Words>1126</Words>
  <Application>Microsoft Office PowerPoint</Application>
  <PresentationFormat>Widescreen</PresentationFormat>
  <Paragraphs>128</Paragraphs>
  <Slides>13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Arial</vt:lpstr>
      <vt:lpstr>Century Gothic</vt:lpstr>
      <vt:lpstr>Segoe UI</vt:lpstr>
      <vt:lpstr>Wingdings</vt:lpstr>
      <vt:lpstr>Wingdings 3</vt:lpstr>
      <vt:lpstr>Wisp</vt:lpstr>
      <vt:lpstr>Presentation Knowledge and Information Management Skills for the Workplace BMSW5106</vt:lpstr>
      <vt:lpstr>Introduction</vt:lpstr>
      <vt:lpstr>Companies overview</vt:lpstr>
      <vt:lpstr>Knowledge Management System (KMS)</vt:lpstr>
      <vt:lpstr>KMS of Virgin Media O2</vt:lpstr>
      <vt:lpstr>KMS of Siemens </vt:lpstr>
      <vt:lpstr>TOWS Analysis of Virgin Media O2</vt:lpstr>
      <vt:lpstr>TOWS Analysis of Siemens</vt:lpstr>
      <vt:lpstr>Comparison Analysis </vt:lpstr>
      <vt:lpstr>Critical Evaluation of KMS</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Knowledge and Information Management Skills for the Workplace BMSW5106</dc:title>
  <dc:creator>Mariana Codreanu</dc:creator>
  <cp:lastModifiedBy>Mariana Codreanu</cp:lastModifiedBy>
  <cp:revision>1</cp:revision>
  <dcterms:created xsi:type="dcterms:W3CDTF">2023-11-11T21:49:36Z</dcterms:created>
  <dcterms:modified xsi:type="dcterms:W3CDTF">2023-11-12T00:21:38Z</dcterms:modified>
</cp:coreProperties>
</file>