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5"/>
  </p:notesMasterIdLst>
  <p:handoutMasterIdLst>
    <p:handoutMasterId r:id="rId16"/>
  </p:handoutMasterIdLst>
  <p:sldIdLst>
    <p:sldId id="278" r:id="rId2"/>
    <p:sldId id="308" r:id="rId3"/>
    <p:sldId id="304" r:id="rId4"/>
    <p:sldId id="288" r:id="rId5"/>
    <p:sldId id="290" r:id="rId6"/>
    <p:sldId id="305" r:id="rId7"/>
    <p:sldId id="295" r:id="rId8"/>
    <p:sldId id="296" r:id="rId9"/>
    <p:sldId id="297" r:id="rId10"/>
    <p:sldId id="298" r:id="rId11"/>
    <p:sldId id="307" r:id="rId12"/>
    <p:sldId id="306" r:id="rId13"/>
    <p:sldId id="309"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qui Gower" initials="JG" lastIdx="1" clrIdx="0">
    <p:extLst>
      <p:ext uri="{19B8F6BF-5375-455C-9EA6-DF929625EA0E}">
        <p15:presenceInfo xmlns:p15="http://schemas.microsoft.com/office/powerpoint/2012/main" userId="S-1-5-21-1745719845-1454385779-264495658-1479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02" autoAdjust="0"/>
    <p:restoredTop sz="85027" autoAdjust="0"/>
  </p:normalViewPr>
  <p:slideViewPr>
    <p:cSldViewPr snapToGrid="0">
      <p:cViewPr varScale="1">
        <p:scale>
          <a:sx n="80" d="100"/>
          <a:sy n="80" d="100"/>
        </p:scale>
        <p:origin x="8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r>
              <a:rPr lang="en-GB"/>
              <a:t>1. Prepare for the meeting</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BE60AAD-6814-46AB-A785-7EF0E7A39C7D}" type="datetimeFigureOut">
              <a:rPr lang="en-GB" smtClean="0"/>
              <a:t>25/03/2021</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80ADE8E9-03A1-4965-A1F8-F6AEEF7BBA54}" type="slidenum">
              <a:rPr lang="en-GB" smtClean="0"/>
              <a:t>‹#›</a:t>
            </a:fld>
            <a:endParaRPr lang="en-GB"/>
          </a:p>
        </p:txBody>
      </p:sp>
    </p:spTree>
    <p:extLst>
      <p:ext uri="{BB962C8B-B14F-4D97-AF65-F5344CB8AC3E}">
        <p14:creationId xmlns:p14="http://schemas.microsoft.com/office/powerpoint/2010/main" val="245399001"/>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r>
              <a:rPr lang="en-GB"/>
              <a:t>1. Prepare for the meeting</a:t>
            </a:r>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5625FB05-7EB1-4642-A481-3BBAF7DAAE39}" type="datetimeFigureOut">
              <a:rPr lang="en-GB" smtClean="0"/>
              <a:t>25/03/2021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3E600B35-A209-4A74-8312-790C1A051F82}" type="slidenum">
              <a:rPr lang="en-GB" smtClean="0"/>
              <a:t>‹#›</a:t>
            </a:fld>
            <a:endParaRPr lang="en-GB"/>
          </a:p>
        </p:txBody>
      </p:sp>
    </p:spTree>
    <p:extLst>
      <p:ext uri="{BB962C8B-B14F-4D97-AF65-F5344CB8AC3E}">
        <p14:creationId xmlns:p14="http://schemas.microsoft.com/office/powerpoint/2010/main" val="218816719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084DB3-0BB1-4729-9EC9-D02AD30FAF46}" type="slidenum">
              <a:rPr lang="en-GB" altLang="en-US" smtClean="0">
                <a:solidFill>
                  <a:srgbClr val="000000"/>
                </a:solidFill>
                <a:latin typeface="Gill Sans" charset="0"/>
              </a:rPr>
              <a:pPr>
                <a:spcBef>
                  <a:spcPct val="0"/>
                </a:spcBef>
              </a:pPr>
              <a:t>1</a:t>
            </a:fld>
            <a:endParaRPr lang="en-GB" altLang="en-US">
              <a:solidFill>
                <a:srgbClr val="000000"/>
              </a:solidFill>
              <a:latin typeface="Gill Sans" charset="0"/>
            </a:endParaRPr>
          </a:p>
        </p:txBody>
      </p:sp>
      <p:sp>
        <p:nvSpPr>
          <p:cNvPr id="2" name="Header Placeholder 1"/>
          <p:cNvSpPr>
            <a:spLocks noGrp="1"/>
          </p:cNvSpPr>
          <p:nvPr>
            <p:ph type="hdr" sz="quarter" idx="10"/>
          </p:nvPr>
        </p:nvSpPr>
        <p:spPr/>
        <p:txBody>
          <a:bodyPr/>
          <a:lstStyle/>
          <a:p>
            <a:r>
              <a:rPr lang="en-GB"/>
              <a:t>1. Prepare for the meeting</a:t>
            </a:r>
          </a:p>
        </p:txBody>
      </p:sp>
    </p:spTree>
    <p:extLst>
      <p:ext uri="{BB962C8B-B14F-4D97-AF65-F5344CB8AC3E}">
        <p14:creationId xmlns:p14="http://schemas.microsoft.com/office/powerpoint/2010/main" val="3119477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200">
                <a:solidFill>
                  <a:srgbClr val="000000"/>
                </a:solidFill>
                <a:latin typeface="Gill Sans" charset="0"/>
                <a:sym typeface="Gill Sans" charset="0"/>
              </a:defRPr>
            </a:lvl1pPr>
            <a:lvl2pPr marL="742950" indent="-285750">
              <a:defRPr sz="4200">
                <a:solidFill>
                  <a:srgbClr val="000000"/>
                </a:solidFill>
                <a:latin typeface="Gill Sans" charset="0"/>
                <a:sym typeface="Gill Sans" charset="0"/>
              </a:defRPr>
            </a:lvl2pPr>
            <a:lvl3pPr marL="1143000" indent="-228600">
              <a:defRPr sz="4200">
                <a:solidFill>
                  <a:srgbClr val="000000"/>
                </a:solidFill>
                <a:latin typeface="Gill Sans" charset="0"/>
                <a:sym typeface="Gill Sans" charset="0"/>
              </a:defRPr>
            </a:lvl3pPr>
            <a:lvl4pPr marL="1600200" indent="-228600">
              <a:defRPr sz="4200">
                <a:solidFill>
                  <a:srgbClr val="000000"/>
                </a:solidFill>
                <a:latin typeface="Gill Sans" charset="0"/>
                <a:sym typeface="Gill Sans" charset="0"/>
              </a:defRPr>
            </a:lvl4pPr>
            <a:lvl5pPr marL="2057400" indent="-228600">
              <a:defRPr sz="4200">
                <a:solidFill>
                  <a:srgbClr val="000000"/>
                </a:solidFill>
                <a:latin typeface="Gill Sans" charset="0"/>
                <a:sym typeface="Gill Sans" charset="0"/>
              </a:defRPr>
            </a:lvl5pPr>
            <a:lvl6pPr marL="2514600" indent="-228600" eaLnBrk="0" fontAlgn="base" hangingPunct="0">
              <a:spcBef>
                <a:spcPct val="0"/>
              </a:spcBef>
              <a:spcAft>
                <a:spcPct val="0"/>
              </a:spcAft>
              <a:defRPr sz="4200">
                <a:solidFill>
                  <a:srgbClr val="000000"/>
                </a:solidFill>
                <a:latin typeface="Gill Sans" charset="0"/>
                <a:sym typeface="Gill Sans" charset="0"/>
              </a:defRPr>
            </a:lvl6pPr>
            <a:lvl7pPr marL="2971800" indent="-228600" eaLnBrk="0" fontAlgn="base" hangingPunct="0">
              <a:spcBef>
                <a:spcPct val="0"/>
              </a:spcBef>
              <a:spcAft>
                <a:spcPct val="0"/>
              </a:spcAft>
              <a:defRPr sz="4200">
                <a:solidFill>
                  <a:srgbClr val="000000"/>
                </a:solidFill>
                <a:latin typeface="Gill Sans" charset="0"/>
                <a:sym typeface="Gill Sans" charset="0"/>
              </a:defRPr>
            </a:lvl7pPr>
            <a:lvl8pPr marL="3429000" indent="-228600" eaLnBrk="0" fontAlgn="base" hangingPunct="0">
              <a:spcBef>
                <a:spcPct val="0"/>
              </a:spcBef>
              <a:spcAft>
                <a:spcPct val="0"/>
              </a:spcAft>
              <a:defRPr sz="4200">
                <a:solidFill>
                  <a:srgbClr val="000000"/>
                </a:solidFill>
                <a:latin typeface="Gill Sans" charset="0"/>
                <a:sym typeface="Gill Sans" charset="0"/>
              </a:defRPr>
            </a:lvl8pPr>
            <a:lvl9pPr marL="3886200" indent="-228600" eaLnBrk="0" fontAlgn="base" hangingPunct="0">
              <a:spcBef>
                <a:spcPct val="0"/>
              </a:spcBef>
              <a:spcAft>
                <a:spcPct val="0"/>
              </a:spcAft>
              <a:defRPr sz="4200">
                <a:solidFill>
                  <a:srgbClr val="000000"/>
                </a:solidFill>
                <a:latin typeface="Gill Sans" charset="0"/>
                <a:sym typeface="Gill Sans" charset="0"/>
              </a:defRPr>
            </a:lvl9pPr>
          </a:lstStyle>
          <a:p>
            <a:fld id="{BF506D1C-F424-4D80-BD50-4B9B469C2F62}" type="slidenum">
              <a:rPr lang="en-GB" altLang="en-US" sz="1200" smtClean="0"/>
              <a:pPr/>
              <a:t>2</a:t>
            </a:fld>
            <a:endParaRPr lang="en-GB" altLang="en-US" sz="1200"/>
          </a:p>
        </p:txBody>
      </p:sp>
      <p:sp>
        <p:nvSpPr>
          <p:cNvPr id="2" name="Header Placeholder 1"/>
          <p:cNvSpPr>
            <a:spLocks noGrp="1"/>
          </p:cNvSpPr>
          <p:nvPr>
            <p:ph type="hdr" sz="quarter" idx="10"/>
          </p:nvPr>
        </p:nvSpPr>
        <p:spPr/>
        <p:txBody>
          <a:bodyPr/>
          <a:lstStyle/>
          <a:p>
            <a:r>
              <a:rPr lang="en-GB"/>
              <a:t>1. Prepare for the meeting</a:t>
            </a:r>
          </a:p>
        </p:txBody>
      </p:sp>
    </p:spTree>
    <p:extLst>
      <p:ext uri="{BB962C8B-B14F-4D97-AF65-F5344CB8AC3E}">
        <p14:creationId xmlns:p14="http://schemas.microsoft.com/office/powerpoint/2010/main" val="1398362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Simplified form to inform the conversation:</a:t>
            </a:r>
          </a:p>
          <a:p>
            <a:endParaRPr lang="en-GB" b="1" dirty="0"/>
          </a:p>
          <a:p>
            <a:pPr marL="342900" indent="-342900">
              <a:buAutoNum type="arabicPeriod"/>
            </a:pPr>
            <a:r>
              <a:rPr lang="en-GB" b="1" dirty="0"/>
              <a:t>Are you clear about what is required of you in your job and how this contributes to the organisation's goals?</a:t>
            </a:r>
          </a:p>
          <a:p>
            <a:pPr marL="342900" indent="-342900">
              <a:buAutoNum type="arabicPeriod"/>
            </a:pPr>
            <a:r>
              <a:rPr lang="en-GB" b="1" dirty="0"/>
              <a:t>Are there any particular areas of your job in which you feel that you have particular strengths?</a:t>
            </a:r>
          </a:p>
          <a:p>
            <a:pPr marL="342900" indent="-342900">
              <a:buAutoNum type="arabicPeriod"/>
            </a:pPr>
            <a:r>
              <a:rPr lang="en-GB" b="1" dirty="0"/>
              <a:t>Are there any areas of your job in which you feel that you would like additional support to be able to do the work more effectively?</a:t>
            </a:r>
          </a:p>
          <a:p>
            <a:pPr marL="342900" indent="-342900">
              <a:buAutoNum type="arabicPeriod"/>
            </a:pPr>
            <a:r>
              <a:rPr lang="en-GB" b="1" dirty="0"/>
              <a:t>What training and development would you like to access to help you to do your job well or to develop into another role within the organisation</a:t>
            </a:r>
          </a:p>
          <a:p>
            <a:pPr marL="342900" indent="-342900">
              <a:buAutoNum type="arabicPeriod"/>
            </a:pPr>
            <a:r>
              <a:rPr lang="en-GB" b="1" dirty="0"/>
              <a:t>Are there any other areas of work within the organisation that interest you?</a:t>
            </a:r>
          </a:p>
          <a:p>
            <a:pPr marL="342900" indent="-342900">
              <a:buAutoNum type="arabicPeriod"/>
            </a:pPr>
            <a:r>
              <a:rPr lang="en-GB" b="1" dirty="0"/>
              <a:t>Are there any other points that you would like to raise?</a:t>
            </a:r>
          </a:p>
          <a:p>
            <a:endParaRPr lang="en-GB" dirty="0"/>
          </a:p>
        </p:txBody>
      </p:sp>
      <p:sp>
        <p:nvSpPr>
          <p:cNvPr id="4" name="Slide Number Placeholder 3"/>
          <p:cNvSpPr>
            <a:spLocks noGrp="1"/>
          </p:cNvSpPr>
          <p:nvPr>
            <p:ph type="sldNum" sz="quarter" idx="10"/>
          </p:nvPr>
        </p:nvSpPr>
        <p:spPr/>
        <p:txBody>
          <a:bodyPr/>
          <a:lstStyle/>
          <a:p>
            <a:fld id="{3E600B35-A209-4A74-8312-790C1A051F82}" type="slidenum">
              <a:rPr lang="en-GB" smtClean="0"/>
              <a:t>3</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2169709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a:t>
            </a:r>
            <a:r>
              <a:rPr lang="en-GB" baseline="0" dirty="0"/>
              <a:t> of the meeting is to discuss how they have done, the team objectives and what part they play in that, their performance and how it can be developed in the coming year and their career plans and training requirements.  The outcome should be an action plan that is a live document for ongoing discussion / review – HR need a copy for our records but it is for you and the person being appraised to keep this as an ongoing document for discussion</a:t>
            </a:r>
            <a:endParaRPr lang="en-GB" dirty="0"/>
          </a:p>
        </p:txBody>
      </p:sp>
      <p:sp>
        <p:nvSpPr>
          <p:cNvPr id="4" name="Slide Number Placeholder 3"/>
          <p:cNvSpPr>
            <a:spLocks noGrp="1"/>
          </p:cNvSpPr>
          <p:nvPr>
            <p:ph type="sldNum" sz="quarter" idx="10"/>
          </p:nvPr>
        </p:nvSpPr>
        <p:spPr/>
        <p:txBody>
          <a:bodyPr/>
          <a:lstStyle/>
          <a:p>
            <a:fld id="{3E600B35-A209-4A74-8312-790C1A051F82}" type="slidenum">
              <a:rPr lang="en-GB" smtClean="0"/>
              <a:t>5</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2478122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600B35-A209-4A74-8312-790C1A051F82}" type="slidenum">
              <a:rPr lang="en-GB" smtClean="0"/>
              <a:t>6</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3294256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any questions if you’re unsure, better to get it right </a:t>
            </a:r>
          </a:p>
        </p:txBody>
      </p:sp>
      <p:sp>
        <p:nvSpPr>
          <p:cNvPr id="4" name="Slide Number Placeholder 3"/>
          <p:cNvSpPr>
            <a:spLocks noGrp="1"/>
          </p:cNvSpPr>
          <p:nvPr>
            <p:ph type="sldNum" sz="quarter" idx="10"/>
          </p:nvPr>
        </p:nvSpPr>
        <p:spPr/>
        <p:txBody>
          <a:bodyPr/>
          <a:lstStyle/>
          <a:p>
            <a:fld id="{3E600B35-A209-4A74-8312-790C1A051F82}" type="slidenum">
              <a:rPr lang="en-GB" smtClean="0"/>
              <a:t>7</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3110464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ensure accurate documentation </a:t>
            </a:r>
          </a:p>
        </p:txBody>
      </p:sp>
      <p:sp>
        <p:nvSpPr>
          <p:cNvPr id="4" name="Slide Number Placeholder 3"/>
          <p:cNvSpPr>
            <a:spLocks noGrp="1"/>
          </p:cNvSpPr>
          <p:nvPr>
            <p:ph type="sldNum" sz="quarter" idx="10"/>
          </p:nvPr>
        </p:nvSpPr>
        <p:spPr/>
        <p:txBody>
          <a:bodyPr/>
          <a:lstStyle/>
          <a:p>
            <a:fld id="{3E600B35-A209-4A74-8312-790C1A051F82}" type="slidenum">
              <a:rPr lang="en-GB" smtClean="0"/>
              <a:t>8</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2723732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some examples here – so area of law needs developing – action could be shadowing or secondment.  Maybe IT issue needs improvement and training will need to be given etc.</a:t>
            </a:r>
          </a:p>
        </p:txBody>
      </p:sp>
      <p:sp>
        <p:nvSpPr>
          <p:cNvPr id="4" name="Slide Number Placeholder 3"/>
          <p:cNvSpPr>
            <a:spLocks noGrp="1"/>
          </p:cNvSpPr>
          <p:nvPr>
            <p:ph type="sldNum" sz="quarter" idx="10"/>
          </p:nvPr>
        </p:nvSpPr>
        <p:spPr/>
        <p:txBody>
          <a:bodyPr/>
          <a:lstStyle/>
          <a:p>
            <a:fld id="{3E600B35-A209-4A74-8312-790C1A051F82}" type="slidenum">
              <a:rPr lang="en-GB" smtClean="0"/>
              <a:t>9</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1610943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will know what to expect </a:t>
            </a:r>
          </a:p>
        </p:txBody>
      </p:sp>
      <p:sp>
        <p:nvSpPr>
          <p:cNvPr id="4" name="Slide Number Placeholder 3"/>
          <p:cNvSpPr>
            <a:spLocks noGrp="1"/>
          </p:cNvSpPr>
          <p:nvPr>
            <p:ph type="sldNum" sz="quarter" idx="10"/>
          </p:nvPr>
        </p:nvSpPr>
        <p:spPr/>
        <p:txBody>
          <a:bodyPr/>
          <a:lstStyle/>
          <a:p>
            <a:fld id="{3E600B35-A209-4A74-8312-790C1A051F82}" type="slidenum">
              <a:rPr lang="en-GB" smtClean="0"/>
              <a:t>10</a:t>
            </a:fld>
            <a:endParaRPr lang="en-GB"/>
          </a:p>
        </p:txBody>
      </p:sp>
      <p:sp>
        <p:nvSpPr>
          <p:cNvPr id="5" name="Header Placeholder 4"/>
          <p:cNvSpPr>
            <a:spLocks noGrp="1"/>
          </p:cNvSpPr>
          <p:nvPr>
            <p:ph type="hdr" sz="quarter" idx="11"/>
          </p:nvPr>
        </p:nvSpPr>
        <p:spPr/>
        <p:txBody>
          <a:bodyPr/>
          <a:lstStyle/>
          <a:p>
            <a:r>
              <a:rPr lang="en-GB"/>
              <a:t>1. Prepare for the meeting</a:t>
            </a:r>
          </a:p>
        </p:txBody>
      </p:sp>
    </p:spTree>
    <p:extLst>
      <p:ext uri="{BB962C8B-B14F-4D97-AF65-F5344CB8AC3E}">
        <p14:creationId xmlns:p14="http://schemas.microsoft.com/office/powerpoint/2010/main" val="731474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200">
                <a:solidFill>
                  <a:srgbClr val="000000"/>
                </a:solidFill>
                <a:latin typeface="Gill Sans" charset="0"/>
                <a:sym typeface="Gill Sans" charset="0"/>
              </a:defRPr>
            </a:lvl1pPr>
            <a:lvl2pPr marL="742950" indent="-285750">
              <a:defRPr sz="4200">
                <a:solidFill>
                  <a:srgbClr val="000000"/>
                </a:solidFill>
                <a:latin typeface="Gill Sans" charset="0"/>
                <a:sym typeface="Gill Sans" charset="0"/>
              </a:defRPr>
            </a:lvl2pPr>
            <a:lvl3pPr marL="1143000" indent="-228600">
              <a:defRPr sz="4200">
                <a:solidFill>
                  <a:srgbClr val="000000"/>
                </a:solidFill>
                <a:latin typeface="Gill Sans" charset="0"/>
                <a:sym typeface="Gill Sans" charset="0"/>
              </a:defRPr>
            </a:lvl3pPr>
            <a:lvl4pPr marL="1600200" indent="-228600">
              <a:defRPr sz="4200">
                <a:solidFill>
                  <a:srgbClr val="000000"/>
                </a:solidFill>
                <a:latin typeface="Gill Sans" charset="0"/>
                <a:sym typeface="Gill Sans" charset="0"/>
              </a:defRPr>
            </a:lvl4pPr>
            <a:lvl5pPr marL="2057400" indent="-228600">
              <a:defRPr sz="4200">
                <a:solidFill>
                  <a:srgbClr val="000000"/>
                </a:solidFill>
                <a:latin typeface="Gill Sans" charset="0"/>
                <a:sym typeface="Gill Sans" charset="0"/>
              </a:defRPr>
            </a:lvl5pPr>
            <a:lvl6pPr marL="2514600" indent="-228600" eaLnBrk="0" fontAlgn="base" hangingPunct="0">
              <a:spcBef>
                <a:spcPct val="0"/>
              </a:spcBef>
              <a:spcAft>
                <a:spcPct val="0"/>
              </a:spcAft>
              <a:defRPr sz="4200">
                <a:solidFill>
                  <a:srgbClr val="000000"/>
                </a:solidFill>
                <a:latin typeface="Gill Sans" charset="0"/>
                <a:sym typeface="Gill Sans" charset="0"/>
              </a:defRPr>
            </a:lvl6pPr>
            <a:lvl7pPr marL="2971800" indent="-228600" eaLnBrk="0" fontAlgn="base" hangingPunct="0">
              <a:spcBef>
                <a:spcPct val="0"/>
              </a:spcBef>
              <a:spcAft>
                <a:spcPct val="0"/>
              </a:spcAft>
              <a:defRPr sz="4200">
                <a:solidFill>
                  <a:srgbClr val="000000"/>
                </a:solidFill>
                <a:latin typeface="Gill Sans" charset="0"/>
                <a:sym typeface="Gill Sans" charset="0"/>
              </a:defRPr>
            </a:lvl7pPr>
            <a:lvl8pPr marL="3429000" indent="-228600" eaLnBrk="0" fontAlgn="base" hangingPunct="0">
              <a:spcBef>
                <a:spcPct val="0"/>
              </a:spcBef>
              <a:spcAft>
                <a:spcPct val="0"/>
              </a:spcAft>
              <a:defRPr sz="4200">
                <a:solidFill>
                  <a:srgbClr val="000000"/>
                </a:solidFill>
                <a:latin typeface="Gill Sans" charset="0"/>
                <a:sym typeface="Gill Sans" charset="0"/>
              </a:defRPr>
            </a:lvl8pPr>
            <a:lvl9pPr marL="3886200" indent="-228600" eaLnBrk="0" fontAlgn="base" hangingPunct="0">
              <a:spcBef>
                <a:spcPct val="0"/>
              </a:spcBef>
              <a:spcAft>
                <a:spcPct val="0"/>
              </a:spcAft>
              <a:defRPr sz="4200">
                <a:solidFill>
                  <a:srgbClr val="000000"/>
                </a:solidFill>
                <a:latin typeface="Gill Sans" charset="0"/>
                <a:sym typeface="Gill Sans" charset="0"/>
              </a:defRPr>
            </a:lvl9pPr>
          </a:lstStyle>
          <a:p>
            <a:fld id="{BF506D1C-F424-4D80-BD50-4B9B469C2F62}" type="slidenum">
              <a:rPr lang="en-GB" altLang="en-US" sz="1200" smtClean="0"/>
              <a:pPr/>
              <a:t>11</a:t>
            </a:fld>
            <a:endParaRPr lang="en-GB" altLang="en-US" sz="1200"/>
          </a:p>
        </p:txBody>
      </p:sp>
      <p:sp>
        <p:nvSpPr>
          <p:cNvPr id="2" name="Header Placeholder 1"/>
          <p:cNvSpPr>
            <a:spLocks noGrp="1"/>
          </p:cNvSpPr>
          <p:nvPr>
            <p:ph type="hdr" sz="quarter" idx="10"/>
          </p:nvPr>
        </p:nvSpPr>
        <p:spPr/>
        <p:txBody>
          <a:bodyPr/>
          <a:lstStyle/>
          <a:p>
            <a:r>
              <a:rPr lang="en-GB"/>
              <a:t>1. Prepare for the meeting</a:t>
            </a:r>
          </a:p>
        </p:txBody>
      </p:sp>
    </p:spTree>
    <p:extLst>
      <p:ext uri="{BB962C8B-B14F-4D97-AF65-F5344CB8AC3E}">
        <p14:creationId xmlns:p14="http://schemas.microsoft.com/office/powerpoint/2010/main" val="60287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084DB3-0BB1-4729-9EC9-D02AD30FAF46}" type="slidenum">
              <a:rPr lang="en-GB" altLang="en-US" smtClean="0">
                <a:solidFill>
                  <a:srgbClr val="000000"/>
                </a:solidFill>
                <a:latin typeface="Gill Sans" charset="0"/>
              </a:rPr>
              <a:pPr>
                <a:spcBef>
                  <a:spcPct val="0"/>
                </a:spcBef>
              </a:pPr>
              <a:t>12</a:t>
            </a:fld>
            <a:endParaRPr lang="en-GB" altLang="en-US">
              <a:solidFill>
                <a:srgbClr val="000000"/>
              </a:solidFill>
              <a:latin typeface="Gill Sans" charset="0"/>
            </a:endParaRPr>
          </a:p>
        </p:txBody>
      </p:sp>
      <p:sp>
        <p:nvSpPr>
          <p:cNvPr id="2" name="Header Placeholder 1"/>
          <p:cNvSpPr>
            <a:spLocks noGrp="1"/>
          </p:cNvSpPr>
          <p:nvPr>
            <p:ph type="hdr" sz="quarter" idx="10"/>
          </p:nvPr>
        </p:nvSpPr>
        <p:spPr/>
        <p:txBody>
          <a:bodyPr/>
          <a:lstStyle/>
          <a:p>
            <a:r>
              <a:rPr lang="en-GB"/>
              <a:t>1. Prepare for the meeting</a:t>
            </a:r>
          </a:p>
        </p:txBody>
      </p:sp>
    </p:spTree>
    <p:extLst>
      <p:ext uri="{BB962C8B-B14F-4D97-AF65-F5344CB8AC3E}">
        <p14:creationId xmlns:p14="http://schemas.microsoft.com/office/powerpoint/2010/main" val="239359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1. Prepare for the meeting</a:t>
            </a:r>
          </a:p>
        </p:txBody>
      </p:sp>
      <p:sp>
        <p:nvSpPr>
          <p:cNvPr id="5" name="Slide Number Placeholder 4"/>
          <p:cNvSpPr>
            <a:spLocks noGrp="1"/>
          </p:cNvSpPr>
          <p:nvPr>
            <p:ph type="sldNum" sz="quarter" idx="5"/>
          </p:nvPr>
        </p:nvSpPr>
        <p:spPr/>
        <p:txBody>
          <a:bodyPr/>
          <a:lstStyle/>
          <a:p>
            <a:fld id="{3E600B35-A209-4A74-8312-790C1A051F82}" type="slidenum">
              <a:rPr lang="en-GB" smtClean="0"/>
              <a:t>13</a:t>
            </a:fld>
            <a:endParaRPr lang="en-GB"/>
          </a:p>
        </p:txBody>
      </p:sp>
    </p:spTree>
    <p:extLst>
      <p:ext uri="{BB962C8B-B14F-4D97-AF65-F5344CB8AC3E}">
        <p14:creationId xmlns:p14="http://schemas.microsoft.com/office/powerpoint/2010/main" val="301174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3805" y="2130848"/>
            <a:ext cx="10364391" cy="1470049"/>
          </a:xfrm>
        </p:spPr>
        <p:txBody>
          <a:bodyPr/>
          <a:lstStyle/>
          <a:p>
            <a:r>
              <a:rPr lang="en-US"/>
              <a:t>Click to edit Master title style</a:t>
            </a:r>
            <a:endParaRPr lang="en-GB"/>
          </a:p>
        </p:txBody>
      </p:sp>
      <p:sp>
        <p:nvSpPr>
          <p:cNvPr id="3" name="Subtitle 2"/>
          <p:cNvSpPr>
            <a:spLocks noGrp="1"/>
          </p:cNvSpPr>
          <p:nvPr>
            <p:ph type="subTitle" idx="1"/>
          </p:nvPr>
        </p:nvSpPr>
        <p:spPr>
          <a:xfrm>
            <a:off x="1829099" y="3886648"/>
            <a:ext cx="8533804" cy="1752451"/>
          </a:xfrm>
        </p:spPr>
        <p:txBody>
          <a:bodyPr/>
          <a:lstStyle>
            <a:lvl1pPr marL="0" indent="0" algn="ctr">
              <a:buNone/>
              <a:defRPr/>
            </a:lvl1pPr>
            <a:lvl2pPr marL="321457" indent="0" algn="ctr">
              <a:buNone/>
              <a:defRPr/>
            </a:lvl2pPr>
            <a:lvl3pPr marL="642915" indent="0" algn="ctr">
              <a:buNone/>
              <a:defRPr/>
            </a:lvl3pPr>
            <a:lvl4pPr marL="964372" indent="0" algn="ctr">
              <a:buNone/>
              <a:defRPr/>
            </a:lvl4pPr>
            <a:lvl5pPr marL="1285829" indent="0" algn="ctr">
              <a:buNone/>
              <a:defRPr/>
            </a:lvl5pPr>
            <a:lvl6pPr marL="1607287" indent="0" algn="ctr">
              <a:buNone/>
              <a:defRPr/>
            </a:lvl6pPr>
            <a:lvl7pPr marL="1928744" indent="0" algn="ctr">
              <a:buNone/>
              <a:defRPr/>
            </a:lvl7pPr>
            <a:lvl8pPr marL="2250201" indent="0" algn="ctr">
              <a:buNone/>
              <a:defRPr/>
            </a:lvl8pPr>
            <a:lvl9pPr marL="2571659"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636962678"/>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07946469"/>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919" y="4406801"/>
            <a:ext cx="10362902" cy="1361777"/>
          </a:xfrm>
        </p:spPr>
        <p:txBody>
          <a:bodyPr anchor="t"/>
          <a:lstStyle>
            <a:lvl1pPr algn="l">
              <a:defRPr sz="2812" b="1" cap="all"/>
            </a:lvl1pPr>
          </a:lstStyle>
          <a:p>
            <a:r>
              <a:rPr lang="en-US"/>
              <a:t>Click to edit Master title style</a:t>
            </a:r>
            <a:endParaRPr lang="en-GB"/>
          </a:p>
        </p:txBody>
      </p:sp>
      <p:sp>
        <p:nvSpPr>
          <p:cNvPr id="3" name="Text Placeholder 2"/>
          <p:cNvSpPr>
            <a:spLocks noGrp="1"/>
          </p:cNvSpPr>
          <p:nvPr>
            <p:ph type="body" idx="1"/>
          </p:nvPr>
        </p:nvSpPr>
        <p:spPr>
          <a:xfrm>
            <a:off x="962919" y="2906613"/>
            <a:ext cx="10362902" cy="1500188"/>
          </a:xfrm>
        </p:spPr>
        <p:txBody>
          <a:bodyPr anchor="b"/>
          <a:lstStyle>
            <a:lvl1pPr marL="0" indent="0">
              <a:buNone/>
              <a:defRPr sz="1406"/>
            </a:lvl1pPr>
            <a:lvl2pPr marL="321457" indent="0">
              <a:buNone/>
              <a:defRPr sz="1266"/>
            </a:lvl2pPr>
            <a:lvl3pPr marL="642915" indent="0">
              <a:buNone/>
              <a:defRPr sz="1125"/>
            </a:lvl3pPr>
            <a:lvl4pPr marL="964372" indent="0">
              <a:buNone/>
              <a:defRPr sz="984"/>
            </a:lvl4pPr>
            <a:lvl5pPr marL="1285829" indent="0">
              <a:buNone/>
              <a:defRPr sz="984"/>
            </a:lvl5pPr>
            <a:lvl6pPr marL="1607287" indent="0">
              <a:buNone/>
              <a:defRPr sz="984"/>
            </a:lvl6pPr>
            <a:lvl7pPr marL="1928744" indent="0">
              <a:buNone/>
              <a:defRPr sz="984"/>
            </a:lvl7pPr>
            <a:lvl8pPr marL="2250201" indent="0">
              <a:buNone/>
              <a:defRPr sz="984"/>
            </a:lvl8pPr>
            <a:lvl9pPr marL="2571659" indent="0">
              <a:buNone/>
              <a:defRPr sz="984"/>
            </a:lvl9pPr>
          </a:lstStyle>
          <a:p>
            <a:pPr lvl="0"/>
            <a:r>
              <a:rPr lang="en-US"/>
              <a:t>Click to edit Master text styles</a:t>
            </a:r>
          </a:p>
        </p:txBody>
      </p:sp>
    </p:spTree>
    <p:extLst>
      <p:ext uri="{BB962C8B-B14F-4D97-AF65-F5344CB8AC3E}">
        <p14:creationId xmlns:p14="http://schemas.microsoft.com/office/powerpoint/2010/main" val="87072457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90625" y="3536156"/>
            <a:ext cx="4833937" cy="794742"/>
          </a:xfrm>
        </p:spPr>
        <p:txBody>
          <a:bodyPr/>
          <a:lstStyle>
            <a:lvl1pPr>
              <a:defRPr sz="1969"/>
            </a:lvl1pPr>
            <a:lvl2pPr>
              <a:defRPr sz="1687"/>
            </a:lvl2pPr>
            <a:lvl3pPr>
              <a:defRPr sz="1406"/>
            </a:lvl3pPr>
            <a:lvl4pPr>
              <a:defRPr sz="1266"/>
            </a:lvl4pPr>
            <a:lvl5pPr>
              <a:defRPr sz="1266"/>
            </a:lvl5pPr>
            <a:lvl6pPr>
              <a:defRPr sz="1266"/>
            </a:lvl6pPr>
            <a:lvl7pPr>
              <a:defRPr sz="1266"/>
            </a:lvl7pPr>
            <a:lvl8pPr>
              <a:defRPr sz="1266"/>
            </a:lvl8pPr>
            <a:lvl9pPr>
              <a:defRPr sz="12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67438" y="3536156"/>
            <a:ext cx="4833937" cy="794742"/>
          </a:xfrm>
        </p:spPr>
        <p:txBody>
          <a:bodyPr/>
          <a:lstStyle>
            <a:lvl1pPr>
              <a:defRPr sz="1969"/>
            </a:lvl1pPr>
            <a:lvl2pPr>
              <a:defRPr sz="1687"/>
            </a:lvl2pPr>
            <a:lvl3pPr>
              <a:defRPr sz="1406"/>
            </a:lvl3pPr>
            <a:lvl4pPr>
              <a:defRPr sz="1266"/>
            </a:lvl4pPr>
            <a:lvl5pPr>
              <a:defRPr sz="1266"/>
            </a:lvl5pPr>
            <a:lvl6pPr>
              <a:defRPr sz="1266"/>
            </a:lvl6pPr>
            <a:lvl7pPr>
              <a:defRPr sz="1266"/>
            </a:lvl7pPr>
            <a:lvl8pPr>
              <a:defRPr sz="1266"/>
            </a:lvl8pPr>
            <a:lvl9pPr>
              <a:defRPr sz="12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3631722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0196" y="274588"/>
            <a:ext cx="10971609"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10197" y="1534791"/>
            <a:ext cx="5386090" cy="639589"/>
          </a:xfrm>
        </p:spPr>
        <p:txBody>
          <a:bodyPr anchor="b"/>
          <a:lstStyle>
            <a:lvl1pPr marL="0" indent="0">
              <a:buNone/>
              <a:defRPr sz="1687" b="1"/>
            </a:lvl1pPr>
            <a:lvl2pPr marL="321457" indent="0">
              <a:buNone/>
              <a:defRPr sz="1406" b="1"/>
            </a:lvl2pPr>
            <a:lvl3pPr marL="642915" indent="0">
              <a:buNone/>
              <a:defRPr sz="1266" b="1"/>
            </a:lvl3pPr>
            <a:lvl4pPr marL="964372" indent="0">
              <a:buNone/>
              <a:defRPr sz="1125" b="1"/>
            </a:lvl4pPr>
            <a:lvl5pPr marL="1285829" indent="0">
              <a:buNone/>
              <a:defRPr sz="1125" b="1"/>
            </a:lvl5pPr>
            <a:lvl6pPr marL="1607287" indent="0">
              <a:buNone/>
              <a:defRPr sz="1125" b="1"/>
            </a:lvl6pPr>
            <a:lvl7pPr marL="1928744" indent="0">
              <a:buNone/>
              <a:defRPr sz="1125" b="1"/>
            </a:lvl7pPr>
            <a:lvl8pPr marL="2250201" indent="0">
              <a:buNone/>
              <a:defRPr sz="1125" b="1"/>
            </a:lvl8pPr>
            <a:lvl9pPr marL="2571659" indent="0">
              <a:buNone/>
              <a:defRPr sz="1125" b="1"/>
            </a:lvl9pPr>
          </a:lstStyle>
          <a:p>
            <a:pPr lvl="0"/>
            <a:r>
              <a:rPr lang="en-US"/>
              <a:t>Click to edit Master text styles</a:t>
            </a:r>
          </a:p>
        </p:txBody>
      </p:sp>
      <p:sp>
        <p:nvSpPr>
          <p:cNvPr id="4" name="Content Placeholder 3"/>
          <p:cNvSpPr>
            <a:spLocks noGrp="1"/>
          </p:cNvSpPr>
          <p:nvPr>
            <p:ph sz="half" idx="2"/>
          </p:nvPr>
        </p:nvSpPr>
        <p:spPr>
          <a:xfrm>
            <a:off x="610197" y="2174379"/>
            <a:ext cx="5386090" cy="3951387"/>
          </a:xfrm>
        </p:spPr>
        <p:txBody>
          <a:bodyPr/>
          <a:lstStyle>
            <a:lvl1pPr>
              <a:defRPr sz="1687"/>
            </a:lvl1pPr>
            <a:lvl2pPr>
              <a:defRPr sz="1406"/>
            </a:lvl2pPr>
            <a:lvl3pPr>
              <a:defRPr sz="1266"/>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2740" y="1534791"/>
            <a:ext cx="5389066" cy="639589"/>
          </a:xfrm>
        </p:spPr>
        <p:txBody>
          <a:bodyPr anchor="b"/>
          <a:lstStyle>
            <a:lvl1pPr marL="0" indent="0">
              <a:buNone/>
              <a:defRPr sz="1687" b="1"/>
            </a:lvl1pPr>
            <a:lvl2pPr marL="321457" indent="0">
              <a:buNone/>
              <a:defRPr sz="1406" b="1"/>
            </a:lvl2pPr>
            <a:lvl3pPr marL="642915" indent="0">
              <a:buNone/>
              <a:defRPr sz="1266" b="1"/>
            </a:lvl3pPr>
            <a:lvl4pPr marL="964372" indent="0">
              <a:buNone/>
              <a:defRPr sz="1125" b="1"/>
            </a:lvl4pPr>
            <a:lvl5pPr marL="1285829" indent="0">
              <a:buNone/>
              <a:defRPr sz="1125" b="1"/>
            </a:lvl5pPr>
            <a:lvl6pPr marL="1607287" indent="0">
              <a:buNone/>
              <a:defRPr sz="1125" b="1"/>
            </a:lvl6pPr>
            <a:lvl7pPr marL="1928744" indent="0">
              <a:buNone/>
              <a:defRPr sz="1125" b="1"/>
            </a:lvl7pPr>
            <a:lvl8pPr marL="2250201" indent="0">
              <a:buNone/>
              <a:defRPr sz="1125" b="1"/>
            </a:lvl8pPr>
            <a:lvl9pPr marL="2571659" indent="0">
              <a:buNone/>
              <a:defRPr sz="1125" b="1"/>
            </a:lvl9pPr>
          </a:lstStyle>
          <a:p>
            <a:pPr lvl="0"/>
            <a:r>
              <a:rPr lang="en-US"/>
              <a:t>Click to edit Master text styles</a:t>
            </a:r>
          </a:p>
        </p:txBody>
      </p:sp>
      <p:sp>
        <p:nvSpPr>
          <p:cNvPr id="6" name="Content Placeholder 5"/>
          <p:cNvSpPr>
            <a:spLocks noGrp="1"/>
          </p:cNvSpPr>
          <p:nvPr>
            <p:ph sz="quarter" idx="4"/>
          </p:nvPr>
        </p:nvSpPr>
        <p:spPr>
          <a:xfrm>
            <a:off x="6192740" y="2174379"/>
            <a:ext cx="5389066" cy="3951387"/>
          </a:xfrm>
        </p:spPr>
        <p:txBody>
          <a:bodyPr/>
          <a:lstStyle>
            <a:lvl1pPr>
              <a:defRPr sz="1687"/>
            </a:lvl1pPr>
            <a:lvl2pPr>
              <a:defRPr sz="1406"/>
            </a:lvl2pPr>
            <a:lvl3pPr>
              <a:defRPr sz="1266"/>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8704705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49814805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207384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0195" y="273473"/>
            <a:ext cx="4010919" cy="1161975"/>
          </a:xfrm>
        </p:spPr>
        <p:txBody>
          <a:bodyPr/>
          <a:lstStyle>
            <a:lvl1pPr algn="l">
              <a:defRPr sz="1406" b="1"/>
            </a:lvl1pPr>
          </a:lstStyle>
          <a:p>
            <a:r>
              <a:rPr lang="en-US"/>
              <a:t>Click to edit Master title style</a:t>
            </a:r>
            <a:endParaRPr lang="en-GB"/>
          </a:p>
        </p:txBody>
      </p:sp>
      <p:sp>
        <p:nvSpPr>
          <p:cNvPr id="3" name="Content Placeholder 2"/>
          <p:cNvSpPr>
            <a:spLocks noGrp="1"/>
          </p:cNvSpPr>
          <p:nvPr>
            <p:ph idx="1"/>
          </p:nvPr>
        </p:nvSpPr>
        <p:spPr>
          <a:xfrm>
            <a:off x="4766965" y="273472"/>
            <a:ext cx="6814839" cy="5852294"/>
          </a:xfrm>
        </p:spPr>
        <p:txBody>
          <a:bodyPr/>
          <a:lstStyle>
            <a:lvl1pPr>
              <a:defRPr sz="2250"/>
            </a:lvl1pPr>
            <a:lvl2pPr>
              <a:defRPr sz="1969"/>
            </a:lvl2pPr>
            <a:lvl3pPr>
              <a:defRPr sz="1687"/>
            </a:lvl3pPr>
            <a:lvl4pPr>
              <a:defRPr sz="1406"/>
            </a:lvl4pPr>
            <a:lvl5pPr>
              <a:defRPr sz="1406"/>
            </a:lvl5pPr>
            <a:lvl6pPr>
              <a:defRPr sz="1406"/>
            </a:lvl6pPr>
            <a:lvl7pPr>
              <a:defRPr sz="1406"/>
            </a:lvl7pPr>
            <a:lvl8pPr>
              <a:defRPr sz="1406"/>
            </a:lvl8pPr>
            <a:lvl9pPr>
              <a:defRPr sz="14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0195" y="1435449"/>
            <a:ext cx="4010919" cy="4690318"/>
          </a:xfrm>
        </p:spPr>
        <p:txBody>
          <a:bodyPr/>
          <a:lstStyle>
            <a:lvl1pPr marL="0" indent="0">
              <a:buNone/>
              <a:defRPr sz="984"/>
            </a:lvl1pPr>
            <a:lvl2pPr marL="321457" indent="0">
              <a:buNone/>
              <a:defRPr sz="844"/>
            </a:lvl2pPr>
            <a:lvl3pPr marL="642915" indent="0">
              <a:buNone/>
              <a:defRPr sz="703"/>
            </a:lvl3pPr>
            <a:lvl4pPr marL="964372" indent="0">
              <a:buNone/>
              <a:defRPr sz="633"/>
            </a:lvl4pPr>
            <a:lvl5pPr marL="1285829" indent="0">
              <a:buNone/>
              <a:defRPr sz="633"/>
            </a:lvl5pPr>
            <a:lvl6pPr marL="1607287" indent="0">
              <a:buNone/>
              <a:defRPr sz="633"/>
            </a:lvl6pPr>
            <a:lvl7pPr marL="1928744" indent="0">
              <a:buNone/>
              <a:defRPr sz="633"/>
            </a:lvl7pPr>
            <a:lvl8pPr marL="2250201" indent="0">
              <a:buNone/>
              <a:defRPr sz="633"/>
            </a:lvl8pPr>
            <a:lvl9pPr marL="2571659" indent="0">
              <a:buNone/>
              <a:defRPr sz="633"/>
            </a:lvl9pPr>
          </a:lstStyle>
          <a:p>
            <a:pPr lvl="0"/>
            <a:r>
              <a:rPr lang="en-US"/>
              <a:t>Click to edit Master text styles</a:t>
            </a:r>
          </a:p>
        </p:txBody>
      </p:sp>
    </p:spTree>
    <p:extLst>
      <p:ext uri="{BB962C8B-B14F-4D97-AF65-F5344CB8AC3E}">
        <p14:creationId xmlns:p14="http://schemas.microsoft.com/office/powerpoint/2010/main" val="130668786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90180" y="4800824"/>
            <a:ext cx="7314903" cy="567035"/>
          </a:xfrm>
        </p:spPr>
        <p:txBody>
          <a:bodyPr/>
          <a:lstStyle>
            <a:lvl1pPr algn="l">
              <a:defRPr sz="1406" b="1"/>
            </a:lvl1pPr>
          </a:lstStyle>
          <a:p>
            <a:r>
              <a:rPr lang="en-US"/>
              <a:t>Click to edit Master title style</a:t>
            </a:r>
            <a:endParaRPr lang="en-GB"/>
          </a:p>
        </p:txBody>
      </p:sp>
      <p:sp>
        <p:nvSpPr>
          <p:cNvPr id="3" name="Picture Placeholder 2"/>
          <p:cNvSpPr>
            <a:spLocks noGrp="1"/>
          </p:cNvSpPr>
          <p:nvPr>
            <p:ph type="pic" idx="1"/>
          </p:nvPr>
        </p:nvSpPr>
        <p:spPr>
          <a:xfrm>
            <a:off x="2390180" y="612801"/>
            <a:ext cx="7314903" cy="4114354"/>
          </a:xfrm>
        </p:spPr>
        <p:txBody>
          <a:bodyPr/>
          <a:lstStyle>
            <a:lvl1pPr marL="0" indent="0">
              <a:buNone/>
              <a:defRPr sz="2250"/>
            </a:lvl1pPr>
            <a:lvl2pPr marL="321457" indent="0">
              <a:buNone/>
              <a:defRPr sz="1969"/>
            </a:lvl2pPr>
            <a:lvl3pPr marL="642915" indent="0">
              <a:buNone/>
              <a:defRPr sz="1687"/>
            </a:lvl3pPr>
            <a:lvl4pPr marL="964372" indent="0">
              <a:buNone/>
              <a:defRPr sz="1406"/>
            </a:lvl4pPr>
            <a:lvl5pPr marL="1285829" indent="0">
              <a:buNone/>
              <a:defRPr sz="1406"/>
            </a:lvl5pPr>
            <a:lvl6pPr marL="1607287" indent="0">
              <a:buNone/>
              <a:defRPr sz="1406"/>
            </a:lvl6pPr>
            <a:lvl7pPr marL="1928744" indent="0">
              <a:buNone/>
              <a:defRPr sz="1406"/>
            </a:lvl7pPr>
            <a:lvl8pPr marL="2250201" indent="0">
              <a:buNone/>
              <a:defRPr sz="1406"/>
            </a:lvl8pPr>
            <a:lvl9pPr marL="2571659" indent="0">
              <a:buNone/>
              <a:defRPr sz="1406"/>
            </a:lvl9pPr>
          </a:lstStyle>
          <a:p>
            <a:pPr lvl="0"/>
            <a:endParaRPr lang="en-GB" noProof="0">
              <a:sym typeface="Gill Sans" charset="0"/>
            </a:endParaRPr>
          </a:p>
        </p:txBody>
      </p:sp>
      <p:sp>
        <p:nvSpPr>
          <p:cNvPr id="4" name="Text Placeholder 3"/>
          <p:cNvSpPr>
            <a:spLocks noGrp="1"/>
          </p:cNvSpPr>
          <p:nvPr>
            <p:ph type="body" sz="half" idx="2"/>
          </p:nvPr>
        </p:nvSpPr>
        <p:spPr>
          <a:xfrm>
            <a:off x="2390180" y="5367859"/>
            <a:ext cx="7314903" cy="804788"/>
          </a:xfrm>
        </p:spPr>
        <p:txBody>
          <a:bodyPr/>
          <a:lstStyle>
            <a:lvl1pPr marL="0" indent="0">
              <a:buNone/>
              <a:defRPr sz="984"/>
            </a:lvl1pPr>
            <a:lvl2pPr marL="321457" indent="0">
              <a:buNone/>
              <a:defRPr sz="844"/>
            </a:lvl2pPr>
            <a:lvl3pPr marL="642915" indent="0">
              <a:buNone/>
              <a:defRPr sz="703"/>
            </a:lvl3pPr>
            <a:lvl4pPr marL="964372" indent="0">
              <a:buNone/>
              <a:defRPr sz="633"/>
            </a:lvl4pPr>
            <a:lvl5pPr marL="1285829" indent="0">
              <a:buNone/>
              <a:defRPr sz="633"/>
            </a:lvl5pPr>
            <a:lvl6pPr marL="1607287" indent="0">
              <a:buNone/>
              <a:defRPr sz="633"/>
            </a:lvl6pPr>
            <a:lvl7pPr marL="1928744" indent="0">
              <a:buNone/>
              <a:defRPr sz="633"/>
            </a:lvl7pPr>
            <a:lvl8pPr marL="2250201" indent="0">
              <a:buNone/>
              <a:defRPr sz="633"/>
            </a:lvl8pPr>
            <a:lvl9pPr marL="2571659" indent="0">
              <a:buNone/>
              <a:defRPr sz="633"/>
            </a:lvl9pPr>
          </a:lstStyle>
          <a:p>
            <a:pPr lvl="0"/>
            <a:r>
              <a:rPr lang="en-US"/>
              <a:t>Click to edit Master text styles</a:t>
            </a:r>
          </a:p>
        </p:txBody>
      </p:sp>
    </p:spTree>
    <p:extLst>
      <p:ext uri="{BB962C8B-B14F-4D97-AF65-F5344CB8AC3E}">
        <p14:creationId xmlns:p14="http://schemas.microsoft.com/office/powerpoint/2010/main" val="279326561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40727900"/>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09992" y="795859"/>
            <a:ext cx="2491383" cy="353504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032868" y="795859"/>
            <a:ext cx="7334250" cy="35350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6398820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
          <p:cNvSpPr>
            <a:spLocks noGrp="1" noChangeArrowheads="1"/>
          </p:cNvSpPr>
          <p:nvPr>
            <p:ph type="body" idx="1"/>
          </p:nvPr>
        </p:nvSpPr>
        <p:spPr bwMode="auto">
          <a:xfrm>
            <a:off x="1190625" y="3536156"/>
            <a:ext cx="9810750" cy="794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50800" tIns="50800" rIns="50800" bIns="50800" numCol="1" anchor="t" anchorCtr="0" compatLnSpc="1">
            <a:prstTxWarp prst="textNoShape">
              <a:avLst/>
            </a:prstTxWarp>
          </a:bodyPr>
          <a:lstStyle/>
          <a:p>
            <a:pPr lvl="0"/>
            <a:r>
              <a:rPr lang="en-US" altLang="en-US">
                <a:sym typeface="Gill Sans" charset="0"/>
              </a:rPr>
              <a:t>Click to edit Master text styles</a:t>
            </a:r>
          </a:p>
          <a:p>
            <a:pPr lvl="1"/>
            <a:r>
              <a:rPr lang="en-US" altLang="en-US">
                <a:sym typeface="Gill Sans" charset="0"/>
              </a:rPr>
              <a:t>Second level</a:t>
            </a:r>
          </a:p>
          <a:p>
            <a:pPr lvl="2"/>
            <a:r>
              <a:rPr lang="en-US" altLang="en-US">
                <a:sym typeface="Gill Sans" charset="0"/>
              </a:rPr>
              <a:t>Third level</a:t>
            </a:r>
          </a:p>
          <a:p>
            <a:pPr lvl="3"/>
            <a:r>
              <a:rPr lang="en-US" altLang="en-US">
                <a:sym typeface="Gill Sans" charset="0"/>
              </a:rPr>
              <a:t>Fourth level</a:t>
            </a:r>
          </a:p>
          <a:p>
            <a:pPr lvl="4"/>
            <a:r>
              <a:rPr lang="en-US" altLang="en-US">
                <a:sym typeface="Gill Sans" charset="0"/>
              </a:rPr>
              <a:t>Fifth level</a:t>
            </a:r>
          </a:p>
        </p:txBody>
      </p:sp>
      <p:sp>
        <p:nvSpPr>
          <p:cNvPr id="1027" name="Rectangle 2"/>
          <p:cNvSpPr>
            <a:spLocks noGrp="1" noChangeArrowheads="1"/>
          </p:cNvSpPr>
          <p:nvPr>
            <p:ph type="title"/>
          </p:nvPr>
        </p:nvSpPr>
        <p:spPr bwMode="auto">
          <a:xfrm>
            <a:off x="1032867" y="795859"/>
            <a:ext cx="9810750" cy="232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50800" tIns="50800" rIns="50800" bIns="50800" numCol="1" anchor="b" anchorCtr="0" compatLnSpc="1">
            <a:prstTxWarp prst="textNoShape">
              <a:avLst/>
            </a:prstTxWarp>
          </a:bodyPr>
          <a:lstStyle/>
          <a:p>
            <a:pPr lvl="0"/>
            <a:r>
              <a:rPr lang="en-US" altLang="en-US">
                <a:sym typeface="Gill Sans" charset="0"/>
              </a:rPr>
              <a:t>Click to edit Master title style</a:t>
            </a:r>
          </a:p>
        </p:txBody>
      </p:sp>
    </p:spTree>
    <p:extLst>
      <p:ext uri="{BB962C8B-B14F-4D97-AF65-F5344CB8AC3E}">
        <p14:creationId xmlns:p14="http://schemas.microsoft.com/office/powerpoint/2010/main" val="3041751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hf hdr="0" dt="0"/>
  <p:txStyles>
    <p:titleStyle>
      <a:lvl1pPr algn="ctr" rtl="0" eaLnBrk="0" fontAlgn="base" hangingPunct="0">
        <a:spcBef>
          <a:spcPct val="0"/>
        </a:spcBef>
        <a:spcAft>
          <a:spcPct val="0"/>
        </a:spcAft>
        <a:defRPr sz="5906">
          <a:solidFill>
            <a:srgbClr val="777777"/>
          </a:solidFill>
          <a:latin typeface="+mj-lt"/>
          <a:ea typeface="+mj-ea"/>
          <a:cs typeface="+mj-cs"/>
          <a:sym typeface="Gill Sans" charset="0"/>
        </a:defRPr>
      </a:lvl1pPr>
      <a:lvl2pPr algn="ctr" rtl="0" eaLnBrk="0" fontAlgn="base" hangingPunct="0">
        <a:spcBef>
          <a:spcPct val="0"/>
        </a:spcBef>
        <a:spcAft>
          <a:spcPct val="0"/>
        </a:spcAft>
        <a:defRPr sz="5906">
          <a:solidFill>
            <a:srgbClr val="777777"/>
          </a:solidFill>
          <a:latin typeface="Myriad Pro" pitchFamily="34" charset="0"/>
          <a:sym typeface="Gill Sans" charset="0"/>
        </a:defRPr>
      </a:lvl2pPr>
      <a:lvl3pPr algn="ctr" rtl="0" eaLnBrk="0" fontAlgn="base" hangingPunct="0">
        <a:spcBef>
          <a:spcPct val="0"/>
        </a:spcBef>
        <a:spcAft>
          <a:spcPct val="0"/>
        </a:spcAft>
        <a:defRPr sz="5906">
          <a:solidFill>
            <a:srgbClr val="777777"/>
          </a:solidFill>
          <a:latin typeface="Myriad Pro" pitchFamily="34" charset="0"/>
          <a:sym typeface="Gill Sans" charset="0"/>
        </a:defRPr>
      </a:lvl3pPr>
      <a:lvl4pPr algn="ctr" rtl="0" eaLnBrk="0" fontAlgn="base" hangingPunct="0">
        <a:spcBef>
          <a:spcPct val="0"/>
        </a:spcBef>
        <a:spcAft>
          <a:spcPct val="0"/>
        </a:spcAft>
        <a:defRPr sz="5906">
          <a:solidFill>
            <a:srgbClr val="777777"/>
          </a:solidFill>
          <a:latin typeface="Myriad Pro" pitchFamily="34" charset="0"/>
          <a:sym typeface="Gill Sans" charset="0"/>
        </a:defRPr>
      </a:lvl4pPr>
      <a:lvl5pPr algn="ctr" rtl="0" eaLnBrk="0" fontAlgn="base" hangingPunct="0">
        <a:spcBef>
          <a:spcPct val="0"/>
        </a:spcBef>
        <a:spcAft>
          <a:spcPct val="0"/>
        </a:spcAft>
        <a:defRPr sz="5906">
          <a:solidFill>
            <a:srgbClr val="777777"/>
          </a:solidFill>
          <a:latin typeface="Myriad Pro" pitchFamily="34" charset="0"/>
          <a:sym typeface="Gill Sans" charset="0"/>
        </a:defRPr>
      </a:lvl5pPr>
      <a:lvl6pPr marL="321457" algn="ctr" rtl="0" fontAlgn="base">
        <a:spcBef>
          <a:spcPct val="0"/>
        </a:spcBef>
        <a:spcAft>
          <a:spcPct val="0"/>
        </a:spcAft>
        <a:defRPr sz="5906">
          <a:solidFill>
            <a:srgbClr val="777777"/>
          </a:solidFill>
          <a:latin typeface="Myriad Pro" pitchFamily="34" charset="0"/>
          <a:sym typeface="Gill Sans" charset="0"/>
        </a:defRPr>
      </a:lvl6pPr>
      <a:lvl7pPr marL="642915" algn="ctr" rtl="0" fontAlgn="base">
        <a:spcBef>
          <a:spcPct val="0"/>
        </a:spcBef>
        <a:spcAft>
          <a:spcPct val="0"/>
        </a:spcAft>
        <a:defRPr sz="5906">
          <a:solidFill>
            <a:srgbClr val="777777"/>
          </a:solidFill>
          <a:latin typeface="Myriad Pro" pitchFamily="34" charset="0"/>
          <a:sym typeface="Gill Sans" charset="0"/>
        </a:defRPr>
      </a:lvl7pPr>
      <a:lvl8pPr marL="964372" algn="ctr" rtl="0" fontAlgn="base">
        <a:spcBef>
          <a:spcPct val="0"/>
        </a:spcBef>
        <a:spcAft>
          <a:spcPct val="0"/>
        </a:spcAft>
        <a:defRPr sz="5906">
          <a:solidFill>
            <a:srgbClr val="777777"/>
          </a:solidFill>
          <a:latin typeface="Myriad Pro" pitchFamily="34" charset="0"/>
          <a:sym typeface="Gill Sans" charset="0"/>
        </a:defRPr>
      </a:lvl8pPr>
      <a:lvl9pPr marL="1285829" algn="ctr" rtl="0" fontAlgn="base">
        <a:spcBef>
          <a:spcPct val="0"/>
        </a:spcBef>
        <a:spcAft>
          <a:spcPct val="0"/>
        </a:spcAft>
        <a:defRPr sz="5906">
          <a:solidFill>
            <a:srgbClr val="777777"/>
          </a:solidFill>
          <a:latin typeface="Myriad Pro" pitchFamily="34" charset="0"/>
          <a:sym typeface="Gill Sans" charset="0"/>
        </a:defRPr>
      </a:lvl9pPr>
    </p:titleStyle>
    <p:bodyStyle>
      <a:lvl1pPr algn="ctr" rtl="0" eaLnBrk="0" fontAlgn="base" hangingPunct="0">
        <a:spcBef>
          <a:spcPct val="0"/>
        </a:spcBef>
        <a:spcAft>
          <a:spcPct val="0"/>
        </a:spcAft>
        <a:defRPr sz="2531">
          <a:solidFill>
            <a:srgbClr val="777777"/>
          </a:solidFill>
          <a:latin typeface="+mn-lt"/>
          <a:ea typeface="+mn-ea"/>
          <a:cs typeface="+mn-cs"/>
          <a:sym typeface="Gill Sans" charset="0"/>
        </a:defRPr>
      </a:lvl1pPr>
      <a:lvl2pPr algn="ctr" rtl="0" eaLnBrk="0" fontAlgn="base" hangingPunct="0">
        <a:spcBef>
          <a:spcPct val="0"/>
        </a:spcBef>
        <a:spcAft>
          <a:spcPct val="0"/>
        </a:spcAft>
        <a:defRPr sz="2531">
          <a:solidFill>
            <a:srgbClr val="777777"/>
          </a:solidFill>
          <a:latin typeface="+mn-lt"/>
          <a:sym typeface="Gill Sans" charset="0"/>
        </a:defRPr>
      </a:lvl2pPr>
      <a:lvl3pPr algn="ctr" rtl="0" eaLnBrk="0" fontAlgn="base" hangingPunct="0">
        <a:spcBef>
          <a:spcPct val="0"/>
        </a:spcBef>
        <a:spcAft>
          <a:spcPct val="0"/>
        </a:spcAft>
        <a:defRPr sz="2531">
          <a:solidFill>
            <a:srgbClr val="777777"/>
          </a:solidFill>
          <a:latin typeface="+mn-lt"/>
          <a:sym typeface="Gill Sans" charset="0"/>
        </a:defRPr>
      </a:lvl3pPr>
      <a:lvl4pPr algn="ctr" rtl="0" eaLnBrk="0" fontAlgn="base" hangingPunct="0">
        <a:spcBef>
          <a:spcPct val="0"/>
        </a:spcBef>
        <a:spcAft>
          <a:spcPct val="0"/>
        </a:spcAft>
        <a:defRPr sz="2531">
          <a:solidFill>
            <a:srgbClr val="777777"/>
          </a:solidFill>
          <a:latin typeface="+mn-lt"/>
          <a:sym typeface="Gill Sans" charset="0"/>
        </a:defRPr>
      </a:lvl4pPr>
      <a:lvl5pPr algn="ctr" rtl="0" eaLnBrk="0" fontAlgn="base" hangingPunct="0">
        <a:spcBef>
          <a:spcPct val="0"/>
        </a:spcBef>
        <a:spcAft>
          <a:spcPct val="0"/>
        </a:spcAft>
        <a:defRPr sz="2531">
          <a:solidFill>
            <a:srgbClr val="777777"/>
          </a:solidFill>
          <a:latin typeface="+mn-lt"/>
          <a:sym typeface="Gill Sans" charset="0"/>
        </a:defRPr>
      </a:lvl5pPr>
      <a:lvl6pPr marL="321457" algn="ctr" rtl="0" fontAlgn="base">
        <a:spcBef>
          <a:spcPct val="0"/>
        </a:spcBef>
        <a:spcAft>
          <a:spcPct val="0"/>
        </a:spcAft>
        <a:defRPr sz="2531">
          <a:solidFill>
            <a:srgbClr val="777777"/>
          </a:solidFill>
          <a:latin typeface="+mn-lt"/>
          <a:sym typeface="Gill Sans" charset="0"/>
        </a:defRPr>
      </a:lvl6pPr>
      <a:lvl7pPr marL="642915" algn="ctr" rtl="0" fontAlgn="base">
        <a:spcBef>
          <a:spcPct val="0"/>
        </a:spcBef>
        <a:spcAft>
          <a:spcPct val="0"/>
        </a:spcAft>
        <a:defRPr sz="2531">
          <a:solidFill>
            <a:srgbClr val="777777"/>
          </a:solidFill>
          <a:latin typeface="+mn-lt"/>
          <a:sym typeface="Gill Sans" charset="0"/>
        </a:defRPr>
      </a:lvl7pPr>
      <a:lvl8pPr marL="964372" algn="ctr" rtl="0" fontAlgn="base">
        <a:spcBef>
          <a:spcPct val="0"/>
        </a:spcBef>
        <a:spcAft>
          <a:spcPct val="0"/>
        </a:spcAft>
        <a:defRPr sz="2531">
          <a:solidFill>
            <a:srgbClr val="777777"/>
          </a:solidFill>
          <a:latin typeface="+mn-lt"/>
          <a:sym typeface="Gill Sans" charset="0"/>
        </a:defRPr>
      </a:lvl8pPr>
      <a:lvl9pPr marL="1285829" algn="ctr" rtl="0" fontAlgn="base">
        <a:spcBef>
          <a:spcPct val="0"/>
        </a:spcBef>
        <a:spcAft>
          <a:spcPct val="0"/>
        </a:spcAft>
        <a:defRPr sz="2531">
          <a:solidFill>
            <a:srgbClr val="777777"/>
          </a:solidFill>
          <a:latin typeface="+mn-lt"/>
          <a:sym typeface="Gill Sans" charset="0"/>
        </a:defRPr>
      </a:lvl9pPr>
    </p:bodyStyle>
    <p:otherStyle>
      <a:defPPr>
        <a:defRPr lang="en-US"/>
      </a:defPPr>
      <a:lvl1pPr marL="0" algn="l" defTabSz="642915" rtl="0" eaLnBrk="1" latinLnBrk="0" hangingPunct="1">
        <a:defRPr sz="1266" kern="1200">
          <a:solidFill>
            <a:schemeClr val="tx1"/>
          </a:solidFill>
          <a:latin typeface="+mn-lt"/>
          <a:ea typeface="+mn-ea"/>
          <a:cs typeface="+mn-cs"/>
        </a:defRPr>
      </a:lvl1pPr>
      <a:lvl2pPr marL="321457" algn="l" defTabSz="642915" rtl="0" eaLnBrk="1" latinLnBrk="0" hangingPunct="1">
        <a:defRPr sz="1266" kern="1200">
          <a:solidFill>
            <a:schemeClr val="tx1"/>
          </a:solidFill>
          <a:latin typeface="+mn-lt"/>
          <a:ea typeface="+mn-ea"/>
          <a:cs typeface="+mn-cs"/>
        </a:defRPr>
      </a:lvl2pPr>
      <a:lvl3pPr marL="642915" algn="l" defTabSz="642915" rtl="0" eaLnBrk="1" latinLnBrk="0" hangingPunct="1">
        <a:defRPr sz="1266" kern="1200">
          <a:solidFill>
            <a:schemeClr val="tx1"/>
          </a:solidFill>
          <a:latin typeface="+mn-lt"/>
          <a:ea typeface="+mn-ea"/>
          <a:cs typeface="+mn-cs"/>
        </a:defRPr>
      </a:lvl3pPr>
      <a:lvl4pPr marL="964372" algn="l" defTabSz="642915" rtl="0" eaLnBrk="1" latinLnBrk="0" hangingPunct="1">
        <a:defRPr sz="1266" kern="1200">
          <a:solidFill>
            <a:schemeClr val="tx1"/>
          </a:solidFill>
          <a:latin typeface="+mn-lt"/>
          <a:ea typeface="+mn-ea"/>
          <a:cs typeface="+mn-cs"/>
        </a:defRPr>
      </a:lvl4pPr>
      <a:lvl5pPr marL="1285829" algn="l" defTabSz="642915" rtl="0" eaLnBrk="1" latinLnBrk="0" hangingPunct="1">
        <a:defRPr sz="1266" kern="1200">
          <a:solidFill>
            <a:schemeClr val="tx1"/>
          </a:solidFill>
          <a:latin typeface="+mn-lt"/>
          <a:ea typeface="+mn-ea"/>
          <a:cs typeface="+mn-cs"/>
        </a:defRPr>
      </a:lvl5pPr>
      <a:lvl6pPr marL="1607287" algn="l" defTabSz="642915" rtl="0" eaLnBrk="1" latinLnBrk="0" hangingPunct="1">
        <a:defRPr sz="1266" kern="1200">
          <a:solidFill>
            <a:schemeClr val="tx1"/>
          </a:solidFill>
          <a:latin typeface="+mn-lt"/>
          <a:ea typeface="+mn-ea"/>
          <a:cs typeface="+mn-cs"/>
        </a:defRPr>
      </a:lvl6pPr>
      <a:lvl7pPr marL="1928744" algn="l" defTabSz="642915" rtl="0" eaLnBrk="1" latinLnBrk="0" hangingPunct="1">
        <a:defRPr sz="1266" kern="1200">
          <a:solidFill>
            <a:schemeClr val="tx1"/>
          </a:solidFill>
          <a:latin typeface="+mn-lt"/>
          <a:ea typeface="+mn-ea"/>
          <a:cs typeface="+mn-cs"/>
        </a:defRPr>
      </a:lvl7pPr>
      <a:lvl8pPr marL="2250201" algn="l" defTabSz="642915" rtl="0" eaLnBrk="1" latinLnBrk="0" hangingPunct="1">
        <a:defRPr sz="1266" kern="1200">
          <a:solidFill>
            <a:schemeClr val="tx1"/>
          </a:solidFill>
          <a:latin typeface="+mn-lt"/>
          <a:ea typeface="+mn-ea"/>
          <a:cs typeface="+mn-cs"/>
        </a:defRPr>
      </a:lvl8pPr>
      <a:lvl9pPr marL="2571659" algn="l" defTabSz="642915" rtl="0" eaLnBrk="1" latinLnBrk="0" hangingPunct="1">
        <a:defRPr sz="126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file:///PractiseGroups/Appraisals/Prepform" TargetMode="External"/><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file:///PractiseGroups/Appraisals/Appraisalform" TargetMode="External"/><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file:///Practisegroups/Appraisals/Actionplan" TargetMode="External"/><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2.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hyperlink" Target="https://uowtsd-my.sharepoint.com/:p:/g/personal/1650525_student_uwtsd_ac_uk/EdwZtzjuNIlLkxwPq5EQ6swBRlGIxjgvyR0wGgGWdmBHE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5"/>
          <a:srcRect/>
          <a:stretch>
            <a:fillRect/>
          </a:stretch>
        </a:blipFill>
        <a:effectLst/>
      </p:bgPr>
    </p:bg>
    <p:spTree>
      <p:nvGrpSpPr>
        <p:cNvPr id="1" name=""/>
        <p:cNvGrpSpPr/>
        <p:nvPr/>
      </p:nvGrpSpPr>
      <p:grpSpPr>
        <a:xfrm>
          <a:off x="0" y="0"/>
          <a:ext cx="0" cy="0"/>
          <a:chOff x="0" y="0"/>
          <a:chExt cx="0" cy="0"/>
        </a:xfrm>
      </p:grpSpPr>
      <p:sp>
        <p:nvSpPr>
          <p:cNvPr id="16386" name="Rectangle 1"/>
          <p:cNvSpPr>
            <a:spLocks noGrp="1" noChangeArrowheads="1"/>
          </p:cNvSpPr>
          <p:nvPr>
            <p:ph type="title"/>
          </p:nvPr>
        </p:nvSpPr>
        <p:spPr>
          <a:xfrm>
            <a:off x="2188921" y="1765300"/>
            <a:ext cx="7513880" cy="2076296"/>
          </a:xfrm>
          <a:noFill/>
        </p:spPr>
        <p:txBody>
          <a:bodyPr anchor="t"/>
          <a:lstStyle/>
          <a:p>
            <a:pPr eaLnBrk="1" hangingPunct="1"/>
            <a:r>
              <a:rPr lang="en-US" altLang="en-US" sz="6600" b="1" dirty="0">
                <a:solidFill>
                  <a:schemeClr val="bg1"/>
                </a:solidFill>
              </a:rPr>
              <a:t>Step by Step Appraisal Process</a:t>
            </a:r>
          </a:p>
        </p:txBody>
      </p:sp>
      <p:pic>
        <p:nvPicPr>
          <p:cNvPr id="16388" name="Picture 6" descr="JCP Solicitors Logo (Left) (Transparent Whi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2688" y="5029097"/>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AutoShape 8"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0" name="AutoShape 10"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1" name="AutoShape 12"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2" name="AutoShape 14"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pic>
        <p:nvPicPr>
          <p:cNvPr id="6" name="Audio 5">
            <a:hlinkClick r:id="" action="ppaction://media"/>
            <a:extLst>
              <a:ext uri="{FF2B5EF4-FFF2-40B4-BE49-F238E27FC236}">
                <a16:creationId xmlns:a16="http://schemas.microsoft.com/office/drawing/2014/main" id="{69FEBE9C-27F7-CD4E-811F-F718B79F0B9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00784409"/>
      </p:ext>
    </p:extLst>
  </p:cSld>
  <p:clrMapOvr>
    <a:masterClrMapping/>
  </p:clrMapOvr>
  <p:transition advTm="26247">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28" name="10-Point Star 27"/>
          <p:cNvSpPr/>
          <p:nvPr/>
        </p:nvSpPr>
        <p:spPr bwMode="auto">
          <a:xfrm>
            <a:off x="693171" y="3842322"/>
            <a:ext cx="2260151" cy="2099126"/>
          </a:xfrm>
          <a:prstGeom prst="star10">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6627" name="Rectangle 26"/>
          <p:cNvSpPr>
            <a:spLocks noChangeArrowheads="1"/>
          </p:cNvSpPr>
          <p:nvPr/>
        </p:nvSpPr>
        <p:spPr bwMode="auto">
          <a:xfrm>
            <a:off x="2091578" y="353753"/>
            <a:ext cx="7357838" cy="12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5718" tIns="35718" rIns="35718" bIns="35718"/>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531">
              <a:solidFill>
                <a:srgbClr val="4D4D4D"/>
              </a:solidFill>
            </a:endParaRPr>
          </a:p>
        </p:txBody>
      </p:sp>
      <p:sp>
        <p:nvSpPr>
          <p:cNvPr id="26632" name="AutoShape 34" descr="Image result for business"/>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26633" name="AutoShape 36" descr="adult, blur, boss"/>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9" name="Title 1"/>
          <p:cNvSpPr>
            <a:spLocks noGrp="1"/>
          </p:cNvSpPr>
          <p:nvPr>
            <p:ph type="title"/>
          </p:nvPr>
        </p:nvSpPr>
        <p:spPr>
          <a:xfrm>
            <a:off x="751712" y="69888"/>
            <a:ext cx="10515600" cy="1325563"/>
          </a:xfrm>
        </p:spPr>
        <p:txBody>
          <a:bodyPr/>
          <a:lstStyle/>
          <a:p>
            <a:r>
              <a:rPr lang="en-GB" sz="6000" b="1" dirty="0">
                <a:solidFill>
                  <a:srgbClr val="002060"/>
                </a:solidFill>
              </a:rPr>
              <a:t>The process</a:t>
            </a:r>
          </a:p>
        </p:txBody>
      </p:sp>
      <p:grpSp>
        <p:nvGrpSpPr>
          <p:cNvPr id="10" name="Group 9"/>
          <p:cNvGrpSpPr/>
          <p:nvPr/>
        </p:nvGrpSpPr>
        <p:grpSpPr>
          <a:xfrm>
            <a:off x="0" y="1566807"/>
            <a:ext cx="11472157" cy="4050967"/>
            <a:chOff x="177526" y="1597882"/>
            <a:chExt cx="10720445" cy="4050967"/>
          </a:xfrm>
        </p:grpSpPr>
        <p:sp>
          <p:nvSpPr>
            <p:cNvPr id="3" name="Oval 2"/>
            <p:cNvSpPr/>
            <p:nvPr/>
          </p:nvSpPr>
          <p:spPr bwMode="auto">
            <a:xfrm>
              <a:off x="201781" y="1653976"/>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1" name="Oval 10"/>
            <p:cNvSpPr/>
            <p:nvPr/>
          </p:nvSpPr>
          <p:spPr bwMode="auto">
            <a:xfrm>
              <a:off x="7687497" y="1597882"/>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2" name="Oval 11"/>
            <p:cNvSpPr/>
            <p:nvPr/>
          </p:nvSpPr>
          <p:spPr bwMode="auto">
            <a:xfrm>
              <a:off x="7926171" y="4034362"/>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3" name="Oval 12"/>
            <p:cNvSpPr/>
            <p:nvPr/>
          </p:nvSpPr>
          <p:spPr bwMode="auto">
            <a:xfrm>
              <a:off x="3940983" y="1669937"/>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4" name="Oval 13"/>
            <p:cNvSpPr/>
            <p:nvPr/>
          </p:nvSpPr>
          <p:spPr bwMode="auto">
            <a:xfrm>
              <a:off x="3958735" y="3970256"/>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4" name="TextBox 3"/>
            <p:cNvSpPr txBox="1"/>
            <p:nvPr/>
          </p:nvSpPr>
          <p:spPr>
            <a:xfrm>
              <a:off x="177526" y="2061683"/>
              <a:ext cx="3014863" cy="830997"/>
            </a:xfrm>
            <a:prstGeom prst="rect">
              <a:avLst/>
            </a:prstGeom>
            <a:noFill/>
          </p:spPr>
          <p:txBody>
            <a:bodyPr wrap="square" rtlCol="0">
              <a:spAutoFit/>
            </a:bodyPr>
            <a:lstStyle/>
            <a:p>
              <a:pPr algn="ctr"/>
              <a:r>
                <a:rPr lang="en-GB" sz="2400" b="1" dirty="0">
                  <a:solidFill>
                    <a:schemeClr val="bg1"/>
                  </a:solidFill>
                </a:rPr>
                <a:t>1. Prepare for the meeting</a:t>
              </a:r>
            </a:p>
          </p:txBody>
        </p:sp>
        <p:sp>
          <p:nvSpPr>
            <p:cNvPr id="5" name="TextBox 4"/>
            <p:cNvSpPr txBox="1"/>
            <p:nvPr/>
          </p:nvSpPr>
          <p:spPr>
            <a:xfrm>
              <a:off x="4669502" y="2061683"/>
              <a:ext cx="1753759" cy="830997"/>
            </a:xfrm>
            <a:prstGeom prst="rect">
              <a:avLst/>
            </a:prstGeom>
            <a:noFill/>
          </p:spPr>
          <p:txBody>
            <a:bodyPr wrap="square" rtlCol="0">
              <a:spAutoFit/>
            </a:bodyPr>
            <a:lstStyle/>
            <a:p>
              <a:r>
                <a:rPr lang="en-GB" sz="2400" b="1" dirty="0">
                  <a:solidFill>
                    <a:schemeClr val="bg1"/>
                  </a:solidFill>
                </a:rPr>
                <a:t>2. Hold the meeting</a:t>
              </a:r>
            </a:p>
          </p:txBody>
        </p:sp>
        <p:sp>
          <p:nvSpPr>
            <p:cNvPr id="6" name="TextBox 5"/>
            <p:cNvSpPr txBox="1"/>
            <p:nvPr/>
          </p:nvSpPr>
          <p:spPr>
            <a:xfrm>
              <a:off x="8071570" y="1634875"/>
              <a:ext cx="2203654" cy="1754326"/>
            </a:xfrm>
            <a:prstGeom prst="rect">
              <a:avLst/>
            </a:prstGeom>
            <a:noFill/>
          </p:spPr>
          <p:txBody>
            <a:bodyPr wrap="square" rtlCol="0">
              <a:spAutoFit/>
            </a:bodyPr>
            <a:lstStyle/>
            <a:p>
              <a:pPr algn="ctr"/>
              <a:endParaRPr lang="en-GB" dirty="0"/>
            </a:p>
            <a:p>
              <a:pPr algn="ctr"/>
              <a:r>
                <a:rPr lang="en-GB" sz="2400" b="1" dirty="0">
                  <a:solidFill>
                    <a:schemeClr val="bg1"/>
                  </a:solidFill>
                </a:rPr>
                <a:t>3. Complete the appraisal form</a:t>
              </a:r>
            </a:p>
            <a:p>
              <a:endParaRPr lang="en-GB" dirty="0"/>
            </a:p>
          </p:txBody>
        </p:sp>
        <p:sp>
          <p:nvSpPr>
            <p:cNvPr id="7" name="TextBox 6"/>
            <p:cNvSpPr txBox="1"/>
            <p:nvPr/>
          </p:nvSpPr>
          <p:spPr>
            <a:xfrm>
              <a:off x="8369083" y="4322157"/>
              <a:ext cx="2085975" cy="1200329"/>
            </a:xfrm>
            <a:prstGeom prst="rect">
              <a:avLst/>
            </a:prstGeom>
            <a:noFill/>
          </p:spPr>
          <p:txBody>
            <a:bodyPr wrap="square" rtlCol="0">
              <a:spAutoFit/>
            </a:bodyPr>
            <a:lstStyle/>
            <a:p>
              <a:pPr algn="ctr"/>
              <a:r>
                <a:rPr lang="en-GB" sz="2400" b="1" dirty="0">
                  <a:solidFill>
                    <a:schemeClr val="bg1"/>
                  </a:solidFill>
                </a:rPr>
                <a:t>4. Develop a live action plan</a:t>
              </a:r>
            </a:p>
          </p:txBody>
        </p:sp>
        <p:sp>
          <p:nvSpPr>
            <p:cNvPr id="8" name="TextBox 7"/>
            <p:cNvSpPr txBox="1"/>
            <p:nvPr/>
          </p:nvSpPr>
          <p:spPr>
            <a:xfrm>
              <a:off x="4050920" y="4225667"/>
              <a:ext cx="2787429" cy="1200329"/>
            </a:xfrm>
            <a:prstGeom prst="rect">
              <a:avLst/>
            </a:prstGeom>
            <a:noFill/>
          </p:spPr>
          <p:txBody>
            <a:bodyPr wrap="square" rtlCol="0">
              <a:spAutoFit/>
            </a:bodyPr>
            <a:lstStyle/>
            <a:p>
              <a:pPr algn="ctr"/>
              <a:r>
                <a:rPr lang="en-GB" sz="2400" b="1" dirty="0">
                  <a:solidFill>
                    <a:schemeClr val="bg1"/>
                  </a:solidFill>
                </a:rPr>
                <a:t>5. Continue to have ongoing conversations</a:t>
              </a:r>
            </a:p>
          </p:txBody>
        </p:sp>
        <p:sp>
          <p:nvSpPr>
            <p:cNvPr id="16" name="Right Arrow 15"/>
            <p:cNvSpPr/>
            <p:nvPr/>
          </p:nvSpPr>
          <p:spPr bwMode="auto">
            <a:xfrm>
              <a:off x="3315493" y="2278468"/>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0" name="Right Arrow 19"/>
            <p:cNvSpPr/>
            <p:nvPr/>
          </p:nvSpPr>
          <p:spPr bwMode="auto">
            <a:xfrm>
              <a:off x="7113311" y="2315597"/>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1" name="Right Arrow 20"/>
            <p:cNvSpPr/>
            <p:nvPr/>
          </p:nvSpPr>
          <p:spPr bwMode="auto">
            <a:xfrm rot="5400000">
              <a:off x="9000456" y="3461783"/>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2" name="Right Arrow 21"/>
            <p:cNvSpPr/>
            <p:nvPr/>
          </p:nvSpPr>
          <p:spPr bwMode="auto">
            <a:xfrm rot="10800000">
              <a:off x="7189078" y="4548509"/>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grpSp>
      <p:pic>
        <p:nvPicPr>
          <p:cNvPr id="23" name="Picture 6" descr="JCP Solicitors Logo (Left) (Transparent Whit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1792" y="5553668"/>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Box 26"/>
          <p:cNvSpPr txBox="1"/>
          <p:nvPr/>
        </p:nvSpPr>
        <p:spPr>
          <a:xfrm>
            <a:off x="1153211" y="4330758"/>
            <a:ext cx="1340069" cy="1077218"/>
          </a:xfrm>
          <a:prstGeom prst="rect">
            <a:avLst/>
          </a:prstGeom>
          <a:noFill/>
        </p:spPr>
        <p:txBody>
          <a:bodyPr wrap="square" rtlCol="0">
            <a:spAutoFit/>
          </a:bodyPr>
          <a:lstStyle/>
          <a:p>
            <a:pPr algn="ctr"/>
            <a:r>
              <a:rPr lang="en-GB" sz="3200" b="1" dirty="0">
                <a:solidFill>
                  <a:schemeClr val="bg1"/>
                </a:solidFill>
              </a:rPr>
              <a:t>5 Steps</a:t>
            </a:r>
          </a:p>
        </p:txBody>
      </p:sp>
      <p:pic>
        <p:nvPicPr>
          <p:cNvPr id="18" name="Audio 17">
            <a:hlinkClick r:id="" action="ppaction://media"/>
            <a:extLst>
              <a:ext uri="{FF2B5EF4-FFF2-40B4-BE49-F238E27FC236}">
                <a16:creationId xmlns:a16="http://schemas.microsoft.com/office/drawing/2014/main" id="{2BF6A9F4-77AD-1743-BE6B-AC5F94DC54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05318374"/>
      </p:ext>
    </p:extLst>
  </p:cSld>
  <p:clrMapOvr>
    <a:masterClrMapping/>
  </p:clrMapOvr>
  <p:transition advTm="19974">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rotWithShape="1">
          <a:blip r:embed="rId5"/>
          <a:srcRect l="22229" t="22229" r="22436" b="10776"/>
          <a:stretch/>
        </p:blipFill>
        <p:spPr>
          <a:xfrm>
            <a:off x="831272" y="1053430"/>
            <a:ext cx="10529455" cy="5324886"/>
          </a:xfrm>
          <a:prstGeom prst="rect">
            <a:avLst/>
          </a:prstGeom>
        </p:spPr>
      </p:pic>
      <p:sp>
        <p:nvSpPr>
          <p:cNvPr id="3" name="TextBox 2"/>
          <p:cNvSpPr txBox="1"/>
          <p:nvPr/>
        </p:nvSpPr>
        <p:spPr>
          <a:xfrm>
            <a:off x="359154" y="37767"/>
            <a:ext cx="11833983" cy="1015663"/>
          </a:xfrm>
          <a:prstGeom prst="rect">
            <a:avLst/>
          </a:prstGeom>
          <a:noFill/>
        </p:spPr>
        <p:txBody>
          <a:bodyPr wrap="square" rtlCol="0">
            <a:spAutoFit/>
          </a:bodyPr>
          <a:lstStyle/>
          <a:p>
            <a:pPr algn="ctr"/>
            <a:r>
              <a:rPr lang="en-GB" sz="6000" b="1" dirty="0">
                <a:solidFill>
                  <a:srgbClr val="002060"/>
                </a:solidFill>
              </a:rPr>
              <a:t>The Employee Preparation Form </a:t>
            </a:r>
          </a:p>
        </p:txBody>
      </p:sp>
      <p:sp>
        <p:nvSpPr>
          <p:cNvPr id="4" name="TextBox 3"/>
          <p:cNvSpPr txBox="1"/>
          <p:nvPr/>
        </p:nvSpPr>
        <p:spPr>
          <a:xfrm>
            <a:off x="-1" y="6488668"/>
            <a:ext cx="3713871" cy="369332"/>
          </a:xfrm>
          <a:prstGeom prst="rect">
            <a:avLst/>
          </a:prstGeom>
          <a:noFill/>
        </p:spPr>
        <p:txBody>
          <a:bodyPr wrap="square" rtlCol="0">
            <a:spAutoFit/>
          </a:bodyPr>
          <a:lstStyle/>
          <a:p>
            <a:r>
              <a:rPr lang="en-GB" b="1" dirty="0">
                <a:solidFill>
                  <a:schemeClr val="bg1">
                    <a:lumMod val="50000"/>
                  </a:schemeClr>
                </a:solidFill>
              </a:rPr>
              <a:t>1. Preparation for the meeting</a:t>
            </a:r>
          </a:p>
        </p:txBody>
      </p:sp>
      <p:sp>
        <p:nvSpPr>
          <p:cNvPr id="5" name="TextBox 4">
            <a:extLst>
              <a:ext uri="{FF2B5EF4-FFF2-40B4-BE49-F238E27FC236}">
                <a16:creationId xmlns:a16="http://schemas.microsoft.com/office/drawing/2014/main" id="{ED04BA32-79F9-E24B-93A8-F54162BFA8B3}"/>
              </a:ext>
            </a:extLst>
          </p:cNvPr>
          <p:cNvSpPr txBox="1"/>
          <p:nvPr/>
        </p:nvSpPr>
        <p:spPr>
          <a:xfrm>
            <a:off x="7721636" y="6457434"/>
            <a:ext cx="4764506" cy="369332"/>
          </a:xfrm>
          <a:prstGeom prst="rect">
            <a:avLst/>
          </a:prstGeom>
          <a:noFill/>
        </p:spPr>
        <p:txBody>
          <a:bodyPr wrap="square" rtlCol="0">
            <a:spAutoFit/>
          </a:bodyPr>
          <a:lstStyle/>
          <a:p>
            <a:r>
              <a:rPr lang="en-US" dirty="0">
                <a:hlinkClick r:id="rId6"/>
              </a:rPr>
              <a:t>\\JCP\PractiseGroups/Appraisals\Prepform</a:t>
            </a:r>
            <a:r>
              <a:rPr lang="en-US" dirty="0"/>
              <a:t> </a:t>
            </a:r>
          </a:p>
        </p:txBody>
      </p:sp>
      <p:pic>
        <p:nvPicPr>
          <p:cNvPr id="10" name="Audio 9">
            <a:hlinkClick r:id="" action="ppaction://media"/>
            <a:extLst>
              <a:ext uri="{FF2B5EF4-FFF2-40B4-BE49-F238E27FC236}">
                <a16:creationId xmlns:a16="http://schemas.microsoft.com/office/drawing/2014/main" id="{C1324A9A-63C2-8341-A74C-06AF254585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47331378"/>
      </p:ext>
    </p:extLst>
  </p:cSld>
  <p:clrMapOvr>
    <a:masterClrMapping/>
  </p:clrMapOvr>
  <p:transition advTm="2379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278296" y="-107950"/>
            <a:ext cx="10515600" cy="1325563"/>
          </a:xfrm>
        </p:spPr>
        <p:txBody>
          <a:bodyPr/>
          <a:lstStyle/>
          <a:p>
            <a:r>
              <a:rPr lang="en-GB" sz="6000" b="1" dirty="0">
                <a:solidFill>
                  <a:srgbClr val="002060"/>
                </a:solidFill>
              </a:rPr>
              <a:t>How can you prepare?</a:t>
            </a:r>
          </a:p>
        </p:txBody>
      </p:sp>
      <p:sp>
        <p:nvSpPr>
          <p:cNvPr id="6" name="Content Placeholder 2"/>
          <p:cNvSpPr>
            <a:spLocks noGrp="1"/>
          </p:cNvSpPr>
          <p:nvPr>
            <p:ph idx="1"/>
          </p:nvPr>
        </p:nvSpPr>
        <p:spPr>
          <a:xfrm>
            <a:off x="247105" y="1217613"/>
            <a:ext cx="10724107" cy="3677077"/>
          </a:xfrm>
        </p:spPr>
        <p:txBody>
          <a:bodyPr/>
          <a:lstStyle/>
          <a:p>
            <a:pPr marL="457200" indent="-457200" algn="l">
              <a:buFont typeface="Wingdings" panose="05000000000000000000" pitchFamily="2" charset="2"/>
              <a:buChar char="ü"/>
            </a:pPr>
            <a:r>
              <a:rPr lang="en-GB" sz="2000" dirty="0">
                <a:solidFill>
                  <a:schemeClr val="tx1"/>
                </a:solidFill>
              </a:rPr>
              <a:t>What is their role within the team?</a:t>
            </a:r>
          </a:p>
          <a:p>
            <a:pPr marL="342900" indent="-342900" algn="l">
              <a:buFont typeface="Wingdings" panose="05000000000000000000" pitchFamily="2" charset="2"/>
              <a:buChar char="ü"/>
            </a:pPr>
            <a:endParaRPr lang="en-GB" sz="2000" dirty="0">
              <a:solidFill>
                <a:schemeClr val="tx1"/>
              </a:solidFill>
            </a:endParaRPr>
          </a:p>
          <a:p>
            <a:pPr marL="342900" indent="-342900" algn="l">
              <a:buFont typeface="Wingdings" panose="05000000000000000000" pitchFamily="2" charset="2"/>
              <a:buChar char="ü"/>
            </a:pPr>
            <a:r>
              <a:rPr lang="en-GB" sz="2000" dirty="0">
                <a:solidFill>
                  <a:schemeClr val="tx1"/>
                </a:solidFill>
              </a:rPr>
              <a:t>  What is the team strategy and how do they fit in to that?</a:t>
            </a:r>
            <a:br>
              <a:rPr lang="en-GB" sz="2000" dirty="0">
                <a:solidFill>
                  <a:schemeClr val="tx1"/>
                </a:solidFill>
              </a:rPr>
            </a:br>
            <a:endParaRPr lang="en-GB" sz="2000" dirty="0">
              <a:solidFill>
                <a:schemeClr val="tx1"/>
              </a:solidFill>
            </a:endParaRPr>
          </a:p>
          <a:p>
            <a:pPr marL="457200" indent="-457200" algn="l">
              <a:buFont typeface="Wingdings" panose="05000000000000000000" pitchFamily="2" charset="2"/>
              <a:buChar char="ü"/>
            </a:pPr>
            <a:r>
              <a:rPr lang="en-GB" sz="2000" dirty="0">
                <a:solidFill>
                  <a:schemeClr val="tx1"/>
                </a:solidFill>
              </a:rPr>
              <a:t>What targets were they set at the start of the year and how have they performed against those?</a:t>
            </a:r>
            <a:br>
              <a:rPr lang="en-GB" sz="2000" dirty="0">
                <a:solidFill>
                  <a:schemeClr val="tx1"/>
                </a:solidFill>
              </a:rPr>
            </a:br>
            <a:endParaRPr lang="en-GB" sz="2000" dirty="0">
              <a:solidFill>
                <a:schemeClr val="tx1"/>
              </a:solidFill>
            </a:endParaRPr>
          </a:p>
          <a:p>
            <a:pPr marL="457200" indent="-457200" algn="l">
              <a:buFont typeface="Wingdings" panose="05000000000000000000" pitchFamily="2" charset="2"/>
              <a:buChar char="ü"/>
            </a:pPr>
            <a:r>
              <a:rPr lang="en-GB" sz="2000" dirty="0">
                <a:solidFill>
                  <a:schemeClr val="tx1"/>
                </a:solidFill>
              </a:rPr>
              <a:t>Has training been identified and completed?</a:t>
            </a:r>
          </a:p>
          <a:p>
            <a:pPr marL="342900" indent="-342900" algn="l">
              <a:buFont typeface="Wingdings" panose="05000000000000000000" pitchFamily="2" charset="2"/>
              <a:buChar char="ü"/>
            </a:pPr>
            <a:endParaRPr lang="en-GB" sz="2000" dirty="0">
              <a:solidFill>
                <a:schemeClr val="tx1"/>
              </a:solidFill>
            </a:endParaRPr>
          </a:p>
          <a:p>
            <a:pPr marL="457200" indent="-457200" algn="l">
              <a:buFont typeface="Wingdings" panose="05000000000000000000" pitchFamily="2" charset="2"/>
              <a:buChar char="ü"/>
            </a:pPr>
            <a:r>
              <a:rPr lang="en-GB" sz="2000" dirty="0">
                <a:solidFill>
                  <a:schemeClr val="tx1"/>
                </a:solidFill>
              </a:rPr>
              <a:t>Are there any other issues that may come up or they have mentioned in their preparation form?</a:t>
            </a:r>
          </a:p>
          <a:p>
            <a:pPr algn="l"/>
            <a:endParaRPr lang="en-GB" sz="2000" dirty="0">
              <a:solidFill>
                <a:schemeClr val="tx1"/>
              </a:solidFill>
            </a:endParaRPr>
          </a:p>
          <a:p>
            <a:pPr marL="457200" indent="-457200" algn="l">
              <a:buFont typeface="Wingdings" panose="05000000000000000000" pitchFamily="2" charset="2"/>
              <a:buChar char="ü"/>
            </a:pPr>
            <a:r>
              <a:rPr lang="en-GB" sz="2000" dirty="0">
                <a:solidFill>
                  <a:schemeClr val="tx1"/>
                </a:solidFill>
              </a:rPr>
              <a:t>Obtain feedback from supervisors and other line managers on your employee if you don’t directly manage them day in day out or if they work for others too</a:t>
            </a:r>
            <a:br>
              <a:rPr lang="en-GB" sz="2000" dirty="0">
                <a:solidFill>
                  <a:schemeClr val="tx1"/>
                </a:solidFill>
              </a:rPr>
            </a:br>
            <a:endParaRPr lang="en-GB" sz="2000" dirty="0">
              <a:solidFill>
                <a:schemeClr val="tx1"/>
              </a:solidFill>
            </a:endParaRPr>
          </a:p>
          <a:p>
            <a:pPr marL="457200" indent="-457200" algn="l">
              <a:buFont typeface="Wingdings" panose="05000000000000000000" pitchFamily="2" charset="2"/>
              <a:buChar char="ü"/>
            </a:pPr>
            <a:r>
              <a:rPr lang="en-GB" sz="2000" dirty="0">
                <a:solidFill>
                  <a:schemeClr val="tx1"/>
                </a:solidFill>
              </a:rPr>
              <a:t>Review any recent meetings and outcomes</a:t>
            </a:r>
            <a:br>
              <a:rPr lang="en-GB" sz="2000" dirty="0">
                <a:solidFill>
                  <a:schemeClr val="tx1"/>
                </a:solidFill>
              </a:rPr>
            </a:br>
            <a:endParaRPr lang="en-GB" sz="2000" dirty="0">
              <a:solidFill>
                <a:schemeClr val="tx1"/>
              </a:solidFill>
            </a:endParaRPr>
          </a:p>
          <a:p>
            <a:pPr algn="l"/>
            <a:endParaRPr lang="en-GB" sz="2400" dirty="0">
              <a:solidFill>
                <a:schemeClr val="tx1"/>
              </a:solidFill>
            </a:endParaRPr>
          </a:p>
          <a:p>
            <a:pPr algn="l"/>
            <a:endParaRPr lang="en-GB" dirty="0"/>
          </a:p>
          <a:p>
            <a:pPr algn="l"/>
            <a:br>
              <a:rPr lang="en-GB" dirty="0"/>
            </a:br>
            <a:endParaRPr lang="en-GB" dirty="0"/>
          </a:p>
          <a:p>
            <a:endParaRPr lang="en-GB" dirty="0"/>
          </a:p>
        </p:txBody>
      </p:sp>
      <p:sp>
        <p:nvSpPr>
          <p:cNvPr id="2" name="AutoShape 2" descr="How To Select The Check Box In Selenium With Examples"/>
          <p:cNvSpPr>
            <a:spLocks noChangeAspect="1" noChangeArrowheads="1"/>
          </p:cNvSpPr>
          <p:nvPr/>
        </p:nvSpPr>
        <p:spPr bwMode="auto">
          <a:xfrm>
            <a:off x="1220788" y="-107950"/>
            <a:ext cx="1743075" cy="1743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66902" y="60890"/>
            <a:ext cx="2125098" cy="2125098"/>
          </a:xfrm>
          <a:prstGeom prst="rect">
            <a:avLst/>
          </a:prstGeom>
        </p:spPr>
      </p:pic>
      <p:sp>
        <p:nvSpPr>
          <p:cNvPr id="3" name="Rectangle 2"/>
          <p:cNvSpPr/>
          <p:nvPr/>
        </p:nvSpPr>
        <p:spPr>
          <a:xfrm>
            <a:off x="-36029" y="6488668"/>
            <a:ext cx="3277436" cy="369332"/>
          </a:xfrm>
          <a:prstGeom prst="rect">
            <a:avLst/>
          </a:prstGeom>
        </p:spPr>
        <p:txBody>
          <a:bodyPr wrap="none">
            <a:spAutoFit/>
          </a:bodyPr>
          <a:lstStyle/>
          <a:p>
            <a:r>
              <a:rPr lang="en-GB" b="1" dirty="0">
                <a:solidFill>
                  <a:schemeClr val="bg1">
                    <a:lumMod val="50000"/>
                  </a:schemeClr>
                </a:solidFill>
              </a:rPr>
              <a:t>1. Preparation for the meeting</a:t>
            </a:r>
          </a:p>
        </p:txBody>
      </p:sp>
      <p:pic>
        <p:nvPicPr>
          <p:cNvPr id="10" name="Picture 6" descr="JCP Solicitors Logo (Left) (Transparent Whit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45756" y="5491411"/>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udio 12">
            <a:hlinkClick r:id="" action="ppaction://media"/>
            <a:extLst>
              <a:ext uri="{FF2B5EF4-FFF2-40B4-BE49-F238E27FC236}">
                <a16:creationId xmlns:a16="http://schemas.microsoft.com/office/drawing/2014/main" id="{418CA350-8961-2344-AFD0-620976BACA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913181"/>
      </p:ext>
    </p:extLst>
  </p:cSld>
  <p:clrMapOvr>
    <a:masterClrMapping/>
  </p:clrMapOvr>
  <p:transition advTm="3230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201051" y="419748"/>
            <a:ext cx="10515600" cy="1325563"/>
          </a:xfrm>
        </p:spPr>
        <p:txBody>
          <a:bodyPr>
            <a:normAutofit/>
          </a:bodyPr>
          <a:lstStyle/>
          <a:p>
            <a:r>
              <a:rPr lang="en-GB" sz="6000" b="1" dirty="0">
                <a:solidFill>
                  <a:srgbClr val="002060"/>
                </a:solidFill>
              </a:rPr>
              <a:t>Start the meeting</a:t>
            </a:r>
          </a:p>
        </p:txBody>
      </p:sp>
      <p:sp>
        <p:nvSpPr>
          <p:cNvPr id="5" name="Content Placeholder 2"/>
          <p:cNvSpPr>
            <a:spLocks noGrp="1"/>
          </p:cNvSpPr>
          <p:nvPr>
            <p:ph idx="1"/>
          </p:nvPr>
        </p:nvSpPr>
        <p:spPr>
          <a:xfrm>
            <a:off x="0" y="2288761"/>
            <a:ext cx="10515600" cy="4351338"/>
          </a:xfrm>
        </p:spPr>
        <p:txBody>
          <a:bodyPr/>
          <a:lstStyle/>
          <a:p>
            <a:pPr algn="l"/>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Welcome the employee, put them at ease</a:t>
            </a:r>
          </a:p>
          <a:p>
            <a:pPr marL="457200" indent="-457200" algn="l">
              <a:buFont typeface="Wingdings" panose="05000000000000000000" pitchFamily="2" charset="2"/>
              <a:buChar char="ü"/>
            </a:pP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Explain the purpose and intended outcome of meeting</a:t>
            </a:r>
          </a:p>
          <a:p>
            <a:pPr marL="457200" indent="-457200" algn="l">
              <a:buFont typeface="Wingdings" panose="05000000000000000000" pitchFamily="2" charset="2"/>
              <a:buChar char="ü"/>
            </a:pP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Recap objectives and targets set at the beginning of the year</a:t>
            </a: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89206" y="124178"/>
            <a:ext cx="3252788" cy="2164583"/>
          </a:xfrm>
          <a:prstGeom prst="rect">
            <a:avLst/>
          </a:prstGeom>
          <a:ln>
            <a:noFill/>
          </a:ln>
          <a:effectLst>
            <a:outerShdw blurRad="190500" algn="tl" rotWithShape="0">
              <a:srgbClr val="000000">
                <a:alpha val="70000"/>
              </a:srgbClr>
            </a:outerShdw>
          </a:effectLst>
        </p:spPr>
      </p:pic>
      <p:sp>
        <p:nvSpPr>
          <p:cNvPr id="3" name="Rectangle 2"/>
          <p:cNvSpPr/>
          <p:nvPr/>
        </p:nvSpPr>
        <p:spPr>
          <a:xfrm>
            <a:off x="0" y="6410273"/>
            <a:ext cx="2534668" cy="369332"/>
          </a:xfrm>
          <a:prstGeom prst="rect">
            <a:avLst/>
          </a:prstGeom>
        </p:spPr>
        <p:txBody>
          <a:bodyPr wrap="none">
            <a:spAutoFit/>
          </a:bodyPr>
          <a:lstStyle/>
          <a:p>
            <a:r>
              <a:rPr lang="en-GB" b="1" dirty="0">
                <a:solidFill>
                  <a:schemeClr val="bg1">
                    <a:lumMod val="50000"/>
                  </a:schemeClr>
                </a:solidFill>
              </a:rPr>
              <a:t>2. Holding the Meeting</a:t>
            </a:r>
          </a:p>
        </p:txBody>
      </p:sp>
      <p:pic>
        <p:nvPicPr>
          <p:cNvPr id="8" name="Picture 6" descr="JCP Solicitors Logo (Left) (Transparent Whi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45756" y="5491411"/>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889E45AF-83A5-8143-8091-AF67BE6764A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41284895"/>
      </p:ext>
    </p:extLst>
  </p:cSld>
  <p:clrMapOvr>
    <a:masterClrMapping/>
  </p:clrMapOvr>
  <p:transition advTm="1972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rotWithShape="1">
          <a:blip r:embed="rId5"/>
          <a:srcRect l="22574" t="23206" r="22685" b="14545"/>
          <a:stretch/>
        </p:blipFill>
        <p:spPr>
          <a:xfrm>
            <a:off x="672861" y="1155940"/>
            <a:ext cx="11128076" cy="5283344"/>
          </a:xfrm>
          <a:prstGeom prst="rect">
            <a:avLst/>
          </a:prstGeom>
        </p:spPr>
      </p:pic>
      <p:sp>
        <p:nvSpPr>
          <p:cNvPr id="3" name="TextBox 2"/>
          <p:cNvSpPr txBox="1"/>
          <p:nvPr/>
        </p:nvSpPr>
        <p:spPr>
          <a:xfrm>
            <a:off x="2450647" y="10770"/>
            <a:ext cx="7835900" cy="1015663"/>
          </a:xfrm>
          <a:prstGeom prst="rect">
            <a:avLst/>
          </a:prstGeom>
          <a:noFill/>
        </p:spPr>
        <p:txBody>
          <a:bodyPr wrap="square" rtlCol="0">
            <a:spAutoFit/>
          </a:bodyPr>
          <a:lstStyle/>
          <a:p>
            <a:pPr algn="ctr"/>
            <a:r>
              <a:rPr lang="en-GB" sz="6000" b="1" dirty="0">
                <a:solidFill>
                  <a:srgbClr val="002060"/>
                </a:solidFill>
              </a:rPr>
              <a:t>The Appraisal Form </a:t>
            </a:r>
          </a:p>
        </p:txBody>
      </p:sp>
      <p:sp>
        <p:nvSpPr>
          <p:cNvPr id="4" name="Rectangle 3"/>
          <p:cNvSpPr/>
          <p:nvPr/>
        </p:nvSpPr>
        <p:spPr>
          <a:xfrm>
            <a:off x="-84021" y="6488668"/>
            <a:ext cx="2534668" cy="369332"/>
          </a:xfrm>
          <a:prstGeom prst="rect">
            <a:avLst/>
          </a:prstGeom>
        </p:spPr>
        <p:txBody>
          <a:bodyPr wrap="none">
            <a:spAutoFit/>
          </a:bodyPr>
          <a:lstStyle/>
          <a:p>
            <a:r>
              <a:rPr lang="en-GB" b="1" dirty="0">
                <a:solidFill>
                  <a:schemeClr val="bg1">
                    <a:lumMod val="50000"/>
                  </a:schemeClr>
                </a:solidFill>
              </a:rPr>
              <a:t>2. Holding the Meeting</a:t>
            </a:r>
          </a:p>
        </p:txBody>
      </p:sp>
      <p:sp>
        <p:nvSpPr>
          <p:cNvPr id="7" name="TextBox 6">
            <a:extLst>
              <a:ext uri="{FF2B5EF4-FFF2-40B4-BE49-F238E27FC236}">
                <a16:creationId xmlns:a16="http://schemas.microsoft.com/office/drawing/2014/main" id="{3F531FA0-76F0-B349-8895-32795B315D66}"/>
              </a:ext>
            </a:extLst>
          </p:cNvPr>
          <p:cNvSpPr txBox="1"/>
          <p:nvPr/>
        </p:nvSpPr>
        <p:spPr>
          <a:xfrm>
            <a:off x="6949440" y="6506198"/>
            <a:ext cx="5439508" cy="369332"/>
          </a:xfrm>
          <a:prstGeom prst="rect">
            <a:avLst/>
          </a:prstGeom>
          <a:noFill/>
        </p:spPr>
        <p:txBody>
          <a:bodyPr wrap="square" rtlCol="0">
            <a:spAutoFit/>
          </a:bodyPr>
          <a:lstStyle/>
          <a:p>
            <a:r>
              <a:rPr lang="en-US" dirty="0">
                <a:hlinkClick r:id="rId6"/>
              </a:rPr>
              <a:t>\\JCPSW\PractiseGroups/Appraisals/Appraisalform</a:t>
            </a:r>
            <a:r>
              <a:rPr lang="en-US" dirty="0"/>
              <a:t> </a:t>
            </a:r>
          </a:p>
        </p:txBody>
      </p:sp>
      <p:pic>
        <p:nvPicPr>
          <p:cNvPr id="8" name="Audio 7">
            <a:hlinkClick r:id="" action="ppaction://media"/>
            <a:extLst>
              <a:ext uri="{FF2B5EF4-FFF2-40B4-BE49-F238E27FC236}">
                <a16:creationId xmlns:a16="http://schemas.microsoft.com/office/drawing/2014/main" id="{3B3CAA5C-71C1-5749-B060-7F8CD9973D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62458279"/>
      </p:ext>
    </p:extLst>
  </p:cSld>
  <p:clrMapOvr>
    <a:masterClrMapping/>
  </p:clrMapOvr>
  <p:transition advTm="1599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1131321" y="453495"/>
            <a:ext cx="10515600" cy="1325563"/>
          </a:xfrm>
        </p:spPr>
        <p:txBody>
          <a:bodyPr/>
          <a:lstStyle/>
          <a:p>
            <a:r>
              <a:rPr lang="en-GB" sz="6000" b="1" dirty="0">
                <a:solidFill>
                  <a:srgbClr val="002060"/>
                </a:solidFill>
              </a:rPr>
              <a:t>Closing the meeting</a:t>
            </a:r>
          </a:p>
        </p:txBody>
      </p:sp>
      <p:sp>
        <p:nvSpPr>
          <p:cNvPr id="5" name="Content Placeholder 2"/>
          <p:cNvSpPr>
            <a:spLocks noGrp="1"/>
          </p:cNvSpPr>
          <p:nvPr>
            <p:ph idx="1"/>
          </p:nvPr>
        </p:nvSpPr>
        <p:spPr>
          <a:xfrm>
            <a:off x="838200" y="2243637"/>
            <a:ext cx="10515600" cy="4351338"/>
          </a:xfrm>
        </p:spPr>
        <p:txBody>
          <a:bodyPr/>
          <a:lstStyle/>
          <a:p>
            <a:pPr marL="457200" indent="-457200" algn="l">
              <a:buFont typeface="Wingdings" panose="05000000000000000000" pitchFamily="2" charset="2"/>
              <a:buChar char="ü"/>
            </a:pPr>
            <a:r>
              <a:rPr lang="en-GB" dirty="0">
                <a:solidFill>
                  <a:schemeClr val="tx1"/>
                </a:solidFill>
              </a:rPr>
              <a:t>Summarise discussion points </a:t>
            </a:r>
            <a:br>
              <a:rPr lang="en-GB" dirty="0">
                <a:solidFill>
                  <a:schemeClr val="tx1"/>
                </a:solidFill>
              </a:rPr>
            </a:b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Reconfirm agreed action points</a:t>
            </a:r>
            <a:br>
              <a:rPr lang="en-GB" dirty="0">
                <a:solidFill>
                  <a:schemeClr val="tx1"/>
                </a:solidFill>
              </a:rPr>
            </a:b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End positively  </a:t>
            </a:r>
          </a:p>
        </p:txBody>
      </p:sp>
      <p:sp>
        <p:nvSpPr>
          <p:cNvPr id="2" name="Rectangle 1"/>
          <p:cNvSpPr/>
          <p:nvPr/>
        </p:nvSpPr>
        <p:spPr>
          <a:xfrm>
            <a:off x="0" y="6488668"/>
            <a:ext cx="2534668" cy="369332"/>
          </a:xfrm>
          <a:prstGeom prst="rect">
            <a:avLst/>
          </a:prstGeom>
        </p:spPr>
        <p:txBody>
          <a:bodyPr wrap="none">
            <a:spAutoFit/>
          </a:bodyPr>
          <a:lstStyle/>
          <a:p>
            <a:r>
              <a:rPr lang="en-GB" b="1" dirty="0">
                <a:solidFill>
                  <a:schemeClr val="bg1">
                    <a:lumMod val="50000"/>
                  </a:schemeClr>
                </a:solidFill>
              </a:rPr>
              <a:t>2. Holding the Meeting</a:t>
            </a:r>
          </a:p>
        </p:txBody>
      </p:sp>
      <p:pic>
        <p:nvPicPr>
          <p:cNvPr id="10" name="Picture 9"/>
          <p:cNvPicPr>
            <a:picLocks noChangeAspect="1"/>
          </p:cNvPicPr>
          <p:nvPr/>
        </p:nvPicPr>
        <p:blipFill rotWithShape="1">
          <a:blip r:embed="rId5"/>
          <a:srcRect l="7325" t="5724" r="10369" b="5488"/>
          <a:stretch/>
        </p:blipFill>
        <p:spPr>
          <a:xfrm>
            <a:off x="7803931" y="2243637"/>
            <a:ext cx="2412124" cy="2602056"/>
          </a:xfrm>
          <a:prstGeom prst="rect">
            <a:avLst/>
          </a:prstGeom>
          <a:ln>
            <a:noFill/>
          </a:ln>
          <a:effectLst>
            <a:softEdge rad="112500"/>
          </a:effectLst>
        </p:spPr>
      </p:pic>
      <p:pic>
        <p:nvPicPr>
          <p:cNvPr id="11" name="Picture 6" descr="JCP Solicitors Logo (Left) (Transparent Whi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45756" y="5491411"/>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3DE97E5E-62E3-0F46-AD18-CE4AF5F08C4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05178112"/>
      </p:ext>
    </p:extLst>
  </p:cSld>
  <p:clrMapOvr>
    <a:masterClrMapping/>
  </p:clrMapOvr>
  <p:transition advTm="1599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1168591" y="875173"/>
            <a:ext cx="13559759" cy="1325563"/>
          </a:xfrm>
        </p:spPr>
        <p:txBody>
          <a:bodyPr/>
          <a:lstStyle/>
          <a:p>
            <a:r>
              <a:rPr lang="en-GB" sz="6000" b="1" dirty="0">
                <a:solidFill>
                  <a:srgbClr val="002060"/>
                </a:solidFill>
              </a:rPr>
              <a:t>Once the Meeting has </a:t>
            </a:r>
            <a:br>
              <a:rPr lang="en-GB" sz="6000" b="1" dirty="0">
                <a:solidFill>
                  <a:srgbClr val="002060"/>
                </a:solidFill>
              </a:rPr>
            </a:br>
            <a:r>
              <a:rPr lang="en-GB" sz="6000" b="1" dirty="0">
                <a:solidFill>
                  <a:srgbClr val="002060"/>
                </a:solidFill>
              </a:rPr>
              <a:t>concluded</a:t>
            </a: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71454" y="108213"/>
            <a:ext cx="2345968" cy="2556972"/>
          </a:xfrm>
          <a:prstGeom prst="rect">
            <a:avLst/>
          </a:prstGeom>
          <a:ln>
            <a:noFill/>
          </a:ln>
          <a:effectLst>
            <a:softEdge rad="112500"/>
          </a:effectLst>
        </p:spPr>
      </p:pic>
      <p:sp>
        <p:nvSpPr>
          <p:cNvPr id="6" name="Content Placeholder 2"/>
          <p:cNvSpPr>
            <a:spLocks noGrp="1"/>
          </p:cNvSpPr>
          <p:nvPr>
            <p:ph idx="1"/>
          </p:nvPr>
        </p:nvSpPr>
        <p:spPr>
          <a:xfrm>
            <a:off x="2862" y="1537955"/>
            <a:ext cx="10515600" cy="4737630"/>
          </a:xfrm>
        </p:spPr>
        <p:txBody>
          <a:bodyPr/>
          <a:lstStyle/>
          <a:p>
            <a:pPr marL="457200" indent="-457200" algn="l">
              <a:buFont typeface="Arial" panose="020B0604020202020204" pitchFamily="34" charset="0"/>
              <a:buChar char="•"/>
            </a:pPr>
            <a:endParaRPr lang="en-GB" dirty="0">
              <a:solidFill>
                <a:schemeClr val="tx1"/>
              </a:solidFill>
            </a:endParaRPr>
          </a:p>
          <a:p>
            <a:pPr marL="457200" indent="-457200" algn="l">
              <a:buFont typeface="Arial" panose="020B0604020202020204" pitchFamily="34" charset="0"/>
              <a:buChar char="•"/>
            </a:pPr>
            <a:endParaRPr lang="en-GB" dirty="0">
              <a:solidFill>
                <a:schemeClr val="tx1"/>
              </a:solidFill>
            </a:endParaRPr>
          </a:p>
          <a:p>
            <a:pPr algn="l"/>
            <a:endParaRPr lang="en-GB" dirty="0">
              <a:solidFill>
                <a:schemeClr val="tx1"/>
              </a:solidFill>
            </a:endParaRPr>
          </a:p>
          <a:p>
            <a:pPr algn="l"/>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Promptly complete the form – send to HR</a:t>
            </a:r>
            <a:br>
              <a:rPr lang="en-GB" dirty="0">
                <a:solidFill>
                  <a:schemeClr val="tx1"/>
                </a:solidFill>
              </a:rPr>
            </a:b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Record views of both appraiser and appraise</a:t>
            </a:r>
            <a:br>
              <a:rPr lang="en-GB" dirty="0">
                <a:solidFill>
                  <a:schemeClr val="tx1"/>
                </a:solidFill>
              </a:rPr>
            </a:br>
            <a:endParaRPr lang="en-GB" dirty="0">
              <a:solidFill>
                <a:schemeClr val="tx1"/>
              </a:solidFill>
            </a:endParaRPr>
          </a:p>
          <a:p>
            <a:pPr marL="457200" indent="-457200" algn="l">
              <a:buFont typeface="Wingdings" panose="05000000000000000000" pitchFamily="2" charset="2"/>
              <a:buChar char="ü"/>
            </a:pPr>
            <a:r>
              <a:rPr lang="en-GB" dirty="0">
                <a:solidFill>
                  <a:schemeClr val="tx1"/>
                </a:solidFill>
              </a:rPr>
              <a:t>Record action points </a:t>
            </a:r>
            <a:br>
              <a:rPr lang="en-GB" dirty="0">
                <a:solidFill>
                  <a:schemeClr val="tx1"/>
                </a:solidFill>
              </a:rPr>
            </a:br>
            <a:endParaRPr lang="en-GB" dirty="0">
              <a:solidFill>
                <a:schemeClr val="tx1"/>
              </a:solidFill>
            </a:endParaRPr>
          </a:p>
          <a:p>
            <a:pPr algn="l">
              <a:tabLst>
                <a:tab pos="271463" algn="l"/>
              </a:tabLst>
            </a:pPr>
            <a:br>
              <a:rPr lang="en-GB" dirty="0"/>
            </a:br>
            <a:endParaRPr lang="en-GB" dirty="0"/>
          </a:p>
        </p:txBody>
      </p:sp>
      <p:sp>
        <p:nvSpPr>
          <p:cNvPr id="2" name="Rectangle 1"/>
          <p:cNvSpPr/>
          <p:nvPr/>
        </p:nvSpPr>
        <p:spPr>
          <a:xfrm>
            <a:off x="0" y="6426841"/>
            <a:ext cx="3410421" cy="369332"/>
          </a:xfrm>
          <a:prstGeom prst="rect">
            <a:avLst/>
          </a:prstGeom>
        </p:spPr>
        <p:txBody>
          <a:bodyPr wrap="none">
            <a:spAutoFit/>
          </a:bodyPr>
          <a:lstStyle/>
          <a:p>
            <a:r>
              <a:rPr lang="en-GB" b="1" dirty="0">
                <a:solidFill>
                  <a:schemeClr val="bg1">
                    <a:lumMod val="50000"/>
                  </a:schemeClr>
                </a:solidFill>
              </a:rPr>
              <a:t>3. Complete the Appraisal Form</a:t>
            </a:r>
          </a:p>
        </p:txBody>
      </p:sp>
      <p:pic>
        <p:nvPicPr>
          <p:cNvPr id="7" name="Picture 6" descr="JCP Solicitors Logo (Left) (Transparent Whi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45756" y="5491411"/>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9">
            <a:hlinkClick r:id="" action="ppaction://media"/>
            <a:extLst>
              <a:ext uri="{FF2B5EF4-FFF2-40B4-BE49-F238E27FC236}">
                <a16:creationId xmlns:a16="http://schemas.microsoft.com/office/drawing/2014/main" id="{67A49305-F995-CB4A-9498-0A061B8C37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37521561"/>
      </p:ext>
    </p:extLst>
  </p:cSld>
  <p:clrMapOvr>
    <a:masterClrMapping/>
  </p:clrMapOvr>
  <p:transition advTm="2299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1098753" y="60531"/>
            <a:ext cx="11684967" cy="849468"/>
          </a:xfrm>
        </p:spPr>
        <p:txBody>
          <a:bodyPr/>
          <a:lstStyle/>
          <a:p>
            <a:pPr algn="l"/>
            <a:r>
              <a:rPr lang="en-GB" sz="6000" b="1" dirty="0">
                <a:solidFill>
                  <a:srgbClr val="002060"/>
                </a:solidFill>
              </a:rPr>
              <a:t>Action Plan – Live document</a:t>
            </a:r>
          </a:p>
        </p:txBody>
      </p:sp>
      <p:pic>
        <p:nvPicPr>
          <p:cNvPr id="5" name="Content Placeholder 3"/>
          <p:cNvPicPr>
            <a:picLocks noGrp="1" noChangeAspect="1"/>
          </p:cNvPicPr>
          <p:nvPr>
            <p:ph idx="1"/>
          </p:nvPr>
        </p:nvPicPr>
        <p:blipFill rotWithShape="1">
          <a:blip r:embed="rId5"/>
          <a:srcRect l="38289" t="22190" r="38174" b="17554"/>
          <a:stretch/>
        </p:blipFill>
        <p:spPr>
          <a:xfrm>
            <a:off x="1438275" y="909999"/>
            <a:ext cx="9315450" cy="5518662"/>
          </a:xfrm>
          <a:prstGeom prst="rect">
            <a:avLst/>
          </a:prstGeom>
        </p:spPr>
      </p:pic>
      <p:sp>
        <p:nvSpPr>
          <p:cNvPr id="2" name="Rectangle 1"/>
          <p:cNvSpPr/>
          <p:nvPr/>
        </p:nvSpPr>
        <p:spPr>
          <a:xfrm>
            <a:off x="0" y="6488668"/>
            <a:ext cx="3099118" cy="369332"/>
          </a:xfrm>
          <a:prstGeom prst="rect">
            <a:avLst/>
          </a:prstGeom>
        </p:spPr>
        <p:txBody>
          <a:bodyPr wrap="none">
            <a:spAutoFit/>
          </a:bodyPr>
          <a:lstStyle/>
          <a:p>
            <a:r>
              <a:rPr lang="en-GB" b="1" dirty="0">
                <a:solidFill>
                  <a:schemeClr val="bg1">
                    <a:lumMod val="50000"/>
                  </a:schemeClr>
                </a:solidFill>
              </a:rPr>
              <a:t>4. Develop a live action plan </a:t>
            </a:r>
          </a:p>
        </p:txBody>
      </p:sp>
      <p:sp>
        <p:nvSpPr>
          <p:cNvPr id="3" name="TextBox 2">
            <a:extLst>
              <a:ext uri="{FF2B5EF4-FFF2-40B4-BE49-F238E27FC236}">
                <a16:creationId xmlns:a16="http://schemas.microsoft.com/office/drawing/2014/main" id="{4A15E0A7-2E30-D648-9359-0EF8193EA534}"/>
              </a:ext>
            </a:extLst>
          </p:cNvPr>
          <p:cNvSpPr txBox="1"/>
          <p:nvPr/>
        </p:nvSpPr>
        <p:spPr>
          <a:xfrm>
            <a:off x="7287942" y="6488668"/>
            <a:ext cx="5495778" cy="369332"/>
          </a:xfrm>
          <a:prstGeom prst="rect">
            <a:avLst/>
          </a:prstGeom>
          <a:noFill/>
        </p:spPr>
        <p:txBody>
          <a:bodyPr wrap="square" rtlCol="0">
            <a:spAutoFit/>
          </a:bodyPr>
          <a:lstStyle/>
          <a:p>
            <a:r>
              <a:rPr lang="en-US" dirty="0">
                <a:hlinkClick r:id="rId6"/>
              </a:rPr>
              <a:t>\\JCPSW\Practisegroups\Appraisals/Actionplan</a:t>
            </a:r>
            <a:r>
              <a:rPr lang="en-US" dirty="0"/>
              <a:t> </a:t>
            </a:r>
          </a:p>
        </p:txBody>
      </p:sp>
      <p:pic>
        <p:nvPicPr>
          <p:cNvPr id="8" name="Audio 7">
            <a:hlinkClick r:id="" action="ppaction://media"/>
            <a:extLst>
              <a:ext uri="{FF2B5EF4-FFF2-40B4-BE49-F238E27FC236}">
                <a16:creationId xmlns:a16="http://schemas.microsoft.com/office/drawing/2014/main" id="{666FE5BB-D841-A043-A4DA-43F1F1595A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49797563"/>
      </p:ext>
    </p:extLst>
  </p:cSld>
  <p:clrMapOvr>
    <a:masterClrMapping/>
  </p:clrMapOvr>
  <p:transition advTm="192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5"/>
            <a:ext cx="10515600" cy="1325563"/>
          </a:xfrm>
        </p:spPr>
        <p:txBody>
          <a:bodyPr/>
          <a:lstStyle/>
          <a:p>
            <a:r>
              <a:rPr lang="en-GB" sz="6000" b="1" dirty="0">
                <a:solidFill>
                  <a:srgbClr val="002060"/>
                </a:solidFill>
              </a:rPr>
              <a:t>What next? </a:t>
            </a:r>
          </a:p>
        </p:txBody>
      </p:sp>
      <p:sp>
        <p:nvSpPr>
          <p:cNvPr id="5" name="Content Placeholder 2"/>
          <p:cNvSpPr>
            <a:spLocks noGrp="1"/>
          </p:cNvSpPr>
          <p:nvPr>
            <p:ph idx="1"/>
          </p:nvPr>
        </p:nvSpPr>
        <p:spPr>
          <a:xfrm>
            <a:off x="838200" y="1690688"/>
            <a:ext cx="10515600" cy="4351338"/>
          </a:xfrm>
        </p:spPr>
        <p:txBody>
          <a:bodyPr>
            <a:normAutofit/>
          </a:bodyPr>
          <a:lstStyle/>
          <a:p>
            <a:pPr algn="l"/>
            <a:endParaRPr lang="en-GB" sz="2700" dirty="0">
              <a:solidFill>
                <a:schemeClr val="tx1"/>
              </a:solidFill>
            </a:endParaRPr>
          </a:p>
          <a:p>
            <a:pPr marL="457200" indent="-457200" algn="l">
              <a:buFont typeface="Wingdings" panose="05000000000000000000" pitchFamily="2" charset="2"/>
              <a:buChar char="ü"/>
            </a:pPr>
            <a:r>
              <a:rPr lang="en-GB" sz="2700" dirty="0">
                <a:solidFill>
                  <a:schemeClr val="tx1"/>
                </a:solidFill>
              </a:rPr>
              <a:t>Quarterly one to ones with your team to prepare you for the annual process  </a:t>
            </a:r>
          </a:p>
          <a:p>
            <a:pPr algn="l">
              <a:tabLst>
                <a:tab pos="271463" algn="l"/>
              </a:tabLst>
            </a:pPr>
            <a:endParaRPr lang="en-GB" sz="2700" dirty="0">
              <a:solidFill>
                <a:schemeClr val="tx1"/>
              </a:solidFill>
            </a:endParaRPr>
          </a:p>
          <a:p>
            <a:pPr marL="457200" indent="-457200" algn="l">
              <a:buFont typeface="Wingdings" panose="05000000000000000000" pitchFamily="2" charset="2"/>
              <a:buChar char="ü"/>
              <a:tabLst>
                <a:tab pos="271463" algn="l"/>
              </a:tabLst>
            </a:pPr>
            <a:r>
              <a:rPr lang="en-GB" sz="2700" dirty="0">
                <a:solidFill>
                  <a:schemeClr val="tx1"/>
                </a:solidFill>
              </a:rPr>
              <a:t>It’s an opportunity to start a coaching culture of ongoing feedback and discussion around development and performance</a:t>
            </a:r>
          </a:p>
          <a:p>
            <a:pPr marL="0" indent="0">
              <a:buNone/>
            </a:pPr>
            <a:endParaRPr lang="en-GB" dirty="0"/>
          </a:p>
        </p:txBody>
      </p:sp>
      <p:sp>
        <p:nvSpPr>
          <p:cNvPr id="2" name="Rectangle 1"/>
          <p:cNvSpPr/>
          <p:nvPr/>
        </p:nvSpPr>
        <p:spPr>
          <a:xfrm>
            <a:off x="0" y="6488668"/>
            <a:ext cx="4548296" cy="369332"/>
          </a:xfrm>
          <a:prstGeom prst="rect">
            <a:avLst/>
          </a:prstGeom>
        </p:spPr>
        <p:txBody>
          <a:bodyPr wrap="none">
            <a:spAutoFit/>
          </a:bodyPr>
          <a:lstStyle/>
          <a:p>
            <a:r>
              <a:rPr lang="en-GB" b="1" dirty="0">
                <a:solidFill>
                  <a:schemeClr val="bg1">
                    <a:lumMod val="50000"/>
                  </a:schemeClr>
                </a:solidFill>
              </a:rPr>
              <a:t>5.Continue to have on going conversations</a:t>
            </a:r>
          </a:p>
        </p:txBody>
      </p:sp>
      <p:pic>
        <p:nvPicPr>
          <p:cNvPr id="6" name="Picture 6" descr="JCP Solicitors Logo (Left) (Transparent Whit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45756" y="5491411"/>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CC3A185A-258E-9B44-B554-E39641C438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89704431"/>
      </p:ext>
    </p:extLst>
  </p:cSld>
  <p:clrMapOvr>
    <a:masterClrMapping/>
  </p:clrMapOvr>
  <p:transition advTm="2018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26627" name="Rectangle 26"/>
          <p:cNvSpPr>
            <a:spLocks noChangeArrowheads="1"/>
          </p:cNvSpPr>
          <p:nvPr/>
        </p:nvSpPr>
        <p:spPr bwMode="auto">
          <a:xfrm>
            <a:off x="2091578" y="353753"/>
            <a:ext cx="7357838" cy="12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35718" tIns="35718" rIns="35718" bIns="35718"/>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531">
              <a:solidFill>
                <a:srgbClr val="4D4D4D"/>
              </a:solidFill>
            </a:endParaRPr>
          </a:p>
        </p:txBody>
      </p:sp>
      <p:sp>
        <p:nvSpPr>
          <p:cNvPr id="26632" name="AutoShape 34" descr="Image result for business"/>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26633" name="AutoShape 36" descr="adult, blur, boss"/>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9" name="Title 1"/>
          <p:cNvSpPr>
            <a:spLocks noGrp="1"/>
          </p:cNvSpPr>
          <p:nvPr>
            <p:ph type="title"/>
          </p:nvPr>
        </p:nvSpPr>
        <p:spPr>
          <a:xfrm>
            <a:off x="751712" y="69888"/>
            <a:ext cx="10515600" cy="1325563"/>
          </a:xfrm>
        </p:spPr>
        <p:txBody>
          <a:bodyPr/>
          <a:lstStyle/>
          <a:p>
            <a:r>
              <a:rPr lang="en-GB" sz="6000" b="1" dirty="0">
                <a:solidFill>
                  <a:srgbClr val="002060"/>
                </a:solidFill>
              </a:rPr>
              <a:t>Recap the process</a:t>
            </a:r>
          </a:p>
        </p:txBody>
      </p:sp>
      <p:grpSp>
        <p:nvGrpSpPr>
          <p:cNvPr id="10" name="Group 9"/>
          <p:cNvGrpSpPr/>
          <p:nvPr/>
        </p:nvGrpSpPr>
        <p:grpSpPr>
          <a:xfrm>
            <a:off x="157656" y="1566807"/>
            <a:ext cx="11314502" cy="4050967"/>
            <a:chOff x="177526" y="1597882"/>
            <a:chExt cx="10720445" cy="4050967"/>
          </a:xfrm>
        </p:grpSpPr>
        <p:sp>
          <p:nvSpPr>
            <p:cNvPr id="3" name="Oval 2"/>
            <p:cNvSpPr/>
            <p:nvPr/>
          </p:nvSpPr>
          <p:spPr bwMode="auto">
            <a:xfrm>
              <a:off x="201781" y="1653976"/>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1" name="Oval 10"/>
            <p:cNvSpPr/>
            <p:nvPr/>
          </p:nvSpPr>
          <p:spPr bwMode="auto">
            <a:xfrm>
              <a:off x="7687497" y="1597882"/>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2" name="Oval 11"/>
            <p:cNvSpPr/>
            <p:nvPr/>
          </p:nvSpPr>
          <p:spPr bwMode="auto">
            <a:xfrm>
              <a:off x="7926171" y="4034362"/>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3" name="Oval 12"/>
            <p:cNvSpPr/>
            <p:nvPr/>
          </p:nvSpPr>
          <p:spPr bwMode="auto">
            <a:xfrm>
              <a:off x="3940983" y="1669937"/>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14" name="Oval 13"/>
            <p:cNvSpPr/>
            <p:nvPr/>
          </p:nvSpPr>
          <p:spPr bwMode="auto">
            <a:xfrm>
              <a:off x="3958735" y="3970256"/>
              <a:ext cx="2971800" cy="1614487"/>
            </a:xfrm>
            <a:prstGeom prst="ellipse">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4" name="TextBox 3"/>
            <p:cNvSpPr txBox="1"/>
            <p:nvPr/>
          </p:nvSpPr>
          <p:spPr>
            <a:xfrm>
              <a:off x="177526" y="2061683"/>
              <a:ext cx="3014863" cy="830997"/>
            </a:xfrm>
            <a:prstGeom prst="rect">
              <a:avLst/>
            </a:prstGeom>
            <a:noFill/>
          </p:spPr>
          <p:txBody>
            <a:bodyPr wrap="square" rtlCol="0">
              <a:spAutoFit/>
            </a:bodyPr>
            <a:lstStyle/>
            <a:p>
              <a:pPr algn="ctr"/>
              <a:r>
                <a:rPr lang="en-GB" sz="2400" b="1" dirty="0">
                  <a:solidFill>
                    <a:schemeClr val="bg1"/>
                  </a:solidFill>
                </a:rPr>
                <a:t>1. Prepare for the meeting</a:t>
              </a:r>
            </a:p>
          </p:txBody>
        </p:sp>
        <p:sp>
          <p:nvSpPr>
            <p:cNvPr id="5" name="TextBox 4"/>
            <p:cNvSpPr txBox="1"/>
            <p:nvPr/>
          </p:nvSpPr>
          <p:spPr>
            <a:xfrm>
              <a:off x="4669502" y="2061683"/>
              <a:ext cx="1753759" cy="830997"/>
            </a:xfrm>
            <a:prstGeom prst="rect">
              <a:avLst/>
            </a:prstGeom>
            <a:noFill/>
          </p:spPr>
          <p:txBody>
            <a:bodyPr wrap="square" rtlCol="0">
              <a:spAutoFit/>
            </a:bodyPr>
            <a:lstStyle/>
            <a:p>
              <a:r>
                <a:rPr lang="en-GB" sz="2400" b="1" dirty="0">
                  <a:solidFill>
                    <a:schemeClr val="bg1"/>
                  </a:solidFill>
                </a:rPr>
                <a:t>2. Hold the meeting</a:t>
              </a:r>
            </a:p>
          </p:txBody>
        </p:sp>
        <p:sp>
          <p:nvSpPr>
            <p:cNvPr id="6" name="TextBox 5"/>
            <p:cNvSpPr txBox="1"/>
            <p:nvPr/>
          </p:nvSpPr>
          <p:spPr>
            <a:xfrm>
              <a:off x="8071570" y="1634875"/>
              <a:ext cx="2203654" cy="1754326"/>
            </a:xfrm>
            <a:prstGeom prst="rect">
              <a:avLst/>
            </a:prstGeom>
            <a:noFill/>
          </p:spPr>
          <p:txBody>
            <a:bodyPr wrap="square" rtlCol="0">
              <a:spAutoFit/>
            </a:bodyPr>
            <a:lstStyle/>
            <a:p>
              <a:pPr algn="ctr"/>
              <a:endParaRPr lang="en-GB" dirty="0"/>
            </a:p>
            <a:p>
              <a:pPr algn="ctr"/>
              <a:r>
                <a:rPr lang="en-GB" sz="2400" b="1" dirty="0">
                  <a:solidFill>
                    <a:schemeClr val="bg1"/>
                  </a:solidFill>
                </a:rPr>
                <a:t>3. Complete the appraisal form</a:t>
              </a:r>
            </a:p>
            <a:p>
              <a:endParaRPr lang="en-GB" dirty="0"/>
            </a:p>
          </p:txBody>
        </p:sp>
        <p:sp>
          <p:nvSpPr>
            <p:cNvPr id="7" name="TextBox 6"/>
            <p:cNvSpPr txBox="1"/>
            <p:nvPr/>
          </p:nvSpPr>
          <p:spPr>
            <a:xfrm>
              <a:off x="8369083" y="4322157"/>
              <a:ext cx="2085975" cy="1200329"/>
            </a:xfrm>
            <a:prstGeom prst="rect">
              <a:avLst/>
            </a:prstGeom>
            <a:noFill/>
          </p:spPr>
          <p:txBody>
            <a:bodyPr wrap="square" rtlCol="0">
              <a:spAutoFit/>
            </a:bodyPr>
            <a:lstStyle/>
            <a:p>
              <a:pPr algn="ctr"/>
              <a:r>
                <a:rPr lang="en-GB" sz="2400" b="1" dirty="0">
                  <a:solidFill>
                    <a:schemeClr val="bg1"/>
                  </a:solidFill>
                </a:rPr>
                <a:t>4. Develop a live action plan</a:t>
              </a:r>
            </a:p>
          </p:txBody>
        </p:sp>
        <p:sp>
          <p:nvSpPr>
            <p:cNvPr id="8" name="TextBox 7"/>
            <p:cNvSpPr txBox="1"/>
            <p:nvPr/>
          </p:nvSpPr>
          <p:spPr>
            <a:xfrm>
              <a:off x="4050920" y="4225667"/>
              <a:ext cx="2787429" cy="1200329"/>
            </a:xfrm>
            <a:prstGeom prst="rect">
              <a:avLst/>
            </a:prstGeom>
            <a:noFill/>
          </p:spPr>
          <p:txBody>
            <a:bodyPr wrap="square" rtlCol="0">
              <a:spAutoFit/>
            </a:bodyPr>
            <a:lstStyle/>
            <a:p>
              <a:pPr algn="ctr"/>
              <a:r>
                <a:rPr lang="en-GB" sz="2400" b="1" dirty="0">
                  <a:solidFill>
                    <a:schemeClr val="bg1"/>
                  </a:solidFill>
                </a:rPr>
                <a:t>5. Continue to have ongoing conversations</a:t>
              </a:r>
            </a:p>
          </p:txBody>
        </p:sp>
        <p:sp>
          <p:nvSpPr>
            <p:cNvPr id="16" name="Right Arrow 15"/>
            <p:cNvSpPr/>
            <p:nvPr/>
          </p:nvSpPr>
          <p:spPr bwMode="auto">
            <a:xfrm>
              <a:off x="3315493" y="2278468"/>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0" name="Right Arrow 19"/>
            <p:cNvSpPr/>
            <p:nvPr/>
          </p:nvSpPr>
          <p:spPr bwMode="auto">
            <a:xfrm>
              <a:off x="7113311" y="2315597"/>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1" name="Right Arrow 20"/>
            <p:cNvSpPr/>
            <p:nvPr/>
          </p:nvSpPr>
          <p:spPr bwMode="auto">
            <a:xfrm rot="5400000">
              <a:off x="9000456" y="3461783"/>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2" name="Right Arrow 21"/>
            <p:cNvSpPr/>
            <p:nvPr/>
          </p:nvSpPr>
          <p:spPr bwMode="auto">
            <a:xfrm rot="10800000">
              <a:off x="7189078" y="4548509"/>
              <a:ext cx="500063" cy="323165"/>
            </a:xfrm>
            <a:prstGeom prst="rightArrow">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grpSp>
      <p:pic>
        <p:nvPicPr>
          <p:cNvPr id="24" name="Picture 6" descr="JCP Solicitors Logo (Left) (Transparent Whit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6538" y="5410429"/>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10-Point Star 27"/>
          <p:cNvSpPr/>
          <p:nvPr/>
        </p:nvSpPr>
        <p:spPr bwMode="auto">
          <a:xfrm>
            <a:off x="565044" y="3741194"/>
            <a:ext cx="2260151" cy="2099126"/>
          </a:xfrm>
          <a:prstGeom prst="star10">
            <a:avLst/>
          </a:prstGeom>
          <a:solidFill>
            <a:srgbClr val="002060"/>
          </a:solidFill>
          <a:ln w="25400"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4200" b="0" i="0" u="none" strike="noStrike" cap="none" normalizeH="0" baseline="0">
              <a:ln>
                <a:noFill/>
              </a:ln>
              <a:solidFill>
                <a:srgbClr val="000000"/>
              </a:solidFill>
              <a:effectLst/>
              <a:latin typeface="Gill Sans" charset="0"/>
              <a:sym typeface="Gill Sans" charset="0"/>
            </a:endParaRPr>
          </a:p>
        </p:txBody>
      </p:sp>
      <p:sp>
        <p:nvSpPr>
          <p:cNvPr id="29" name="TextBox 28"/>
          <p:cNvSpPr txBox="1"/>
          <p:nvPr/>
        </p:nvSpPr>
        <p:spPr>
          <a:xfrm>
            <a:off x="1025084" y="4181003"/>
            <a:ext cx="1340069" cy="1077218"/>
          </a:xfrm>
          <a:prstGeom prst="rect">
            <a:avLst/>
          </a:prstGeom>
          <a:noFill/>
        </p:spPr>
        <p:txBody>
          <a:bodyPr wrap="square" rtlCol="0">
            <a:spAutoFit/>
          </a:bodyPr>
          <a:lstStyle/>
          <a:p>
            <a:pPr algn="ctr"/>
            <a:r>
              <a:rPr lang="en-GB" sz="3200" b="1" dirty="0">
                <a:solidFill>
                  <a:schemeClr val="bg1"/>
                </a:solidFill>
              </a:rPr>
              <a:t>5 Steps</a:t>
            </a:r>
          </a:p>
        </p:txBody>
      </p:sp>
      <p:pic>
        <p:nvPicPr>
          <p:cNvPr id="33" name="Audio 32">
            <a:hlinkClick r:id="" action="ppaction://media"/>
            <a:extLst>
              <a:ext uri="{FF2B5EF4-FFF2-40B4-BE49-F238E27FC236}">
                <a16:creationId xmlns:a16="http://schemas.microsoft.com/office/drawing/2014/main" id="{6E12357D-0433-FC49-8B1E-14D0341AFB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a:solidFill>
            <a:srgbClr val="002060"/>
          </a:solidFill>
        </p:spPr>
      </p:pic>
    </p:spTree>
    <p:extLst>
      <p:ext uri="{BB962C8B-B14F-4D97-AF65-F5344CB8AC3E}">
        <p14:creationId xmlns:p14="http://schemas.microsoft.com/office/powerpoint/2010/main" val="3763389822"/>
      </p:ext>
    </p:extLst>
  </p:cSld>
  <p:clrMapOvr>
    <a:masterClrMapping/>
  </p:clrMapOvr>
  <p:transition advTm="61373">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5"/>
          <a:srcRect/>
          <a:stretch>
            <a:fillRect/>
          </a:stretch>
        </a:blipFill>
        <a:effectLst/>
      </p:bgPr>
    </p:bg>
    <p:spTree>
      <p:nvGrpSpPr>
        <p:cNvPr id="1" name=""/>
        <p:cNvGrpSpPr/>
        <p:nvPr/>
      </p:nvGrpSpPr>
      <p:grpSpPr>
        <a:xfrm>
          <a:off x="0" y="0"/>
          <a:ext cx="0" cy="0"/>
          <a:chOff x="0" y="0"/>
          <a:chExt cx="0" cy="0"/>
        </a:xfrm>
      </p:grpSpPr>
      <p:sp>
        <p:nvSpPr>
          <p:cNvPr id="16386" name="Rectangle 1"/>
          <p:cNvSpPr>
            <a:spLocks noGrp="1" noChangeArrowheads="1"/>
          </p:cNvSpPr>
          <p:nvPr>
            <p:ph type="title"/>
          </p:nvPr>
        </p:nvSpPr>
        <p:spPr>
          <a:xfrm>
            <a:off x="2053310" y="245423"/>
            <a:ext cx="7513880" cy="2076296"/>
          </a:xfrm>
          <a:noFill/>
        </p:spPr>
        <p:txBody>
          <a:bodyPr anchor="t"/>
          <a:lstStyle/>
          <a:p>
            <a:pPr eaLnBrk="1" hangingPunct="1"/>
            <a:r>
              <a:rPr lang="en-GB" sz="6000" b="1" dirty="0">
                <a:solidFill>
                  <a:schemeClr val="bg1"/>
                </a:solidFill>
              </a:rPr>
              <a:t>Any Questions please ask HR.</a:t>
            </a:r>
            <a:endParaRPr lang="en-US" altLang="en-US" sz="6000" b="1" dirty="0">
              <a:solidFill>
                <a:schemeClr val="bg1"/>
              </a:solidFill>
            </a:endParaRPr>
          </a:p>
        </p:txBody>
      </p:sp>
      <p:pic>
        <p:nvPicPr>
          <p:cNvPr id="16388" name="Picture 6" descr="JCP Solicitors Logo (Left) (Transparent Whi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2688" y="5029097"/>
            <a:ext cx="3745412" cy="169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AutoShape 8"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0" name="AutoShape 10"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1" name="AutoShape 12"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sp>
        <p:nvSpPr>
          <p:cNvPr id="16392" name="AutoShape 14" descr="Related image"/>
          <p:cNvSpPr>
            <a:spLocks noChangeAspect="1" noChangeArrowheads="1"/>
          </p:cNvSpPr>
          <p:nvPr/>
        </p:nvSpPr>
        <p:spPr bwMode="auto">
          <a:xfrm>
            <a:off x="1619015" y="-101468"/>
            <a:ext cx="214306" cy="214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3600">
                <a:solidFill>
                  <a:srgbClr val="777777"/>
                </a:solidFill>
                <a:latin typeface="Myriad Pro" panose="020B0503030403020204" pitchFamily="34" charset="0"/>
                <a:sym typeface="Gill Sans" charset="0"/>
              </a:defRPr>
            </a:lvl1pPr>
            <a:lvl2pPr marL="742950" indent="-285750" algn="ctr">
              <a:defRPr sz="3600">
                <a:solidFill>
                  <a:srgbClr val="777777"/>
                </a:solidFill>
                <a:latin typeface="Myriad Pro" panose="020B0503030403020204" pitchFamily="34" charset="0"/>
                <a:sym typeface="Gill Sans" charset="0"/>
              </a:defRPr>
            </a:lvl2pPr>
            <a:lvl3pPr marL="1143000" indent="-228600" algn="ctr">
              <a:defRPr sz="3600">
                <a:solidFill>
                  <a:srgbClr val="777777"/>
                </a:solidFill>
                <a:latin typeface="Myriad Pro" panose="020B0503030403020204" pitchFamily="34" charset="0"/>
                <a:sym typeface="Gill Sans" charset="0"/>
              </a:defRPr>
            </a:lvl3pPr>
            <a:lvl4pPr marL="1600200" indent="-228600" algn="ctr">
              <a:defRPr sz="3600">
                <a:solidFill>
                  <a:srgbClr val="777777"/>
                </a:solidFill>
                <a:latin typeface="Myriad Pro" panose="020B0503030403020204" pitchFamily="34" charset="0"/>
                <a:sym typeface="Gill Sans" charset="0"/>
              </a:defRPr>
            </a:lvl4pPr>
            <a:lvl5pPr marL="2057400" indent="-228600" algn="ctr">
              <a:defRPr sz="3600">
                <a:solidFill>
                  <a:srgbClr val="777777"/>
                </a:solidFill>
                <a:latin typeface="Myriad Pro" panose="020B0503030403020204" pitchFamily="34" charset="0"/>
                <a:sym typeface="Gill Sans" charset="0"/>
              </a:defRPr>
            </a:lvl5pPr>
            <a:lvl6pPr marL="25146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6pPr>
            <a:lvl7pPr marL="29718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7pPr>
            <a:lvl8pPr marL="34290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8pPr>
            <a:lvl9pPr marL="3886200" indent="-228600" algn="ctr" eaLnBrk="0" fontAlgn="base" hangingPunct="0">
              <a:spcBef>
                <a:spcPct val="0"/>
              </a:spcBef>
              <a:spcAft>
                <a:spcPct val="0"/>
              </a:spcAft>
              <a:defRPr sz="3600">
                <a:solidFill>
                  <a:srgbClr val="777777"/>
                </a:solidFill>
                <a:latin typeface="Myriad Pro" panose="020B0503030403020204" pitchFamily="34" charset="0"/>
                <a:sym typeface="Gill Sans" charset="0"/>
              </a:defRPr>
            </a:lvl9pPr>
          </a:lstStyle>
          <a:p>
            <a:pPr algn="l" fontAlgn="base">
              <a:spcBef>
                <a:spcPct val="0"/>
              </a:spcBef>
              <a:spcAft>
                <a:spcPct val="0"/>
              </a:spcAft>
            </a:pPr>
            <a:endParaRPr lang="en-GB" altLang="en-US" sz="2953">
              <a:solidFill>
                <a:srgbClr val="000000"/>
              </a:solidFill>
              <a:latin typeface="Gill Sans" charset="0"/>
            </a:endParaRPr>
          </a:p>
        </p:txBody>
      </p:sp>
      <p:pic>
        <p:nvPicPr>
          <p:cNvPr id="8" name="Content Placeholder 6"/>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4379912" y="2321719"/>
            <a:ext cx="3289300" cy="4074736"/>
          </a:xfrm>
          <a:prstGeom prst="rect">
            <a:avLst/>
          </a:prstGeom>
        </p:spPr>
      </p:pic>
      <p:pic>
        <p:nvPicPr>
          <p:cNvPr id="7" name="Audio 6">
            <a:hlinkClick r:id="" action="ppaction://media"/>
            <a:extLst>
              <a:ext uri="{FF2B5EF4-FFF2-40B4-BE49-F238E27FC236}">
                <a16:creationId xmlns:a16="http://schemas.microsoft.com/office/drawing/2014/main" id="{D1AF442C-87B4-1640-A47C-EDAA4B9D66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97353095"/>
      </p:ext>
    </p:extLst>
  </p:cSld>
  <p:clrMapOvr>
    <a:masterClrMapping/>
  </p:clrMapOvr>
  <p:transition advTm="15109">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06F6-90CF-AC4B-923B-B9B8CABD4136}"/>
              </a:ext>
            </a:extLst>
          </p:cNvPr>
          <p:cNvSpPr>
            <a:spLocks noGrp="1"/>
          </p:cNvSpPr>
          <p:nvPr>
            <p:ph type="title"/>
          </p:nvPr>
        </p:nvSpPr>
        <p:spPr>
          <a:xfrm>
            <a:off x="1032867" y="91449"/>
            <a:ext cx="9810750" cy="1150755"/>
          </a:xfrm>
        </p:spPr>
        <p:txBody>
          <a:bodyPr/>
          <a:lstStyle/>
          <a:p>
            <a:r>
              <a:rPr lang="en-US" b="1" dirty="0">
                <a:solidFill>
                  <a:srgbClr val="002060"/>
                </a:solidFill>
              </a:rPr>
              <a:t>Bibliography </a:t>
            </a:r>
          </a:p>
        </p:txBody>
      </p:sp>
      <p:sp>
        <p:nvSpPr>
          <p:cNvPr id="3" name="Content Placeholder 2">
            <a:extLst>
              <a:ext uri="{FF2B5EF4-FFF2-40B4-BE49-F238E27FC236}">
                <a16:creationId xmlns:a16="http://schemas.microsoft.com/office/drawing/2014/main" id="{50CCC1DF-D91E-B246-B9AB-9DB9CA519D71}"/>
              </a:ext>
            </a:extLst>
          </p:cNvPr>
          <p:cNvSpPr>
            <a:spLocks noGrp="1"/>
          </p:cNvSpPr>
          <p:nvPr>
            <p:ph idx="1"/>
          </p:nvPr>
        </p:nvSpPr>
        <p:spPr>
          <a:xfrm>
            <a:off x="0" y="1128937"/>
            <a:ext cx="12139977" cy="5918968"/>
          </a:xfrm>
        </p:spPr>
        <p:txBody>
          <a:bodyPr/>
          <a:lstStyle/>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Cooper, K., (2019) Five ways to create a coaching culture. 22 November, p. 1.</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Griffiths, D. &amp; Inman, M., (2017) Is it time to take learning design to task?. </a:t>
            </a:r>
            <a:r>
              <a:rPr lang="en-GB" sz="1400" i="1" dirty="0">
                <a:solidFill>
                  <a:schemeClr val="tx1"/>
                </a:solidFill>
              </a:rPr>
              <a:t>Journal of adult and continuing education, </a:t>
            </a:r>
            <a:r>
              <a:rPr lang="en-GB" sz="1400" dirty="0">
                <a:solidFill>
                  <a:schemeClr val="tx1"/>
                </a:solidFill>
              </a:rPr>
              <a:t>23(2), pp. 226-249.</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Hart, J., (2020) </a:t>
            </a:r>
            <a:r>
              <a:rPr lang="en-GB" sz="1400" i="1" dirty="0">
                <a:solidFill>
                  <a:schemeClr val="tx1"/>
                </a:solidFill>
              </a:rPr>
              <a:t>Top 200 Tools for Learning. </a:t>
            </a:r>
            <a:r>
              <a:rPr lang="en-GB" sz="1400" dirty="0">
                <a:solidFill>
                  <a:schemeClr val="tx1"/>
                </a:solidFill>
              </a:rPr>
              <a:t>[Online] </a:t>
            </a:r>
            <a:br>
              <a:rPr lang="en-GB" sz="1400" dirty="0">
                <a:solidFill>
                  <a:schemeClr val="tx1"/>
                </a:solidFill>
              </a:rPr>
            </a:br>
            <a:r>
              <a:rPr lang="en-GB" sz="1400" dirty="0">
                <a:solidFill>
                  <a:schemeClr val="tx1"/>
                </a:solidFill>
              </a:rPr>
              <a:t>Available at: </a:t>
            </a:r>
            <a:r>
              <a:rPr lang="en-GB" sz="1400" u="sng" dirty="0">
                <a:solidFill>
                  <a:schemeClr val="tx1"/>
                </a:solidFill>
              </a:rPr>
              <a:t>https://www.toptools4learning.com</a:t>
            </a:r>
            <a:br>
              <a:rPr lang="en-GB" sz="1400" dirty="0">
                <a:solidFill>
                  <a:schemeClr val="tx1"/>
                </a:solidFill>
              </a:rPr>
            </a:br>
            <a:r>
              <a:rPr lang="en-GB" sz="1400" dirty="0">
                <a:solidFill>
                  <a:schemeClr val="tx1"/>
                </a:solidFill>
              </a:rPr>
              <a:t>[Accessed 16 March 2021].</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a) Microsoft, (2020) </a:t>
            </a:r>
            <a:r>
              <a:rPr lang="en-GB" sz="1400" i="1" dirty="0">
                <a:solidFill>
                  <a:schemeClr val="tx1"/>
                </a:solidFill>
              </a:rPr>
              <a:t>Record a presentation. </a:t>
            </a:r>
            <a:r>
              <a:rPr lang="en-GB" sz="1400" dirty="0">
                <a:solidFill>
                  <a:schemeClr val="tx1"/>
                </a:solidFill>
              </a:rPr>
              <a:t>[Online] </a:t>
            </a:r>
            <a:br>
              <a:rPr lang="en-GB" sz="1400" dirty="0">
                <a:solidFill>
                  <a:schemeClr val="tx1"/>
                </a:solidFill>
              </a:rPr>
            </a:br>
            <a:r>
              <a:rPr lang="en-GB" sz="1400" dirty="0">
                <a:solidFill>
                  <a:schemeClr val="tx1"/>
                </a:solidFill>
              </a:rPr>
              <a:t>Available at: </a:t>
            </a:r>
            <a:r>
              <a:rPr lang="en-GB" sz="1400" u="sng" dirty="0">
                <a:solidFill>
                  <a:schemeClr val="tx1"/>
                </a:solidFill>
              </a:rPr>
              <a:t>https://</a:t>
            </a:r>
            <a:r>
              <a:rPr lang="en-GB" sz="1400" u="sng" dirty="0" err="1">
                <a:solidFill>
                  <a:schemeClr val="tx1"/>
                </a:solidFill>
              </a:rPr>
              <a:t>support.microsoft.com</a:t>
            </a:r>
            <a:r>
              <a:rPr lang="en-GB" sz="1400" u="sng" dirty="0">
                <a:solidFill>
                  <a:schemeClr val="tx1"/>
                </a:solidFill>
              </a:rPr>
              <a:t>/</a:t>
            </a:r>
            <a:r>
              <a:rPr lang="en-GB" sz="1400" u="sng" dirty="0" err="1">
                <a:solidFill>
                  <a:schemeClr val="tx1"/>
                </a:solidFill>
              </a:rPr>
              <a:t>en</a:t>
            </a:r>
            <a:r>
              <a:rPr lang="en-GB" sz="1400" u="sng" dirty="0">
                <a:solidFill>
                  <a:schemeClr val="tx1"/>
                </a:solidFill>
              </a:rPr>
              <a:t>-us/office/record-a-presentation-2570dff5-f81c-40bc-b404-e04e95ffab33</a:t>
            </a:r>
            <a:br>
              <a:rPr lang="en-GB" sz="1400" dirty="0">
                <a:solidFill>
                  <a:schemeClr val="tx1"/>
                </a:solidFill>
              </a:rPr>
            </a:br>
            <a:r>
              <a:rPr lang="en-GB" sz="1400" dirty="0">
                <a:solidFill>
                  <a:schemeClr val="tx1"/>
                </a:solidFill>
              </a:rPr>
              <a:t>[Accessed 17 March 2021].</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b) Microsoft, (2020) </a:t>
            </a:r>
            <a:r>
              <a:rPr lang="en-GB" sz="1400" i="1" dirty="0">
                <a:solidFill>
                  <a:schemeClr val="tx1"/>
                </a:solidFill>
              </a:rPr>
              <a:t>Record a slide show with narration and slide timings. </a:t>
            </a:r>
            <a:r>
              <a:rPr lang="en-GB" sz="1400" dirty="0">
                <a:solidFill>
                  <a:schemeClr val="tx1"/>
                </a:solidFill>
              </a:rPr>
              <a:t>[Online] </a:t>
            </a:r>
            <a:br>
              <a:rPr lang="en-GB" sz="1400" dirty="0">
                <a:solidFill>
                  <a:schemeClr val="tx1"/>
                </a:solidFill>
              </a:rPr>
            </a:br>
            <a:r>
              <a:rPr lang="en-GB" sz="1400" dirty="0">
                <a:solidFill>
                  <a:schemeClr val="tx1"/>
                </a:solidFill>
              </a:rPr>
              <a:t>Available at: </a:t>
            </a:r>
            <a:r>
              <a:rPr lang="en-GB" sz="1400" u="sng" dirty="0">
                <a:solidFill>
                  <a:schemeClr val="tx1"/>
                </a:solidFill>
              </a:rPr>
              <a:t>https://</a:t>
            </a:r>
            <a:r>
              <a:rPr lang="en-GB" sz="1400" u="sng" dirty="0" err="1">
                <a:solidFill>
                  <a:schemeClr val="tx1"/>
                </a:solidFill>
              </a:rPr>
              <a:t>support.microsoft.com</a:t>
            </a:r>
            <a:r>
              <a:rPr lang="en-GB" sz="1400" u="sng" dirty="0">
                <a:solidFill>
                  <a:schemeClr val="tx1"/>
                </a:solidFill>
              </a:rPr>
              <a:t>/</a:t>
            </a:r>
            <a:r>
              <a:rPr lang="en-GB" sz="1400" u="sng" dirty="0" err="1">
                <a:solidFill>
                  <a:schemeClr val="tx1"/>
                </a:solidFill>
              </a:rPr>
              <a:t>en</a:t>
            </a:r>
            <a:r>
              <a:rPr lang="en-GB" sz="1400" u="sng" dirty="0">
                <a:solidFill>
                  <a:schemeClr val="tx1"/>
                </a:solidFill>
              </a:rPr>
              <a:t>-us/office/record-a-slide-show-with-narration-and-slide-timings-0b9502c6-5f6c-40ae-b1e7-e47d8741161c</a:t>
            </a:r>
            <a:br>
              <a:rPr lang="en-GB" sz="1400" dirty="0">
                <a:solidFill>
                  <a:schemeClr val="tx1"/>
                </a:solidFill>
              </a:rPr>
            </a:br>
            <a:r>
              <a:rPr lang="en-GB" sz="1400" dirty="0">
                <a:solidFill>
                  <a:schemeClr val="tx1"/>
                </a:solidFill>
              </a:rPr>
              <a:t>[Accessed 17 March 2021].</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Shackleton-Jones, N., (2019) Resources not Courses. In: </a:t>
            </a:r>
            <a:r>
              <a:rPr lang="en-GB" sz="1400" i="1" dirty="0">
                <a:solidFill>
                  <a:schemeClr val="tx1"/>
                </a:solidFill>
              </a:rPr>
              <a:t>How People Learn. </a:t>
            </a:r>
            <a:r>
              <a:rPr lang="en-GB" sz="1400" dirty="0">
                <a:solidFill>
                  <a:schemeClr val="tx1"/>
                </a:solidFill>
              </a:rPr>
              <a:t>London: Kogan </a:t>
            </a:r>
            <a:r>
              <a:rPr lang="en-GB" sz="1400" dirty="0" err="1">
                <a:solidFill>
                  <a:schemeClr val="tx1"/>
                </a:solidFill>
              </a:rPr>
              <a:t>Pge</a:t>
            </a:r>
            <a:r>
              <a:rPr lang="en-GB" sz="1400" dirty="0">
                <a:solidFill>
                  <a:schemeClr val="tx1"/>
                </a:solidFill>
              </a:rPr>
              <a:t>, pp. 109-117</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Solicitors, J., (2021) </a:t>
            </a:r>
            <a:r>
              <a:rPr lang="en-GB" sz="1400" i="1" dirty="0">
                <a:solidFill>
                  <a:schemeClr val="tx1"/>
                </a:solidFill>
              </a:rPr>
              <a:t>Appraisal Forms, </a:t>
            </a:r>
            <a:r>
              <a:rPr lang="en-GB" sz="1400" dirty="0">
                <a:solidFill>
                  <a:schemeClr val="tx1"/>
                </a:solidFill>
              </a:rPr>
              <a:t>Swansea: JCP</a:t>
            </a:r>
          </a:p>
          <a:p>
            <a:pPr marL="514350" indent="-514350">
              <a:buFont typeface="+mj-lt"/>
              <a:buAutoNum type="arabicPeriod"/>
            </a:pPr>
            <a:endParaRPr lang="en-GB" sz="1400" dirty="0">
              <a:solidFill>
                <a:schemeClr val="tx1"/>
              </a:solidFill>
            </a:endParaRPr>
          </a:p>
          <a:p>
            <a:pPr marL="514350" indent="-514350">
              <a:buFont typeface="+mj-lt"/>
              <a:buAutoNum type="arabicPeriod"/>
            </a:pPr>
            <a:r>
              <a:rPr lang="en-GB" sz="1400" dirty="0">
                <a:solidFill>
                  <a:schemeClr val="tx1"/>
                </a:solidFill>
              </a:rPr>
              <a:t>Stewart, J. &amp; Cureton, P., (2014) </a:t>
            </a:r>
            <a:r>
              <a:rPr lang="en-GB" sz="1400" i="1" dirty="0">
                <a:solidFill>
                  <a:schemeClr val="tx1"/>
                </a:solidFill>
              </a:rPr>
              <a:t>Designing, delivering and evaluating learning and development : essentials in practice. </a:t>
            </a:r>
            <a:r>
              <a:rPr lang="en-GB" sz="1400" dirty="0">
                <a:solidFill>
                  <a:schemeClr val="tx1"/>
                </a:solidFill>
              </a:rPr>
              <a:t>1st ed. London: Chartered Institute of Personnel and Development.</a:t>
            </a:r>
          </a:p>
          <a:p>
            <a:r>
              <a:rPr lang="en-GB" sz="1400" b="1" dirty="0">
                <a:solidFill>
                  <a:schemeClr val="tx1"/>
                </a:solidFill>
              </a:rPr>
              <a:t>This Resource was saved in the One Drive. Please use the link to access:</a:t>
            </a:r>
            <a:r>
              <a:rPr lang="en-GB" sz="1400" dirty="0">
                <a:solidFill>
                  <a:schemeClr val="tx1"/>
                </a:solidFill>
              </a:rPr>
              <a:t> </a:t>
            </a:r>
            <a:r>
              <a:rPr lang="en-GB" sz="1400" dirty="0">
                <a:solidFill>
                  <a:schemeClr val="tx1"/>
                </a:solidFill>
                <a:hlinkClick r:id="rId3"/>
              </a:rPr>
              <a:t>https://uowtsd-my.sharepoint.com/:p:/g/personal/1650525_student_uwtsd_ac_uk/EdwZtzjuNIlLkxwPq5EQ6swBRlGIxjgvyR0wGgGWdmBHEw</a:t>
            </a:r>
            <a:r>
              <a:rPr lang="en-GB" sz="1400" dirty="0">
                <a:solidFill>
                  <a:schemeClr val="tx1"/>
                </a:solidFill>
              </a:rPr>
              <a:t> </a:t>
            </a:r>
            <a:endParaRPr lang="en-GB" dirty="0">
              <a:solidFill>
                <a:schemeClr val="tx1"/>
              </a:solidFill>
            </a:endParaRPr>
          </a:p>
          <a:p>
            <a:pPr marL="514350" indent="-514350">
              <a:buFont typeface="+mj-lt"/>
              <a:buAutoNum type="arabicPeriod"/>
            </a:pPr>
            <a:endParaRPr lang="en-GB" dirty="0">
              <a:solidFill>
                <a:schemeClr val="tx1"/>
              </a:solidFill>
            </a:endParaRPr>
          </a:p>
          <a:p>
            <a:endParaRPr lang="en-GB" dirty="0">
              <a:solidFill>
                <a:schemeClr val="tx1"/>
              </a:solidFill>
            </a:endParaRPr>
          </a:p>
          <a:p>
            <a:br>
              <a:rPr lang="en-GB" dirty="0"/>
            </a:br>
            <a:endParaRPr lang="en-GB" dirty="0"/>
          </a:p>
          <a:p>
            <a:endParaRPr lang="en-GB" dirty="0">
              <a:solidFill>
                <a:schemeClr val="tx1"/>
              </a:solidFill>
            </a:endParaRPr>
          </a:p>
          <a:p>
            <a:br>
              <a:rPr lang="en-GB" dirty="0"/>
            </a:br>
            <a:endParaRPr lang="en-GB" dirty="0"/>
          </a:p>
          <a:p>
            <a:endParaRPr lang="en-US" dirty="0">
              <a:solidFill>
                <a:schemeClr val="tx1"/>
              </a:solidFill>
            </a:endParaRPr>
          </a:p>
        </p:txBody>
      </p:sp>
    </p:spTree>
    <p:extLst>
      <p:ext uri="{BB962C8B-B14F-4D97-AF65-F5344CB8AC3E}">
        <p14:creationId xmlns:p14="http://schemas.microsoft.com/office/powerpoint/2010/main" val="735825548"/>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itle &amp; Subtitle">
  <a:themeElements>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Title &amp; Subtitl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200" b="0" i="0" u="none" strike="noStrike" cap="none" normalizeH="0" baseline="0" smtClean="0">
            <a:ln>
              <a:noFill/>
            </a:ln>
            <a:solidFill>
              <a:srgbClr val="000000"/>
            </a:solidFill>
            <a:effectLst/>
            <a:latin typeface="Gill Sans" charset="0"/>
            <a:sym typeface="Gill Sans" charset="0"/>
          </a:defRPr>
        </a:defPPr>
      </a:lstStyle>
    </a:ln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5759</TotalTime>
  <Words>1026</Words>
  <Application>Microsoft Macintosh PowerPoint</Application>
  <PresentationFormat>Widescreen</PresentationFormat>
  <Paragraphs>131</Paragraphs>
  <Slides>13</Slides>
  <Notes>12</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vt:lpstr>
      <vt:lpstr>Myriad Pro</vt:lpstr>
      <vt:lpstr>Wingdings</vt:lpstr>
      <vt:lpstr>Title &amp; Subtitle</vt:lpstr>
      <vt:lpstr>Step by Step Appraisal Process</vt:lpstr>
      <vt:lpstr>The process</vt:lpstr>
      <vt:lpstr>PowerPoint Presentation</vt:lpstr>
      <vt:lpstr>How can you prepare?</vt:lpstr>
      <vt:lpstr>Start the meeting</vt:lpstr>
      <vt:lpstr>PowerPoint Presentation</vt:lpstr>
      <vt:lpstr>Closing the meeting</vt:lpstr>
      <vt:lpstr>Once the Meeting has  concluded</vt:lpstr>
      <vt:lpstr>Action Plan – Live document</vt:lpstr>
      <vt:lpstr>What next? </vt:lpstr>
      <vt:lpstr>Recap the process</vt:lpstr>
      <vt:lpstr>Any Questions please ask HR.</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Denise Warlow</dc:creator>
  <cp:lastModifiedBy>Lucy Miles</cp:lastModifiedBy>
  <cp:revision>114</cp:revision>
  <cp:lastPrinted>2019-06-27T16:46:42Z</cp:lastPrinted>
  <dcterms:created xsi:type="dcterms:W3CDTF">2019-06-25T10:33:48Z</dcterms:created>
  <dcterms:modified xsi:type="dcterms:W3CDTF">2021-03-25T12:30:33Z</dcterms:modified>
</cp:coreProperties>
</file>