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465" r:id="rId3"/>
    <p:sldId id="466" r:id="rId4"/>
    <p:sldId id="467" r:id="rId5"/>
    <p:sldId id="468" r:id="rId6"/>
    <p:sldId id="469" r:id="rId7"/>
    <p:sldId id="470" r:id="rId8"/>
    <p:sldId id="471" r:id="rId9"/>
    <p:sldId id="472" r:id="rId10"/>
    <p:sldId id="473" r:id="rId11"/>
    <p:sldId id="474" r:id="rId12"/>
    <p:sldId id="475" r:id="rId13"/>
    <p:sldId id="477" r:id="rId14"/>
    <p:sldId id="478" r:id="rId15"/>
    <p:sldId id="479" r:id="rId16"/>
    <p:sldId id="480" r:id="rId17"/>
    <p:sldId id="482" r:id="rId18"/>
    <p:sldId id="483" r:id="rId19"/>
    <p:sldId id="484" r:id="rId20"/>
    <p:sldId id="485" r:id="rId21"/>
    <p:sldId id="486" r:id="rId22"/>
    <p:sldId id="487" r:id="rId23"/>
    <p:sldId id="488" r:id="rId24"/>
    <p:sldId id="506" r:id="rId25"/>
    <p:sldId id="507" r:id="rId26"/>
    <p:sldId id="508" r:id="rId27"/>
    <p:sldId id="509" r:id="rId28"/>
    <p:sldId id="511" r:id="rId29"/>
    <p:sldId id="513" r:id="rId30"/>
    <p:sldId id="514" r:id="rId31"/>
    <p:sldId id="515" r:id="rId32"/>
    <p:sldId id="516" r:id="rId33"/>
    <p:sldId id="517" r:id="rId34"/>
    <p:sldId id="518" r:id="rId35"/>
    <p:sldId id="519" r:id="rId36"/>
    <p:sldId id="5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94660"/>
  </p:normalViewPr>
  <p:slideViewPr>
    <p:cSldViewPr snapToGrid="0">
      <p:cViewPr>
        <p:scale>
          <a:sx n="76" d="100"/>
          <a:sy n="76" d="100"/>
        </p:scale>
        <p:origin x="228" y="-5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0AA8C-8F5E-4635-81EC-6A14ED48EE15}"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B53FC-932B-4265-81BB-F0AE29A2139A}" type="slidenum">
              <a:rPr lang="en-GB" smtClean="0"/>
              <a:t>‹#›</a:t>
            </a:fld>
            <a:endParaRPr lang="en-GB"/>
          </a:p>
        </p:txBody>
      </p:sp>
    </p:spTree>
    <p:extLst>
      <p:ext uri="{BB962C8B-B14F-4D97-AF65-F5344CB8AC3E}">
        <p14:creationId xmlns:p14="http://schemas.microsoft.com/office/powerpoint/2010/main" val="29570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F19F1-F3CE-4752-A372-4A5EA2E26743}" type="slidenum">
              <a:rPr lang="en-GB" smtClean="0"/>
              <a:t>1</a:t>
            </a:fld>
            <a:endParaRPr lang="en-GB"/>
          </a:p>
        </p:txBody>
      </p:sp>
    </p:spTree>
    <p:extLst>
      <p:ext uri="{BB962C8B-B14F-4D97-AF65-F5344CB8AC3E}">
        <p14:creationId xmlns:p14="http://schemas.microsoft.com/office/powerpoint/2010/main" val="170182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5B89-4556-ACDD-8427-3924067D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995823-AF50-585C-DC87-1A648C41F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19F1EE-35CA-9555-8224-325728263322}"/>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E86314F2-142E-ED02-C87C-9E7E1B4BDB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65F7E-F4BB-6E6C-0308-326032C5E3FB}"/>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907144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F965-E686-D8B8-F2C8-2CD2B92354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49B1F4-2187-C89F-FB12-0A626E80FF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407B9-FE8D-E2D5-6A8B-976634C4E019}"/>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F4307503-68BD-4CB0-F3BA-1E7CE144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FE1C3-2BCC-C36A-94A7-FB0100C98F7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69792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C40A-D570-FBC4-28EC-6B547F6FF2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36823F-F6A6-68FA-17E9-F945AA6093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371B02-9E93-4DBC-02EB-1ACC43AB30AC}"/>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018E6416-BFDC-6814-1072-149056CF2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ECD01-17A0-6910-4F77-030515ADCA09}"/>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15044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C559-D31E-4BD9-7CE1-FB322BE409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91329A-67C0-8B32-24D4-615EE8B26C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E71001-3D14-9C8A-4277-D1CF10F62C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A36497-6B3D-9142-2C55-5AB75FDB753A}"/>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1990A120-4E47-6A19-1689-D11248A4C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9C696D-EACD-3B30-60CA-2A044E7B57F1}"/>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102257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5547-1400-4A29-D074-E2D434C06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2CA335-0549-7CB9-CFF0-6CE9BAC2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6A8F6-B2D0-5D84-AB3B-8B3C24D85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A44119-C702-CBC3-0777-0E5855DBE3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4B11DB-381E-A908-3A9E-E933EC205F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D58CDA-A7E8-729C-D041-FF50F739CBB7}"/>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8" name="Footer Placeholder 7">
            <a:extLst>
              <a:ext uri="{FF2B5EF4-FFF2-40B4-BE49-F238E27FC236}">
                <a16:creationId xmlns:a16="http://schemas.microsoft.com/office/drawing/2014/main" id="{994A3787-B739-9B84-0DB8-4479D2BF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88791E-E205-C45F-83B7-4041EA659AFA}"/>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73795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8D22-2027-2EA8-765E-23BCFA9E1B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C1A0FF1-11C6-FB29-97F4-C6D051BC0F75}"/>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4" name="Footer Placeholder 3">
            <a:extLst>
              <a:ext uri="{FF2B5EF4-FFF2-40B4-BE49-F238E27FC236}">
                <a16:creationId xmlns:a16="http://schemas.microsoft.com/office/drawing/2014/main" id="{B891D6CC-865B-30D2-5CC9-8EEA8A7F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D4D100-F7FC-12D0-D4FA-E581F33EC265}"/>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3091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3326F6-87AD-422F-80E9-181622EB7BC2}"/>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3" name="Footer Placeholder 2">
            <a:extLst>
              <a:ext uri="{FF2B5EF4-FFF2-40B4-BE49-F238E27FC236}">
                <a16:creationId xmlns:a16="http://schemas.microsoft.com/office/drawing/2014/main" id="{7ACA4F60-3AF7-E1F8-5A59-1D348D1AF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79689-94C2-83B5-1DE0-32BA1C9CD57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35989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C1A6-18C1-A88C-DFE4-36FC65875F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DE540-DC9F-390F-1869-EA4320A99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E81ED4-4E7B-6F88-9AD3-313BD0AB9E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47E24B-2563-4588-16BB-87CFB49E65D9}"/>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BF916FB5-762C-5D00-595C-85ABA0540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6580A-6E1E-F173-1D3A-358965BAF75D}"/>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222711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AC94-75AB-0215-FCAD-826228C9ED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E3D642-DF72-225C-69B1-51E579193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DF2917-9286-F3E0-5075-76D27E12FF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12098-FFD8-1C23-3D83-440158146957}"/>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6" name="Footer Placeholder 5">
            <a:extLst>
              <a:ext uri="{FF2B5EF4-FFF2-40B4-BE49-F238E27FC236}">
                <a16:creationId xmlns:a16="http://schemas.microsoft.com/office/drawing/2014/main" id="{D2675031-675D-E75C-1215-BF38DB3F4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553BC-AB98-3667-7281-57D7FA625460}"/>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95241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7440-BC94-C6FF-42E6-EA5AEC2BB6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7ABD2D7-4F77-ACCD-0A3F-5230670B26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D88DC-A5E4-5A05-26A9-68D8A2D5EA14}"/>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9CA9F7DA-EECA-5371-EBCB-964073E42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A8C9D-17F5-9B97-99B7-9E3F6D0C34A3}"/>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4291026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EE0697-D201-E1E2-1BC2-17AA6A82B9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E431F8-B97D-7212-5261-1BBA154CEF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EEC49-7067-F01A-F2B4-DC3228AB1E65}"/>
              </a:ext>
            </a:extLst>
          </p:cNvPr>
          <p:cNvSpPr>
            <a:spLocks noGrp="1"/>
          </p:cNvSpPr>
          <p:nvPr>
            <p:ph type="dt" sz="half" idx="10"/>
          </p:nvPr>
        </p:nvSpPr>
        <p:spPr/>
        <p:txBody>
          <a:body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42ADD009-279C-894F-03EE-03EA5962B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AD141B-35F1-88B3-8072-59A9109E5827}"/>
              </a:ext>
            </a:extLst>
          </p:cNvPr>
          <p:cNvSpPr>
            <a:spLocks noGrp="1"/>
          </p:cNvSpPr>
          <p:nvPr>
            <p:ph type="sldNum" sz="quarter" idx="12"/>
          </p:nvPr>
        </p:nvSpPr>
        <p:spPr/>
        <p:txBody>
          <a:bodyPr/>
          <a:lstStyle/>
          <a:p>
            <a:fld id="{B22A7AB0-149E-4DBB-A1DD-CBBE59D3B1BF}" type="slidenum">
              <a:rPr lang="en-GB" smtClean="0"/>
              <a:t>‹#›</a:t>
            </a:fld>
            <a:endParaRPr lang="en-GB"/>
          </a:p>
        </p:txBody>
      </p:sp>
    </p:spTree>
    <p:extLst>
      <p:ext uri="{BB962C8B-B14F-4D97-AF65-F5344CB8AC3E}">
        <p14:creationId xmlns:p14="http://schemas.microsoft.com/office/powerpoint/2010/main" val="385184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28FB4-671A-50EF-A8B3-A4F95CEBC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E39F177-D6DD-4EAB-63A7-69770E3F55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C0F186-DE12-6653-B2A3-575EE7D6EC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61C5D-81FB-4B45-9455-EEFDCC3CC5F9}" type="datetimeFigureOut">
              <a:rPr lang="en-GB" smtClean="0"/>
              <a:t>15/07/2026</a:t>
            </a:fld>
            <a:endParaRPr lang="en-GB"/>
          </a:p>
        </p:txBody>
      </p:sp>
      <p:sp>
        <p:nvSpPr>
          <p:cNvPr id="5" name="Footer Placeholder 4">
            <a:extLst>
              <a:ext uri="{FF2B5EF4-FFF2-40B4-BE49-F238E27FC236}">
                <a16:creationId xmlns:a16="http://schemas.microsoft.com/office/drawing/2014/main" id="{8662E7EE-5DA9-33E1-B2FB-8BD7F0877C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42ECA2-AC52-A17B-98A7-88E1C3B00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2A7AB0-149E-4DBB-A1DD-CBBE59D3B1BF}" type="slidenum">
              <a:rPr lang="en-GB" smtClean="0"/>
              <a:t>‹#›</a:t>
            </a:fld>
            <a:endParaRPr lang="en-GB"/>
          </a:p>
        </p:txBody>
      </p:sp>
    </p:spTree>
    <p:extLst>
      <p:ext uri="{BB962C8B-B14F-4D97-AF65-F5344CB8AC3E}">
        <p14:creationId xmlns:p14="http://schemas.microsoft.com/office/powerpoint/2010/main" val="2557325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8: The World after WWII</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F9B1-47F9-A6D0-8F84-A848A11844E6}"/>
              </a:ext>
            </a:extLst>
          </p:cNvPr>
          <p:cNvSpPr>
            <a:spLocks noGrp="1"/>
          </p:cNvSpPr>
          <p:nvPr>
            <p:ph type="title"/>
          </p:nvPr>
        </p:nvSpPr>
        <p:spPr/>
        <p:txBody>
          <a:bodyPr/>
          <a:lstStyle/>
          <a:p>
            <a:pPr algn="ctr"/>
            <a:r>
              <a:rPr lang="en-GB" dirty="0"/>
              <a:t>In the wake of WWII </a:t>
            </a:r>
          </a:p>
        </p:txBody>
      </p:sp>
      <p:sp>
        <p:nvSpPr>
          <p:cNvPr id="3" name="Content Placeholder 2">
            <a:extLst>
              <a:ext uri="{FF2B5EF4-FFF2-40B4-BE49-F238E27FC236}">
                <a16:creationId xmlns:a16="http://schemas.microsoft.com/office/drawing/2014/main" id="{D15DE857-E4F9-A107-362C-F8826711B0BE}"/>
              </a:ext>
            </a:extLst>
          </p:cNvPr>
          <p:cNvSpPr>
            <a:spLocks noGrp="1"/>
          </p:cNvSpPr>
          <p:nvPr>
            <p:ph idx="1"/>
          </p:nvPr>
        </p:nvSpPr>
        <p:spPr/>
        <p:txBody>
          <a:bodyPr>
            <a:normAutofit/>
          </a:bodyPr>
          <a:lstStyle/>
          <a:p>
            <a:r>
              <a:rPr lang="en-GB" dirty="0"/>
              <a:t>At the end of WWII, the Allies held a series of conferences at which they outlined the contours of a postwar settlement. </a:t>
            </a:r>
          </a:p>
          <a:p>
            <a:r>
              <a:rPr lang="en-GB" dirty="0"/>
              <a:t>They shared a common concern with the control of their main adversaries, Germany and Japan, and a common desire to prevent future wars. </a:t>
            </a:r>
          </a:p>
          <a:p>
            <a:r>
              <a:rPr lang="en-GB" dirty="0"/>
              <a:t>But each Allied nation also had national interests to protect. </a:t>
            </a:r>
          </a:p>
          <a:p>
            <a:r>
              <a:rPr lang="en-GB" dirty="0"/>
              <a:t>The challenge was to weave a peace that would satisfy those interests while creating lasting stability. </a:t>
            </a:r>
          </a:p>
          <a:p>
            <a:pPr marL="0" indent="0">
              <a:buNone/>
            </a:pPr>
            <a:endParaRPr lang="en-GB" dirty="0"/>
          </a:p>
        </p:txBody>
      </p:sp>
    </p:spTree>
    <p:extLst>
      <p:ext uri="{BB962C8B-B14F-4D97-AF65-F5344CB8AC3E}">
        <p14:creationId xmlns:p14="http://schemas.microsoft.com/office/powerpoint/2010/main" val="1884508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73E96-2B97-F239-51D8-050ACA6E9F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B6828F-7F99-4105-B863-63288BEDDAF0}"/>
              </a:ext>
            </a:extLst>
          </p:cNvPr>
          <p:cNvSpPr>
            <a:spLocks noGrp="1"/>
          </p:cNvSpPr>
          <p:nvPr>
            <p:ph type="title"/>
          </p:nvPr>
        </p:nvSpPr>
        <p:spPr/>
        <p:txBody>
          <a:bodyPr/>
          <a:lstStyle/>
          <a:p>
            <a:pPr algn="ctr"/>
            <a:r>
              <a:rPr lang="en-GB" dirty="0"/>
              <a:t>Yalta (1945)</a:t>
            </a:r>
          </a:p>
        </p:txBody>
      </p:sp>
      <p:sp>
        <p:nvSpPr>
          <p:cNvPr id="3" name="Content Placeholder 2">
            <a:extLst>
              <a:ext uri="{FF2B5EF4-FFF2-40B4-BE49-F238E27FC236}">
                <a16:creationId xmlns:a16="http://schemas.microsoft.com/office/drawing/2014/main" id="{FBA7EC78-7A3B-ED12-528F-A44F42BF3D1B}"/>
              </a:ext>
            </a:extLst>
          </p:cNvPr>
          <p:cNvSpPr>
            <a:spLocks noGrp="1"/>
          </p:cNvSpPr>
          <p:nvPr>
            <p:ph idx="1"/>
          </p:nvPr>
        </p:nvSpPr>
        <p:spPr/>
        <p:txBody>
          <a:bodyPr>
            <a:normAutofit fontScale="85000" lnSpcReduction="20000"/>
          </a:bodyPr>
          <a:lstStyle/>
          <a:p>
            <a:r>
              <a:rPr lang="en-GB" dirty="0"/>
              <a:t>The most famous of these wartime conferences was held in the Crimean city of Yalta in February 1945. Churchill, Roosevelt, and Stalin approved a framework for administering occupied territories, pending a more comprehensive settlement. Their agreements recognized the realities that were emerging on the ground. </a:t>
            </a:r>
          </a:p>
          <a:p>
            <a:r>
              <a:rPr lang="en-GB" dirty="0"/>
              <a:t>Anglo-American forces would hold much of Europe west of Germany’s Elbe River; Soviet armies would occupy most to the east. </a:t>
            </a:r>
          </a:p>
          <a:p>
            <a:r>
              <a:rPr lang="en-GB" dirty="0"/>
              <a:t>Each of the Allies would assume primary responsibility for order and the restoration of civilian governments in the regions under its control. </a:t>
            </a:r>
          </a:p>
          <a:p>
            <a:r>
              <a:rPr lang="en-GB" dirty="0"/>
              <a:t>Germany itself would be divided into occupation zones, with each of the victors administering a slice; a council of the Allies would make decisions affecting the entire nation. Berlin, which was deep in the Soviet sector, would also be partitioned into zones but would be governed jointly. Further decisions about Germany’s future would await a denazification of the nation. </a:t>
            </a:r>
          </a:p>
        </p:txBody>
      </p:sp>
    </p:spTree>
    <p:extLst>
      <p:ext uri="{BB962C8B-B14F-4D97-AF65-F5344CB8AC3E}">
        <p14:creationId xmlns:p14="http://schemas.microsoft.com/office/powerpoint/2010/main" val="1357391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ED270-EB4E-0988-D8AB-B431002B54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E35CE-5616-99FC-15F0-B8F332511116}"/>
              </a:ext>
            </a:extLst>
          </p:cNvPr>
          <p:cNvSpPr>
            <a:spLocks noGrp="1"/>
          </p:cNvSpPr>
          <p:nvPr>
            <p:ph type="title"/>
          </p:nvPr>
        </p:nvSpPr>
        <p:spPr/>
        <p:txBody>
          <a:bodyPr/>
          <a:lstStyle/>
          <a:p>
            <a:pPr algn="ctr"/>
            <a:r>
              <a:rPr lang="en-GB" dirty="0"/>
              <a:t>Yalta (1945)</a:t>
            </a:r>
          </a:p>
        </p:txBody>
      </p:sp>
      <p:sp>
        <p:nvSpPr>
          <p:cNvPr id="3" name="Content Placeholder 2">
            <a:extLst>
              <a:ext uri="{FF2B5EF4-FFF2-40B4-BE49-F238E27FC236}">
                <a16:creationId xmlns:a16="http://schemas.microsoft.com/office/drawing/2014/main" id="{07A6BBC8-1CC9-DBCB-FB34-EF47735AF7D6}"/>
              </a:ext>
            </a:extLst>
          </p:cNvPr>
          <p:cNvSpPr>
            <a:spLocks noGrp="1"/>
          </p:cNvSpPr>
          <p:nvPr>
            <p:ph idx="1"/>
          </p:nvPr>
        </p:nvSpPr>
        <p:spPr/>
        <p:txBody>
          <a:bodyPr>
            <a:normAutofit/>
          </a:bodyPr>
          <a:lstStyle/>
          <a:p>
            <a:r>
              <a:rPr lang="en-GB" dirty="0"/>
              <a:t>The Allied governments were divided, among themselves and internally, over whether Germany should ever again be reunited, but they all </a:t>
            </a:r>
            <a:r>
              <a:rPr lang="en-GB" dirty="0" err="1"/>
              <a:t>harbored</a:t>
            </a:r>
            <a:r>
              <a:rPr lang="en-GB" dirty="0"/>
              <a:t> deep concerns about Germany’s proven capacity for war making. They believed it was essential to purge those responsible for the war from authority, not only in government but in other institutions as well. International courts would try those suspected of the most egregious conduct. </a:t>
            </a:r>
          </a:p>
        </p:txBody>
      </p:sp>
    </p:spTree>
    <p:extLst>
      <p:ext uri="{BB962C8B-B14F-4D97-AF65-F5344CB8AC3E}">
        <p14:creationId xmlns:p14="http://schemas.microsoft.com/office/powerpoint/2010/main" val="1928130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D16105-9D06-95AE-2D39-0C73A4558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A9AD1-F10A-883A-6E6A-B5E1A4FFA195}"/>
              </a:ext>
            </a:extLst>
          </p:cNvPr>
          <p:cNvSpPr>
            <a:spLocks noGrp="1"/>
          </p:cNvSpPr>
          <p:nvPr>
            <p:ph type="title"/>
          </p:nvPr>
        </p:nvSpPr>
        <p:spPr/>
        <p:txBody>
          <a:bodyPr/>
          <a:lstStyle/>
          <a:p>
            <a:pPr algn="ctr"/>
            <a:r>
              <a:rPr lang="en-GB" dirty="0"/>
              <a:t>Yalta (1945)</a:t>
            </a:r>
          </a:p>
        </p:txBody>
      </p:sp>
      <p:sp>
        <p:nvSpPr>
          <p:cNvPr id="3" name="Content Placeholder 2">
            <a:extLst>
              <a:ext uri="{FF2B5EF4-FFF2-40B4-BE49-F238E27FC236}">
                <a16:creationId xmlns:a16="http://schemas.microsoft.com/office/drawing/2014/main" id="{A9482103-F876-DF3A-D1CF-3E6C00F46630}"/>
              </a:ext>
            </a:extLst>
          </p:cNvPr>
          <p:cNvSpPr>
            <a:spLocks noGrp="1"/>
          </p:cNvSpPr>
          <p:nvPr>
            <p:ph idx="1"/>
          </p:nvPr>
        </p:nvSpPr>
        <p:spPr/>
        <p:txBody>
          <a:bodyPr>
            <a:normAutofit/>
          </a:bodyPr>
          <a:lstStyle/>
          <a:p>
            <a:r>
              <a:rPr lang="en-GB" dirty="0"/>
              <a:t>At Yalta, the three leaders also completed plans for the first meeting of a new United Nations Organization, to be held later that year in San Francisco. </a:t>
            </a:r>
          </a:p>
        </p:txBody>
      </p:sp>
    </p:spTree>
    <p:extLst>
      <p:ext uri="{BB962C8B-B14F-4D97-AF65-F5344CB8AC3E}">
        <p14:creationId xmlns:p14="http://schemas.microsoft.com/office/powerpoint/2010/main" val="514759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D400F-89C8-368D-8BAD-8F3820D09A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D517F-711D-0113-BF4D-B101ED4C87A2}"/>
              </a:ext>
            </a:extLst>
          </p:cNvPr>
          <p:cNvSpPr>
            <a:spLocks noGrp="1"/>
          </p:cNvSpPr>
          <p:nvPr>
            <p:ph type="title"/>
          </p:nvPr>
        </p:nvSpPr>
        <p:spPr/>
        <p:txBody>
          <a:bodyPr/>
          <a:lstStyle/>
          <a:p>
            <a:pPr algn="ctr"/>
            <a:r>
              <a:rPr lang="en-GB" dirty="0"/>
              <a:t>The Forming of the United Nations</a:t>
            </a:r>
          </a:p>
        </p:txBody>
      </p:sp>
      <p:sp>
        <p:nvSpPr>
          <p:cNvPr id="3" name="Content Placeholder 2">
            <a:extLst>
              <a:ext uri="{FF2B5EF4-FFF2-40B4-BE49-F238E27FC236}">
                <a16:creationId xmlns:a16="http://schemas.microsoft.com/office/drawing/2014/main" id="{92B614E4-DB3F-22BC-24DF-FED5AB4DA8DC}"/>
              </a:ext>
            </a:extLst>
          </p:cNvPr>
          <p:cNvSpPr>
            <a:spLocks noGrp="1"/>
          </p:cNvSpPr>
          <p:nvPr>
            <p:ph idx="1"/>
          </p:nvPr>
        </p:nvSpPr>
        <p:spPr/>
        <p:txBody>
          <a:bodyPr>
            <a:normAutofit fontScale="92500" lnSpcReduction="10000"/>
          </a:bodyPr>
          <a:lstStyle/>
          <a:p>
            <a:r>
              <a:rPr lang="en-GB" dirty="0"/>
              <a:t>The United Nations was forged in a pair of extraordinary conferences—at Dumbarton Oaks from late August to early October 1944 and at San Francisco from late April to late June 1945. </a:t>
            </a:r>
          </a:p>
          <a:p>
            <a:r>
              <a:rPr lang="en-GB" dirty="0"/>
              <a:t>The Dumbarton Oaks conference was limited in numbers but not in power. Only Britain, Russia, the United States, and China took part. </a:t>
            </a:r>
          </a:p>
          <a:p>
            <a:r>
              <a:rPr lang="en-GB" dirty="0"/>
              <a:t>The noisiest disagreements—pitting the Soviet Union against its English-speaking partners- had to be settled through compromise outside the conferences, requiring a good deal of cajoling by Roosevelt in person at Yalta and by Truman through emissaries in Moscow.</a:t>
            </a:r>
          </a:p>
          <a:p>
            <a:r>
              <a:rPr lang="en-GB" dirty="0"/>
              <a:t>At San Francisco, however, 50 governments, almost all anti-Axis belligerents, met to ratify a UN charter, accepting somewhat grudgingly what the Big Four had imposed. </a:t>
            </a:r>
          </a:p>
        </p:txBody>
      </p:sp>
    </p:spTree>
    <p:extLst>
      <p:ext uri="{BB962C8B-B14F-4D97-AF65-F5344CB8AC3E}">
        <p14:creationId xmlns:p14="http://schemas.microsoft.com/office/powerpoint/2010/main" val="4086927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AB608-4641-0ADA-B93B-565970A29B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939669-F7CA-6DFE-ED3B-7E091D2EE9F6}"/>
              </a:ext>
            </a:extLst>
          </p:cNvPr>
          <p:cNvSpPr>
            <a:spLocks noGrp="1"/>
          </p:cNvSpPr>
          <p:nvPr>
            <p:ph type="title"/>
          </p:nvPr>
        </p:nvSpPr>
        <p:spPr/>
        <p:txBody>
          <a:bodyPr/>
          <a:lstStyle/>
          <a:p>
            <a:pPr algn="ctr"/>
            <a:r>
              <a:rPr lang="en-GB" dirty="0"/>
              <a:t>Roosevelt’s Four Policemen</a:t>
            </a:r>
          </a:p>
        </p:txBody>
      </p:sp>
      <p:sp>
        <p:nvSpPr>
          <p:cNvPr id="3" name="Content Placeholder 2">
            <a:extLst>
              <a:ext uri="{FF2B5EF4-FFF2-40B4-BE49-F238E27FC236}">
                <a16:creationId xmlns:a16="http://schemas.microsoft.com/office/drawing/2014/main" id="{41389BBF-BF12-36FF-4106-581D2546844E}"/>
              </a:ext>
            </a:extLst>
          </p:cNvPr>
          <p:cNvSpPr>
            <a:spLocks noGrp="1"/>
          </p:cNvSpPr>
          <p:nvPr>
            <p:ph idx="1"/>
          </p:nvPr>
        </p:nvSpPr>
        <p:spPr/>
        <p:txBody>
          <a:bodyPr>
            <a:normAutofit/>
          </a:bodyPr>
          <a:lstStyle/>
          <a:p>
            <a:r>
              <a:rPr lang="en-GB" dirty="0"/>
              <a:t>Roosevelt himself talked often of the need for “Four Policemen”- the US, the Soviet Union, Britain, and China—to order the postwar world. </a:t>
            </a:r>
          </a:p>
          <a:p>
            <a:r>
              <a:rPr lang="en-GB" dirty="0"/>
              <a:t>The policemen would operate out of a station house run by an international organization, but it would be the strength and unity of the policemen that gave the organization its vitality. </a:t>
            </a:r>
          </a:p>
          <a:p>
            <a:r>
              <a:rPr lang="en-GB" dirty="0"/>
              <a:t>Roosevelt’s idea was that if some aggressor ‘started to run amok and seeks to grab territory or invade its </a:t>
            </a:r>
            <a:r>
              <a:rPr lang="en-GB" dirty="0" err="1"/>
              <a:t>neighbor</a:t>
            </a:r>
            <a:r>
              <a:rPr lang="en-GB" dirty="0"/>
              <a:t>,’ the new organization would stop them before they got started. </a:t>
            </a:r>
          </a:p>
        </p:txBody>
      </p:sp>
    </p:spTree>
    <p:extLst>
      <p:ext uri="{BB962C8B-B14F-4D97-AF65-F5344CB8AC3E}">
        <p14:creationId xmlns:p14="http://schemas.microsoft.com/office/powerpoint/2010/main" val="3994997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68831-09C0-F83A-A518-534F7CBF06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385AE2-F1D1-DCFA-1BD4-C9151307950F}"/>
              </a:ext>
            </a:extLst>
          </p:cNvPr>
          <p:cNvSpPr>
            <a:spLocks noGrp="1"/>
          </p:cNvSpPr>
          <p:nvPr>
            <p:ph type="title"/>
          </p:nvPr>
        </p:nvSpPr>
        <p:spPr/>
        <p:txBody>
          <a:bodyPr/>
          <a:lstStyle/>
          <a:p>
            <a:pPr algn="ctr"/>
            <a:r>
              <a:rPr lang="en-GB" dirty="0"/>
              <a:t>Roosevelt’s Four Policemen</a:t>
            </a:r>
          </a:p>
        </p:txBody>
      </p:sp>
      <p:sp>
        <p:nvSpPr>
          <p:cNvPr id="3" name="Content Placeholder 2">
            <a:extLst>
              <a:ext uri="{FF2B5EF4-FFF2-40B4-BE49-F238E27FC236}">
                <a16:creationId xmlns:a16="http://schemas.microsoft.com/office/drawing/2014/main" id="{82EBCD12-FE53-99FC-D5C1-9B752D74EFA9}"/>
              </a:ext>
            </a:extLst>
          </p:cNvPr>
          <p:cNvSpPr>
            <a:spLocks noGrp="1"/>
          </p:cNvSpPr>
          <p:nvPr>
            <p:ph idx="1"/>
          </p:nvPr>
        </p:nvSpPr>
        <p:spPr/>
        <p:txBody>
          <a:bodyPr>
            <a:normAutofit/>
          </a:bodyPr>
          <a:lstStyle/>
          <a:p>
            <a:r>
              <a:rPr lang="en-GB" dirty="0"/>
              <a:t>Winston Churchill, fearful of the postwar machinations of Joseph Stalin, was more concerned with </a:t>
            </a:r>
            <a:r>
              <a:rPr lang="en-GB" dirty="0" err="1"/>
              <a:t>molding</a:t>
            </a:r>
            <a:r>
              <a:rPr lang="en-GB" dirty="0"/>
              <a:t> a West European-American alliance to balance the power of the Soviet Union. </a:t>
            </a:r>
          </a:p>
          <a:p>
            <a:r>
              <a:rPr lang="en-GB" dirty="0"/>
              <a:t>He derided the Americans for setting off on the wrong track. He also suspected the American visionaries of plotting the dismemberment of the British Empire. </a:t>
            </a:r>
          </a:p>
          <a:p>
            <a:r>
              <a:rPr lang="en-GB" dirty="0"/>
              <a:t>But Churchill did not intend to antagonize Roosevelt. While Churchill looked on the early American planning as naïve and premature, he and his diplomats went along, </a:t>
            </a:r>
            <a:r>
              <a:rPr lang="en-GB" dirty="0" err="1"/>
              <a:t>humoring</a:t>
            </a:r>
            <a:r>
              <a:rPr lang="en-GB" dirty="0"/>
              <a:t> the Americans they needed as allies.</a:t>
            </a:r>
          </a:p>
        </p:txBody>
      </p:sp>
    </p:spTree>
    <p:extLst>
      <p:ext uri="{BB962C8B-B14F-4D97-AF65-F5344CB8AC3E}">
        <p14:creationId xmlns:p14="http://schemas.microsoft.com/office/powerpoint/2010/main" val="419448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3031D-1A05-00B8-7BB6-247B7B52D9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52BF11-0EB9-5A44-B70A-BB2E7B4BF387}"/>
              </a:ext>
            </a:extLst>
          </p:cNvPr>
          <p:cNvSpPr>
            <a:spLocks noGrp="1"/>
          </p:cNvSpPr>
          <p:nvPr>
            <p:ph type="title"/>
          </p:nvPr>
        </p:nvSpPr>
        <p:spPr/>
        <p:txBody>
          <a:bodyPr/>
          <a:lstStyle/>
          <a:p>
            <a:pPr algn="ctr"/>
            <a:r>
              <a:rPr lang="en-GB" dirty="0"/>
              <a:t>Roosevelt’s Four Policemen</a:t>
            </a:r>
          </a:p>
        </p:txBody>
      </p:sp>
      <p:sp>
        <p:nvSpPr>
          <p:cNvPr id="3" name="Content Placeholder 2">
            <a:extLst>
              <a:ext uri="{FF2B5EF4-FFF2-40B4-BE49-F238E27FC236}">
                <a16:creationId xmlns:a16="http://schemas.microsoft.com/office/drawing/2014/main" id="{BD9FF314-1111-032B-0EE6-AF0B7F94E439}"/>
              </a:ext>
            </a:extLst>
          </p:cNvPr>
          <p:cNvSpPr>
            <a:spLocks noGrp="1"/>
          </p:cNvSpPr>
          <p:nvPr>
            <p:ph idx="1"/>
          </p:nvPr>
        </p:nvSpPr>
        <p:spPr/>
        <p:txBody>
          <a:bodyPr>
            <a:normAutofit/>
          </a:bodyPr>
          <a:lstStyle/>
          <a:p>
            <a:r>
              <a:rPr lang="en-GB" dirty="0"/>
              <a:t>Stalin’s postwar vision was closer to that of Churchill than Roosevelt. He intended to conquer an Eastern European buffet belt that would protect the Soviet Union from any future German or other European aggression. Since Roosevelt’s vision of Four Policemen leading a universal peacekeeping organization did not seem to clash with his postwar plans, Stalin accepted it. </a:t>
            </a:r>
          </a:p>
        </p:txBody>
      </p:sp>
    </p:spTree>
    <p:extLst>
      <p:ext uri="{BB962C8B-B14F-4D97-AF65-F5344CB8AC3E}">
        <p14:creationId xmlns:p14="http://schemas.microsoft.com/office/powerpoint/2010/main" val="2904437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DC9A6-5EE7-1145-2845-44A86782D4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06478F-3500-7E3E-72F4-FEAFCD7337EC}"/>
              </a:ext>
            </a:extLst>
          </p:cNvPr>
          <p:cNvSpPr>
            <a:spLocks noGrp="1"/>
          </p:cNvSpPr>
          <p:nvPr>
            <p:ph type="title"/>
          </p:nvPr>
        </p:nvSpPr>
        <p:spPr/>
        <p:txBody>
          <a:bodyPr/>
          <a:lstStyle/>
          <a:p>
            <a:pPr algn="ctr"/>
            <a:r>
              <a:rPr lang="en-GB" dirty="0"/>
              <a:t>The Nascent Security Council </a:t>
            </a:r>
          </a:p>
        </p:txBody>
      </p:sp>
      <p:sp>
        <p:nvSpPr>
          <p:cNvPr id="3" name="Content Placeholder 2">
            <a:extLst>
              <a:ext uri="{FF2B5EF4-FFF2-40B4-BE49-F238E27FC236}">
                <a16:creationId xmlns:a16="http://schemas.microsoft.com/office/drawing/2014/main" id="{C15DEFEB-28C7-8767-35C8-9314BDC9CF01}"/>
              </a:ext>
            </a:extLst>
          </p:cNvPr>
          <p:cNvSpPr>
            <a:spLocks noGrp="1"/>
          </p:cNvSpPr>
          <p:nvPr>
            <p:ph idx="1"/>
          </p:nvPr>
        </p:nvSpPr>
        <p:spPr/>
        <p:txBody>
          <a:bodyPr>
            <a:normAutofit fontScale="85000" lnSpcReduction="20000"/>
          </a:bodyPr>
          <a:lstStyle/>
          <a:p>
            <a:r>
              <a:rPr lang="en-GB" dirty="0"/>
              <a:t>Roosevelt insisted that China be included as the Fourth Policeman because he wanted it to replace Japan someday as the power of Asia in the postwar world. The idea of China developing into a world power struck Churchill as ludicrous. He would have preferred France at Dumbarton Oaks, for he looked on a rejuvenated France as the vital balance in Western Europe against any westward moves by the Soviet Union. </a:t>
            </a:r>
          </a:p>
          <a:p>
            <a:r>
              <a:rPr lang="en-GB" dirty="0"/>
              <a:t>But Roosevelt, though he finally accepted the principle of France as Fifth Policeman, disliked General Charles de Gaulle enough to veto his movement’s participation at Dumbarton Oaks. </a:t>
            </a:r>
          </a:p>
          <a:p>
            <a:r>
              <a:rPr lang="en-GB" dirty="0"/>
              <a:t>The Soviet Union, since it had not yet declared war on Japan, refused to share the table with China during the conference, forcing the delegations to meet in cumbersome phases. </a:t>
            </a:r>
          </a:p>
          <a:p>
            <a:r>
              <a:rPr lang="en-GB" dirty="0"/>
              <a:t>The Big Three first ironed out the main features of a future United Nations. Then the British and American delegations presented the agreements to the Chinese in the second phase. </a:t>
            </a:r>
          </a:p>
        </p:txBody>
      </p:sp>
    </p:spTree>
    <p:extLst>
      <p:ext uri="{BB962C8B-B14F-4D97-AF65-F5344CB8AC3E}">
        <p14:creationId xmlns:p14="http://schemas.microsoft.com/office/powerpoint/2010/main" val="4227034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4C599-6906-33F6-DAE1-CDD0C9F7A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A22D0-9709-1417-6108-13B29247BE62}"/>
              </a:ext>
            </a:extLst>
          </p:cNvPr>
          <p:cNvSpPr>
            <a:spLocks noGrp="1"/>
          </p:cNvSpPr>
          <p:nvPr>
            <p:ph type="title"/>
          </p:nvPr>
        </p:nvSpPr>
        <p:spPr/>
        <p:txBody>
          <a:bodyPr/>
          <a:lstStyle/>
          <a:p>
            <a:pPr algn="ctr"/>
            <a:r>
              <a:rPr lang="en-GB" dirty="0"/>
              <a:t>The Nascent Security Council </a:t>
            </a:r>
          </a:p>
        </p:txBody>
      </p:sp>
      <p:sp>
        <p:nvSpPr>
          <p:cNvPr id="3" name="Content Placeholder 2">
            <a:extLst>
              <a:ext uri="{FF2B5EF4-FFF2-40B4-BE49-F238E27FC236}">
                <a16:creationId xmlns:a16="http://schemas.microsoft.com/office/drawing/2014/main" id="{BA8E3E1A-0254-AA42-D7B8-4FAA0E118FA7}"/>
              </a:ext>
            </a:extLst>
          </p:cNvPr>
          <p:cNvSpPr>
            <a:spLocks noGrp="1"/>
          </p:cNvSpPr>
          <p:nvPr>
            <p:ph idx="1"/>
          </p:nvPr>
        </p:nvSpPr>
        <p:spPr/>
        <p:txBody>
          <a:bodyPr>
            <a:normAutofit fontScale="92500" lnSpcReduction="20000"/>
          </a:bodyPr>
          <a:lstStyle/>
          <a:p>
            <a:r>
              <a:rPr lang="en-GB" dirty="0"/>
              <a:t>The veto in the Security Council would end up almost derailing the entire effort. The Americans, British, and the Soviets all agreed a veto was essential but they disagreed on how extensive the veto would be. </a:t>
            </a:r>
          </a:p>
          <a:p>
            <a:r>
              <a:rPr lang="en-GB" dirty="0"/>
              <a:t>The Soviets wanted the veto to be absolute and to be used on any issue no matter how trivial. </a:t>
            </a:r>
          </a:p>
          <a:p>
            <a:r>
              <a:rPr lang="en-GB" dirty="0"/>
              <a:t>The British believed a member of the five should not be able to veto a resolution if it was a party to a dispute. </a:t>
            </a:r>
          </a:p>
          <a:p>
            <a:r>
              <a:rPr lang="en-GB" dirty="0"/>
              <a:t>The Americans also strongly supported this view. Finally the Americans proposed a compromise, that the five would have the right of veto on all but procedural issues, and in the case of peaceful disputes a member should abstain from voting if it were a party to the dispute. </a:t>
            </a:r>
          </a:p>
          <a:p>
            <a:r>
              <a:rPr lang="en-GB" dirty="0"/>
              <a:t>This issue was settled at Yalta and the three also agreed to a conference in San Francisco to adopt the charter of the United Nations. </a:t>
            </a:r>
          </a:p>
        </p:txBody>
      </p:sp>
    </p:spTree>
    <p:extLst>
      <p:ext uri="{BB962C8B-B14F-4D97-AF65-F5344CB8AC3E}">
        <p14:creationId xmlns:p14="http://schemas.microsoft.com/office/powerpoint/2010/main" val="3650682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407CA-A4D7-165E-B44F-33D0AB1BE4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E7A67-7E8B-2565-93BB-E084190DD2B6}"/>
              </a:ext>
            </a:extLst>
          </p:cNvPr>
          <p:cNvSpPr>
            <a:spLocks noGrp="1"/>
          </p:cNvSpPr>
          <p:nvPr>
            <p:ph type="title"/>
          </p:nvPr>
        </p:nvSpPr>
        <p:spPr/>
        <p:txBody>
          <a:bodyPr/>
          <a:lstStyle/>
          <a:p>
            <a:pPr algn="ctr"/>
            <a:r>
              <a:rPr lang="en-GB" dirty="0"/>
              <a:t>The Nascent Security Council </a:t>
            </a:r>
          </a:p>
        </p:txBody>
      </p:sp>
      <p:sp>
        <p:nvSpPr>
          <p:cNvPr id="3" name="Content Placeholder 2">
            <a:extLst>
              <a:ext uri="{FF2B5EF4-FFF2-40B4-BE49-F238E27FC236}">
                <a16:creationId xmlns:a16="http://schemas.microsoft.com/office/drawing/2014/main" id="{286BCAEB-15AC-C94A-F1D8-699449FCAA00}"/>
              </a:ext>
            </a:extLst>
          </p:cNvPr>
          <p:cNvSpPr>
            <a:spLocks noGrp="1"/>
          </p:cNvSpPr>
          <p:nvPr>
            <p:ph idx="1"/>
          </p:nvPr>
        </p:nvSpPr>
        <p:spPr/>
        <p:txBody>
          <a:bodyPr>
            <a:normAutofit/>
          </a:bodyPr>
          <a:lstStyle/>
          <a:p>
            <a:r>
              <a:rPr lang="en-GB" dirty="0"/>
              <a:t>The other contentious issue was that the Soviet Union wanted a vote for each of its 16 republics in the General Assembly. Then they compromised and were willing to accept 4. </a:t>
            </a:r>
          </a:p>
          <a:p>
            <a:r>
              <a:rPr lang="en-GB" dirty="0"/>
              <a:t>Roosevelt offered 3 and also requested the US have 3 votes as well, although Washington found this ludicrous and the idea was abandoned.</a:t>
            </a:r>
          </a:p>
        </p:txBody>
      </p:sp>
    </p:spTree>
    <p:extLst>
      <p:ext uri="{BB962C8B-B14F-4D97-AF65-F5344CB8AC3E}">
        <p14:creationId xmlns:p14="http://schemas.microsoft.com/office/powerpoint/2010/main" val="4018898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AB445-F135-A940-50AC-8D2BB19E56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566D7-386B-088B-36BD-9E53AD4200F2}"/>
              </a:ext>
            </a:extLst>
          </p:cNvPr>
          <p:cNvSpPr>
            <a:spLocks noGrp="1"/>
          </p:cNvSpPr>
          <p:nvPr>
            <p:ph type="title"/>
          </p:nvPr>
        </p:nvSpPr>
        <p:spPr/>
        <p:txBody>
          <a:bodyPr/>
          <a:lstStyle/>
          <a:p>
            <a:pPr algn="ctr"/>
            <a:r>
              <a:rPr lang="en-GB" dirty="0"/>
              <a:t>San Francisco (1945)</a:t>
            </a:r>
          </a:p>
        </p:txBody>
      </p:sp>
      <p:sp>
        <p:nvSpPr>
          <p:cNvPr id="3" name="Content Placeholder 2">
            <a:extLst>
              <a:ext uri="{FF2B5EF4-FFF2-40B4-BE49-F238E27FC236}">
                <a16:creationId xmlns:a16="http://schemas.microsoft.com/office/drawing/2014/main" id="{E25BDF40-938A-9F85-8BF5-37A2DCD4E95A}"/>
              </a:ext>
            </a:extLst>
          </p:cNvPr>
          <p:cNvSpPr>
            <a:spLocks noGrp="1"/>
          </p:cNvSpPr>
          <p:nvPr>
            <p:ph idx="1"/>
          </p:nvPr>
        </p:nvSpPr>
        <p:spPr/>
        <p:txBody>
          <a:bodyPr>
            <a:normAutofit lnSpcReduction="10000"/>
          </a:bodyPr>
          <a:lstStyle/>
          <a:p>
            <a:r>
              <a:rPr lang="en-GB" dirty="0"/>
              <a:t>The San Francisco conference opened on April 25, 1945. The contentious issues having been resolved at Dumbarton Oaks and Yalta, the conference had the task of writing the charter of the new international organization. </a:t>
            </a:r>
          </a:p>
          <a:p>
            <a:r>
              <a:rPr lang="en-GB" dirty="0"/>
              <a:t>A few weeks before, the Soviets announced that the Foreign Minister would not head the Soviet delegation. Then after Roosevelt died, Stalin asked the US Ambassador to Russia what to do as a gesture to the memory of Roosevelt, and Amb Averell Harriman replied “the thing the American people would appreciate most would be to send Molotov to the San Francisco Conference.”  </a:t>
            </a:r>
          </a:p>
        </p:txBody>
      </p:sp>
    </p:spTree>
    <p:extLst>
      <p:ext uri="{BB962C8B-B14F-4D97-AF65-F5344CB8AC3E}">
        <p14:creationId xmlns:p14="http://schemas.microsoft.com/office/powerpoint/2010/main" val="2192775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A8969-535D-4D37-BD2D-AE4C69EBAD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D4646A-8EC6-6390-E291-374569B5A337}"/>
              </a:ext>
            </a:extLst>
          </p:cNvPr>
          <p:cNvSpPr>
            <a:spLocks noGrp="1"/>
          </p:cNvSpPr>
          <p:nvPr>
            <p:ph type="title"/>
          </p:nvPr>
        </p:nvSpPr>
        <p:spPr/>
        <p:txBody>
          <a:bodyPr/>
          <a:lstStyle/>
          <a:p>
            <a:pPr algn="ctr"/>
            <a:r>
              <a:rPr lang="en-GB" dirty="0"/>
              <a:t>San Francisco (1945)</a:t>
            </a:r>
          </a:p>
        </p:txBody>
      </p:sp>
      <p:sp>
        <p:nvSpPr>
          <p:cNvPr id="3" name="Content Placeholder 2">
            <a:extLst>
              <a:ext uri="{FF2B5EF4-FFF2-40B4-BE49-F238E27FC236}">
                <a16:creationId xmlns:a16="http://schemas.microsoft.com/office/drawing/2014/main" id="{0ADAB4CB-0925-49AC-2E09-20AB22DCDC13}"/>
              </a:ext>
            </a:extLst>
          </p:cNvPr>
          <p:cNvSpPr>
            <a:spLocks noGrp="1"/>
          </p:cNvSpPr>
          <p:nvPr>
            <p:ph idx="1"/>
          </p:nvPr>
        </p:nvSpPr>
        <p:spPr/>
        <p:txBody>
          <a:bodyPr>
            <a:normAutofit fontScale="92500" lnSpcReduction="10000"/>
          </a:bodyPr>
          <a:lstStyle/>
          <a:p>
            <a:r>
              <a:rPr lang="en-GB" dirty="0"/>
              <a:t>In San Francisco, smaller nations did not particularly embrace the idea of a UN dominated by five nations with a veto. The Yalta veto agreement passed 20 to 10, with 15 abstaining and 5 absent. </a:t>
            </a:r>
          </a:p>
          <a:p>
            <a:r>
              <a:rPr lang="en-GB" dirty="0"/>
              <a:t>On June 25, the San Francisco conference unanimously approved the new UN Charter. At the signing, Truman said the new UN must keep the world “free from the fear of war.” </a:t>
            </a:r>
          </a:p>
          <a:p>
            <a:r>
              <a:rPr lang="en-GB" dirty="0"/>
              <a:t>The term “United Nations” was coined by US President Franklin D. Roosevelt in 1941. The term was officially used on January 1, 1942. </a:t>
            </a:r>
          </a:p>
          <a:p>
            <a:r>
              <a:rPr lang="en-GB" dirty="0"/>
              <a:t>The UN first came into existence on October 24, 1945 after WWII when nations across the world ratified the UN Charter, that is, when the permanent five and the majority of the rest deposited their ratifications.</a:t>
            </a:r>
          </a:p>
        </p:txBody>
      </p:sp>
    </p:spTree>
    <p:extLst>
      <p:ext uri="{BB962C8B-B14F-4D97-AF65-F5344CB8AC3E}">
        <p14:creationId xmlns:p14="http://schemas.microsoft.com/office/powerpoint/2010/main" val="387563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65102-07D7-863C-B6BB-F155B04429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DDC6AD-4B31-34DB-7ADF-5DF7C3148912}"/>
              </a:ext>
            </a:extLst>
          </p:cNvPr>
          <p:cNvSpPr>
            <a:spLocks noGrp="1"/>
          </p:cNvSpPr>
          <p:nvPr>
            <p:ph type="title"/>
          </p:nvPr>
        </p:nvSpPr>
        <p:spPr/>
        <p:txBody>
          <a:bodyPr/>
          <a:lstStyle/>
          <a:p>
            <a:pPr algn="ctr"/>
            <a:r>
              <a:rPr lang="en-GB" dirty="0"/>
              <a:t>San Francisco (1945)</a:t>
            </a:r>
          </a:p>
        </p:txBody>
      </p:sp>
      <p:sp>
        <p:nvSpPr>
          <p:cNvPr id="3" name="Content Placeholder 2">
            <a:extLst>
              <a:ext uri="{FF2B5EF4-FFF2-40B4-BE49-F238E27FC236}">
                <a16:creationId xmlns:a16="http://schemas.microsoft.com/office/drawing/2014/main" id="{24120639-C0A0-7D04-BE1D-A8201CB609C9}"/>
              </a:ext>
            </a:extLst>
          </p:cNvPr>
          <p:cNvSpPr>
            <a:spLocks noGrp="1"/>
          </p:cNvSpPr>
          <p:nvPr>
            <p:ph idx="1"/>
          </p:nvPr>
        </p:nvSpPr>
        <p:spPr/>
        <p:txBody>
          <a:bodyPr>
            <a:normAutofit/>
          </a:bodyPr>
          <a:lstStyle/>
          <a:p>
            <a:r>
              <a:rPr lang="en-GB" dirty="0"/>
              <a:t>Former Secretary General Boutros Boutros-Ghali: </a:t>
            </a:r>
          </a:p>
          <a:p>
            <a:endParaRPr lang="en-GB" dirty="0"/>
          </a:p>
          <a:p>
            <a:pPr marL="0" indent="0" algn="ctr">
              <a:buNone/>
            </a:pPr>
            <a:r>
              <a:rPr lang="en-GB" dirty="0"/>
              <a:t>“The founding of the world organization followed a terrible war in which the ‘united nations’ defended the processes and principles of democracy. The word democracy does not appear in the UN Charter, but its opening words are ‘We the peoples of the United Nations.’”</a:t>
            </a:r>
          </a:p>
        </p:txBody>
      </p:sp>
    </p:spTree>
    <p:extLst>
      <p:ext uri="{BB962C8B-B14F-4D97-AF65-F5344CB8AC3E}">
        <p14:creationId xmlns:p14="http://schemas.microsoft.com/office/powerpoint/2010/main" val="170790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7E1A3-B29A-722F-B94B-CC78F8BA2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B59C4D-B586-09D6-FA33-C5D11CEE30BE}"/>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EFFB63FD-8D0B-46B8-A511-87CB7137814D}"/>
              </a:ext>
            </a:extLst>
          </p:cNvPr>
          <p:cNvSpPr>
            <a:spLocks noGrp="1"/>
          </p:cNvSpPr>
          <p:nvPr>
            <p:ph idx="1"/>
          </p:nvPr>
        </p:nvSpPr>
        <p:spPr/>
        <p:txBody>
          <a:bodyPr>
            <a:normAutofit/>
          </a:bodyPr>
          <a:lstStyle/>
          <a:p>
            <a:r>
              <a:rPr lang="en-GB" dirty="0"/>
              <a:t>The UN Charter identifies the rights and obligations of Member States. It also establishes the UN principal organs and procedures. The UN has 6 principal organs: the General Assembly, the Security Council, the Economic and Social Council, the Trusteeship Council, the International Court of Justice, and the UN Secretariat. Five of these organs are based in New York at the UN Headquarters. The 6</a:t>
            </a:r>
            <a:r>
              <a:rPr lang="en-GB" baseline="30000" dirty="0"/>
              <a:t>th</a:t>
            </a:r>
            <a:r>
              <a:rPr lang="en-GB" dirty="0"/>
              <a:t>, the International Court of Justice, is located at The Hague in the Netherlands. </a:t>
            </a:r>
          </a:p>
        </p:txBody>
      </p:sp>
    </p:spTree>
    <p:extLst>
      <p:ext uri="{BB962C8B-B14F-4D97-AF65-F5344CB8AC3E}">
        <p14:creationId xmlns:p14="http://schemas.microsoft.com/office/powerpoint/2010/main" val="4200856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197D3-A784-E5B9-E92D-737988DC53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62128-9BA6-ABF8-9D42-3A3AB1C2889F}"/>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5E667BAD-7C3F-10C6-C61B-47BB58C029ED}"/>
              </a:ext>
            </a:extLst>
          </p:cNvPr>
          <p:cNvSpPr>
            <a:spLocks noGrp="1"/>
          </p:cNvSpPr>
          <p:nvPr>
            <p:ph idx="1"/>
          </p:nvPr>
        </p:nvSpPr>
        <p:spPr/>
        <p:txBody>
          <a:bodyPr>
            <a:normAutofit fontScale="70000" lnSpcReduction="20000"/>
          </a:bodyPr>
          <a:lstStyle/>
          <a:p>
            <a:r>
              <a:rPr lang="en-GB" dirty="0"/>
              <a:t>General Assembly (GA): The main organ of the UN. It is comprised of the representatives from the Member States. Each member state has one vote.</a:t>
            </a:r>
          </a:p>
          <a:p>
            <a:r>
              <a:rPr lang="en-GB" dirty="0"/>
              <a:t>Security Council (SC): The SC has the primary responsibility for the maintenance of international peace and security. It has 15 members, and each member has one vote. 5 of the 15 are permanent members while the rest are elected on a cyclical basis. All member states have to comply with SC decisions. Unlike the League of Nations, which had the power only to impose sanctions by unanimous vote, the Security Council could use “any means necessary,” including military force, to thwart aggression. </a:t>
            </a:r>
          </a:p>
          <a:p>
            <a:r>
              <a:rPr lang="en-GB" dirty="0"/>
              <a:t>Economic and Social Council (ECOSOC): Where the world’s economic, social, and environmental challenges are discussed and debated. ECOSOC also recommends policies.</a:t>
            </a:r>
          </a:p>
          <a:p>
            <a:r>
              <a:rPr lang="en-GB" dirty="0"/>
              <a:t>Trusteeship Council: Established to provide international supervision for 11 Trust Territories, formerly called mandates in the League of Nations, to prepare them for self-government or independence. (more or less obsolete)</a:t>
            </a:r>
          </a:p>
          <a:p>
            <a:r>
              <a:rPr lang="en-GB" dirty="0"/>
              <a:t>International Court of Justice: The principal judicial organ of the UN charged with settling legal disputes between States and providing advisory opinions</a:t>
            </a:r>
          </a:p>
        </p:txBody>
      </p:sp>
    </p:spTree>
    <p:extLst>
      <p:ext uri="{BB962C8B-B14F-4D97-AF65-F5344CB8AC3E}">
        <p14:creationId xmlns:p14="http://schemas.microsoft.com/office/powerpoint/2010/main" val="933227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53CCB-04E3-52D5-D170-B6AC1D0B0B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F6462-556F-9F62-FE40-E5A4986606A8}"/>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E00DE5C9-486C-A2C5-96FF-E10AA9B65C1D}"/>
              </a:ext>
            </a:extLst>
          </p:cNvPr>
          <p:cNvSpPr>
            <a:spLocks noGrp="1"/>
          </p:cNvSpPr>
          <p:nvPr>
            <p:ph idx="1"/>
          </p:nvPr>
        </p:nvSpPr>
        <p:spPr/>
        <p:txBody>
          <a:bodyPr>
            <a:normAutofit fontScale="92500"/>
          </a:bodyPr>
          <a:lstStyle/>
          <a:p>
            <a:r>
              <a:rPr lang="en-GB" dirty="0"/>
              <a:t>UN Secretariat: Carries out the day-to-day work of the UN. The UN Secretariat services the other principal organs of the UN and administers their programmes and policies </a:t>
            </a:r>
          </a:p>
          <a:p>
            <a:r>
              <a:rPr lang="en-GB" dirty="0"/>
              <a:t>The UN is not a supra-state or a government of governments. It does not have an army and it does not levy taxes. It depends on the political will and contributions of its Member States to carry out its activities. </a:t>
            </a:r>
          </a:p>
          <a:p>
            <a:r>
              <a:rPr lang="en-GB" dirty="0"/>
              <a:t>The United Nations is “based on the principle of the sovereign equality of all its members” (Article 2), and equal membership is therefore available to all “peace-loving states” (Article 4). Whether or not all its member states are democracies themselves, they are joined in a structure of equal representation in the General Assembly.</a:t>
            </a:r>
          </a:p>
        </p:txBody>
      </p:sp>
    </p:spTree>
    <p:extLst>
      <p:ext uri="{BB962C8B-B14F-4D97-AF65-F5344CB8AC3E}">
        <p14:creationId xmlns:p14="http://schemas.microsoft.com/office/powerpoint/2010/main" val="2272845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C8506-D57B-6DFE-9F0A-8A9F7BBA8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E1B64-A6F5-898C-997A-58CFBCAC28C7}"/>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CC2C627F-6491-A915-8A13-2F1240D9FC8C}"/>
              </a:ext>
            </a:extLst>
          </p:cNvPr>
          <p:cNvSpPr>
            <a:spLocks noGrp="1"/>
          </p:cNvSpPr>
          <p:nvPr>
            <p:ph idx="1"/>
          </p:nvPr>
        </p:nvSpPr>
        <p:spPr/>
        <p:txBody>
          <a:bodyPr>
            <a:normAutofit/>
          </a:bodyPr>
          <a:lstStyle/>
          <a:p>
            <a:r>
              <a:rPr lang="en-GB" dirty="0"/>
              <a:t>The UN also consists of much more than the principal organs. It includes a number of specialized agencies, numerous programmes, funds, entities, and institutes. They are autonomous bodies created by intergovernmental agreement. </a:t>
            </a:r>
          </a:p>
          <a:p>
            <a:r>
              <a:rPr lang="en-GB" dirty="0"/>
              <a:t>These include organizations like the International Monetary Fund, the World Bank, the Food and Agricultural Organization, the IAEA International Atomic Energy Agency, the International Labour Organization, UNESCO, and WHO. </a:t>
            </a:r>
          </a:p>
        </p:txBody>
      </p:sp>
    </p:spTree>
    <p:extLst>
      <p:ext uri="{BB962C8B-B14F-4D97-AF65-F5344CB8AC3E}">
        <p14:creationId xmlns:p14="http://schemas.microsoft.com/office/powerpoint/2010/main" val="1980384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11142-C100-22DE-3C12-3F6179B81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C936FA-BBD1-D8DA-172E-3987D04266FF}"/>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1AD32175-B54A-B57D-AA84-D9832A30EE31}"/>
              </a:ext>
            </a:extLst>
          </p:cNvPr>
          <p:cNvSpPr>
            <a:spLocks noGrp="1"/>
          </p:cNvSpPr>
          <p:nvPr>
            <p:ph idx="1"/>
          </p:nvPr>
        </p:nvSpPr>
        <p:spPr/>
        <p:txBody>
          <a:bodyPr>
            <a:normAutofit fontScale="92500" lnSpcReduction="20000"/>
          </a:bodyPr>
          <a:lstStyle/>
          <a:p>
            <a:r>
              <a:rPr lang="en-GB" dirty="0"/>
              <a:t>The foundation upon which the UN was created is described in the Preamble of the UN Charter:</a:t>
            </a:r>
          </a:p>
          <a:p>
            <a:r>
              <a:rPr lang="en-GB" dirty="0"/>
              <a:t>“To save succeeding generations from the scourge of war, which twice in our lifetime has brought untold sorrow to mankind”</a:t>
            </a:r>
          </a:p>
          <a:p>
            <a:r>
              <a:rPr lang="en-GB" dirty="0"/>
              <a:t>“To reaffirm faith to fundamental human rights, in the dignity and worth of the human person, in the equal rights of men and women and of nations large and small”</a:t>
            </a:r>
          </a:p>
          <a:p>
            <a:r>
              <a:rPr lang="en-GB" dirty="0"/>
              <a:t>“To establish conditions under which justice and respect for the obligations arising from treaties and other sources of international law can be maintained”</a:t>
            </a:r>
          </a:p>
          <a:p>
            <a:r>
              <a:rPr lang="en-GB" dirty="0"/>
              <a:t>“To promote social progress and better standards of life in larger freedom.”</a:t>
            </a:r>
          </a:p>
        </p:txBody>
      </p:sp>
    </p:spTree>
    <p:extLst>
      <p:ext uri="{BB962C8B-B14F-4D97-AF65-F5344CB8AC3E}">
        <p14:creationId xmlns:p14="http://schemas.microsoft.com/office/powerpoint/2010/main" val="3345190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B6A16-0EBC-E88B-3203-C2E5FC13D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E2DC5A-6038-C351-AEB3-809B1282883B}"/>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1A106FE4-D79F-C1BF-58E3-D00BBE6F364D}"/>
              </a:ext>
            </a:extLst>
          </p:cNvPr>
          <p:cNvSpPr>
            <a:spLocks noGrp="1"/>
          </p:cNvSpPr>
          <p:nvPr>
            <p:ph idx="1"/>
          </p:nvPr>
        </p:nvSpPr>
        <p:spPr/>
        <p:txBody>
          <a:bodyPr>
            <a:normAutofit/>
          </a:bodyPr>
          <a:lstStyle/>
          <a:p>
            <a:r>
              <a:rPr lang="en-GB" dirty="0"/>
              <a:t>The Four Pillars of the UN as described in the Preamble are:</a:t>
            </a:r>
          </a:p>
          <a:p>
            <a:pPr lvl="2"/>
            <a:r>
              <a:rPr lang="en-GB" sz="2800" dirty="0"/>
              <a:t>Peace and Security</a:t>
            </a:r>
          </a:p>
          <a:p>
            <a:pPr lvl="2"/>
            <a:r>
              <a:rPr lang="en-GB" sz="2800" dirty="0"/>
              <a:t>Human Rights</a:t>
            </a:r>
          </a:p>
          <a:p>
            <a:pPr lvl="2"/>
            <a:r>
              <a:rPr lang="en-GB" sz="2800" dirty="0"/>
              <a:t>The Rule of Law</a:t>
            </a:r>
          </a:p>
          <a:p>
            <a:pPr lvl="2"/>
            <a:r>
              <a:rPr lang="en-GB" sz="2800" dirty="0"/>
              <a:t>Development </a:t>
            </a:r>
          </a:p>
          <a:p>
            <a:r>
              <a:rPr lang="en-GB" dirty="0"/>
              <a:t>These pillars are interconnected. One cannot be fully achieved without achieving all of them.</a:t>
            </a:r>
          </a:p>
        </p:txBody>
      </p:sp>
    </p:spTree>
    <p:extLst>
      <p:ext uri="{BB962C8B-B14F-4D97-AF65-F5344CB8AC3E}">
        <p14:creationId xmlns:p14="http://schemas.microsoft.com/office/powerpoint/2010/main" val="1665889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2A97D-8D76-D4E7-2BAF-11209CFD3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05229-3AC8-AF3D-88C9-18171D4CA51E}"/>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0F05DB60-07E8-B8D4-E8BF-9A9622250406}"/>
              </a:ext>
            </a:extLst>
          </p:cNvPr>
          <p:cNvSpPr>
            <a:spLocks noGrp="1"/>
          </p:cNvSpPr>
          <p:nvPr>
            <p:ph idx="1"/>
          </p:nvPr>
        </p:nvSpPr>
        <p:spPr/>
        <p:txBody>
          <a:bodyPr>
            <a:normAutofit/>
          </a:bodyPr>
          <a:lstStyle/>
          <a:p>
            <a:r>
              <a:rPr lang="en-GB" dirty="0"/>
              <a:t>The UN grew out of the ruins of WWII and endured the Cold War. Today, peace and security are no longer viewed only in terms of the absence of military conflict. Other factors include: poverty, hunger, environmental degradation, weak democratic institutions, and human rights violations. </a:t>
            </a:r>
          </a:p>
          <a:p>
            <a:r>
              <a:rPr lang="en-GB" dirty="0"/>
              <a:t>UN peacekeeping operations involve peacekeeping and peacebuilding. Additionally, they coordinate humanitarian assistance during conflicts. </a:t>
            </a:r>
          </a:p>
        </p:txBody>
      </p:sp>
    </p:spTree>
    <p:extLst>
      <p:ext uri="{BB962C8B-B14F-4D97-AF65-F5344CB8AC3E}">
        <p14:creationId xmlns:p14="http://schemas.microsoft.com/office/powerpoint/2010/main" val="3069768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D9812-3F65-A2C4-0121-6BB116998E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3EA22A-164C-FA84-10DF-D3BF486751B3}"/>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FE93BC1D-9D71-B9A0-9080-B3AEA7372B15}"/>
              </a:ext>
            </a:extLst>
          </p:cNvPr>
          <p:cNvSpPr>
            <a:spLocks noGrp="1"/>
          </p:cNvSpPr>
          <p:nvPr>
            <p:ph idx="1"/>
          </p:nvPr>
        </p:nvSpPr>
        <p:spPr/>
        <p:txBody>
          <a:bodyPr>
            <a:normAutofit/>
          </a:bodyPr>
          <a:lstStyle/>
          <a:p>
            <a:pPr algn="ctr"/>
            <a:r>
              <a:rPr lang="en-GB" dirty="0"/>
              <a:t>“The Responsibilities of the United Nations in the field of social and economic development are central to the purposes and principles of the charter: first, because the maintenance of international peace and security is inextricably entwined with economic and social progress and stability; and second, because the promotion of social and economic progress is a specific task given to the United Nations by the charter.” (Ghali 1992)</a:t>
            </a:r>
          </a:p>
        </p:txBody>
      </p:sp>
    </p:spTree>
    <p:extLst>
      <p:ext uri="{BB962C8B-B14F-4D97-AF65-F5344CB8AC3E}">
        <p14:creationId xmlns:p14="http://schemas.microsoft.com/office/powerpoint/2010/main" val="766175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4E911-B3AC-2ECC-2033-E8B15AE714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8EBA3-35C6-42EC-7C23-31CAD57CCC26}"/>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477D97D9-6D22-E5E4-583E-3238F00C0987}"/>
              </a:ext>
            </a:extLst>
          </p:cNvPr>
          <p:cNvSpPr>
            <a:spLocks noGrp="1"/>
          </p:cNvSpPr>
          <p:nvPr>
            <p:ph idx="1"/>
          </p:nvPr>
        </p:nvSpPr>
        <p:spPr/>
        <p:txBody>
          <a:bodyPr>
            <a:normAutofit/>
          </a:bodyPr>
          <a:lstStyle/>
          <a:p>
            <a:r>
              <a:rPr lang="en-GB" dirty="0"/>
              <a:t>When the UN was first founded, it consisted of 51 members. Currently, the UN has 193 members, with the newest member being the Republic of South Sudan, which joined in July 2011. </a:t>
            </a:r>
          </a:p>
        </p:txBody>
      </p:sp>
    </p:spTree>
    <p:extLst>
      <p:ext uri="{BB962C8B-B14F-4D97-AF65-F5344CB8AC3E}">
        <p14:creationId xmlns:p14="http://schemas.microsoft.com/office/powerpoint/2010/main" val="1350875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9CAB8-DAC5-B251-71F0-A46D804E9C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D30596-4C84-1C5F-26AD-E23A5BDCB1ED}"/>
              </a:ext>
            </a:extLst>
          </p:cNvPr>
          <p:cNvSpPr>
            <a:spLocks noGrp="1"/>
          </p:cNvSpPr>
          <p:nvPr>
            <p:ph type="title"/>
          </p:nvPr>
        </p:nvSpPr>
        <p:spPr/>
        <p:txBody>
          <a:bodyPr/>
          <a:lstStyle/>
          <a:p>
            <a:pPr algn="ctr"/>
            <a:r>
              <a:rPr lang="en-GB" dirty="0"/>
              <a:t>Human Rights and the United Nations</a:t>
            </a:r>
          </a:p>
        </p:txBody>
      </p:sp>
      <p:sp>
        <p:nvSpPr>
          <p:cNvPr id="3" name="Content Placeholder 2">
            <a:extLst>
              <a:ext uri="{FF2B5EF4-FFF2-40B4-BE49-F238E27FC236}">
                <a16:creationId xmlns:a16="http://schemas.microsoft.com/office/drawing/2014/main" id="{C770ACDD-D3AD-01F9-C93C-2876D4DDC3C5}"/>
              </a:ext>
            </a:extLst>
          </p:cNvPr>
          <p:cNvSpPr>
            <a:spLocks noGrp="1"/>
          </p:cNvSpPr>
          <p:nvPr>
            <p:ph idx="1"/>
          </p:nvPr>
        </p:nvSpPr>
        <p:spPr/>
        <p:txBody>
          <a:bodyPr>
            <a:normAutofit fontScale="92500"/>
          </a:bodyPr>
          <a:lstStyle/>
          <a:p>
            <a:r>
              <a:rPr lang="en-GB" dirty="0"/>
              <a:t>After Hitler’s barbarism and the end of WWII, it was felt particularly necessary to reaffirm the worth and dignity of the human person. </a:t>
            </a:r>
          </a:p>
          <a:p>
            <a:r>
              <a:rPr lang="en-GB" dirty="0"/>
              <a:t>During the founding conference in San Francisco, a number of countries wished to establish a complete list of human rights for inclusion in the pending draft. But time was lacking. Even those pressing for such a revolutionary change had to realize that drawing up a human rights bill required great care and circumspection. </a:t>
            </a:r>
          </a:p>
          <a:p>
            <a:r>
              <a:rPr lang="en-GB" dirty="0"/>
              <a:t>The principle that was established was that to promote and encourage respect for human rights and fundamental freedoms belonged to the core purposes of the world organization. </a:t>
            </a:r>
          </a:p>
        </p:txBody>
      </p:sp>
    </p:spTree>
    <p:extLst>
      <p:ext uri="{BB962C8B-B14F-4D97-AF65-F5344CB8AC3E}">
        <p14:creationId xmlns:p14="http://schemas.microsoft.com/office/powerpoint/2010/main" val="1622833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A22E9-D7C7-8FAE-1C53-56A33591A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387EE8-1762-E240-FA14-B5F20074B32F}"/>
              </a:ext>
            </a:extLst>
          </p:cNvPr>
          <p:cNvSpPr>
            <a:spLocks noGrp="1"/>
          </p:cNvSpPr>
          <p:nvPr>
            <p:ph type="title"/>
          </p:nvPr>
        </p:nvSpPr>
        <p:spPr/>
        <p:txBody>
          <a:bodyPr/>
          <a:lstStyle/>
          <a:p>
            <a:pPr algn="ctr"/>
            <a:r>
              <a:rPr lang="en-GB" dirty="0"/>
              <a:t>Human Rights and the United Nations</a:t>
            </a:r>
          </a:p>
        </p:txBody>
      </p:sp>
      <p:sp>
        <p:nvSpPr>
          <p:cNvPr id="3" name="Content Placeholder 2">
            <a:extLst>
              <a:ext uri="{FF2B5EF4-FFF2-40B4-BE49-F238E27FC236}">
                <a16:creationId xmlns:a16="http://schemas.microsoft.com/office/drawing/2014/main" id="{8B7F6E64-0508-9471-7207-E8F22B0543B4}"/>
              </a:ext>
            </a:extLst>
          </p:cNvPr>
          <p:cNvSpPr>
            <a:spLocks noGrp="1"/>
          </p:cNvSpPr>
          <p:nvPr>
            <p:ph idx="1"/>
          </p:nvPr>
        </p:nvSpPr>
        <p:spPr/>
        <p:txBody>
          <a:bodyPr>
            <a:normAutofit/>
          </a:bodyPr>
          <a:lstStyle/>
          <a:p>
            <a:r>
              <a:rPr lang="en-GB" dirty="0"/>
              <a:t>In order to develop and prosper, human beings need security, protection, and the ability to exercise their individual rights. This cannot happen without the rule of law. </a:t>
            </a:r>
          </a:p>
          <a:p>
            <a:r>
              <a:rPr lang="en-GB" dirty="0"/>
              <a:t>The rule of law refers to persons and institutions- including the State itself- being accountable to the laws that are consistent with international human rights norms and standards.</a:t>
            </a:r>
          </a:p>
        </p:txBody>
      </p:sp>
    </p:spTree>
    <p:extLst>
      <p:ext uri="{BB962C8B-B14F-4D97-AF65-F5344CB8AC3E}">
        <p14:creationId xmlns:p14="http://schemas.microsoft.com/office/powerpoint/2010/main" val="34416131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A4F40-182D-B454-C1E6-56E54DCF98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0C3E10-031A-20F4-4081-A4EB0F478330}"/>
              </a:ext>
            </a:extLst>
          </p:cNvPr>
          <p:cNvSpPr>
            <a:spLocks noGrp="1"/>
          </p:cNvSpPr>
          <p:nvPr>
            <p:ph type="title"/>
          </p:nvPr>
        </p:nvSpPr>
        <p:spPr/>
        <p:txBody>
          <a:bodyPr/>
          <a:lstStyle/>
          <a:p>
            <a:pPr algn="ctr"/>
            <a:r>
              <a:rPr lang="en-GB" dirty="0"/>
              <a:t>Human Rights and the United Nations</a:t>
            </a:r>
          </a:p>
        </p:txBody>
      </p:sp>
      <p:sp>
        <p:nvSpPr>
          <p:cNvPr id="3" name="Content Placeholder 2">
            <a:extLst>
              <a:ext uri="{FF2B5EF4-FFF2-40B4-BE49-F238E27FC236}">
                <a16:creationId xmlns:a16="http://schemas.microsoft.com/office/drawing/2014/main" id="{B76828D5-4FF0-DF0F-2714-BA7DD5198741}"/>
              </a:ext>
            </a:extLst>
          </p:cNvPr>
          <p:cNvSpPr>
            <a:spLocks noGrp="1"/>
          </p:cNvSpPr>
          <p:nvPr>
            <p:ph idx="1"/>
          </p:nvPr>
        </p:nvSpPr>
        <p:spPr/>
        <p:txBody>
          <a:bodyPr>
            <a:normAutofit/>
          </a:bodyPr>
          <a:lstStyle/>
          <a:p>
            <a:r>
              <a:rPr lang="en-GB" dirty="0"/>
              <a:t>A newly created Commission on Human Rights (</a:t>
            </a:r>
            <a:r>
              <a:rPr lang="en-GB" dirty="0" err="1"/>
              <a:t>HRCion</a:t>
            </a:r>
            <a:r>
              <a:rPr lang="en-GB" dirty="0"/>
              <a:t>) was entrusted with elaborating a suitable draft. Two documents were drawn up by groups from civil society to provide some guidance to the work of the </a:t>
            </a:r>
            <a:r>
              <a:rPr lang="en-GB" dirty="0" err="1"/>
              <a:t>HRCion</a:t>
            </a:r>
            <a:r>
              <a:rPr lang="en-GB" dirty="0"/>
              <a:t>. </a:t>
            </a:r>
          </a:p>
          <a:p>
            <a:r>
              <a:rPr lang="en-GB" dirty="0"/>
              <a:t>A committee of experts, convened under the auspices of the American Law Institute, established a Statement of Essential Human Rights. This statement exerted a decisive influence on the drafting process in the </a:t>
            </a:r>
            <a:r>
              <a:rPr lang="en-GB" dirty="0" err="1"/>
              <a:t>HRCion</a:t>
            </a:r>
            <a:r>
              <a:rPr lang="en-GB" dirty="0"/>
              <a:t>, as explicitly acknowledged by John P Humphrey, the then Director of the Human Rights Division of the UN Secretariat. </a:t>
            </a:r>
          </a:p>
        </p:txBody>
      </p:sp>
    </p:spTree>
    <p:extLst>
      <p:ext uri="{BB962C8B-B14F-4D97-AF65-F5344CB8AC3E}">
        <p14:creationId xmlns:p14="http://schemas.microsoft.com/office/powerpoint/2010/main" val="2687814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5E1BB-6CCD-7AA8-1292-AD8310AD00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C1E2F1-26D9-CF87-9036-67444ABABD2D}"/>
              </a:ext>
            </a:extLst>
          </p:cNvPr>
          <p:cNvSpPr>
            <a:spLocks noGrp="1"/>
          </p:cNvSpPr>
          <p:nvPr>
            <p:ph type="title"/>
          </p:nvPr>
        </p:nvSpPr>
        <p:spPr/>
        <p:txBody>
          <a:bodyPr/>
          <a:lstStyle/>
          <a:p>
            <a:pPr algn="ctr"/>
            <a:r>
              <a:rPr lang="en-GB" dirty="0"/>
              <a:t>The Universal Declaration on Human Rights</a:t>
            </a:r>
          </a:p>
        </p:txBody>
      </p:sp>
      <p:sp>
        <p:nvSpPr>
          <p:cNvPr id="3" name="Content Placeholder 2">
            <a:extLst>
              <a:ext uri="{FF2B5EF4-FFF2-40B4-BE49-F238E27FC236}">
                <a16:creationId xmlns:a16="http://schemas.microsoft.com/office/drawing/2014/main" id="{1C9B276C-02BF-B0B3-818B-84F1FA6DAFA0}"/>
              </a:ext>
            </a:extLst>
          </p:cNvPr>
          <p:cNvSpPr>
            <a:spLocks noGrp="1"/>
          </p:cNvSpPr>
          <p:nvPr>
            <p:ph idx="1"/>
          </p:nvPr>
        </p:nvSpPr>
        <p:spPr/>
        <p:txBody>
          <a:bodyPr>
            <a:normAutofit/>
          </a:bodyPr>
          <a:lstStyle/>
          <a:p>
            <a:r>
              <a:rPr lang="en-GB" dirty="0"/>
              <a:t>The connection between human rights and development, social justice, the rule of law, non-discrimination, gender equality and democracy, is clearly visible throughout the UDHR. </a:t>
            </a:r>
          </a:p>
          <a:p>
            <a:r>
              <a:rPr lang="en-GB" dirty="0"/>
              <a:t>First, it acknowledges that the recognition of the inalienable rights of all individuals is the foundation of freedom, justice, and peace. Inalienable rights cannot be taken away from anybody by anyone or by the State. </a:t>
            </a:r>
          </a:p>
          <a:p>
            <a:r>
              <a:rPr lang="en-GB" dirty="0"/>
              <a:t>Second, it gives economic, social, and cultural rights the same degree of protection as civil and political rights.  </a:t>
            </a:r>
          </a:p>
        </p:txBody>
      </p:sp>
    </p:spTree>
    <p:extLst>
      <p:ext uri="{BB962C8B-B14F-4D97-AF65-F5344CB8AC3E}">
        <p14:creationId xmlns:p14="http://schemas.microsoft.com/office/powerpoint/2010/main" val="21886912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E4C6E-4E5B-F325-A56E-A8C9652550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8EFF9C-BD6D-7B1F-06CF-71D6383CD60B}"/>
              </a:ext>
            </a:extLst>
          </p:cNvPr>
          <p:cNvSpPr>
            <a:spLocks noGrp="1"/>
          </p:cNvSpPr>
          <p:nvPr>
            <p:ph type="title"/>
          </p:nvPr>
        </p:nvSpPr>
        <p:spPr/>
        <p:txBody>
          <a:bodyPr/>
          <a:lstStyle/>
          <a:p>
            <a:pPr algn="ctr"/>
            <a:r>
              <a:rPr lang="en-GB" dirty="0"/>
              <a:t>The Universal Declaration on Human Rights</a:t>
            </a:r>
          </a:p>
        </p:txBody>
      </p:sp>
      <p:sp>
        <p:nvSpPr>
          <p:cNvPr id="3" name="Content Placeholder 2">
            <a:extLst>
              <a:ext uri="{FF2B5EF4-FFF2-40B4-BE49-F238E27FC236}">
                <a16:creationId xmlns:a16="http://schemas.microsoft.com/office/drawing/2014/main" id="{075A8260-DE1E-47EB-13F6-504A97B1C740}"/>
              </a:ext>
            </a:extLst>
          </p:cNvPr>
          <p:cNvSpPr>
            <a:spLocks noGrp="1"/>
          </p:cNvSpPr>
          <p:nvPr>
            <p:ph idx="1"/>
          </p:nvPr>
        </p:nvSpPr>
        <p:spPr/>
        <p:txBody>
          <a:bodyPr>
            <a:normAutofit fontScale="92500" lnSpcReduction="10000"/>
          </a:bodyPr>
          <a:lstStyle/>
          <a:p>
            <a:r>
              <a:rPr lang="en-GB" dirty="0"/>
              <a:t>The UDHR was the first concrete product of the lengthy process of legalizing human rights. A new chapter of human history began that day, notwithstanding the fact that the UDHR was not binding- and still has not reached that status. It emerged from a careful negotiating process in which, although Western personalities played a leading role, the voice of prominent representatives from non-European countries was by no means absent. </a:t>
            </a:r>
          </a:p>
          <a:p>
            <a:r>
              <a:rPr lang="en-GB" dirty="0"/>
              <a:t>It can therefore hardly be contended that the UHDR was “imposed” by “the West,” in a “presumptuous and shamelessly ethnocentric” manner. Due to its origin, the UDHR constitutes a unique, well-balanced blend of rights of the most diverse nature. It characterizes itself as a “common standard of achievement” in its Preamble. </a:t>
            </a:r>
          </a:p>
        </p:txBody>
      </p:sp>
    </p:spTree>
    <p:extLst>
      <p:ext uri="{BB962C8B-B14F-4D97-AF65-F5344CB8AC3E}">
        <p14:creationId xmlns:p14="http://schemas.microsoft.com/office/powerpoint/2010/main" val="3991997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D8D82-9460-1091-47BF-FF7BBFB4BA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B28A43-A47A-C49A-F432-4D63EF263030}"/>
              </a:ext>
            </a:extLst>
          </p:cNvPr>
          <p:cNvSpPr>
            <a:spLocks noGrp="1"/>
          </p:cNvSpPr>
          <p:nvPr>
            <p:ph type="title"/>
          </p:nvPr>
        </p:nvSpPr>
        <p:spPr/>
        <p:txBody>
          <a:bodyPr/>
          <a:lstStyle/>
          <a:p>
            <a:pPr algn="ctr"/>
            <a:r>
              <a:rPr lang="en-GB" dirty="0"/>
              <a:t>The Universal Declaration on Human Rights</a:t>
            </a:r>
          </a:p>
        </p:txBody>
      </p:sp>
      <p:sp>
        <p:nvSpPr>
          <p:cNvPr id="3" name="Content Placeholder 2">
            <a:extLst>
              <a:ext uri="{FF2B5EF4-FFF2-40B4-BE49-F238E27FC236}">
                <a16:creationId xmlns:a16="http://schemas.microsoft.com/office/drawing/2014/main" id="{E54347EB-2ABD-CEF9-AFED-257301A2F5E6}"/>
              </a:ext>
            </a:extLst>
          </p:cNvPr>
          <p:cNvSpPr>
            <a:spLocks noGrp="1"/>
          </p:cNvSpPr>
          <p:nvPr>
            <p:ph idx="1"/>
          </p:nvPr>
        </p:nvSpPr>
        <p:spPr/>
        <p:txBody>
          <a:bodyPr>
            <a:normAutofit lnSpcReduction="10000"/>
          </a:bodyPr>
          <a:lstStyle/>
          <a:p>
            <a:r>
              <a:rPr lang="en-GB" dirty="0"/>
              <a:t>It begins in Article I with the following: </a:t>
            </a:r>
          </a:p>
          <a:p>
            <a:pPr marL="0" indent="0">
              <a:buNone/>
            </a:pPr>
            <a:r>
              <a:rPr lang="en-GB" dirty="0"/>
              <a:t>“All human beings are born free and equal in dignity and rights. They are endowed with reason and conscience and should act towards one another in a spirit of brotherhood.”</a:t>
            </a:r>
          </a:p>
          <a:p>
            <a:r>
              <a:rPr lang="en-GB" dirty="0"/>
              <a:t>It then sets forth the general principle of equality and non-discrimination in Article 2. Articles 3 to 20 list traditional rights and freedoms. The remaining articles address economic, social, and cultural rights. Article 28 states that </a:t>
            </a:r>
          </a:p>
          <a:p>
            <a:pPr marL="0" indent="0">
              <a:buNone/>
            </a:pPr>
            <a:r>
              <a:rPr lang="en-GB" dirty="0"/>
              <a:t>“everyone is entitled to a social and international order in which the rights and freedoms set forth in this Declaration can be fully realized.” </a:t>
            </a:r>
          </a:p>
        </p:txBody>
      </p:sp>
    </p:spTree>
    <p:extLst>
      <p:ext uri="{BB962C8B-B14F-4D97-AF65-F5344CB8AC3E}">
        <p14:creationId xmlns:p14="http://schemas.microsoft.com/office/powerpoint/2010/main" val="1049408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B8D19-098D-6CB3-5B84-80819F05A6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9372A1-51B2-0940-3197-76A5629423D1}"/>
              </a:ext>
            </a:extLst>
          </p:cNvPr>
          <p:cNvSpPr>
            <a:spLocks noGrp="1"/>
          </p:cNvSpPr>
          <p:nvPr>
            <p:ph type="title"/>
          </p:nvPr>
        </p:nvSpPr>
        <p:spPr/>
        <p:txBody>
          <a:bodyPr/>
          <a:lstStyle/>
          <a:p>
            <a:pPr algn="ctr"/>
            <a:r>
              <a:rPr lang="en-GB" dirty="0"/>
              <a:t>The Universal Declaration on Human Rights</a:t>
            </a:r>
          </a:p>
        </p:txBody>
      </p:sp>
      <p:sp>
        <p:nvSpPr>
          <p:cNvPr id="3" name="Content Placeholder 2">
            <a:extLst>
              <a:ext uri="{FF2B5EF4-FFF2-40B4-BE49-F238E27FC236}">
                <a16:creationId xmlns:a16="http://schemas.microsoft.com/office/drawing/2014/main" id="{7D400EB6-B578-B83B-BF67-AD7005CB95DB}"/>
              </a:ext>
            </a:extLst>
          </p:cNvPr>
          <p:cNvSpPr>
            <a:spLocks noGrp="1"/>
          </p:cNvSpPr>
          <p:nvPr>
            <p:ph idx="1"/>
          </p:nvPr>
        </p:nvSpPr>
        <p:spPr/>
        <p:txBody>
          <a:bodyPr>
            <a:normAutofit fontScale="92500" lnSpcReduction="20000"/>
          </a:bodyPr>
          <a:lstStyle/>
          <a:p>
            <a:r>
              <a:rPr lang="en-GB" dirty="0"/>
              <a:t>The UDHR was enacted as a resolution of the General Assembly, which means it is not legally binding and lacked any binding force as a legal instrument. It is legally classified as a set of recommendations. </a:t>
            </a:r>
          </a:p>
          <a:p>
            <a:r>
              <a:rPr lang="en-GB" dirty="0"/>
              <a:t>With the completion of the UDHR, the next step was to produce legally binding international treaties. The General Assembly decided to produce two covenants on human rights, with first devoted to civil and political rights, and the second devoted to economic and social rights. The International Bill of Human Rights, which consists of the UDHR and the two covenants, was approved on December 16, 1966. </a:t>
            </a:r>
          </a:p>
          <a:p>
            <a:r>
              <a:rPr lang="en-GB" dirty="0"/>
              <a:t>By the first decade of the 21</a:t>
            </a:r>
            <a:r>
              <a:rPr lang="en-GB" baseline="30000" dirty="0"/>
              <a:t>st</a:t>
            </a:r>
            <a:r>
              <a:rPr lang="en-GB" dirty="0"/>
              <a:t> century, more than 160 states had formally adhered to the two Covenants: the International Covenant on Civil and Political Rights, and the International Covenant on Economic, Social, and Cultural Rights. </a:t>
            </a:r>
          </a:p>
        </p:txBody>
      </p:sp>
    </p:spTree>
    <p:extLst>
      <p:ext uri="{BB962C8B-B14F-4D97-AF65-F5344CB8AC3E}">
        <p14:creationId xmlns:p14="http://schemas.microsoft.com/office/powerpoint/2010/main" val="39898946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6BD5A-446F-0DBC-15D5-030701188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DFD4B8-CA25-27AB-DAD9-B6EA99B7427D}"/>
              </a:ext>
            </a:extLst>
          </p:cNvPr>
          <p:cNvSpPr>
            <a:spLocks noGrp="1"/>
          </p:cNvSpPr>
          <p:nvPr>
            <p:ph type="title"/>
          </p:nvPr>
        </p:nvSpPr>
        <p:spPr/>
        <p:txBody>
          <a:bodyPr/>
          <a:lstStyle/>
          <a:p>
            <a:pPr algn="ctr"/>
            <a:r>
              <a:rPr lang="en-GB" dirty="0"/>
              <a:t>The Universal Declaration on Human Rights</a:t>
            </a:r>
          </a:p>
        </p:txBody>
      </p:sp>
      <p:sp>
        <p:nvSpPr>
          <p:cNvPr id="3" name="Content Placeholder 2">
            <a:extLst>
              <a:ext uri="{FF2B5EF4-FFF2-40B4-BE49-F238E27FC236}">
                <a16:creationId xmlns:a16="http://schemas.microsoft.com/office/drawing/2014/main" id="{BF941577-FE65-FABC-201D-D88BC2A3B312}"/>
              </a:ext>
            </a:extLst>
          </p:cNvPr>
          <p:cNvSpPr>
            <a:spLocks noGrp="1"/>
          </p:cNvSpPr>
          <p:nvPr>
            <p:ph idx="1"/>
          </p:nvPr>
        </p:nvSpPr>
        <p:spPr/>
        <p:txBody>
          <a:bodyPr>
            <a:normAutofit/>
          </a:bodyPr>
          <a:lstStyle/>
          <a:p>
            <a:r>
              <a:rPr lang="en-GB" dirty="0"/>
              <a:t>The adoption of the UDHR stimulated norm-setting activities. The UDHR serves as a model for numerous international treaties and declarations and has been incorporated into the constitutions and laws of many countries. The UDHR has inspired more than 60 international human rights instruments. It is the best known and most cited human rights document in the world.   </a:t>
            </a:r>
          </a:p>
          <a:p>
            <a:endParaRPr lang="en-GB" dirty="0"/>
          </a:p>
        </p:txBody>
      </p:sp>
    </p:spTree>
    <p:extLst>
      <p:ext uri="{BB962C8B-B14F-4D97-AF65-F5344CB8AC3E}">
        <p14:creationId xmlns:p14="http://schemas.microsoft.com/office/powerpoint/2010/main" val="117308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EF856-9F65-7DE4-99BD-3D4048F37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C0317-F1E4-D6F2-85B3-0C655CD1D0E3}"/>
              </a:ext>
            </a:extLst>
          </p:cNvPr>
          <p:cNvSpPr>
            <a:spLocks noGrp="1"/>
          </p:cNvSpPr>
          <p:nvPr>
            <p:ph type="title"/>
          </p:nvPr>
        </p:nvSpPr>
        <p:spPr/>
        <p:txBody>
          <a:bodyPr/>
          <a:lstStyle/>
          <a:p>
            <a:pPr algn="ctr"/>
            <a:r>
              <a:rPr lang="en-GB" dirty="0"/>
              <a:t>Regional Agreements</a:t>
            </a:r>
          </a:p>
        </p:txBody>
      </p:sp>
      <p:sp>
        <p:nvSpPr>
          <p:cNvPr id="3" name="Content Placeholder 2">
            <a:extLst>
              <a:ext uri="{FF2B5EF4-FFF2-40B4-BE49-F238E27FC236}">
                <a16:creationId xmlns:a16="http://schemas.microsoft.com/office/drawing/2014/main" id="{56FB21B6-FB94-863D-6DE6-B0E79B12EC72}"/>
              </a:ext>
            </a:extLst>
          </p:cNvPr>
          <p:cNvSpPr>
            <a:spLocks noGrp="1"/>
          </p:cNvSpPr>
          <p:nvPr>
            <p:ph idx="1"/>
          </p:nvPr>
        </p:nvSpPr>
        <p:spPr/>
        <p:txBody>
          <a:bodyPr>
            <a:normAutofit fontScale="70000" lnSpcReduction="20000"/>
          </a:bodyPr>
          <a:lstStyle/>
          <a:p>
            <a:r>
              <a:rPr lang="en-GB" dirty="0"/>
              <a:t>For example, the European Convention on Human Rights drew largely from the materials produced by the UN Commission on Human Rights, and there are many similarities in the formulations found in both documents. In 2009, after a complex process involving governments as well as members of their national parliaments, the Charter of Fundamental Rights of the European Union (</a:t>
            </a:r>
            <a:r>
              <a:rPr lang="en-GB" dirty="0" err="1"/>
              <a:t>EUCharter</a:t>
            </a:r>
            <a:r>
              <a:rPr lang="en-GB" dirty="0"/>
              <a:t>) entered into force as an annex to the Treaty of Lisbon. The </a:t>
            </a:r>
            <a:r>
              <a:rPr lang="en-GB" dirty="0" err="1"/>
              <a:t>EUCharter</a:t>
            </a:r>
            <a:r>
              <a:rPr lang="en-GB" dirty="0"/>
              <a:t> addresses dignity, freedoms, equality, and economic and social rights. It applies only to the implementation of EU law and is not meant to be a Constitution. States maintain their sovereignty by maintaining constitutional autonomy. </a:t>
            </a:r>
          </a:p>
          <a:p>
            <a:r>
              <a:rPr lang="en-GB" dirty="0"/>
              <a:t>Other regional conventions include the American Convention on Human Rights adopted by the International Conference of American States in Bogota (1948), and the African Charter of Human and Peoples’ Rights (1981). </a:t>
            </a:r>
          </a:p>
          <a:p>
            <a:r>
              <a:rPr lang="en-GB" dirty="0"/>
              <a:t>In Asia, there was no such regional instrument for a long time due to political difficulties and the lack of cultural homogeneity in Asia. In 2011, 12 ASEAN states did adopt a Human Rights Declaration. Although it is non-binding like the UDHR, it allows for further steps for improvement of the human rights situation in member countries. </a:t>
            </a:r>
          </a:p>
          <a:p>
            <a:r>
              <a:rPr lang="en-GB" dirty="0"/>
              <a:t>Arab countries attempted an Arab Charter on Human Rights in 1994, but it amounted to only one signature and no ratifications. An updated instrument in 2004 appeared to have been accepted by 17 states with questionable ratification status. </a:t>
            </a:r>
          </a:p>
          <a:p>
            <a:endParaRPr lang="en-GB" dirty="0"/>
          </a:p>
        </p:txBody>
      </p:sp>
    </p:spTree>
    <p:extLst>
      <p:ext uri="{BB962C8B-B14F-4D97-AF65-F5344CB8AC3E}">
        <p14:creationId xmlns:p14="http://schemas.microsoft.com/office/powerpoint/2010/main" val="654357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BC962E-D461-EDFB-68F3-2DDE15EA96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445029-854E-A64B-BD1F-26DD8B2283C8}"/>
              </a:ext>
            </a:extLst>
          </p:cNvPr>
          <p:cNvSpPr>
            <a:spLocks noGrp="1"/>
          </p:cNvSpPr>
          <p:nvPr>
            <p:ph type="title"/>
          </p:nvPr>
        </p:nvSpPr>
        <p:spPr/>
        <p:txBody>
          <a:bodyPr/>
          <a:lstStyle/>
          <a:p>
            <a:pPr algn="ctr"/>
            <a:r>
              <a:rPr lang="en-GB" dirty="0"/>
              <a:t>Self-Determination after 1945</a:t>
            </a:r>
          </a:p>
        </p:txBody>
      </p:sp>
      <p:sp>
        <p:nvSpPr>
          <p:cNvPr id="3" name="Content Placeholder 2">
            <a:extLst>
              <a:ext uri="{FF2B5EF4-FFF2-40B4-BE49-F238E27FC236}">
                <a16:creationId xmlns:a16="http://schemas.microsoft.com/office/drawing/2014/main" id="{C5DA05E8-75FF-0B69-E4BC-F67DFC80ADE9}"/>
              </a:ext>
            </a:extLst>
          </p:cNvPr>
          <p:cNvSpPr>
            <a:spLocks noGrp="1"/>
          </p:cNvSpPr>
          <p:nvPr>
            <p:ph idx="1"/>
          </p:nvPr>
        </p:nvSpPr>
        <p:spPr/>
        <p:txBody>
          <a:bodyPr>
            <a:normAutofit/>
          </a:bodyPr>
          <a:lstStyle/>
          <a:p>
            <a:r>
              <a:rPr lang="en-GB" dirty="0"/>
              <a:t>The march toward self-determination for nations continued. </a:t>
            </a:r>
          </a:p>
          <a:p>
            <a:r>
              <a:rPr lang="en-GB" dirty="0"/>
              <a:t>When the Labour Party took control of the British government in 1945, negotiations quickly began on Burmese, Ceylonese, and Malaysian independence. </a:t>
            </a:r>
          </a:p>
          <a:p>
            <a:r>
              <a:rPr lang="en-GB" dirty="0"/>
              <a:t>British leaders encouraged their former colonies to assume positions in a British Commonwealth of Nations, a voluntary association offering members special trade privileges and a largely symbolic association with the mother country. The Commonwealth currently has 56 members, including the UK.</a:t>
            </a:r>
          </a:p>
          <a:p>
            <a:endParaRPr lang="en-GB" dirty="0"/>
          </a:p>
        </p:txBody>
      </p:sp>
    </p:spTree>
    <p:extLst>
      <p:ext uri="{BB962C8B-B14F-4D97-AF65-F5344CB8AC3E}">
        <p14:creationId xmlns:p14="http://schemas.microsoft.com/office/powerpoint/2010/main" val="30476998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467BD-2169-29FD-DD68-90CBA2E9B1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0BEAC-3F22-12CD-2960-AD6DDB0FC3F1}"/>
              </a:ext>
            </a:extLst>
          </p:cNvPr>
          <p:cNvSpPr>
            <a:spLocks noGrp="1"/>
          </p:cNvSpPr>
          <p:nvPr>
            <p:ph type="title"/>
          </p:nvPr>
        </p:nvSpPr>
        <p:spPr/>
        <p:txBody>
          <a:bodyPr/>
          <a:lstStyle/>
          <a:p>
            <a:pPr algn="ctr"/>
            <a:r>
              <a:rPr lang="en-GB" dirty="0"/>
              <a:t>Self-Determination after 1945</a:t>
            </a:r>
          </a:p>
        </p:txBody>
      </p:sp>
      <p:sp>
        <p:nvSpPr>
          <p:cNvPr id="3" name="Content Placeholder 2">
            <a:extLst>
              <a:ext uri="{FF2B5EF4-FFF2-40B4-BE49-F238E27FC236}">
                <a16:creationId xmlns:a16="http://schemas.microsoft.com/office/drawing/2014/main" id="{062CB5E7-4B85-4E76-8B1F-32F364083874}"/>
              </a:ext>
            </a:extLst>
          </p:cNvPr>
          <p:cNvSpPr>
            <a:spLocks noGrp="1"/>
          </p:cNvSpPr>
          <p:nvPr>
            <p:ph idx="1"/>
          </p:nvPr>
        </p:nvSpPr>
        <p:spPr/>
        <p:txBody>
          <a:bodyPr>
            <a:normAutofit/>
          </a:bodyPr>
          <a:lstStyle/>
          <a:p>
            <a:r>
              <a:rPr lang="en-GB" dirty="0"/>
              <a:t>Lenin denounced imperialism as a form of capitalist exploitation, and Soviet policy was to defend the rights of colonized peoples. But despite the anti-imperialist rhetoric, Stalin generally showed little interest in Asian nationalism. </a:t>
            </a:r>
          </a:p>
          <a:p>
            <a:r>
              <a:rPr lang="en-GB" dirty="0"/>
              <a:t>As in the west, he was concerned primarily with ensuring that the regions bordering the USSR were favourably disposed toward the Soviet state. </a:t>
            </a:r>
          </a:p>
          <a:p>
            <a:endParaRPr lang="en-GB" dirty="0"/>
          </a:p>
        </p:txBody>
      </p:sp>
    </p:spTree>
    <p:extLst>
      <p:ext uri="{BB962C8B-B14F-4D97-AF65-F5344CB8AC3E}">
        <p14:creationId xmlns:p14="http://schemas.microsoft.com/office/powerpoint/2010/main" val="3898157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5AA7E-BB9D-DCB6-3B38-BFA7E6ABF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B300E5-7FD8-CF2C-E6AB-63490923FCA4}"/>
              </a:ext>
            </a:extLst>
          </p:cNvPr>
          <p:cNvSpPr>
            <a:spLocks noGrp="1"/>
          </p:cNvSpPr>
          <p:nvPr>
            <p:ph type="title"/>
          </p:nvPr>
        </p:nvSpPr>
        <p:spPr/>
        <p:txBody>
          <a:bodyPr/>
          <a:lstStyle/>
          <a:p>
            <a:pPr algn="ctr"/>
            <a:r>
              <a:rPr lang="en-GB" dirty="0"/>
              <a:t>Self-Determination after 1945</a:t>
            </a:r>
          </a:p>
        </p:txBody>
      </p:sp>
      <p:sp>
        <p:nvSpPr>
          <p:cNvPr id="3" name="Content Placeholder 2">
            <a:extLst>
              <a:ext uri="{FF2B5EF4-FFF2-40B4-BE49-F238E27FC236}">
                <a16:creationId xmlns:a16="http://schemas.microsoft.com/office/drawing/2014/main" id="{0B3C1699-7B56-6479-27C4-C19100041D9D}"/>
              </a:ext>
            </a:extLst>
          </p:cNvPr>
          <p:cNvSpPr>
            <a:spLocks noGrp="1"/>
          </p:cNvSpPr>
          <p:nvPr>
            <p:ph idx="1"/>
          </p:nvPr>
        </p:nvSpPr>
        <p:spPr/>
        <p:txBody>
          <a:bodyPr>
            <a:normAutofit fontScale="85000" lnSpcReduction="20000"/>
          </a:bodyPr>
          <a:lstStyle/>
          <a:p>
            <a:r>
              <a:rPr lang="en-GB" dirty="0"/>
              <a:t>American interests were more diffuse. The United States opposed closed trading systems, whether they were dominated by Europe’s imperial powers, the Soviet Union, or Japan. </a:t>
            </a:r>
          </a:p>
          <a:p>
            <a:r>
              <a:rPr lang="en-GB" dirty="0"/>
              <a:t>It sought a stable Asia in which no power could again threaten US control of the sea-lanes, as Japan had done. </a:t>
            </a:r>
          </a:p>
          <a:p>
            <a:r>
              <a:rPr lang="en-GB" dirty="0"/>
              <a:t>It also voiced support for Nationalist movements on the old Wilsonian principle that people should have the right to choose their own forms of government. </a:t>
            </a:r>
          </a:p>
          <a:p>
            <a:r>
              <a:rPr lang="en-GB" dirty="0"/>
              <a:t>These goals lead the US to grant the Philippines its independence in 1946 and to urge its allies to follow suit in their own empires. </a:t>
            </a:r>
          </a:p>
          <a:p>
            <a:r>
              <a:rPr lang="en-GB" dirty="0"/>
              <a:t>But America’s European interests remained more important than its Asian interests, and neither Roosevelt nor Truman was willing to alienate Europe’s imperial powers by pushing decolonization vigorously. Consequently, Nationalists in Asia had to struggle for their independence.</a:t>
            </a:r>
          </a:p>
          <a:p>
            <a:endParaRPr lang="en-GB" dirty="0"/>
          </a:p>
        </p:txBody>
      </p:sp>
    </p:spTree>
    <p:extLst>
      <p:ext uri="{BB962C8B-B14F-4D97-AF65-F5344CB8AC3E}">
        <p14:creationId xmlns:p14="http://schemas.microsoft.com/office/powerpoint/2010/main" val="2080511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636</TotalTime>
  <Words>3800</Words>
  <Application>Microsoft Office PowerPoint</Application>
  <PresentationFormat>Widescreen</PresentationFormat>
  <Paragraphs>139</Paragraphs>
  <Slides>36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Aptos</vt:lpstr>
      <vt:lpstr>Aptos Display</vt:lpstr>
      <vt:lpstr>Arial</vt:lpstr>
      <vt:lpstr>Office Theme</vt:lpstr>
      <vt:lpstr>Power and Inequality</vt:lpstr>
      <vt:lpstr>In the wake of WWII </vt:lpstr>
      <vt:lpstr>Yalta (1945)</vt:lpstr>
      <vt:lpstr>Yalta (1945)</vt:lpstr>
      <vt:lpstr>Yalta (1945)</vt:lpstr>
      <vt:lpstr>The Forming of the United Nations</vt:lpstr>
      <vt:lpstr>Roosevelt’s Four Policemen</vt:lpstr>
      <vt:lpstr>Roosevelt’s Four Policemen</vt:lpstr>
      <vt:lpstr>Roosevelt’s Four Policemen</vt:lpstr>
      <vt:lpstr>The Nascent Security Council </vt:lpstr>
      <vt:lpstr>The Nascent Security Council </vt:lpstr>
      <vt:lpstr>The Nascent Security Council </vt:lpstr>
      <vt:lpstr>San Francisco (1945)</vt:lpstr>
      <vt:lpstr>San Francisco (1945)</vt:lpstr>
      <vt:lpstr>San Francisco (1945)</vt:lpstr>
      <vt:lpstr>The United Nations</vt:lpstr>
      <vt:lpstr>The United Nations</vt:lpstr>
      <vt:lpstr>The United Nations</vt:lpstr>
      <vt:lpstr>The United Nations</vt:lpstr>
      <vt:lpstr>The United Nations</vt:lpstr>
      <vt:lpstr>The United Nations</vt:lpstr>
      <vt:lpstr>The United Nations</vt:lpstr>
      <vt:lpstr>The United Nations</vt:lpstr>
      <vt:lpstr>The United Nations</vt:lpstr>
      <vt:lpstr>Human Rights and the United Nations</vt:lpstr>
      <vt:lpstr>Human Rights and the United Nations</vt:lpstr>
      <vt:lpstr>Human Rights and the United Nations</vt:lpstr>
      <vt:lpstr>The Universal Declaration on Human Rights</vt:lpstr>
      <vt:lpstr>The Universal Declaration on Human Rights</vt:lpstr>
      <vt:lpstr>The Universal Declaration on Human Rights</vt:lpstr>
      <vt:lpstr>The Universal Declaration on Human Rights</vt:lpstr>
      <vt:lpstr>The Universal Declaration on Human Rights</vt:lpstr>
      <vt:lpstr>Regional Agreements</vt:lpstr>
      <vt:lpstr>Self-Determination after 1945</vt:lpstr>
      <vt:lpstr>Self-Determination after 1945</vt:lpstr>
      <vt:lpstr>Self-Determination after 1945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199</cp:revision>
  <dcterms:created xsi:type="dcterms:W3CDTF">2025-06-18T00:41:33Z</dcterms:created>
  <dcterms:modified xsi:type="dcterms:W3CDTF">2026-07-15T05:48:25Z</dcterms:modified>
</cp:coreProperties>
</file>