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notesMasterIdLst>
    <p:notesMasterId r:id="rId31"/>
  </p:notesMasterIdLst>
  <p:handoutMasterIdLst>
    <p:handoutMasterId r:id="rId32"/>
  </p:handoutMasterIdLst>
  <p:sldIdLst>
    <p:sldId id="297" r:id="rId2"/>
    <p:sldId id="275" r:id="rId3"/>
    <p:sldId id="325" r:id="rId4"/>
    <p:sldId id="324" r:id="rId5"/>
    <p:sldId id="278" r:id="rId6"/>
    <p:sldId id="279" r:id="rId7"/>
    <p:sldId id="281" r:id="rId8"/>
    <p:sldId id="282" r:id="rId9"/>
    <p:sldId id="280" r:id="rId10"/>
    <p:sldId id="284" r:id="rId11"/>
    <p:sldId id="326" r:id="rId12"/>
    <p:sldId id="327" r:id="rId13"/>
    <p:sldId id="334" r:id="rId14"/>
    <p:sldId id="286" r:id="rId15"/>
    <p:sldId id="328" r:id="rId16"/>
    <p:sldId id="335" r:id="rId17"/>
    <p:sldId id="287" r:id="rId18"/>
    <p:sldId id="340" r:id="rId19"/>
    <p:sldId id="288" r:id="rId20"/>
    <p:sldId id="336" r:id="rId21"/>
    <p:sldId id="289" r:id="rId22"/>
    <p:sldId id="337" r:id="rId23"/>
    <p:sldId id="290" r:id="rId24"/>
    <p:sldId id="294" r:id="rId25"/>
    <p:sldId id="295" r:id="rId26"/>
    <p:sldId id="339" r:id="rId27"/>
    <p:sldId id="338" r:id="rId28"/>
    <p:sldId id="293" r:id="rId29"/>
    <p:sldId id="332" r:id="rId30"/>
  </p:sldIdLst>
  <p:sldSz cx="9906000" cy="6858000" type="A4"/>
  <p:notesSz cx="6735763" cy="9869488"/>
  <p:kinsoku lang="ja-JP" invalStChars="、。，．・：；？！゛゜ヽヾゝゞ々ー’”）〕］｝〉》」』】°‰′″℃￠％ぁぃぅぇぉっゃゅょゎァィゥェォッャュョヮヵヶ!%),.:;?]}｡｣､･ｧｨｩｪｫｬｭｮｯｰﾞﾟ" invalEndChars="‘“（〔［｛〈《「『【￥＄$([\{｢￡"/>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109">
          <p15:clr>
            <a:srgbClr val="A4A3A4"/>
          </p15:clr>
        </p15:guide>
        <p15:guide id="2" pos="212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95" autoAdjust="0"/>
    <p:restoredTop sz="90929"/>
  </p:normalViewPr>
  <p:slideViewPr>
    <p:cSldViewPr>
      <p:cViewPr varScale="1">
        <p:scale>
          <a:sx n="71" d="100"/>
          <a:sy n="71" d="100"/>
        </p:scale>
        <p:origin x="918" y="36"/>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520"/>
    </p:cViewPr>
  </p:sorterViewPr>
  <p:notesViewPr>
    <p:cSldViewPr>
      <p:cViewPr varScale="1">
        <p:scale>
          <a:sx n="37" d="100"/>
          <a:sy n="37" d="100"/>
        </p:scale>
        <p:origin x="-1578" y="-96"/>
      </p:cViewPr>
      <p:guideLst>
        <p:guide orient="horz" pos="3109"/>
        <p:guide pos="212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3075" name="Rectangle 3"/>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4913E6D5-27DB-4EDF-986C-6EC4574B15C1}"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4077278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00113" y="4691063"/>
            <a:ext cx="4935537" cy="415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121" tIns="44761" rIns="91121" bIns="44761" numCol="1" anchor="t" anchorCtr="0" compatLnSpc="1">
            <a:prstTxWarp prst="textNoShape">
              <a:avLst/>
            </a:prstTxWarp>
          </a:bodyPr>
          <a:lstStyle/>
          <a:p>
            <a:pPr lvl="0"/>
            <a:r>
              <a:rPr lang="en-GB" altLang="en-US"/>
              <a:t>Click to edit Master notes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1" name="Rectangle 3"/>
          <p:cNvSpPr>
            <a:spLocks noGrp="1" noRot="1" noChangeAspect="1" noChangeArrowheads="1" noTextEdit="1"/>
          </p:cNvSpPr>
          <p:nvPr>
            <p:ph type="sldImg" idx="2"/>
          </p:nvPr>
        </p:nvSpPr>
        <p:spPr bwMode="auto">
          <a:xfrm>
            <a:off x="696913" y="741363"/>
            <a:ext cx="5343525" cy="3698875"/>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2" name="Rectangle 4"/>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2053" name="Rectangle 5"/>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7E6BC948-71C3-4849-B41F-196E354A2306}"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117715616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p:spPr>
        <p:txBody>
          <a:bodyPr/>
          <a:lstStyle/>
          <a:p>
            <a:fld id="{BC75519B-4220-4CE6-B0C8-879533B731AE}" type="slidenum">
              <a:rPr lang="en-US"/>
              <a:pPr/>
              <a:t>2</a:t>
            </a:fld>
            <a:endParaRPr 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3C91E13B-413B-47A3-813F-803410C92A5C}" type="slidenum">
              <a:rPr lang="en-US"/>
              <a:pPr/>
              <a:t>3</a:t>
            </a:fld>
            <a:endParaRPr lang="en-US"/>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9C95D928-D228-4636-A9DB-7F3C1F6AF426}" type="slidenum">
              <a:rPr lang="en-US"/>
              <a:pPr/>
              <a:t>4</a:t>
            </a:fld>
            <a:endParaRPr lang="en-US"/>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29C01CE4-0235-4696-8385-7F0C67A56D71}" type="slidenum">
              <a:rPr lang="en-US"/>
              <a:pPr/>
              <a:t>5</a:t>
            </a:fld>
            <a:endParaRPr lang="en-US"/>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62D87BE9-35A3-4CB2-92C4-F9D22D050DA0}" type="slidenum">
              <a:rPr lang="en-US"/>
              <a:pPr/>
              <a:t>6</a:t>
            </a:fld>
            <a:endParaRPr lang="en-US"/>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E3DFAC41-42D2-44EC-93BB-C9D66679E3A9}" type="slidenum">
              <a:rPr lang="en-US"/>
              <a:pPr/>
              <a:t>7</a:t>
            </a:fld>
            <a:endParaRPr lang="en-US"/>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20F2E909-73AF-4F27-89C3-88C254BF7164}" type="slidenum">
              <a:rPr lang="en-US"/>
              <a:pPr/>
              <a:t>8</a:t>
            </a:fld>
            <a:endParaRPr lang="en-US"/>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25FB8D70-D3D6-449F-8625-C9DE0CFE18E9}" type="slidenum">
              <a:rPr lang="en-US"/>
              <a:pPr/>
              <a:t>9</a:t>
            </a:fld>
            <a:endParaRPr lang="en-US"/>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DEB40EBE-9D00-454F-82CA-3FFBE6D83BBD}" type="slidenum">
              <a:rPr lang="en-US"/>
              <a:pPr/>
              <a:t>10</a:t>
            </a:fld>
            <a:endParaRPr lang="en-US"/>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1322EA44-5001-4D5F-87C8-7BAB3DEB02D7}" type="slidenum">
              <a:rPr lang="en-US"/>
              <a:pPr/>
              <a:t>11</a:t>
            </a:fld>
            <a:endParaRPr lang="en-US"/>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90A70498-434B-4472-AD43-CB06E32542AF}" type="slidenum">
              <a:rPr lang="en-US"/>
              <a:pPr/>
              <a:t>12</a:t>
            </a:fld>
            <a:endParaRPr lang="en-US"/>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26721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C8B37B6F-E0CD-47F2-BDF1-C78960E86782}" type="slidenum">
              <a:rPr lang="en-US"/>
              <a:pPr/>
              <a:t>14</a:t>
            </a:fld>
            <a:endParaRPr lang="en-US"/>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3AEE9D74-EF18-4C56-9D94-10C40FA54F33}" type="slidenum">
              <a:rPr lang="en-US"/>
              <a:pPr/>
              <a:t>15</a:t>
            </a:fld>
            <a:endParaRPr lang="en-US"/>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E74E67C0-7960-4AD3-85C6-0B7CE98EAF38}" type="slidenum">
              <a:rPr lang="en-US"/>
              <a:pPr/>
              <a:t>17</a:t>
            </a:fld>
            <a:endParaRPr lang="en-US"/>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p>
            <a:fld id="{759FAB39-09EC-405E-944F-05FBA0417C82}" type="slidenum">
              <a:rPr lang="en-US"/>
              <a:pPr/>
              <a:t>19</a:t>
            </a:fld>
            <a:endParaRPr lang="en-US"/>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0A83BCC1-56A1-42B6-83A0-1BAB304565A8}" type="slidenum">
              <a:rPr lang="en-US"/>
              <a:pPr/>
              <a:t>21</a:t>
            </a:fld>
            <a:endParaRPr lang="en-US"/>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p>
            <a:fld id="{C7C8DB4F-B703-41E2-80E9-9ED372D3FFB5}" type="slidenum">
              <a:rPr lang="en-US"/>
              <a:pPr/>
              <a:t>23</a:t>
            </a:fld>
            <a:endParaRPr lang="en-US"/>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p>
            <a:fld id="{10C0998A-3563-4DE6-A9AC-CA27780C923B}" type="slidenum">
              <a:rPr lang="en-US"/>
              <a:pPr/>
              <a:t>24</a:t>
            </a:fld>
            <a:endParaRPr lang="en-US"/>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p>
            <a:fld id="{7E9E546A-80AA-42B9-91B7-9955246EAD81}" type="slidenum">
              <a:rPr lang="en-US"/>
              <a:pPr/>
              <a:t>25</a:t>
            </a:fld>
            <a:endParaRPr lang="en-US"/>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p:spPr>
        <p:txBody>
          <a:bodyPr/>
          <a:lstStyle/>
          <a:p>
            <a:fld id="{A5AE1E0D-C866-48F1-9590-79056E6890E9}" type="slidenum">
              <a:rPr lang="en-US"/>
              <a:pPr/>
              <a:t>28</a:t>
            </a:fld>
            <a:endParaRPr lang="en-US"/>
          </a:p>
        </p:txBody>
      </p:sp>
      <p:sp>
        <p:nvSpPr>
          <p:cNvPr id="104451" name="Rectangle 2"/>
          <p:cNvSpPr>
            <a:spLocks noGrp="1" noRot="1" noChangeAspect="1" noChangeArrowheads="1" noTextEdit="1"/>
          </p:cNvSpPr>
          <p:nvPr>
            <p:ph type="sldImg"/>
          </p:nvPr>
        </p:nvSpPr>
        <p:spPr>
          <a:ln/>
        </p:spPr>
      </p:sp>
      <p:sp>
        <p:nvSpPr>
          <p:cNvPr id="104452"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861031" y="3810001"/>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4" name="Rectangle 23"/>
          <p:cNvSpPr/>
          <p:nvPr/>
        </p:nvSpPr>
        <p:spPr>
          <a:xfrm flipV="1">
            <a:off x="5861051" y="3897010"/>
            <a:ext cx="404495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5" name="Rectangle 24"/>
          <p:cNvSpPr/>
          <p:nvPr/>
        </p:nvSpPr>
        <p:spPr>
          <a:xfrm flipV="1">
            <a:off x="5861051" y="4115167"/>
            <a:ext cx="404495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6" name="Rectangle 25"/>
          <p:cNvSpPr/>
          <p:nvPr/>
        </p:nvSpPr>
        <p:spPr>
          <a:xfrm flipV="1">
            <a:off x="5861050" y="4164403"/>
            <a:ext cx="212979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7" name="Rectangle 26"/>
          <p:cNvSpPr/>
          <p:nvPr/>
        </p:nvSpPr>
        <p:spPr>
          <a:xfrm flipV="1">
            <a:off x="5861050" y="4199572"/>
            <a:ext cx="212979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0" name="Rounded Rectangle 29"/>
          <p:cNvSpPr/>
          <p:nvPr/>
        </p:nvSpPr>
        <p:spPr bwMode="white">
          <a:xfrm>
            <a:off x="5861050" y="3962400"/>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1" name="Rounded Rectangle 30"/>
          <p:cNvSpPr/>
          <p:nvPr/>
        </p:nvSpPr>
        <p:spPr bwMode="white">
          <a:xfrm>
            <a:off x="7991216" y="406098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7" name="Rectangle 6"/>
          <p:cNvSpPr/>
          <p:nvPr/>
        </p:nvSpPr>
        <p:spPr>
          <a:xfrm>
            <a:off x="1" y="3649662"/>
            <a:ext cx="9906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0" name="Rectangle 9"/>
          <p:cNvSpPr/>
          <p:nvPr/>
        </p:nvSpPr>
        <p:spPr>
          <a:xfrm>
            <a:off x="1" y="3675528"/>
            <a:ext cx="9906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1" name="Rectangle 10"/>
          <p:cNvSpPr/>
          <p:nvPr/>
        </p:nvSpPr>
        <p:spPr>
          <a:xfrm flipV="1">
            <a:off x="6948555" y="3643090"/>
            <a:ext cx="2957446"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9" name="Rectangle 18"/>
          <p:cNvSpPr/>
          <p:nvPr/>
        </p:nvSpPr>
        <p:spPr>
          <a:xfrm>
            <a:off x="0" y="0"/>
            <a:ext cx="9906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8" name="Title 7"/>
          <p:cNvSpPr>
            <a:spLocks noGrp="1"/>
          </p:cNvSpPr>
          <p:nvPr>
            <p:ph type="ctrTitle"/>
          </p:nvPr>
        </p:nvSpPr>
        <p:spPr>
          <a:xfrm>
            <a:off x="495300" y="2401888"/>
            <a:ext cx="916305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95300" y="3899938"/>
            <a:ext cx="536575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264400" y="4206240"/>
            <a:ext cx="1040130" cy="457200"/>
          </a:xfrm>
          <a:prstGeom prst="rect">
            <a:avLst/>
          </a:prstGeom>
        </p:spPr>
        <p:txBody>
          <a:bodyPr/>
          <a:lstStyle/>
          <a:p>
            <a:endParaRPr lang="en-GB" altLang="en-US"/>
          </a:p>
        </p:txBody>
      </p:sp>
      <p:sp>
        <p:nvSpPr>
          <p:cNvPr id="17" name="Footer Placeholder 16"/>
          <p:cNvSpPr>
            <a:spLocks noGrp="1"/>
          </p:cNvSpPr>
          <p:nvPr>
            <p:ph type="ftr" sz="quarter" idx="11"/>
          </p:nvPr>
        </p:nvSpPr>
        <p:spPr>
          <a:xfrm>
            <a:off x="5861050" y="4205288"/>
            <a:ext cx="1403350" cy="457200"/>
          </a:xfrm>
          <a:prstGeom prst="rect">
            <a:avLst/>
          </a:prstGeom>
        </p:spPr>
        <p:txBody>
          <a:bodyPr/>
          <a:lstStyle/>
          <a:p>
            <a:endParaRPr lang="en-GB" altLang="en-US"/>
          </a:p>
        </p:txBody>
      </p:sp>
      <p:sp>
        <p:nvSpPr>
          <p:cNvPr id="29" name="Slide Number Placeholder 28"/>
          <p:cNvSpPr>
            <a:spLocks noGrp="1"/>
          </p:cNvSpPr>
          <p:nvPr>
            <p:ph type="sldNum" sz="quarter" idx="12"/>
          </p:nvPr>
        </p:nvSpPr>
        <p:spPr>
          <a:xfrm>
            <a:off x="9013429" y="1136"/>
            <a:ext cx="810021" cy="365760"/>
          </a:xfrm>
        </p:spPr>
        <p:txBody>
          <a:bodyPr/>
          <a:lstStyle>
            <a:lvl1pPr algn="r">
              <a:defRPr sz="1800">
                <a:solidFill>
                  <a:schemeClr val="bg1"/>
                </a:solidFill>
              </a:defRPr>
            </a:lvl1pPr>
          </a:lstStyle>
          <a:p>
            <a:fld id="{3C701DB3-510E-4D2C-A16D-6B5677A64150}" type="slidenum">
              <a:rPr lang="en-GB" altLang="en-US" smtClean="0"/>
              <a:pPr/>
              <a:t>‹#›</a:t>
            </a:fld>
            <a:endParaRPr lang="en-GB" altLang="en-US"/>
          </a:p>
        </p:txBody>
      </p:sp>
    </p:spTree>
    <p:extLst>
      <p:ext uri="{BB962C8B-B14F-4D97-AF65-F5344CB8AC3E}">
        <p14:creationId xmlns:p14="http://schemas.microsoft.com/office/powerpoint/2010/main" val="291274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45736"/>
            <a:ext cx="8915400" cy="534992"/>
          </a:xfrm>
        </p:spPr>
        <p:txBody>
          <a:bodyPr/>
          <a:lstStyle/>
          <a:p>
            <a:r>
              <a:rPr kumimoji="0" lang="en-US" dirty="0"/>
              <a:t>Click to edit Master title style</a:t>
            </a:r>
          </a:p>
        </p:txBody>
      </p:sp>
      <p:sp>
        <p:nvSpPr>
          <p:cNvPr id="3" name="Content Placeholder 2"/>
          <p:cNvSpPr>
            <a:spLocks noGrp="1"/>
          </p:cNvSpPr>
          <p:nvPr>
            <p:ph idx="1"/>
          </p:nvPr>
        </p:nvSpPr>
        <p:spPr>
          <a:xfrm>
            <a:off x="495300" y="1058432"/>
            <a:ext cx="8915400" cy="5322896"/>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12FD3577-F417-4526-92F5-1EAF10756361}" type="slidenum">
              <a:rPr lang="en-GB" altLang="en-US" smtClean="0"/>
              <a:pPr/>
              <a:t>‹#›</a:t>
            </a:fld>
            <a:endParaRPr lang="en-GB" altLang="en-US"/>
          </a:p>
        </p:txBody>
      </p:sp>
    </p:spTree>
    <p:extLst>
      <p:ext uri="{BB962C8B-B14F-4D97-AF65-F5344CB8AC3E}">
        <p14:creationId xmlns:p14="http://schemas.microsoft.com/office/powerpoint/2010/main" val="1838741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1981201"/>
            <a:ext cx="84201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82506" y="3367088"/>
            <a:ext cx="84201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DC3338F4-E87E-4A4A-A001-19778A6617D3}" type="slidenum">
              <a:rPr lang="en-GB" altLang="en-US" smtClean="0"/>
              <a:pPr/>
              <a:t>‹#›</a:t>
            </a:fld>
            <a:endParaRPr lang="en-GB" altLang="en-US"/>
          </a:p>
        </p:txBody>
      </p:sp>
    </p:spTree>
    <p:extLst>
      <p:ext uri="{BB962C8B-B14F-4D97-AF65-F5344CB8AC3E}">
        <p14:creationId xmlns:p14="http://schemas.microsoft.com/office/powerpoint/2010/main" val="1795437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60909"/>
            <a:ext cx="8915400" cy="1066800"/>
          </a:xfrm>
        </p:spPr>
        <p:txBody>
          <a:bodyPr/>
          <a:lstStyle/>
          <a:p>
            <a:r>
              <a:rPr kumimoji="0" lang="en-US"/>
              <a:t>Click to edit Master title style</a:t>
            </a:r>
            <a:endParaRPr kumimoji="0" lang="en-US" dirty="0"/>
          </a:p>
        </p:txBody>
      </p:sp>
      <p:sp>
        <p:nvSpPr>
          <p:cNvPr id="3" name="Content Placeholder 2"/>
          <p:cNvSpPr>
            <a:spLocks noGrp="1"/>
          </p:cNvSpPr>
          <p:nvPr>
            <p:ph sz="half" idx="1"/>
          </p:nvPr>
        </p:nvSpPr>
        <p:spPr>
          <a:xfrm>
            <a:off x="49530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03555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5165625D-86B9-4B12-A0CB-DA8FCDD9D43B}" type="slidenum">
              <a:rPr lang="en-GB" altLang="en-US" smtClean="0"/>
              <a:pPr/>
              <a:t>‹#›</a:t>
            </a:fld>
            <a:endParaRPr lang="en-GB" altLang="en-US"/>
          </a:p>
        </p:txBody>
      </p:sp>
    </p:spTree>
    <p:extLst>
      <p:ext uri="{BB962C8B-B14F-4D97-AF65-F5344CB8AC3E}">
        <p14:creationId xmlns:p14="http://schemas.microsoft.com/office/powerpoint/2010/main" val="160998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12750" y="1143000"/>
            <a:ext cx="90805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412750" y="2244970"/>
            <a:ext cx="4378452"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5114661" y="2244970"/>
            <a:ext cx="4378590"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12750" y="2708519"/>
            <a:ext cx="4378452"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5111496" y="2708519"/>
            <a:ext cx="4378590"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7135414" y="612648"/>
            <a:ext cx="1037036" cy="457200"/>
          </a:xfrm>
          <a:prstGeom prst="rect">
            <a:avLst/>
          </a:prstGeom>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E7CE630E-3403-4ED2-8DD9-9C701A6030F5}" type="slidenum">
              <a:rPr lang="en-GB" altLang="en-US" smtClean="0"/>
              <a:pPr/>
              <a:t>‹#›</a:t>
            </a:fld>
            <a:endParaRPr lang="en-GB" altLang="en-US"/>
          </a:p>
        </p:txBody>
      </p:sp>
      <p:sp>
        <p:nvSpPr>
          <p:cNvPr id="28" name="Footer Placeholder 27"/>
          <p:cNvSpPr>
            <a:spLocks noGrp="1"/>
          </p:cNvSpPr>
          <p:nvPr>
            <p:ph type="ftr" sz="quarter" idx="12"/>
          </p:nvPr>
        </p:nvSpPr>
        <p:spPr>
          <a:xfrm>
            <a:off x="5695950" y="612648"/>
            <a:ext cx="1436370" cy="457200"/>
          </a:xfrm>
          <a:prstGeom prst="rect">
            <a:avLst/>
          </a:prstGeom>
        </p:spPr>
        <p:txBody>
          <a:bodyPr rtlCol="0"/>
          <a:lstStyle/>
          <a:p>
            <a:endParaRPr lang="en-GB" altLang="en-US"/>
          </a:p>
        </p:txBody>
      </p:sp>
    </p:spTree>
    <p:extLst>
      <p:ext uri="{BB962C8B-B14F-4D97-AF65-F5344CB8AC3E}">
        <p14:creationId xmlns:p14="http://schemas.microsoft.com/office/powerpoint/2010/main" val="4180250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5300" y="404664"/>
            <a:ext cx="8915400" cy="1069848"/>
          </a:xfrm>
        </p:spPr>
        <p:txBody>
          <a:bodyPr anchor="ctr"/>
          <a:lstStyle>
            <a:lvl1pPr>
              <a:defRPr sz="4000">
                <a:solidFill>
                  <a:schemeClr val="tx2"/>
                </a:solidFill>
              </a:defRPr>
            </a:lvl1pPr>
          </a:lstStyle>
          <a:p>
            <a:r>
              <a:rPr kumimoji="0" lang="en-US"/>
              <a:t>Click to edit Master title style</a:t>
            </a:r>
          </a:p>
        </p:txBody>
      </p:sp>
      <p:sp>
        <p:nvSpPr>
          <p:cNvPr id="5" name="Slide Number Placeholder 4"/>
          <p:cNvSpPr>
            <a:spLocks noGrp="1"/>
          </p:cNvSpPr>
          <p:nvPr>
            <p:ph type="sldNum" sz="quarter" idx="12"/>
          </p:nvPr>
        </p:nvSpPr>
        <p:spPr>
          <a:xfrm>
            <a:off x="8855964" y="2272"/>
            <a:ext cx="825500" cy="365760"/>
          </a:xfrm>
        </p:spPr>
        <p:txBody>
          <a:bodyPr/>
          <a:lstStyle/>
          <a:p>
            <a:fld id="{C1C50B6D-ADC8-46B1-A501-A4F1A7433647}" type="slidenum">
              <a:rPr lang="en-GB" altLang="en-US" smtClean="0"/>
              <a:pPr/>
              <a:t>‹#›</a:t>
            </a:fld>
            <a:endParaRPr lang="en-GB" altLang="en-US"/>
          </a:p>
        </p:txBody>
      </p:sp>
    </p:spTree>
    <p:extLst>
      <p:ext uri="{BB962C8B-B14F-4D97-AF65-F5344CB8AC3E}">
        <p14:creationId xmlns:p14="http://schemas.microsoft.com/office/powerpoint/2010/main" val="3346826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3" name="Footer Placeholder 2"/>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4" name="Slide Number Placeholder 3"/>
          <p:cNvSpPr>
            <a:spLocks noGrp="1"/>
          </p:cNvSpPr>
          <p:nvPr>
            <p:ph type="sldNum" sz="quarter" idx="12"/>
          </p:nvPr>
        </p:nvSpPr>
        <p:spPr/>
        <p:txBody>
          <a:bodyPr/>
          <a:lstStyle/>
          <a:p>
            <a:fld id="{731B6368-CB3A-4CE5-ACB3-677123CDF92E}" type="slidenum">
              <a:rPr lang="en-GB" altLang="en-US" smtClean="0"/>
              <a:pPr/>
              <a:t>‹#›</a:t>
            </a:fld>
            <a:endParaRPr lang="en-GB" altLang="en-US"/>
          </a:p>
        </p:txBody>
      </p:sp>
    </p:spTree>
    <p:extLst>
      <p:ext uri="{BB962C8B-B14F-4D97-AF65-F5344CB8AC3E}">
        <p14:creationId xmlns:p14="http://schemas.microsoft.com/office/powerpoint/2010/main" val="2854170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99621" y="1101970"/>
            <a:ext cx="366522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799621" y="2010727"/>
            <a:ext cx="366522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65100" y="776287"/>
            <a:ext cx="5527548"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416C921A-28AE-436B-B7F1-F165674CD0D1}" type="slidenum">
              <a:rPr lang="en-GB" altLang="en-US" smtClean="0"/>
              <a:pPr/>
              <a:t>‹#›</a:t>
            </a:fld>
            <a:endParaRPr lang="en-GB" altLang="en-US"/>
          </a:p>
        </p:txBody>
      </p:sp>
    </p:spTree>
    <p:extLst>
      <p:ext uri="{BB962C8B-B14F-4D97-AF65-F5344CB8AC3E}">
        <p14:creationId xmlns:p14="http://schemas.microsoft.com/office/powerpoint/2010/main" val="4178076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93804" y="1109161"/>
            <a:ext cx="6357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37310" y="1143000"/>
            <a:ext cx="4953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595813" y="3274309"/>
            <a:ext cx="28067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55C170AB-CAC2-43B1-A8F7-6489C443A10C}" type="slidenum">
              <a:rPr lang="en-GB" altLang="en-US" smtClean="0"/>
              <a:pPr/>
              <a:t>‹#›</a:t>
            </a:fld>
            <a:endParaRPr lang="en-GB" altLang="en-US"/>
          </a:p>
        </p:txBody>
      </p:sp>
    </p:spTree>
    <p:extLst>
      <p:ext uri="{BB962C8B-B14F-4D97-AF65-F5344CB8AC3E}">
        <p14:creationId xmlns:p14="http://schemas.microsoft.com/office/powerpoint/2010/main" val="199250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0A781CC2-EFD4-4BD6-ACF5-8EDB8EC10F3E}" type="slidenum">
              <a:rPr lang="en-GB" altLang="en-US" smtClean="0"/>
              <a:pPr/>
              <a:t>‹#›</a:t>
            </a:fld>
            <a:endParaRPr lang="en-GB" altLang="en-US"/>
          </a:p>
        </p:txBody>
      </p:sp>
    </p:spTree>
    <p:extLst>
      <p:ext uri="{BB962C8B-B14F-4D97-AF65-F5344CB8AC3E}">
        <p14:creationId xmlns:p14="http://schemas.microsoft.com/office/powerpoint/2010/main" val="1251588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46950" y="1143000"/>
            <a:ext cx="206375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95300" y="1143000"/>
            <a:ext cx="67691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493E7EE3-2112-457B-AE95-D14678E7CB57}" type="slidenum">
              <a:rPr lang="en-GB" altLang="en-US" smtClean="0"/>
              <a:pPr/>
              <a:t>‹#›</a:t>
            </a:fld>
            <a:endParaRPr lang="en-GB" altLang="en-US"/>
          </a:p>
        </p:txBody>
      </p:sp>
    </p:spTree>
    <p:extLst>
      <p:ext uri="{BB962C8B-B14F-4D97-AF65-F5344CB8AC3E}">
        <p14:creationId xmlns:p14="http://schemas.microsoft.com/office/powerpoint/2010/main" val="4171903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9906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9" name="Rectangle 28"/>
          <p:cNvSpPr/>
          <p:nvPr/>
        </p:nvSpPr>
        <p:spPr>
          <a:xfrm>
            <a:off x="0" y="-1"/>
            <a:ext cx="9906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0" name="Rectangle 29"/>
          <p:cNvSpPr/>
          <p:nvPr/>
        </p:nvSpPr>
        <p:spPr>
          <a:xfrm>
            <a:off x="1" y="308277"/>
            <a:ext cx="9906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1" name="Rectangle 30"/>
          <p:cNvSpPr/>
          <p:nvPr/>
        </p:nvSpPr>
        <p:spPr>
          <a:xfrm flipV="1">
            <a:off x="5861031" y="360247"/>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2" name="Rectangle 31"/>
          <p:cNvSpPr/>
          <p:nvPr/>
        </p:nvSpPr>
        <p:spPr>
          <a:xfrm flipV="1">
            <a:off x="5861051" y="440113"/>
            <a:ext cx="404495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3" name="Rounded Rectangle 32"/>
          <p:cNvSpPr/>
          <p:nvPr/>
        </p:nvSpPr>
        <p:spPr bwMode="white">
          <a:xfrm>
            <a:off x="5857951" y="497504"/>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4" name="Rounded Rectangle 33"/>
          <p:cNvSpPr/>
          <p:nvPr/>
        </p:nvSpPr>
        <p:spPr bwMode="white">
          <a:xfrm>
            <a:off x="7988117" y="58894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5" name="Rectangle 34"/>
          <p:cNvSpPr/>
          <p:nvPr/>
        </p:nvSpPr>
        <p:spPr bwMode="invGray">
          <a:xfrm>
            <a:off x="9842047" y="-2001"/>
            <a:ext cx="6242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6" name="Rectangle 35"/>
          <p:cNvSpPr/>
          <p:nvPr/>
        </p:nvSpPr>
        <p:spPr bwMode="invGray">
          <a:xfrm>
            <a:off x="9798188" y="-2001"/>
            <a:ext cx="2971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7" name="Rectangle 36"/>
          <p:cNvSpPr/>
          <p:nvPr/>
        </p:nvSpPr>
        <p:spPr bwMode="invGray">
          <a:xfrm>
            <a:off x="9777547" y="-2001"/>
            <a:ext cx="9906"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8" name="Rectangle 37"/>
          <p:cNvSpPr/>
          <p:nvPr/>
        </p:nvSpPr>
        <p:spPr bwMode="invGray">
          <a:xfrm>
            <a:off x="9723375" y="-2001"/>
            <a:ext cx="29718"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9" name="Rectangle 38"/>
          <p:cNvSpPr/>
          <p:nvPr/>
        </p:nvSpPr>
        <p:spPr bwMode="invGray">
          <a:xfrm>
            <a:off x="9658650" y="380"/>
            <a:ext cx="59436"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40" name="Rectangle 39"/>
          <p:cNvSpPr/>
          <p:nvPr/>
        </p:nvSpPr>
        <p:spPr bwMode="invGray">
          <a:xfrm>
            <a:off x="9612931" y="380"/>
            <a:ext cx="9906"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22" name="Title Placeholder 21"/>
          <p:cNvSpPr>
            <a:spLocks noGrp="1"/>
          </p:cNvSpPr>
          <p:nvPr>
            <p:ph type="title"/>
          </p:nvPr>
        </p:nvSpPr>
        <p:spPr>
          <a:xfrm>
            <a:off x="459736" y="430944"/>
            <a:ext cx="8915400" cy="621792"/>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495300" y="1095351"/>
            <a:ext cx="8915400" cy="5479185"/>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855964" y="2272"/>
            <a:ext cx="825500" cy="365760"/>
          </a:xfrm>
          <a:prstGeom prst="rect">
            <a:avLst/>
          </a:prstGeom>
        </p:spPr>
        <p:txBody>
          <a:bodyPr vert="horz" anchor="b"/>
          <a:lstStyle>
            <a:lvl1pPr algn="r" eaLnBrk="1" latinLnBrk="0" hangingPunct="1">
              <a:defRPr kumimoji="0" sz="1800">
                <a:solidFill>
                  <a:srgbClr val="FFFFFF"/>
                </a:solidFill>
              </a:defRPr>
            </a:lvl1pPr>
          </a:lstStyle>
          <a:p>
            <a:fld id="{25801A72-7E0D-4E5E-B69C-33344BA80FB4}" type="slidenum">
              <a:rPr lang="en-GB" altLang="en-US" smtClean="0"/>
              <a:pPr/>
              <a:t>‹#›</a:t>
            </a:fld>
            <a:endParaRPr lang="en-GB" altLang="en-US"/>
          </a:p>
        </p:txBody>
      </p:sp>
    </p:spTree>
    <p:extLst>
      <p:ext uri="{BB962C8B-B14F-4D97-AF65-F5344CB8AC3E}">
        <p14:creationId xmlns:p14="http://schemas.microsoft.com/office/powerpoint/2010/main" val="315623455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science-environment-4411147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apwithus.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ideo" Target="https://www.youtube.com/embed/t_Usm0VE7yE?feature=oembed" TargetMode="Externa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6.xml"/><Relationship Id="rId1" Type="http://schemas.openxmlformats.org/officeDocument/2006/relationships/video" Target="https://www.youtube.com/embed/SWY_bwFMxro?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EY6FKCfoaQk?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_d6KuiuteIA?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n.wikipedia.org/wiki/Pepper's_ghost"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fKwnA4YYsyw?feature=oembed"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https://www.instructables.com/How-to-view-stereo-graphic-image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en.wikipedia.org/wiki/Human_interface_dev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FE766-05CD-4FA1-A3B4-52AD312C7908}"/>
              </a:ext>
            </a:extLst>
          </p:cNvPr>
          <p:cNvSpPr>
            <a:spLocks noGrp="1"/>
          </p:cNvSpPr>
          <p:nvPr>
            <p:ph type="ctrTitle"/>
          </p:nvPr>
        </p:nvSpPr>
        <p:spPr/>
        <p:txBody>
          <a:bodyPr/>
          <a:lstStyle/>
          <a:p>
            <a:r>
              <a:rPr lang="en-GB" dirty="0"/>
              <a:t>Usability Engineering</a:t>
            </a:r>
          </a:p>
        </p:txBody>
      </p:sp>
      <p:sp>
        <p:nvSpPr>
          <p:cNvPr id="3" name="Subtitle 2">
            <a:extLst>
              <a:ext uri="{FF2B5EF4-FFF2-40B4-BE49-F238E27FC236}">
                <a16:creationId xmlns:a16="http://schemas.microsoft.com/office/drawing/2014/main" id="{A35EB251-F1AE-4675-A14E-2C9BC2A6A3FF}"/>
              </a:ext>
            </a:extLst>
          </p:cNvPr>
          <p:cNvSpPr>
            <a:spLocks noGrp="1"/>
          </p:cNvSpPr>
          <p:nvPr>
            <p:ph type="subTitle" idx="1"/>
          </p:nvPr>
        </p:nvSpPr>
        <p:spPr/>
        <p:txBody>
          <a:bodyPr/>
          <a:lstStyle/>
          <a:p>
            <a:r>
              <a:rPr lang="en-GB" dirty="0"/>
              <a:t>ACCB6017</a:t>
            </a:r>
          </a:p>
          <a:p>
            <a:endParaRPr lang="en-GB" dirty="0"/>
          </a:p>
          <a:p>
            <a:r>
              <a:rPr lang="en-GB" dirty="0"/>
              <a:t>Workshop 3 – Computer I/O</a:t>
            </a:r>
          </a:p>
        </p:txBody>
      </p:sp>
    </p:spTree>
    <p:extLst>
      <p:ext uri="{BB962C8B-B14F-4D97-AF65-F5344CB8AC3E}">
        <p14:creationId xmlns:p14="http://schemas.microsoft.com/office/powerpoint/2010/main" val="59362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fontScale="90000"/>
          </a:bodyPr>
          <a:lstStyle/>
          <a:p>
            <a:pPr eaLnBrk="1" hangingPunct="1">
              <a:defRPr/>
            </a:pPr>
            <a:r>
              <a:rPr lang="en-GB" dirty="0"/>
              <a:t>Computer I/O Devices</a:t>
            </a:r>
            <a:endParaRPr lang="en-US" dirty="0"/>
          </a:p>
        </p:txBody>
      </p:sp>
      <p:sp>
        <p:nvSpPr>
          <p:cNvPr id="44035" name="Rectangle 3"/>
          <p:cNvSpPr>
            <a:spLocks noGrp="1" noChangeArrowheads="1"/>
          </p:cNvSpPr>
          <p:nvPr>
            <p:ph idx="1"/>
          </p:nvPr>
        </p:nvSpPr>
        <p:spPr/>
        <p:txBody>
          <a:bodyPr>
            <a:normAutofit lnSpcReduction="10000"/>
          </a:bodyPr>
          <a:lstStyle/>
          <a:p>
            <a:pPr eaLnBrk="1" hangingPunct="1">
              <a:defRPr/>
            </a:pPr>
            <a:r>
              <a:rPr lang="en-GB" dirty="0"/>
              <a:t>Input devices</a:t>
            </a:r>
          </a:p>
          <a:p>
            <a:pPr lvl="1" eaLnBrk="1" hangingPunct="1">
              <a:defRPr/>
            </a:pPr>
            <a:r>
              <a:rPr lang="en-GB" dirty="0"/>
              <a:t>Text entry: keyboard, speech, handwriting</a:t>
            </a:r>
          </a:p>
          <a:p>
            <a:pPr lvl="1" eaLnBrk="1" hangingPunct="1">
              <a:defRPr/>
            </a:pPr>
            <a:r>
              <a:rPr lang="en-GB" dirty="0"/>
              <a:t>Pointing: mainly the mouse</a:t>
            </a:r>
          </a:p>
          <a:p>
            <a:pPr lvl="1" eaLnBrk="1" hangingPunct="1">
              <a:defRPr/>
            </a:pPr>
            <a:r>
              <a:rPr lang="en-GB" dirty="0"/>
              <a:t>Gestures</a:t>
            </a:r>
          </a:p>
          <a:p>
            <a:pPr lvl="1" eaLnBrk="1" hangingPunct="1">
              <a:defRPr/>
            </a:pPr>
            <a:r>
              <a:rPr lang="en-GB" dirty="0"/>
              <a:t>3D interaction devices</a:t>
            </a:r>
          </a:p>
          <a:p>
            <a:pPr lvl="1" eaLnBrk="1" hangingPunct="1">
              <a:defRPr/>
            </a:pPr>
            <a:r>
              <a:rPr lang="en-GB" dirty="0"/>
              <a:t>EEG</a:t>
            </a:r>
          </a:p>
          <a:p>
            <a:pPr lvl="1" eaLnBrk="1" hangingPunct="1">
              <a:defRPr/>
            </a:pPr>
            <a:r>
              <a:rPr lang="en-GB" dirty="0"/>
              <a:t>Scanners</a:t>
            </a:r>
          </a:p>
          <a:p>
            <a:pPr eaLnBrk="1" hangingPunct="1">
              <a:defRPr/>
            </a:pPr>
            <a:endParaRPr lang="en-GB" dirty="0"/>
          </a:p>
          <a:p>
            <a:pPr eaLnBrk="1" hangingPunct="1">
              <a:defRPr/>
            </a:pPr>
            <a:r>
              <a:rPr lang="en-GB" dirty="0"/>
              <a:t>Output devices</a:t>
            </a:r>
          </a:p>
          <a:p>
            <a:pPr lvl="1" eaLnBrk="1" hangingPunct="1">
              <a:defRPr/>
            </a:pPr>
            <a:r>
              <a:rPr lang="en-GB" dirty="0"/>
              <a:t>Screens, but also audio output</a:t>
            </a:r>
          </a:p>
          <a:p>
            <a:pPr lvl="1" eaLnBrk="1" hangingPunct="1">
              <a:defRPr/>
            </a:pPr>
            <a:r>
              <a:rPr lang="en-GB" dirty="0"/>
              <a:t>Augmented and virtual reality</a:t>
            </a:r>
          </a:p>
          <a:p>
            <a:pPr lvl="1" eaLnBrk="1" hangingPunct="1">
              <a:defRPr/>
            </a:pPr>
            <a:r>
              <a:rPr lang="en-GB" dirty="0"/>
              <a:t>Printers (2D and 3D)</a:t>
            </a:r>
          </a:p>
          <a:p>
            <a:pPr eaLnBrk="1" hangingPunct="1">
              <a:defRPr/>
            </a:pPr>
            <a:endParaRPr lang="en-GB" dirty="0"/>
          </a:p>
          <a:p>
            <a:pPr eaLnBrk="1" hangingPunct="1">
              <a:buFont typeface="Wingdings" pitchFamily="2" charset="2"/>
              <a:buNone/>
              <a:defRPr/>
            </a:pPr>
            <a:endParaRPr lang="en-US" dirty="0"/>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normAutofit fontScale="90000"/>
          </a:bodyPr>
          <a:lstStyle/>
          <a:p>
            <a:pPr eaLnBrk="1" hangingPunct="1">
              <a:defRPr/>
            </a:pPr>
            <a:r>
              <a:rPr lang="en-GB" dirty="0"/>
              <a:t>Computer Memory</a:t>
            </a:r>
            <a:endParaRPr lang="en-US" dirty="0"/>
          </a:p>
        </p:txBody>
      </p:sp>
      <p:sp>
        <p:nvSpPr>
          <p:cNvPr id="119811" name="Rectangle 3"/>
          <p:cNvSpPr>
            <a:spLocks noGrp="1" noChangeArrowheads="1"/>
          </p:cNvSpPr>
          <p:nvPr>
            <p:ph idx="1"/>
          </p:nvPr>
        </p:nvSpPr>
        <p:spPr>
          <a:xfrm>
            <a:off x="495300" y="1058432"/>
            <a:ext cx="8915400" cy="5682936"/>
          </a:xfrm>
        </p:spPr>
        <p:txBody>
          <a:bodyPr>
            <a:normAutofit/>
          </a:bodyPr>
          <a:lstStyle/>
          <a:p>
            <a:pPr eaLnBrk="1" hangingPunct="1">
              <a:defRPr/>
            </a:pPr>
            <a:r>
              <a:rPr lang="en-GB" dirty="0"/>
              <a:t>Memory</a:t>
            </a:r>
          </a:p>
          <a:p>
            <a:pPr lvl="1" eaLnBrk="1" hangingPunct="1">
              <a:defRPr/>
            </a:pPr>
            <a:r>
              <a:rPr lang="en-GB" dirty="0"/>
              <a:t>Short-term: RAM</a:t>
            </a:r>
          </a:p>
          <a:p>
            <a:pPr lvl="2">
              <a:defRPr/>
            </a:pPr>
            <a:r>
              <a:rPr lang="en-GB" dirty="0"/>
              <a:t>Current easily available maximum for a single computer is in the low tens of terabytes range (compared to about 2.5 petabytes for a human brain)</a:t>
            </a:r>
          </a:p>
          <a:p>
            <a:pPr lvl="1" eaLnBrk="1" hangingPunct="1">
              <a:defRPr/>
            </a:pPr>
            <a:r>
              <a:rPr lang="en-GB" dirty="0"/>
              <a:t>Long-term: Magnetic and optical disks, solid state</a:t>
            </a:r>
          </a:p>
          <a:p>
            <a:pPr eaLnBrk="1" hangingPunct="1">
              <a:defRPr/>
            </a:pPr>
            <a:r>
              <a:rPr lang="en-GB" dirty="0"/>
              <a:t>Processing</a:t>
            </a:r>
          </a:p>
          <a:p>
            <a:pPr lvl="1" eaLnBrk="1" hangingPunct="1">
              <a:defRPr/>
            </a:pPr>
            <a:r>
              <a:rPr lang="en-GB" dirty="0"/>
              <a:t>Too fast or too slow</a:t>
            </a:r>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normAutofit fontScale="90000"/>
          </a:bodyPr>
          <a:lstStyle/>
          <a:p>
            <a:pPr eaLnBrk="1" hangingPunct="1">
              <a:defRPr/>
            </a:pPr>
            <a:r>
              <a:rPr lang="en-GB"/>
              <a:t>Direct and indirect I/O</a:t>
            </a:r>
            <a:endParaRPr lang="en-US"/>
          </a:p>
        </p:txBody>
      </p:sp>
      <p:sp>
        <p:nvSpPr>
          <p:cNvPr id="117763" name="Rectangle 3"/>
          <p:cNvSpPr>
            <a:spLocks noGrp="1" noChangeArrowheads="1"/>
          </p:cNvSpPr>
          <p:nvPr>
            <p:ph type="body" idx="1"/>
          </p:nvPr>
        </p:nvSpPr>
        <p:spPr/>
        <p:txBody>
          <a:bodyPr>
            <a:normAutofit lnSpcReduction="10000"/>
          </a:bodyPr>
          <a:lstStyle/>
          <a:p>
            <a:pPr eaLnBrk="1" hangingPunct="1">
              <a:defRPr/>
            </a:pPr>
            <a:r>
              <a:rPr lang="en-GB" dirty="0"/>
              <a:t>Unlike humans, computers can take indirect I/O</a:t>
            </a:r>
          </a:p>
          <a:p>
            <a:pPr lvl="1" eaLnBrk="1" hangingPunct="1">
              <a:defRPr/>
            </a:pPr>
            <a:r>
              <a:rPr lang="en-GB" dirty="0"/>
              <a:t>Direct: via mouse, keyboard</a:t>
            </a:r>
          </a:p>
          <a:p>
            <a:pPr lvl="1" eaLnBrk="1" hangingPunct="1">
              <a:defRPr/>
            </a:pPr>
            <a:r>
              <a:rPr lang="en-GB" dirty="0"/>
              <a:t>Indirect: via scanner or network</a:t>
            </a:r>
          </a:p>
          <a:p>
            <a:pPr lvl="1" eaLnBrk="1" hangingPunct="1">
              <a:defRPr/>
            </a:pPr>
            <a:r>
              <a:rPr lang="en-GB" dirty="0"/>
              <a:t>We can do snail to snail indirect I/O: </a:t>
            </a:r>
            <a:r>
              <a:rPr lang="en-GB" dirty="0">
                <a:hlinkClick r:id="rId3"/>
              </a:rPr>
              <a:t>https://www.bbc.co.uk/news/science-environment-44111476</a:t>
            </a:r>
            <a:endParaRPr lang="en-GB" dirty="0"/>
          </a:p>
          <a:p>
            <a:pPr eaLnBrk="1" hangingPunct="1">
              <a:defRPr/>
            </a:pPr>
            <a:r>
              <a:rPr lang="en-GB" dirty="0"/>
              <a:t>Indirect input uses documents</a:t>
            </a:r>
          </a:p>
          <a:p>
            <a:pPr eaLnBrk="1" hangingPunct="1">
              <a:defRPr/>
            </a:pPr>
            <a:r>
              <a:rPr lang="en-GB" dirty="0"/>
              <a:t>Generally used for inputting or outputting large amounts of information, e.g. scanning documents or downloading a database</a:t>
            </a:r>
          </a:p>
          <a:p>
            <a:pPr eaLnBrk="1" hangingPunct="1">
              <a:defRPr/>
            </a:pPr>
            <a:r>
              <a:rPr lang="en-GB" dirty="0"/>
              <a:t>Indirect I/O is normally faster than direct I/O as the computer is controlling the speed of input, not the human – batch input</a:t>
            </a:r>
            <a:endParaRPr lang="en-US" dirty="0"/>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eaLnBrk="1" hangingPunct="1">
              <a:defRPr/>
            </a:pPr>
            <a:r>
              <a:rPr lang="en-GB"/>
              <a:t>Batch input vs. interactive input</a:t>
            </a:r>
            <a:endParaRPr lang="en-US"/>
          </a:p>
        </p:txBody>
      </p:sp>
      <p:sp>
        <p:nvSpPr>
          <p:cNvPr id="47107" name="Rectangle 3"/>
          <p:cNvSpPr>
            <a:spLocks noGrp="1" noChangeArrowheads="1"/>
          </p:cNvSpPr>
          <p:nvPr>
            <p:ph idx="1"/>
          </p:nvPr>
        </p:nvSpPr>
        <p:spPr/>
        <p:txBody>
          <a:bodyPr/>
          <a:lstStyle/>
          <a:p>
            <a:pPr eaLnBrk="1" hangingPunct="1">
              <a:defRPr/>
            </a:pPr>
            <a:r>
              <a:rPr lang="en-GB" dirty="0"/>
              <a:t>Batch input is used to get large amounts of information into the machine </a:t>
            </a:r>
          </a:p>
          <a:p>
            <a:pPr lvl="1" eaLnBrk="1" hangingPunct="1">
              <a:defRPr/>
            </a:pPr>
            <a:r>
              <a:rPr lang="en-GB" dirty="0"/>
              <a:t>Very little human interaction</a:t>
            </a:r>
          </a:p>
          <a:p>
            <a:pPr lvl="1" eaLnBrk="1" hangingPunct="1">
              <a:defRPr/>
            </a:pPr>
            <a:r>
              <a:rPr lang="en-GB" dirty="0"/>
              <a:t>Automatic process</a:t>
            </a:r>
          </a:p>
          <a:p>
            <a:pPr eaLnBrk="1" hangingPunct="1">
              <a:lnSpc>
                <a:spcPct val="90000"/>
              </a:lnSpc>
              <a:defRPr/>
            </a:pPr>
            <a:r>
              <a:rPr lang="en-GB" dirty="0"/>
              <a:t>Interactive input has a user at the computer entering information when prompted by the machine</a:t>
            </a:r>
          </a:p>
          <a:p>
            <a:pPr lvl="1" eaLnBrk="1" hangingPunct="1">
              <a:lnSpc>
                <a:spcPct val="90000"/>
              </a:lnSpc>
              <a:defRPr/>
            </a:pPr>
            <a:r>
              <a:rPr lang="en-GB" dirty="0"/>
              <a:t>Lots of human interaction</a:t>
            </a:r>
          </a:p>
          <a:p>
            <a:pPr lvl="1" eaLnBrk="1" hangingPunct="1">
              <a:lnSpc>
                <a:spcPct val="90000"/>
              </a:lnSpc>
              <a:defRPr/>
            </a:pPr>
            <a:r>
              <a:rPr lang="en-GB" dirty="0"/>
              <a:t>Machine is being used to retrieve and manipulate data as part of an interactive process</a:t>
            </a:r>
          </a:p>
          <a:p>
            <a:pPr lvl="1" eaLnBrk="1" hangingPunct="1">
              <a:lnSpc>
                <a:spcPct val="90000"/>
              </a:lnSpc>
              <a:defRPr/>
            </a:pPr>
            <a:r>
              <a:rPr lang="en-GB" dirty="0"/>
              <a:t>Text input</a:t>
            </a:r>
          </a:p>
          <a:p>
            <a:pPr lvl="1" eaLnBrk="1" hangingPunct="1">
              <a:lnSpc>
                <a:spcPct val="90000"/>
              </a:lnSpc>
              <a:defRPr/>
            </a:pPr>
            <a:r>
              <a:rPr lang="en-GB" dirty="0"/>
              <a:t>Pointing</a:t>
            </a:r>
          </a:p>
          <a:p>
            <a:pPr lvl="1" eaLnBrk="1" hangingPunct="1">
              <a:lnSpc>
                <a:spcPct val="90000"/>
              </a:lnSpc>
              <a:defRPr/>
            </a:pPr>
            <a:r>
              <a:rPr lang="en-GB" dirty="0"/>
              <a:t>3D input</a:t>
            </a:r>
            <a:endParaRPr lang="en-US" dirty="0"/>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fontScale="90000"/>
          </a:bodyPr>
          <a:lstStyle/>
          <a:p>
            <a:pPr eaLnBrk="1" hangingPunct="1">
              <a:defRPr/>
            </a:pPr>
            <a:r>
              <a:rPr lang="en-GB"/>
              <a:t>Text entry devices - keyboard</a:t>
            </a:r>
            <a:endParaRPr lang="en-US"/>
          </a:p>
        </p:txBody>
      </p:sp>
      <p:sp>
        <p:nvSpPr>
          <p:cNvPr id="48131" name="Rectangle 3"/>
          <p:cNvSpPr>
            <a:spLocks noGrp="1" noChangeArrowheads="1"/>
          </p:cNvSpPr>
          <p:nvPr>
            <p:ph idx="1"/>
          </p:nvPr>
        </p:nvSpPr>
        <p:spPr/>
        <p:txBody>
          <a:bodyPr>
            <a:normAutofit lnSpcReduction="10000"/>
          </a:bodyPr>
          <a:lstStyle/>
          <a:p>
            <a:pPr eaLnBrk="1" hangingPunct="1">
              <a:defRPr/>
            </a:pPr>
            <a:r>
              <a:rPr lang="en-GB" dirty="0"/>
              <a:t>QWERTY layout</a:t>
            </a:r>
          </a:p>
          <a:p>
            <a:pPr lvl="1" eaLnBrk="1" hangingPunct="1">
              <a:defRPr/>
            </a:pPr>
            <a:r>
              <a:rPr lang="en-GB" dirty="0"/>
              <a:t>Not very efficient – designed to slow typists down</a:t>
            </a:r>
          </a:p>
          <a:p>
            <a:pPr lvl="1" eaLnBrk="1" hangingPunct="1">
              <a:defRPr/>
            </a:pPr>
            <a:r>
              <a:rPr lang="en-GB" dirty="0"/>
              <a:t>Different keyboard layouts for different countries</a:t>
            </a:r>
          </a:p>
          <a:p>
            <a:pPr eaLnBrk="1" hangingPunct="1">
              <a:defRPr/>
            </a:pPr>
            <a:r>
              <a:rPr lang="en-GB" dirty="0"/>
              <a:t>Alphabetic layout</a:t>
            </a:r>
          </a:p>
          <a:p>
            <a:pPr lvl="1" eaLnBrk="1" hangingPunct="1">
              <a:defRPr/>
            </a:pPr>
            <a:r>
              <a:rPr lang="en-GB" dirty="0"/>
              <a:t>Not very efficient – slow even for experiences typists</a:t>
            </a:r>
          </a:p>
          <a:p>
            <a:pPr lvl="1" eaLnBrk="1" hangingPunct="1">
              <a:defRPr/>
            </a:pPr>
            <a:r>
              <a:rPr lang="en-GB" dirty="0"/>
              <a:t>Good for novice users</a:t>
            </a:r>
          </a:p>
          <a:p>
            <a:pPr eaLnBrk="1" hangingPunct="1">
              <a:defRPr/>
            </a:pPr>
            <a:r>
              <a:rPr lang="en-GB" dirty="0"/>
              <a:t>DVORAK layout</a:t>
            </a:r>
          </a:p>
          <a:p>
            <a:pPr lvl="1" eaLnBrk="1" hangingPunct="1">
              <a:defRPr/>
            </a:pPr>
            <a:r>
              <a:rPr lang="en-GB" dirty="0"/>
              <a:t>Similar to QWERTY but with different layout</a:t>
            </a:r>
          </a:p>
          <a:p>
            <a:pPr lvl="1" eaLnBrk="1" hangingPunct="1">
              <a:defRPr/>
            </a:pPr>
            <a:r>
              <a:rPr lang="en-GB" dirty="0"/>
              <a:t>Designed to increase typing speeds by 10-15%</a:t>
            </a:r>
          </a:p>
          <a:p>
            <a:pPr eaLnBrk="1" hangingPunct="1">
              <a:defRPr/>
            </a:pPr>
            <a:r>
              <a:rPr lang="en-GB" dirty="0"/>
              <a:t>Chord layout</a:t>
            </a:r>
          </a:p>
          <a:p>
            <a:pPr lvl="1" eaLnBrk="1" hangingPunct="1">
              <a:defRPr/>
            </a:pPr>
            <a:r>
              <a:rPr lang="en-GB" dirty="0"/>
              <a:t>Very fast</a:t>
            </a:r>
          </a:p>
          <a:p>
            <a:pPr lvl="1" eaLnBrk="1" hangingPunct="1">
              <a:defRPr/>
            </a:pPr>
            <a:r>
              <a:rPr lang="en-GB" dirty="0"/>
              <a:t>Needs months of training</a:t>
            </a:r>
          </a:p>
          <a:p>
            <a:pPr>
              <a:defRPr/>
            </a:pPr>
            <a:r>
              <a:rPr lang="en-GB" dirty="0"/>
              <a:t>Now common on touch-screen mobile devices</a:t>
            </a:r>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normAutofit fontScale="90000"/>
          </a:bodyPr>
          <a:lstStyle/>
          <a:p>
            <a:pPr eaLnBrk="1" hangingPunct="1">
              <a:defRPr/>
            </a:pPr>
            <a:r>
              <a:rPr lang="en-GB"/>
              <a:t>QWERTY keyboard</a:t>
            </a:r>
            <a:endParaRPr lang="en-US"/>
          </a:p>
        </p:txBody>
      </p:sp>
      <p:pic>
        <p:nvPicPr>
          <p:cNvPr id="12292" name="Picture 4" descr="english"/>
          <p:cNvPicPr>
            <a:picLocks noGrp="1" noChangeAspect="1" noChangeArrowheads="1"/>
          </p:cNvPicPr>
          <p:nvPr>
            <p:ph idx="1"/>
          </p:nvPr>
        </p:nvPicPr>
        <p:blipFill>
          <a:blip r:embed="rId3" cstate="print"/>
          <a:srcRect/>
          <a:stretch>
            <a:fillRect/>
          </a:stretch>
        </p:blipFill>
        <p:spPr>
          <a:xfrm>
            <a:off x="1136651" y="2420939"/>
            <a:ext cx="7777163" cy="2592387"/>
          </a:xfrm>
          <a:noFill/>
        </p:spPr>
      </p:pic>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pPr eaLnBrk="1" hangingPunct="1">
              <a:defRPr/>
            </a:pPr>
            <a:r>
              <a:rPr lang="en-GB"/>
              <a:t>Arabic layout</a:t>
            </a:r>
            <a:endParaRPr lang="en-US"/>
          </a:p>
        </p:txBody>
      </p:sp>
      <p:pic>
        <p:nvPicPr>
          <p:cNvPr id="13316" name="Picture 4" descr="arabic layout"/>
          <p:cNvPicPr>
            <a:picLocks noGrp="1" noChangeAspect="1" noChangeArrowheads="1"/>
          </p:cNvPicPr>
          <p:nvPr>
            <p:ph idx="1"/>
          </p:nvPr>
        </p:nvPicPr>
        <p:blipFill>
          <a:blip r:embed="rId3" cstate="print"/>
          <a:srcRect/>
          <a:stretch>
            <a:fillRect/>
          </a:stretch>
        </p:blipFill>
        <p:spPr>
          <a:xfrm>
            <a:off x="1065214" y="2492375"/>
            <a:ext cx="7850187" cy="2616200"/>
          </a:xfrm>
          <a:noFill/>
        </p:spPr>
      </p:pic>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pPr eaLnBrk="1" hangingPunct="1">
              <a:defRPr/>
            </a:pPr>
            <a:r>
              <a:rPr lang="en-GB"/>
              <a:t>DVORAK layout</a:t>
            </a:r>
            <a:endParaRPr lang="en-US"/>
          </a:p>
        </p:txBody>
      </p:sp>
      <p:pic>
        <p:nvPicPr>
          <p:cNvPr id="16388" name="Picture 9" descr="layout"/>
          <p:cNvPicPr>
            <a:picLocks noGrp="1" noChangeAspect="1" noChangeArrowheads="1"/>
          </p:cNvPicPr>
          <p:nvPr>
            <p:ph idx="1"/>
          </p:nvPr>
        </p:nvPicPr>
        <p:blipFill>
          <a:blip r:embed="rId3" cstate="print"/>
          <a:srcRect/>
          <a:stretch>
            <a:fillRect/>
          </a:stretch>
        </p:blipFill>
        <p:spPr>
          <a:xfrm>
            <a:off x="892176" y="1797050"/>
            <a:ext cx="8158163" cy="3937000"/>
          </a:xfrm>
          <a:noFill/>
        </p:spPr>
      </p:pic>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pPr eaLnBrk="1" hangingPunct="1">
              <a:defRPr/>
            </a:pPr>
            <a:r>
              <a:rPr lang="en-GB"/>
              <a:t>Chord keyboards</a:t>
            </a:r>
            <a:endParaRPr lang="en-US"/>
          </a:p>
        </p:txBody>
      </p:sp>
      <p:sp>
        <p:nvSpPr>
          <p:cNvPr id="58371" name="Rectangle 3"/>
          <p:cNvSpPr>
            <a:spLocks noGrp="1" noChangeArrowheads="1"/>
          </p:cNvSpPr>
          <p:nvPr>
            <p:ph type="body" idx="1"/>
          </p:nvPr>
        </p:nvSpPr>
        <p:spPr/>
        <p:txBody>
          <a:bodyPr>
            <a:normAutofit lnSpcReduction="10000"/>
          </a:bodyPr>
          <a:lstStyle/>
          <a:p>
            <a:pPr eaLnBrk="1" hangingPunct="1">
              <a:defRPr/>
            </a:pPr>
            <a:r>
              <a:rPr lang="en-GB" dirty="0"/>
              <a:t>Chord keyboards rely on multiple buttons being pressed at the same time to record either a letter or a word</a:t>
            </a:r>
          </a:p>
          <a:p>
            <a:pPr eaLnBrk="1" hangingPunct="1">
              <a:defRPr/>
            </a:pPr>
            <a:r>
              <a:rPr lang="en-GB" dirty="0"/>
              <a:t>Very fast – can be used to transcribe speech in real time</a:t>
            </a:r>
          </a:p>
          <a:p>
            <a:pPr eaLnBrk="1" hangingPunct="1">
              <a:defRPr/>
            </a:pPr>
            <a:r>
              <a:rPr lang="en-GB" dirty="0"/>
              <a:t>Used in courts and parliaments before audio/video recording</a:t>
            </a:r>
          </a:p>
          <a:p>
            <a:pPr eaLnBrk="1" hangingPunct="1">
              <a:defRPr/>
            </a:pPr>
            <a:r>
              <a:rPr lang="en-GB" dirty="0"/>
              <a:t>Take months of training to become efficient using the system</a:t>
            </a:r>
          </a:p>
          <a:p>
            <a:pPr eaLnBrk="1" hangingPunct="1">
              <a:defRPr/>
            </a:pPr>
            <a:r>
              <a:rPr lang="en-GB" dirty="0"/>
              <a:t>Can be one- or two-handed</a:t>
            </a:r>
          </a:p>
          <a:p>
            <a:pPr eaLnBrk="1" hangingPunct="1">
              <a:defRPr/>
            </a:pPr>
            <a:r>
              <a:rPr lang="en-GB" dirty="0"/>
              <a:t>Now available without a physical keyboard – Tap Strap (</a:t>
            </a:r>
            <a:r>
              <a:rPr lang="en-GB" dirty="0">
                <a:hlinkClick r:id="rId3"/>
              </a:rPr>
              <a:t>https://www.tapwithus.com/</a:t>
            </a:r>
            <a:r>
              <a:rPr lang="en-GB" dirty="0"/>
              <a:t> )</a:t>
            </a:r>
            <a:endParaRPr lang="en-US" dirty="0"/>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Picture 4"/>
          <p:cNvPicPr>
            <a:picLocks noChangeAspect="1" noChangeArrowheads="1"/>
          </p:cNvPicPr>
          <p:nvPr/>
        </p:nvPicPr>
        <p:blipFill>
          <a:blip r:embed="rId3" cstate="print"/>
          <a:srcRect/>
          <a:stretch>
            <a:fillRect/>
          </a:stretch>
        </p:blipFill>
        <p:spPr bwMode="auto">
          <a:xfrm>
            <a:off x="1171575" y="1556792"/>
            <a:ext cx="7562850" cy="5038725"/>
          </a:xfrm>
          <a:prstGeom prst="rect">
            <a:avLst/>
          </a:prstGeom>
          <a:noFill/>
          <a:ln w="9525">
            <a:noFill/>
            <a:miter lim="800000"/>
            <a:headEnd/>
            <a:tailEnd/>
          </a:ln>
        </p:spPr>
      </p:pic>
      <p:sp>
        <p:nvSpPr>
          <p:cNvPr id="2" name="Title 1">
            <a:extLst>
              <a:ext uri="{FF2B5EF4-FFF2-40B4-BE49-F238E27FC236}">
                <a16:creationId xmlns:a16="http://schemas.microsoft.com/office/drawing/2014/main" id="{CDF68ED9-0D68-45EA-A348-A82DF2615D8B}"/>
              </a:ext>
            </a:extLst>
          </p:cNvPr>
          <p:cNvSpPr>
            <a:spLocks noGrp="1"/>
          </p:cNvSpPr>
          <p:nvPr>
            <p:ph type="title"/>
          </p:nvPr>
        </p:nvSpPr>
        <p:spPr>
          <a:xfrm>
            <a:off x="495300" y="404664"/>
            <a:ext cx="8915400" cy="576064"/>
          </a:xfrm>
        </p:spPr>
        <p:txBody>
          <a:bodyPr>
            <a:normAutofit fontScale="90000"/>
          </a:bodyPr>
          <a:lstStyle/>
          <a:p>
            <a:r>
              <a:rPr lang="en-GB" dirty="0"/>
              <a:t>Chord Keyboard (2-handed)</a:t>
            </a:r>
          </a:p>
        </p:txBody>
      </p:sp>
      <p:sp>
        <p:nvSpPr>
          <p:cNvPr id="4" name="Slide Number Placeholder 3"/>
          <p:cNvSpPr>
            <a:spLocks noGrp="1"/>
          </p:cNvSpPr>
          <p:nvPr>
            <p:ph type="sldNum" sz="quarter" idx="12"/>
          </p:nvPr>
        </p:nvSpPr>
        <p:spPr/>
        <p:txBody>
          <a:bodyPr/>
          <a:lstStyle/>
          <a:p>
            <a:pPr>
              <a:defRPr/>
            </a:pPr>
            <a:fld id="{5148D483-80B2-4F2C-A243-8C8475A9D86E}" type="slidenum">
              <a:rPr lang="en-GB" smtClean="0"/>
              <a:pPr>
                <a:defRPr/>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9" name="Picture 4"/>
          <p:cNvPicPr>
            <a:picLocks noChangeAspect="1" noChangeArrowheads="1"/>
          </p:cNvPicPr>
          <p:nvPr/>
        </p:nvPicPr>
        <p:blipFill>
          <a:blip r:embed="rId3" cstate="print"/>
          <a:srcRect/>
          <a:stretch>
            <a:fillRect/>
          </a:stretch>
        </p:blipFill>
        <p:spPr bwMode="auto">
          <a:xfrm>
            <a:off x="1890712" y="1268760"/>
            <a:ext cx="6124575" cy="5362575"/>
          </a:xfrm>
          <a:prstGeom prst="rect">
            <a:avLst/>
          </a:prstGeom>
          <a:noFill/>
          <a:ln w="9525">
            <a:noFill/>
            <a:miter lim="800000"/>
            <a:headEnd/>
            <a:tailEnd/>
          </a:ln>
        </p:spPr>
      </p:pic>
      <p:sp>
        <p:nvSpPr>
          <p:cNvPr id="4" name="Slide Number Placeholder 3"/>
          <p:cNvSpPr>
            <a:spLocks noGrp="1"/>
          </p:cNvSpPr>
          <p:nvPr>
            <p:ph type="sldNum" sz="quarter" idx="12"/>
          </p:nvPr>
        </p:nvSpPr>
        <p:spPr/>
        <p:txBody>
          <a:bodyPr/>
          <a:lstStyle/>
          <a:p>
            <a:pPr>
              <a:defRPr/>
            </a:pPr>
            <a:fld id="{5148D483-80B2-4F2C-A243-8C8475A9D86E}" type="slidenum">
              <a:rPr lang="en-GB" smtClean="0"/>
              <a:pPr>
                <a:defRPr/>
              </a:pPr>
              <a:t>12</a:t>
            </a:fld>
            <a:endParaRPr lang="en-GB"/>
          </a:p>
        </p:txBody>
      </p:sp>
      <p:sp>
        <p:nvSpPr>
          <p:cNvPr id="5" name="Title 1">
            <a:extLst>
              <a:ext uri="{FF2B5EF4-FFF2-40B4-BE49-F238E27FC236}">
                <a16:creationId xmlns:a16="http://schemas.microsoft.com/office/drawing/2014/main" id="{75F0CCE9-6919-4D98-BC05-50666639F68F}"/>
              </a:ext>
            </a:extLst>
          </p:cNvPr>
          <p:cNvSpPr txBox="1">
            <a:spLocks/>
          </p:cNvSpPr>
          <p:nvPr/>
        </p:nvSpPr>
        <p:spPr>
          <a:xfrm>
            <a:off x="495300" y="404664"/>
            <a:ext cx="8915400" cy="576064"/>
          </a:xfrm>
          <a:prstGeom prst="rect">
            <a:avLst/>
          </a:prstGeom>
        </p:spPr>
        <p:txBody>
          <a:bodyPr>
            <a:normAutofit fontScale="90000" lnSpcReduction="20000"/>
          </a:bodyPr>
          <a:lstStyle>
            <a:lvl1pPr algn="l" rtl="0" eaLnBrk="1" latinLnBrk="0" hangingPunct="1">
              <a:spcBef>
                <a:spcPct val="0"/>
              </a:spcBef>
              <a:buNone/>
              <a:defRPr kumimoji="0" sz="4000" kern="1200">
                <a:solidFill>
                  <a:schemeClr val="tx2"/>
                </a:solidFill>
                <a:latin typeface="+mj-lt"/>
                <a:ea typeface="+mj-ea"/>
                <a:cs typeface="+mj-cs"/>
              </a:defRPr>
            </a:lvl1pPr>
          </a:lstStyle>
          <a:p>
            <a:pPr fontAlgn="auto">
              <a:spcAft>
                <a:spcPts val="0"/>
              </a:spcAft>
            </a:pPr>
            <a:r>
              <a:rPr lang="en-GB" dirty="0"/>
              <a:t>Chord Keyboard (1-handed)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yping with Tap">
            <a:hlinkClick r:id="" action="ppaction://media"/>
            <a:extLst>
              <a:ext uri="{FF2B5EF4-FFF2-40B4-BE49-F238E27FC236}">
                <a16:creationId xmlns:a16="http://schemas.microsoft.com/office/drawing/2014/main" id="{429DB0C7-62B4-4A12-B5E4-A6C60D746567}"/>
              </a:ext>
            </a:extLst>
          </p:cNvPr>
          <p:cNvPicPr>
            <a:picLocks noRot="1" noChangeAspect="1"/>
          </p:cNvPicPr>
          <p:nvPr>
            <a:videoFile r:link="rId1"/>
          </p:nvPr>
        </p:nvPicPr>
        <p:blipFill>
          <a:blip r:embed="rId4"/>
          <a:stretch>
            <a:fillRect/>
          </a:stretch>
        </p:blipFill>
        <p:spPr>
          <a:xfrm>
            <a:off x="200472" y="1196752"/>
            <a:ext cx="9558585" cy="5400600"/>
          </a:xfrm>
          <a:prstGeom prst="rect">
            <a:avLst/>
          </a:prstGeom>
        </p:spPr>
      </p:pic>
      <p:sp>
        <p:nvSpPr>
          <p:cNvPr id="3" name="Title 1">
            <a:extLst>
              <a:ext uri="{FF2B5EF4-FFF2-40B4-BE49-F238E27FC236}">
                <a16:creationId xmlns:a16="http://schemas.microsoft.com/office/drawing/2014/main" id="{F39891A0-61F0-4D1D-B83F-2C117BE1B1A4}"/>
              </a:ext>
            </a:extLst>
          </p:cNvPr>
          <p:cNvSpPr txBox="1">
            <a:spLocks/>
          </p:cNvSpPr>
          <p:nvPr/>
        </p:nvSpPr>
        <p:spPr>
          <a:xfrm>
            <a:off x="495300" y="404664"/>
            <a:ext cx="8915400" cy="576064"/>
          </a:xfrm>
          <a:prstGeom prst="rect">
            <a:avLst/>
          </a:prstGeom>
        </p:spPr>
        <p:txBody>
          <a:bodyPr>
            <a:normAutofit fontScale="90000" lnSpcReduction="20000"/>
          </a:bodyPr>
          <a:lstStyle>
            <a:lvl1pPr algn="l" rtl="0" eaLnBrk="1" latinLnBrk="0" hangingPunct="1">
              <a:spcBef>
                <a:spcPct val="0"/>
              </a:spcBef>
              <a:buNone/>
              <a:defRPr kumimoji="0" sz="4000" kern="1200">
                <a:solidFill>
                  <a:schemeClr val="tx2"/>
                </a:solidFill>
                <a:latin typeface="+mj-lt"/>
                <a:ea typeface="+mj-ea"/>
                <a:cs typeface="+mj-cs"/>
              </a:defRPr>
            </a:lvl1pPr>
          </a:lstStyle>
          <a:p>
            <a:pPr fontAlgn="auto">
              <a:spcAft>
                <a:spcPts val="0"/>
              </a:spcAft>
            </a:pPr>
            <a:r>
              <a:rPr lang="en-GB" dirty="0"/>
              <a:t>Tap Strap</a:t>
            </a:r>
          </a:p>
        </p:txBody>
      </p:sp>
    </p:spTree>
    <p:extLst>
      <p:ext uri="{BB962C8B-B14F-4D97-AF65-F5344CB8AC3E}">
        <p14:creationId xmlns:p14="http://schemas.microsoft.com/office/powerpoint/2010/main" val="153736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normAutofit fontScale="90000"/>
          </a:bodyPr>
          <a:lstStyle/>
          <a:p>
            <a:pPr eaLnBrk="1" hangingPunct="1">
              <a:defRPr/>
            </a:pPr>
            <a:r>
              <a:rPr lang="en-GB"/>
              <a:t>Handwriting recognition</a:t>
            </a:r>
            <a:endParaRPr lang="en-US"/>
          </a:p>
        </p:txBody>
      </p:sp>
      <p:sp>
        <p:nvSpPr>
          <p:cNvPr id="60419" name="Rectangle 3"/>
          <p:cNvSpPr>
            <a:spLocks noGrp="1" noChangeArrowheads="1"/>
          </p:cNvSpPr>
          <p:nvPr>
            <p:ph type="body" idx="1"/>
          </p:nvPr>
        </p:nvSpPr>
        <p:spPr/>
        <p:txBody>
          <a:bodyPr/>
          <a:lstStyle/>
          <a:p>
            <a:pPr eaLnBrk="1" hangingPunct="1">
              <a:defRPr/>
            </a:pPr>
            <a:r>
              <a:rPr lang="en-GB" dirty="0"/>
              <a:t>Much slower than typing</a:t>
            </a:r>
          </a:p>
          <a:p>
            <a:pPr lvl="1" eaLnBrk="1" hangingPunct="1">
              <a:defRPr/>
            </a:pPr>
            <a:r>
              <a:rPr lang="en-GB" sz="2400" dirty="0"/>
              <a:t>Typing:150 words per minute</a:t>
            </a:r>
          </a:p>
          <a:p>
            <a:pPr lvl="1" eaLnBrk="1" hangingPunct="1">
              <a:defRPr/>
            </a:pPr>
            <a:r>
              <a:rPr lang="en-GB" sz="2400" dirty="0"/>
              <a:t>Handwriting: 25 words per minute</a:t>
            </a:r>
          </a:p>
          <a:p>
            <a:pPr eaLnBrk="1" hangingPunct="1">
              <a:defRPr/>
            </a:pPr>
            <a:r>
              <a:rPr lang="en-GB" dirty="0"/>
              <a:t>Character recognition is computationally complex</a:t>
            </a:r>
          </a:p>
          <a:p>
            <a:pPr eaLnBrk="1" hangingPunct="1">
              <a:defRPr/>
            </a:pPr>
            <a:r>
              <a:rPr lang="en-GB" dirty="0"/>
              <a:t>Often used in mobile devices where a full-sized keyboard is impractical</a:t>
            </a:r>
          </a:p>
          <a:p>
            <a:pPr lvl="1">
              <a:defRPr/>
            </a:pPr>
            <a:r>
              <a:rPr lang="en-GB" dirty="0"/>
              <a:t>Often uses a stylus, e.g. Apple Pencil or Microsoft Pen</a:t>
            </a:r>
          </a:p>
          <a:p>
            <a:pPr eaLnBrk="1" hangingPunct="1">
              <a:defRPr/>
            </a:pPr>
            <a:r>
              <a:rPr lang="en-GB" dirty="0"/>
              <a:t>Can be performed in real-time mode or in batch mode</a:t>
            </a:r>
          </a:p>
          <a:p>
            <a:pPr lvl="1">
              <a:defRPr/>
            </a:pPr>
            <a:r>
              <a:rPr lang="en-GB" dirty="0"/>
              <a:t>Batch mode – Remarkable 2 </a:t>
            </a:r>
          </a:p>
          <a:p>
            <a:pPr eaLnBrk="1" hangingPunct="1">
              <a:defRPr/>
            </a:pPr>
            <a:endParaRPr lang="en-US" dirty="0"/>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7" name="Picture 4"/>
          <p:cNvPicPr>
            <a:picLocks noChangeAspect="1" noChangeArrowheads="1"/>
          </p:cNvPicPr>
          <p:nvPr/>
        </p:nvPicPr>
        <p:blipFill>
          <a:blip r:embed="rId3" cstate="print"/>
          <a:srcRect/>
          <a:stretch>
            <a:fillRect/>
          </a:stretch>
        </p:blipFill>
        <p:spPr bwMode="auto">
          <a:xfrm>
            <a:off x="704851" y="1196976"/>
            <a:ext cx="4105275" cy="4105275"/>
          </a:xfrm>
          <a:prstGeom prst="rect">
            <a:avLst/>
          </a:prstGeom>
          <a:noFill/>
          <a:ln w="9525">
            <a:noFill/>
            <a:miter lim="800000"/>
            <a:headEnd/>
            <a:tailEnd/>
          </a:ln>
        </p:spPr>
      </p:pic>
      <p:pic>
        <p:nvPicPr>
          <p:cNvPr id="21508" name="Picture 5"/>
          <p:cNvPicPr>
            <a:picLocks noChangeAspect="1" noChangeArrowheads="1"/>
          </p:cNvPicPr>
          <p:nvPr/>
        </p:nvPicPr>
        <p:blipFill>
          <a:blip r:embed="rId4" cstate="print"/>
          <a:srcRect/>
          <a:stretch>
            <a:fillRect/>
          </a:stretch>
        </p:blipFill>
        <p:spPr bwMode="auto">
          <a:xfrm>
            <a:off x="5024439" y="1196976"/>
            <a:ext cx="4105275" cy="4105275"/>
          </a:xfrm>
          <a:prstGeom prst="rect">
            <a:avLst/>
          </a:prstGeom>
          <a:noFill/>
          <a:ln w="9525">
            <a:noFill/>
            <a:miter lim="800000"/>
            <a:headEnd/>
            <a:tailEnd/>
          </a:ln>
        </p:spPr>
      </p:pic>
      <p:sp>
        <p:nvSpPr>
          <p:cNvPr id="2" name="Title 1">
            <a:extLst>
              <a:ext uri="{FF2B5EF4-FFF2-40B4-BE49-F238E27FC236}">
                <a16:creationId xmlns:a16="http://schemas.microsoft.com/office/drawing/2014/main" id="{23971033-9C98-4328-8912-C8CBB2577D25}"/>
              </a:ext>
            </a:extLst>
          </p:cNvPr>
          <p:cNvSpPr>
            <a:spLocks noGrp="1"/>
          </p:cNvSpPr>
          <p:nvPr>
            <p:ph type="title"/>
          </p:nvPr>
        </p:nvSpPr>
        <p:spPr>
          <a:xfrm>
            <a:off x="495300" y="404664"/>
            <a:ext cx="8915400" cy="504056"/>
          </a:xfrm>
        </p:spPr>
        <p:txBody>
          <a:bodyPr>
            <a:normAutofit fontScale="90000"/>
          </a:bodyPr>
          <a:lstStyle/>
          <a:p>
            <a:r>
              <a:rPr lang="en-GB" dirty="0"/>
              <a:t>Graffiti 2 (</a:t>
            </a:r>
            <a:r>
              <a:rPr lang="en-GB" dirty="0" err="1"/>
              <a:t>PalmOS</a:t>
            </a:r>
            <a:r>
              <a:rPr lang="en-GB" dirty="0"/>
              <a:t> 2003)</a:t>
            </a:r>
          </a:p>
        </p:txBody>
      </p:sp>
      <p:sp>
        <p:nvSpPr>
          <p:cNvPr id="5" name="Slide Number Placeholder 4"/>
          <p:cNvSpPr>
            <a:spLocks noGrp="1"/>
          </p:cNvSpPr>
          <p:nvPr>
            <p:ph type="sldNum" sz="quarter" idx="12"/>
          </p:nvPr>
        </p:nvSpPr>
        <p:spPr/>
        <p:txBody>
          <a:bodyPr/>
          <a:lstStyle/>
          <a:p>
            <a:pPr>
              <a:defRPr/>
            </a:pPr>
            <a:fld id="{5148D483-80B2-4F2C-A243-8C8475A9D86E}" type="slidenum">
              <a:rPr lang="en-GB" smtClean="0"/>
              <a:pPr>
                <a:defRPr/>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A18A4-70FD-4FD7-93FD-0396E10709F3}"/>
              </a:ext>
            </a:extLst>
          </p:cNvPr>
          <p:cNvSpPr>
            <a:spLocks noGrp="1"/>
          </p:cNvSpPr>
          <p:nvPr>
            <p:ph type="title"/>
          </p:nvPr>
        </p:nvSpPr>
        <p:spPr>
          <a:xfrm>
            <a:off x="495300" y="404664"/>
            <a:ext cx="8915400" cy="504056"/>
          </a:xfrm>
        </p:spPr>
        <p:txBody>
          <a:bodyPr>
            <a:normAutofit fontScale="90000"/>
          </a:bodyPr>
          <a:lstStyle/>
          <a:p>
            <a:r>
              <a:rPr lang="en-GB" dirty="0"/>
              <a:t>Remarkable 2</a:t>
            </a:r>
          </a:p>
        </p:txBody>
      </p:sp>
      <p:pic>
        <p:nvPicPr>
          <p:cNvPr id="3" name="Online Media 2" title="Introducing reMarkable 2 — the paper tablet">
            <a:hlinkClick r:id="" action="ppaction://media"/>
            <a:extLst>
              <a:ext uri="{FF2B5EF4-FFF2-40B4-BE49-F238E27FC236}">
                <a16:creationId xmlns:a16="http://schemas.microsoft.com/office/drawing/2014/main" id="{DB939F81-8A62-47A9-9B8D-14A9253F70B6}"/>
              </a:ext>
            </a:extLst>
          </p:cNvPr>
          <p:cNvPicPr>
            <a:picLocks noRot="1" noChangeAspect="1"/>
          </p:cNvPicPr>
          <p:nvPr>
            <a:videoFile r:link="rId1"/>
          </p:nvPr>
        </p:nvPicPr>
        <p:blipFill>
          <a:blip r:embed="rId3"/>
          <a:stretch>
            <a:fillRect/>
          </a:stretch>
        </p:blipFill>
        <p:spPr>
          <a:xfrm>
            <a:off x="416496" y="1196752"/>
            <a:ext cx="9176241" cy="5184576"/>
          </a:xfrm>
          <a:prstGeom prst="rect">
            <a:avLst/>
          </a:prstGeom>
        </p:spPr>
      </p:pic>
    </p:spTree>
    <p:extLst>
      <p:ext uri="{BB962C8B-B14F-4D97-AF65-F5344CB8AC3E}">
        <p14:creationId xmlns:p14="http://schemas.microsoft.com/office/powerpoint/2010/main" val="2124504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ormAutofit fontScale="90000"/>
          </a:bodyPr>
          <a:lstStyle/>
          <a:p>
            <a:pPr eaLnBrk="1" hangingPunct="1">
              <a:defRPr/>
            </a:pPr>
            <a:r>
              <a:rPr lang="en-GB"/>
              <a:t>Speech recognition</a:t>
            </a:r>
            <a:endParaRPr lang="en-US"/>
          </a:p>
        </p:txBody>
      </p:sp>
      <p:sp>
        <p:nvSpPr>
          <p:cNvPr id="61443" name="Rectangle 3"/>
          <p:cNvSpPr>
            <a:spLocks noGrp="1" noChangeArrowheads="1"/>
          </p:cNvSpPr>
          <p:nvPr>
            <p:ph type="body" idx="1"/>
          </p:nvPr>
        </p:nvSpPr>
        <p:spPr/>
        <p:txBody>
          <a:bodyPr/>
          <a:lstStyle/>
          <a:p>
            <a:pPr eaLnBrk="1" hangingPunct="1">
              <a:defRPr/>
            </a:pPr>
            <a:r>
              <a:rPr lang="en-GB" dirty="0"/>
              <a:t>Still prone to errors due to pronunciation variation</a:t>
            </a:r>
          </a:p>
          <a:p>
            <a:pPr lvl="1">
              <a:defRPr/>
            </a:pPr>
            <a:r>
              <a:rPr lang="en-GB" dirty="0"/>
              <a:t>“Radio on” and “Radio One”</a:t>
            </a:r>
          </a:p>
          <a:p>
            <a:pPr eaLnBrk="1" hangingPunct="1">
              <a:defRPr/>
            </a:pPr>
            <a:r>
              <a:rPr lang="en-GB" dirty="0"/>
              <a:t>May not handle different accents</a:t>
            </a:r>
          </a:p>
          <a:p>
            <a:pPr eaLnBrk="1" hangingPunct="1">
              <a:defRPr/>
            </a:pPr>
            <a:r>
              <a:rPr lang="en-GB" dirty="0"/>
              <a:t>Needs an extremely large vocabulary for a complete text dictation system</a:t>
            </a:r>
          </a:p>
          <a:p>
            <a:pPr eaLnBrk="1" hangingPunct="1">
              <a:defRPr/>
            </a:pPr>
            <a:r>
              <a:rPr lang="en-GB" dirty="0"/>
              <a:t>Becoming common due to Siri, Cortana, and Alexa</a:t>
            </a:r>
          </a:p>
          <a:p>
            <a:pPr lvl="1">
              <a:defRPr/>
            </a:pPr>
            <a:r>
              <a:rPr lang="en-GB" dirty="0"/>
              <a:t>Security and privacy issues</a:t>
            </a:r>
          </a:p>
          <a:p>
            <a:pPr eaLnBrk="1" hangingPunct="1">
              <a:defRPr/>
            </a:pPr>
            <a:r>
              <a:rPr lang="en-GB" dirty="0"/>
              <a:t>Can lead to voice damage</a:t>
            </a:r>
          </a:p>
          <a:p>
            <a:pPr eaLnBrk="1" hangingPunct="1">
              <a:defRPr/>
            </a:pPr>
            <a:r>
              <a:rPr lang="en-GB" dirty="0"/>
              <a:t>Automatic transcription in online meetings</a:t>
            </a:r>
          </a:p>
          <a:p>
            <a:pPr eaLnBrk="1" hangingPunct="1">
              <a:defRPr/>
            </a:pPr>
            <a:r>
              <a:rPr lang="en-GB" dirty="0"/>
              <a:t>Automatic translation</a:t>
            </a:r>
          </a:p>
          <a:p>
            <a:pPr lvl="1">
              <a:defRPr/>
            </a:pPr>
            <a:r>
              <a:rPr lang="en-GB" dirty="0" err="1"/>
              <a:t>Timekettle</a:t>
            </a:r>
            <a:r>
              <a:rPr lang="en-GB" dirty="0"/>
              <a:t> (https://www.timekettle.co/)</a:t>
            </a:r>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1B7A3-13DA-462D-98B8-612EBC41FDE2}"/>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E908A32E-501F-41E1-9DC4-72293F41CC12}"/>
              </a:ext>
            </a:extLst>
          </p:cNvPr>
          <p:cNvSpPr>
            <a:spLocks noGrp="1"/>
          </p:cNvSpPr>
          <p:nvPr>
            <p:ph idx="1"/>
          </p:nvPr>
        </p:nvSpPr>
        <p:spPr/>
        <p:txBody>
          <a:bodyPr/>
          <a:lstStyle/>
          <a:p>
            <a:r>
              <a:rPr lang="en-GB" dirty="0"/>
              <a:t>Imagine that your mobile phone doesn’t have a full keyboard</a:t>
            </a:r>
          </a:p>
          <a:p>
            <a:r>
              <a:rPr lang="en-GB" dirty="0"/>
              <a:t>How would you want to enter data on it?</a:t>
            </a:r>
          </a:p>
          <a:p>
            <a:pPr lvl="1"/>
            <a:r>
              <a:rPr lang="en-GB" dirty="0"/>
              <a:t>Would you want to use different input approaches in different situations? If so, how do you decide what device to use?</a:t>
            </a:r>
          </a:p>
          <a:p>
            <a:r>
              <a:rPr lang="en-GB" dirty="0"/>
              <a:t>Think about the following use cases</a:t>
            </a:r>
          </a:p>
          <a:p>
            <a:pPr lvl="1"/>
            <a:r>
              <a:rPr lang="en-GB" dirty="0"/>
              <a:t>Writing an email on your phone while on a bus</a:t>
            </a:r>
          </a:p>
          <a:p>
            <a:pPr lvl="1"/>
            <a:r>
              <a:rPr lang="en-GB" dirty="0"/>
              <a:t>Taking notes in class</a:t>
            </a:r>
          </a:p>
          <a:p>
            <a:pPr lvl="1"/>
            <a:r>
              <a:rPr lang="en-GB" dirty="0"/>
              <a:t>Chatting on Discord during a </a:t>
            </a:r>
            <a:r>
              <a:rPr lang="en-GB" dirty="0" err="1"/>
              <a:t>watchalong</a:t>
            </a:r>
            <a:r>
              <a:rPr lang="en-GB" dirty="0"/>
              <a:t> of a streamed film</a:t>
            </a:r>
          </a:p>
          <a:p>
            <a:r>
              <a:rPr lang="en-GB" dirty="0"/>
              <a:t>Justify your decisions!</a:t>
            </a:r>
          </a:p>
          <a:p>
            <a:pPr marL="109728" indent="0">
              <a:buNone/>
            </a:pPr>
            <a:endParaRPr lang="en-GB" dirty="0"/>
          </a:p>
          <a:p>
            <a:pPr lvl="1"/>
            <a:endParaRPr lang="en-GB" dirty="0"/>
          </a:p>
        </p:txBody>
      </p:sp>
    </p:spTree>
    <p:extLst>
      <p:ext uri="{BB962C8B-B14F-4D97-AF65-F5344CB8AC3E}">
        <p14:creationId xmlns:p14="http://schemas.microsoft.com/office/powerpoint/2010/main" val="2701875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pPr eaLnBrk="1" hangingPunct="1">
              <a:defRPr/>
            </a:pPr>
            <a:r>
              <a:rPr lang="en-GB"/>
              <a:t>2D Pointing devices</a:t>
            </a:r>
            <a:endParaRPr lang="en-US"/>
          </a:p>
        </p:txBody>
      </p:sp>
      <p:sp>
        <p:nvSpPr>
          <p:cNvPr id="62467" name="Rectangle 3"/>
          <p:cNvSpPr>
            <a:spLocks noGrp="1" noChangeArrowheads="1"/>
          </p:cNvSpPr>
          <p:nvPr>
            <p:ph idx="1"/>
          </p:nvPr>
        </p:nvSpPr>
        <p:spPr/>
        <p:txBody>
          <a:bodyPr/>
          <a:lstStyle/>
          <a:p>
            <a:pPr eaLnBrk="1" hangingPunct="1">
              <a:defRPr/>
            </a:pPr>
            <a:r>
              <a:rPr lang="en-GB" sz="2400" dirty="0"/>
              <a:t>Mouse</a:t>
            </a:r>
          </a:p>
          <a:p>
            <a:pPr eaLnBrk="1" hangingPunct="1">
              <a:defRPr/>
            </a:pPr>
            <a:r>
              <a:rPr lang="en-GB" sz="2400" dirty="0"/>
              <a:t>Trackball</a:t>
            </a:r>
          </a:p>
          <a:p>
            <a:pPr eaLnBrk="1" hangingPunct="1">
              <a:defRPr/>
            </a:pPr>
            <a:r>
              <a:rPr lang="en-GB" sz="2400" dirty="0"/>
              <a:t>Joystick</a:t>
            </a:r>
          </a:p>
          <a:p>
            <a:pPr eaLnBrk="1" hangingPunct="1">
              <a:defRPr/>
            </a:pPr>
            <a:r>
              <a:rPr lang="en-GB" sz="2400" dirty="0" err="1"/>
              <a:t>Eyegaze</a:t>
            </a:r>
            <a:endParaRPr lang="en-GB" sz="2400" dirty="0"/>
          </a:p>
          <a:p>
            <a:pPr eaLnBrk="1" hangingPunct="1">
              <a:defRPr/>
            </a:pPr>
            <a:r>
              <a:rPr lang="en-GB" sz="2400" dirty="0"/>
              <a:t>Touchscreen / </a:t>
            </a:r>
            <a:r>
              <a:rPr lang="en-GB" sz="2400" dirty="0" err="1"/>
              <a:t>Touchfree</a:t>
            </a:r>
            <a:endParaRPr lang="en-GB" sz="2400" dirty="0"/>
          </a:p>
          <a:p>
            <a:pPr eaLnBrk="1" hangingPunct="1">
              <a:defRPr/>
            </a:pPr>
            <a:r>
              <a:rPr lang="en-GB" sz="2400" dirty="0"/>
              <a:t>Digitising tablet</a:t>
            </a:r>
          </a:p>
          <a:p>
            <a:pPr eaLnBrk="1" hangingPunct="1">
              <a:defRPr/>
            </a:pPr>
            <a:r>
              <a:rPr lang="en-GB" sz="2400" dirty="0"/>
              <a:t>Keyboard</a:t>
            </a:r>
          </a:p>
          <a:p>
            <a:pPr eaLnBrk="1" hangingPunct="1">
              <a:defRPr/>
            </a:pPr>
            <a:endParaRPr lang="en-GB" sz="2400" dirty="0"/>
          </a:p>
          <a:p>
            <a:pPr eaLnBrk="1" hangingPunct="1">
              <a:defRPr/>
            </a:pPr>
            <a:r>
              <a:rPr lang="en-GB" sz="2400" dirty="0"/>
              <a:t>All are 2D devices, i.e. provide an </a:t>
            </a:r>
            <a:r>
              <a:rPr lang="en-GB" sz="2400" dirty="0" err="1"/>
              <a:t>x,y</a:t>
            </a:r>
            <a:r>
              <a:rPr lang="en-GB" sz="2400" dirty="0"/>
              <a:t> set of coordinates corresponding to a location on the screen</a:t>
            </a:r>
            <a:endParaRPr lang="en-US" sz="2400" dirty="0"/>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7C88-09D4-4C9C-94D6-8CAD764A42DE}"/>
              </a:ext>
            </a:extLst>
          </p:cNvPr>
          <p:cNvSpPr>
            <a:spLocks noGrp="1"/>
          </p:cNvSpPr>
          <p:nvPr>
            <p:ph type="title"/>
          </p:nvPr>
        </p:nvSpPr>
        <p:spPr/>
        <p:txBody>
          <a:bodyPr>
            <a:normAutofit fontScale="90000"/>
          </a:bodyPr>
          <a:lstStyle/>
          <a:p>
            <a:r>
              <a:rPr lang="en-GB" dirty="0" err="1"/>
              <a:t>Touchfree</a:t>
            </a:r>
            <a:endParaRPr lang="en-GB" dirty="0"/>
          </a:p>
        </p:txBody>
      </p:sp>
      <p:pic>
        <p:nvPicPr>
          <p:cNvPr id="4" name="Online Media 3" title="How to Turn Touchscreens into Touchless Interfaces | Ultraleap">
            <a:hlinkClick r:id="" action="ppaction://media"/>
            <a:extLst>
              <a:ext uri="{FF2B5EF4-FFF2-40B4-BE49-F238E27FC236}">
                <a16:creationId xmlns:a16="http://schemas.microsoft.com/office/drawing/2014/main" id="{E33B0120-33B5-45E7-90EB-F0EE0E10B66D}"/>
              </a:ext>
            </a:extLst>
          </p:cNvPr>
          <p:cNvPicPr>
            <a:picLocks noGrp="1" noRot="1" noChangeAspect="1"/>
          </p:cNvPicPr>
          <p:nvPr>
            <p:ph idx="1"/>
            <a:videoFile r:link="rId1"/>
          </p:nvPr>
        </p:nvPicPr>
        <p:blipFill>
          <a:blip r:embed="rId3"/>
          <a:stretch>
            <a:fillRect/>
          </a:stretch>
        </p:blipFill>
        <p:spPr>
          <a:xfrm>
            <a:off x="495300" y="1201738"/>
            <a:ext cx="8915400" cy="5037137"/>
          </a:xfrm>
          <a:prstGeom prst="rect">
            <a:avLst/>
          </a:prstGeom>
        </p:spPr>
      </p:pic>
    </p:spTree>
    <p:extLst>
      <p:ext uri="{BB962C8B-B14F-4D97-AF65-F5344CB8AC3E}">
        <p14:creationId xmlns:p14="http://schemas.microsoft.com/office/powerpoint/2010/main" val="174834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fontScale="90000"/>
          </a:bodyPr>
          <a:lstStyle/>
          <a:p>
            <a:pPr eaLnBrk="1" hangingPunct="1">
              <a:defRPr/>
            </a:pPr>
            <a:r>
              <a:rPr lang="en-GB"/>
              <a:t>3D Pointing devices</a:t>
            </a:r>
            <a:endParaRPr lang="en-US"/>
          </a:p>
        </p:txBody>
      </p:sp>
      <p:sp>
        <p:nvSpPr>
          <p:cNvPr id="63491" name="Rectangle 3"/>
          <p:cNvSpPr>
            <a:spLocks noGrp="1" noChangeArrowheads="1"/>
          </p:cNvSpPr>
          <p:nvPr>
            <p:ph idx="1"/>
          </p:nvPr>
        </p:nvSpPr>
        <p:spPr/>
        <p:txBody>
          <a:bodyPr/>
          <a:lstStyle/>
          <a:p>
            <a:pPr eaLnBrk="1" hangingPunct="1">
              <a:lnSpc>
                <a:spcPct val="90000"/>
              </a:lnSpc>
              <a:defRPr/>
            </a:pPr>
            <a:r>
              <a:rPr lang="en-GB" sz="2400" dirty="0"/>
              <a:t>Commonly used in virtual reality and modelling systems, but also in Nintendo Wii</a:t>
            </a:r>
          </a:p>
          <a:p>
            <a:pPr eaLnBrk="1" hangingPunct="1">
              <a:lnSpc>
                <a:spcPct val="90000"/>
              </a:lnSpc>
              <a:defRPr/>
            </a:pPr>
            <a:r>
              <a:rPr lang="en-GB" sz="2400" dirty="0"/>
              <a:t>Produces </a:t>
            </a:r>
            <a:r>
              <a:rPr lang="en-GB" sz="2400" dirty="0" err="1"/>
              <a:t>x,y,z</a:t>
            </a:r>
            <a:r>
              <a:rPr lang="en-GB" sz="2400" dirty="0"/>
              <a:t> coordinates corresponding to a location in space</a:t>
            </a:r>
          </a:p>
          <a:p>
            <a:pPr eaLnBrk="1" hangingPunct="1">
              <a:lnSpc>
                <a:spcPct val="90000"/>
              </a:lnSpc>
              <a:defRPr/>
            </a:pPr>
            <a:r>
              <a:rPr lang="en-GB" sz="2400" dirty="0"/>
              <a:t>Six degrees of freedom, not three</a:t>
            </a:r>
          </a:p>
          <a:p>
            <a:pPr lvl="1" eaLnBrk="1" hangingPunct="1">
              <a:lnSpc>
                <a:spcPct val="90000"/>
              </a:lnSpc>
              <a:defRPr/>
            </a:pPr>
            <a:r>
              <a:rPr lang="en-GB" sz="2000" dirty="0"/>
              <a:t>X-plane</a:t>
            </a:r>
          </a:p>
          <a:p>
            <a:pPr lvl="1" eaLnBrk="1" hangingPunct="1">
              <a:lnSpc>
                <a:spcPct val="90000"/>
              </a:lnSpc>
              <a:defRPr/>
            </a:pPr>
            <a:r>
              <a:rPr lang="en-GB" sz="2000" dirty="0"/>
              <a:t>Y-plane</a:t>
            </a:r>
          </a:p>
          <a:p>
            <a:pPr lvl="1" eaLnBrk="1" hangingPunct="1">
              <a:lnSpc>
                <a:spcPct val="90000"/>
              </a:lnSpc>
              <a:defRPr/>
            </a:pPr>
            <a:r>
              <a:rPr lang="en-GB" sz="2000" dirty="0"/>
              <a:t>Z-plane</a:t>
            </a:r>
          </a:p>
          <a:p>
            <a:pPr lvl="1" eaLnBrk="1" hangingPunct="1">
              <a:lnSpc>
                <a:spcPct val="90000"/>
              </a:lnSpc>
              <a:defRPr/>
            </a:pPr>
            <a:r>
              <a:rPr lang="en-GB" sz="2000" dirty="0"/>
              <a:t>Pitch</a:t>
            </a:r>
          </a:p>
          <a:p>
            <a:pPr lvl="1" eaLnBrk="1" hangingPunct="1">
              <a:lnSpc>
                <a:spcPct val="90000"/>
              </a:lnSpc>
              <a:defRPr/>
            </a:pPr>
            <a:r>
              <a:rPr lang="en-GB" sz="2000" dirty="0"/>
              <a:t>Roll</a:t>
            </a:r>
          </a:p>
          <a:p>
            <a:pPr lvl="1" eaLnBrk="1" hangingPunct="1">
              <a:lnSpc>
                <a:spcPct val="90000"/>
              </a:lnSpc>
              <a:defRPr/>
            </a:pPr>
            <a:r>
              <a:rPr lang="en-GB" sz="2000" dirty="0"/>
              <a:t>Yaw</a:t>
            </a:r>
          </a:p>
          <a:p>
            <a:pPr eaLnBrk="1" hangingPunct="1">
              <a:lnSpc>
                <a:spcPct val="90000"/>
              </a:lnSpc>
              <a:defRPr/>
            </a:pPr>
            <a:r>
              <a:rPr lang="en-GB" sz="2400" dirty="0"/>
              <a:t>Gesture capture, e.g. </a:t>
            </a:r>
            <a:r>
              <a:rPr lang="en-GB" sz="2400" dirty="0" err="1"/>
              <a:t>Ultraleap</a:t>
            </a:r>
            <a:r>
              <a:rPr lang="en-GB" sz="2400" dirty="0"/>
              <a:t>/Leap Motion</a:t>
            </a:r>
          </a:p>
          <a:p>
            <a:pPr eaLnBrk="1" hangingPunct="1">
              <a:lnSpc>
                <a:spcPct val="90000"/>
              </a:lnSpc>
              <a:defRPr/>
            </a:pPr>
            <a:r>
              <a:rPr lang="en-GB" sz="2400" dirty="0" err="1"/>
              <a:t>Datagloves</a:t>
            </a:r>
            <a:endParaRPr lang="en-GB" sz="2400" dirty="0"/>
          </a:p>
          <a:p>
            <a:pPr lvl="1" eaLnBrk="1" hangingPunct="1">
              <a:lnSpc>
                <a:spcPct val="90000"/>
              </a:lnSpc>
              <a:defRPr/>
            </a:pPr>
            <a:r>
              <a:rPr lang="en-GB" sz="2000" dirty="0"/>
              <a:t>Also pick up gesture information</a:t>
            </a:r>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BE248-97EC-44D9-A7F8-B3B9737E0509}"/>
              </a:ext>
            </a:extLst>
          </p:cNvPr>
          <p:cNvSpPr>
            <a:spLocks noGrp="1"/>
          </p:cNvSpPr>
          <p:nvPr>
            <p:ph type="title"/>
          </p:nvPr>
        </p:nvSpPr>
        <p:spPr/>
        <p:txBody>
          <a:bodyPr>
            <a:normAutofit fontScale="90000"/>
          </a:bodyPr>
          <a:lstStyle/>
          <a:p>
            <a:r>
              <a:rPr lang="en-GB" dirty="0"/>
              <a:t>Leap Motion</a:t>
            </a:r>
          </a:p>
        </p:txBody>
      </p:sp>
      <p:pic>
        <p:nvPicPr>
          <p:cNvPr id="4" name="Online Media 3" title="Introducing the Leap Motion">
            <a:hlinkClick r:id="" action="ppaction://media"/>
            <a:extLst>
              <a:ext uri="{FF2B5EF4-FFF2-40B4-BE49-F238E27FC236}">
                <a16:creationId xmlns:a16="http://schemas.microsoft.com/office/drawing/2014/main" id="{AE704C3E-C658-4D96-8C05-E0D768988982}"/>
              </a:ext>
            </a:extLst>
          </p:cNvPr>
          <p:cNvPicPr>
            <a:picLocks noGrp="1" noRot="1" noChangeAspect="1"/>
          </p:cNvPicPr>
          <p:nvPr>
            <p:ph idx="1"/>
            <a:videoFile r:link="rId1"/>
          </p:nvPr>
        </p:nvPicPr>
        <p:blipFill>
          <a:blip r:embed="rId3"/>
          <a:stretch>
            <a:fillRect/>
          </a:stretch>
        </p:blipFill>
        <p:spPr>
          <a:xfrm>
            <a:off x="495300" y="1201738"/>
            <a:ext cx="8915400" cy="5037137"/>
          </a:xfrm>
          <a:prstGeom prst="rect">
            <a:avLst/>
          </a:prstGeom>
        </p:spPr>
      </p:pic>
    </p:spTree>
    <p:extLst>
      <p:ext uri="{BB962C8B-B14F-4D97-AF65-F5344CB8AC3E}">
        <p14:creationId xmlns:p14="http://schemas.microsoft.com/office/powerpoint/2010/main" val="141447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normAutofit fontScale="90000"/>
          </a:bodyPr>
          <a:lstStyle/>
          <a:p>
            <a:pPr eaLnBrk="1" hangingPunct="1">
              <a:defRPr/>
            </a:pPr>
            <a:r>
              <a:rPr lang="en-GB"/>
              <a:t>Output devices</a:t>
            </a:r>
            <a:endParaRPr lang="en-US"/>
          </a:p>
        </p:txBody>
      </p:sp>
      <p:sp>
        <p:nvSpPr>
          <p:cNvPr id="64515" name="Rectangle 3"/>
          <p:cNvSpPr>
            <a:spLocks noGrp="1" noChangeArrowheads="1"/>
          </p:cNvSpPr>
          <p:nvPr>
            <p:ph idx="1"/>
          </p:nvPr>
        </p:nvSpPr>
        <p:spPr/>
        <p:txBody>
          <a:bodyPr/>
          <a:lstStyle/>
          <a:p>
            <a:pPr eaLnBrk="1" hangingPunct="1">
              <a:defRPr/>
            </a:pPr>
            <a:r>
              <a:rPr lang="en-GB" sz="3200" dirty="0"/>
              <a:t>Visual</a:t>
            </a:r>
          </a:p>
          <a:p>
            <a:pPr lvl="1" eaLnBrk="1" hangingPunct="1">
              <a:defRPr/>
            </a:pPr>
            <a:r>
              <a:rPr lang="en-GB" sz="2800" dirty="0"/>
              <a:t>LCD screens (static and mobile)</a:t>
            </a:r>
          </a:p>
          <a:p>
            <a:pPr lvl="2">
              <a:defRPr/>
            </a:pPr>
            <a:r>
              <a:rPr lang="en-GB" dirty="0"/>
              <a:t>Flat screen</a:t>
            </a:r>
          </a:p>
          <a:p>
            <a:pPr lvl="2">
              <a:defRPr/>
            </a:pPr>
            <a:r>
              <a:rPr lang="en-GB" dirty="0"/>
              <a:t>Electronic signal turns pixels on or off</a:t>
            </a:r>
          </a:p>
          <a:p>
            <a:pPr lvl="2">
              <a:defRPr/>
            </a:pPr>
            <a:r>
              <a:rPr lang="en-GB" dirty="0"/>
              <a:t>Used on laptops, mobile devices, projectors (2D)</a:t>
            </a:r>
          </a:p>
          <a:p>
            <a:pPr lvl="2">
              <a:defRPr/>
            </a:pPr>
            <a:r>
              <a:rPr lang="en-GB" dirty="0"/>
              <a:t>Can use various tricks to make things appear as 3D</a:t>
            </a:r>
          </a:p>
          <a:p>
            <a:pPr eaLnBrk="1" hangingPunct="1">
              <a:defRPr/>
            </a:pPr>
            <a:r>
              <a:rPr lang="en-GB" sz="3200" dirty="0"/>
              <a:t>Audio</a:t>
            </a:r>
          </a:p>
          <a:p>
            <a:pPr lvl="1" eaLnBrk="1" hangingPunct="1">
              <a:defRPr/>
            </a:pPr>
            <a:r>
              <a:rPr lang="en-GB" sz="2800" dirty="0"/>
              <a:t>Beeps</a:t>
            </a:r>
          </a:p>
          <a:p>
            <a:pPr lvl="1" eaLnBrk="1" hangingPunct="1">
              <a:defRPr/>
            </a:pPr>
            <a:r>
              <a:rPr lang="en-GB" sz="2800" dirty="0"/>
              <a:t>Multi-tonal sound</a:t>
            </a:r>
            <a:endParaRPr lang="en-US" sz="2800" dirty="0"/>
          </a:p>
        </p:txBody>
      </p:sp>
      <p:sp>
        <p:nvSpPr>
          <p:cNvPr id="7" name="Slide Number Placeholder 6"/>
          <p:cNvSpPr>
            <a:spLocks noGrp="1"/>
          </p:cNvSpPr>
          <p:nvPr>
            <p:ph type="sldNum" sz="quarter" idx="12"/>
          </p:nvPr>
        </p:nvSpPr>
        <p:spPr/>
        <p:txBody>
          <a:bodyPr/>
          <a:lstStyle/>
          <a:p>
            <a:pPr>
              <a:defRPr/>
            </a:pPr>
            <a:fld id="{A20827F0-5073-4756-B04D-D80EB481C997}" type="slidenum">
              <a:rPr lang="en-GB" smtClean="0"/>
              <a:pPr>
                <a:defRPr/>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normAutofit fontScale="90000"/>
          </a:bodyPr>
          <a:lstStyle/>
          <a:p>
            <a:pPr eaLnBrk="1" hangingPunct="1">
              <a:defRPr/>
            </a:pPr>
            <a:r>
              <a:rPr lang="en-GB"/>
              <a:t>3D displays</a:t>
            </a:r>
            <a:endParaRPr lang="en-US"/>
          </a:p>
        </p:txBody>
      </p:sp>
      <p:sp>
        <p:nvSpPr>
          <p:cNvPr id="68611" name="Rectangle 3"/>
          <p:cNvSpPr>
            <a:spLocks noGrp="1" noChangeArrowheads="1"/>
          </p:cNvSpPr>
          <p:nvPr>
            <p:ph idx="1"/>
          </p:nvPr>
        </p:nvSpPr>
        <p:spPr/>
        <p:txBody>
          <a:bodyPr/>
          <a:lstStyle/>
          <a:p>
            <a:pPr eaLnBrk="1" hangingPunct="1">
              <a:defRPr/>
            </a:pPr>
            <a:r>
              <a:rPr lang="en-GB" dirty="0"/>
              <a:t>Very difficult to display 3D realistically on a 2D screen</a:t>
            </a:r>
          </a:p>
          <a:p>
            <a:pPr eaLnBrk="1" hangingPunct="1">
              <a:defRPr/>
            </a:pPr>
            <a:r>
              <a:rPr lang="en-GB" dirty="0"/>
              <a:t>VR Helmet systems</a:t>
            </a:r>
          </a:p>
          <a:p>
            <a:pPr lvl="1" eaLnBrk="1" hangingPunct="1">
              <a:defRPr/>
            </a:pPr>
            <a:r>
              <a:rPr lang="en-GB" sz="2400" dirty="0"/>
              <a:t>2 small screens showing a slightly different picture to each eye</a:t>
            </a:r>
          </a:p>
          <a:p>
            <a:pPr>
              <a:defRPr/>
            </a:pPr>
            <a:r>
              <a:rPr lang="en-GB" sz="2600" dirty="0"/>
              <a:t>2D/3D AR</a:t>
            </a:r>
          </a:p>
          <a:p>
            <a:pPr lvl="1">
              <a:defRPr/>
            </a:pPr>
            <a:r>
              <a:rPr lang="en-GB" sz="2400" dirty="0"/>
              <a:t>Uses phone camera and image overlays</a:t>
            </a:r>
          </a:p>
          <a:p>
            <a:pPr eaLnBrk="1" hangingPunct="1">
              <a:defRPr/>
            </a:pPr>
            <a:r>
              <a:rPr lang="en-GB" dirty="0"/>
              <a:t>Holographic systems</a:t>
            </a:r>
          </a:p>
          <a:p>
            <a:pPr lvl="1" eaLnBrk="1" hangingPunct="1">
              <a:defRPr/>
            </a:pPr>
            <a:r>
              <a:rPr lang="en-GB" sz="2400" dirty="0"/>
              <a:t>Not quite the immersive holograms of science fiction </a:t>
            </a:r>
            <a:r>
              <a:rPr lang="en-GB" sz="2400" dirty="0">
                <a:sym typeface="Wingdings" pitchFamily="2" charset="2"/>
              </a:rPr>
              <a:t></a:t>
            </a:r>
          </a:p>
          <a:p>
            <a:pPr lvl="1" eaLnBrk="1" hangingPunct="1">
              <a:defRPr/>
            </a:pPr>
            <a:r>
              <a:rPr lang="en-GB" sz="2400" dirty="0"/>
              <a:t>Multiple-prism system – has very limited viewing angle</a:t>
            </a:r>
          </a:p>
          <a:p>
            <a:pPr lvl="1" eaLnBrk="1" hangingPunct="1">
              <a:defRPr/>
            </a:pPr>
            <a:r>
              <a:rPr lang="en-GB" sz="2400" dirty="0"/>
              <a:t>Actuality system – closed 3D display</a:t>
            </a:r>
          </a:p>
          <a:p>
            <a:pPr lvl="1" eaLnBrk="1" hangingPunct="1">
              <a:defRPr/>
            </a:pPr>
            <a:r>
              <a:rPr lang="en-GB" sz="2400" dirty="0"/>
              <a:t>Pepper’s Ghost (</a:t>
            </a:r>
            <a:r>
              <a:rPr lang="en-GB" sz="2000" dirty="0">
                <a:hlinkClick r:id="rId3"/>
              </a:rPr>
              <a:t>https://en.wikipedia.org/wiki/Pepper's_ghost</a:t>
            </a:r>
            <a:r>
              <a:rPr lang="en-GB" sz="2400" dirty="0"/>
              <a:t>)</a:t>
            </a:r>
          </a:p>
          <a:p>
            <a:pPr lvl="1" eaLnBrk="1" hangingPunct="1">
              <a:defRPr/>
            </a:pPr>
            <a:endParaRPr lang="en-US" sz="2400" dirty="0"/>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fontScale="90000"/>
          </a:bodyPr>
          <a:lstStyle/>
          <a:p>
            <a:pPr eaLnBrk="1" hangingPunct="1">
              <a:defRPr/>
            </a:pPr>
            <a:r>
              <a:rPr lang="en-GB"/>
              <a:t>Actuality 3D display</a:t>
            </a:r>
            <a:endParaRPr lang="en-US"/>
          </a:p>
        </p:txBody>
      </p:sp>
      <p:pic>
        <p:nvPicPr>
          <p:cNvPr id="31748" name="Picture 7" descr="actuality 3D"/>
          <p:cNvPicPr>
            <a:picLocks noGrp="1" noChangeAspect="1" noChangeArrowheads="1"/>
          </p:cNvPicPr>
          <p:nvPr>
            <p:ph idx="1"/>
          </p:nvPr>
        </p:nvPicPr>
        <p:blipFill>
          <a:blip r:embed="rId3" cstate="print"/>
          <a:srcRect/>
          <a:stretch>
            <a:fillRect/>
          </a:stretch>
        </p:blipFill>
        <p:spPr>
          <a:xfrm>
            <a:off x="2505076" y="1412875"/>
            <a:ext cx="5472113" cy="5207000"/>
          </a:xfrm>
          <a:noFill/>
        </p:spPr>
      </p:pic>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5DAD2-DCE5-40EA-BE3E-DD8FF654F478}"/>
              </a:ext>
            </a:extLst>
          </p:cNvPr>
          <p:cNvSpPr>
            <a:spLocks noGrp="1"/>
          </p:cNvSpPr>
          <p:nvPr>
            <p:ph type="title"/>
          </p:nvPr>
        </p:nvSpPr>
        <p:spPr/>
        <p:txBody>
          <a:bodyPr>
            <a:normAutofit fontScale="90000"/>
          </a:bodyPr>
          <a:lstStyle/>
          <a:p>
            <a:r>
              <a:rPr lang="en-GB" dirty="0"/>
              <a:t>Interactive 3D AR</a:t>
            </a:r>
          </a:p>
        </p:txBody>
      </p:sp>
      <p:pic>
        <p:nvPicPr>
          <p:cNvPr id="4" name="Online Media 3" title="Wallace &amp; Gromit: The Big Fix Up">
            <a:hlinkClick r:id="" action="ppaction://media"/>
            <a:extLst>
              <a:ext uri="{FF2B5EF4-FFF2-40B4-BE49-F238E27FC236}">
                <a16:creationId xmlns:a16="http://schemas.microsoft.com/office/drawing/2014/main" id="{AD5972AE-57CB-4339-ADED-B119DCDE6F92}"/>
              </a:ext>
            </a:extLst>
          </p:cNvPr>
          <p:cNvPicPr>
            <a:picLocks noGrp="1" noRot="1" noChangeAspect="1"/>
          </p:cNvPicPr>
          <p:nvPr>
            <p:ph idx="1"/>
            <a:videoFile r:link="rId1"/>
          </p:nvPr>
        </p:nvPicPr>
        <p:blipFill>
          <a:blip r:embed="rId3"/>
          <a:stretch>
            <a:fillRect/>
          </a:stretch>
        </p:blipFill>
        <p:spPr>
          <a:xfrm>
            <a:off x="495300" y="1201738"/>
            <a:ext cx="8915400" cy="5037137"/>
          </a:xfrm>
          <a:prstGeom prst="rect">
            <a:avLst/>
          </a:prstGeom>
        </p:spPr>
      </p:pic>
    </p:spTree>
    <p:extLst>
      <p:ext uri="{BB962C8B-B14F-4D97-AF65-F5344CB8AC3E}">
        <p14:creationId xmlns:p14="http://schemas.microsoft.com/office/powerpoint/2010/main" val="3081573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C11B0-C37F-4763-A0F7-9D4279D7B302}"/>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0A018FBE-6421-4CCA-BCF8-9AAE95D3F708}"/>
              </a:ext>
            </a:extLst>
          </p:cNvPr>
          <p:cNvSpPr>
            <a:spLocks noGrp="1"/>
          </p:cNvSpPr>
          <p:nvPr>
            <p:ph idx="1"/>
          </p:nvPr>
        </p:nvSpPr>
        <p:spPr>
          <a:xfrm>
            <a:off x="495300" y="1058432"/>
            <a:ext cx="8915400" cy="5754944"/>
          </a:xfrm>
        </p:spPr>
        <p:txBody>
          <a:bodyPr>
            <a:normAutofit fontScale="92500" lnSpcReduction="10000"/>
          </a:bodyPr>
          <a:lstStyle/>
          <a:p>
            <a:r>
              <a:rPr lang="en-GB" dirty="0"/>
              <a:t>Create and view a stereoscopic image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relatively straightforward to use your mobile camera to create a stereoscopic image that can be viewed in a Google Cardboard or similar viewer.</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Decide on the scene for your photo. Ideally it should have an object in the centre and several other objects around it.</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Place your mobile phone on a steady surface and take a photo of the scene.</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Move your camera about 2.5”/63mm to the left or right (remember which one!) and take a second shot.</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Email the two shots to your university account, ready for the next step</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Open Microsoft Word and create a new document.</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Put the two images side by side of the page with the left image on the left and the right image on the right. Make sure that they are the same size, scale, and show the same view. Move the images so that there is no gap between them.</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Print out in colour on A4.</a:t>
            </a:r>
          </a:p>
          <a:p>
            <a:pPr marL="578358" lvl="1" indent="-285750">
              <a:lnSpc>
                <a:spcPct val="107000"/>
              </a:lnSpc>
            </a:pPr>
            <a:r>
              <a:rPr lang="en-GB" sz="1900" dirty="0">
                <a:effectLst/>
                <a:latin typeface="Calibri" panose="020F0502020204030204" pitchFamily="34" charset="0"/>
                <a:ea typeface="Calibri" panose="020F0502020204030204" pitchFamily="34" charset="0"/>
                <a:cs typeface="Times New Roman" panose="02020603050405020304" pitchFamily="18" charset="0"/>
              </a:rPr>
              <a:t>Lay the printout flat and photograph it with your mobile.</a:t>
            </a:r>
          </a:p>
          <a:p>
            <a:pPr marL="578358" lvl="1" indent="-285750">
              <a:lnSpc>
                <a:spcPct val="107000"/>
              </a:lnSpc>
              <a:spcAft>
                <a:spcPts val="800"/>
              </a:spcAft>
            </a:pPr>
            <a:r>
              <a:rPr lang="en-GB" sz="1900" dirty="0">
                <a:effectLst/>
                <a:latin typeface="Calibri" panose="020F0502020204030204" pitchFamily="34" charset="0"/>
                <a:ea typeface="Calibri" panose="020F0502020204030204" pitchFamily="34" charset="0"/>
                <a:cs typeface="Times New Roman" panose="02020603050405020304" pitchFamily="18" charset="0"/>
              </a:rPr>
              <a:t>Put your mobile, showing your picture, into the VR viewer to view it in its 3D glory.</a:t>
            </a:r>
          </a:p>
          <a:p>
            <a:endParaRPr lang="en-GB" dirty="0"/>
          </a:p>
          <a:p>
            <a:r>
              <a:rPr lang="en-GB" sz="1900" dirty="0">
                <a:hlinkClick r:id="rId2"/>
              </a:rPr>
              <a:t>https://www.instructables.com/How-to-view-stereo-graphic-images/</a:t>
            </a:r>
            <a:endParaRPr lang="en-GB" sz="1900" dirty="0"/>
          </a:p>
          <a:p>
            <a:endParaRPr lang="en-GB" dirty="0"/>
          </a:p>
        </p:txBody>
      </p:sp>
    </p:spTree>
    <p:extLst>
      <p:ext uri="{BB962C8B-B14F-4D97-AF65-F5344CB8AC3E}">
        <p14:creationId xmlns:p14="http://schemas.microsoft.com/office/powerpoint/2010/main" val="476197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fontScale="90000"/>
          </a:bodyPr>
          <a:lstStyle/>
          <a:p>
            <a:pPr eaLnBrk="1" hangingPunct="1">
              <a:defRPr/>
            </a:pPr>
            <a:r>
              <a:rPr lang="en-GB"/>
              <a:t>Audio output</a:t>
            </a:r>
            <a:endParaRPr lang="en-US"/>
          </a:p>
        </p:txBody>
      </p:sp>
      <p:sp>
        <p:nvSpPr>
          <p:cNvPr id="67587" name="Rectangle 3"/>
          <p:cNvSpPr>
            <a:spLocks noGrp="1" noChangeArrowheads="1"/>
          </p:cNvSpPr>
          <p:nvPr>
            <p:ph type="body" idx="1"/>
          </p:nvPr>
        </p:nvSpPr>
        <p:spPr/>
        <p:txBody>
          <a:bodyPr/>
          <a:lstStyle/>
          <a:p>
            <a:pPr eaLnBrk="1" hangingPunct="1">
              <a:defRPr/>
            </a:pPr>
            <a:r>
              <a:rPr lang="en-GB"/>
              <a:t>Initially computers would beep</a:t>
            </a:r>
          </a:p>
          <a:p>
            <a:pPr eaLnBrk="1" hangingPunct="1">
              <a:defRPr/>
            </a:pPr>
            <a:r>
              <a:rPr lang="en-GB"/>
              <a:t>Next step was beeps of different notes</a:t>
            </a:r>
          </a:p>
          <a:p>
            <a:pPr eaLnBrk="1" hangingPunct="1">
              <a:defRPr/>
            </a:pPr>
            <a:r>
              <a:rPr lang="en-GB"/>
              <a:t>Then more than one beep at once</a:t>
            </a:r>
          </a:p>
          <a:p>
            <a:pPr eaLnBrk="1" hangingPunct="1">
              <a:defRPr/>
            </a:pPr>
            <a:r>
              <a:rPr lang="en-GB"/>
              <a:t>Now full stereo CD quality sound</a:t>
            </a:r>
          </a:p>
          <a:p>
            <a:pPr eaLnBrk="1" hangingPunct="1">
              <a:defRPr/>
            </a:pPr>
            <a:endParaRPr lang="en-GB"/>
          </a:p>
          <a:p>
            <a:pPr eaLnBrk="1" hangingPunct="1">
              <a:defRPr/>
            </a:pPr>
            <a:r>
              <a:rPr lang="en-GB"/>
              <a:t>Beeps good to get the user’s attention</a:t>
            </a:r>
          </a:p>
          <a:p>
            <a:pPr eaLnBrk="1" hangingPunct="1">
              <a:defRPr/>
            </a:pPr>
            <a:r>
              <a:rPr lang="en-GB"/>
              <a:t>Full sound used in multimedia applications to provide extra information or background noise</a:t>
            </a:r>
            <a:endParaRPr lang="en-US"/>
          </a:p>
        </p:txBody>
      </p:sp>
      <p:sp>
        <p:nvSpPr>
          <p:cNvPr id="5" name="Slide Number Placeholder 4"/>
          <p:cNvSpPr>
            <a:spLocks noGrp="1"/>
          </p:cNvSpPr>
          <p:nvPr>
            <p:ph type="sldNum" sz="quarter" idx="12"/>
          </p:nvPr>
        </p:nvSpPr>
        <p:spPr/>
        <p:txBody>
          <a:bodyPr/>
          <a:lstStyle/>
          <a:p>
            <a:pPr>
              <a:defRPr/>
            </a:pPr>
            <a:fld id="{C4D7CCE8-A074-4780-872A-4AF1BD5129FD}" type="slidenum">
              <a:rPr lang="en-GB" smtClean="0"/>
              <a:pPr>
                <a:defRPr/>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57C0-CE89-4907-86CC-17670F837703}"/>
              </a:ext>
            </a:extLst>
          </p:cNvPr>
          <p:cNvSpPr>
            <a:spLocks noGrp="1"/>
          </p:cNvSpPr>
          <p:nvPr>
            <p:ph type="title"/>
          </p:nvPr>
        </p:nvSpPr>
        <p:spPr/>
        <p:txBody>
          <a:bodyPr>
            <a:normAutofit fontScale="90000"/>
          </a:bodyPr>
          <a:lstStyle/>
          <a:p>
            <a:r>
              <a:rPr lang="en-GB" dirty="0"/>
              <a:t>Coming Soon</a:t>
            </a:r>
          </a:p>
        </p:txBody>
      </p:sp>
      <p:sp>
        <p:nvSpPr>
          <p:cNvPr id="3" name="Content Placeholder 2">
            <a:extLst>
              <a:ext uri="{FF2B5EF4-FFF2-40B4-BE49-F238E27FC236}">
                <a16:creationId xmlns:a16="http://schemas.microsoft.com/office/drawing/2014/main" id="{9BCC903E-A7E5-47E1-9774-5C8E5426A0A5}"/>
              </a:ext>
            </a:extLst>
          </p:cNvPr>
          <p:cNvSpPr>
            <a:spLocks noGrp="1"/>
          </p:cNvSpPr>
          <p:nvPr>
            <p:ph idx="1"/>
          </p:nvPr>
        </p:nvSpPr>
        <p:spPr/>
        <p:txBody>
          <a:bodyPr/>
          <a:lstStyle/>
          <a:p>
            <a:r>
              <a:rPr lang="en-GB" dirty="0"/>
              <a:t>More on the Human</a:t>
            </a:r>
          </a:p>
          <a:p>
            <a:endParaRPr lang="en-GB" dirty="0"/>
          </a:p>
          <a:p>
            <a:r>
              <a:rPr lang="en-GB" dirty="0"/>
              <a:t>Homework: </a:t>
            </a:r>
          </a:p>
          <a:p>
            <a:pPr lvl="1"/>
            <a:r>
              <a:rPr lang="en-GB" dirty="0"/>
              <a:t>Read the Wikipedia article on </a:t>
            </a:r>
          </a:p>
          <a:p>
            <a:pPr lvl="2"/>
            <a:r>
              <a:rPr lang="en-GB" dirty="0"/>
              <a:t>Human Interface Device (</a:t>
            </a:r>
            <a:r>
              <a:rPr lang="en-GB" sz="2000" dirty="0">
                <a:hlinkClick r:id="rId2"/>
              </a:rPr>
              <a:t>https://en.wikipedia.org/wiki/Human_interface_device</a:t>
            </a:r>
            <a:r>
              <a:rPr lang="en-GB" sz="2000" dirty="0"/>
              <a:t> </a:t>
            </a:r>
            <a:r>
              <a:rPr lang="en-GB" dirty="0"/>
              <a:t>)</a:t>
            </a:r>
          </a:p>
          <a:p>
            <a:pPr lvl="1"/>
            <a:endParaRPr lang="en-GB" dirty="0"/>
          </a:p>
          <a:p>
            <a:pPr lvl="1"/>
            <a:r>
              <a:rPr lang="en-GB" dirty="0"/>
              <a:t>If a link looks interesting, follow it. Try to spend an hour reading around the topic on Wikipedia.</a:t>
            </a:r>
          </a:p>
          <a:p>
            <a:pPr lvl="1"/>
            <a:endParaRPr lang="en-GB" dirty="0"/>
          </a:p>
        </p:txBody>
      </p:sp>
    </p:spTree>
    <p:extLst>
      <p:ext uri="{BB962C8B-B14F-4D97-AF65-F5344CB8AC3E}">
        <p14:creationId xmlns:p14="http://schemas.microsoft.com/office/powerpoint/2010/main" val="10498905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M (O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RM (OME)" id="{F24D4D1C-B317-4E3A-8654-5C7F6A463FEC}" vid="{74E123B6-7B12-4998-8F01-917DF20A357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RM (OME)</Template>
  <TotalTime>1396624089</TotalTime>
  <Pages>13</Pages>
  <Words>1245</Words>
  <Application>Microsoft Office PowerPoint</Application>
  <PresentationFormat>A4 Paper (210x297 mm)</PresentationFormat>
  <Paragraphs>218</Paragraphs>
  <Slides>29</Slides>
  <Notes>21</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Book Antiqua</vt:lpstr>
      <vt:lpstr>Calibri</vt:lpstr>
      <vt:lpstr>Georgia</vt:lpstr>
      <vt:lpstr>Trebuchet MS</vt:lpstr>
      <vt:lpstr>Wingdings</vt:lpstr>
      <vt:lpstr>Wingdings 2</vt:lpstr>
      <vt:lpstr>RM (OME)</vt:lpstr>
      <vt:lpstr>Usability Engineering</vt:lpstr>
      <vt:lpstr>Computer I/O Devices</vt:lpstr>
      <vt:lpstr>Computer Memory</vt:lpstr>
      <vt:lpstr>Direct and indirect I/O</vt:lpstr>
      <vt:lpstr>Batch input vs. interactive input</vt:lpstr>
      <vt:lpstr>Text entry devices - keyboard</vt:lpstr>
      <vt:lpstr>QWERTY keyboard</vt:lpstr>
      <vt:lpstr>Arabic layout</vt:lpstr>
      <vt:lpstr>DVORAK layout</vt:lpstr>
      <vt:lpstr>Chord keyboards</vt:lpstr>
      <vt:lpstr>Chord Keyboard (2-handed)</vt:lpstr>
      <vt:lpstr>PowerPoint Presentation</vt:lpstr>
      <vt:lpstr>PowerPoint Presentation</vt:lpstr>
      <vt:lpstr>Handwriting recognition</vt:lpstr>
      <vt:lpstr>Graffiti 2 (PalmOS 2003)</vt:lpstr>
      <vt:lpstr>Remarkable 2</vt:lpstr>
      <vt:lpstr>Speech recognition</vt:lpstr>
      <vt:lpstr>Exercise</vt:lpstr>
      <vt:lpstr>2D Pointing devices</vt:lpstr>
      <vt:lpstr>Touchfree</vt:lpstr>
      <vt:lpstr>3D Pointing devices</vt:lpstr>
      <vt:lpstr>Leap Motion</vt:lpstr>
      <vt:lpstr>Output devices</vt:lpstr>
      <vt:lpstr>3D displays</vt:lpstr>
      <vt:lpstr>Actuality 3D display</vt:lpstr>
      <vt:lpstr>Interactive 3D AR</vt:lpstr>
      <vt:lpstr>Exercise</vt:lpstr>
      <vt:lpstr>Audio output</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
  <dc:creator>Sue Maw</dc:creator>
  <cp:keywords/>
  <dc:description/>
  <cp:lastModifiedBy>Nik Whitehead</cp:lastModifiedBy>
  <cp:revision>35</cp:revision>
  <cp:lastPrinted>2000-09-29T15:48:22Z</cp:lastPrinted>
  <dcterms:created xsi:type="dcterms:W3CDTF">1996-02-20T11:20:32Z</dcterms:created>
  <dcterms:modified xsi:type="dcterms:W3CDTF">2022-02-02T13:13:00Z</dcterms:modified>
</cp:coreProperties>
</file>