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451"/>
    <p:restoredTop sz="94689"/>
  </p:normalViewPr>
  <p:slideViewPr>
    <p:cSldViewPr snapToGrid="0" showGuides="1">
      <p:cViewPr varScale="1">
        <p:scale>
          <a:sx n="83" d="100"/>
          <a:sy n="83" d="100"/>
        </p:scale>
        <p:origin x="608" y="20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6/23/25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3113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6/23/25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67016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6/23/25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5441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6/23/25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89299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6/23/25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52375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6/23/25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566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6/23/25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33157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6/23/25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67954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6/23/25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747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6/23/25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8561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6/23/25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56363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6/23/25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204752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097E73-95A1-DDC1-EAFE-CBA7A3CAD632}"/>
              </a:ext>
            </a:extLst>
          </p:cNvPr>
          <p:cNvSpPr>
            <a:spLocks noGrp="1"/>
          </p:cNvSpPr>
          <p:nvPr>
            <p:ph type="ctrTitle"/>
          </p:nvPr>
        </p:nvSpPr>
        <p:spPr>
          <a:xfrm>
            <a:off x="703400" y="871758"/>
            <a:ext cx="5227171" cy="3871143"/>
          </a:xfrm>
        </p:spPr>
        <p:txBody>
          <a:bodyPr>
            <a:normAutofit/>
          </a:bodyPr>
          <a:lstStyle/>
          <a:p>
            <a:r>
              <a:rPr lang="en-GB" dirty="0"/>
              <a:t>Mental Health UK</a:t>
            </a:r>
            <a:br>
              <a:rPr lang="en-GB" dirty="0"/>
            </a:br>
            <a:r>
              <a:rPr lang="en-GB" dirty="0"/>
              <a:t>Legislation Quiz</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89D40BD-4A35-AA0A-05AF-B06E594E4038}"/>
              </a:ext>
            </a:extLst>
          </p:cNvPr>
          <p:cNvPicPr>
            <a:picLocks noChangeAspect="1"/>
          </p:cNvPicPr>
          <p:nvPr/>
        </p:nvPicPr>
        <p:blipFill>
          <a:blip r:embed="rId2"/>
          <a:srcRect l="7002" r="10220"/>
          <a:stretch>
            <a:fillRect/>
          </a:stretch>
        </p:blipFill>
        <p:spPr>
          <a:xfrm>
            <a:off x="6515100" y="10"/>
            <a:ext cx="5676900" cy="6857990"/>
          </a:xfrm>
          <a:prstGeom prst="rect">
            <a:avLst/>
          </a:prstGeom>
        </p:spPr>
      </p:pic>
    </p:spTree>
    <p:extLst>
      <p:ext uri="{BB962C8B-B14F-4D97-AF65-F5344CB8AC3E}">
        <p14:creationId xmlns:p14="http://schemas.microsoft.com/office/powerpoint/2010/main" val="4199986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0E2B2-A8DA-2DFA-7349-F122B4B9FA46}"/>
              </a:ext>
            </a:extLst>
          </p:cNvPr>
          <p:cNvSpPr>
            <a:spLocks noGrp="1"/>
          </p:cNvSpPr>
          <p:nvPr>
            <p:ph type="title"/>
          </p:nvPr>
        </p:nvSpPr>
        <p:spPr>
          <a:xfrm>
            <a:off x="5633343" y="1137215"/>
            <a:ext cx="5804426" cy="3376766"/>
          </a:xfrm>
        </p:spPr>
        <p:txBody>
          <a:bodyPr vert="horz" lIns="91440" tIns="45720" rIns="91440" bIns="45720" rtlCol="0" anchor="t">
            <a:normAutofit/>
          </a:bodyPr>
          <a:lstStyle/>
          <a:p>
            <a:pPr>
              <a:lnSpc>
                <a:spcPct val="90000"/>
              </a:lnSpc>
            </a:pPr>
            <a:r>
              <a:rPr lang="en-US" sz="3100" dirty="0"/>
              <a:t>How do psychopathological classifications contribute to the development and implementation of mental health legislation?</a:t>
            </a:r>
          </a:p>
        </p:txBody>
      </p:sp>
      <p:pic>
        <p:nvPicPr>
          <p:cNvPr id="7" name="Graphic 6" descr="Brain in head">
            <a:extLst>
              <a:ext uri="{FF2B5EF4-FFF2-40B4-BE49-F238E27FC236}">
                <a16:creationId xmlns:a16="http://schemas.microsoft.com/office/drawing/2014/main" id="{DB5A5CC0-43AD-2F75-4F26-C1F4312EB5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1171349"/>
            <a:ext cx="4515301" cy="4515301"/>
          </a:xfrm>
          <a:prstGeom prst="rect">
            <a:avLst/>
          </a:prstGeom>
        </p:spPr>
      </p:pic>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343"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E634B8-311A-4810-A5DB-7043D0280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343" y="6134100"/>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138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BFDBF-7840-10C9-4D64-4DC8ED8F686A}"/>
              </a:ext>
            </a:extLst>
          </p:cNvPr>
          <p:cNvSpPr>
            <a:spLocks noGrp="1"/>
          </p:cNvSpPr>
          <p:nvPr>
            <p:ph type="title"/>
          </p:nvPr>
        </p:nvSpPr>
        <p:spPr>
          <a:xfrm>
            <a:off x="704088" y="914400"/>
            <a:ext cx="5195889" cy="1316736"/>
          </a:xfrm>
        </p:spPr>
        <p:txBody>
          <a:bodyPr>
            <a:normAutofit/>
          </a:bodyPr>
          <a:lstStyle/>
          <a:p>
            <a:r>
              <a:rPr lang="en-GB" dirty="0"/>
              <a:t>Answer</a:t>
            </a:r>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AC6AA38-4905-7AA1-BBDF-916530684588}"/>
              </a:ext>
            </a:extLst>
          </p:cNvPr>
          <p:cNvSpPr>
            <a:spLocks noGrp="1"/>
          </p:cNvSpPr>
          <p:nvPr>
            <p:ph idx="1"/>
          </p:nvPr>
        </p:nvSpPr>
        <p:spPr>
          <a:xfrm>
            <a:off x="704088" y="2231136"/>
            <a:ext cx="5195889" cy="3931920"/>
          </a:xfrm>
        </p:spPr>
        <p:txBody>
          <a:bodyPr>
            <a:noAutofit/>
          </a:bodyPr>
          <a:lstStyle/>
          <a:p>
            <a:pPr marL="0" indent="0">
              <a:buNone/>
            </a:pPr>
            <a:r>
              <a:rPr lang="en-GB" sz="2400" dirty="0"/>
              <a:t>Psychopathological classifications provide a standardised framework for defining mental disorders, which is essential for criteria within mental health legislation regarding diagnosis, involuntary treatment, and patient rights.</a:t>
            </a:r>
          </a:p>
        </p:txBody>
      </p:sp>
      <p:pic>
        <p:nvPicPr>
          <p:cNvPr id="5" name="Picture 4" descr="Two people holding each other's hands">
            <a:extLst>
              <a:ext uri="{FF2B5EF4-FFF2-40B4-BE49-F238E27FC236}">
                <a16:creationId xmlns:a16="http://schemas.microsoft.com/office/drawing/2014/main" id="{C65AE5D2-3A54-6E94-1118-3606CBA09499}"/>
              </a:ext>
            </a:extLst>
          </p:cNvPr>
          <p:cNvPicPr>
            <a:picLocks noChangeAspect="1"/>
          </p:cNvPicPr>
          <p:nvPr/>
        </p:nvPicPr>
        <p:blipFill>
          <a:blip r:embed="rId2"/>
          <a:srcRect l="18860" r="24967" b="-2"/>
          <a:stretch>
            <a:fillRect/>
          </a:stretch>
        </p:blipFill>
        <p:spPr>
          <a:xfrm>
            <a:off x="6420752" y="-1"/>
            <a:ext cx="5771248" cy="6857999"/>
          </a:xfrm>
          <a:prstGeom prst="rect">
            <a:avLst/>
          </a:prstGeom>
        </p:spPr>
      </p:pic>
    </p:spTree>
    <p:extLst>
      <p:ext uri="{BB962C8B-B14F-4D97-AF65-F5344CB8AC3E}">
        <p14:creationId xmlns:p14="http://schemas.microsoft.com/office/powerpoint/2010/main" val="2427994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8000">
              <a:schemeClr val="accent1">
                <a:lumMod val="5000"/>
                <a:lumOff val="95000"/>
              </a:schemeClr>
            </a:gs>
            <a:gs pos="27000">
              <a:schemeClr val="accent1">
                <a:alpha val="0"/>
                <a:lumMod val="51315"/>
              </a:schemeClr>
            </a:gs>
            <a:gs pos="40000">
              <a:schemeClr val="accent1">
                <a:lumMod val="45000"/>
                <a:lumOff val="55000"/>
              </a:schemeClr>
            </a:gs>
            <a:gs pos="55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psules and pills inside a glass bowl">
            <a:extLst>
              <a:ext uri="{FF2B5EF4-FFF2-40B4-BE49-F238E27FC236}">
                <a16:creationId xmlns:a16="http://schemas.microsoft.com/office/drawing/2014/main" id="{7316611A-A2F9-9B41-13E6-F51B15AF43F3}"/>
              </a:ext>
            </a:extLst>
          </p:cNvPr>
          <p:cNvPicPr>
            <a:picLocks noChangeAspect="1"/>
          </p:cNvPicPr>
          <p:nvPr/>
        </p:nvPicPr>
        <p:blipFill>
          <a:blip r:embed="rId2"/>
          <a:srcRect t="19000" b="6000"/>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9740D6-03E9-943C-08AC-5C6705025A5F}"/>
              </a:ext>
            </a:extLst>
          </p:cNvPr>
          <p:cNvSpPr>
            <a:spLocks noGrp="1"/>
          </p:cNvSpPr>
          <p:nvPr>
            <p:ph type="title"/>
          </p:nvPr>
        </p:nvSpPr>
        <p:spPr>
          <a:xfrm>
            <a:off x="6547971" y="897213"/>
            <a:ext cx="5067300" cy="3497042"/>
          </a:xfrm>
          <a:effectLst>
            <a:outerShdw blurRad="50800" dist="50800" dir="5400000" algn="ctr" rotWithShape="0">
              <a:srgbClr val="000000"/>
            </a:outerShdw>
          </a:effectLst>
        </p:spPr>
        <p:txBody>
          <a:bodyPr vert="horz" lIns="91440" tIns="45720" rIns="91440" bIns="45720" rtlCol="0" anchor="t">
            <a:normAutofit/>
          </a:bodyPr>
          <a:lstStyle/>
          <a:p>
            <a:pPr>
              <a:lnSpc>
                <a:spcPct val="90000"/>
              </a:lnSpc>
            </a:pPr>
            <a:r>
              <a:rPr lang="en-US" sz="3400" dirty="0">
                <a:solidFill>
                  <a:schemeClr val="bg1"/>
                </a:solidFill>
              </a:rPr>
              <a:t>Explain the primary purpose of the International Classification of Diseases (ICD) and how it extends beyond its initial intent.</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633550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0B0A62-C007-0462-8CE6-03D95031E48C}"/>
              </a:ext>
            </a:extLst>
          </p:cNvPr>
          <p:cNvSpPr>
            <a:spLocks noGrp="1"/>
          </p:cNvSpPr>
          <p:nvPr>
            <p:ph type="title"/>
          </p:nvPr>
        </p:nvSpPr>
        <p:spPr>
          <a:xfrm>
            <a:off x="704088" y="914400"/>
            <a:ext cx="10780776" cy="1180210"/>
          </a:xfrm>
        </p:spPr>
        <p:txBody>
          <a:bodyPr>
            <a:normAutofit/>
          </a:bodyPr>
          <a:lstStyle/>
          <a:p>
            <a:r>
              <a:rPr lang="en-GB" dirty="0"/>
              <a:t>Answer</a:t>
            </a:r>
          </a:p>
        </p:txBody>
      </p:sp>
      <p:cxnSp>
        <p:nvCxnSpPr>
          <p:cNvPr id="19" name="Straight Connector 18">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Hospital">
            <a:extLst>
              <a:ext uri="{FF2B5EF4-FFF2-40B4-BE49-F238E27FC236}">
                <a16:creationId xmlns:a16="http://schemas.microsoft.com/office/drawing/2014/main" id="{10044A83-6E61-EA21-8571-A880DA8CFEA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36838" y="2286633"/>
            <a:ext cx="3876421" cy="3876421"/>
          </a:xfrm>
          <a:prstGeom prst="rect">
            <a:avLst/>
          </a:prstGeom>
        </p:spPr>
      </p:pic>
      <p:sp>
        <p:nvSpPr>
          <p:cNvPr id="3" name="Content Placeholder 2">
            <a:extLst>
              <a:ext uri="{FF2B5EF4-FFF2-40B4-BE49-F238E27FC236}">
                <a16:creationId xmlns:a16="http://schemas.microsoft.com/office/drawing/2014/main" id="{152CAC32-C5FA-3069-9590-9B3FEE65A7EA}"/>
              </a:ext>
            </a:extLst>
          </p:cNvPr>
          <p:cNvSpPr>
            <a:spLocks noGrp="1"/>
          </p:cNvSpPr>
          <p:nvPr>
            <p:ph idx="1"/>
          </p:nvPr>
        </p:nvSpPr>
        <p:spPr>
          <a:xfrm>
            <a:off x="6664960" y="2346960"/>
            <a:ext cx="4819903" cy="3775456"/>
          </a:xfrm>
        </p:spPr>
        <p:txBody>
          <a:bodyPr>
            <a:noAutofit/>
          </a:bodyPr>
          <a:lstStyle/>
          <a:p>
            <a:pPr marL="0" indent="0">
              <a:buNone/>
            </a:pPr>
            <a:r>
              <a:rPr lang="en-GB" sz="2800" dirty="0"/>
              <a:t>The ICD's primary purpose is for global statistical tracking of mortality and morbidity. However, it has evolved into a widely used clinical and research tool for diagnosis and communication among healthcare professionals.</a:t>
            </a:r>
          </a:p>
        </p:txBody>
      </p:sp>
    </p:spTree>
    <p:extLst>
      <p:ext uri="{BB962C8B-B14F-4D97-AF65-F5344CB8AC3E}">
        <p14:creationId xmlns:p14="http://schemas.microsoft.com/office/powerpoint/2010/main" val="925459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6A6C35-A3E0-FD63-CEC5-8B8758140AC9}"/>
              </a:ext>
            </a:extLst>
          </p:cNvPr>
          <p:cNvSpPr>
            <a:spLocks noGrp="1"/>
          </p:cNvSpPr>
          <p:nvPr>
            <p:ph type="title"/>
          </p:nvPr>
        </p:nvSpPr>
        <p:spPr>
          <a:xfrm>
            <a:off x="7780149" y="1447801"/>
            <a:ext cx="4025771" cy="3064072"/>
          </a:xfrm>
        </p:spPr>
        <p:txBody>
          <a:bodyPr vert="horz" lIns="91440" tIns="45720" rIns="91440" bIns="45720" rtlCol="0" anchor="b">
            <a:noAutofit/>
          </a:bodyPr>
          <a:lstStyle/>
          <a:p>
            <a:pPr>
              <a:lnSpc>
                <a:spcPct val="90000"/>
              </a:lnSpc>
            </a:pPr>
            <a:r>
              <a:rPr lang="en-US" sz="2800" dirty="0"/>
              <a:t>What are two key principles underpinning the Mental Health Act 1983 (MHA) in England and Wales, regarding patient care?</a:t>
            </a:r>
          </a:p>
        </p:txBody>
      </p:sp>
      <p:pic>
        <p:nvPicPr>
          <p:cNvPr id="7" name="Graphic 6" descr="Brain in head">
            <a:extLst>
              <a:ext uri="{FF2B5EF4-FFF2-40B4-BE49-F238E27FC236}">
                <a16:creationId xmlns:a16="http://schemas.microsoft.com/office/drawing/2014/main" id="{748EA74E-A668-39EC-5D33-F1A23DC7C4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98314" y="802640"/>
            <a:ext cx="4986421" cy="4986421"/>
          </a:xfrm>
          <a:prstGeom prst="rect">
            <a:avLst/>
          </a:prstGeom>
        </p:spPr>
      </p:pic>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60299" y="4789617"/>
            <a:ext cx="1704841"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0870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38684-5B26-F91A-D6AE-A381FA4E12C1}"/>
              </a:ext>
            </a:extLst>
          </p:cNvPr>
          <p:cNvSpPr>
            <a:spLocks noGrp="1"/>
          </p:cNvSpPr>
          <p:nvPr>
            <p:ph type="title"/>
          </p:nvPr>
        </p:nvSpPr>
        <p:spPr>
          <a:xfrm>
            <a:off x="704088" y="914399"/>
            <a:ext cx="5239272" cy="1621147"/>
          </a:xfrm>
        </p:spPr>
        <p:txBody>
          <a:bodyPr>
            <a:normAutofit/>
          </a:bodyPr>
          <a:lstStyle/>
          <a:p>
            <a:r>
              <a:rPr lang="en-GB" dirty="0"/>
              <a:t>Answer</a:t>
            </a:r>
          </a:p>
        </p:txBody>
      </p:sp>
      <p:cxnSp>
        <p:nvCxnSpPr>
          <p:cNvPr id="12"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Scales of Justice">
            <a:extLst>
              <a:ext uri="{FF2B5EF4-FFF2-40B4-BE49-F238E27FC236}">
                <a16:creationId xmlns:a16="http://schemas.microsoft.com/office/drawing/2014/main" id="{A94657A4-F63E-2F09-74A6-2B112D7E91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4672" y="2672080"/>
            <a:ext cx="3490974" cy="3490974"/>
          </a:xfrm>
          <a:prstGeom prst="rect">
            <a:avLst/>
          </a:prstGeom>
        </p:spPr>
      </p:pic>
      <p:sp>
        <p:nvSpPr>
          <p:cNvPr id="3" name="Content Placeholder 2">
            <a:extLst>
              <a:ext uri="{FF2B5EF4-FFF2-40B4-BE49-F238E27FC236}">
                <a16:creationId xmlns:a16="http://schemas.microsoft.com/office/drawing/2014/main" id="{41B74A33-EFE1-E530-25F5-80B6BDBB5610}"/>
              </a:ext>
            </a:extLst>
          </p:cNvPr>
          <p:cNvSpPr>
            <a:spLocks noGrp="1"/>
          </p:cNvSpPr>
          <p:nvPr>
            <p:ph idx="1"/>
          </p:nvPr>
        </p:nvSpPr>
        <p:spPr>
          <a:xfrm>
            <a:off x="6346176" y="914399"/>
            <a:ext cx="5138688" cy="5248657"/>
          </a:xfrm>
        </p:spPr>
        <p:txBody>
          <a:bodyPr>
            <a:normAutofit/>
          </a:bodyPr>
          <a:lstStyle/>
          <a:p>
            <a:pPr marL="0" indent="0">
              <a:buNone/>
            </a:pPr>
            <a:r>
              <a:rPr lang="en-GB" sz="2800" dirty="0"/>
              <a:t>Two key principles are safeguarding patient rights and promoting recovery. Other valid principles include the least restrictive option and acting in the patient's best interests.</a:t>
            </a:r>
          </a:p>
        </p:txBody>
      </p:sp>
    </p:spTree>
    <p:extLst>
      <p:ext uri="{BB962C8B-B14F-4D97-AF65-F5344CB8AC3E}">
        <p14:creationId xmlns:p14="http://schemas.microsoft.com/office/powerpoint/2010/main" val="3449153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5AB88-3C76-ECA8-8708-77D2CF069F91}"/>
              </a:ext>
            </a:extLst>
          </p:cNvPr>
          <p:cNvSpPr>
            <a:spLocks noGrp="1"/>
          </p:cNvSpPr>
          <p:nvPr>
            <p:ph type="title"/>
          </p:nvPr>
        </p:nvSpPr>
        <p:spPr>
          <a:xfrm>
            <a:off x="685800" y="899024"/>
            <a:ext cx="3076032" cy="3914947"/>
          </a:xfrm>
        </p:spPr>
        <p:txBody>
          <a:bodyPr vert="horz" lIns="91440" tIns="45720" rIns="91440" bIns="45720" rtlCol="0" anchor="t">
            <a:noAutofit/>
          </a:bodyPr>
          <a:lstStyle/>
          <a:p>
            <a:pPr>
              <a:lnSpc>
                <a:spcPct val="90000"/>
              </a:lnSpc>
            </a:pPr>
            <a:r>
              <a:rPr lang="en-US" sz="2800" dirty="0"/>
              <a:t>Under what specific circumstances does the Mental Health Act (MHA) permit treatment without a patient's consent?</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Contract">
            <a:extLst>
              <a:ext uri="{FF2B5EF4-FFF2-40B4-BE49-F238E27FC236}">
                <a16:creationId xmlns:a16="http://schemas.microsoft.com/office/drawing/2014/main" id="{448F3CF9-6A5F-32E1-A4A4-64621F8D73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10149" y="723901"/>
            <a:ext cx="5410200" cy="5410200"/>
          </a:xfrm>
          <a:prstGeom prst="rect">
            <a:avLst/>
          </a:prstGeom>
        </p:spPr>
      </p:pic>
    </p:spTree>
    <p:extLst>
      <p:ext uri="{BB962C8B-B14F-4D97-AF65-F5344CB8AC3E}">
        <p14:creationId xmlns:p14="http://schemas.microsoft.com/office/powerpoint/2010/main" val="3830858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418F9E-145B-937D-3DE3-0F5C7C2F9415}"/>
              </a:ext>
            </a:extLst>
          </p:cNvPr>
          <p:cNvSpPr>
            <a:spLocks noGrp="1"/>
          </p:cNvSpPr>
          <p:nvPr>
            <p:ph type="title"/>
          </p:nvPr>
        </p:nvSpPr>
        <p:spPr>
          <a:xfrm>
            <a:off x="5248656" y="914400"/>
            <a:ext cx="6236208" cy="1307592"/>
          </a:xfrm>
        </p:spPr>
        <p:txBody>
          <a:bodyPr>
            <a:normAutofit/>
          </a:bodyPr>
          <a:lstStyle/>
          <a:p>
            <a:r>
              <a:rPr lang="en-GB" dirty="0"/>
              <a:t>answer</a:t>
            </a:r>
          </a:p>
        </p:txBody>
      </p:sp>
      <p:pic>
        <p:nvPicPr>
          <p:cNvPr id="5" name="Picture 4" descr="People holding hands">
            <a:extLst>
              <a:ext uri="{FF2B5EF4-FFF2-40B4-BE49-F238E27FC236}">
                <a16:creationId xmlns:a16="http://schemas.microsoft.com/office/drawing/2014/main" id="{D139D71E-4C32-F124-FA9B-DAAA961B9506}"/>
              </a:ext>
            </a:extLst>
          </p:cNvPr>
          <p:cNvPicPr>
            <a:picLocks noChangeAspect="1"/>
          </p:cNvPicPr>
          <p:nvPr/>
        </p:nvPicPr>
        <p:blipFill>
          <a:blip r:embed="rId2"/>
          <a:srcRect l="33386" r="21224" b="-2"/>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0051ED-ED6A-1FE7-6A3B-54A117102114}"/>
              </a:ext>
            </a:extLst>
          </p:cNvPr>
          <p:cNvSpPr>
            <a:spLocks noGrp="1"/>
          </p:cNvSpPr>
          <p:nvPr>
            <p:ph idx="1"/>
          </p:nvPr>
        </p:nvSpPr>
        <p:spPr>
          <a:xfrm>
            <a:off x="5248656" y="2221992"/>
            <a:ext cx="6236208" cy="3941064"/>
          </a:xfrm>
        </p:spPr>
        <p:txBody>
          <a:bodyPr>
            <a:normAutofit/>
          </a:bodyPr>
          <a:lstStyle/>
          <a:p>
            <a:pPr marL="0" indent="0">
              <a:buNone/>
            </a:pPr>
            <a:r>
              <a:rPr lang="en-GB" sz="2800" dirty="0"/>
              <a:t>The MHA allows for treatment without consent for detained patients when they lack capacity or when the treatment is necessary to prevent harm to themselves or others.</a:t>
            </a:r>
          </a:p>
        </p:txBody>
      </p:sp>
    </p:spTree>
    <p:extLst>
      <p:ext uri="{BB962C8B-B14F-4D97-AF65-F5344CB8AC3E}">
        <p14:creationId xmlns:p14="http://schemas.microsoft.com/office/powerpoint/2010/main" val="48002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04253-BE83-067C-B764-7895BDB5DF01}"/>
              </a:ext>
            </a:extLst>
          </p:cNvPr>
          <p:cNvSpPr>
            <a:spLocks noGrp="1"/>
          </p:cNvSpPr>
          <p:nvPr>
            <p:ph type="title"/>
          </p:nvPr>
        </p:nvSpPr>
        <p:spPr>
          <a:xfrm>
            <a:off x="6880298" y="1177348"/>
            <a:ext cx="4588767" cy="3441068"/>
          </a:xfrm>
        </p:spPr>
        <p:txBody>
          <a:bodyPr vert="horz" lIns="91440" tIns="45720" rIns="91440" bIns="45720" rtlCol="0" anchor="t">
            <a:noAutofit/>
          </a:bodyPr>
          <a:lstStyle/>
          <a:p>
            <a:pPr>
              <a:lnSpc>
                <a:spcPct val="90000"/>
              </a:lnSpc>
            </a:pPr>
            <a:r>
              <a:rPr lang="en-US" sz="2800" dirty="0"/>
              <a:t>Describe one significant change introduced in ICD-11's classification of mental, </a:t>
            </a:r>
            <a:r>
              <a:rPr lang="en-US" sz="2800" dirty="0" err="1"/>
              <a:t>behavioural</a:t>
            </a:r>
            <a:r>
              <a:rPr lang="en-US" sz="2800" dirty="0"/>
              <a:t>, and neurodevelopmental disorders compared to previous versions.</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Medicine">
            <a:extLst>
              <a:ext uri="{FF2B5EF4-FFF2-40B4-BE49-F238E27FC236}">
                <a16:creationId xmlns:a16="http://schemas.microsoft.com/office/drawing/2014/main" id="{28E27D83-5248-E98B-F9E5-E8B5693FD8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45541" y="863602"/>
            <a:ext cx="5134757" cy="5134757"/>
          </a:xfrm>
          <a:prstGeom prst="rect">
            <a:avLst/>
          </a:prstGeom>
        </p:spPr>
      </p:pic>
      <p:cxnSp>
        <p:nvCxnSpPr>
          <p:cNvPr id="18" name="Straight Connector 1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727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0A89A-BF30-EE31-1D79-4673822834FE}"/>
              </a:ext>
            </a:extLst>
          </p:cNvPr>
          <p:cNvSpPr>
            <a:spLocks noGrp="1"/>
          </p:cNvSpPr>
          <p:nvPr>
            <p:ph type="title"/>
          </p:nvPr>
        </p:nvSpPr>
        <p:spPr>
          <a:xfrm>
            <a:off x="704088" y="914400"/>
            <a:ext cx="10780776" cy="1180210"/>
          </a:xfrm>
        </p:spPr>
        <p:txBody>
          <a:bodyPr>
            <a:normAutofit/>
          </a:bodyPr>
          <a:lstStyle/>
          <a:p>
            <a:r>
              <a:rPr lang="en-GB" dirty="0"/>
              <a:t>answer</a:t>
            </a:r>
          </a:p>
        </p:txBody>
      </p:sp>
      <p:cxnSp>
        <p:nvCxnSpPr>
          <p:cNvPr id="12" name="Straight Connector 11">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Fingerprint">
            <a:extLst>
              <a:ext uri="{FF2B5EF4-FFF2-40B4-BE49-F238E27FC236}">
                <a16:creationId xmlns:a16="http://schemas.microsoft.com/office/drawing/2014/main" id="{577D9482-A9D7-DFF1-3CA0-BFA2B0CAD4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36838" y="2286633"/>
            <a:ext cx="3876421" cy="3876421"/>
          </a:xfrm>
          <a:prstGeom prst="rect">
            <a:avLst/>
          </a:prstGeom>
        </p:spPr>
      </p:pic>
      <p:sp>
        <p:nvSpPr>
          <p:cNvPr id="3" name="Content Placeholder 2">
            <a:extLst>
              <a:ext uri="{FF2B5EF4-FFF2-40B4-BE49-F238E27FC236}">
                <a16:creationId xmlns:a16="http://schemas.microsoft.com/office/drawing/2014/main" id="{681559FD-E45D-30D0-2883-F34ACB180077}"/>
              </a:ext>
            </a:extLst>
          </p:cNvPr>
          <p:cNvSpPr>
            <a:spLocks noGrp="1"/>
          </p:cNvSpPr>
          <p:nvPr>
            <p:ph idx="1"/>
          </p:nvPr>
        </p:nvSpPr>
        <p:spPr>
          <a:xfrm>
            <a:off x="6664961" y="1504505"/>
            <a:ext cx="4819903" cy="4577989"/>
          </a:xfrm>
        </p:spPr>
        <p:txBody>
          <a:bodyPr>
            <a:noAutofit/>
          </a:bodyPr>
          <a:lstStyle/>
          <a:p>
            <a:pPr marL="0" indent="0">
              <a:buNone/>
            </a:pPr>
            <a:r>
              <a:rPr lang="en-GB" sz="2800" dirty="0"/>
              <a:t>One significant change is the introduction of Complex Post-Traumatic Stress Disorder (CPTSD) as a new diagnosis. Other valid answers include moving Gender Incongruence out of the mental disorders chapter or including Gaming Disorder.</a:t>
            </a:r>
          </a:p>
        </p:txBody>
      </p:sp>
    </p:spTree>
    <p:extLst>
      <p:ext uri="{BB962C8B-B14F-4D97-AF65-F5344CB8AC3E}">
        <p14:creationId xmlns:p14="http://schemas.microsoft.com/office/powerpoint/2010/main" val="2810306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7B372-B5A8-E46C-CFEA-39E766AC3BFD}"/>
              </a:ext>
            </a:extLst>
          </p:cNvPr>
          <p:cNvSpPr>
            <a:spLocks noGrp="1"/>
          </p:cNvSpPr>
          <p:nvPr>
            <p:ph type="title"/>
          </p:nvPr>
        </p:nvSpPr>
        <p:spPr>
          <a:xfrm>
            <a:off x="703400" y="871758"/>
            <a:ext cx="5227171" cy="3871143"/>
          </a:xfrm>
        </p:spPr>
        <p:txBody>
          <a:bodyPr vert="horz" lIns="91440" tIns="45720" rIns="91440" bIns="45720" rtlCol="0" anchor="t">
            <a:normAutofit/>
          </a:bodyPr>
          <a:lstStyle/>
          <a:p>
            <a:pPr>
              <a:lnSpc>
                <a:spcPct val="90000"/>
              </a:lnSpc>
            </a:pPr>
            <a:r>
              <a:rPr lang="en-US" sz="3800" dirty="0"/>
              <a:t>How does the Mental Capacity Act 2005 (MCA) support an individual's autonomy even when they may lack capacity?</a:t>
            </a: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Red toy person in front of two lines of white figures">
            <a:extLst>
              <a:ext uri="{FF2B5EF4-FFF2-40B4-BE49-F238E27FC236}">
                <a16:creationId xmlns:a16="http://schemas.microsoft.com/office/drawing/2014/main" id="{0D4EB71F-190A-0E4F-4346-C4C7E48315A2}"/>
              </a:ext>
            </a:extLst>
          </p:cNvPr>
          <p:cNvPicPr>
            <a:picLocks noChangeAspect="1"/>
          </p:cNvPicPr>
          <p:nvPr/>
        </p:nvPicPr>
        <p:blipFill>
          <a:blip r:embed="rId2"/>
          <a:srcRect l="24715" r="20859"/>
          <a:stretch>
            <a:fillRect/>
          </a:stretch>
        </p:blipFill>
        <p:spPr>
          <a:xfrm>
            <a:off x="6515100" y="10"/>
            <a:ext cx="5676900" cy="6857990"/>
          </a:xfrm>
          <a:prstGeom prst="rect">
            <a:avLst/>
          </a:prstGeom>
        </p:spPr>
      </p:pic>
    </p:spTree>
    <p:extLst>
      <p:ext uri="{BB962C8B-B14F-4D97-AF65-F5344CB8AC3E}">
        <p14:creationId xmlns:p14="http://schemas.microsoft.com/office/powerpoint/2010/main" val="3905183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36649-9FE4-8F17-EC75-323F90D728D4}"/>
              </a:ext>
            </a:extLst>
          </p:cNvPr>
          <p:cNvSpPr>
            <a:spLocks noGrp="1"/>
          </p:cNvSpPr>
          <p:nvPr>
            <p:ph type="title"/>
          </p:nvPr>
        </p:nvSpPr>
        <p:spPr>
          <a:xfrm>
            <a:off x="704088" y="914400"/>
            <a:ext cx="10780776" cy="1180210"/>
          </a:xfrm>
        </p:spPr>
        <p:txBody>
          <a:bodyPr>
            <a:normAutofit/>
          </a:bodyPr>
          <a:lstStyle/>
          <a:p>
            <a:r>
              <a:rPr lang="en-GB" dirty="0"/>
              <a:t>answer</a:t>
            </a:r>
          </a:p>
        </p:txBody>
      </p:sp>
      <p:cxnSp>
        <p:nvCxnSpPr>
          <p:cNvPr id="12" name="Straight Connector 11">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Judge">
            <a:extLst>
              <a:ext uri="{FF2B5EF4-FFF2-40B4-BE49-F238E27FC236}">
                <a16:creationId xmlns:a16="http://schemas.microsoft.com/office/drawing/2014/main" id="{3B3FB5EC-7AA3-4E4C-7E0C-B5C82F491C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36838" y="2286633"/>
            <a:ext cx="3876421" cy="3876421"/>
          </a:xfrm>
          <a:prstGeom prst="rect">
            <a:avLst/>
          </a:prstGeom>
        </p:spPr>
      </p:pic>
      <p:sp>
        <p:nvSpPr>
          <p:cNvPr id="3" name="Content Placeholder 2">
            <a:extLst>
              <a:ext uri="{FF2B5EF4-FFF2-40B4-BE49-F238E27FC236}">
                <a16:creationId xmlns:a16="http://schemas.microsoft.com/office/drawing/2014/main" id="{46877623-2893-6C3C-CA1C-727B2E09B0BC}"/>
              </a:ext>
            </a:extLst>
          </p:cNvPr>
          <p:cNvSpPr>
            <a:spLocks noGrp="1"/>
          </p:cNvSpPr>
          <p:nvPr>
            <p:ph idx="1"/>
          </p:nvPr>
        </p:nvSpPr>
        <p:spPr>
          <a:xfrm>
            <a:off x="6431798" y="914400"/>
            <a:ext cx="5176434" cy="5041772"/>
          </a:xfrm>
        </p:spPr>
        <p:txBody>
          <a:bodyPr>
            <a:noAutofit/>
          </a:bodyPr>
          <a:lstStyle/>
          <a:p>
            <a:pPr marL="0" indent="0">
              <a:buNone/>
            </a:pPr>
            <a:r>
              <a:rPr lang="en-GB" sz="2800" dirty="0"/>
              <a:t>The MCA supports autonomy through principles such as the presumption of capacity, allowing unwise decisions, and requiring all practicable steps to help a person make a decision. It also allows for advance decisions to refuse treatment and Lasting Powers of Attorney.</a:t>
            </a:r>
          </a:p>
        </p:txBody>
      </p:sp>
    </p:spTree>
    <p:extLst>
      <p:ext uri="{BB962C8B-B14F-4D97-AF65-F5344CB8AC3E}">
        <p14:creationId xmlns:p14="http://schemas.microsoft.com/office/powerpoint/2010/main" val="143213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3947B-AD30-B821-86E3-A42DE53367A7}"/>
              </a:ext>
            </a:extLst>
          </p:cNvPr>
          <p:cNvSpPr>
            <a:spLocks noGrp="1"/>
          </p:cNvSpPr>
          <p:nvPr>
            <p:ph type="title"/>
          </p:nvPr>
        </p:nvSpPr>
        <p:spPr>
          <a:xfrm>
            <a:off x="6284749" y="909637"/>
            <a:ext cx="5201121" cy="4805351"/>
          </a:xfrm>
        </p:spPr>
        <p:txBody>
          <a:bodyPr>
            <a:normAutofit/>
          </a:bodyPr>
          <a:lstStyle/>
          <a:p>
            <a:pPr>
              <a:lnSpc>
                <a:spcPct val="90000"/>
              </a:lnSpc>
            </a:pPr>
            <a:r>
              <a:rPr lang="en-GB" sz="2800" dirty="0"/>
              <a:t>Evaluate the importance of using a 'least restrictive option' when applying the Mental Health Act (UK) principles.</a:t>
            </a:r>
          </a:p>
        </p:txBody>
      </p:sp>
      <p:pic>
        <p:nvPicPr>
          <p:cNvPr id="5" name="Picture 4" descr="Red toy person in front of two lines of white figures">
            <a:extLst>
              <a:ext uri="{FF2B5EF4-FFF2-40B4-BE49-F238E27FC236}">
                <a16:creationId xmlns:a16="http://schemas.microsoft.com/office/drawing/2014/main" id="{3931F9D3-7259-6E86-4A2E-FB9CB3DF30C7}"/>
              </a:ext>
            </a:extLst>
          </p:cNvPr>
          <p:cNvPicPr>
            <a:picLocks noChangeAspect="1"/>
          </p:cNvPicPr>
          <p:nvPr/>
        </p:nvPicPr>
        <p:blipFill>
          <a:blip r:embed="rId2"/>
          <a:srcRect l="24667" r="20812"/>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7772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57DDA-D78A-6FF2-844F-2BDCED641345}"/>
              </a:ext>
            </a:extLst>
          </p:cNvPr>
          <p:cNvSpPr>
            <a:spLocks noGrp="1"/>
          </p:cNvSpPr>
          <p:nvPr>
            <p:ph type="title"/>
          </p:nvPr>
        </p:nvSpPr>
        <p:spPr>
          <a:xfrm>
            <a:off x="6284749" y="909638"/>
            <a:ext cx="5201121" cy="1318062"/>
          </a:xfrm>
        </p:spPr>
        <p:txBody>
          <a:bodyPr>
            <a:normAutofit/>
          </a:bodyPr>
          <a:lstStyle/>
          <a:p>
            <a:r>
              <a:rPr lang="en-GB" dirty="0"/>
              <a:t>answer</a:t>
            </a:r>
          </a:p>
        </p:txBody>
      </p:sp>
      <p:pic>
        <p:nvPicPr>
          <p:cNvPr id="5" name="Picture 4" descr="People shaking hands">
            <a:extLst>
              <a:ext uri="{FF2B5EF4-FFF2-40B4-BE49-F238E27FC236}">
                <a16:creationId xmlns:a16="http://schemas.microsoft.com/office/drawing/2014/main" id="{74A3E535-2916-6190-3B2A-43463B93402E}"/>
              </a:ext>
            </a:extLst>
          </p:cNvPr>
          <p:cNvPicPr>
            <a:picLocks noChangeAspect="1"/>
          </p:cNvPicPr>
          <p:nvPr/>
        </p:nvPicPr>
        <p:blipFill>
          <a:blip r:embed="rId2"/>
          <a:srcRect l="13075" r="24734"/>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90AA10-9AEB-0BB0-B7DE-239088F01883}"/>
              </a:ext>
            </a:extLst>
          </p:cNvPr>
          <p:cNvSpPr>
            <a:spLocks noGrp="1"/>
          </p:cNvSpPr>
          <p:nvPr>
            <p:ph idx="1"/>
          </p:nvPr>
        </p:nvSpPr>
        <p:spPr>
          <a:xfrm>
            <a:off x="6284749" y="1740898"/>
            <a:ext cx="5686740" cy="3931920"/>
          </a:xfrm>
        </p:spPr>
        <p:txBody>
          <a:bodyPr>
            <a:noAutofit/>
          </a:bodyPr>
          <a:lstStyle/>
          <a:p>
            <a:pPr marL="0" indent="0">
              <a:buNone/>
            </a:pPr>
            <a:r>
              <a:rPr lang="en-GB" sz="2800" dirty="0"/>
              <a:t>Using the 'least restrictive option' is crucial to preserve the patient's rights and autonomy, ensuring that any intervention or detention is proportionate to the risk and for the shortest necessary duration. It encourages voluntary engagement over compulsory measures.</a:t>
            </a:r>
          </a:p>
        </p:txBody>
      </p:sp>
    </p:spTree>
    <p:extLst>
      <p:ext uri="{BB962C8B-B14F-4D97-AF65-F5344CB8AC3E}">
        <p14:creationId xmlns:p14="http://schemas.microsoft.com/office/powerpoint/2010/main" val="1389492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C2542-50FA-1679-28E3-59C2021BB3E8}"/>
              </a:ext>
            </a:extLst>
          </p:cNvPr>
          <p:cNvSpPr>
            <a:spLocks noGrp="1"/>
          </p:cNvSpPr>
          <p:nvPr>
            <p:ph type="title"/>
          </p:nvPr>
        </p:nvSpPr>
        <p:spPr>
          <a:xfrm>
            <a:off x="703400" y="871758"/>
            <a:ext cx="5227171" cy="4864018"/>
          </a:xfrm>
        </p:spPr>
        <p:txBody>
          <a:bodyPr vert="horz" lIns="91440" tIns="45720" rIns="91440" bIns="45720" rtlCol="0" anchor="t">
            <a:normAutofit/>
          </a:bodyPr>
          <a:lstStyle/>
          <a:p>
            <a:pPr>
              <a:lnSpc>
                <a:spcPct val="90000"/>
              </a:lnSpc>
            </a:pPr>
            <a:r>
              <a:rPr lang="en-US" sz="3600" dirty="0"/>
              <a:t>In what way do Independent Mental Capacity Advocates (IMCAs) contribute to safeguarding the rights of individuals lacking capacity under the Mental Capacity Act?</a:t>
            </a: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Colourful carved figures of humans">
            <a:extLst>
              <a:ext uri="{FF2B5EF4-FFF2-40B4-BE49-F238E27FC236}">
                <a16:creationId xmlns:a16="http://schemas.microsoft.com/office/drawing/2014/main" id="{6E8160D9-7BCA-5C5A-3626-5E208F3B1132}"/>
              </a:ext>
            </a:extLst>
          </p:cNvPr>
          <p:cNvPicPr>
            <a:picLocks noChangeAspect="1"/>
          </p:cNvPicPr>
          <p:nvPr/>
        </p:nvPicPr>
        <p:blipFill>
          <a:blip r:embed="rId2"/>
          <a:srcRect l="20627" r="20394" b="-1"/>
          <a:stretch>
            <a:fillRect/>
          </a:stretch>
        </p:blipFill>
        <p:spPr>
          <a:xfrm>
            <a:off x="6515100" y="10"/>
            <a:ext cx="5676900" cy="6857990"/>
          </a:xfrm>
          <a:prstGeom prst="rect">
            <a:avLst/>
          </a:prstGeom>
        </p:spPr>
      </p:pic>
    </p:spTree>
    <p:extLst>
      <p:ext uri="{BB962C8B-B14F-4D97-AF65-F5344CB8AC3E}">
        <p14:creationId xmlns:p14="http://schemas.microsoft.com/office/powerpoint/2010/main" val="641690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1C5BC-5BE4-D134-2E0E-4A3F33368678}"/>
              </a:ext>
            </a:extLst>
          </p:cNvPr>
          <p:cNvSpPr>
            <a:spLocks noGrp="1"/>
          </p:cNvSpPr>
          <p:nvPr>
            <p:ph type="title"/>
          </p:nvPr>
        </p:nvSpPr>
        <p:spPr>
          <a:xfrm>
            <a:off x="704088" y="914400"/>
            <a:ext cx="5195889" cy="1316736"/>
          </a:xfrm>
        </p:spPr>
        <p:txBody>
          <a:bodyPr>
            <a:normAutofit/>
          </a:bodyPr>
          <a:lstStyle/>
          <a:p>
            <a:r>
              <a:rPr lang="en-GB" dirty="0"/>
              <a:t>answer</a:t>
            </a:r>
          </a:p>
        </p:txBody>
      </p:sp>
      <p:cxnSp>
        <p:nvCxnSpPr>
          <p:cNvPr id="12" name="Straight Connector 11">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7EFD6A-6B19-2430-1275-4AB38D704830}"/>
              </a:ext>
            </a:extLst>
          </p:cNvPr>
          <p:cNvSpPr>
            <a:spLocks noGrp="1"/>
          </p:cNvSpPr>
          <p:nvPr>
            <p:ph idx="1"/>
          </p:nvPr>
        </p:nvSpPr>
        <p:spPr>
          <a:xfrm>
            <a:off x="704088" y="2231136"/>
            <a:ext cx="5195889" cy="3931920"/>
          </a:xfrm>
        </p:spPr>
        <p:txBody>
          <a:bodyPr>
            <a:normAutofit/>
          </a:bodyPr>
          <a:lstStyle/>
          <a:p>
            <a:pPr marL="0" indent="0">
              <a:buNone/>
            </a:pPr>
            <a:r>
              <a:rPr lang="en-GB" sz="2800" dirty="0"/>
              <a:t>IMCAs provide support to individuals who lack capacity and have no family or friends to consult, ensuring that decisions about serious medical treatment or long-term accommodation are made in their best interests.</a:t>
            </a:r>
          </a:p>
        </p:txBody>
      </p:sp>
      <p:pic>
        <p:nvPicPr>
          <p:cNvPr id="5" name="Picture 4" descr="Woman standing on a beach">
            <a:extLst>
              <a:ext uri="{FF2B5EF4-FFF2-40B4-BE49-F238E27FC236}">
                <a16:creationId xmlns:a16="http://schemas.microsoft.com/office/drawing/2014/main" id="{76B5D60E-1A99-60A8-0B57-6620B814A519}"/>
              </a:ext>
            </a:extLst>
          </p:cNvPr>
          <p:cNvPicPr>
            <a:picLocks noChangeAspect="1"/>
          </p:cNvPicPr>
          <p:nvPr/>
        </p:nvPicPr>
        <p:blipFill>
          <a:blip r:embed="rId2"/>
          <a:srcRect l="28513" r="15314" b="-2"/>
          <a:stretch>
            <a:fillRect/>
          </a:stretch>
        </p:blipFill>
        <p:spPr>
          <a:xfrm>
            <a:off x="6420752" y="-1"/>
            <a:ext cx="5771248" cy="6857999"/>
          </a:xfrm>
          <a:prstGeom prst="rect">
            <a:avLst/>
          </a:prstGeom>
        </p:spPr>
      </p:pic>
    </p:spTree>
    <p:extLst>
      <p:ext uri="{BB962C8B-B14F-4D97-AF65-F5344CB8AC3E}">
        <p14:creationId xmlns:p14="http://schemas.microsoft.com/office/powerpoint/2010/main" val="45401127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65</TotalTime>
  <Words>460</Words>
  <Application>Microsoft Macintosh PowerPoint</Application>
  <PresentationFormat>Widescreen</PresentationFormat>
  <Paragraphs>25</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Calisto MT</vt:lpstr>
      <vt:lpstr>Univers Condensed</vt:lpstr>
      <vt:lpstr>ChronicleVTI</vt:lpstr>
      <vt:lpstr>Mental Health UK Legislation Quiz</vt:lpstr>
      <vt:lpstr>How do psychopathological classifications contribute to the development and implementation of mental health legislation?</vt:lpstr>
      <vt:lpstr>Answer</vt:lpstr>
      <vt:lpstr>Explain the primary purpose of the International Classification of Diseases (ICD) and how it extends beyond its initial intent.</vt:lpstr>
      <vt:lpstr>Answer</vt:lpstr>
      <vt:lpstr>What are two key principles underpinning the Mental Health Act 1983 (MHA) in England and Wales, regarding patient care?</vt:lpstr>
      <vt:lpstr>Answer</vt:lpstr>
      <vt:lpstr>Under what specific circumstances does the Mental Health Act (MHA) permit treatment without a patient's consent?</vt:lpstr>
      <vt:lpstr>answer</vt:lpstr>
      <vt:lpstr>Describe one significant change introduced in ICD-11's classification of mental, behavioural, and neurodevelopmental disorders compared to previous versions.</vt:lpstr>
      <vt:lpstr>answer</vt:lpstr>
      <vt:lpstr>How does the Mental Capacity Act 2005 (MCA) support an individual's autonomy even when they may lack capacity?</vt:lpstr>
      <vt:lpstr>answer</vt:lpstr>
      <vt:lpstr>Evaluate the importance of using a 'least restrictive option' when applying the Mental Health Act (UK) principles.</vt:lpstr>
      <vt:lpstr>answer</vt:lpstr>
      <vt:lpstr>In what way do Independent Mental Capacity Advocates (IMCAs) contribute to safeguarding the rights of individuals lacking capacity under the Mental Capacity Act?</vt:lpstr>
      <vt:lpstr>answer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Farah Wiita</cp:lastModifiedBy>
  <cp:revision>4</cp:revision>
  <dcterms:created xsi:type="dcterms:W3CDTF">2025-06-23T17:01:04Z</dcterms:created>
  <dcterms:modified xsi:type="dcterms:W3CDTF">2025-06-23T20:59:45Z</dcterms:modified>
</cp:coreProperties>
</file>