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69" r:id="rId3"/>
    <p:sldId id="275" r:id="rId4"/>
    <p:sldId id="271" r:id="rId5"/>
    <p:sldId id="273" r:id="rId6"/>
    <p:sldId id="272" r:id="rId7"/>
    <p:sldId id="276" r:id="rId8"/>
    <p:sldId id="274" r:id="rId9"/>
    <p:sldId id="277"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249" autoAdjust="0"/>
  </p:normalViewPr>
  <p:slideViewPr>
    <p:cSldViewPr snapToGrid="0">
      <p:cViewPr varScale="1">
        <p:scale>
          <a:sx n="68" d="100"/>
          <a:sy n="68" d="100"/>
        </p:scale>
        <p:origin x="816" y="60"/>
      </p:cViewPr>
      <p:guideLst/>
    </p:cSldViewPr>
  </p:slideViewPr>
  <p:outlineViewPr>
    <p:cViewPr>
      <p:scale>
        <a:sx n="33" d="100"/>
        <a:sy n="33" d="100"/>
      </p:scale>
      <p:origin x="0" y="-1650"/>
    </p:cViewPr>
  </p:outlineViewPr>
  <p:notesTextViewPr>
    <p:cViewPr>
      <p:scale>
        <a:sx n="1" d="1"/>
        <a:sy n="1" d="1"/>
      </p:scale>
      <p:origin x="0" y="0"/>
    </p:cViewPr>
  </p:notesTextViewPr>
  <p:sorterViewPr>
    <p:cViewPr>
      <p:scale>
        <a:sx n="100" d="100"/>
        <a:sy n="100" d="100"/>
      </p:scale>
      <p:origin x="0" y="0"/>
    </p:cViewPr>
  </p:sorterViewPr>
  <p:notesViewPr>
    <p:cSldViewPr snapToGrid="0">
      <p:cViewPr>
        <p:scale>
          <a:sx n="75" d="100"/>
          <a:sy n="75" d="100"/>
        </p:scale>
        <p:origin x="2430" y="-52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34187C-CACF-4CA6-85E4-4DEAC0957EBE}" type="datetimeFigureOut">
              <a:rPr lang="en-GB" smtClean="0"/>
              <a:t>15/01/2018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CB7BA3-7F09-46EA-888B-6E468708CEC7}" type="slidenum">
              <a:rPr lang="en-GB" smtClean="0"/>
              <a:t>‹#›</a:t>
            </a:fld>
            <a:endParaRPr lang="en-GB"/>
          </a:p>
        </p:txBody>
      </p:sp>
    </p:spTree>
    <p:extLst>
      <p:ext uri="{BB962C8B-B14F-4D97-AF65-F5344CB8AC3E}">
        <p14:creationId xmlns:p14="http://schemas.microsoft.com/office/powerpoint/2010/main" val="33486302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04850" y="1143000"/>
            <a:ext cx="5486400" cy="3086100"/>
          </a:xfrm>
        </p:spPr>
      </p:sp>
      <p:sp>
        <p:nvSpPr>
          <p:cNvPr id="3" name="Notes Placeholder 2"/>
          <p:cNvSpPr>
            <a:spLocks noGrp="1"/>
          </p:cNvSpPr>
          <p:nvPr>
            <p:ph type="body" idx="1"/>
          </p:nvPr>
        </p:nvSpPr>
        <p:spPr/>
        <p:txBody>
          <a:bodyPr/>
          <a:lstStyle/>
          <a:p>
            <a:r>
              <a:rPr lang="en-GB" dirty="0"/>
              <a:t>I’m Adam Donoghue, and my dissertation title Newport and the Second World War: How the conflict affected the people of the town and it’s environs  during 1939-1945”. For those that do know me, they will know public speaking is not something that I enjoy. However, I do have ten minutes to tell you about my dissertation to the best of my ability</a:t>
            </a:r>
            <a:r>
              <a:rPr lang="en-GB" dirty="0">
                <a:solidFill>
                  <a:srgbClr val="FF0000"/>
                </a:solidFill>
              </a:rPr>
              <a:t>. </a:t>
            </a:r>
            <a:r>
              <a:rPr lang="en-GB" dirty="0"/>
              <a:t>I was brought  up in </a:t>
            </a:r>
            <a:r>
              <a:rPr lang="en-GB" dirty="0" err="1"/>
              <a:t>Undy</a:t>
            </a:r>
            <a:r>
              <a:rPr lang="en-GB" dirty="0"/>
              <a:t>, which is just a small village outside of Newport. Which is one of the reasons I am interested in studying Newport.  I am also interested in World War Two as I grew up with two grandmothers who told me about their experiences, even though they were children during the war they still tell me stories about things like never seeing a banana until they were 11.</a:t>
            </a:r>
          </a:p>
        </p:txBody>
      </p:sp>
      <p:sp>
        <p:nvSpPr>
          <p:cNvPr id="4" name="Slide Number Placeholder 3"/>
          <p:cNvSpPr>
            <a:spLocks noGrp="1"/>
          </p:cNvSpPr>
          <p:nvPr>
            <p:ph type="sldNum" sz="quarter" idx="10"/>
          </p:nvPr>
        </p:nvSpPr>
        <p:spPr/>
        <p:txBody>
          <a:bodyPr/>
          <a:lstStyle/>
          <a:p>
            <a:fld id="{B6CB7BA3-7F09-46EA-888B-6E468708CEC7}" type="slidenum">
              <a:rPr lang="en-GB" smtClean="0"/>
              <a:t>1</a:t>
            </a:fld>
            <a:endParaRPr lang="en-GB"/>
          </a:p>
        </p:txBody>
      </p:sp>
    </p:spTree>
    <p:extLst>
      <p:ext uri="{BB962C8B-B14F-4D97-AF65-F5344CB8AC3E}">
        <p14:creationId xmlns:p14="http://schemas.microsoft.com/office/powerpoint/2010/main" val="1750638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14375" y="1157288"/>
            <a:ext cx="5486400" cy="3086100"/>
          </a:xfrm>
        </p:spPr>
      </p:sp>
      <p:sp>
        <p:nvSpPr>
          <p:cNvPr id="3" name="Notes Placeholder 2"/>
          <p:cNvSpPr>
            <a:spLocks noGrp="1"/>
          </p:cNvSpPr>
          <p:nvPr>
            <p:ph type="body" idx="1"/>
          </p:nvPr>
        </p:nvSpPr>
        <p:spPr/>
        <p:txBody>
          <a:bodyPr/>
          <a:lstStyle/>
          <a:p>
            <a:r>
              <a:rPr lang="en-GB" dirty="0"/>
              <a:t>Why is this important?</a:t>
            </a:r>
          </a:p>
          <a:p>
            <a:r>
              <a:rPr lang="en-GB" dirty="0"/>
              <a:t>I believe Newport is largely overlooked and under researched area especially during World War Two.  </a:t>
            </a:r>
          </a:p>
          <a:p>
            <a:r>
              <a:rPr lang="en-GB" dirty="0"/>
              <a:t>When people think about the impact of the war they think about the large city’s.</a:t>
            </a:r>
          </a:p>
          <a:p>
            <a:r>
              <a:rPr lang="en-GB" dirty="0"/>
              <a:t>. </a:t>
            </a:r>
          </a:p>
          <a:p>
            <a:r>
              <a:rPr lang="en-GB" dirty="0"/>
              <a:t>I wanted to know more of the lives of the everyday person like you  and I in a small town such as Newport. I want to look at  the social history and how everyday people in Newport specifically were affected by the war. </a:t>
            </a:r>
          </a:p>
          <a:p>
            <a:endParaRPr lang="en-GB" dirty="0"/>
          </a:p>
          <a:p>
            <a:r>
              <a:rPr lang="en-GB" dirty="0"/>
              <a:t>I also realise that writing 10,000 words on a topic is very difficult therefore I wanted to write about something that I am really interested in.</a:t>
            </a:r>
          </a:p>
        </p:txBody>
      </p:sp>
      <p:sp>
        <p:nvSpPr>
          <p:cNvPr id="4" name="Slide Number Placeholder 3"/>
          <p:cNvSpPr>
            <a:spLocks noGrp="1"/>
          </p:cNvSpPr>
          <p:nvPr>
            <p:ph type="sldNum" sz="quarter" idx="10"/>
          </p:nvPr>
        </p:nvSpPr>
        <p:spPr/>
        <p:txBody>
          <a:bodyPr/>
          <a:lstStyle/>
          <a:p>
            <a:fld id="{B6CB7BA3-7F09-46EA-888B-6E468708CEC7}" type="slidenum">
              <a:rPr lang="en-GB" smtClean="0"/>
              <a:t>2</a:t>
            </a:fld>
            <a:endParaRPr lang="en-GB"/>
          </a:p>
        </p:txBody>
      </p:sp>
    </p:spTree>
    <p:extLst>
      <p:ext uri="{BB962C8B-B14F-4D97-AF65-F5344CB8AC3E}">
        <p14:creationId xmlns:p14="http://schemas.microsoft.com/office/powerpoint/2010/main" val="8277560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As I will be explaining later on in this </a:t>
            </a:r>
            <a:r>
              <a:rPr lang="en-GB" dirty="0" err="1"/>
              <a:t>powerpoint</a:t>
            </a:r>
            <a:r>
              <a:rPr lang="en-GB" dirty="0"/>
              <a:t>, my methodology is very much based on social theory and it is looking at history from below</a:t>
            </a:r>
          </a:p>
          <a:p>
            <a:endParaRPr lang="en-GB" dirty="0"/>
          </a:p>
          <a:p>
            <a:r>
              <a:rPr lang="en-GB" dirty="0"/>
              <a:t> It is based both on primary and secondary sources . I am reading and familiarizing myself with lots of secondary material on World War Two and It’s impact. For example, the People’s War by Angus Calder is a really interesting and useful read.</a:t>
            </a:r>
          </a:p>
          <a:p>
            <a:r>
              <a:rPr lang="en-GB" dirty="0"/>
              <a:t>I am also doing research at the Gwent Archives and Newport </a:t>
            </a:r>
            <a:r>
              <a:rPr lang="en-GB" dirty="0" err="1"/>
              <a:t>Librarys</a:t>
            </a:r>
            <a:r>
              <a:rPr lang="en-GB" dirty="0"/>
              <a:t> which is a mix of the two, with books, newspapers, log books and diaries all available to me.</a:t>
            </a:r>
          </a:p>
          <a:p>
            <a:endParaRPr lang="en-GB" dirty="0"/>
          </a:p>
          <a:p>
            <a:r>
              <a:rPr lang="en-GB" dirty="0"/>
              <a:t>I will also be conducting interviews with both my Grandmothers and their friends to help get even more information on the impact of the Second World War on Newport. These interviews are primary data from people who were around at the time and their experiences from the war. I will be interviewing  both my Grandmothers, who were both only children in the World War however, they still have experience of the impact the war had on them and their families. </a:t>
            </a:r>
          </a:p>
          <a:p>
            <a:endParaRPr lang="en-GB" dirty="0"/>
          </a:p>
          <a:p>
            <a:r>
              <a:rPr lang="en-GB" dirty="0"/>
              <a:t>This topic of dissertation is a very source-led exercise, it is very dependent on going to archives and libraries to find specific information and sources regarding Newport from 1939 through to 1945.  The surrounding areas to Newport will also play a part in my dissertation as I am going to be visiting the Cwmbran Library to see if they have any sources or records regarding the Second World War. </a:t>
            </a:r>
          </a:p>
        </p:txBody>
      </p:sp>
      <p:sp>
        <p:nvSpPr>
          <p:cNvPr id="4" name="Slide Number Placeholder 3"/>
          <p:cNvSpPr>
            <a:spLocks noGrp="1"/>
          </p:cNvSpPr>
          <p:nvPr>
            <p:ph type="sldNum" sz="quarter" idx="10"/>
          </p:nvPr>
        </p:nvSpPr>
        <p:spPr/>
        <p:txBody>
          <a:bodyPr/>
          <a:lstStyle/>
          <a:p>
            <a:fld id="{B6CB7BA3-7F09-46EA-888B-6E468708CEC7}" type="slidenum">
              <a:rPr lang="en-GB" smtClean="0"/>
              <a:t>3</a:t>
            </a:fld>
            <a:endParaRPr lang="en-GB"/>
          </a:p>
        </p:txBody>
      </p:sp>
    </p:spTree>
    <p:extLst>
      <p:ext uri="{BB962C8B-B14F-4D97-AF65-F5344CB8AC3E}">
        <p14:creationId xmlns:p14="http://schemas.microsoft.com/office/powerpoint/2010/main" val="19872061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229100"/>
            <a:ext cx="5486400" cy="5180179"/>
          </a:xfrm>
        </p:spPr>
        <p:txBody>
          <a:bodyPr/>
          <a:lstStyle/>
          <a:p>
            <a:r>
              <a:rPr lang="en-GB" dirty="0" err="1"/>
              <a:t>Ive</a:t>
            </a:r>
            <a:r>
              <a:rPr lang="en-GB" dirty="0"/>
              <a:t> been to both the Gwent Archives numerous times and the Newport Central Library,  </a:t>
            </a:r>
          </a:p>
          <a:p>
            <a:r>
              <a:rPr lang="en-GB" dirty="0"/>
              <a:t>I’ve been in communication with a gentleman at the Gwent Archives called Kerry Evans, who was a student  here at Lampeter University and was also taught by the one and only Lester and there are a few books on Newport in the second world war mainly the Gwent County History Volume 5, that has a chapter dedicated to the Second World War and there was lots of information on the bombs that were in Newport, and also there were a lot of references to the drunken rate of Newport and it was reported that it was arguably the most drunk city within England and Wales in 1940 </a:t>
            </a:r>
            <a:r>
              <a:rPr lang="en-GB" dirty="0">
                <a:highlight>
                  <a:srgbClr val="FFFF00"/>
                </a:highlight>
              </a:rPr>
              <a:t>was this as a result of the impact of the war</a:t>
            </a:r>
            <a:r>
              <a:rPr lang="en-GB" dirty="0"/>
              <a:t>. I have also read School log books that have been really useful in knowing when the schools were shut for air raid practice or because of the threat of bombs, </a:t>
            </a:r>
            <a:r>
              <a:rPr lang="en-GB" dirty="0">
                <a:highlight>
                  <a:srgbClr val="FFFF00"/>
                </a:highlight>
              </a:rPr>
              <a:t>what impact did this have on the education of  children?</a:t>
            </a:r>
          </a:p>
          <a:p>
            <a:endParaRPr lang="en-GB" dirty="0"/>
          </a:p>
          <a:p>
            <a:r>
              <a:rPr lang="en-GB" dirty="0"/>
              <a:t>I have also spent time at Newport Library-  They have many books on Newport specifically, mostly talking about the bombs that went of in Newport killing over 50 people during the war and injuring over 60. There are many very interesting stories regarding some of the Newport bombs that went off.  Could</a:t>
            </a:r>
          </a:p>
          <a:p>
            <a:endParaRPr lang="en-GB" dirty="0"/>
          </a:p>
          <a:p>
            <a:r>
              <a:rPr lang="en-GB" dirty="0"/>
              <a:t>South Wales Argus- 150 years worth of South Wales Argus newspapers on microfilm again at the Newport Reference Library.  This is also useful because it could show what the headlines were like after one of the bombs went off in Newport. For example,  the biggest bombings in Newport were dropped on </a:t>
            </a:r>
            <a:r>
              <a:rPr lang="en-GB" dirty="0" err="1"/>
              <a:t>Eveswell</a:t>
            </a:r>
            <a:r>
              <a:rPr lang="en-GB" dirty="0"/>
              <a:t> Street killing a total of 37 people on that night. The South Wales Argus called Newport a South Wales Coastal town as to not let the Germans know where there bombs had hit specifically.   </a:t>
            </a:r>
          </a:p>
        </p:txBody>
      </p:sp>
      <p:sp>
        <p:nvSpPr>
          <p:cNvPr id="4" name="Slide Number Placeholder 3"/>
          <p:cNvSpPr>
            <a:spLocks noGrp="1"/>
          </p:cNvSpPr>
          <p:nvPr>
            <p:ph type="sldNum" sz="quarter" idx="10"/>
          </p:nvPr>
        </p:nvSpPr>
        <p:spPr/>
        <p:txBody>
          <a:bodyPr/>
          <a:lstStyle/>
          <a:p>
            <a:fld id="{B6CB7BA3-7F09-46EA-888B-6E468708CEC7}" type="slidenum">
              <a:rPr lang="en-GB" smtClean="0"/>
              <a:t>4</a:t>
            </a:fld>
            <a:endParaRPr lang="en-GB"/>
          </a:p>
        </p:txBody>
      </p:sp>
    </p:spTree>
    <p:extLst>
      <p:ext uri="{BB962C8B-B14F-4D97-AF65-F5344CB8AC3E}">
        <p14:creationId xmlns:p14="http://schemas.microsoft.com/office/powerpoint/2010/main" val="33351501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going to interview- both my grandmothers and one of my grandmothers goes to a society in Newport and there are many late 80 to early 90 year olds involved I am going to arrange to interview as many of these people as possible. about the war and how  the war affected them and their families in all the aspects that I am researching and what they had to do in the war as young adults.</a:t>
            </a:r>
          </a:p>
          <a:p>
            <a:endParaRPr lang="en-GB" dirty="0"/>
          </a:p>
          <a:p>
            <a:r>
              <a:rPr lang="en-GB" dirty="0">
                <a:highlight>
                  <a:srgbClr val="FF00FF"/>
                </a:highlight>
              </a:rPr>
              <a:t>Grandmothers- first hand information on the impact of war on children. A few more interviews will be conducted with people who lived in Newport in the Second World War and still do. Both grandmothers did not see a banana until 1946, where they were around 11. </a:t>
            </a:r>
            <a:r>
              <a:rPr lang="en-GB" dirty="0">
                <a:solidFill>
                  <a:srgbClr val="FF0000"/>
                </a:solidFill>
                <a:highlight>
                  <a:srgbClr val="FF00FF"/>
                </a:highlight>
              </a:rPr>
              <a:t>rationing/grown your own/kill own chickens this could be </a:t>
            </a:r>
            <a:r>
              <a:rPr lang="en-GB" dirty="0" err="1">
                <a:solidFill>
                  <a:srgbClr val="FF0000"/>
                </a:solidFill>
                <a:highlight>
                  <a:srgbClr val="FF00FF"/>
                </a:highlight>
              </a:rPr>
              <a:t>be</a:t>
            </a:r>
            <a:r>
              <a:rPr lang="en-GB" dirty="0">
                <a:solidFill>
                  <a:srgbClr val="FF0000"/>
                </a:solidFill>
                <a:highlight>
                  <a:srgbClr val="FF00FF"/>
                </a:highlight>
              </a:rPr>
              <a:t> source for  </a:t>
            </a:r>
            <a:r>
              <a:rPr lang="en-GB" dirty="0"/>
              <a:t> may not need the bit in pink.</a:t>
            </a:r>
          </a:p>
          <a:p>
            <a:endParaRPr lang="en-GB" dirty="0"/>
          </a:p>
          <a:p>
            <a:endParaRPr lang="en-GB" dirty="0"/>
          </a:p>
          <a:p>
            <a:r>
              <a:rPr lang="en-GB" dirty="0"/>
              <a:t> This along with information from Gwent Archives and Newport Library will be the main source of where I get my information from.   </a:t>
            </a:r>
          </a:p>
          <a:p>
            <a:endParaRPr lang="en-GB" dirty="0"/>
          </a:p>
          <a:p>
            <a:endParaRPr lang="en-GB" dirty="0"/>
          </a:p>
        </p:txBody>
      </p:sp>
      <p:sp>
        <p:nvSpPr>
          <p:cNvPr id="4" name="Slide Number Placeholder 3"/>
          <p:cNvSpPr>
            <a:spLocks noGrp="1"/>
          </p:cNvSpPr>
          <p:nvPr>
            <p:ph type="sldNum" sz="quarter" idx="10"/>
          </p:nvPr>
        </p:nvSpPr>
        <p:spPr/>
        <p:txBody>
          <a:bodyPr/>
          <a:lstStyle/>
          <a:p>
            <a:fld id="{B6CB7BA3-7F09-46EA-888B-6E468708CEC7}" type="slidenum">
              <a:rPr lang="en-GB" smtClean="0"/>
              <a:t>5</a:t>
            </a:fld>
            <a:endParaRPr lang="en-GB"/>
          </a:p>
        </p:txBody>
      </p:sp>
    </p:spTree>
    <p:extLst>
      <p:ext uri="{BB962C8B-B14F-4D97-AF65-F5344CB8AC3E}">
        <p14:creationId xmlns:p14="http://schemas.microsoft.com/office/powerpoint/2010/main" val="36539241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71513" y="1128713"/>
            <a:ext cx="5486400" cy="3086100"/>
          </a:xfrm>
        </p:spPr>
      </p:sp>
      <p:sp>
        <p:nvSpPr>
          <p:cNvPr id="3" name="Notes Placeholder 2"/>
          <p:cNvSpPr>
            <a:spLocks noGrp="1"/>
          </p:cNvSpPr>
          <p:nvPr>
            <p:ph type="body" idx="1"/>
          </p:nvPr>
        </p:nvSpPr>
        <p:spPr>
          <a:xfrm>
            <a:off x="685800" y="4362450"/>
            <a:ext cx="5810250" cy="5181600"/>
          </a:xfrm>
        </p:spPr>
        <p:txBody>
          <a:bodyPr/>
          <a:lstStyle/>
          <a:p>
            <a:r>
              <a:rPr lang="en-GB" dirty="0"/>
              <a:t>The people of Newport were affected by many different reasons, the role of women is the first reason, where they went off to work in factories and other industries they had not worked before instead of staying at home like the majority of women were doing before the war.  Also, in 1940 Newport Borough Police hired there first three woman police constables. Also, women were hired on the buses and the trams in 1940, for the first time since the First World War.</a:t>
            </a:r>
          </a:p>
          <a:p>
            <a:r>
              <a:rPr lang="en-GB" dirty="0"/>
              <a:t>Another are I am researching is the Bombings was also a key part in how Newport was affected during the Second World War as previously mentioned it killed over 50 people and even though it was less frequent than the bigger cities, there was still a massive amount of worry for the people living in Newport. There are many tragic stories of these bombs, for example on the night of the </a:t>
            </a:r>
            <a:r>
              <a:rPr lang="en-GB" dirty="0" err="1"/>
              <a:t>Eveswell</a:t>
            </a:r>
            <a:r>
              <a:rPr lang="en-GB" dirty="0"/>
              <a:t> bombings, the </a:t>
            </a:r>
            <a:r>
              <a:rPr lang="en-GB" dirty="0" err="1"/>
              <a:t>Gimlett</a:t>
            </a:r>
            <a:r>
              <a:rPr lang="en-GB" dirty="0"/>
              <a:t> family suffered the most, with only 2 of their nine family members surviving the bombing, Eddie and Louise both teenagers at the time. </a:t>
            </a:r>
          </a:p>
          <a:p>
            <a:r>
              <a:rPr lang="en-GB" dirty="0"/>
              <a:t>The next area I am interested in is the Evacuees also affected Newport as they kept coming throughout the war, a large example of this was in 1944 from July through to December, when 1,800 evacuees came to Newport to get away from the V1 pilotless planes and V1 bombers.</a:t>
            </a:r>
          </a:p>
          <a:p>
            <a:r>
              <a:rPr lang="en-GB" dirty="0"/>
              <a:t>The next area that interests me is the  Heroes- there were a few people in Newport that did heroic things,  however, there was only one person from Newport who got the Victoria Cross, this was submarine commander John Wallace Linton, who sunk many enemy vehicles, some 100,000 tons in all.</a:t>
            </a:r>
          </a:p>
        </p:txBody>
      </p:sp>
      <p:sp>
        <p:nvSpPr>
          <p:cNvPr id="4" name="Slide Number Placeholder 3"/>
          <p:cNvSpPr>
            <a:spLocks noGrp="1"/>
          </p:cNvSpPr>
          <p:nvPr>
            <p:ph type="sldNum" sz="quarter" idx="10"/>
          </p:nvPr>
        </p:nvSpPr>
        <p:spPr/>
        <p:txBody>
          <a:bodyPr/>
          <a:lstStyle/>
          <a:p>
            <a:fld id="{B6CB7BA3-7F09-46EA-888B-6E468708CEC7}" type="slidenum">
              <a:rPr lang="en-GB" smtClean="0"/>
              <a:t>6</a:t>
            </a:fld>
            <a:endParaRPr lang="en-GB"/>
          </a:p>
        </p:txBody>
      </p:sp>
    </p:spTree>
    <p:extLst>
      <p:ext uri="{BB962C8B-B14F-4D97-AF65-F5344CB8AC3E}">
        <p14:creationId xmlns:p14="http://schemas.microsoft.com/office/powerpoint/2010/main" val="37203047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dirty="0"/>
              <a:t>The port played had a big impact for Newport and the war as it became very busy with ships carrying ammunition and </a:t>
            </a:r>
            <a:r>
              <a:rPr lang="en-GB" dirty="0" err="1"/>
              <a:t>explovies</a:t>
            </a:r>
            <a:r>
              <a:rPr lang="en-GB" dirty="0"/>
              <a:t>, for example in 1944 on May 28th. The Alexandra Dock is packed with shipping of the D-Day invasion fleet.  </a:t>
            </a:r>
            <a:r>
              <a:rPr lang="en-GB" dirty="0">
                <a:highlight>
                  <a:srgbClr val="FFFF00"/>
                </a:highlight>
              </a:rPr>
              <a:t>How did this effect the </a:t>
            </a:r>
            <a:r>
              <a:rPr lang="en-GB" dirty="0" err="1">
                <a:highlight>
                  <a:srgbClr val="FFFF00"/>
                </a:highlight>
              </a:rPr>
              <a:t>ecomony</a:t>
            </a:r>
            <a:r>
              <a:rPr lang="en-GB" dirty="0">
                <a:highlight>
                  <a:srgbClr val="FFFF00"/>
                </a:highlight>
              </a:rPr>
              <a:t> during the war/ what happened when the war finished?</a:t>
            </a:r>
          </a:p>
          <a:p>
            <a:pPr lvl="0"/>
            <a:endParaRPr lang="en-GB" dirty="0"/>
          </a:p>
          <a:p>
            <a:pPr lvl="0"/>
            <a:r>
              <a:rPr lang="en-GB" dirty="0"/>
              <a:t>183 Italians that lived in Monmouthshire/Newport happily were suddenly interned  once Italy joined the war. I will be interviewing a Italian woman, whose dad was interned during the war.</a:t>
            </a:r>
          </a:p>
          <a:p>
            <a:pPr lvl="0"/>
            <a:endParaRPr lang="en-GB" dirty="0"/>
          </a:p>
          <a:p>
            <a:pPr lvl="0"/>
            <a:r>
              <a:rPr lang="en-GB" dirty="0"/>
              <a:t>These are some of the areas I will be researching and the impact they had on the people and the environs of Newport.</a:t>
            </a:r>
          </a:p>
          <a:p>
            <a:endParaRPr lang="en-GB" dirty="0"/>
          </a:p>
        </p:txBody>
      </p:sp>
      <p:sp>
        <p:nvSpPr>
          <p:cNvPr id="4" name="Slide Number Placeholder 3"/>
          <p:cNvSpPr>
            <a:spLocks noGrp="1"/>
          </p:cNvSpPr>
          <p:nvPr>
            <p:ph type="sldNum" sz="quarter" idx="10"/>
          </p:nvPr>
        </p:nvSpPr>
        <p:spPr/>
        <p:txBody>
          <a:bodyPr/>
          <a:lstStyle/>
          <a:p>
            <a:fld id="{B6CB7BA3-7F09-46EA-888B-6E468708CEC7}" type="slidenum">
              <a:rPr lang="en-GB" smtClean="0"/>
              <a:t>7</a:t>
            </a:fld>
            <a:endParaRPr lang="en-GB"/>
          </a:p>
        </p:txBody>
      </p:sp>
    </p:spTree>
    <p:extLst>
      <p:ext uri="{BB962C8B-B14F-4D97-AF65-F5344CB8AC3E}">
        <p14:creationId xmlns:p14="http://schemas.microsoft.com/office/powerpoint/2010/main" val="16623852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In conclusion my dissertation is about Newport, the second world war and how it affected the ordinary people obviously this is still a work in progress.</a:t>
            </a:r>
          </a:p>
          <a:p>
            <a:r>
              <a:rPr lang="en-GB" dirty="0"/>
              <a:t>It will largely rely on the interviews I will be conducting with people who were children and young adults during the war. Also primary and secondary sources from </a:t>
            </a:r>
            <a:r>
              <a:rPr lang="en-GB" dirty="0" err="1"/>
              <a:t>gwent</a:t>
            </a:r>
            <a:r>
              <a:rPr lang="en-GB" dirty="0"/>
              <a:t> archives, Newport library and the south wales </a:t>
            </a:r>
            <a:r>
              <a:rPr lang="en-GB" dirty="0" err="1"/>
              <a:t>argus</a:t>
            </a:r>
            <a:r>
              <a:rPr lang="en-GB" dirty="0"/>
              <a:t> archives but my aim is to make the information more public for everyone to see what happened in their local community during one of the toughest times that Britain has suffered</a:t>
            </a:r>
          </a:p>
          <a:p>
            <a:endParaRPr lang="en-GB" dirty="0"/>
          </a:p>
          <a:p>
            <a:r>
              <a:rPr lang="en-GB" dirty="0"/>
              <a:t>Thank you for listening! </a:t>
            </a:r>
          </a:p>
        </p:txBody>
      </p:sp>
      <p:sp>
        <p:nvSpPr>
          <p:cNvPr id="4" name="Slide Number Placeholder 3"/>
          <p:cNvSpPr>
            <a:spLocks noGrp="1"/>
          </p:cNvSpPr>
          <p:nvPr>
            <p:ph type="sldNum" sz="quarter" idx="10"/>
          </p:nvPr>
        </p:nvSpPr>
        <p:spPr/>
        <p:txBody>
          <a:bodyPr/>
          <a:lstStyle/>
          <a:p>
            <a:fld id="{B6CB7BA3-7F09-46EA-888B-6E468708CEC7}" type="slidenum">
              <a:rPr lang="en-GB" smtClean="0"/>
              <a:t>8</a:t>
            </a:fld>
            <a:endParaRPr lang="en-GB"/>
          </a:p>
        </p:txBody>
      </p:sp>
    </p:spTree>
    <p:extLst>
      <p:ext uri="{BB962C8B-B14F-4D97-AF65-F5344CB8AC3E}">
        <p14:creationId xmlns:p14="http://schemas.microsoft.com/office/powerpoint/2010/main" val="42937107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CB7BA3-7F09-46EA-888B-6E468708CEC7}" type="slidenum">
              <a:rPr lang="en-GB" smtClean="0"/>
              <a:t>10</a:t>
            </a:fld>
            <a:endParaRPr lang="en-GB"/>
          </a:p>
        </p:txBody>
      </p:sp>
    </p:spTree>
    <p:extLst>
      <p:ext uri="{BB962C8B-B14F-4D97-AF65-F5344CB8AC3E}">
        <p14:creationId xmlns:p14="http://schemas.microsoft.com/office/powerpoint/2010/main" val="113904635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336800"/>
            <a:ext cx="11016936" cy="191361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0" name="Rectangle 9"/>
          <p:cNvSpPr/>
          <p:nvPr/>
        </p:nvSpPr>
        <p:spPr>
          <a:xfrm>
            <a:off x="11016936" y="2336800"/>
            <a:ext cx="1171888" cy="19136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dirty="0"/>
              <a:t>Click to edit Master title style</a:t>
            </a:r>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C416422-C857-4D5B-B295-864C73373731}"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1111314" y="2695189"/>
            <a:ext cx="950057" cy="1356442"/>
          </a:xfrm>
        </p:spPr>
        <p:txBody>
          <a:bodyPr/>
          <a:lstStyle/>
          <a:p>
            <a:fld id="{8B99101E-BFA5-488A-9DC2-6315987918F0}" type="slidenum">
              <a:rPr lang="en-GB" smtClean="0"/>
              <a:t>‹#›</a:t>
            </a:fld>
            <a:endParaRPr lang="en-GB" dirty="0"/>
          </a:p>
        </p:txBody>
      </p:sp>
    </p:spTree>
    <p:extLst>
      <p:ext uri="{BB962C8B-B14F-4D97-AF65-F5344CB8AC3E}">
        <p14:creationId xmlns:p14="http://schemas.microsoft.com/office/powerpoint/2010/main" val="714466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416422-C857-4D5B-B295-864C73373731}"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99101E-BFA5-488A-9DC2-6315987918F0}" type="slidenum">
              <a:rPr lang="en-GB" smtClean="0"/>
              <a:t>‹#›</a:t>
            </a:fld>
            <a:endParaRPr lang="en-GB"/>
          </a:p>
        </p:txBody>
      </p:sp>
    </p:spTree>
    <p:extLst>
      <p:ext uri="{BB962C8B-B14F-4D97-AF65-F5344CB8AC3E}">
        <p14:creationId xmlns:p14="http://schemas.microsoft.com/office/powerpoint/2010/main" val="12148948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C416422-C857-4D5B-B295-864C73373731}"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8B99101E-BFA5-488A-9DC2-6315987918F0}" type="slidenum">
              <a:rPr lang="en-GB" smtClean="0"/>
              <a:t>‹#›</a:t>
            </a:fld>
            <a:endParaRPr lang="en-GB"/>
          </a:p>
        </p:txBody>
      </p:sp>
    </p:spTree>
    <p:extLst>
      <p:ext uri="{BB962C8B-B14F-4D97-AF65-F5344CB8AC3E}">
        <p14:creationId xmlns:p14="http://schemas.microsoft.com/office/powerpoint/2010/main" val="3410255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C416422-C857-4D5B-B295-864C73373731}"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99101E-BFA5-488A-9DC2-6315987918F0}" type="slidenum">
              <a:rPr lang="en-GB" smtClean="0"/>
              <a:t>‹#›</a:t>
            </a:fld>
            <a:endParaRPr lang="en-GB"/>
          </a:p>
        </p:txBody>
      </p:sp>
    </p:spTree>
    <p:extLst>
      <p:ext uri="{BB962C8B-B14F-4D97-AF65-F5344CB8AC3E}">
        <p14:creationId xmlns:p14="http://schemas.microsoft.com/office/powerpoint/2010/main" val="2621862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C416422-C857-4D5B-B295-864C73373731}" type="datetimeFigureOut">
              <a:rPr lang="en-GB" smtClean="0"/>
              <a:t>15/01/2018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B99101E-BFA5-488A-9DC2-6315987918F0}" type="slidenum">
              <a:rPr lang="en-GB" smtClean="0"/>
              <a:t>‹#›</a:t>
            </a:fld>
            <a:endParaRPr lang="en-GB"/>
          </a:p>
        </p:txBody>
      </p:sp>
    </p:spTree>
    <p:extLst>
      <p:ext uri="{BB962C8B-B14F-4D97-AF65-F5344CB8AC3E}">
        <p14:creationId xmlns:p14="http://schemas.microsoft.com/office/powerpoint/2010/main" val="4001382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C416422-C857-4D5B-B295-864C73373731}" type="datetimeFigureOut">
              <a:rPr lang="en-GB" smtClean="0"/>
              <a:t>15/01/2018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99101E-BFA5-488A-9DC2-6315987918F0}" type="slidenum">
              <a:rPr lang="en-GB" smtClean="0"/>
              <a:t>‹#›</a:t>
            </a:fld>
            <a:endParaRPr lang="en-GB"/>
          </a:p>
        </p:txBody>
      </p:sp>
    </p:spTree>
    <p:extLst>
      <p:ext uri="{BB962C8B-B14F-4D97-AF65-F5344CB8AC3E}">
        <p14:creationId xmlns:p14="http://schemas.microsoft.com/office/powerpoint/2010/main" val="12535071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6C416422-C857-4D5B-B295-864C73373731}" type="datetimeFigureOut">
              <a:rPr lang="en-GB" smtClean="0"/>
              <a:t>15/01/2018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B99101E-BFA5-488A-9DC2-6315987918F0}" type="slidenum">
              <a:rPr lang="en-GB" smtClean="0"/>
              <a:t>‹#›</a:t>
            </a:fld>
            <a:endParaRPr lang="en-GB"/>
          </a:p>
        </p:txBody>
      </p:sp>
    </p:spTree>
    <p:extLst>
      <p:ext uri="{BB962C8B-B14F-4D97-AF65-F5344CB8AC3E}">
        <p14:creationId xmlns:p14="http://schemas.microsoft.com/office/powerpoint/2010/main" val="2438417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C416422-C857-4D5B-B295-864C73373731}"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99101E-BFA5-488A-9DC2-6315987918F0}" type="slidenum">
              <a:rPr lang="en-GB" smtClean="0"/>
              <a:t>‹#›</a:t>
            </a:fld>
            <a:endParaRPr lang="en-GB"/>
          </a:p>
        </p:txBody>
      </p:sp>
    </p:spTree>
    <p:extLst>
      <p:ext uri="{BB962C8B-B14F-4D97-AF65-F5344CB8AC3E}">
        <p14:creationId xmlns:p14="http://schemas.microsoft.com/office/powerpoint/2010/main" val="14827235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C416422-C857-4D5B-B295-864C73373731}"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B99101E-BFA5-488A-9DC2-6315987918F0}" type="slidenum">
              <a:rPr lang="en-GB" smtClean="0"/>
              <a:t>‹#›</a:t>
            </a:fld>
            <a:endParaRPr lang="en-GB"/>
          </a:p>
        </p:txBody>
      </p:sp>
    </p:spTree>
    <p:extLst>
      <p:ext uri="{BB962C8B-B14F-4D97-AF65-F5344CB8AC3E}">
        <p14:creationId xmlns:p14="http://schemas.microsoft.com/office/powerpoint/2010/main" val="26724629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C416422-C857-4D5B-B295-864C73373731}"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8B99101E-BFA5-488A-9DC2-6315987918F0}" type="slidenum">
              <a:rPr lang="en-GB" smtClean="0"/>
              <a:t>‹#›</a:t>
            </a:fld>
            <a:endParaRPr lang="en-GB"/>
          </a:p>
        </p:txBody>
      </p:sp>
    </p:spTree>
    <p:extLst>
      <p:ext uri="{BB962C8B-B14F-4D97-AF65-F5344CB8AC3E}">
        <p14:creationId xmlns:p14="http://schemas.microsoft.com/office/powerpoint/2010/main" val="21657668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C416422-C857-4D5B-B295-864C73373731}"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8B99101E-BFA5-488A-9DC2-6315987918F0}" type="slidenum">
              <a:rPr lang="en-GB" smtClean="0"/>
              <a:t>‹#›</a:t>
            </a:fld>
            <a:endParaRPr lang="en-GB"/>
          </a:p>
        </p:txBody>
      </p:sp>
    </p:spTree>
    <p:extLst>
      <p:ext uri="{BB962C8B-B14F-4D97-AF65-F5344CB8AC3E}">
        <p14:creationId xmlns:p14="http://schemas.microsoft.com/office/powerpoint/2010/main" val="18604415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C416422-C857-4D5B-B295-864C73373731}"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8B99101E-BFA5-488A-9DC2-6315987918F0}"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41670325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C416422-C857-4D5B-B295-864C73373731}" type="datetimeFigureOut">
              <a:rPr lang="en-GB" smtClean="0"/>
              <a:t>15/01/2018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8B99101E-BFA5-488A-9DC2-6315987918F0}" type="slidenum">
              <a:rPr lang="en-GB" smtClean="0"/>
              <a:t>‹#›</a:t>
            </a:fld>
            <a:endParaRPr lang="en-GB"/>
          </a:p>
        </p:txBody>
      </p:sp>
    </p:spTree>
    <p:extLst>
      <p:ext uri="{BB962C8B-B14F-4D97-AF65-F5344CB8AC3E}">
        <p14:creationId xmlns:p14="http://schemas.microsoft.com/office/powerpoint/2010/main" val="27508809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6C416422-C857-4D5B-B295-864C73373731}" type="datetimeFigureOut">
              <a:rPr lang="en-GB" smtClean="0"/>
              <a:t>15/01/2018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99101E-BFA5-488A-9DC2-6315987918F0}" type="slidenum">
              <a:rPr lang="en-GB" smtClean="0"/>
              <a:t>‹#›</a:t>
            </a:fld>
            <a:endParaRPr lang="en-GB"/>
          </a:p>
        </p:txBody>
      </p:sp>
    </p:spTree>
    <p:extLst>
      <p:ext uri="{BB962C8B-B14F-4D97-AF65-F5344CB8AC3E}">
        <p14:creationId xmlns:p14="http://schemas.microsoft.com/office/powerpoint/2010/main" val="2498433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6C416422-C857-4D5B-B295-864C73373731}" type="datetimeFigureOut">
              <a:rPr lang="en-GB" smtClean="0"/>
              <a:t>15/01/2018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B99101E-BFA5-488A-9DC2-6315987918F0}" type="slidenum">
              <a:rPr lang="en-GB" smtClean="0"/>
              <a:t>‹#›</a:t>
            </a:fld>
            <a:endParaRPr lang="en-GB"/>
          </a:p>
        </p:txBody>
      </p:sp>
    </p:spTree>
    <p:extLst>
      <p:ext uri="{BB962C8B-B14F-4D97-AF65-F5344CB8AC3E}">
        <p14:creationId xmlns:p14="http://schemas.microsoft.com/office/powerpoint/2010/main" val="4347840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416422-C857-4D5B-B295-864C73373731}" type="datetimeFigureOut">
              <a:rPr lang="en-GB" smtClean="0"/>
              <a:t>15/01/2018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B99101E-BFA5-488A-9DC2-6315987918F0}" type="slidenum">
              <a:rPr lang="en-GB" smtClean="0"/>
              <a:t>‹#›</a:t>
            </a:fld>
            <a:endParaRPr lang="en-GB"/>
          </a:p>
        </p:txBody>
      </p:sp>
    </p:spTree>
    <p:extLst>
      <p:ext uri="{BB962C8B-B14F-4D97-AF65-F5344CB8AC3E}">
        <p14:creationId xmlns:p14="http://schemas.microsoft.com/office/powerpoint/2010/main" val="23382501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C416422-C857-4D5B-B295-864C73373731}" type="datetimeFigureOut">
              <a:rPr lang="en-GB" smtClean="0"/>
              <a:t>15/01/2018</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8B99101E-BFA5-488A-9DC2-6315987918F0}" type="slidenum">
              <a:rPr lang="en-GB" smtClean="0"/>
              <a:t>‹#›</a:t>
            </a:fld>
            <a:endParaRPr lang="en-GB"/>
          </a:p>
        </p:txBody>
      </p:sp>
    </p:spTree>
    <p:extLst>
      <p:ext uri="{BB962C8B-B14F-4D97-AF65-F5344CB8AC3E}">
        <p14:creationId xmlns:p14="http://schemas.microsoft.com/office/powerpoint/2010/main" val="2352330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C416422-C857-4D5B-B295-864C73373731}" type="datetimeFigureOut">
              <a:rPr lang="en-GB" smtClean="0"/>
              <a:t>15/01/2018</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8B99101E-BFA5-488A-9DC2-6315987918F0}" type="slidenum">
              <a:rPr lang="en-GB" smtClean="0"/>
              <a:t>‹#›</a:t>
            </a:fld>
            <a:endParaRPr lang="en-GB"/>
          </a:p>
        </p:txBody>
      </p:sp>
    </p:spTree>
    <p:extLst>
      <p:ext uri="{BB962C8B-B14F-4D97-AF65-F5344CB8AC3E}">
        <p14:creationId xmlns:p14="http://schemas.microsoft.com/office/powerpoint/2010/main" val="302691442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361CA-4C6F-41B8-8B35-47FE8D79B581}"/>
              </a:ext>
            </a:extLst>
          </p:cNvPr>
          <p:cNvSpPr>
            <a:spLocks noGrp="1"/>
          </p:cNvSpPr>
          <p:nvPr>
            <p:ph type="ctrTitle"/>
          </p:nvPr>
        </p:nvSpPr>
        <p:spPr>
          <a:xfrm>
            <a:off x="534460" y="2049009"/>
            <a:ext cx="10258474" cy="2102042"/>
          </a:xfrm>
        </p:spPr>
        <p:txBody>
          <a:bodyPr>
            <a:normAutofit/>
          </a:bodyPr>
          <a:lstStyle/>
          <a:p>
            <a:pPr algn="ctr"/>
            <a:r>
              <a:rPr lang="en-GB" sz="3200" dirty="0"/>
              <a:t>Newport and the Second World War: How the conflict affected the people of the town and its environs during 1939-1945” </a:t>
            </a:r>
          </a:p>
        </p:txBody>
      </p:sp>
      <p:sp>
        <p:nvSpPr>
          <p:cNvPr id="3" name="Subtitle 2">
            <a:extLst>
              <a:ext uri="{FF2B5EF4-FFF2-40B4-BE49-F238E27FC236}">
                <a16:creationId xmlns:a16="http://schemas.microsoft.com/office/drawing/2014/main" id="{653463D1-9082-41BE-9BE2-D0618C7103C8}"/>
              </a:ext>
            </a:extLst>
          </p:cNvPr>
          <p:cNvSpPr>
            <a:spLocks noGrp="1"/>
          </p:cNvSpPr>
          <p:nvPr>
            <p:ph type="subTitle" idx="1"/>
          </p:nvPr>
        </p:nvSpPr>
        <p:spPr>
          <a:xfrm>
            <a:off x="1091697" y="4619172"/>
            <a:ext cx="9144000" cy="1655762"/>
          </a:xfrm>
        </p:spPr>
        <p:txBody>
          <a:bodyPr/>
          <a:lstStyle/>
          <a:p>
            <a:pPr algn="ctr"/>
            <a:r>
              <a:rPr lang="en-GB" dirty="0"/>
              <a:t>AHSK6002 by Adam Donoghue</a:t>
            </a:r>
          </a:p>
          <a:p>
            <a:endParaRPr lang="en-GB" dirty="0"/>
          </a:p>
          <a:p>
            <a:endParaRPr lang="en-GB" dirty="0"/>
          </a:p>
        </p:txBody>
      </p:sp>
    </p:spTree>
    <p:extLst>
      <p:ext uri="{BB962C8B-B14F-4D97-AF65-F5344CB8AC3E}">
        <p14:creationId xmlns:p14="http://schemas.microsoft.com/office/powerpoint/2010/main" val="300796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8905B-441C-450B-B29F-B843C43343B3}"/>
              </a:ext>
            </a:extLst>
          </p:cNvPr>
          <p:cNvSpPr>
            <a:spLocks noGrp="1"/>
          </p:cNvSpPr>
          <p:nvPr>
            <p:ph type="title"/>
          </p:nvPr>
        </p:nvSpPr>
        <p:spPr/>
        <p:txBody>
          <a:bodyPr/>
          <a:lstStyle/>
          <a:p>
            <a:r>
              <a:rPr lang="en-GB" dirty="0"/>
              <a:t>Why is this important?</a:t>
            </a:r>
          </a:p>
        </p:txBody>
      </p:sp>
      <p:sp>
        <p:nvSpPr>
          <p:cNvPr id="3" name="Content Placeholder 2">
            <a:extLst>
              <a:ext uri="{FF2B5EF4-FFF2-40B4-BE49-F238E27FC236}">
                <a16:creationId xmlns:a16="http://schemas.microsoft.com/office/drawing/2014/main" id="{08989C12-AE7D-42A7-BC76-70D652449BC9}"/>
              </a:ext>
            </a:extLst>
          </p:cNvPr>
          <p:cNvSpPr>
            <a:spLocks noGrp="1"/>
          </p:cNvSpPr>
          <p:nvPr>
            <p:ph idx="1"/>
          </p:nvPr>
        </p:nvSpPr>
        <p:spPr/>
        <p:txBody>
          <a:bodyPr/>
          <a:lstStyle/>
          <a:p>
            <a:r>
              <a:rPr lang="en-GB" dirty="0"/>
              <a:t>Overlooked/Under researched</a:t>
            </a:r>
          </a:p>
          <a:p>
            <a:r>
              <a:rPr lang="en-GB" dirty="0"/>
              <a:t>Social History</a:t>
            </a:r>
          </a:p>
          <a:p>
            <a:r>
              <a:rPr lang="en-GB" dirty="0"/>
              <a:t>Impact on everyday people</a:t>
            </a:r>
          </a:p>
          <a:p>
            <a:r>
              <a:rPr lang="en-GB" dirty="0"/>
              <a:t>10,000 words!</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941420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FB0D7-A47E-4B17-AE37-F4861F0D1A96}"/>
              </a:ext>
            </a:extLst>
          </p:cNvPr>
          <p:cNvSpPr>
            <a:spLocks noGrp="1"/>
          </p:cNvSpPr>
          <p:nvPr>
            <p:ph type="title"/>
          </p:nvPr>
        </p:nvSpPr>
        <p:spPr/>
        <p:txBody>
          <a:bodyPr/>
          <a:lstStyle/>
          <a:p>
            <a:r>
              <a:rPr lang="en-GB" dirty="0"/>
              <a:t>Methodology?</a:t>
            </a:r>
          </a:p>
        </p:txBody>
      </p:sp>
      <p:sp>
        <p:nvSpPr>
          <p:cNvPr id="3" name="Content Placeholder 2">
            <a:extLst>
              <a:ext uri="{FF2B5EF4-FFF2-40B4-BE49-F238E27FC236}">
                <a16:creationId xmlns:a16="http://schemas.microsoft.com/office/drawing/2014/main" id="{3BB00B82-5B52-47F9-8005-0C02D2759957}"/>
              </a:ext>
            </a:extLst>
          </p:cNvPr>
          <p:cNvSpPr>
            <a:spLocks noGrp="1"/>
          </p:cNvSpPr>
          <p:nvPr>
            <p:ph idx="1"/>
          </p:nvPr>
        </p:nvSpPr>
        <p:spPr/>
        <p:txBody>
          <a:bodyPr>
            <a:normAutofit lnSpcReduction="10000"/>
          </a:bodyPr>
          <a:lstStyle/>
          <a:p>
            <a:r>
              <a:rPr lang="en-GB" dirty="0"/>
              <a:t>Social Theory</a:t>
            </a:r>
          </a:p>
          <a:p>
            <a:pPr lvl="1"/>
            <a:r>
              <a:rPr lang="en-GB" dirty="0"/>
              <a:t>History from below</a:t>
            </a:r>
          </a:p>
          <a:p>
            <a:r>
              <a:rPr lang="en-GB" dirty="0"/>
              <a:t>Source led</a:t>
            </a:r>
          </a:p>
          <a:p>
            <a:r>
              <a:rPr lang="en-GB" dirty="0"/>
              <a:t>Primary </a:t>
            </a:r>
          </a:p>
          <a:p>
            <a:pPr lvl="1"/>
            <a:r>
              <a:rPr lang="en-GB" dirty="0"/>
              <a:t>School logs</a:t>
            </a:r>
          </a:p>
          <a:p>
            <a:pPr lvl="1"/>
            <a:r>
              <a:rPr lang="en-GB" dirty="0"/>
              <a:t>Newspapers</a:t>
            </a:r>
          </a:p>
          <a:p>
            <a:pPr lvl="1"/>
            <a:r>
              <a:rPr lang="en-GB" dirty="0"/>
              <a:t>Diaries </a:t>
            </a:r>
          </a:p>
          <a:p>
            <a:pPr lvl="1"/>
            <a:r>
              <a:rPr lang="en-GB" dirty="0"/>
              <a:t>Interviews</a:t>
            </a:r>
          </a:p>
          <a:p>
            <a:r>
              <a:rPr lang="en-GB" dirty="0"/>
              <a:t>Secondary</a:t>
            </a:r>
          </a:p>
          <a:p>
            <a:pPr lvl="1"/>
            <a:r>
              <a:rPr lang="en-GB" dirty="0"/>
              <a:t>Books</a:t>
            </a:r>
          </a:p>
        </p:txBody>
      </p:sp>
    </p:spTree>
    <p:extLst>
      <p:ext uri="{BB962C8B-B14F-4D97-AF65-F5344CB8AC3E}">
        <p14:creationId xmlns:p14="http://schemas.microsoft.com/office/powerpoint/2010/main" val="3982626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61E8D-0A6C-4740-A8D7-48CD0297C396}"/>
              </a:ext>
            </a:extLst>
          </p:cNvPr>
          <p:cNvSpPr>
            <a:spLocks noGrp="1"/>
          </p:cNvSpPr>
          <p:nvPr>
            <p:ph type="title"/>
          </p:nvPr>
        </p:nvSpPr>
        <p:spPr/>
        <p:txBody>
          <a:bodyPr/>
          <a:lstStyle/>
          <a:p>
            <a:r>
              <a:rPr lang="en-GB" dirty="0"/>
              <a:t>Data Collection</a:t>
            </a:r>
          </a:p>
        </p:txBody>
      </p:sp>
      <p:sp>
        <p:nvSpPr>
          <p:cNvPr id="3" name="Content Placeholder 2">
            <a:extLst>
              <a:ext uri="{FF2B5EF4-FFF2-40B4-BE49-F238E27FC236}">
                <a16:creationId xmlns:a16="http://schemas.microsoft.com/office/drawing/2014/main" id="{2463C280-21A9-49B2-9947-53246881F018}"/>
              </a:ext>
            </a:extLst>
          </p:cNvPr>
          <p:cNvSpPr>
            <a:spLocks noGrp="1"/>
          </p:cNvSpPr>
          <p:nvPr>
            <p:ph idx="1"/>
          </p:nvPr>
        </p:nvSpPr>
        <p:spPr/>
        <p:txBody>
          <a:bodyPr/>
          <a:lstStyle/>
          <a:p>
            <a:r>
              <a:rPr lang="en-GB" dirty="0"/>
              <a:t>Gwent Archives</a:t>
            </a:r>
          </a:p>
          <a:p>
            <a:pPr lvl="1"/>
            <a:r>
              <a:rPr lang="en-GB" dirty="0"/>
              <a:t>Ebbw Vale </a:t>
            </a:r>
          </a:p>
          <a:p>
            <a:r>
              <a:rPr lang="en-GB" dirty="0"/>
              <a:t>Newport Library</a:t>
            </a:r>
          </a:p>
          <a:p>
            <a:pPr lvl="1"/>
            <a:r>
              <a:rPr lang="en-GB" dirty="0"/>
              <a:t>Reference library </a:t>
            </a:r>
          </a:p>
          <a:p>
            <a:r>
              <a:rPr lang="en-GB" dirty="0"/>
              <a:t>South Wales Argus Archives</a:t>
            </a:r>
          </a:p>
          <a:p>
            <a:pPr lvl="1"/>
            <a:r>
              <a:rPr lang="en-GB" dirty="0"/>
              <a:t>150 years of Newspapers</a:t>
            </a:r>
          </a:p>
        </p:txBody>
      </p:sp>
    </p:spTree>
    <p:extLst>
      <p:ext uri="{BB962C8B-B14F-4D97-AF65-F5344CB8AC3E}">
        <p14:creationId xmlns:p14="http://schemas.microsoft.com/office/powerpoint/2010/main" val="856045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63CCA-139F-4B16-9FEC-32905DA6D242}"/>
              </a:ext>
            </a:extLst>
          </p:cNvPr>
          <p:cNvSpPr>
            <a:spLocks noGrp="1"/>
          </p:cNvSpPr>
          <p:nvPr>
            <p:ph type="title"/>
          </p:nvPr>
        </p:nvSpPr>
        <p:spPr/>
        <p:txBody>
          <a:bodyPr/>
          <a:lstStyle/>
          <a:p>
            <a:r>
              <a:rPr lang="en-GB" dirty="0"/>
              <a:t>Data Collection Cont.</a:t>
            </a:r>
          </a:p>
        </p:txBody>
      </p:sp>
      <p:sp>
        <p:nvSpPr>
          <p:cNvPr id="3" name="Content Placeholder 2">
            <a:extLst>
              <a:ext uri="{FF2B5EF4-FFF2-40B4-BE49-F238E27FC236}">
                <a16:creationId xmlns:a16="http://schemas.microsoft.com/office/drawing/2014/main" id="{9C8E6443-5F33-4C73-ABBD-09418EF5A39D}"/>
              </a:ext>
            </a:extLst>
          </p:cNvPr>
          <p:cNvSpPr>
            <a:spLocks noGrp="1"/>
          </p:cNvSpPr>
          <p:nvPr>
            <p:ph idx="1"/>
          </p:nvPr>
        </p:nvSpPr>
        <p:spPr/>
        <p:txBody>
          <a:bodyPr/>
          <a:lstStyle/>
          <a:p>
            <a:r>
              <a:rPr lang="en-GB" dirty="0"/>
              <a:t>Eye witness accounts/Interviews</a:t>
            </a:r>
          </a:p>
          <a:p>
            <a:pPr lvl="1"/>
            <a:endParaRPr lang="en-GB" dirty="0"/>
          </a:p>
        </p:txBody>
      </p:sp>
    </p:spTree>
    <p:extLst>
      <p:ext uri="{BB962C8B-B14F-4D97-AF65-F5344CB8AC3E}">
        <p14:creationId xmlns:p14="http://schemas.microsoft.com/office/powerpoint/2010/main" val="117610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7F542-C4BC-441A-8D06-18D5DF751E08}"/>
              </a:ext>
            </a:extLst>
          </p:cNvPr>
          <p:cNvSpPr>
            <a:spLocks noGrp="1"/>
          </p:cNvSpPr>
          <p:nvPr>
            <p:ph type="title"/>
          </p:nvPr>
        </p:nvSpPr>
        <p:spPr/>
        <p:txBody>
          <a:bodyPr/>
          <a:lstStyle/>
          <a:p>
            <a:r>
              <a:rPr lang="en-GB" dirty="0"/>
              <a:t> Research</a:t>
            </a:r>
          </a:p>
        </p:txBody>
      </p:sp>
      <p:sp>
        <p:nvSpPr>
          <p:cNvPr id="3" name="Content Placeholder 2">
            <a:extLst>
              <a:ext uri="{FF2B5EF4-FFF2-40B4-BE49-F238E27FC236}">
                <a16:creationId xmlns:a16="http://schemas.microsoft.com/office/drawing/2014/main" id="{E2135B73-FBAE-45FC-AECB-45B293F1C91E}"/>
              </a:ext>
            </a:extLst>
          </p:cNvPr>
          <p:cNvSpPr>
            <a:spLocks noGrp="1"/>
          </p:cNvSpPr>
          <p:nvPr>
            <p:ph idx="1"/>
          </p:nvPr>
        </p:nvSpPr>
        <p:spPr/>
        <p:txBody>
          <a:bodyPr>
            <a:normAutofit/>
          </a:bodyPr>
          <a:lstStyle/>
          <a:p>
            <a:r>
              <a:rPr lang="en-GB" dirty="0"/>
              <a:t>How the people of Newport were affected?</a:t>
            </a:r>
          </a:p>
          <a:p>
            <a:pPr lvl="1"/>
            <a:r>
              <a:rPr lang="en-GB" dirty="0"/>
              <a:t>Role of Women</a:t>
            </a:r>
          </a:p>
          <a:p>
            <a:pPr lvl="2"/>
            <a:r>
              <a:rPr lang="en-GB" dirty="0"/>
              <a:t>What impact did the war have on the role of women.</a:t>
            </a:r>
          </a:p>
          <a:p>
            <a:pPr lvl="1"/>
            <a:r>
              <a:rPr lang="en-GB" dirty="0"/>
              <a:t>Bombing</a:t>
            </a:r>
          </a:p>
          <a:p>
            <a:pPr lvl="2"/>
            <a:r>
              <a:rPr lang="en-GB" dirty="0" err="1"/>
              <a:t>Eveswell</a:t>
            </a:r>
            <a:r>
              <a:rPr lang="en-GB" dirty="0"/>
              <a:t> (</a:t>
            </a:r>
            <a:r>
              <a:rPr lang="en-GB" dirty="0" err="1"/>
              <a:t>Gimlett</a:t>
            </a:r>
            <a:r>
              <a:rPr lang="en-GB" dirty="0"/>
              <a:t> family)</a:t>
            </a:r>
          </a:p>
          <a:p>
            <a:pPr lvl="1"/>
            <a:r>
              <a:rPr lang="en-GB" dirty="0"/>
              <a:t>Evacuees</a:t>
            </a:r>
          </a:p>
          <a:p>
            <a:pPr lvl="2"/>
            <a:r>
              <a:rPr lang="en-GB" dirty="0"/>
              <a:t>1944 -1800 Evacuees </a:t>
            </a:r>
          </a:p>
          <a:p>
            <a:pPr lvl="1"/>
            <a:r>
              <a:rPr lang="en-GB" dirty="0"/>
              <a:t>Heroes</a:t>
            </a:r>
          </a:p>
          <a:p>
            <a:pPr lvl="2"/>
            <a:r>
              <a:rPr lang="en-GB" dirty="0"/>
              <a:t>John Wallace Linton – VC</a:t>
            </a:r>
          </a:p>
          <a:p>
            <a:pPr lvl="2"/>
            <a:endParaRPr lang="en-GB" dirty="0"/>
          </a:p>
        </p:txBody>
      </p:sp>
    </p:spTree>
    <p:extLst>
      <p:ext uri="{BB962C8B-B14F-4D97-AF65-F5344CB8AC3E}">
        <p14:creationId xmlns:p14="http://schemas.microsoft.com/office/powerpoint/2010/main" val="26734098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FD351-362E-4C8A-8918-FDE96103E2C1}"/>
              </a:ext>
            </a:extLst>
          </p:cNvPr>
          <p:cNvSpPr>
            <a:spLocks noGrp="1"/>
          </p:cNvSpPr>
          <p:nvPr>
            <p:ph type="title"/>
          </p:nvPr>
        </p:nvSpPr>
        <p:spPr/>
        <p:txBody>
          <a:bodyPr/>
          <a:lstStyle/>
          <a:p>
            <a:r>
              <a:rPr lang="en-GB" dirty="0"/>
              <a:t>Research </a:t>
            </a:r>
            <a:r>
              <a:rPr lang="en-GB" dirty="0" err="1"/>
              <a:t>cont</a:t>
            </a:r>
            <a:r>
              <a:rPr lang="en-GB" dirty="0"/>
              <a:t>….</a:t>
            </a:r>
          </a:p>
        </p:txBody>
      </p:sp>
      <p:sp>
        <p:nvSpPr>
          <p:cNvPr id="3" name="Content Placeholder 2">
            <a:extLst>
              <a:ext uri="{FF2B5EF4-FFF2-40B4-BE49-F238E27FC236}">
                <a16:creationId xmlns:a16="http://schemas.microsoft.com/office/drawing/2014/main" id="{6BDDBE63-1E75-4F63-A431-92620E433FEA}"/>
              </a:ext>
            </a:extLst>
          </p:cNvPr>
          <p:cNvSpPr>
            <a:spLocks noGrp="1"/>
          </p:cNvSpPr>
          <p:nvPr>
            <p:ph idx="1"/>
          </p:nvPr>
        </p:nvSpPr>
        <p:spPr/>
        <p:txBody>
          <a:bodyPr/>
          <a:lstStyle/>
          <a:p>
            <a:pPr lvl="1"/>
            <a:r>
              <a:rPr lang="en-GB" dirty="0"/>
              <a:t>Port</a:t>
            </a:r>
          </a:p>
          <a:p>
            <a:pPr lvl="2"/>
            <a:r>
              <a:rPr lang="en-GB" dirty="0"/>
              <a:t>Newport docks </a:t>
            </a:r>
          </a:p>
          <a:p>
            <a:pPr lvl="1"/>
            <a:r>
              <a:rPr lang="en-GB" dirty="0"/>
              <a:t>Italians</a:t>
            </a:r>
          </a:p>
          <a:p>
            <a:pPr lvl="2"/>
            <a:r>
              <a:rPr lang="en-GB" dirty="0"/>
              <a:t>Large Italian community</a:t>
            </a:r>
          </a:p>
          <a:p>
            <a:pPr lvl="2"/>
            <a:r>
              <a:rPr lang="en-GB" dirty="0"/>
              <a:t>Italy joins war </a:t>
            </a:r>
          </a:p>
          <a:p>
            <a:pPr lvl="2"/>
            <a:r>
              <a:rPr lang="en-GB" dirty="0"/>
              <a:t>Italians interned</a:t>
            </a:r>
          </a:p>
          <a:p>
            <a:pPr lvl="2"/>
            <a:r>
              <a:rPr lang="en-GB" dirty="0"/>
              <a:t>Italian café- June 1940.</a:t>
            </a:r>
          </a:p>
          <a:p>
            <a:endParaRPr lang="en-GB" dirty="0"/>
          </a:p>
          <a:p>
            <a:endParaRPr lang="en-GB" dirty="0"/>
          </a:p>
        </p:txBody>
      </p:sp>
    </p:spTree>
    <p:extLst>
      <p:ext uri="{BB962C8B-B14F-4D97-AF65-F5344CB8AC3E}">
        <p14:creationId xmlns:p14="http://schemas.microsoft.com/office/powerpoint/2010/main" val="3764545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7A422-8132-4635-98A0-B6967D401660}"/>
              </a:ext>
            </a:extLst>
          </p:cNvPr>
          <p:cNvSpPr>
            <a:spLocks noGrp="1"/>
          </p:cNvSpPr>
          <p:nvPr>
            <p:ph type="title"/>
          </p:nvPr>
        </p:nvSpPr>
        <p:spPr/>
        <p:txBody>
          <a:bodyPr/>
          <a:lstStyle/>
          <a:p>
            <a:r>
              <a:rPr lang="en-GB" dirty="0"/>
              <a:t>Conclusion/Summary</a:t>
            </a:r>
          </a:p>
        </p:txBody>
      </p:sp>
      <p:sp>
        <p:nvSpPr>
          <p:cNvPr id="3" name="Content Placeholder 2">
            <a:extLst>
              <a:ext uri="{FF2B5EF4-FFF2-40B4-BE49-F238E27FC236}">
                <a16:creationId xmlns:a16="http://schemas.microsoft.com/office/drawing/2014/main" id="{7C797F05-D345-4F34-9869-F59678B2F284}"/>
              </a:ext>
            </a:extLst>
          </p:cNvPr>
          <p:cNvSpPr>
            <a:spLocks noGrp="1"/>
          </p:cNvSpPr>
          <p:nvPr>
            <p:ph idx="1"/>
          </p:nvPr>
        </p:nvSpPr>
        <p:spPr/>
        <p:txBody>
          <a:bodyPr/>
          <a:lstStyle/>
          <a:p>
            <a:r>
              <a:rPr lang="en-GB" dirty="0"/>
              <a:t>Dissertation</a:t>
            </a:r>
          </a:p>
          <a:p>
            <a:r>
              <a:rPr lang="en-GB" dirty="0"/>
              <a:t>WIP </a:t>
            </a:r>
          </a:p>
        </p:txBody>
      </p:sp>
    </p:spTree>
    <p:extLst>
      <p:ext uri="{BB962C8B-B14F-4D97-AF65-F5344CB8AC3E}">
        <p14:creationId xmlns:p14="http://schemas.microsoft.com/office/powerpoint/2010/main" val="13534143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815E7-6553-4555-B30C-CEBF676EF65C}"/>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3D2C7C2F-CD3F-4C6B-9409-41F7B05B4A3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055271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93EB0-53D6-4AA6-8A3C-0E525CDA0FCF}"/>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ED59EA51-B54D-4A6C-91B8-A81932E4F349}"/>
              </a:ext>
            </a:extLst>
          </p:cNvPr>
          <p:cNvSpPr>
            <a:spLocks noGrp="1"/>
          </p:cNvSpPr>
          <p:nvPr>
            <p:ph idx="1"/>
          </p:nvPr>
        </p:nvSpPr>
        <p:spPr/>
        <p:txBody>
          <a:bodyPr>
            <a:normAutofit/>
          </a:bodyPr>
          <a:lstStyle/>
          <a:p>
            <a:r>
              <a:rPr lang="en-GB" dirty="0"/>
              <a:t> The Most Useful Sources:</a:t>
            </a:r>
          </a:p>
          <a:p>
            <a:r>
              <a:rPr lang="en-GB" i="1" dirty="0"/>
              <a:t>The Gwent County History Volume 5</a:t>
            </a:r>
            <a:r>
              <a:rPr lang="en-GB" dirty="0"/>
              <a:t>, ed. Christopher Williams and Andy </a:t>
            </a:r>
            <a:r>
              <a:rPr lang="en-GB" dirty="0" err="1"/>
              <a:t>Croll</a:t>
            </a:r>
            <a:r>
              <a:rPr lang="en-GB" dirty="0"/>
              <a:t> ( Cardiff: University of Wales Press, 2013)</a:t>
            </a:r>
          </a:p>
          <a:p>
            <a:r>
              <a:rPr lang="en-GB" dirty="0" err="1"/>
              <a:t>T.Underwood,</a:t>
            </a:r>
            <a:r>
              <a:rPr lang="en-GB" i="1" dirty="0" err="1"/>
              <a:t>Time</a:t>
            </a:r>
            <a:r>
              <a:rPr lang="en-GB" i="1" dirty="0"/>
              <a:t> to remember…. Time to forget: Newport at War (</a:t>
            </a:r>
            <a:r>
              <a:rPr lang="en-GB" dirty="0"/>
              <a:t>London: Terry Underwood,1995)</a:t>
            </a:r>
          </a:p>
          <a:p>
            <a:r>
              <a:rPr lang="en-GB" dirty="0" err="1"/>
              <a:t>J.O’Sullivan</a:t>
            </a:r>
            <a:r>
              <a:rPr lang="en-GB" i="1" dirty="0" err="1"/>
              <a:t>,A</a:t>
            </a:r>
            <a:r>
              <a:rPr lang="en-GB" i="1" dirty="0"/>
              <a:t> Century of Newport : Events, People &amp; Place over the 20th Century (Stroud: </a:t>
            </a:r>
            <a:r>
              <a:rPr lang="en-GB" dirty="0"/>
              <a:t>The History Press Ltd,2007)</a:t>
            </a:r>
          </a:p>
          <a:p>
            <a:r>
              <a:rPr lang="en-GB" dirty="0"/>
              <a:t> GEA280/02- St </a:t>
            </a:r>
            <a:r>
              <a:rPr lang="en-GB" dirty="0" err="1"/>
              <a:t>Woolos</a:t>
            </a:r>
            <a:r>
              <a:rPr lang="en-GB" dirty="0"/>
              <a:t> boys School log book 1895-1945</a:t>
            </a:r>
          </a:p>
          <a:p>
            <a:endParaRPr lang="en-GB" dirty="0"/>
          </a:p>
        </p:txBody>
      </p:sp>
    </p:spTree>
    <p:extLst>
      <p:ext uri="{BB962C8B-B14F-4D97-AF65-F5344CB8AC3E}">
        <p14:creationId xmlns:p14="http://schemas.microsoft.com/office/powerpoint/2010/main" val="1828746384"/>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12219</TotalTime>
  <Words>1809</Words>
  <Application>Microsoft Office PowerPoint</Application>
  <PresentationFormat>Widescreen</PresentationFormat>
  <Paragraphs>109</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Trebuchet MS</vt:lpstr>
      <vt:lpstr>Berlin</vt:lpstr>
      <vt:lpstr>Newport and the Second World War: How the conflict affected the people of the town and its environs during 1939-1945” </vt:lpstr>
      <vt:lpstr>Why is this important?</vt:lpstr>
      <vt:lpstr>Methodology?</vt:lpstr>
      <vt:lpstr>Data Collection</vt:lpstr>
      <vt:lpstr>Data Collection Cont.</vt:lpstr>
      <vt:lpstr> Research</vt:lpstr>
      <vt:lpstr>Research cont….</vt:lpstr>
      <vt:lpstr>Conclusion/Summary</vt:lpstr>
      <vt:lpstr>Any Questions?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 Powerpoint</dc:title>
  <dc:creator>Adam Donoghue</dc:creator>
  <cp:lastModifiedBy>Adam Donoghue</cp:lastModifiedBy>
  <cp:revision>109</cp:revision>
  <dcterms:created xsi:type="dcterms:W3CDTF">2018-01-06T19:06:04Z</dcterms:created>
  <dcterms:modified xsi:type="dcterms:W3CDTF">2018-01-15T22:45:00Z</dcterms:modified>
</cp:coreProperties>
</file>