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22" r:id="rId3"/>
  </p:sldMasterIdLst>
  <p:sldIdLst>
    <p:sldId id="256" r:id="rId4"/>
    <p:sldId id="278" r:id="rId5"/>
    <p:sldId id="268" r:id="rId6"/>
    <p:sldId id="271" r:id="rId7"/>
    <p:sldId id="273" r:id="rId8"/>
    <p:sldId id="272" r:id="rId9"/>
    <p:sldId id="284" r:id="rId10"/>
    <p:sldId id="277" r:id="rId11"/>
    <p:sldId id="263" r:id="rId12"/>
    <p:sldId id="269" r:id="rId13"/>
    <p:sldId id="274" r:id="rId14"/>
    <p:sldId id="279" r:id="rId15"/>
    <p:sldId id="280" r:id="rId16"/>
    <p:sldId id="281" r:id="rId17"/>
    <p:sldId id="282" r:id="rId18"/>
    <p:sldId id="283" r:id="rId19"/>
    <p:sldId id="275" r:id="rId20"/>
    <p:sldId id="27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pPr>
              <a:defRPr/>
            </a:pPr>
            <a:fld id="{D435E912-4F38-4F23-A992-BC96C202854C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F9C989-461E-4C07-9E9C-8A704BF4B27F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pPr>
              <a:defRPr/>
            </a:pPr>
            <a:fld id="{C1578D4F-C7CA-439B-9C77-C39EFA12FDB4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BCF76D-5EE1-48E5-8755-BD04BF591699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10F575-B5EA-4853-BB1D-F19E008AED69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5CDE58-C46B-48CB-8D05-0C0D5548960B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470185-0415-4F92-963C-2E21B33C7B2E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C8CE-8D88-4734-80E3-4DFBFDD8D4D3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CB2DC-7FF4-4C51-BC7D-B78E65C3D4DC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C96CE2-2FB9-416B-B640-813276F185F4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59525-61C2-41D3-91B0-72651CAD29A3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5" cstate="print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23/03/2012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1379762-15AB-4EFB-98CA-D5F2D2A0FD87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An Introduction to Literary Chinese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 smtClean="0">
                <a:latin typeface="DFKai-SB" pitchFamily="65" charset="-120"/>
                <a:ea typeface="DFKai-SB" pitchFamily="65" charset="-120"/>
              </a:rPr>
              <a:t>文言</a:t>
            </a:r>
            <a:r>
              <a:rPr lang="zh-CN" altLang="en-US" dirty="0" smtClean="0"/>
              <a:t> </a:t>
            </a:r>
            <a:r>
              <a:rPr lang="en-GB" altLang="zh-CN" i="1" dirty="0" err="1" smtClean="0"/>
              <a:t>wenyan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Chinese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“Classical” Chinese is the written form of Chinese employed in the Warring States (</a:t>
            </a:r>
            <a:r>
              <a:rPr lang="en-GB" dirty="0" err="1" smtClean="0"/>
              <a:t>Zhanguo</a:t>
            </a:r>
            <a:r>
              <a:rPr lang="zh-CN" altLang="en-US" dirty="0" smtClean="0"/>
              <a:t> 戰國</a:t>
            </a:r>
            <a:r>
              <a:rPr lang="en-GB" altLang="zh-CN" dirty="0" smtClean="0"/>
              <a:t>;  BCE 475-221</a:t>
            </a:r>
            <a:r>
              <a:rPr lang="en-GB" dirty="0" smtClean="0"/>
              <a:t>) and Han </a:t>
            </a:r>
            <a:r>
              <a:rPr lang="zh-CN" altLang="en-US" dirty="0" smtClean="0"/>
              <a:t>漢</a:t>
            </a:r>
            <a:r>
              <a:rPr lang="en-GB" dirty="0" smtClean="0"/>
              <a:t> (BCE 206 – CE 220) periods</a:t>
            </a:r>
          </a:p>
          <a:p>
            <a:r>
              <a:rPr lang="en-GB" dirty="0" smtClean="0"/>
              <a:t>used to write the Classics, the histories, poetry, literature, philosophy, and historical documents in traditional China</a:t>
            </a:r>
          </a:p>
          <a:p>
            <a:r>
              <a:rPr lang="en-GB" dirty="0" smtClean="0"/>
              <a:t>formative influence on other East Asian languages such as Japanese and Korean</a:t>
            </a:r>
          </a:p>
          <a:p>
            <a:r>
              <a:rPr lang="en-GB" dirty="0" smtClean="0"/>
              <a:t>Modern Chinese is shot through with classical expressions or phrases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“Ancient fossil, please do not approach”</a:t>
            </a:r>
            <a:endParaRPr lang="en-GB" dirty="0"/>
          </a:p>
        </p:txBody>
      </p:sp>
      <p:pic>
        <p:nvPicPr>
          <p:cNvPr id="4" name="Content Placeholder 3" descr="Chinese sign 远古化石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334744"/>
            <a:ext cx="6624736" cy="4974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“To avoid danger, please do not leap over railing.”</a:t>
            </a:r>
            <a:endParaRPr lang="en-GB" dirty="0"/>
          </a:p>
        </p:txBody>
      </p:sp>
      <p:pic>
        <p:nvPicPr>
          <p:cNvPr id="4" name="Content Placeholder 3" descr="Sign勿跨越围栏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1" y="1412776"/>
            <a:ext cx="6336703" cy="47354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“…from here 100 metres to the south…”</a:t>
            </a:r>
            <a:endParaRPr lang="en-GB" dirty="0"/>
          </a:p>
        </p:txBody>
      </p:sp>
      <p:pic>
        <p:nvPicPr>
          <p:cNvPr id="4" name="Content Placeholder 3" descr="Sign由此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44101" y="1483671"/>
            <a:ext cx="6468259" cy="4844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“No tourists beyond this point”</a:t>
            </a:r>
            <a:endParaRPr lang="en-GB" dirty="0"/>
          </a:p>
        </p:txBody>
      </p:sp>
      <p:pic>
        <p:nvPicPr>
          <p:cNvPr id="4" name="Content Placeholder 3" descr="Sign游客止步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3" y="1273814"/>
            <a:ext cx="6624736" cy="49685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“Yi </a:t>
            </a:r>
            <a:r>
              <a:rPr lang="en-GB" i="1" dirty="0" err="1" smtClean="0"/>
              <a:t>wu</a:t>
            </a:r>
            <a:r>
              <a:rPr lang="en-GB" i="1" dirty="0" smtClean="0"/>
              <a:t> </a:t>
            </a:r>
            <a:r>
              <a:rPr lang="en-GB" i="1" dirty="0" err="1" smtClean="0"/>
              <a:t>suo</a:t>
            </a:r>
            <a:r>
              <a:rPr lang="en-GB" i="1" dirty="0" smtClean="0"/>
              <a:t> you” </a:t>
            </a:r>
            <a:r>
              <a:rPr lang="zh-CN" altLang="en-US" dirty="0" smtClean="0"/>
              <a:t>一無所有 </a:t>
            </a:r>
            <a:r>
              <a:rPr lang="en-GB" altLang="zh-CN" dirty="0" smtClean="0"/>
              <a:t/>
            </a:r>
            <a:br>
              <a:rPr lang="en-GB" altLang="zh-CN" dirty="0" smtClean="0"/>
            </a:br>
            <a:r>
              <a:rPr lang="en-GB" altLang="zh-CN" dirty="0" smtClean="0"/>
              <a:t>“Nothing to my name</a:t>
            </a:r>
            <a:r>
              <a:rPr lang="en-US" altLang="zh-CN" dirty="0" smtClean="0"/>
              <a:t>”</a:t>
            </a:r>
            <a:endParaRPr lang="en-GB" dirty="0"/>
          </a:p>
        </p:txBody>
      </p:sp>
      <p:pic>
        <p:nvPicPr>
          <p:cNvPr id="4" name="Content Placeholder 3" descr="Yiwusuoyou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088536" y="1300187"/>
            <a:ext cx="4966927" cy="493712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texts on objects</a:t>
            </a:r>
            <a:endParaRPr lang="en-GB" dirty="0"/>
          </a:p>
        </p:txBody>
      </p:sp>
      <p:pic>
        <p:nvPicPr>
          <p:cNvPr id="7" name="Content Placeholder 6" descr="Inscription on pen holder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174247"/>
            <a:ext cx="4041775" cy="3027031"/>
          </a:xfrm>
        </p:spPr>
      </p:pic>
      <p:pic>
        <p:nvPicPr>
          <p:cNvPr id="8" name="Content Placeholder 7" descr="Inscription on perfume bottle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190172" y="2157539"/>
            <a:ext cx="2926080" cy="3054096"/>
          </a:xfrm>
        </p:spPr>
      </p:pic>
      <p:sp>
        <p:nvSpPr>
          <p:cNvPr id="9" name="TextBox 8"/>
          <p:cNvSpPr txBox="1"/>
          <p:nvPr/>
        </p:nvSpPr>
        <p:spPr>
          <a:xfrm>
            <a:off x="827584" y="177281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Pen holder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8104" y="17728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Perfume bottle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Oracle bone inscription (1300-1050 BC)</a:t>
            </a:r>
            <a:endParaRPr lang="en-GB" sz="3600" dirty="0"/>
          </a:p>
        </p:txBody>
      </p:sp>
      <p:pic>
        <p:nvPicPr>
          <p:cNvPr id="4" name="Content Placeholder 3" descr="Oracle Bone Historical Relics Unearthed in New China 新中國出土文物 (Foreign Languages Press, 1972) plate 37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365403" y="1219200"/>
            <a:ext cx="2413193" cy="4937125"/>
          </a:xfrm>
        </p:spPr>
      </p:pic>
      <p:sp>
        <p:nvSpPr>
          <p:cNvPr id="5" name="TextBox 4"/>
          <p:cNvSpPr txBox="1"/>
          <p:nvPr/>
        </p:nvSpPr>
        <p:spPr>
          <a:xfrm>
            <a:off x="683568" y="2564904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 err="1" smtClean="0"/>
              <a:t>Jiaguwen</a:t>
            </a:r>
            <a:r>
              <a:rPr lang="en-GB" sz="4000" dirty="0" smtClean="0"/>
              <a:t> </a:t>
            </a:r>
          </a:p>
          <a:p>
            <a:r>
              <a:rPr lang="zh-CN" altLang="en-US" sz="4000" dirty="0" smtClean="0">
                <a:latin typeface="DFKai-SB" pitchFamily="65" charset="-120"/>
                <a:ea typeface="DFKai-SB" pitchFamily="65" charset="-120"/>
              </a:rPr>
              <a:t>甲骨文</a:t>
            </a:r>
            <a:endParaRPr lang="en-GB" sz="4000" i="1" dirty="0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Bronze inscriptions</a:t>
            </a:r>
            <a:endParaRPr lang="en-GB" dirty="0"/>
          </a:p>
        </p:txBody>
      </p:sp>
      <p:pic>
        <p:nvPicPr>
          <p:cNvPr id="6" name="Content Placeholder 5" descr="Xing Hou gui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915111" y="1219200"/>
            <a:ext cx="3313777" cy="4937125"/>
          </a:xfrm>
        </p:spPr>
      </p:pic>
      <p:sp>
        <p:nvSpPr>
          <p:cNvPr id="7" name="TextBox 6"/>
          <p:cNvSpPr txBox="1"/>
          <p:nvPr/>
        </p:nvSpPr>
        <p:spPr>
          <a:xfrm>
            <a:off x="827584" y="2924944"/>
            <a:ext cx="2088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000" i="1" dirty="0" err="1" smtClean="0"/>
              <a:t>Jinwen</a:t>
            </a:r>
            <a:r>
              <a:rPr lang="en-GB" altLang="zh-CN" sz="4000" i="1" dirty="0" smtClean="0"/>
              <a:t> </a:t>
            </a:r>
          </a:p>
          <a:p>
            <a:r>
              <a:rPr lang="zh-CN" altLang="en-US" sz="4000" dirty="0" smtClean="0">
                <a:latin typeface="DFKai-SB" pitchFamily="65" charset="-120"/>
                <a:ea typeface="DFKai-SB" pitchFamily="65" charset="-120"/>
              </a:rPr>
              <a:t>金文</a:t>
            </a:r>
            <a:endParaRPr lang="en-GB" sz="4000" dirty="0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Chronology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Archaic Chinese: Shang and early Zhou language; </a:t>
            </a:r>
          </a:p>
          <a:p>
            <a:pPr lvl="1"/>
            <a:r>
              <a:rPr lang="en-GB" i="1" dirty="0" err="1" smtClean="0"/>
              <a:t>Yijing</a:t>
            </a:r>
            <a:r>
              <a:rPr lang="en-GB" dirty="0" smtClean="0"/>
              <a:t> </a:t>
            </a:r>
            <a:r>
              <a:rPr lang="zh-CN" altLang="en-US" dirty="0" smtClean="0"/>
              <a:t>易經</a:t>
            </a:r>
            <a:r>
              <a:rPr lang="en-GB" dirty="0" smtClean="0"/>
              <a:t> (</a:t>
            </a:r>
            <a:r>
              <a:rPr lang="en-GB" i="1" dirty="0" smtClean="0"/>
              <a:t>Book of Changes</a:t>
            </a:r>
            <a:r>
              <a:rPr lang="en-GB" dirty="0" smtClean="0"/>
              <a:t>)</a:t>
            </a:r>
          </a:p>
          <a:p>
            <a:pPr lvl="1"/>
            <a:r>
              <a:rPr lang="en-GB" i="1" dirty="0" err="1" smtClean="0"/>
              <a:t>Shujing</a:t>
            </a:r>
            <a:r>
              <a:rPr lang="en-GB" dirty="0" smtClean="0"/>
              <a:t> </a:t>
            </a:r>
            <a:r>
              <a:rPr lang="zh-CN" altLang="en-US" dirty="0" smtClean="0"/>
              <a:t>書經</a:t>
            </a:r>
            <a:r>
              <a:rPr lang="en-GB" dirty="0" smtClean="0"/>
              <a:t> (</a:t>
            </a:r>
            <a:r>
              <a:rPr lang="en-GB" i="1" dirty="0" smtClean="0"/>
              <a:t>Documents)</a:t>
            </a:r>
          </a:p>
          <a:p>
            <a:pPr lvl="1"/>
            <a:r>
              <a:rPr lang="en-GB" i="1" dirty="0" err="1" smtClean="0"/>
              <a:t>Shijing</a:t>
            </a:r>
            <a:r>
              <a:rPr lang="en-GB" i="1" dirty="0" smtClean="0"/>
              <a:t> </a:t>
            </a:r>
            <a:r>
              <a:rPr lang="zh-CN" altLang="en-US" dirty="0" smtClean="0"/>
              <a:t>詩經</a:t>
            </a:r>
            <a:r>
              <a:rPr lang="en-GB" altLang="zh-CN" dirty="0" smtClean="0"/>
              <a:t> (</a:t>
            </a:r>
            <a:r>
              <a:rPr lang="en-GB" altLang="zh-CN" i="1" dirty="0" smtClean="0"/>
              <a:t>Book of Songs</a:t>
            </a:r>
            <a:r>
              <a:rPr lang="en-GB" altLang="zh-CN" dirty="0" smtClean="0"/>
              <a:t>)</a:t>
            </a:r>
            <a:endParaRPr lang="en-GB" dirty="0" smtClean="0"/>
          </a:p>
          <a:p>
            <a:r>
              <a:rPr lang="en-GB" dirty="0" smtClean="0"/>
              <a:t>Classical Period: 6</a:t>
            </a:r>
            <a:r>
              <a:rPr lang="en-GB" baseline="30000" dirty="0" smtClean="0"/>
              <a:t>th</a:t>
            </a:r>
            <a:r>
              <a:rPr lang="en-GB" dirty="0" smtClean="0"/>
              <a:t> century -221 BCE</a:t>
            </a:r>
          </a:p>
          <a:p>
            <a:r>
              <a:rPr lang="en-GB" dirty="0" smtClean="0"/>
              <a:t>Imperial Unification: Qin and Han dynasties</a:t>
            </a:r>
          </a:p>
          <a:p>
            <a:r>
              <a:rPr lang="en-GB" dirty="0" smtClean="0"/>
              <a:t>Yuan dynasty (1271-1368) onwards: Classical language increasingly adopted vernacular, i.e. spoken elements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Variants of Classical Chinese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An archaic form of the literary language closely resembling the language of the </a:t>
            </a:r>
            <a:r>
              <a:rPr lang="en-GB" i="1" dirty="0" err="1" smtClean="0"/>
              <a:t>Shiiing</a:t>
            </a:r>
            <a:r>
              <a:rPr lang="en-GB" dirty="0" smtClean="0"/>
              <a:t> and probably based on a central dialect. This is the language that can be found in historical texts such as the </a:t>
            </a:r>
            <a:r>
              <a:rPr lang="en-GB" i="1" dirty="0" err="1" smtClean="0"/>
              <a:t>Zuozhuan</a:t>
            </a:r>
            <a:r>
              <a:rPr lang="en-GB" dirty="0" smtClean="0"/>
              <a:t> </a:t>
            </a:r>
            <a:r>
              <a:rPr lang="zh-CN" altLang="en-US" dirty="0" smtClean="0"/>
              <a:t>左轉 </a:t>
            </a:r>
            <a:r>
              <a:rPr lang="en-GB" dirty="0" smtClean="0"/>
              <a:t>and the </a:t>
            </a:r>
            <a:r>
              <a:rPr lang="en-GB" i="1" dirty="0" err="1" smtClean="0"/>
              <a:t>Guoyu</a:t>
            </a:r>
            <a:r>
              <a:rPr lang="en-GB" dirty="0" smtClean="0"/>
              <a:t> </a:t>
            </a:r>
            <a:r>
              <a:rPr lang="zh-CN" altLang="en-US" dirty="0" smtClean="0"/>
              <a:t>國語</a:t>
            </a:r>
            <a:r>
              <a:rPr lang="en-GB" dirty="0" smtClean="0"/>
              <a:t>;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 Lu </a:t>
            </a:r>
            <a:r>
              <a:rPr lang="zh-CN" altLang="en-US" dirty="0" smtClean="0"/>
              <a:t>魯 </a:t>
            </a:r>
            <a:r>
              <a:rPr lang="en-GB" dirty="0" smtClean="0"/>
              <a:t>dialect used in the Analects (</a:t>
            </a:r>
            <a:r>
              <a:rPr lang="en-GB" i="1" dirty="0" err="1" smtClean="0"/>
              <a:t>Lunyu</a:t>
            </a:r>
            <a:r>
              <a:rPr lang="en-GB" dirty="0" smtClean="0"/>
              <a:t> </a:t>
            </a:r>
            <a:r>
              <a:rPr lang="zh-CN" altLang="en-US" dirty="0" smtClean="0"/>
              <a:t>論語</a:t>
            </a:r>
            <a:r>
              <a:rPr lang="en-GB" dirty="0" smtClean="0"/>
              <a:t>) of Confucius and the </a:t>
            </a:r>
            <a:r>
              <a:rPr lang="en-GB" i="1" dirty="0" smtClean="0"/>
              <a:t>Mencius</a:t>
            </a:r>
            <a:r>
              <a:rPr lang="en-GB" dirty="0" smtClean="0"/>
              <a:t> (</a:t>
            </a:r>
            <a:r>
              <a:rPr lang="en-GB" i="1" dirty="0" smtClean="0"/>
              <a:t>Mengzi</a:t>
            </a:r>
            <a:r>
              <a:rPr lang="en-GB" dirty="0" smtClean="0"/>
              <a:t> </a:t>
            </a:r>
            <a:r>
              <a:rPr lang="zh-CN" altLang="en-US" dirty="0" smtClean="0"/>
              <a:t>孟子</a:t>
            </a:r>
            <a:r>
              <a:rPr lang="en-GB" dirty="0" smtClean="0"/>
              <a:t>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 southern Chu dialect used in the </a:t>
            </a:r>
            <a:r>
              <a:rPr lang="en-GB" i="1" dirty="0" smtClean="0"/>
              <a:t>Li Sao</a:t>
            </a:r>
            <a:r>
              <a:rPr lang="en-GB" dirty="0" smtClean="0"/>
              <a:t> </a:t>
            </a:r>
            <a:r>
              <a:rPr lang="zh-CN" altLang="en-US" dirty="0" smtClean="0"/>
              <a:t>離騷</a:t>
            </a:r>
            <a:r>
              <a:rPr lang="en-GB" dirty="0" smtClean="0"/>
              <a:t> and early </a:t>
            </a:r>
            <a:r>
              <a:rPr lang="en-GB" i="1" dirty="0" err="1" smtClean="0"/>
              <a:t>Chuci</a:t>
            </a:r>
            <a:r>
              <a:rPr lang="en-GB" dirty="0" smtClean="0"/>
              <a:t> </a:t>
            </a:r>
            <a:r>
              <a:rPr lang="zh-CN" altLang="en-US" dirty="0" smtClean="0"/>
              <a:t>楚辭</a:t>
            </a:r>
            <a:r>
              <a:rPr lang="en-GB" dirty="0" smtClean="0"/>
              <a:t>poems.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 third century dialect found in texts such as the </a:t>
            </a:r>
            <a:r>
              <a:rPr lang="en-GB" i="1" dirty="0" err="1" smtClean="0"/>
              <a:t>Zhuangzi</a:t>
            </a:r>
            <a:r>
              <a:rPr lang="en-GB" dirty="0" smtClean="0"/>
              <a:t> </a:t>
            </a:r>
            <a:r>
              <a:rPr lang="zh-CN" altLang="en-US" dirty="0" smtClean="0"/>
              <a:t>莊子</a:t>
            </a:r>
            <a:r>
              <a:rPr lang="en-GB" dirty="0" smtClean="0"/>
              <a:t>, </a:t>
            </a:r>
            <a:r>
              <a:rPr lang="en-GB" i="1" dirty="0" err="1" smtClean="0"/>
              <a:t>Xunzi</a:t>
            </a:r>
            <a:r>
              <a:rPr lang="en-GB" dirty="0" smtClean="0"/>
              <a:t> </a:t>
            </a:r>
            <a:r>
              <a:rPr lang="zh-CN" altLang="en-US" dirty="0" smtClean="0"/>
              <a:t>荀子</a:t>
            </a:r>
            <a:r>
              <a:rPr lang="en-GB" dirty="0" smtClean="0"/>
              <a:t>and </a:t>
            </a:r>
            <a:r>
              <a:rPr lang="en-GB" i="1" dirty="0" smtClean="0"/>
              <a:t>Han </a:t>
            </a:r>
            <a:r>
              <a:rPr lang="en-GB" i="1" dirty="0" err="1" smtClean="0"/>
              <a:t>Feizi</a:t>
            </a:r>
            <a:r>
              <a:rPr lang="en-GB" dirty="0" smtClean="0"/>
              <a:t> </a:t>
            </a:r>
            <a:r>
              <a:rPr lang="zh-CN" altLang="en-US" dirty="0" smtClean="0"/>
              <a:t>韓非子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the meanings of the individual characters;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the relations of one character to another, i.e., the grammar;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broader rhetorical patterns such as parallelism, antithesis and recurring formulae.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same character can function as </a:t>
            </a:r>
          </a:p>
          <a:p>
            <a:r>
              <a:rPr lang="en-GB" dirty="0" smtClean="0"/>
              <a:t>noun (</a:t>
            </a:r>
            <a:r>
              <a:rPr lang="en-GB" i="1" dirty="0" err="1" smtClean="0"/>
              <a:t>mingci</a:t>
            </a:r>
            <a:r>
              <a:rPr lang="en-GB" dirty="0" smtClean="0"/>
              <a:t> </a:t>
            </a:r>
            <a:r>
              <a:rPr lang="zh-CN" altLang="en-US" dirty="0" smtClean="0"/>
              <a:t>名詞</a:t>
            </a:r>
            <a:r>
              <a:rPr lang="en-GB" dirty="0" smtClean="0"/>
              <a:t>)</a:t>
            </a:r>
          </a:p>
          <a:p>
            <a:r>
              <a:rPr lang="en-GB" dirty="0" smtClean="0"/>
              <a:t>verb (</a:t>
            </a:r>
            <a:r>
              <a:rPr lang="en-GB" i="1" dirty="0" err="1" smtClean="0"/>
              <a:t>dongci</a:t>
            </a:r>
            <a:r>
              <a:rPr lang="en-GB" i="1" dirty="0" smtClean="0"/>
              <a:t> </a:t>
            </a:r>
            <a:r>
              <a:rPr lang="zh-CN" altLang="en-US" dirty="0" smtClean="0"/>
              <a:t>動詞</a:t>
            </a:r>
            <a:r>
              <a:rPr lang="en-GB" dirty="0" smtClean="0"/>
              <a:t>)</a:t>
            </a:r>
          </a:p>
          <a:p>
            <a:r>
              <a:rPr lang="en-GB" dirty="0" smtClean="0"/>
              <a:t>adverb (</a:t>
            </a:r>
            <a:r>
              <a:rPr lang="en-GB" i="1" dirty="0" smtClean="0"/>
              <a:t>fuci </a:t>
            </a:r>
            <a:r>
              <a:rPr lang="zh-CN" altLang="en-US" dirty="0" smtClean="0"/>
              <a:t>副詞</a:t>
            </a:r>
            <a:r>
              <a:rPr lang="en-GB" dirty="0" smtClean="0"/>
              <a:t>) or </a:t>
            </a:r>
          </a:p>
          <a:p>
            <a:r>
              <a:rPr lang="en-GB" dirty="0" smtClean="0"/>
              <a:t>adjective (</a:t>
            </a:r>
            <a:r>
              <a:rPr lang="en-GB" i="1" dirty="0" err="1" smtClean="0"/>
              <a:t>xingrongci</a:t>
            </a:r>
            <a:r>
              <a:rPr lang="en-GB" i="1" dirty="0" smtClean="0"/>
              <a:t> </a:t>
            </a:r>
            <a:r>
              <a:rPr lang="zh-CN" altLang="en-US" dirty="0" smtClean="0"/>
              <a:t>形容詞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Word order or syntax determines function of a word in Classical Chinese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baí</a:t>
            </a:r>
            <a:r>
              <a:rPr lang="en-GB" dirty="0" smtClean="0"/>
              <a:t> </a:t>
            </a:r>
            <a:r>
              <a:rPr lang="zh-CN" altLang="en-US" dirty="0" smtClean="0"/>
              <a:t>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noun: “the white (colour)”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adjective: “white”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(intransitive): “to be/become white” (</a:t>
            </a:r>
            <a:r>
              <a:rPr lang="en-GB" dirty="0" err="1" smtClean="0"/>
              <a:t>stative</a:t>
            </a:r>
            <a:r>
              <a:rPr lang="en-GB" dirty="0" smtClean="0"/>
              <a:t> verb)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(factitive): “to make white, to whiten”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(putative): “to consider white, regard as white”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(transitive): “to make clear, to inform, to exonerate”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basic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GB" b="1" dirty="0" smtClean="0"/>
              <a:t>Rule One</a:t>
            </a:r>
            <a:r>
              <a:rPr lang="en-GB" dirty="0" smtClean="0"/>
              <a:t>: the normal word order is SVO: SUBJECT-VERB-OBJECT </a:t>
            </a:r>
          </a:p>
          <a:p>
            <a:pPr lvl="0"/>
            <a:r>
              <a:rPr lang="en-GB" b="1" dirty="0" smtClean="0"/>
              <a:t>Rule Two</a:t>
            </a:r>
            <a:r>
              <a:rPr lang="en-GB" dirty="0" smtClean="0"/>
              <a:t>: Subordinate or modifying elements usually PRECEDE the words they modify: adjuncts precede heads, adverbs precede main verbs, subordinate clauses precede main clauses. </a:t>
            </a:r>
          </a:p>
          <a:p>
            <a:endParaRPr lang="en-GB" dirty="0" smtClean="0"/>
          </a:p>
          <a:p>
            <a:r>
              <a:rPr lang="en-GB" dirty="0" smtClean="0"/>
              <a:t>Example:</a:t>
            </a:r>
          </a:p>
          <a:p>
            <a:r>
              <a:rPr lang="en-GB" dirty="0" smtClean="0"/>
              <a:t>“I love you.” </a:t>
            </a:r>
            <a:r>
              <a:rPr lang="en-GB" dirty="0" smtClean="0">
                <a:sym typeface="Wingdings"/>
              </a:rPr>
              <a:t></a:t>
            </a:r>
            <a:r>
              <a:rPr lang="en-GB" dirty="0" smtClean="0"/>
              <a:t> </a:t>
            </a:r>
            <a:r>
              <a:rPr lang="en-GB" i="1" dirty="0" err="1" smtClean="0"/>
              <a:t>Wo</a:t>
            </a:r>
            <a:r>
              <a:rPr lang="en-GB" dirty="0" smtClean="0"/>
              <a:t> </a:t>
            </a:r>
            <a:r>
              <a:rPr lang="en-GB" i="1" dirty="0" err="1" smtClean="0"/>
              <a:t>ai</a:t>
            </a:r>
            <a:r>
              <a:rPr lang="en-GB" i="1" dirty="0" smtClean="0"/>
              <a:t> </a:t>
            </a:r>
            <a:r>
              <a:rPr lang="en-GB" i="1" dirty="0" err="1" smtClean="0"/>
              <a:t>ni</a:t>
            </a:r>
            <a:r>
              <a:rPr lang="en-GB" dirty="0" smtClean="0"/>
              <a:t> </a:t>
            </a:r>
            <a:r>
              <a:rPr lang="zh-CN" altLang="en-US" dirty="0" smtClean="0"/>
              <a:t>我愛你。</a:t>
            </a:r>
            <a:endParaRPr lang="en-GB" dirty="0" smtClean="0"/>
          </a:p>
          <a:p>
            <a:r>
              <a:rPr lang="en-GB" dirty="0" smtClean="0"/>
              <a:t>“You love me.” </a:t>
            </a:r>
            <a:r>
              <a:rPr lang="en-GB" dirty="0" smtClean="0">
                <a:sym typeface="Wingdings"/>
              </a:rPr>
              <a:t></a:t>
            </a:r>
            <a:r>
              <a:rPr lang="en-GB" dirty="0" smtClean="0"/>
              <a:t> </a:t>
            </a:r>
            <a:r>
              <a:rPr lang="en-GB" i="1" dirty="0" smtClean="0"/>
              <a:t>Ni </a:t>
            </a:r>
            <a:r>
              <a:rPr lang="en-GB" i="1" dirty="0" err="1" smtClean="0"/>
              <a:t>ai</a:t>
            </a:r>
            <a:r>
              <a:rPr lang="en-GB" i="1" dirty="0" smtClean="0"/>
              <a:t> </a:t>
            </a:r>
            <a:r>
              <a:rPr lang="en-GB" i="1" dirty="0" err="1" smtClean="0"/>
              <a:t>wo</a:t>
            </a:r>
            <a:r>
              <a:rPr lang="en-GB" i="1" dirty="0" smtClean="0"/>
              <a:t> </a:t>
            </a:r>
            <a:r>
              <a:rPr lang="zh-CN" altLang="en-US" dirty="0" smtClean="0"/>
              <a:t>你愛我。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 </a:t>
            </a:r>
            <a:endParaRPr lang="en-GB" dirty="0" smtClean="0"/>
          </a:p>
          <a:p>
            <a:pPr>
              <a:buNone/>
            </a:pPr>
            <a:r>
              <a:rPr lang="zh-TW" altLang="en-US" dirty="0" smtClean="0"/>
              <a:t>臣</a:t>
            </a:r>
            <a:r>
              <a:rPr lang="en-GB" altLang="zh-TW" dirty="0" smtClean="0"/>
              <a:t>		</a:t>
            </a:r>
            <a:r>
              <a:rPr lang="zh-TW" altLang="en-US" dirty="0" smtClean="0"/>
              <a:t>來</a:t>
            </a:r>
            <a:endParaRPr lang="en-GB" dirty="0" smtClean="0"/>
          </a:p>
          <a:p>
            <a:pPr>
              <a:buNone/>
            </a:pPr>
            <a:r>
              <a:rPr lang="en-US" i="1" dirty="0" err="1" smtClean="0"/>
              <a:t>Chén</a:t>
            </a:r>
            <a:r>
              <a:rPr lang="en-US" i="1" dirty="0" smtClean="0"/>
              <a:t>		</a:t>
            </a:r>
            <a:r>
              <a:rPr lang="en-US" i="1" dirty="0" err="1" smtClean="0"/>
              <a:t>lái</a:t>
            </a:r>
            <a:endParaRPr lang="en-GB" dirty="0" smtClean="0"/>
          </a:p>
          <a:p>
            <a:pPr>
              <a:buNone/>
            </a:pPr>
            <a:r>
              <a:rPr lang="en-US" dirty="0" smtClean="0"/>
              <a:t>Minister	to come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The minister is coming.</a:t>
            </a:r>
          </a:p>
          <a:p>
            <a:pPr>
              <a:buNone/>
            </a:pPr>
            <a:r>
              <a:rPr lang="en-GB" dirty="0" smtClean="0"/>
              <a:t>Who? – Subject. --------- Does what? – Verb.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Grammatical ambiguity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486216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zh-TW" altLang="en-US" sz="2400" dirty="0" smtClean="0"/>
              <a:t>臣來 </a:t>
            </a:r>
            <a:r>
              <a:rPr lang="en-GB" altLang="zh-TW" sz="2400" i="1" dirty="0" err="1" smtClean="0"/>
              <a:t>chen</a:t>
            </a:r>
            <a:r>
              <a:rPr lang="en-GB" altLang="zh-TW" sz="2400" i="1" dirty="0" smtClean="0"/>
              <a:t> </a:t>
            </a:r>
            <a:r>
              <a:rPr lang="en-GB" altLang="zh-TW" sz="2400" i="1" dirty="0" err="1" smtClean="0"/>
              <a:t>lai</a:t>
            </a:r>
            <a:r>
              <a:rPr lang="en-GB" altLang="zh-TW" sz="2400" i="1" dirty="0" smtClean="0"/>
              <a:t>	</a:t>
            </a:r>
            <a:r>
              <a:rPr lang="en-GB" altLang="zh-TW" sz="2400" dirty="0" smtClean="0"/>
              <a:t>minister   to come</a:t>
            </a:r>
            <a:endParaRPr lang="en-GB" altLang="zh-TW" sz="2400" i="1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 The minister came. 		</a:t>
            </a:r>
            <a:r>
              <a:rPr lang="en-US" sz="2400" i="1" dirty="0" smtClean="0"/>
              <a:t>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past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A minister came.		</a:t>
            </a:r>
            <a:r>
              <a:rPr lang="en-US" sz="2400" i="1" dirty="0" smtClean="0"/>
              <a:t>indef.,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past.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ministers came.		</a:t>
            </a:r>
            <a:r>
              <a:rPr lang="en-US" sz="2400" i="1" dirty="0" smtClean="0"/>
              <a:t>def., pl., past.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Ministers came.			</a:t>
            </a:r>
            <a:r>
              <a:rPr lang="en-US" sz="2400" i="1" dirty="0" smtClean="0"/>
              <a:t>indef., pl., past.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 is coming.		</a:t>
            </a:r>
            <a:r>
              <a:rPr lang="en-US" sz="2400" i="1" dirty="0" smtClean="0"/>
              <a:t>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A minister is coming.		</a:t>
            </a:r>
            <a:r>
              <a:rPr lang="en-US" sz="2400" i="1" dirty="0" smtClean="0"/>
              <a:t>indef.,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ministers are coming.	</a:t>
            </a:r>
            <a:r>
              <a:rPr lang="en-US" sz="2400" i="1" dirty="0" smtClean="0"/>
              <a:t>def., pl.,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Ministers are coming.		</a:t>
            </a:r>
            <a:r>
              <a:rPr lang="en-US" sz="2400" i="1" dirty="0" smtClean="0"/>
              <a:t>indef., pl.,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 will come.		</a:t>
            </a:r>
            <a:r>
              <a:rPr lang="en-US" sz="2400" i="1" dirty="0" smtClean="0"/>
              <a:t>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fut.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A minister will come.		</a:t>
            </a:r>
            <a:r>
              <a:rPr lang="en-US" sz="2400" i="1" dirty="0" smtClean="0"/>
              <a:t>indef.,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fut.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ministers will come.	</a:t>
            </a:r>
            <a:r>
              <a:rPr lang="en-US" sz="2400" i="1" dirty="0" smtClean="0"/>
              <a:t>def., pl., fut.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Ministers will come.		</a:t>
            </a:r>
            <a:r>
              <a:rPr lang="en-US" sz="2400" i="1" dirty="0" smtClean="0"/>
              <a:t>indef., pl., fut.</a:t>
            </a:r>
            <a:endParaRPr lang="en-GB" sz="2400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642</TotalTime>
  <Words>560</Words>
  <Application>Microsoft Office PowerPoint</Application>
  <PresentationFormat>On-screen Show (4:3)</PresentationFormat>
  <Paragraphs>82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Quadrant</vt:lpstr>
      <vt:lpstr>ThemeKatharina</vt:lpstr>
      <vt:lpstr>Origin</vt:lpstr>
      <vt:lpstr>An Introduction to Literary Chinese</vt:lpstr>
      <vt:lpstr>Classical Chinese</vt:lpstr>
      <vt:lpstr>“Ancient fossil, please do not approach”</vt:lpstr>
      <vt:lpstr>“To avoid danger, please do not leap over railing.”</vt:lpstr>
      <vt:lpstr>“…from here 100 metres to the south…”</vt:lpstr>
      <vt:lpstr>“No tourists beyond this point”</vt:lpstr>
      <vt:lpstr>“Yi wu suo you” 一無所有  “Nothing to my name”</vt:lpstr>
      <vt:lpstr>Classical texts on objects</vt:lpstr>
      <vt:lpstr>Oracle bone inscription (1300-1050 BC)</vt:lpstr>
      <vt:lpstr>Bronze inscriptions</vt:lpstr>
      <vt:lpstr>Chronology</vt:lpstr>
      <vt:lpstr>Variants of Classical Chinese </vt:lpstr>
      <vt:lpstr>Levels</vt:lpstr>
      <vt:lpstr>Characters</vt:lpstr>
      <vt:lpstr>baí 白</vt:lpstr>
      <vt:lpstr>Two basic rules</vt:lpstr>
      <vt:lpstr>Slide 17</vt:lpstr>
      <vt:lpstr>Grammatical ambiguity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52</cp:revision>
  <dcterms:created xsi:type="dcterms:W3CDTF">2010-02-10T05:41:56Z</dcterms:created>
  <dcterms:modified xsi:type="dcterms:W3CDTF">2012-03-23T21:03:24Z</dcterms:modified>
</cp:coreProperties>
</file>