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801" r:id="rId6"/>
  </p:sldMasterIdLst>
  <p:notesMasterIdLst>
    <p:notesMasterId r:id="rId14"/>
  </p:notesMasterIdLst>
  <p:handoutMasterIdLst>
    <p:handoutMasterId r:id="rId15"/>
  </p:handoutMasterIdLst>
  <p:sldIdLst>
    <p:sldId id="277" r:id="rId7"/>
    <p:sldId id="337" r:id="rId8"/>
    <p:sldId id="383" r:id="rId9"/>
    <p:sldId id="384" r:id="rId10"/>
    <p:sldId id="385" r:id="rId11"/>
    <p:sldId id="387" r:id="rId12"/>
    <p:sldId id="379" r:id="rId13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AF00"/>
    <a:srgbClr val="FFD800"/>
    <a:srgbClr val="CFD5EA"/>
    <a:srgbClr val="E9EBF5"/>
    <a:srgbClr val="FFD400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1" d="100"/>
          <a:sy n="71" d="100"/>
        </p:scale>
        <p:origin x="1032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1.xml"/><Relationship Id="rId11" Type="http://schemas.openxmlformats.org/officeDocument/2006/relationships/slide" Target="slides/slide5.xml"/><Relationship Id="rId5" Type="http://schemas.openxmlformats.org/officeDocument/2006/relationships/customXml" Target="../customXml/item5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4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slide" Target="slides/slide3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01/06/2025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6/1/2025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3" y="1338149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48006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B1C7A5F8-5273-4919-A1A6-1B54012EA004}" type="datetime1">
              <a:rPr lang="en-US" smtClean="0"/>
              <a:t>6/1/2025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665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E0E6E9"/>
                </a:solidFill>
              </a:defRPr>
            </a:lvl1pPr>
          </a:lstStyle>
          <a:p>
            <a:fld id="{4012B4EE-2821-4D64-8BC3-6018C52FF4E2}" type="datetime1">
              <a:rPr lang="en-US" smtClean="0"/>
              <a:t>6/1/2025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3" y="1338149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4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48006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679493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22" y="164077"/>
            <a:ext cx="11031105" cy="778582"/>
          </a:xfrm>
        </p:spPr>
        <p:txBody>
          <a:bodyPr>
            <a:normAutofit/>
          </a:bodyPr>
          <a:lstStyle>
            <a:lvl1pPr>
              <a:defRPr sz="3200">
                <a:solidFill>
                  <a:srgbClr val="00498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27AAEF-8C8D-46FF-BFFC-886BBB29013B}" type="datetime1">
              <a:rPr lang="en-US" smtClean="0"/>
              <a:t>6/1/2025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11487151" cy="4975225"/>
          </a:xfrm>
        </p:spPr>
        <p:txBody>
          <a:bodyPr/>
          <a:lstStyle>
            <a:lvl1pPr marL="271463" indent="-271463">
              <a:defRPr/>
            </a:lvl1pPr>
            <a:lvl2pPr marL="542925" indent="-271463">
              <a:defRPr/>
            </a:lvl2pPr>
            <a:lvl3pPr marL="803275" indent="-260350">
              <a:defRPr/>
            </a:lvl3pPr>
            <a:lvl4pPr marL="984250" indent="-180975">
              <a:defRPr/>
            </a:lvl4pPr>
            <a:lvl5pPr marL="1165225" indent="-180975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8" name="Graphic 7" descr="Clipboard with solid fill">
            <a:extLst>
              <a:ext uri="{FF2B5EF4-FFF2-40B4-BE49-F238E27FC236}">
                <a16:creationId xmlns:a16="http://schemas.microsoft.com/office/drawing/2014/main" id="{3C61A5C2-849A-B063-927F-B9CB242693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" y="164081"/>
            <a:ext cx="720883" cy="72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0118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5" y="164077"/>
            <a:ext cx="11012511" cy="778582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7533B-AA7F-430D-814B-8D8E266CBCF2}" type="datetime1">
              <a:rPr lang="en-US" smtClean="0"/>
              <a:t>6/1/2025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069979"/>
            <a:ext cx="11487151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91829EA-6FE6-9842-0CC3-3982AA3ECD79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FFD9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5683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85247"/>
            <a:ext cx="2743200" cy="356491"/>
          </a:xfrm>
        </p:spPr>
        <p:txBody>
          <a:bodyPr/>
          <a:lstStyle/>
          <a:p>
            <a:fld id="{1AC850E4-361E-47C3-8575-CAD8771D3B70}" type="datetime1">
              <a:rPr lang="en-US" smtClean="0"/>
              <a:t>6/1/2025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68" y="164077"/>
            <a:ext cx="11042656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7" y="1103313"/>
            <a:ext cx="11487151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Puzzle pieces with solid fill">
            <a:extLst>
              <a:ext uri="{FF2B5EF4-FFF2-40B4-BE49-F238E27FC236}">
                <a16:creationId xmlns:a16="http://schemas.microsoft.com/office/drawing/2014/main" id="{4890D5CD-044A-9D0A-69AB-9213116126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616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166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4FFF85-96C0-42CD-8BA0-71818C3C162B}" type="datetime1">
              <a:rPr lang="en-US" smtClean="0"/>
              <a:t>6/1/2025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758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376598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7" y="4854317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7573A3D-EA4B-4387-8366-91CB286D10C4}" type="datetime1">
              <a:rPr lang="en-US" smtClean="0"/>
              <a:t>6/1/2025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51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7" y="1081088"/>
            <a:ext cx="11487151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639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422097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87770"/>
            <a:ext cx="2743200" cy="356491"/>
          </a:xfrm>
        </p:spPr>
        <p:txBody>
          <a:bodyPr/>
          <a:lstStyle/>
          <a:p>
            <a:fld id="{B144054F-10A9-412A-B1C0-96E35BED080E}" type="datetime1">
              <a:rPr lang="en-US" smtClean="0"/>
              <a:t>6/1/2025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58330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310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18341"/>
            <a:ext cx="2743200" cy="356491"/>
          </a:xfrm>
        </p:spPr>
        <p:txBody>
          <a:bodyPr/>
          <a:lstStyle/>
          <a:p>
            <a:fld id="{E884C5F4-40FC-4C55-A0A0-8F8357CFC0D8}" type="datetime1">
              <a:rPr lang="en-US" smtClean="0"/>
              <a:t>6/1/2025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68890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451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101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04B678E-82FD-4D5F-8ABB-0D32E53EB8ED}" type="datetime1">
              <a:rPr lang="en-US" smtClean="0"/>
              <a:t>6/1/2025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6484571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42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3" y="6448546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312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1"/>
            <a:ext cx="2743200" cy="356491"/>
          </a:xfrm>
        </p:spPr>
        <p:txBody>
          <a:bodyPr/>
          <a:lstStyle/>
          <a:p>
            <a:fld id="{25F228ED-3FD4-468E-AA7D-5FBE8CA53347}" type="datetime1">
              <a:rPr lang="en-US" smtClean="0"/>
              <a:t>6/1/2025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38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1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5"/>
            <a:ext cx="2743200" cy="356491"/>
          </a:xfrm>
        </p:spPr>
        <p:txBody>
          <a:bodyPr/>
          <a:lstStyle/>
          <a:p>
            <a:fld id="{B0B294D7-F604-4BFD-B10A-B9B9CF7E89BE}" type="datetime1">
              <a:rPr lang="en-US" smtClean="0"/>
              <a:t>6/1/2025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5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372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87772"/>
            <a:ext cx="2743200" cy="356491"/>
          </a:xfrm>
        </p:spPr>
        <p:txBody>
          <a:bodyPr/>
          <a:lstStyle/>
          <a:p>
            <a:fld id="{04B89DF9-5AA2-48BD-A490-0935A474AB5A}" type="datetime1">
              <a:rPr lang="en-US" smtClean="0"/>
              <a:t>6/1/2025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5833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555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185247"/>
            <a:ext cx="2743200" cy="356491"/>
          </a:xfrm>
        </p:spPr>
        <p:txBody>
          <a:bodyPr/>
          <a:lstStyle/>
          <a:p>
            <a:fld id="{DE600347-AFC9-4870-8F6C-E60ED7769B9C}" type="datetime1">
              <a:rPr lang="en-US" smtClean="0"/>
              <a:t>6/1/2025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584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6" y="6230683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7" y="4898922"/>
            <a:ext cx="2743200" cy="356491"/>
          </a:xfrm>
        </p:spPr>
        <p:txBody>
          <a:bodyPr/>
          <a:lstStyle/>
          <a:p>
            <a:fld id="{309531E1-974E-43AD-BB3C-A6EFBFD97116}" type="datetime1">
              <a:rPr lang="en-US" smtClean="0"/>
              <a:t>6/1/2025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51" y="646948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018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5" y="581374"/>
            <a:ext cx="5485007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5" y="581374"/>
            <a:ext cx="5485007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0259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6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E0E6E9"/>
                </a:solidFill>
              </a:defRPr>
            </a:lvl1pPr>
          </a:lstStyle>
          <a:p>
            <a:fld id="{9647F9A0-A3E7-4336-895A-B10620D288B0}" type="datetime1">
              <a:rPr lang="en-US" smtClean="0"/>
              <a:t>6/1/2025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5" y="567649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039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2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9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7" y="4118341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5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01CD1B70-365C-4BC4-84E8-C4A082F896DE}" type="datetime1">
              <a:rPr lang="en-US" smtClean="0"/>
              <a:t>6/1/2025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3" y="6265983"/>
            <a:ext cx="57075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51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25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22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1737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2" r:id="rId1"/>
    <p:sldLayoutId id="2147483803" r:id="rId2"/>
    <p:sldLayoutId id="2147483804" r:id="rId3"/>
    <p:sldLayoutId id="2147483805" r:id="rId4"/>
    <p:sldLayoutId id="2147483806" r:id="rId5"/>
    <p:sldLayoutId id="2147483807" r:id="rId6"/>
    <p:sldLayoutId id="2147483808" r:id="rId7"/>
    <p:sldLayoutId id="2147483809" r:id="rId8"/>
    <p:sldLayoutId id="2147483810" r:id="rId9"/>
    <p:sldLayoutId id="2147483811" r:id="rId10"/>
    <p:sldLayoutId id="2147483812" r:id="rId11"/>
    <p:sldLayoutId id="2147483813" r:id="rId12"/>
    <p:sldLayoutId id="2147483814" r:id="rId13"/>
    <p:sldLayoutId id="2147483815" r:id="rId14"/>
    <p:sldLayoutId id="2147483816" r:id="rId15"/>
    <p:sldLayoutId id="2147483817" r:id="rId16"/>
    <p:sldLayoutId id="2147483818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6858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71463" indent="-271463" algn="l" defTabSz="685800" rtl="0" eaLnBrk="1" latinLnBrk="0" hangingPunct="1">
        <a:lnSpc>
          <a:spcPct val="90000"/>
        </a:lnSpc>
        <a:spcBef>
          <a:spcPts val="750"/>
        </a:spcBef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42925" indent="-271463" algn="l" defTabSz="685800" rtl="0" eaLnBrk="1" latinLnBrk="0" hangingPunct="1">
        <a:lnSpc>
          <a:spcPct val="90000"/>
        </a:lnSpc>
        <a:spcBef>
          <a:spcPts val="375"/>
        </a:spcBef>
        <a:buSzPct val="60000"/>
        <a:buFont typeface="Wingdings" panose="05000000000000000000" pitchFamily="2" charset="2"/>
        <a:buChar char="q"/>
        <a:defRPr sz="2200" kern="1200">
          <a:solidFill>
            <a:srgbClr val="004989"/>
          </a:solidFill>
          <a:latin typeface="+mn-lt"/>
          <a:ea typeface="+mn-ea"/>
          <a:cs typeface="+mn-cs"/>
        </a:defRPr>
      </a:lvl2pPr>
      <a:lvl3pPr marL="803275" indent="-260350" algn="l" defTabSz="685800" rtl="0" eaLnBrk="1" latinLnBrk="0" hangingPunct="1">
        <a:lnSpc>
          <a:spcPct val="90000"/>
        </a:lnSpc>
        <a:spcBef>
          <a:spcPts val="375"/>
        </a:spcBef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984250" indent="-180975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solidFill>
            <a:srgbClr val="7030A0"/>
          </a:solidFill>
          <a:latin typeface="+mn-lt"/>
          <a:ea typeface="+mn-ea"/>
          <a:cs typeface="+mn-cs"/>
        </a:defRPr>
      </a:lvl4pPr>
      <a:lvl5pPr marL="1279922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55D944-7FD2-698B-AA46-457559F9373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Analysing and Solving Problems (ACCA4019)</a:t>
            </a:r>
            <a:br>
              <a:rPr lang="en-GB" sz="4000" dirty="0">
                <a:solidFill>
                  <a:schemeClr val="bg1"/>
                </a:solidFill>
              </a:rPr>
            </a:br>
            <a:br>
              <a:rPr lang="en-GB" sz="4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Week 4</a:t>
            </a:r>
            <a:endParaRPr lang="en-GB" sz="4000" dirty="0">
              <a:solidFill>
                <a:srgbClr val="004989"/>
              </a:solidFill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5A4B799-7970-B5CA-F5FE-5F7E308872A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dirty="0"/>
              <a:t>Variables (Tutorial)</a:t>
            </a:r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C0AA4FA-279D-D8F7-4B2D-883ADD7181EA}"/>
              </a:ext>
            </a:extLst>
          </p:cNvPr>
          <p:cNvSpPr/>
          <p:nvPr/>
        </p:nvSpPr>
        <p:spPr>
          <a:xfrm>
            <a:off x="5232400" y="2600326"/>
            <a:ext cx="18473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endParaRPr lang="en-GB" altLang="en-US" sz="2400" b="1"/>
          </a:p>
          <a:p>
            <a:pPr>
              <a:defRPr/>
            </a:pPr>
            <a:endParaRPr lang="en-GB" altLang="en-US" sz="2400" b="1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Weekly schedule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2</a:t>
            </a:fld>
            <a:endParaRPr lang="en-GB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0581667"/>
              </p:ext>
            </p:extLst>
          </p:nvPr>
        </p:nvGraphicFramePr>
        <p:xfrm>
          <a:off x="777961" y="942975"/>
          <a:ext cx="10636078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Topics 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1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Introduction to Module - Abstract Thinking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2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Requirement Analysis - </a:t>
                      </a:r>
                      <a:r>
                        <a:rPr lang="en-GB" sz="2200" kern="1200" err="1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MoSCoW</a:t>
                      </a:r>
                      <a:r>
                        <a:rPr lang="en-GB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 Method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3</a:t>
                      </a:r>
                      <a:endParaRPr lang="en-GB" sz="220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Decomposition of Problems</a:t>
                      </a:r>
                      <a:endParaRPr lang="en-GB" sz="220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4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FFD8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Variables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D8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5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Pseudocode and Program Output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6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tx1"/>
                          </a:solidFill>
                          <a:effectLst/>
                        </a:rPr>
                        <a:t>Tracing Tables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Flowcharts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noProof="0">
                          <a:solidFill>
                            <a:schemeClr val="tx1"/>
                          </a:solidFill>
                          <a:effectLst/>
                        </a:rPr>
                        <a:t>Modularisation</a:t>
                      </a: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 &amp; Sub Processes in Flowcharts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>
                          <a:solidFill>
                            <a:schemeClr val="tx1"/>
                          </a:solidFill>
                          <a:effectLst/>
                        </a:rPr>
                        <a:t>Mock Exam &amp; Assessment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Revision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8DB8C22-3C4B-C926-C6A7-36FD227241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26E80AB-4BB3-E397-F36D-274C3E46E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1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05DDA31-5526-8570-F330-7E687CC2600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>
                <a:solidFill>
                  <a:srgbClr val="C00000"/>
                </a:solidFill>
              </a:rPr>
              <a:t>What variables</a:t>
            </a:r>
            <a:r>
              <a:rPr lang="en-GB" dirty="0"/>
              <a:t> will you use for the following problem? </a:t>
            </a:r>
          </a:p>
          <a:p>
            <a:pPr lvl="2"/>
            <a:r>
              <a:rPr lang="en-GB" dirty="0"/>
              <a:t>Note: the problem statement has been slightly modified from the last lecture.</a:t>
            </a:r>
          </a:p>
          <a:p>
            <a:pPr lvl="2"/>
            <a:r>
              <a:rPr lang="en-GB" dirty="0"/>
              <a:t>Use the camel case style.</a:t>
            </a:r>
          </a:p>
          <a:p>
            <a:endParaRPr lang="en-GB" dirty="0"/>
          </a:p>
          <a:p>
            <a:pPr lvl="1"/>
            <a:r>
              <a:rPr lang="en-GB" dirty="0"/>
              <a:t>Write a program that will take in basic information from a student, including student name, degree name, number of credits taken so far, and the total number of credits required in the degree program.  </a:t>
            </a:r>
          </a:p>
          <a:p>
            <a:pPr lvl="1"/>
            <a:r>
              <a:rPr lang="en-GB" dirty="0"/>
              <a:t>The program will then calculate how many credits are needed to graduate.  Display should include the student name, the degree name, and credits left to graduate.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6895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D349E4-0746-9301-988D-DFA5DB0E86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767F41B-6E1E-9F77-93AB-955F5BF98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4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293B4AF-6BEA-D5D7-ECA3-F7F2E460A4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2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9A16E11-16B6-0DE8-699B-DBB18074DD2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>
                <a:solidFill>
                  <a:srgbClr val="C00000"/>
                </a:solidFill>
              </a:rPr>
              <a:t>Identify and write variables </a:t>
            </a:r>
            <a:r>
              <a:rPr lang="en-GB" dirty="0"/>
              <a:t>for the following problem:</a:t>
            </a:r>
          </a:p>
          <a:p>
            <a:pPr lvl="2"/>
            <a:r>
              <a:rPr lang="en-GB" dirty="0"/>
              <a:t>Use the pascal case style.</a:t>
            </a:r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dirty="0"/>
              <a:t>A bank deposit program should first display the customer’s current account balance (you can set this to any value that you like) when they want to make a new deposit. </a:t>
            </a:r>
          </a:p>
          <a:p>
            <a:pPr lvl="1"/>
            <a:r>
              <a:rPr lang="en-GB" dirty="0"/>
              <a:t>The program should then prompt the customer for how the amount they would like to deposit. </a:t>
            </a:r>
          </a:p>
          <a:p>
            <a:pPr lvl="1"/>
            <a:r>
              <a:rPr lang="en-GB" dirty="0"/>
              <a:t>The program should compute the new account balance. It should finally display how much the user paid in and the new account balance to the customer.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3721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76DA53-BE81-BAE3-7352-70028060B4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6A2041C-021A-E2C9-284A-DE97E63C5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5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2DF08A1-CE25-E242-C85F-7D2F579702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3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EA03F61C-AF1E-D9A3-6252-F0FDC1CA399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>
                <a:solidFill>
                  <a:srgbClr val="C00000"/>
                </a:solidFill>
              </a:rPr>
              <a:t>Create the variables</a:t>
            </a:r>
            <a:r>
              <a:rPr lang="en-GB" dirty="0"/>
              <a:t> for the following problem:</a:t>
            </a:r>
          </a:p>
          <a:p>
            <a:pPr lvl="2"/>
            <a:r>
              <a:rPr lang="en-GB" dirty="0"/>
              <a:t>Use the others case style.</a:t>
            </a:r>
          </a:p>
          <a:p>
            <a:pPr lvl="2"/>
            <a:endParaRPr lang="en-GB" dirty="0"/>
          </a:p>
          <a:p>
            <a:pPr lvl="1"/>
            <a:r>
              <a:rPr lang="en-GB" dirty="0"/>
              <a:t>The HR department would like a simple program to help calculate the amount to pay a contractor.</a:t>
            </a:r>
          </a:p>
          <a:p>
            <a:pPr lvl="1"/>
            <a:r>
              <a:rPr lang="en-GB" dirty="0"/>
              <a:t>The contractors are on a fixed rate of £8.00 per hour.</a:t>
            </a:r>
          </a:p>
          <a:p>
            <a:pPr lvl="1"/>
            <a:r>
              <a:rPr lang="en-GB" dirty="0"/>
              <a:t>It should prompt for the contractor’s name and how many hours they have worked that month.</a:t>
            </a:r>
          </a:p>
          <a:p>
            <a:pPr lvl="1"/>
            <a:r>
              <a:rPr lang="en-GB" dirty="0"/>
              <a:t>It should output the contractor’s name and the amount to pay the contractor.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2984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56C4A4-3481-E387-C393-F3D1A6D03A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09872CD-B23E-D516-A959-CA8C68B29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6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58D0CE7-A70E-DA0F-D844-72D70AB855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4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0CFAF93-FCAC-F556-F68D-9BD467C687B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>
                <a:solidFill>
                  <a:srgbClr val="C00000"/>
                </a:solidFill>
              </a:rPr>
              <a:t>Identify and write variables </a:t>
            </a:r>
            <a:r>
              <a:rPr lang="en-GB" dirty="0"/>
              <a:t>for this program in </a:t>
            </a:r>
            <a:r>
              <a:rPr lang="en-GB" b="1" dirty="0"/>
              <a:t>Camel Hump and pascal format</a:t>
            </a:r>
            <a:r>
              <a:rPr lang="en-GB" dirty="0"/>
              <a:t>. </a:t>
            </a:r>
          </a:p>
          <a:p>
            <a:endParaRPr lang="en-GB" dirty="0"/>
          </a:p>
          <a:p>
            <a:pPr lvl="1"/>
            <a:r>
              <a:rPr lang="en-GB" dirty="0"/>
              <a:t>Create a solution for calculating the total amount to pay for items in a customer’s shopping basket. In this problem, the customer wishes to purchase three items. Create a solution to prompt for the price of each item.</a:t>
            </a:r>
          </a:p>
          <a:p>
            <a:pPr lvl="1"/>
            <a:r>
              <a:rPr lang="en-GB" dirty="0"/>
              <a:t>It should calculate the final, total price, which should include:</a:t>
            </a:r>
          </a:p>
          <a:p>
            <a:pPr lvl="2"/>
            <a:r>
              <a:rPr lang="en-GB" dirty="0"/>
              <a:t>The sum of all items.</a:t>
            </a:r>
          </a:p>
          <a:p>
            <a:pPr lvl="2"/>
            <a:r>
              <a:rPr lang="en-GB" dirty="0"/>
              <a:t>The standard VAT rate, 20%, which is not included as part of an item price.</a:t>
            </a:r>
          </a:p>
          <a:p>
            <a:pPr lvl="2"/>
            <a:r>
              <a:rPr lang="en-GB" dirty="0"/>
              <a:t>The delivery charge which is a flat rate of £3.99.</a:t>
            </a:r>
          </a:p>
          <a:p>
            <a:pPr lvl="1"/>
            <a:r>
              <a:rPr lang="en-GB" dirty="0"/>
              <a:t>The program should output the price of each item, the VAT charged, the delivery charge and the final total price.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3000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90110AA-F528-3226-2D25-46C422FE860A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34813" y="5689600"/>
            <a:ext cx="357187" cy="355600"/>
          </a:xfrm>
        </p:spPr>
        <p:txBody>
          <a:bodyPr/>
          <a:lstStyle/>
          <a:p>
            <a:fld id="{74D77D2B-B223-4A5F-B2B2-5AE626418F0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601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1_UWTSD Serif 2025_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_2" id="{B6913785-96E4-4712-8393-7C5A02A3851A}" vid="{1865C400-15EC-4F82-9CB3-FF32190DBFC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0B1A72B1727944BA974A8330C49DD1" ma:contentTypeVersion="11" ma:contentTypeDescription="Create a new document." ma:contentTypeScope="" ma:versionID="510c89f2e0abf3c839d7453871649485">
  <xsd:schema xmlns:xsd="http://www.w3.org/2001/XMLSchema" xmlns:xs="http://www.w3.org/2001/XMLSchema" xmlns:p="http://schemas.microsoft.com/office/2006/metadata/properties" xmlns:ns3="ea615e75-cfa6-4777-b3e2-cd5725779d91" targetNamespace="http://schemas.microsoft.com/office/2006/metadata/properties" ma:root="true" ma:fieldsID="a76fa69accdd7a8673ebeaf3f2749192" ns3:_="">
    <xsd:import namespace="ea615e75-cfa6-4777-b3e2-cd5725779d9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a615e75-cfa6-4777-b3e2-cd5725779d9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5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a615e75-cfa6-4777-b3e2-cd5725779d91" xsi:nil="true"/>
  </documentManagement>
</p:properties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DC056CAE-51EF-4890-AED2-F3B6DC026D7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a615e75-cfa6-4777-b3e2-cd5725779d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4.xml><?xml version="1.0" encoding="utf-8"?>
<ds:datastoreItem xmlns:ds="http://schemas.openxmlformats.org/officeDocument/2006/customXml" ds:itemID="{3DA0CCF4-4077-4FB7-BF2C-F4BEB4B99FBC}">
  <ds:schemaRefs>
    <ds:schemaRef ds:uri="http://schemas.microsoft.com/sharepoint/v3/contenttype/forms"/>
  </ds:schemaRefs>
</ds:datastoreItem>
</file>

<file path=customXml/itemProps5.xml><?xml version="1.0" encoding="utf-8"?>
<ds:datastoreItem xmlns:ds="http://schemas.openxmlformats.org/officeDocument/2006/customXml" ds:itemID="{EE8E775A-0B8C-4157-BC74-A0A1FEA8B0E0}">
  <ds:schemaRefs>
    <ds:schemaRef ds:uri="http://www.w3.org/XML/1998/namespace"/>
    <ds:schemaRef ds:uri="http://purl.org/dc/elements/1.1/"/>
    <ds:schemaRef ds:uri="http://purl.org/dc/terms/"/>
    <ds:schemaRef ds:uri="http://schemas.microsoft.com/office/infopath/2007/PartnerControls"/>
    <ds:schemaRef ds:uri="http://schemas.microsoft.com/office/2006/documentManagement/types"/>
    <ds:schemaRef ds:uri="ea615e75-cfa6-4777-b3e2-cd5725779d91"/>
    <ds:schemaRef ds:uri="http://schemas.openxmlformats.org/package/2006/metadata/core-properties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Serif 2025_2</Template>
  <TotalTime>596</TotalTime>
  <Words>482</Words>
  <Application>Microsoft Office PowerPoint</Application>
  <PresentationFormat>Widescreen</PresentationFormat>
  <Paragraphs>62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Arial</vt:lpstr>
      <vt:lpstr>Calibri</vt:lpstr>
      <vt:lpstr>Calibri Light</vt:lpstr>
      <vt:lpstr>Wingdings</vt:lpstr>
      <vt:lpstr>1_UWTSD Serif 2025_2</vt:lpstr>
      <vt:lpstr>Analysing and Solving Problems (ACCA4019)  Week 4</vt:lpstr>
      <vt:lpstr>Weekly schedule</vt:lpstr>
      <vt:lpstr>Exercise 1</vt:lpstr>
      <vt:lpstr>Exercise 2</vt:lpstr>
      <vt:lpstr>Exercise 3</vt:lpstr>
      <vt:lpstr>Exercise 4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Serif Salem</cp:lastModifiedBy>
  <cp:revision>5</cp:revision>
  <cp:lastPrinted>2014-09-29T16:21:25Z</cp:lastPrinted>
  <dcterms:created xsi:type="dcterms:W3CDTF">2013-09-18T07:00:31Z</dcterms:created>
  <dcterms:modified xsi:type="dcterms:W3CDTF">2025-06-01T12:34:26Z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  <property fmtid="{D5CDD505-2E9C-101B-9397-08002B2CF9AE}" pid="3" name="ContentTypeId">
    <vt:lpwstr>0x0101003E0B1A72B1727944BA974A8330C49DD1</vt:lpwstr>
  </property>
</Properties>
</file>