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292" r:id="rId3"/>
    <p:sldId id="293" r:id="rId4"/>
    <p:sldId id="294" r:id="rId5"/>
    <p:sldId id="295" r:id="rId6"/>
    <p:sldId id="296" r:id="rId7"/>
    <p:sldId id="297" r:id="rId8"/>
    <p:sldId id="298" r:id="rId9"/>
    <p:sldId id="299" r:id="rId10"/>
    <p:sldId id="300" r:id="rId11"/>
    <p:sldId id="301" r:id="rId12"/>
    <p:sldId id="302" r:id="rId13"/>
    <p:sldId id="303" r:id="rId14"/>
    <p:sldId id="304" r:id="rId15"/>
    <p:sldId id="305" r:id="rId16"/>
    <p:sldId id="306" r:id="rId17"/>
    <p:sldId id="307" r:id="rId18"/>
    <p:sldId id="308" r:id="rId19"/>
    <p:sldId id="309" r:id="rId20"/>
    <p:sldId id="310" r:id="rId21"/>
    <p:sldId id="311" r:id="rId22"/>
    <p:sldId id="312" r:id="rId23"/>
    <p:sldId id="313" r:id="rId24"/>
    <p:sldId id="314" r:id="rId25"/>
    <p:sldId id="315" r:id="rId26"/>
    <p:sldId id="316" r:id="rId27"/>
    <p:sldId id="317" r:id="rId28"/>
    <p:sldId id="318" r:id="rId29"/>
    <p:sldId id="319" r:id="rId30"/>
    <p:sldId id="320" r:id="rId31"/>
    <p:sldId id="321" r:id="rId32"/>
    <p:sldId id="322" r:id="rId33"/>
    <p:sldId id="32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91143" autoAdjust="0"/>
  </p:normalViewPr>
  <p:slideViewPr>
    <p:cSldViewPr snapToGrid="0">
      <p:cViewPr varScale="1">
        <p:scale>
          <a:sx n="68" d="100"/>
          <a:sy n="68" d="100"/>
        </p:scale>
        <p:origin x="816" y="60"/>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C6F8D7-7A91-46B2-8CAC-163223626707}" type="datetimeFigureOut">
              <a:rPr lang="en-GB" smtClean="0"/>
              <a:t>07/02/2018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C4DF1F-F868-4B47-8C39-03DCBBCB3375}" type="slidenum">
              <a:rPr lang="en-GB" smtClean="0"/>
              <a:t>‹#›</a:t>
            </a:fld>
            <a:endParaRPr lang="en-GB"/>
          </a:p>
        </p:txBody>
      </p:sp>
    </p:spTree>
    <p:extLst>
      <p:ext uri="{BB962C8B-B14F-4D97-AF65-F5344CB8AC3E}">
        <p14:creationId xmlns:p14="http://schemas.microsoft.com/office/powerpoint/2010/main" val="56642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totaljobs.com/careers-advice/job-profile/travel-leisure-jobs/zoo-keeper-job-description"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741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Calibri" charset="0"/>
              <a:ea typeface="ＭＳ Ｐゴシック" charset="0"/>
              <a:cs typeface="ＭＳ Ｐゴシック" charset="0"/>
            </a:endParaRPr>
          </a:p>
        </p:txBody>
      </p:sp>
      <p:sp>
        <p:nvSpPr>
          <p:cNvPr id="1741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9C1FF1C-CDE6-FF4F-8301-FFCD985091F4}" type="slidenum">
              <a:rPr lang="en-US" sz="1200"/>
              <a:pPr eaLnBrk="1" hangingPunct="1"/>
              <a:t>2</a:t>
            </a:fld>
            <a:endParaRPr lang="en-US" sz="1200"/>
          </a:p>
        </p:txBody>
      </p:sp>
    </p:spTree>
    <p:extLst>
      <p:ext uri="{BB962C8B-B14F-4D97-AF65-F5344CB8AC3E}">
        <p14:creationId xmlns:p14="http://schemas.microsoft.com/office/powerpoint/2010/main" val="2348407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TUPE – Transfer of Undertakings/Change of Ownership</a:t>
            </a:r>
          </a:p>
          <a:p>
            <a:r>
              <a:rPr lang="en-US" dirty="0" smtClean="0"/>
              <a:t>http://</a:t>
            </a:r>
            <a:r>
              <a:rPr lang="en-US" dirty="0" err="1" smtClean="0"/>
              <a:t>www.employmentlaws.co.uk</a:t>
            </a:r>
            <a:r>
              <a:rPr lang="en-US" dirty="0" smtClean="0"/>
              <a:t>/guide/</a:t>
            </a:r>
            <a:r>
              <a:rPr lang="en-US" dirty="0" err="1" smtClean="0"/>
              <a:t>guide_home.html</a:t>
            </a:r>
            <a:endParaRPr lang="en-US" dirty="0" smtClean="0"/>
          </a:p>
          <a:p>
            <a:endParaRPr lang="en-US" dirty="0"/>
          </a:p>
        </p:txBody>
      </p:sp>
      <p:sp>
        <p:nvSpPr>
          <p:cNvPr id="4" name="Slide Number Placeholder 3"/>
          <p:cNvSpPr>
            <a:spLocks noGrp="1"/>
          </p:cNvSpPr>
          <p:nvPr>
            <p:ph type="sldNum" sz="quarter" idx="10"/>
          </p:nvPr>
        </p:nvSpPr>
        <p:spPr/>
        <p:txBody>
          <a:bodyPr/>
          <a:lstStyle/>
          <a:p>
            <a:pPr>
              <a:defRPr/>
            </a:pPr>
            <a:fld id="{A6AE1C47-5190-C944-9562-9D371B7B88D1}" type="slidenum">
              <a:rPr lang="en-US" smtClean="0"/>
              <a:pPr>
                <a:defRPr/>
              </a:pPr>
              <a:t>5</a:t>
            </a:fld>
            <a:endParaRPr lang="en-US"/>
          </a:p>
        </p:txBody>
      </p:sp>
    </p:spTree>
    <p:extLst>
      <p:ext uri="{BB962C8B-B14F-4D97-AF65-F5344CB8AC3E}">
        <p14:creationId xmlns:p14="http://schemas.microsoft.com/office/powerpoint/2010/main" val="22841349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5222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Calibri" charset="0"/>
              <a:ea typeface="ＭＳ Ｐゴシック" charset="0"/>
              <a:cs typeface="ＭＳ Ｐゴシック" charset="0"/>
            </a:endParaRPr>
          </a:p>
        </p:txBody>
      </p:sp>
      <p:sp>
        <p:nvSpPr>
          <p:cNvPr id="5222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03125E9-2CFC-044B-92F9-76B359CA8FC8}" type="slidenum">
              <a:rPr lang="en-US" sz="1200">
                <a:latin typeface="Calibri" charset="0"/>
              </a:rPr>
              <a:pPr eaLnBrk="1" hangingPunct="1"/>
              <a:t>7</a:t>
            </a:fld>
            <a:endParaRPr lang="en-US" sz="1200">
              <a:latin typeface="Calibri" charset="0"/>
            </a:endParaRPr>
          </a:p>
        </p:txBody>
      </p:sp>
    </p:spTree>
    <p:extLst>
      <p:ext uri="{BB962C8B-B14F-4D97-AF65-F5344CB8AC3E}">
        <p14:creationId xmlns:p14="http://schemas.microsoft.com/office/powerpoint/2010/main" val="40852269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5529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dirty="0" smtClean="0">
                <a:latin typeface="Calibri" charset="0"/>
                <a:ea typeface="ＭＳ Ｐゴシック" charset="0"/>
                <a:cs typeface="ＭＳ Ｐゴシック" charset="0"/>
              </a:rPr>
              <a:t>Total Jobs, Zoo Keeper </a:t>
            </a:r>
            <a:r>
              <a:rPr lang="en-US" sz="1200" dirty="0" smtClean="0">
                <a:hlinkClick r:id="rId3"/>
              </a:rPr>
              <a:t>http://www.totaljobs.com/careers-advice/job-profile/travel-leisure-jobs/zoo-keeper-job-description</a:t>
            </a:r>
            <a:r>
              <a:rPr lang="en-US" sz="1200" dirty="0" smtClean="0"/>
              <a:t> </a:t>
            </a:r>
          </a:p>
          <a:p>
            <a:endParaRPr lang="en-US" dirty="0">
              <a:latin typeface="Calibri" charset="0"/>
              <a:ea typeface="ＭＳ Ｐゴシック" charset="0"/>
              <a:cs typeface="ＭＳ Ｐゴシック" charset="0"/>
            </a:endParaRPr>
          </a:p>
        </p:txBody>
      </p:sp>
      <p:sp>
        <p:nvSpPr>
          <p:cNvPr id="552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4E4F577-0E20-2643-966F-4819279D26C5}" type="slidenum">
              <a:rPr lang="en-US" sz="1200">
                <a:latin typeface="Calibri" charset="0"/>
              </a:rPr>
              <a:pPr eaLnBrk="1" hangingPunct="1"/>
              <a:t>9</a:t>
            </a:fld>
            <a:endParaRPr lang="en-US" sz="1200">
              <a:latin typeface="Calibri" charset="0"/>
            </a:endParaRPr>
          </a:p>
        </p:txBody>
      </p:sp>
    </p:spTree>
    <p:extLst>
      <p:ext uri="{BB962C8B-B14F-4D97-AF65-F5344CB8AC3E}">
        <p14:creationId xmlns:p14="http://schemas.microsoft.com/office/powerpoint/2010/main" val="31965648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5734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Calibri" charset="0"/>
              <a:ea typeface="ＭＳ Ｐゴシック" charset="0"/>
              <a:cs typeface="ＭＳ Ｐゴシック" charset="0"/>
            </a:endParaRPr>
          </a:p>
        </p:txBody>
      </p:sp>
      <p:sp>
        <p:nvSpPr>
          <p:cNvPr id="5734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07DDE66-AEC1-A34F-8212-A0CA1247DEA0}" type="slidenum">
              <a:rPr lang="en-US" sz="1200">
                <a:latin typeface="Calibri" charset="0"/>
              </a:rPr>
              <a:pPr eaLnBrk="1" hangingPunct="1"/>
              <a:t>10</a:t>
            </a:fld>
            <a:endParaRPr lang="en-US" sz="1200">
              <a:latin typeface="Calibri" charset="0"/>
            </a:endParaRPr>
          </a:p>
        </p:txBody>
      </p:sp>
    </p:spTree>
    <p:extLst>
      <p:ext uri="{BB962C8B-B14F-4D97-AF65-F5344CB8AC3E}">
        <p14:creationId xmlns:p14="http://schemas.microsoft.com/office/powerpoint/2010/main" val="32758099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5939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latin typeface="Calibri" charset="0"/>
                <a:ea typeface="ＭＳ Ｐゴシック" charset="0"/>
                <a:cs typeface="ＭＳ Ｐゴシック" charset="0"/>
              </a:rPr>
              <a:t>A useful process for refining and writing job descriptions responsibilities into fewer points and ('responsibilities' rather than 'individual tasks'), is to group the many individual tasks into main responsibility areas, such as the list below (not all will be applicable to any single role). </a:t>
            </a:r>
          </a:p>
          <a:p>
            <a:endParaRPr lang="en-US">
              <a:latin typeface="Calibri" charset="0"/>
              <a:ea typeface="ＭＳ Ｐゴシック" charset="0"/>
              <a:cs typeface="ＭＳ Ｐゴシック" charset="0"/>
            </a:endParaRPr>
          </a:p>
        </p:txBody>
      </p:sp>
      <p:sp>
        <p:nvSpPr>
          <p:cNvPr id="5939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2E7DF94-0B47-DB41-8177-E46EA6D23522}" type="slidenum">
              <a:rPr lang="en-US" sz="1200">
                <a:latin typeface="Calibri" charset="0"/>
              </a:rPr>
              <a:pPr eaLnBrk="1" hangingPunct="1"/>
              <a:t>11</a:t>
            </a:fld>
            <a:endParaRPr lang="en-US" sz="1200">
              <a:latin typeface="Calibri" charset="0"/>
            </a:endParaRPr>
          </a:p>
        </p:txBody>
      </p:sp>
    </p:spTree>
    <p:extLst>
      <p:ext uri="{BB962C8B-B14F-4D97-AF65-F5344CB8AC3E}">
        <p14:creationId xmlns:p14="http://schemas.microsoft.com/office/powerpoint/2010/main" val="10180906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6144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latin typeface="Calibri" charset="0"/>
                <a:ea typeface="ＭＳ Ｐゴシック" charset="0"/>
                <a:cs typeface="ＭＳ Ｐゴシック" charset="0"/>
              </a:rPr>
              <a:t>A useful process for refining and writing job descriptions responsibilities into fewer points and ('responsibilities' rather than 'individual tasks'), is to group the many individual tasks into main responsibility areas, such as the list below (not all will be applicable to any single role). </a:t>
            </a:r>
          </a:p>
          <a:p>
            <a:endParaRPr lang="en-US">
              <a:latin typeface="Calibri" charset="0"/>
              <a:ea typeface="ＭＳ Ｐゴシック" charset="0"/>
              <a:cs typeface="ＭＳ Ｐゴシック" charset="0"/>
            </a:endParaRPr>
          </a:p>
        </p:txBody>
      </p:sp>
      <p:sp>
        <p:nvSpPr>
          <p:cNvPr id="6144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8F28E83-A0E6-884A-9A5C-8C57B331D24B}" type="slidenum">
              <a:rPr lang="en-US" sz="1200">
                <a:latin typeface="Calibri" charset="0"/>
              </a:rPr>
              <a:pPr eaLnBrk="1" hangingPunct="1"/>
              <a:t>12</a:t>
            </a:fld>
            <a:endParaRPr lang="en-US" sz="1200">
              <a:latin typeface="Calibri" charset="0"/>
            </a:endParaRPr>
          </a:p>
        </p:txBody>
      </p:sp>
    </p:spTree>
    <p:extLst>
      <p:ext uri="{BB962C8B-B14F-4D97-AF65-F5344CB8AC3E}">
        <p14:creationId xmlns:p14="http://schemas.microsoft.com/office/powerpoint/2010/main" val="16361614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t>For example:</a:t>
            </a:r>
            <a:r>
              <a:rPr lang="en-GB" dirty="0" smtClean="0"/>
              <a:t/>
            </a:r>
            <a:br>
              <a:rPr lang="en-GB" dirty="0" smtClean="0"/>
            </a:br>
            <a:r>
              <a:rPr lang="en-GB" dirty="0" smtClean="0"/>
              <a:t/>
            </a:r>
            <a:br>
              <a:rPr lang="en-GB" dirty="0" smtClean="0"/>
            </a:br>
            <a:r>
              <a:rPr lang="en-GB" dirty="0" smtClean="0"/>
              <a:t>A cinema manager turns away a wheelchair user because they assume, without checking, that the disabled person could be in danger in the event of a fire. Although the manager genuinely believes that refusing admission to wheelchair users is necessary in order not to endanger the health or safety of either the disabled person or other cinemagoers, they have not made enquiries as to whether there are adequate means of escape (which there are). The belief is therefore unlikely to be reasonably held. In these circumstances, the refusal of admission is unlikely to be justified. The right approach is for the manager to check the facts and to make a decision based upon them.</a:t>
            </a:r>
          </a:p>
          <a:p>
            <a:endParaRPr lang="en-GB" dirty="0"/>
          </a:p>
        </p:txBody>
      </p:sp>
      <p:sp>
        <p:nvSpPr>
          <p:cNvPr id="4" name="Slide Number Placeholder 3"/>
          <p:cNvSpPr>
            <a:spLocks noGrp="1"/>
          </p:cNvSpPr>
          <p:nvPr>
            <p:ph type="sldNum" sz="quarter" idx="10"/>
          </p:nvPr>
        </p:nvSpPr>
        <p:spPr/>
        <p:txBody>
          <a:bodyPr/>
          <a:lstStyle/>
          <a:p>
            <a:pPr>
              <a:defRPr/>
            </a:pPr>
            <a:fld id="{F15F9D5B-FAEA-43AC-9462-8293F1F1A5CD}" type="slidenum">
              <a:rPr lang="en-GB" smtClean="0"/>
              <a:pPr>
                <a:defRPr/>
              </a:pPr>
              <a:t>17</a:t>
            </a:fld>
            <a:endParaRPr lang="en-GB"/>
          </a:p>
        </p:txBody>
      </p:sp>
    </p:spTree>
    <p:extLst>
      <p:ext uri="{BB962C8B-B14F-4D97-AF65-F5344CB8AC3E}">
        <p14:creationId xmlns:p14="http://schemas.microsoft.com/office/powerpoint/2010/main" val="3207179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F15F9D5B-FAEA-43AC-9462-8293F1F1A5CD}" type="slidenum">
              <a:rPr lang="en-GB" smtClean="0"/>
              <a:pPr>
                <a:defRPr/>
              </a:pPr>
              <a:t>18</a:t>
            </a:fld>
            <a:endParaRPr lang="en-GB"/>
          </a:p>
        </p:txBody>
      </p:sp>
    </p:spTree>
    <p:extLst>
      <p:ext uri="{BB962C8B-B14F-4D97-AF65-F5344CB8AC3E}">
        <p14:creationId xmlns:p14="http://schemas.microsoft.com/office/powerpoint/2010/main" val="18872477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Worst First Day Ever https://</a:t>
            </a:r>
            <a:r>
              <a:rPr lang="en-US" dirty="0" err="1" smtClean="0"/>
              <a:t>www.youtube.com</a:t>
            </a:r>
            <a:r>
              <a:rPr lang="en-US" dirty="0" smtClean="0"/>
              <a:t>/</a:t>
            </a:r>
            <a:r>
              <a:rPr lang="en-US" dirty="0" err="1" smtClean="0"/>
              <a:t>watch?v</a:t>
            </a:r>
            <a:r>
              <a:rPr lang="en-US" dirty="0" smtClean="0"/>
              <a:t>=IpQygM92lFM</a:t>
            </a:r>
          </a:p>
          <a:p>
            <a:r>
              <a:rPr lang="en-US" dirty="0" smtClean="0"/>
              <a:t>Blind Date https://</a:t>
            </a:r>
            <a:r>
              <a:rPr lang="en-US" dirty="0" err="1" smtClean="0"/>
              <a:t>www.youtube.com</a:t>
            </a:r>
            <a:r>
              <a:rPr lang="en-US" dirty="0" smtClean="0"/>
              <a:t>/</a:t>
            </a:r>
            <a:r>
              <a:rPr lang="en-US" dirty="0" err="1" smtClean="0"/>
              <a:t>watch?v</a:t>
            </a:r>
            <a:r>
              <a:rPr lang="en-US" dirty="0" smtClean="0"/>
              <a:t>=6km5449pYJs</a:t>
            </a:r>
          </a:p>
          <a:p>
            <a:r>
              <a:rPr lang="en-US" dirty="0" smtClean="0"/>
              <a:t>Chat Up https://</a:t>
            </a:r>
            <a:r>
              <a:rPr lang="en-US" dirty="0" err="1" smtClean="0"/>
              <a:t>www.youtube.com</a:t>
            </a:r>
            <a:r>
              <a:rPr lang="en-US" dirty="0" smtClean="0"/>
              <a:t>/</a:t>
            </a:r>
            <a:r>
              <a:rPr lang="en-US" dirty="0" err="1" smtClean="0"/>
              <a:t>watch?v</a:t>
            </a:r>
            <a:r>
              <a:rPr lang="en-US" dirty="0" smtClean="0"/>
              <a:t>=pr4Nv73cty4</a:t>
            </a:r>
          </a:p>
          <a:p>
            <a:r>
              <a:rPr lang="en-US" dirty="0" smtClean="0"/>
              <a:t>Scope https://</a:t>
            </a:r>
            <a:r>
              <a:rPr lang="en-US" dirty="0" err="1" smtClean="0"/>
              <a:t>www.scope.org.uk</a:t>
            </a:r>
            <a:r>
              <a:rPr lang="en-US" dirty="0" smtClean="0"/>
              <a:t>/</a:t>
            </a:r>
          </a:p>
          <a:p>
            <a:endParaRPr lang="en-US" dirty="0"/>
          </a:p>
        </p:txBody>
      </p:sp>
      <p:sp>
        <p:nvSpPr>
          <p:cNvPr id="4" name="Slide Number Placeholder 3"/>
          <p:cNvSpPr>
            <a:spLocks noGrp="1"/>
          </p:cNvSpPr>
          <p:nvPr>
            <p:ph type="sldNum" sz="quarter" idx="10"/>
          </p:nvPr>
        </p:nvSpPr>
        <p:spPr/>
        <p:txBody>
          <a:bodyPr/>
          <a:lstStyle/>
          <a:p>
            <a:pPr>
              <a:defRPr/>
            </a:pPr>
            <a:fld id="{A6AE1C47-5190-C944-9562-9D371B7B88D1}" type="slidenum">
              <a:rPr lang="en-US" smtClean="0"/>
              <a:pPr>
                <a:defRPr/>
              </a:pPr>
              <a:t>20</a:t>
            </a:fld>
            <a:endParaRPr lang="en-US"/>
          </a:p>
        </p:txBody>
      </p:sp>
    </p:spTree>
    <p:extLst>
      <p:ext uri="{BB962C8B-B14F-4D97-AF65-F5344CB8AC3E}">
        <p14:creationId xmlns:p14="http://schemas.microsoft.com/office/powerpoint/2010/main" val="30283669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6553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GB">
                <a:latin typeface="Calibri" charset="0"/>
                <a:ea typeface="ＭＳ Ｐゴシック" charset="0"/>
                <a:cs typeface="ＭＳ Ｐゴシック" charset="0"/>
              </a:rPr>
              <a:t>When it comes to pay and benefits (sometimes known as the remuneration package) you will want to attract the best person for the job by offering a competitive salary. At the same time, you will want to keep your costs as low as possible, while reflecting the value and contribution they add to your profit and success. Here are some steps you can take to help you determine pay levels.</a:t>
            </a:r>
          </a:p>
          <a:p>
            <a:endParaRPr lang="en-US">
              <a:latin typeface="Calibri" charset="0"/>
              <a:ea typeface="ＭＳ Ｐゴシック" charset="0"/>
              <a:cs typeface="ＭＳ Ｐゴシック" charset="0"/>
            </a:endParaRPr>
          </a:p>
        </p:txBody>
      </p:sp>
      <p:sp>
        <p:nvSpPr>
          <p:cNvPr id="6553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88FECB9-9225-9D40-9450-024646624426}" type="slidenum">
              <a:rPr lang="en-US" sz="1200">
                <a:latin typeface="Calibri" charset="0"/>
              </a:rPr>
              <a:pPr eaLnBrk="1" hangingPunct="1"/>
              <a:t>21</a:t>
            </a:fld>
            <a:endParaRPr lang="en-US" sz="1200">
              <a:latin typeface="Calibri" charset="0"/>
            </a:endParaRPr>
          </a:p>
        </p:txBody>
      </p:sp>
    </p:spTree>
    <p:extLst>
      <p:ext uri="{BB962C8B-B14F-4D97-AF65-F5344CB8AC3E}">
        <p14:creationId xmlns:p14="http://schemas.microsoft.com/office/powerpoint/2010/main" val="7375632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https://</a:t>
            </a:r>
            <a:r>
              <a:rPr lang="en-US" dirty="0" err="1" smtClean="0"/>
              <a:t>www.gov.uk</a:t>
            </a:r>
            <a:r>
              <a:rPr lang="en-US" dirty="0" smtClean="0"/>
              <a:t>/national-minimum-wage-rates</a:t>
            </a:r>
            <a:endParaRPr lang="en-US" dirty="0"/>
          </a:p>
        </p:txBody>
      </p:sp>
      <p:sp>
        <p:nvSpPr>
          <p:cNvPr id="4" name="Slide Number Placeholder 3"/>
          <p:cNvSpPr>
            <a:spLocks noGrp="1"/>
          </p:cNvSpPr>
          <p:nvPr>
            <p:ph type="sldNum" sz="quarter" idx="10"/>
          </p:nvPr>
        </p:nvSpPr>
        <p:spPr/>
        <p:txBody>
          <a:bodyPr/>
          <a:lstStyle/>
          <a:p>
            <a:pPr>
              <a:defRPr/>
            </a:pPr>
            <a:fld id="{A6AE1C47-5190-C944-9562-9D371B7B88D1}" type="slidenum">
              <a:rPr lang="en-US" smtClean="0"/>
              <a:pPr>
                <a:defRPr/>
              </a:pPr>
              <a:t>25</a:t>
            </a:fld>
            <a:endParaRPr lang="en-US"/>
          </a:p>
        </p:txBody>
      </p:sp>
    </p:spTree>
    <p:extLst>
      <p:ext uri="{BB962C8B-B14F-4D97-AF65-F5344CB8AC3E}">
        <p14:creationId xmlns:p14="http://schemas.microsoft.com/office/powerpoint/2010/main" val="18766576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https://</a:t>
            </a:r>
            <a:r>
              <a:rPr lang="en-US" dirty="0" err="1" smtClean="0"/>
              <a:t>www.gov.uk</a:t>
            </a:r>
            <a:r>
              <a:rPr lang="en-US" dirty="0" smtClean="0"/>
              <a:t>/national-minimum-wage/who-gets-the-minimum-wage</a:t>
            </a:r>
            <a:endParaRPr lang="en-US" dirty="0"/>
          </a:p>
        </p:txBody>
      </p:sp>
      <p:sp>
        <p:nvSpPr>
          <p:cNvPr id="4" name="Slide Number Placeholder 3"/>
          <p:cNvSpPr>
            <a:spLocks noGrp="1"/>
          </p:cNvSpPr>
          <p:nvPr>
            <p:ph type="sldNum" sz="quarter" idx="10"/>
          </p:nvPr>
        </p:nvSpPr>
        <p:spPr/>
        <p:txBody>
          <a:bodyPr/>
          <a:lstStyle/>
          <a:p>
            <a:pPr>
              <a:defRPr/>
            </a:pPr>
            <a:fld id="{A6AE1C47-5190-C944-9562-9D371B7B88D1}" type="slidenum">
              <a:rPr lang="en-US" smtClean="0"/>
              <a:pPr>
                <a:defRPr/>
              </a:pPr>
              <a:t>26</a:t>
            </a:fld>
            <a:endParaRPr lang="en-US"/>
          </a:p>
        </p:txBody>
      </p:sp>
    </p:spTree>
    <p:extLst>
      <p:ext uri="{BB962C8B-B14F-4D97-AF65-F5344CB8AC3E}">
        <p14:creationId xmlns:p14="http://schemas.microsoft.com/office/powerpoint/2010/main" val="14450990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7680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GB">
                <a:latin typeface="Calibri" charset="0"/>
                <a:ea typeface="ＭＳ Ｐゴシック" charset="0"/>
                <a:cs typeface="ＭＳ Ｐゴシック" charset="0"/>
              </a:rPr>
              <a:t>Most people are entitled to certain statutory rights, although often qualifying conditions must be fulfilled before a right may be claimed. </a:t>
            </a:r>
          </a:p>
          <a:p>
            <a:r>
              <a:rPr lang="en-GB">
                <a:latin typeface="Calibri" charset="0"/>
                <a:ea typeface="ＭＳ Ｐゴシック" charset="0"/>
                <a:cs typeface="ＭＳ Ｐゴシック" charset="0"/>
              </a:rPr>
              <a:t>These rights relate to:</a:t>
            </a:r>
          </a:p>
          <a:p>
            <a:r>
              <a:rPr lang="en-GB">
                <a:latin typeface="Calibri" charset="0"/>
                <a:ea typeface="ＭＳ Ｐゴシック" charset="0"/>
                <a:cs typeface="ＭＳ Ｐゴシック" charset="0"/>
              </a:rPr>
              <a:t>disputes and grievances </a:t>
            </a:r>
          </a:p>
          <a:p>
            <a:r>
              <a:rPr lang="en-GB">
                <a:latin typeface="Calibri" charset="0"/>
                <a:ea typeface="ＭＳ Ｐゴシック" charset="0"/>
                <a:cs typeface="ＭＳ Ｐゴシック" charset="0"/>
              </a:rPr>
              <a:t>sickness leave and pay </a:t>
            </a:r>
          </a:p>
          <a:p>
            <a:r>
              <a:rPr lang="en-GB">
                <a:latin typeface="Calibri" charset="0"/>
                <a:ea typeface="ＭＳ Ｐゴシック" charset="0"/>
                <a:cs typeface="ＭＳ Ｐゴシック" charset="0"/>
              </a:rPr>
              <a:t>maternity and paternity leave and pay</a:t>
            </a:r>
          </a:p>
          <a:p>
            <a:r>
              <a:rPr lang="en-GB">
                <a:latin typeface="Calibri" charset="0"/>
                <a:ea typeface="ＭＳ Ｐゴシック" charset="0"/>
                <a:cs typeface="ＭＳ Ｐゴシック" charset="0"/>
              </a:rPr>
              <a:t>health and safety </a:t>
            </a:r>
          </a:p>
          <a:p>
            <a:r>
              <a:rPr lang="en-GB">
                <a:latin typeface="Calibri" charset="0"/>
                <a:ea typeface="ＭＳ Ｐゴシック" charset="0"/>
                <a:cs typeface="ＭＳ Ｐゴシック" charset="0"/>
              </a:rPr>
              <a:t>protection against discrimination </a:t>
            </a:r>
          </a:p>
          <a:p>
            <a:r>
              <a:rPr lang="en-GB">
                <a:latin typeface="Calibri" charset="0"/>
                <a:ea typeface="ＭＳ Ｐゴシック" charset="0"/>
                <a:cs typeface="ＭＳ Ｐゴシック" charset="0"/>
              </a:rPr>
              <a:t>Some rights apply to all employees as soon as they start work, while others depend on factors such as length of service, continuity of employment and activities in addition to the job (eg union work). </a:t>
            </a:r>
          </a:p>
          <a:p>
            <a:r>
              <a:rPr lang="en-GB">
                <a:latin typeface="Calibri" charset="0"/>
                <a:ea typeface="ＭＳ Ｐゴシック" charset="0"/>
                <a:cs typeface="ＭＳ Ｐゴシック" charset="0"/>
              </a:rPr>
              <a:t>For more information, visit the Advisory, Conciliation and Arbitration Service (ACAS) website.</a:t>
            </a:r>
          </a:p>
          <a:p>
            <a:endParaRPr lang="en-US">
              <a:latin typeface="Calibri" charset="0"/>
              <a:ea typeface="ＭＳ Ｐゴシック" charset="0"/>
              <a:cs typeface="ＭＳ Ｐゴシック" charset="0"/>
            </a:endParaRPr>
          </a:p>
        </p:txBody>
      </p:sp>
      <p:sp>
        <p:nvSpPr>
          <p:cNvPr id="7680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C13DC6B-CF47-8B46-9095-93BB6AD59E7A}" type="slidenum">
              <a:rPr lang="en-US" sz="1200">
                <a:latin typeface="Calibri" charset="0"/>
              </a:rPr>
              <a:pPr eaLnBrk="1" hangingPunct="1"/>
              <a:t>28</a:t>
            </a:fld>
            <a:endParaRPr lang="en-US" sz="1200">
              <a:latin typeface="Calibri" charset="0"/>
            </a:endParaRPr>
          </a:p>
        </p:txBody>
      </p:sp>
    </p:spTree>
    <p:extLst>
      <p:ext uri="{BB962C8B-B14F-4D97-AF65-F5344CB8AC3E}">
        <p14:creationId xmlns:p14="http://schemas.microsoft.com/office/powerpoint/2010/main" val="37668983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8294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pPr>
            <a:r>
              <a:rPr lang="en-GB" sz="600" b="1">
                <a:latin typeface="Calibri" charset="0"/>
                <a:ea typeface="ＭＳ Ｐゴシック" charset="0"/>
                <a:cs typeface="ＭＳ Ｐゴシック" charset="0"/>
              </a:rPr>
              <a:t>Know What You're After</a:t>
            </a:r>
            <a:r>
              <a:rPr lang="en-GB" sz="600">
                <a:latin typeface="Calibri" charset="0"/>
                <a:ea typeface="ＭＳ Ｐゴシック" charset="0"/>
                <a:cs typeface="ＭＳ Ｐゴシック" charset="0"/>
              </a:rPr>
              <a:t/>
            </a:r>
            <a:br>
              <a:rPr lang="en-GB" sz="600">
                <a:latin typeface="Calibri" charset="0"/>
                <a:ea typeface="ＭＳ Ｐゴシック" charset="0"/>
                <a:cs typeface="ＭＳ Ｐゴシック" charset="0"/>
              </a:rPr>
            </a:br>
            <a:r>
              <a:rPr lang="en-GB" sz="600">
                <a:latin typeface="Calibri" charset="0"/>
                <a:ea typeface="ＭＳ Ｐゴシック" charset="0"/>
                <a:cs typeface="ＭＳ Ｐゴシック" charset="0"/>
              </a:rPr>
              <a:t>Before you start searching for the perfect candidate, you need to spend some time thinking about the job. Think about previous people who have held the position and what skills, knowledge, and personal qualities made them successful or unsuccessful. If possible, ask these people or their supervisors what factors contribute to being a good candidate for the job. Make a list of these factors and make sure that everyone involved with the selection process agrees that this is the criteria they are looking for.</a:t>
            </a:r>
          </a:p>
          <a:p>
            <a:pPr>
              <a:lnSpc>
                <a:spcPct val="80000"/>
              </a:lnSpc>
            </a:pPr>
            <a:endParaRPr lang="en-GB" sz="600" b="1">
              <a:latin typeface="Calibri" charset="0"/>
              <a:ea typeface="ＭＳ Ｐゴシック" charset="0"/>
              <a:cs typeface="ＭＳ Ｐゴシック" charset="0"/>
            </a:endParaRPr>
          </a:p>
          <a:p>
            <a:pPr>
              <a:lnSpc>
                <a:spcPct val="80000"/>
              </a:lnSpc>
            </a:pPr>
            <a:r>
              <a:rPr lang="en-GB" sz="600" b="1">
                <a:latin typeface="Calibri" charset="0"/>
                <a:ea typeface="ＭＳ Ｐゴシック" charset="0"/>
                <a:cs typeface="ＭＳ Ｐゴシック" charset="0"/>
              </a:rPr>
              <a:t>Ask the Right Questions</a:t>
            </a:r>
            <a:r>
              <a:rPr lang="en-GB" sz="600">
                <a:latin typeface="Calibri" charset="0"/>
                <a:ea typeface="ＭＳ Ｐゴシック" charset="0"/>
                <a:cs typeface="ＭＳ Ｐゴシック" charset="0"/>
              </a:rPr>
              <a:t/>
            </a:r>
            <a:br>
              <a:rPr lang="en-GB" sz="600">
                <a:latin typeface="Calibri" charset="0"/>
                <a:ea typeface="ＭＳ Ｐゴシック" charset="0"/>
                <a:cs typeface="ＭＳ Ｐゴシック" charset="0"/>
              </a:rPr>
            </a:br>
            <a:r>
              <a:rPr lang="en-GB" sz="600">
                <a:latin typeface="Calibri" charset="0"/>
                <a:ea typeface="ＭＳ Ｐゴシック" charset="0"/>
                <a:cs typeface="ＭＳ Ｐゴシック" charset="0"/>
              </a:rPr>
              <a:t>By using the criteria you have decided on, you can form pointed questions that make the most of your time with the candidate. </a:t>
            </a:r>
          </a:p>
          <a:p>
            <a:pPr>
              <a:lnSpc>
                <a:spcPct val="80000"/>
              </a:lnSpc>
            </a:pPr>
            <a:r>
              <a:rPr lang="en-GB" sz="600">
                <a:latin typeface="Calibri" charset="0"/>
                <a:ea typeface="ＭＳ Ｐゴシック" charset="0"/>
                <a:cs typeface="ＭＳ Ｐゴシック" charset="0"/>
              </a:rPr>
              <a:t>There are many different approaches to creating job interview questions:</a:t>
            </a:r>
          </a:p>
          <a:p>
            <a:pPr>
              <a:lnSpc>
                <a:spcPct val="80000"/>
              </a:lnSpc>
            </a:pPr>
            <a:r>
              <a:rPr lang="en-GB" sz="600">
                <a:latin typeface="Calibri" charset="0"/>
                <a:ea typeface="ＭＳ Ｐゴシック" charset="0"/>
                <a:cs typeface="ＭＳ Ｐゴシック" charset="0"/>
              </a:rPr>
              <a:t>•    </a:t>
            </a:r>
            <a:r>
              <a:rPr lang="en-GB" sz="600" i="1">
                <a:latin typeface="Calibri" charset="0"/>
                <a:ea typeface="ＭＳ Ｐゴシック" charset="0"/>
                <a:cs typeface="ＭＳ Ｐゴシック" charset="0"/>
              </a:rPr>
              <a:t>Fact-based or general questions</a:t>
            </a:r>
            <a:r>
              <a:rPr lang="en-GB" sz="600">
                <a:latin typeface="Calibri" charset="0"/>
                <a:ea typeface="ＭＳ Ｐゴシック" charset="0"/>
                <a:cs typeface="ＭＳ Ｐゴシック" charset="0"/>
              </a:rPr>
              <a:t>: "How many years did you work at [company x?]</a:t>
            </a:r>
            <a:br>
              <a:rPr lang="en-GB" sz="600">
                <a:latin typeface="Calibri" charset="0"/>
                <a:ea typeface="ＭＳ Ｐゴシック" charset="0"/>
                <a:cs typeface="ＭＳ Ｐゴシック" charset="0"/>
              </a:rPr>
            </a:br>
            <a:r>
              <a:rPr lang="en-GB" sz="600">
                <a:latin typeface="Calibri" charset="0"/>
                <a:ea typeface="ＭＳ Ｐゴシック" charset="0"/>
                <a:cs typeface="ＭＳ Ｐゴシック" charset="0"/>
              </a:rPr>
              <a:t>Most interviews include some questions that clarify information listed on the candidate's resume. </a:t>
            </a:r>
          </a:p>
          <a:p>
            <a:pPr>
              <a:lnSpc>
                <a:spcPct val="80000"/>
              </a:lnSpc>
            </a:pPr>
            <a:r>
              <a:rPr lang="en-GB" sz="600">
                <a:latin typeface="Calibri" charset="0"/>
                <a:ea typeface="ＭＳ Ｐゴシック" charset="0"/>
                <a:cs typeface="ＭＳ Ｐゴシック" charset="0"/>
              </a:rPr>
              <a:t>•    </a:t>
            </a:r>
            <a:r>
              <a:rPr lang="en-GB" sz="600" i="1">
                <a:latin typeface="Calibri" charset="0"/>
                <a:ea typeface="ＭＳ Ｐゴシック" charset="0"/>
                <a:cs typeface="ＭＳ Ｐゴシック" charset="0"/>
              </a:rPr>
              <a:t>Situational or hypothetical questions</a:t>
            </a:r>
            <a:r>
              <a:rPr lang="en-GB" sz="600">
                <a:latin typeface="Calibri" charset="0"/>
                <a:ea typeface="ＭＳ Ｐゴシック" charset="0"/>
                <a:cs typeface="ＭＳ Ｐゴシック" charset="0"/>
              </a:rPr>
              <a:t>: "What would you do if you saw a coworker stealing from the company?"</a:t>
            </a:r>
            <a:br>
              <a:rPr lang="en-GB" sz="600">
                <a:latin typeface="Calibri" charset="0"/>
                <a:ea typeface="ＭＳ Ｐゴシック" charset="0"/>
                <a:cs typeface="ＭＳ Ｐゴシック" charset="0"/>
              </a:rPr>
            </a:br>
            <a:r>
              <a:rPr lang="en-GB" sz="600">
                <a:latin typeface="Calibri" charset="0"/>
                <a:ea typeface="ＭＳ Ｐゴシック" charset="0"/>
                <a:cs typeface="ＭＳ Ｐゴシック" charset="0"/>
              </a:rPr>
              <a:t>Asking the candidate what he or she would do if placed in a certain situation is a situational question. </a:t>
            </a:r>
          </a:p>
          <a:p>
            <a:pPr>
              <a:lnSpc>
                <a:spcPct val="80000"/>
              </a:lnSpc>
            </a:pPr>
            <a:r>
              <a:rPr lang="en-GB" sz="600">
                <a:latin typeface="Calibri" charset="0"/>
                <a:ea typeface="ＭＳ Ｐゴシック" charset="0"/>
                <a:cs typeface="ＭＳ Ｐゴシック" charset="0"/>
              </a:rPr>
              <a:t>•    </a:t>
            </a:r>
            <a:r>
              <a:rPr lang="en-GB" sz="600" i="1">
                <a:latin typeface="Calibri" charset="0"/>
                <a:ea typeface="ＭＳ Ｐゴシック" charset="0"/>
                <a:cs typeface="ＭＳ Ｐゴシック" charset="0"/>
              </a:rPr>
              <a:t>Stress questions</a:t>
            </a:r>
            <a:r>
              <a:rPr lang="en-GB" sz="600">
                <a:latin typeface="Calibri" charset="0"/>
                <a:ea typeface="ＭＳ Ｐゴシック" charset="0"/>
                <a:cs typeface="ＭＳ Ｐゴシック" charset="0"/>
              </a:rPr>
              <a:t>: "Why would we hire you? You have no experience."</a:t>
            </a:r>
            <a:br>
              <a:rPr lang="en-GB" sz="600">
                <a:latin typeface="Calibri" charset="0"/>
                <a:ea typeface="ＭＳ Ｐゴシック" charset="0"/>
                <a:cs typeface="ＭＳ Ｐゴシック" charset="0"/>
              </a:rPr>
            </a:br>
            <a:r>
              <a:rPr lang="en-GB" sz="600">
                <a:latin typeface="Calibri" charset="0"/>
                <a:ea typeface="ＭＳ Ｐゴシック" charset="0"/>
                <a:cs typeface="ＭＳ Ｐゴシック" charset="0"/>
              </a:rPr>
              <a:t>Stress questions intentionally put the candidate in a stressful situation. The objective of these questions is to learn how the candidate reacts to stressful confrontation.</a:t>
            </a:r>
            <a:br>
              <a:rPr lang="en-GB" sz="600">
                <a:latin typeface="Calibri" charset="0"/>
                <a:ea typeface="ＭＳ Ｐゴシック" charset="0"/>
                <a:cs typeface="ＭＳ Ｐゴシック" charset="0"/>
              </a:rPr>
            </a:br>
            <a:r>
              <a:rPr lang="en-GB" sz="600">
                <a:latin typeface="Calibri" charset="0"/>
                <a:ea typeface="ＭＳ Ｐゴシック" charset="0"/>
                <a:cs typeface="ＭＳ Ｐゴシック" charset="0"/>
              </a:rPr>
              <a:t>•    </a:t>
            </a:r>
            <a:r>
              <a:rPr lang="en-GB" sz="600" i="1">
                <a:latin typeface="Calibri" charset="0"/>
                <a:ea typeface="ＭＳ Ｐゴシック" charset="0"/>
                <a:cs typeface="ＭＳ Ｐゴシック" charset="0"/>
              </a:rPr>
              <a:t>Behavioral questions</a:t>
            </a:r>
            <a:r>
              <a:rPr lang="en-GB" sz="600">
                <a:latin typeface="Calibri" charset="0"/>
                <a:ea typeface="ＭＳ Ｐゴシック" charset="0"/>
                <a:cs typeface="ＭＳ Ｐゴシック" charset="0"/>
              </a:rPr>
              <a:t>: "Tell me about a time when you initiated a project that resulted in increased productivity?"</a:t>
            </a:r>
          </a:p>
          <a:p>
            <a:pPr>
              <a:lnSpc>
                <a:spcPct val="80000"/>
              </a:lnSpc>
            </a:pPr>
            <a:r>
              <a:rPr lang="en-US" sz="600">
                <a:latin typeface="Calibri" charset="0"/>
                <a:ea typeface="ＭＳ Ｐゴシック" charset="0"/>
                <a:cs typeface="ＭＳ Ｐゴシック" charset="0"/>
              </a:rPr>
              <a:t> </a:t>
            </a:r>
            <a:endParaRPr lang="en-GB" sz="600">
              <a:latin typeface="Calibri" charset="0"/>
              <a:ea typeface="ＭＳ Ｐゴシック" charset="0"/>
              <a:cs typeface="ＭＳ Ｐゴシック" charset="0"/>
            </a:endParaRPr>
          </a:p>
          <a:p>
            <a:pPr>
              <a:lnSpc>
                <a:spcPct val="80000"/>
              </a:lnSpc>
            </a:pPr>
            <a:r>
              <a:rPr lang="en-GB" sz="600" b="1">
                <a:latin typeface="Calibri" charset="0"/>
                <a:ea typeface="ＭＳ Ｐゴシック" charset="0"/>
                <a:cs typeface="ＭＳ Ｐゴシック" charset="0"/>
              </a:rPr>
              <a:t>Interview Structure</a:t>
            </a:r>
          </a:p>
          <a:p>
            <a:pPr>
              <a:lnSpc>
                <a:spcPct val="80000"/>
              </a:lnSpc>
            </a:pPr>
            <a:r>
              <a:rPr lang="en-GB" sz="600">
                <a:latin typeface="Calibri" charset="0"/>
                <a:ea typeface="ＭＳ Ｐゴシック" charset="0"/>
                <a:cs typeface="ＭＳ Ｐゴシック" charset="0"/>
              </a:rPr>
              <a:t>Experts suggest that, if possible, more than one person interview each candidate. Essentially, their reasoning is that two heads are better than one. </a:t>
            </a:r>
          </a:p>
          <a:p>
            <a:pPr>
              <a:lnSpc>
                <a:spcPct val="80000"/>
              </a:lnSpc>
            </a:pPr>
            <a:r>
              <a:rPr lang="en-GB" sz="600">
                <a:latin typeface="Calibri" charset="0"/>
                <a:ea typeface="ＭＳ Ｐゴシック" charset="0"/>
                <a:cs typeface="ＭＳ Ｐゴシック" charset="0"/>
              </a:rPr>
              <a:t>Each interview should go something like this:</a:t>
            </a:r>
            <a:br>
              <a:rPr lang="en-GB" sz="600">
                <a:latin typeface="Calibri" charset="0"/>
                <a:ea typeface="ＭＳ Ｐゴシック" charset="0"/>
                <a:cs typeface="ＭＳ Ｐゴシック" charset="0"/>
              </a:rPr>
            </a:br>
            <a:r>
              <a:rPr lang="en-GB" sz="600" i="1">
                <a:latin typeface="Calibri" charset="0"/>
                <a:ea typeface="ＭＳ Ｐゴシック" charset="0"/>
                <a:cs typeface="ＭＳ Ｐゴシック" charset="0"/>
              </a:rPr>
              <a:t>Part one: Introduction</a:t>
            </a:r>
            <a:r>
              <a:rPr lang="en-GB" sz="600">
                <a:latin typeface="Calibri" charset="0"/>
                <a:ea typeface="ＭＳ Ｐゴシック" charset="0"/>
                <a:cs typeface="ＭＳ Ｐゴシック" charset="0"/>
              </a:rPr>
              <a:t/>
            </a:r>
            <a:br>
              <a:rPr lang="en-GB" sz="600">
                <a:latin typeface="Calibri" charset="0"/>
                <a:ea typeface="ＭＳ Ｐゴシック" charset="0"/>
                <a:cs typeface="ＭＳ Ｐゴシック" charset="0"/>
              </a:rPr>
            </a:br>
            <a:r>
              <a:rPr lang="en-GB" sz="600">
                <a:latin typeface="Calibri" charset="0"/>
                <a:ea typeface="ＭＳ Ｐゴシック" charset="0"/>
                <a:cs typeface="ＭＳ Ｐゴシック" charset="0"/>
              </a:rPr>
              <a:t>Set the candidate at ease with a couple minutes of small talk. Ask about the weather or traffic (but avoid questions about children or anything else that could be considered discriminatory). Ask some general or factual questions. Explain how the interview process is going to work. </a:t>
            </a:r>
            <a:br>
              <a:rPr lang="en-GB" sz="600">
                <a:latin typeface="Calibri" charset="0"/>
                <a:ea typeface="ＭＳ Ｐゴシック" charset="0"/>
                <a:cs typeface="ＭＳ Ｐゴシック" charset="0"/>
              </a:rPr>
            </a:br>
            <a:r>
              <a:rPr lang="en-GB" sz="600" i="1">
                <a:latin typeface="Calibri" charset="0"/>
                <a:ea typeface="ＭＳ Ｐゴシック" charset="0"/>
                <a:cs typeface="ＭＳ Ｐゴシック" charset="0"/>
              </a:rPr>
              <a:t>Part two: Behavioral Questions</a:t>
            </a:r>
            <a:r>
              <a:rPr lang="en-GB" sz="600">
                <a:latin typeface="Calibri" charset="0"/>
                <a:ea typeface="ＭＳ Ｐゴシック" charset="0"/>
                <a:cs typeface="ＭＳ Ｐゴシック" charset="0"/>
              </a:rPr>
              <a:t/>
            </a:r>
            <a:br>
              <a:rPr lang="en-GB" sz="600">
                <a:latin typeface="Calibri" charset="0"/>
                <a:ea typeface="ＭＳ Ｐゴシック" charset="0"/>
                <a:cs typeface="ＭＳ Ｐゴシック" charset="0"/>
              </a:rPr>
            </a:br>
            <a:r>
              <a:rPr lang="en-GB" sz="600">
                <a:latin typeface="Calibri" charset="0"/>
                <a:ea typeface="ＭＳ Ｐゴシック" charset="0"/>
                <a:cs typeface="ＭＳ Ｐゴシック" charset="0"/>
              </a:rPr>
              <a:t>Most of the interview should be spent asking specific behavioral questions based on the criteria you have outlined.</a:t>
            </a:r>
            <a:br>
              <a:rPr lang="en-GB" sz="600">
                <a:latin typeface="Calibri" charset="0"/>
                <a:ea typeface="ＭＳ Ｐゴシック" charset="0"/>
                <a:cs typeface="ＭＳ Ｐゴシック" charset="0"/>
              </a:rPr>
            </a:br>
            <a:r>
              <a:rPr lang="en-GB" sz="600" i="1">
                <a:latin typeface="Calibri" charset="0"/>
                <a:ea typeface="ＭＳ Ｐゴシック" charset="0"/>
                <a:cs typeface="ＭＳ Ｐゴシック" charset="0"/>
              </a:rPr>
              <a:t>Part three: Wrap-up</a:t>
            </a:r>
            <a:r>
              <a:rPr lang="en-GB" sz="600">
                <a:latin typeface="Calibri" charset="0"/>
                <a:ea typeface="ＭＳ Ｐゴシック" charset="0"/>
                <a:cs typeface="ＭＳ Ｐゴシック" charset="0"/>
              </a:rPr>
              <a:t/>
            </a:r>
            <a:br>
              <a:rPr lang="en-GB" sz="600">
                <a:latin typeface="Calibri" charset="0"/>
                <a:ea typeface="ＭＳ Ｐゴシック" charset="0"/>
                <a:cs typeface="ＭＳ Ｐゴシック" charset="0"/>
              </a:rPr>
            </a:br>
            <a:r>
              <a:rPr lang="en-GB" sz="600">
                <a:latin typeface="Calibri" charset="0"/>
                <a:ea typeface="ＭＳ Ｐゴシック" charset="0"/>
                <a:cs typeface="ＭＳ Ｐゴシック" charset="0"/>
              </a:rPr>
              <a:t>Give the candidate the opportunity to ask you questions. Describe what the next steps are in the process and when you plan to follow-up. Thank the candidate for coming in, and walk them to either the lobby or the next interviewer.</a:t>
            </a:r>
            <a:r>
              <a:rPr lang="en-GB" sz="600" i="1">
                <a:latin typeface="Calibri" charset="0"/>
                <a:ea typeface="ＭＳ Ｐゴシック" charset="0"/>
                <a:cs typeface="ＭＳ Ｐゴシック" charset="0"/>
              </a:rPr>
              <a:t/>
            </a:r>
            <a:br>
              <a:rPr lang="en-GB" sz="600" i="1">
                <a:latin typeface="Calibri" charset="0"/>
                <a:ea typeface="ＭＳ Ｐゴシック" charset="0"/>
                <a:cs typeface="ＭＳ Ｐゴシック" charset="0"/>
              </a:rPr>
            </a:br>
            <a:r>
              <a:rPr lang="en-GB" sz="600" i="1">
                <a:latin typeface="Calibri" charset="0"/>
                <a:ea typeface="ＭＳ Ｐゴシック" charset="0"/>
                <a:cs typeface="ＭＳ Ｐゴシック" charset="0"/>
              </a:rPr>
              <a:t>Consider adding a test</a:t>
            </a:r>
            <a:r>
              <a:rPr lang="en-GB" sz="600">
                <a:latin typeface="Calibri" charset="0"/>
                <a:ea typeface="ＭＳ Ｐゴシック" charset="0"/>
                <a:cs typeface="ＭＳ Ｐゴシック" charset="0"/>
              </a:rPr>
              <a:t/>
            </a:r>
            <a:br>
              <a:rPr lang="en-GB" sz="600">
                <a:latin typeface="Calibri" charset="0"/>
                <a:ea typeface="ＭＳ Ｐゴシック" charset="0"/>
                <a:cs typeface="ＭＳ Ｐゴシック" charset="0"/>
              </a:rPr>
            </a:br>
            <a:r>
              <a:rPr lang="en-GB" sz="600">
                <a:latin typeface="Calibri" charset="0"/>
                <a:ea typeface="ＭＳ Ｐゴシック" charset="0"/>
                <a:cs typeface="ＭＳ Ｐゴシック" charset="0"/>
              </a:rPr>
              <a:t>Depending on the job, supplemental methods could include a personality inventory, an aptitude test, a writing test, or having the candidate give you a presentation.</a:t>
            </a:r>
          </a:p>
          <a:p>
            <a:pPr>
              <a:lnSpc>
                <a:spcPct val="80000"/>
              </a:lnSpc>
            </a:pPr>
            <a:r>
              <a:rPr lang="en-GB" sz="600">
                <a:latin typeface="Calibri" charset="0"/>
                <a:ea typeface="ＭＳ Ｐゴシック" charset="0"/>
                <a:cs typeface="ＭＳ Ｐゴシック" charset="0"/>
              </a:rPr>
              <a:t> </a:t>
            </a:r>
          </a:p>
          <a:p>
            <a:pPr>
              <a:lnSpc>
                <a:spcPct val="80000"/>
              </a:lnSpc>
            </a:pPr>
            <a:r>
              <a:rPr lang="en-GB" sz="600" b="1">
                <a:latin typeface="Calibri" charset="0"/>
                <a:ea typeface="ＭＳ Ｐゴシック" charset="0"/>
                <a:cs typeface="ＭＳ Ｐゴシック" charset="0"/>
              </a:rPr>
              <a:t>Have a Rating System</a:t>
            </a:r>
          </a:p>
          <a:p>
            <a:pPr>
              <a:lnSpc>
                <a:spcPct val="80000"/>
              </a:lnSpc>
            </a:pPr>
            <a:r>
              <a:rPr lang="en-GB" sz="600">
                <a:latin typeface="Calibri" charset="0"/>
                <a:ea typeface="ＭＳ Ｐゴシック" charset="0"/>
                <a:cs typeface="ＭＳ Ｐゴシック" charset="0"/>
              </a:rPr>
              <a:t>An effective evaluation rates each candidate in each success factor and compares him or her against a set criteria. For example, you might say that you want a candidate who can type at least 50 words per minute. Other skills might appear harder to quantify, but it's just a matter of thinking about them differently. For a leadership criterion, for instance, you might set a standard of having managed a certain number of people or a project of a certain complexity.</a:t>
            </a:r>
          </a:p>
          <a:p>
            <a:pPr>
              <a:lnSpc>
                <a:spcPct val="80000"/>
              </a:lnSpc>
            </a:pPr>
            <a:r>
              <a:rPr lang="en-GB" sz="600">
                <a:latin typeface="Calibri" charset="0"/>
                <a:ea typeface="ＭＳ Ｐゴシック" charset="0"/>
                <a:cs typeface="ＭＳ Ｐゴシック" charset="0"/>
              </a:rPr>
              <a:t>Don't compare candidates against each other until you have compared them against this standard. After this is done, all the interviewers can come together to compare notes and discuss selection.</a:t>
            </a:r>
          </a:p>
          <a:p>
            <a:pPr>
              <a:lnSpc>
                <a:spcPct val="80000"/>
              </a:lnSpc>
            </a:pPr>
            <a:r>
              <a:rPr lang="en-GB" sz="600">
                <a:latin typeface="Calibri" charset="0"/>
                <a:ea typeface="ＭＳ Ｐゴシック" charset="0"/>
                <a:cs typeface="ＭＳ Ｐゴシック" charset="0"/>
              </a:rPr>
              <a:t> </a:t>
            </a:r>
          </a:p>
          <a:p>
            <a:pPr>
              <a:lnSpc>
                <a:spcPct val="80000"/>
              </a:lnSpc>
            </a:pPr>
            <a:r>
              <a:rPr lang="en-GB" sz="600" b="1">
                <a:latin typeface="Calibri" charset="0"/>
                <a:ea typeface="ＭＳ Ｐゴシック" charset="0"/>
                <a:cs typeface="ＭＳ Ｐゴシック" charset="0"/>
              </a:rPr>
              <a:t>Tips for Success</a:t>
            </a:r>
          </a:p>
          <a:p>
            <a:pPr>
              <a:lnSpc>
                <a:spcPct val="80000"/>
              </a:lnSpc>
            </a:pPr>
            <a:r>
              <a:rPr lang="en-GB" sz="600">
                <a:latin typeface="Calibri" charset="0"/>
                <a:ea typeface="ＭＳ Ｐゴシック" charset="0"/>
                <a:cs typeface="ＭＳ Ｐゴシック" charset="0"/>
              </a:rPr>
              <a:t>•   </a:t>
            </a:r>
            <a:r>
              <a:rPr lang="en-GB" sz="600" i="1">
                <a:latin typeface="Calibri" charset="0"/>
                <a:ea typeface="ＭＳ Ｐゴシック" charset="0"/>
                <a:cs typeface="ＭＳ Ｐゴシック" charset="0"/>
              </a:rPr>
              <a:t> Do your homework</a:t>
            </a:r>
            <a:r>
              <a:rPr lang="en-GB" sz="600">
                <a:latin typeface="Calibri" charset="0"/>
                <a:ea typeface="ＭＳ Ｐゴシック" charset="0"/>
                <a:cs typeface="ＭＳ Ｐゴシック" charset="0"/>
              </a:rPr>
              <a:t>. Study the candidate's resume before the interview. Sullivan also sometimes Googles names and checks LinkedIn profiles for more information.</a:t>
            </a:r>
            <a:br>
              <a:rPr lang="en-GB" sz="600">
                <a:latin typeface="Calibri" charset="0"/>
                <a:ea typeface="ＭＳ Ｐゴシック" charset="0"/>
                <a:cs typeface="ＭＳ Ｐゴシック" charset="0"/>
              </a:rPr>
            </a:br>
            <a:r>
              <a:rPr lang="en-GB" sz="600">
                <a:latin typeface="Calibri" charset="0"/>
                <a:ea typeface="ＭＳ Ｐゴシック" charset="0"/>
                <a:cs typeface="ＭＳ Ｐゴシック" charset="0"/>
              </a:rPr>
              <a:t>•    </a:t>
            </a:r>
            <a:r>
              <a:rPr lang="en-GB" sz="600" i="1">
                <a:latin typeface="Calibri" charset="0"/>
                <a:ea typeface="ＭＳ Ｐゴシック" charset="0"/>
                <a:cs typeface="ＭＳ Ｐゴシック" charset="0"/>
              </a:rPr>
              <a:t>Be nice</a:t>
            </a:r>
            <a:r>
              <a:rPr lang="en-GB" sz="600">
                <a:latin typeface="Calibri" charset="0"/>
                <a:ea typeface="ＭＳ Ｐゴシック" charset="0"/>
                <a:cs typeface="ＭＳ Ｐゴシック" charset="0"/>
              </a:rPr>
              <a:t>. Use nonverbal gestures like smiling, leaning forward, and nodding your head to make the candidate feel comfortable. </a:t>
            </a:r>
            <a:br>
              <a:rPr lang="en-GB" sz="600">
                <a:latin typeface="Calibri" charset="0"/>
                <a:ea typeface="ＭＳ Ｐゴシック" charset="0"/>
                <a:cs typeface="ＭＳ Ｐゴシック" charset="0"/>
              </a:rPr>
            </a:br>
            <a:r>
              <a:rPr lang="en-GB" sz="600">
                <a:latin typeface="Calibri" charset="0"/>
                <a:ea typeface="ＭＳ Ｐゴシック" charset="0"/>
                <a:cs typeface="ＭＳ Ｐゴシック" charset="0"/>
              </a:rPr>
              <a:t>•    </a:t>
            </a:r>
            <a:r>
              <a:rPr lang="en-GB" sz="600" i="1">
                <a:latin typeface="Calibri" charset="0"/>
                <a:ea typeface="ＭＳ Ｐゴシック" charset="0"/>
                <a:cs typeface="ＭＳ Ｐゴシック" charset="0"/>
              </a:rPr>
              <a:t>Take notes</a:t>
            </a:r>
            <a:r>
              <a:rPr lang="en-GB" sz="600">
                <a:latin typeface="Calibri" charset="0"/>
                <a:ea typeface="ＭＳ Ｐゴシック" charset="0"/>
                <a:cs typeface="ＭＳ Ｐゴシック" charset="0"/>
              </a:rPr>
              <a:t>. After several interviews, it's easy to get candidates' experiences mixed up. Make sure you write them down.</a:t>
            </a:r>
            <a:br>
              <a:rPr lang="en-GB" sz="600">
                <a:latin typeface="Calibri" charset="0"/>
                <a:ea typeface="ＭＳ Ｐゴシック" charset="0"/>
                <a:cs typeface="ＭＳ Ｐゴシック" charset="0"/>
              </a:rPr>
            </a:br>
            <a:r>
              <a:rPr lang="en-GB" sz="600">
                <a:latin typeface="Calibri" charset="0"/>
                <a:ea typeface="ＭＳ Ｐゴシック" charset="0"/>
                <a:cs typeface="ＭＳ Ｐゴシック" charset="0"/>
              </a:rPr>
              <a:t>•    </a:t>
            </a:r>
            <a:r>
              <a:rPr lang="en-GB" sz="600" i="1">
                <a:latin typeface="Calibri" charset="0"/>
                <a:ea typeface="ＭＳ Ｐゴシック" charset="0"/>
                <a:cs typeface="ＭＳ Ｐゴシック" charset="0"/>
              </a:rPr>
              <a:t>Use the whole interview to evaluate each criterion</a:t>
            </a:r>
            <a:r>
              <a:rPr lang="en-GB" sz="600">
                <a:latin typeface="Calibri" charset="0"/>
                <a:ea typeface="ＭＳ Ｐゴシック" charset="0"/>
                <a:cs typeface="ＭＳ Ｐゴシック" charset="0"/>
              </a:rPr>
              <a:t>. Just because you asked a question that is intended to evaluate one factor, doesn't mean that the answer to that question can't be used to evaluate other factors on your list. </a:t>
            </a:r>
            <a:br>
              <a:rPr lang="en-GB" sz="600">
                <a:latin typeface="Calibri" charset="0"/>
                <a:ea typeface="ＭＳ Ｐゴシック" charset="0"/>
                <a:cs typeface="ＭＳ Ｐゴシック" charset="0"/>
              </a:rPr>
            </a:br>
            <a:r>
              <a:rPr lang="en-GB" sz="600">
                <a:latin typeface="Calibri" charset="0"/>
                <a:ea typeface="ＭＳ Ｐゴシック" charset="0"/>
                <a:cs typeface="ＭＳ Ｐゴシック" charset="0"/>
              </a:rPr>
              <a:t>•    </a:t>
            </a:r>
            <a:r>
              <a:rPr lang="en-GB" sz="600" i="1">
                <a:latin typeface="Calibri" charset="0"/>
                <a:ea typeface="ＭＳ Ｐゴシック" charset="0"/>
                <a:cs typeface="ＭＳ Ｐゴシック" charset="0"/>
              </a:rPr>
              <a:t>Don't talk too much</a:t>
            </a:r>
            <a:r>
              <a:rPr lang="en-GB" sz="600">
                <a:latin typeface="Calibri" charset="0"/>
                <a:ea typeface="ＭＳ Ｐゴシック" charset="0"/>
                <a:cs typeface="ＭＳ Ｐゴシック" charset="0"/>
              </a:rPr>
              <a:t>. You can guide them to specific information you are looking for, but the candidates should do most of the talking.</a:t>
            </a:r>
          </a:p>
          <a:p>
            <a:pPr>
              <a:lnSpc>
                <a:spcPct val="80000"/>
              </a:lnSpc>
            </a:pPr>
            <a:r>
              <a:rPr lang="en-GB" sz="600">
                <a:latin typeface="Calibri" charset="0"/>
                <a:ea typeface="ＭＳ Ｐゴシック" charset="0"/>
                <a:cs typeface="ＭＳ Ｐゴシック" charset="0"/>
              </a:rPr>
              <a:t> </a:t>
            </a:r>
          </a:p>
          <a:p>
            <a:pPr>
              <a:lnSpc>
                <a:spcPct val="80000"/>
              </a:lnSpc>
            </a:pPr>
            <a:endParaRPr lang="en-US" sz="600">
              <a:latin typeface="Calibri" charset="0"/>
              <a:ea typeface="ＭＳ Ｐゴシック" charset="0"/>
              <a:cs typeface="ＭＳ Ｐゴシック" charset="0"/>
            </a:endParaRPr>
          </a:p>
        </p:txBody>
      </p:sp>
      <p:sp>
        <p:nvSpPr>
          <p:cNvPr id="8294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F9CFBE7-0870-E74F-B804-5DDF1D017823}" type="slidenum">
              <a:rPr lang="en-US" sz="1200">
                <a:latin typeface="Calibri" charset="0"/>
              </a:rPr>
              <a:pPr eaLnBrk="1" hangingPunct="1"/>
              <a:t>33</a:t>
            </a:fld>
            <a:endParaRPr lang="en-US" sz="1200">
              <a:latin typeface="Calibri" charset="0"/>
            </a:endParaRPr>
          </a:p>
        </p:txBody>
      </p:sp>
    </p:spTree>
    <p:extLst>
      <p:ext uri="{BB962C8B-B14F-4D97-AF65-F5344CB8AC3E}">
        <p14:creationId xmlns:p14="http://schemas.microsoft.com/office/powerpoint/2010/main" val="3778521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E58B43F-933D-4B0A-BDFC-E77B8491B227}"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296EA-84A6-4910-809A-5A396D477D84}" type="slidenum">
              <a:rPr lang="en-GB" smtClean="0"/>
              <a:t>‹#›</a:t>
            </a:fld>
            <a:endParaRPr lang="en-GB"/>
          </a:p>
        </p:txBody>
      </p:sp>
    </p:spTree>
    <p:extLst>
      <p:ext uri="{BB962C8B-B14F-4D97-AF65-F5344CB8AC3E}">
        <p14:creationId xmlns:p14="http://schemas.microsoft.com/office/powerpoint/2010/main" val="41260976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E58B43F-933D-4B0A-BDFC-E77B8491B227}"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296EA-84A6-4910-809A-5A396D477D84}" type="slidenum">
              <a:rPr lang="en-GB" smtClean="0"/>
              <a:t>‹#›</a:t>
            </a:fld>
            <a:endParaRPr lang="en-GB"/>
          </a:p>
        </p:txBody>
      </p:sp>
    </p:spTree>
    <p:extLst>
      <p:ext uri="{BB962C8B-B14F-4D97-AF65-F5344CB8AC3E}">
        <p14:creationId xmlns:p14="http://schemas.microsoft.com/office/powerpoint/2010/main" val="166045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E58B43F-933D-4B0A-BDFC-E77B8491B227}"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296EA-84A6-4910-809A-5A396D477D84}" type="slidenum">
              <a:rPr lang="en-GB" smtClean="0"/>
              <a:t>‹#›</a:t>
            </a:fld>
            <a:endParaRPr lang="en-GB"/>
          </a:p>
        </p:txBody>
      </p:sp>
    </p:spTree>
    <p:extLst>
      <p:ext uri="{BB962C8B-B14F-4D97-AF65-F5344CB8AC3E}">
        <p14:creationId xmlns:p14="http://schemas.microsoft.com/office/powerpoint/2010/main" val="29554805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E58B43F-933D-4B0A-BDFC-E77B8491B227}"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3296EA-84A6-4910-809A-5A396D477D84}" type="slidenum">
              <a:rPr lang="en-GB" smtClean="0"/>
              <a:t>‹#›</a:t>
            </a:fld>
            <a:endParaRPr lang="en-GB"/>
          </a:p>
        </p:txBody>
      </p:sp>
    </p:spTree>
    <p:extLst>
      <p:ext uri="{BB962C8B-B14F-4D97-AF65-F5344CB8AC3E}">
        <p14:creationId xmlns:p14="http://schemas.microsoft.com/office/powerpoint/2010/main" val="3793359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E58B43F-933D-4B0A-BDFC-E77B8491B227}" type="datetimeFigureOut">
              <a:rPr lang="en-GB" smtClean="0"/>
              <a:t>07/02/2018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3296EA-84A6-4910-809A-5A396D477D84}" type="slidenum">
              <a:rPr lang="en-GB" smtClean="0"/>
              <a:t>‹#›</a:t>
            </a:fld>
            <a:endParaRPr lang="en-GB"/>
          </a:p>
        </p:txBody>
      </p:sp>
    </p:spTree>
    <p:extLst>
      <p:ext uri="{BB962C8B-B14F-4D97-AF65-F5344CB8AC3E}">
        <p14:creationId xmlns:p14="http://schemas.microsoft.com/office/powerpoint/2010/main" val="683704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E58B43F-933D-4B0A-BDFC-E77B8491B227}" type="datetimeFigureOut">
              <a:rPr lang="en-GB" smtClean="0"/>
              <a:t>07/02/2018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3296EA-84A6-4910-809A-5A396D477D84}" type="slidenum">
              <a:rPr lang="en-GB" smtClean="0"/>
              <a:t>‹#›</a:t>
            </a:fld>
            <a:endParaRPr lang="en-GB"/>
          </a:p>
        </p:txBody>
      </p:sp>
    </p:spTree>
    <p:extLst>
      <p:ext uri="{BB962C8B-B14F-4D97-AF65-F5344CB8AC3E}">
        <p14:creationId xmlns:p14="http://schemas.microsoft.com/office/powerpoint/2010/main" val="2082078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58B43F-933D-4B0A-BDFC-E77B8491B227}" type="datetimeFigureOut">
              <a:rPr lang="en-GB" smtClean="0"/>
              <a:t>07/02/2018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23296EA-84A6-4910-809A-5A396D477D84}" type="slidenum">
              <a:rPr lang="en-GB" smtClean="0"/>
              <a:t>‹#›</a:t>
            </a:fld>
            <a:endParaRPr lang="en-GB"/>
          </a:p>
        </p:txBody>
      </p:sp>
    </p:spTree>
    <p:extLst>
      <p:ext uri="{BB962C8B-B14F-4D97-AF65-F5344CB8AC3E}">
        <p14:creationId xmlns:p14="http://schemas.microsoft.com/office/powerpoint/2010/main" val="37406707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58B43F-933D-4B0A-BDFC-E77B8491B227}"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3296EA-84A6-4910-809A-5A396D477D84}" type="slidenum">
              <a:rPr lang="en-GB" smtClean="0"/>
              <a:t>‹#›</a:t>
            </a:fld>
            <a:endParaRPr lang="en-GB"/>
          </a:p>
        </p:txBody>
      </p:sp>
    </p:spTree>
    <p:extLst>
      <p:ext uri="{BB962C8B-B14F-4D97-AF65-F5344CB8AC3E}">
        <p14:creationId xmlns:p14="http://schemas.microsoft.com/office/powerpoint/2010/main" val="1122366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58B43F-933D-4B0A-BDFC-E77B8491B227}"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3296EA-84A6-4910-809A-5A396D477D84}" type="slidenum">
              <a:rPr lang="en-GB" smtClean="0"/>
              <a:t>‹#›</a:t>
            </a:fld>
            <a:endParaRPr lang="en-GB"/>
          </a:p>
        </p:txBody>
      </p:sp>
    </p:spTree>
    <p:extLst>
      <p:ext uri="{BB962C8B-B14F-4D97-AF65-F5344CB8AC3E}">
        <p14:creationId xmlns:p14="http://schemas.microsoft.com/office/powerpoint/2010/main" val="2608103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E58B43F-933D-4B0A-BDFC-E77B8491B227}"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296EA-84A6-4910-809A-5A396D477D84}" type="slidenum">
              <a:rPr lang="en-GB" smtClean="0"/>
              <a:t>‹#›</a:t>
            </a:fld>
            <a:endParaRPr lang="en-GB"/>
          </a:p>
        </p:txBody>
      </p:sp>
    </p:spTree>
    <p:extLst>
      <p:ext uri="{BB962C8B-B14F-4D97-AF65-F5344CB8AC3E}">
        <p14:creationId xmlns:p14="http://schemas.microsoft.com/office/powerpoint/2010/main" val="3381164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E58B43F-933D-4B0A-BDFC-E77B8491B227}"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296EA-84A6-4910-809A-5A396D477D84}" type="slidenum">
              <a:rPr lang="en-GB" smtClean="0"/>
              <a:t>‹#›</a:t>
            </a:fld>
            <a:endParaRPr lang="en-GB"/>
          </a:p>
        </p:txBody>
      </p:sp>
    </p:spTree>
    <p:extLst>
      <p:ext uri="{BB962C8B-B14F-4D97-AF65-F5344CB8AC3E}">
        <p14:creationId xmlns:p14="http://schemas.microsoft.com/office/powerpoint/2010/main" val="3084439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58B43F-933D-4B0A-BDFC-E77B8491B227}" type="datetimeFigureOut">
              <a:rPr lang="en-GB" smtClean="0"/>
              <a:t>07/02/2018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3296EA-84A6-4910-809A-5A396D477D84}" type="slidenum">
              <a:rPr lang="en-GB" smtClean="0"/>
              <a:t>‹#›</a:t>
            </a:fld>
            <a:endParaRPr lang="en-GB"/>
          </a:p>
        </p:txBody>
      </p:sp>
    </p:spTree>
    <p:extLst>
      <p:ext uri="{BB962C8B-B14F-4D97-AF65-F5344CB8AC3E}">
        <p14:creationId xmlns:p14="http://schemas.microsoft.com/office/powerpoint/2010/main" val="12512843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totaljobs.com/careers-advice/job-profile/travel-leisure-jobs/zoo-keeper-job-description"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IpQygM92lFM"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hyperlink" Target="https://www.youtube.com/watch?v=pr4Nv73cty4" TargetMode="External"/><Relationship Id="rId4" Type="http://schemas.openxmlformats.org/officeDocument/2006/relationships/hyperlink" Target="https://www.youtube.com/watch?v=6km5449pYJs"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gov.uk/am-i-getting-minimum-wage"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v.uk/national-minimum-wage-rate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Management and Personnel</a:t>
            </a:r>
            <a:endParaRPr lang="en-GB" dirty="0"/>
          </a:p>
        </p:txBody>
      </p:sp>
      <p:sp>
        <p:nvSpPr>
          <p:cNvPr id="3" name="Subtitle 2"/>
          <p:cNvSpPr>
            <a:spLocks noGrp="1"/>
          </p:cNvSpPr>
          <p:nvPr>
            <p:ph type="subTitle" idx="1"/>
          </p:nvPr>
        </p:nvSpPr>
        <p:spPr/>
        <p:txBody>
          <a:bodyPr/>
          <a:lstStyle/>
          <a:p>
            <a:r>
              <a:rPr lang="en-GB" dirty="0" smtClean="0"/>
              <a:t>EMPL04013</a:t>
            </a:r>
          </a:p>
          <a:p>
            <a:r>
              <a:rPr lang="en-GB" dirty="0"/>
              <a:t> </a:t>
            </a:r>
            <a:r>
              <a:rPr lang="en-GB" dirty="0" smtClean="0"/>
              <a:t>week 9</a:t>
            </a:r>
            <a:endParaRPr lang="en-GB" dirty="0"/>
          </a:p>
        </p:txBody>
      </p:sp>
    </p:spTree>
    <p:extLst>
      <p:ext uri="{BB962C8B-B14F-4D97-AF65-F5344CB8AC3E}">
        <p14:creationId xmlns:p14="http://schemas.microsoft.com/office/powerpoint/2010/main" val="3643584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ln>
            <a:miter lim="800000"/>
            <a:headEnd/>
            <a:tailEnd/>
          </a:ln>
          <a:extLst/>
        </p:spPr>
        <p:txBody>
          <a:bodyPr rtlCol="0">
            <a:normAutofit/>
            <a:scene3d>
              <a:camera prst="orthographicFront"/>
              <a:lightRig rig="threePt" dir="t">
                <a:rot lat="0" lon="0" rev="4800000"/>
              </a:lightRig>
            </a:scene3d>
            <a:sp3d prstMaterial="matte">
              <a:bevelT w="50800" h="10160"/>
            </a:sp3d>
          </a:bodyPr>
          <a:lstStyle/>
          <a:p>
            <a:pPr>
              <a:defRPr/>
            </a:pPr>
            <a:r>
              <a:rPr lang="en-US" dirty="0" smtClean="0">
                <a:latin typeface="Franklin Gothic Book"/>
                <a:ea typeface="ＭＳ Ｐゴシック" pitchFamily="8" charset="-128"/>
                <a:cs typeface="Franklin Gothic Book"/>
              </a:rPr>
              <a:t>Today</a:t>
            </a:r>
          </a:p>
        </p:txBody>
      </p:sp>
      <p:sp>
        <p:nvSpPr>
          <p:cNvPr id="15362" name="Content Placeholder 2"/>
          <p:cNvSpPr>
            <a:spLocks noGrp="1"/>
          </p:cNvSpPr>
          <p:nvPr>
            <p:ph idx="1"/>
          </p:nvPr>
        </p:nvSpPr>
        <p:spPr>
          <a:xfrm>
            <a:off x="1981200" y="980729"/>
            <a:ext cx="8229600" cy="4625975"/>
          </a:xfrm>
        </p:spPr>
        <p:txBody>
          <a:bodyPr>
            <a:normAutofit lnSpcReduction="10000"/>
          </a:bodyPr>
          <a:lstStyle/>
          <a:p>
            <a:pPr marL="36576" indent="0">
              <a:buNone/>
              <a:defRPr/>
            </a:pPr>
            <a:endParaRPr lang="en-US" dirty="0"/>
          </a:p>
          <a:p>
            <a:pPr marL="905256" lvl="1" indent="-457200">
              <a:lnSpc>
                <a:spcPct val="150000"/>
              </a:lnSpc>
              <a:buSzPct val="100000"/>
              <a:buFont typeface="Wingdings" charset="2"/>
              <a:buChar char=""/>
              <a:defRPr/>
            </a:pPr>
            <a:r>
              <a:rPr lang="en-US" sz="2800" dirty="0">
                <a:cs typeface="ＭＳ Ｐゴシック" charset="0"/>
              </a:rPr>
              <a:t>Staff and Salaries</a:t>
            </a:r>
          </a:p>
          <a:p>
            <a:pPr marL="905256" lvl="1" indent="-457200">
              <a:lnSpc>
                <a:spcPct val="150000"/>
              </a:lnSpc>
              <a:buSzPct val="100000"/>
              <a:buFont typeface="Wingdings" charset="2"/>
              <a:buChar char=""/>
              <a:defRPr/>
            </a:pPr>
            <a:r>
              <a:rPr lang="en-US" sz="2800" dirty="0">
                <a:cs typeface="ＭＳ Ｐゴシック" charset="0"/>
              </a:rPr>
              <a:t>Employment Law</a:t>
            </a:r>
          </a:p>
          <a:p>
            <a:pPr marL="905256" lvl="1" indent="-457200">
              <a:lnSpc>
                <a:spcPct val="150000"/>
              </a:lnSpc>
              <a:buSzPct val="100000"/>
              <a:buFont typeface="Wingdings" charset="2"/>
              <a:buChar char=""/>
              <a:defRPr/>
            </a:pPr>
            <a:r>
              <a:rPr lang="en-US" sz="2800" dirty="0">
                <a:cs typeface="ＭＳ Ｐゴシック" charset="0"/>
              </a:rPr>
              <a:t>National Minimum Wage</a:t>
            </a:r>
          </a:p>
          <a:p>
            <a:pPr marL="905256" lvl="1" indent="-457200">
              <a:lnSpc>
                <a:spcPct val="150000"/>
              </a:lnSpc>
              <a:buSzPct val="100000"/>
              <a:buFont typeface="Wingdings" charset="2"/>
              <a:buChar char=""/>
              <a:defRPr/>
            </a:pPr>
            <a:r>
              <a:rPr lang="en-US" sz="2800" dirty="0">
                <a:cs typeface="ＭＳ Ｐゴシック" charset="0"/>
              </a:rPr>
              <a:t>Equality and Diversity</a:t>
            </a:r>
          </a:p>
          <a:p>
            <a:pPr marL="905256" lvl="1" indent="-457200">
              <a:lnSpc>
                <a:spcPct val="150000"/>
              </a:lnSpc>
              <a:buSzPct val="100000"/>
              <a:buFont typeface="Wingdings" charset="2"/>
              <a:buChar char=""/>
              <a:defRPr/>
            </a:pPr>
            <a:r>
              <a:rPr lang="en-US" sz="2800" dirty="0">
                <a:cs typeface="ＭＳ Ｐゴシック" charset="0"/>
              </a:rPr>
              <a:t>Finding Staff</a:t>
            </a:r>
          </a:p>
          <a:p>
            <a:pPr marL="905256" lvl="1" indent="-457200">
              <a:lnSpc>
                <a:spcPct val="150000"/>
              </a:lnSpc>
              <a:buSzPct val="100000"/>
              <a:buFont typeface="Wingdings" charset="2"/>
              <a:buChar char=""/>
              <a:defRPr/>
            </a:pPr>
            <a:r>
              <a:rPr lang="en-US" sz="2800" dirty="0">
                <a:cs typeface="ＭＳ Ｐゴシック" charset="0"/>
              </a:rPr>
              <a:t>The Interview Process</a:t>
            </a:r>
          </a:p>
          <a:p>
            <a:pPr marL="905256" lvl="1" indent="-457200">
              <a:buSzPct val="100000"/>
              <a:buFont typeface="Wingdings" charset="2"/>
              <a:buChar char=""/>
              <a:defRPr/>
            </a:pPr>
            <a:endParaRPr lang="en-US" sz="2800" dirty="0">
              <a:cs typeface="ＭＳ Ｐゴシック" charset="0"/>
            </a:endParaRPr>
          </a:p>
          <a:p>
            <a:pPr marL="457200" lvl="1" indent="0">
              <a:buNone/>
              <a:defRPr/>
            </a:pPr>
            <a:endParaRPr lang="en-GB" sz="2800" dirty="0">
              <a:cs typeface="ＭＳ Ｐゴシック" charset="0"/>
            </a:endParaRPr>
          </a:p>
          <a:p>
            <a:pPr marL="448056" lvl="1" indent="0">
              <a:buNone/>
              <a:defRPr/>
            </a:pPr>
            <a:endParaRPr lang="en-US" sz="2800" dirty="0">
              <a:cs typeface="ＭＳ Ｐゴシック" charset="0"/>
            </a:endParaRPr>
          </a:p>
          <a:p>
            <a:pPr marL="420624" indent="-384048">
              <a:buClr>
                <a:srgbClr val="FF0000"/>
              </a:buClr>
              <a:buFont typeface="Wingdings" charset="0"/>
              <a:buChar char="§"/>
              <a:defRPr/>
            </a:pPr>
            <a:endParaRPr lang="en-US" dirty="0"/>
          </a:p>
        </p:txBody>
      </p:sp>
      <p:sp>
        <p:nvSpPr>
          <p:cNvPr id="4" name="Slide Number Placeholder 3"/>
          <p:cNvSpPr>
            <a:spLocks noGrp="1"/>
          </p:cNvSpPr>
          <p:nvPr>
            <p:ph type="sldNum" sz="quarter" idx="12"/>
          </p:nvPr>
        </p:nvSpPr>
        <p:spPr/>
        <p:txBody>
          <a:bodyPr/>
          <a:lstStyle/>
          <a:p>
            <a:pPr>
              <a:defRPr/>
            </a:pPr>
            <a:fld id="{DA3FB0D0-0376-7346-A4E7-1D2DB3DE7F39}" type="slidenum">
              <a:rPr lang="en-US"/>
              <a:pPr>
                <a:defRPr/>
              </a:pPr>
              <a:t>2</a:t>
            </a:fld>
            <a:endParaRPr lang="en-US"/>
          </a:p>
        </p:txBody>
      </p:sp>
    </p:spTree>
    <p:extLst>
      <p:ext uri="{BB962C8B-B14F-4D97-AF65-F5344CB8AC3E}">
        <p14:creationId xmlns:p14="http://schemas.microsoft.com/office/powerpoint/2010/main" val="74074530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Employment Law</a:t>
            </a:r>
            <a:endParaRPr lang="en-US" dirty="0"/>
          </a:p>
        </p:txBody>
      </p:sp>
      <p:sp>
        <p:nvSpPr>
          <p:cNvPr id="3" name="Content Placeholder 2"/>
          <p:cNvSpPr>
            <a:spLocks noGrp="1"/>
          </p:cNvSpPr>
          <p:nvPr>
            <p:ph idx="1"/>
          </p:nvPr>
        </p:nvSpPr>
        <p:spPr>
          <a:xfrm>
            <a:off x="1981200" y="1268761"/>
            <a:ext cx="7467600" cy="4525963"/>
          </a:xfrm>
        </p:spPr>
        <p:txBody>
          <a:bodyPr/>
          <a:lstStyle/>
          <a:p>
            <a:r>
              <a:rPr lang="en-US" dirty="0" smtClean="0"/>
              <a:t>The area </a:t>
            </a:r>
            <a:r>
              <a:rPr lang="en-US" dirty="0"/>
              <a:t>of law regulating the relationship between employers and </a:t>
            </a:r>
            <a:r>
              <a:rPr lang="en-US" dirty="0" smtClean="0"/>
              <a:t>employees.</a:t>
            </a:r>
          </a:p>
          <a:p>
            <a:endParaRPr lang="en-US" dirty="0" smtClean="0"/>
          </a:p>
          <a:p>
            <a:r>
              <a:rPr lang="en-US" dirty="0" smtClean="0"/>
              <a:t>Includes what </a:t>
            </a:r>
            <a:r>
              <a:rPr lang="en-US" dirty="0"/>
              <a:t>employers can expect from employees, what employers can ask employees to do, and employees’ rights at work</a:t>
            </a:r>
            <a:r>
              <a:rPr lang="en-US" dirty="0" smtClean="0"/>
              <a:t>.</a:t>
            </a:r>
          </a:p>
          <a:p>
            <a:endParaRPr lang="en-US" dirty="0" smtClean="0"/>
          </a:p>
          <a:p>
            <a:endParaRPr lang="en-US" dirty="0"/>
          </a:p>
          <a:p>
            <a:endParaRPr lang="en-US" dirty="0"/>
          </a:p>
        </p:txBody>
      </p:sp>
      <p:sp>
        <p:nvSpPr>
          <p:cNvPr id="6" name="Slide Number Placeholder 5"/>
          <p:cNvSpPr>
            <a:spLocks noGrp="1"/>
          </p:cNvSpPr>
          <p:nvPr>
            <p:ph type="sldNum" sz="quarter" idx="12"/>
          </p:nvPr>
        </p:nvSpPr>
        <p:spPr/>
        <p:txBody>
          <a:bodyPr/>
          <a:lstStyle/>
          <a:p>
            <a:pPr>
              <a:defRPr/>
            </a:pPr>
            <a:fld id="{0B9A2D57-EB73-2349-84D3-765929F63D5F}" type="slidenum">
              <a:rPr lang="en-US" smtClean="0"/>
              <a:pPr>
                <a:defRPr/>
              </a:pPr>
              <a:t>3</a:t>
            </a:fld>
            <a:endParaRPr lang="en-US"/>
          </a:p>
        </p:txBody>
      </p:sp>
    </p:spTree>
    <p:extLst>
      <p:ext uri="{BB962C8B-B14F-4D97-AF65-F5344CB8AC3E}">
        <p14:creationId xmlns:p14="http://schemas.microsoft.com/office/powerpoint/2010/main" val="32602429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1124745"/>
            <a:ext cx="7467600" cy="5001419"/>
          </a:xfrm>
        </p:spPr>
        <p:txBody>
          <a:bodyPr/>
          <a:lstStyle/>
          <a:p>
            <a:r>
              <a:rPr lang="en-US" dirty="0"/>
              <a:t>UK employment law originates in three </a:t>
            </a:r>
            <a:r>
              <a:rPr lang="en-US" dirty="0" smtClean="0"/>
              <a:t>places;</a:t>
            </a:r>
          </a:p>
          <a:p>
            <a:endParaRPr lang="en-US" dirty="0" smtClean="0"/>
          </a:p>
          <a:p>
            <a:pPr marL="550862" indent="-514350">
              <a:buFont typeface="+mj-lt"/>
              <a:buAutoNum type="arabicPeriod"/>
            </a:pPr>
            <a:r>
              <a:rPr lang="en-US" dirty="0" smtClean="0"/>
              <a:t>In </a:t>
            </a:r>
            <a:r>
              <a:rPr lang="en-US" dirty="0"/>
              <a:t>Parliament through the legislative process, </a:t>
            </a:r>
            <a:endParaRPr lang="en-US" dirty="0" smtClean="0"/>
          </a:p>
          <a:p>
            <a:pPr marL="550862" indent="-514350">
              <a:buFont typeface="+mj-lt"/>
              <a:buAutoNum type="arabicPeriod"/>
            </a:pPr>
            <a:r>
              <a:rPr lang="en-US" dirty="0"/>
              <a:t>I</a:t>
            </a:r>
            <a:r>
              <a:rPr lang="en-US" dirty="0" smtClean="0"/>
              <a:t>n </a:t>
            </a:r>
            <a:r>
              <a:rPr lang="en-US" dirty="0"/>
              <a:t>the courts through judicial decisions and </a:t>
            </a:r>
            <a:endParaRPr lang="en-US" dirty="0" smtClean="0"/>
          </a:p>
          <a:p>
            <a:pPr marL="550862" indent="-514350">
              <a:buFont typeface="+mj-lt"/>
              <a:buAutoNum type="arabicPeriod"/>
            </a:pPr>
            <a:r>
              <a:rPr lang="en-US" dirty="0"/>
              <a:t>I</a:t>
            </a:r>
            <a:r>
              <a:rPr lang="en-US" dirty="0" smtClean="0"/>
              <a:t>n </a:t>
            </a:r>
            <a:r>
              <a:rPr lang="en-US" dirty="0"/>
              <a:t>European Union institutions.</a:t>
            </a:r>
          </a:p>
          <a:p>
            <a:endParaRPr lang="en-US" dirty="0"/>
          </a:p>
        </p:txBody>
      </p:sp>
      <p:sp>
        <p:nvSpPr>
          <p:cNvPr id="6" name="Slide Number Placeholder 5"/>
          <p:cNvSpPr>
            <a:spLocks noGrp="1"/>
          </p:cNvSpPr>
          <p:nvPr>
            <p:ph type="sldNum" sz="quarter" idx="12"/>
          </p:nvPr>
        </p:nvSpPr>
        <p:spPr/>
        <p:txBody>
          <a:bodyPr/>
          <a:lstStyle/>
          <a:p>
            <a:pPr>
              <a:defRPr/>
            </a:pPr>
            <a:fld id="{0B9A2D57-EB73-2349-84D3-765929F63D5F}" type="slidenum">
              <a:rPr lang="en-US" smtClean="0"/>
              <a:pPr>
                <a:defRPr/>
              </a:pPr>
              <a:t>4</a:t>
            </a:fld>
            <a:endParaRPr lang="en-US"/>
          </a:p>
        </p:txBody>
      </p:sp>
    </p:spTree>
    <p:extLst>
      <p:ext uri="{BB962C8B-B14F-4D97-AF65-F5344CB8AC3E}">
        <p14:creationId xmlns:p14="http://schemas.microsoft.com/office/powerpoint/2010/main" val="97108301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Areas</a:t>
            </a:r>
            <a:endParaRPr lang="en-US" dirty="0"/>
          </a:p>
        </p:txBody>
      </p:sp>
      <p:sp>
        <p:nvSpPr>
          <p:cNvPr id="3" name="Content Placeholder 2"/>
          <p:cNvSpPr>
            <a:spLocks noGrp="1"/>
          </p:cNvSpPr>
          <p:nvPr>
            <p:ph idx="1"/>
          </p:nvPr>
        </p:nvSpPr>
        <p:spPr>
          <a:xfrm>
            <a:off x="1487488" y="1196753"/>
            <a:ext cx="4978896" cy="4525963"/>
          </a:xfrm>
        </p:spPr>
        <p:txBody>
          <a:bodyPr>
            <a:normAutofit fontScale="92500" lnSpcReduction="10000"/>
          </a:bodyPr>
          <a:lstStyle/>
          <a:p>
            <a:r>
              <a:rPr lang="en-US" sz="2400" dirty="0"/>
              <a:t>Employment Agencies</a:t>
            </a:r>
            <a:endParaRPr lang="en-GB" sz="2400" dirty="0"/>
          </a:p>
          <a:p>
            <a:r>
              <a:rPr lang="en-US" sz="2400" dirty="0"/>
              <a:t>Flexible working</a:t>
            </a:r>
            <a:endParaRPr lang="en-GB" sz="2400" dirty="0"/>
          </a:p>
          <a:p>
            <a:r>
              <a:rPr lang="en-US" sz="2400" dirty="0"/>
              <a:t>Wages</a:t>
            </a:r>
            <a:endParaRPr lang="en-GB" sz="2400" dirty="0"/>
          </a:p>
          <a:p>
            <a:r>
              <a:rPr lang="en-US" sz="2400" dirty="0"/>
              <a:t>Shop-workers</a:t>
            </a:r>
            <a:endParaRPr lang="en-GB" sz="2400" dirty="0"/>
          </a:p>
          <a:p>
            <a:r>
              <a:rPr lang="en-US" sz="2400" dirty="0"/>
              <a:t>Working Time Regulations</a:t>
            </a:r>
            <a:endParaRPr lang="en-GB" sz="2400" dirty="0"/>
          </a:p>
          <a:p>
            <a:r>
              <a:rPr lang="en-US" sz="2400" dirty="0"/>
              <a:t>Annual leave</a:t>
            </a:r>
            <a:endParaRPr lang="en-GB" sz="2400" dirty="0"/>
          </a:p>
          <a:p>
            <a:r>
              <a:rPr lang="en-US" sz="2400" dirty="0"/>
              <a:t>Disciplinary procedure</a:t>
            </a:r>
            <a:endParaRPr lang="en-GB" sz="2400" dirty="0"/>
          </a:p>
          <a:p>
            <a:r>
              <a:rPr lang="en-US" sz="2400" dirty="0"/>
              <a:t>Grievance procedure</a:t>
            </a:r>
            <a:endParaRPr lang="en-GB" sz="2400" dirty="0"/>
          </a:p>
          <a:p>
            <a:r>
              <a:rPr lang="en-US" sz="2400" dirty="0"/>
              <a:t>Redundancy</a:t>
            </a:r>
            <a:endParaRPr lang="en-GB" sz="2400" dirty="0"/>
          </a:p>
          <a:p>
            <a:r>
              <a:rPr lang="en-US" sz="2400" dirty="0"/>
              <a:t>TUPE</a:t>
            </a:r>
            <a:endParaRPr lang="en-GB" sz="2400" dirty="0"/>
          </a:p>
          <a:p>
            <a:r>
              <a:rPr lang="en-US" sz="2400" dirty="0"/>
              <a:t>Trade Union Recognition</a:t>
            </a:r>
            <a:endParaRPr lang="en-GB" sz="2400" dirty="0"/>
          </a:p>
          <a:p>
            <a:endParaRPr lang="en-US" sz="2400" dirty="0"/>
          </a:p>
        </p:txBody>
      </p:sp>
      <p:sp>
        <p:nvSpPr>
          <p:cNvPr id="6" name="Slide Number Placeholder 5"/>
          <p:cNvSpPr>
            <a:spLocks noGrp="1"/>
          </p:cNvSpPr>
          <p:nvPr>
            <p:ph type="sldNum" sz="quarter" idx="12"/>
          </p:nvPr>
        </p:nvSpPr>
        <p:spPr/>
        <p:txBody>
          <a:bodyPr/>
          <a:lstStyle/>
          <a:p>
            <a:pPr>
              <a:defRPr/>
            </a:pPr>
            <a:fld id="{0B9A2D57-EB73-2349-84D3-765929F63D5F}" type="slidenum">
              <a:rPr lang="en-US" smtClean="0"/>
              <a:pPr>
                <a:defRPr/>
              </a:pPr>
              <a:t>5</a:t>
            </a:fld>
            <a:endParaRPr lang="en-US"/>
          </a:p>
        </p:txBody>
      </p:sp>
      <p:sp>
        <p:nvSpPr>
          <p:cNvPr id="7" name="Content Placeholder 2"/>
          <p:cNvSpPr txBox="1">
            <a:spLocks/>
          </p:cNvSpPr>
          <p:nvPr/>
        </p:nvSpPr>
        <p:spPr bwMode="auto">
          <a:xfrm>
            <a:off x="5879976" y="1207294"/>
            <a:ext cx="4978896" cy="45259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marL="419100" indent="-382588" algn="l" rtl="0" eaLnBrk="0" fontAlgn="base" hangingPunct="0">
              <a:spcBef>
                <a:spcPct val="20000"/>
              </a:spcBef>
              <a:spcAft>
                <a:spcPct val="0"/>
              </a:spcAft>
              <a:buClr>
                <a:schemeClr val="accent1"/>
              </a:buClr>
              <a:buSzPct val="80000"/>
              <a:buFont typeface="Wingdings 2" charset="0"/>
              <a:buChar char=""/>
              <a:defRPr sz="3000" kern="1200">
                <a:solidFill>
                  <a:schemeClr val="tx1"/>
                </a:solidFill>
                <a:latin typeface="+mn-lt"/>
                <a:ea typeface="ＭＳ Ｐゴシック" charset="0"/>
                <a:cs typeface="ＭＳ Ｐゴシック" charset="0"/>
              </a:defRPr>
            </a:lvl1pPr>
            <a:lvl2pPr marL="722313" indent="-273050" algn="l" rtl="0" eaLnBrk="0" fontAlgn="base" hangingPunct="0">
              <a:spcBef>
                <a:spcPct val="20000"/>
              </a:spcBef>
              <a:spcAft>
                <a:spcPct val="0"/>
              </a:spcAft>
              <a:buClr>
                <a:schemeClr val="accent1"/>
              </a:buClr>
              <a:buSzPct val="90000"/>
              <a:buFont typeface="Wingdings 2" charset="0"/>
              <a:buChar char=""/>
              <a:defRPr sz="2600" kern="1200">
                <a:solidFill>
                  <a:schemeClr val="tx1"/>
                </a:solidFill>
                <a:latin typeface="+mn-lt"/>
                <a:ea typeface="ＭＳ Ｐゴシック" charset="0"/>
                <a:cs typeface="+mn-cs"/>
              </a:defRPr>
            </a:lvl2pPr>
            <a:lvl3pPr marL="1004888" indent="-255588" algn="l" rtl="0" eaLnBrk="0" fontAlgn="base" hangingPunct="0">
              <a:spcBef>
                <a:spcPct val="20000"/>
              </a:spcBef>
              <a:spcAft>
                <a:spcPct val="0"/>
              </a:spcAft>
              <a:buClr>
                <a:schemeClr val="accent2"/>
              </a:buClr>
              <a:buSzPct val="85000"/>
              <a:buFont typeface="Arial" charset="0"/>
              <a:buChar char="○"/>
              <a:defRPr sz="2400" kern="1200">
                <a:solidFill>
                  <a:schemeClr val="tx1"/>
                </a:solidFill>
                <a:latin typeface="+mn-lt"/>
                <a:ea typeface="ＭＳ Ｐゴシック" charset="0"/>
                <a:cs typeface="+mn-cs"/>
              </a:defRPr>
            </a:lvl3pPr>
            <a:lvl4pPr marL="1279525" indent="-236538" algn="l" rtl="0" eaLnBrk="0" fontAlgn="base" hangingPunct="0">
              <a:spcBef>
                <a:spcPct val="20000"/>
              </a:spcBef>
              <a:spcAft>
                <a:spcPct val="0"/>
              </a:spcAft>
              <a:buClr>
                <a:srgbClr val="8D89A4"/>
              </a:buClr>
              <a:buSzPct val="90000"/>
              <a:buFont typeface="Wingdings 2" charset="0"/>
              <a:buChar char=""/>
              <a:defRPr sz="2000" kern="1200">
                <a:solidFill>
                  <a:schemeClr val="tx1"/>
                </a:solidFill>
                <a:latin typeface="+mn-lt"/>
                <a:ea typeface="ＭＳ Ｐゴシック" charset="0"/>
                <a:cs typeface="+mn-cs"/>
              </a:defRPr>
            </a:lvl4pPr>
            <a:lvl5pPr marL="1489075" indent="-182563" algn="l" rtl="0" eaLnBrk="0" fontAlgn="base" hangingPunct="0">
              <a:spcBef>
                <a:spcPct val="20000"/>
              </a:spcBef>
              <a:spcAft>
                <a:spcPct val="0"/>
              </a:spcAft>
              <a:buClr>
                <a:srgbClr val="748560"/>
              </a:buClr>
              <a:buSzPct val="100000"/>
              <a:buFont typeface="Arial" charset="0"/>
              <a:buChar char="-"/>
              <a:defRPr sz="2000" kern="1200">
                <a:solidFill>
                  <a:schemeClr val="tx1"/>
                </a:solidFill>
                <a:latin typeface="+mn-lt"/>
                <a:ea typeface="ＭＳ Ｐゴシック" charset="0"/>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a:lstStyle>
          <a:p>
            <a:r>
              <a:rPr lang="en-US" sz="2400" dirty="0"/>
              <a:t>Consultation with Employees</a:t>
            </a:r>
            <a:endParaRPr lang="en-GB" sz="2400" dirty="0"/>
          </a:p>
          <a:p>
            <a:r>
              <a:rPr lang="en-US" sz="2400" dirty="0"/>
              <a:t>Industrial action</a:t>
            </a:r>
            <a:endParaRPr lang="en-GB" sz="2400" dirty="0"/>
          </a:p>
          <a:p>
            <a:r>
              <a:rPr lang="en-US" sz="2400" dirty="0"/>
              <a:t>Employment Tribunals</a:t>
            </a:r>
            <a:endParaRPr lang="en-GB" sz="2400" dirty="0"/>
          </a:p>
          <a:p>
            <a:r>
              <a:rPr lang="en-US" sz="2400" dirty="0"/>
              <a:t>Health and safety</a:t>
            </a:r>
            <a:endParaRPr lang="en-GB" sz="2400" dirty="0"/>
          </a:p>
          <a:p>
            <a:r>
              <a:rPr lang="en-US" sz="2400" dirty="0"/>
              <a:t>Equality and discrimination</a:t>
            </a:r>
            <a:endParaRPr lang="en-GB" sz="2400" dirty="0"/>
          </a:p>
          <a:p>
            <a:r>
              <a:rPr lang="en-US" sz="2400" dirty="0"/>
              <a:t>Human Rights</a:t>
            </a:r>
            <a:endParaRPr lang="en-GB" sz="2400" dirty="0"/>
          </a:p>
          <a:p>
            <a:r>
              <a:rPr lang="en-US" sz="2400" dirty="0"/>
              <a:t>Working parents</a:t>
            </a:r>
            <a:endParaRPr lang="en-GB" sz="2400" dirty="0"/>
          </a:p>
          <a:p>
            <a:r>
              <a:rPr lang="en-US" sz="2400" dirty="0"/>
              <a:t>Maternity leave and pay</a:t>
            </a:r>
            <a:endParaRPr lang="en-GB" sz="2400" dirty="0"/>
          </a:p>
          <a:p>
            <a:r>
              <a:rPr lang="en-US" sz="2400" dirty="0"/>
              <a:t>Employment of children and young persons</a:t>
            </a:r>
            <a:endParaRPr lang="en-GB" sz="2400" dirty="0"/>
          </a:p>
          <a:p>
            <a:r>
              <a:rPr lang="en-US" sz="2400" dirty="0"/>
              <a:t>Pensions</a:t>
            </a:r>
            <a:endParaRPr lang="en-GB" sz="2400" dirty="0"/>
          </a:p>
        </p:txBody>
      </p:sp>
      <p:sp>
        <p:nvSpPr>
          <p:cNvPr id="8" name="TextBox 7"/>
          <p:cNvSpPr txBox="1"/>
          <p:nvPr/>
        </p:nvSpPr>
        <p:spPr>
          <a:xfrm>
            <a:off x="3763028" y="6236772"/>
            <a:ext cx="4762458" cy="369332"/>
          </a:xfrm>
          <a:prstGeom prst="rect">
            <a:avLst/>
          </a:prstGeom>
          <a:noFill/>
        </p:spPr>
        <p:txBody>
          <a:bodyPr wrap="none" rtlCol="0">
            <a:spAutoFit/>
          </a:bodyPr>
          <a:lstStyle/>
          <a:p>
            <a:pPr algn="ctr"/>
            <a:r>
              <a:rPr lang="en-US" i="1" dirty="0"/>
              <a:t>Note: This list is neither complete nor exhaustive)</a:t>
            </a:r>
          </a:p>
        </p:txBody>
      </p:sp>
    </p:spTree>
    <p:extLst>
      <p:ext uri="{BB962C8B-B14F-4D97-AF65-F5344CB8AC3E}">
        <p14:creationId xmlns:p14="http://schemas.microsoft.com/office/powerpoint/2010/main" val="39646783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7" name="Picture 3"/>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524000" y="4876800"/>
            <a:ext cx="2971800" cy="1981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0722" name="Title 1"/>
          <p:cNvSpPr>
            <a:spLocks noGrp="1"/>
          </p:cNvSpPr>
          <p:nvPr>
            <p:ph type="title"/>
          </p:nvPr>
        </p:nvSpPr>
        <p:spPr>
          <a:ln>
            <a:miter lim="800000"/>
            <a:headEnd/>
            <a:tailEnd/>
          </a:ln>
          <a:extLst/>
        </p:spPr>
        <p:txBody>
          <a:bodyPr rtlCol="0">
            <a:normAutofit/>
            <a:scene3d>
              <a:camera prst="orthographicFront"/>
              <a:lightRig rig="threePt" dir="t">
                <a:rot lat="0" lon="0" rev="4800000"/>
              </a:lightRig>
            </a:scene3d>
            <a:sp3d prstMaterial="matte">
              <a:bevelT w="50800" h="10160"/>
            </a:sp3d>
          </a:bodyPr>
          <a:lstStyle/>
          <a:p>
            <a:pPr>
              <a:defRPr/>
            </a:pPr>
            <a:r>
              <a:rPr lang="en-US" dirty="0" smtClean="0">
                <a:latin typeface="Franklin Gothic Book"/>
                <a:ea typeface="ＭＳ Ｐゴシック" pitchFamily="8" charset="-128"/>
                <a:cs typeface="Franklin Gothic Book"/>
              </a:rPr>
              <a:t>Staff &amp; Salaries</a:t>
            </a:r>
          </a:p>
        </p:txBody>
      </p:sp>
      <p:sp>
        <p:nvSpPr>
          <p:cNvPr id="50179" name="Content Placeholder 2"/>
          <p:cNvSpPr>
            <a:spLocks noGrp="1"/>
          </p:cNvSpPr>
          <p:nvPr>
            <p:ph idx="1"/>
          </p:nvPr>
        </p:nvSpPr>
        <p:spPr>
          <a:xfrm>
            <a:off x="2209801" y="1828800"/>
            <a:ext cx="7758113" cy="3048000"/>
          </a:xfrm>
        </p:spPr>
        <p:txBody>
          <a:bodyPr>
            <a:normAutofit lnSpcReduction="10000"/>
          </a:bodyPr>
          <a:lstStyle/>
          <a:p>
            <a:pPr marL="860425" indent="-742950">
              <a:spcAft>
                <a:spcPts val="1200"/>
              </a:spcAft>
              <a:buClr>
                <a:schemeClr val="tx1"/>
              </a:buClr>
              <a:buFont typeface="Rockwell" charset="0"/>
              <a:buAutoNum type="arabicPeriod"/>
            </a:pPr>
            <a:r>
              <a:rPr lang="en-US" sz="3600">
                <a:latin typeface="Arial" charset="0"/>
              </a:rPr>
              <a:t>What Do I Need Them To Do?</a:t>
            </a:r>
          </a:p>
          <a:p>
            <a:pPr marL="860425" indent="-742950">
              <a:spcAft>
                <a:spcPts val="1200"/>
              </a:spcAft>
              <a:buClr>
                <a:schemeClr val="tx1"/>
              </a:buClr>
              <a:buFont typeface="Rockwell" charset="0"/>
              <a:buAutoNum type="arabicPeriod"/>
            </a:pPr>
            <a:r>
              <a:rPr lang="en-US" sz="3600">
                <a:latin typeface="Arial" charset="0"/>
              </a:rPr>
              <a:t>How Much Will It Cost?</a:t>
            </a:r>
          </a:p>
          <a:p>
            <a:pPr marL="860425" indent="-742950">
              <a:spcAft>
                <a:spcPts val="1200"/>
              </a:spcAft>
              <a:buClr>
                <a:schemeClr val="tx1"/>
              </a:buClr>
              <a:buFont typeface="Rockwell" charset="0"/>
              <a:buAutoNum type="arabicPeriod"/>
            </a:pPr>
            <a:r>
              <a:rPr lang="en-US" sz="3600">
                <a:latin typeface="Arial" charset="0"/>
              </a:rPr>
              <a:t>What Am I Responsible For ?</a:t>
            </a:r>
          </a:p>
          <a:p>
            <a:pPr marL="860425" indent="-742950">
              <a:spcAft>
                <a:spcPts val="1200"/>
              </a:spcAft>
              <a:buClr>
                <a:schemeClr val="tx1"/>
              </a:buClr>
              <a:buFont typeface="Rockwell" charset="0"/>
              <a:buAutoNum type="arabicPeriod"/>
            </a:pPr>
            <a:r>
              <a:rPr lang="en-US" sz="3600">
                <a:latin typeface="Arial" charset="0"/>
              </a:rPr>
              <a:t>Where Do I Find Them ?</a:t>
            </a:r>
          </a:p>
          <a:p>
            <a:pPr marL="860425" indent="-742950">
              <a:spcAft>
                <a:spcPts val="1200"/>
              </a:spcAft>
              <a:buClr>
                <a:schemeClr val="tx1"/>
              </a:buClr>
              <a:buFont typeface="Rockwell" charset="0"/>
              <a:buAutoNum type="arabicPeriod"/>
            </a:pPr>
            <a:endParaRPr lang="en-US" sz="3600">
              <a:latin typeface="Arial" charset="0"/>
            </a:endParaRPr>
          </a:p>
        </p:txBody>
      </p:sp>
      <p:sp>
        <p:nvSpPr>
          <p:cNvPr id="50184"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F5DE4551-A250-D540-AAFC-9C6C9187E3D2}" type="slidenum">
              <a:rPr lang="en-US" sz="1000">
                <a:solidFill>
                  <a:srgbClr val="9B9A98"/>
                </a:solidFill>
              </a:rPr>
              <a:pPr eaLnBrk="1" fontAlgn="base" hangingPunct="1">
                <a:spcBef>
                  <a:spcPct val="0"/>
                </a:spcBef>
                <a:spcAft>
                  <a:spcPct val="0"/>
                </a:spcAft>
              </a:pPr>
              <a:t>6</a:t>
            </a:fld>
            <a:endParaRPr lang="en-US" sz="1000">
              <a:solidFill>
                <a:srgbClr val="9B9A98"/>
              </a:solidFill>
            </a:endParaRPr>
          </a:p>
        </p:txBody>
      </p:sp>
      <p:pic>
        <p:nvPicPr>
          <p:cNvPr id="50180" name="Picture 4"/>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4367214" y="4876800"/>
            <a:ext cx="3457575" cy="1981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50181" name="Picture 5"/>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7696200" y="4876800"/>
            <a:ext cx="2971800" cy="1981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1350818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1981200" y="274638"/>
            <a:ext cx="8075240" cy="1143000"/>
          </a:xfrm>
          <a:ln>
            <a:miter lim="800000"/>
            <a:headEnd/>
            <a:tailEnd/>
          </a:ln>
          <a:extLst/>
        </p:spPr>
        <p:txBody>
          <a:bodyPr rtlCol="0">
            <a:normAutofit/>
            <a:scene3d>
              <a:camera prst="orthographicFront"/>
              <a:lightRig rig="threePt" dir="t">
                <a:rot lat="0" lon="0" rev="4800000"/>
              </a:lightRig>
            </a:scene3d>
            <a:sp3d prstMaterial="matte">
              <a:bevelT w="50800" h="10160"/>
            </a:sp3d>
          </a:bodyPr>
          <a:lstStyle/>
          <a:p>
            <a:pPr>
              <a:defRPr/>
            </a:pPr>
            <a:r>
              <a:rPr lang="en-US" dirty="0" smtClean="0">
                <a:latin typeface="Franklin Gothic Book"/>
                <a:ea typeface="ＭＳ Ｐゴシック" pitchFamily="8" charset="-128"/>
                <a:cs typeface="Franklin Gothic Book"/>
              </a:rPr>
              <a:t>1. What Do I Need Them To Do ?</a:t>
            </a:r>
          </a:p>
        </p:txBody>
      </p:sp>
      <p:sp>
        <p:nvSpPr>
          <p:cNvPr id="51202" name="Content Placeholder 2"/>
          <p:cNvSpPr>
            <a:spLocks noGrp="1"/>
          </p:cNvSpPr>
          <p:nvPr>
            <p:ph idx="1"/>
          </p:nvPr>
        </p:nvSpPr>
        <p:spPr>
          <a:xfrm>
            <a:off x="1676400" y="1539876"/>
            <a:ext cx="8763000" cy="4625975"/>
          </a:xfrm>
        </p:spPr>
        <p:txBody>
          <a:bodyPr>
            <a:normAutofit lnSpcReduction="10000"/>
          </a:bodyPr>
          <a:lstStyle/>
          <a:p>
            <a:pPr>
              <a:spcAft>
                <a:spcPts val="1200"/>
              </a:spcAft>
            </a:pPr>
            <a:r>
              <a:rPr lang="en-GB">
                <a:latin typeface="Arial" charset="0"/>
              </a:rPr>
              <a:t>A job description defines a person's role and accountability. </a:t>
            </a:r>
          </a:p>
          <a:p>
            <a:pPr>
              <a:spcAft>
                <a:spcPts val="1200"/>
              </a:spcAft>
            </a:pPr>
            <a:r>
              <a:rPr lang="en-GB">
                <a:latin typeface="Arial" charset="0"/>
              </a:rPr>
              <a:t>Without a job description it is usually very difficult for a person to properly commit to, or be held accountable for, a role. </a:t>
            </a:r>
          </a:p>
          <a:p>
            <a:pPr>
              <a:spcAft>
                <a:spcPts val="1200"/>
              </a:spcAft>
            </a:pPr>
            <a:r>
              <a:rPr lang="en-GB">
                <a:latin typeface="Arial" charset="0"/>
              </a:rPr>
              <a:t>As an employee you may have or be given the opportunity to take responsibility for your job description.</a:t>
            </a:r>
          </a:p>
          <a:p>
            <a:pPr>
              <a:spcAft>
                <a:spcPts val="1200"/>
              </a:spcAft>
            </a:pPr>
            <a:r>
              <a:rPr lang="en-GB">
                <a:latin typeface="Arial" charset="0"/>
              </a:rPr>
              <a:t>This allows you to clarify expectations with your employer and your boss.</a:t>
            </a:r>
          </a:p>
          <a:p>
            <a:pPr>
              <a:spcAft>
                <a:spcPts val="1200"/>
              </a:spcAft>
            </a:pPr>
            <a:endParaRPr lang="en-US">
              <a:latin typeface="Arial" charset="0"/>
            </a:endParaRPr>
          </a:p>
        </p:txBody>
      </p:sp>
      <p:sp>
        <p:nvSpPr>
          <p:cNvPr id="51205"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5FF838E2-0359-2942-BCA4-497CF11FE7A7}" type="slidenum">
              <a:rPr lang="en-US" sz="1000">
                <a:solidFill>
                  <a:srgbClr val="9B9A98"/>
                </a:solidFill>
              </a:rPr>
              <a:pPr eaLnBrk="1" fontAlgn="base" hangingPunct="1">
                <a:spcBef>
                  <a:spcPct val="0"/>
                </a:spcBef>
                <a:spcAft>
                  <a:spcPct val="0"/>
                </a:spcAft>
              </a:pPr>
              <a:t>7</a:t>
            </a:fld>
            <a:endParaRPr lang="en-US" sz="1000">
              <a:solidFill>
                <a:srgbClr val="9B9A98"/>
              </a:solidFill>
            </a:endParaRPr>
          </a:p>
        </p:txBody>
      </p:sp>
    </p:spTree>
    <p:extLst>
      <p:ext uri="{BB962C8B-B14F-4D97-AF65-F5344CB8AC3E}">
        <p14:creationId xmlns:p14="http://schemas.microsoft.com/office/powerpoint/2010/main" val="64502389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p:cNvSpPr>
            <a:spLocks noGrp="1"/>
          </p:cNvSpPr>
          <p:nvPr>
            <p:ph type="title"/>
          </p:nvPr>
        </p:nvSpPr>
        <p:spPr/>
        <p:txBody>
          <a:bodyPr/>
          <a:lstStyle/>
          <a:p>
            <a:pPr eaLnBrk="1" hangingPunct="1"/>
            <a:r>
              <a:rPr lang="en-US">
                <a:latin typeface="Franklin Gothic Book" charset="0"/>
              </a:rPr>
              <a:t>The Job Description</a:t>
            </a:r>
          </a:p>
        </p:txBody>
      </p:sp>
      <p:sp>
        <p:nvSpPr>
          <p:cNvPr id="22530" name="Content Placeholder 2"/>
          <p:cNvSpPr>
            <a:spLocks noGrp="1"/>
          </p:cNvSpPr>
          <p:nvPr>
            <p:ph idx="1"/>
          </p:nvPr>
        </p:nvSpPr>
        <p:spPr>
          <a:xfrm>
            <a:off x="1981200" y="1268413"/>
            <a:ext cx="8153400" cy="4525962"/>
          </a:xfrm>
        </p:spPr>
        <p:txBody>
          <a:bodyPr>
            <a:normAutofit lnSpcReduction="10000"/>
          </a:bodyPr>
          <a:lstStyle/>
          <a:p>
            <a:pPr eaLnBrk="1" hangingPunct="1">
              <a:defRPr/>
            </a:pPr>
            <a:r>
              <a:rPr lang="en-GB" dirty="0">
                <a:latin typeface="Arial" charset="0"/>
              </a:rPr>
              <a:t>Preparing a job description is not a legal requirement</a:t>
            </a:r>
          </a:p>
          <a:p>
            <a:pPr marL="36512" indent="0">
              <a:buNone/>
              <a:defRPr/>
            </a:pPr>
            <a:r>
              <a:rPr lang="en-GB" dirty="0">
                <a:latin typeface="Arial" charset="0"/>
              </a:rPr>
              <a:t> </a:t>
            </a:r>
          </a:p>
          <a:p>
            <a:pPr eaLnBrk="1" hangingPunct="1">
              <a:defRPr/>
            </a:pPr>
            <a:r>
              <a:rPr lang="en-GB" dirty="0">
                <a:latin typeface="Arial" charset="0"/>
              </a:rPr>
              <a:t>It can help in deciding the scope of the work</a:t>
            </a:r>
          </a:p>
          <a:p>
            <a:pPr eaLnBrk="1" hangingPunct="1">
              <a:defRPr/>
            </a:pPr>
            <a:endParaRPr lang="en-GB" dirty="0">
              <a:latin typeface="Arial" charset="0"/>
            </a:endParaRPr>
          </a:p>
          <a:p>
            <a:pPr eaLnBrk="1" hangingPunct="1">
              <a:defRPr/>
            </a:pPr>
            <a:r>
              <a:rPr lang="en-GB" dirty="0">
                <a:latin typeface="Arial" charset="0"/>
              </a:rPr>
              <a:t>It can also help to assess a new recruit's performance and identify their training needs.</a:t>
            </a:r>
          </a:p>
          <a:p>
            <a:pPr eaLnBrk="1" hangingPunct="1">
              <a:defRPr/>
            </a:pPr>
            <a:endParaRPr lang="en-GB" dirty="0">
              <a:latin typeface="Arial" charset="0"/>
            </a:endParaRPr>
          </a:p>
          <a:p>
            <a:pPr eaLnBrk="1" hangingPunct="1">
              <a:defRPr/>
            </a:pPr>
            <a:r>
              <a:rPr lang="en-GB" dirty="0">
                <a:latin typeface="Arial" charset="0"/>
              </a:rPr>
              <a:t>Typically, you’re looking for knowledge, skills and a positive attitude. </a:t>
            </a:r>
          </a:p>
          <a:p>
            <a:pPr eaLnBrk="1" hangingPunct="1">
              <a:defRPr/>
            </a:pPr>
            <a:endParaRPr lang="en-GB" dirty="0">
              <a:latin typeface="Arial" charset="0"/>
            </a:endParaRPr>
          </a:p>
        </p:txBody>
      </p:sp>
      <p:sp>
        <p:nvSpPr>
          <p:cNvPr id="53253"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D0716067-8B0E-3E4C-BFE9-B4E3CD04AA11}" type="slidenum">
              <a:rPr lang="en-US" sz="1000">
                <a:solidFill>
                  <a:srgbClr val="9B9A98"/>
                </a:solidFill>
              </a:rPr>
              <a:pPr eaLnBrk="1" fontAlgn="base" hangingPunct="1">
                <a:spcBef>
                  <a:spcPct val="0"/>
                </a:spcBef>
                <a:spcAft>
                  <a:spcPct val="0"/>
                </a:spcAft>
              </a:pPr>
              <a:t>8</a:t>
            </a:fld>
            <a:endParaRPr lang="en-US" sz="1000">
              <a:solidFill>
                <a:srgbClr val="9B9A98"/>
              </a:solidFill>
            </a:endParaRPr>
          </a:p>
        </p:txBody>
      </p:sp>
    </p:spTree>
    <p:extLst>
      <p:ext uri="{BB962C8B-B14F-4D97-AF65-F5344CB8AC3E}">
        <p14:creationId xmlns:p14="http://schemas.microsoft.com/office/powerpoint/2010/main" val="8309017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ln>
            <a:miter lim="800000"/>
            <a:headEnd/>
            <a:tailEnd/>
          </a:ln>
          <a:extLst/>
        </p:spPr>
        <p:txBody>
          <a:bodyPr rtlCol="0">
            <a:normAutofit/>
            <a:scene3d>
              <a:camera prst="orthographicFront"/>
              <a:lightRig rig="threePt" dir="t">
                <a:rot lat="0" lon="0" rev="4800000"/>
              </a:lightRig>
            </a:scene3d>
            <a:sp3d prstMaterial="matte">
              <a:bevelT w="50800" h="10160"/>
            </a:sp3d>
          </a:bodyPr>
          <a:lstStyle/>
          <a:p>
            <a:pPr>
              <a:defRPr/>
            </a:pPr>
            <a:r>
              <a:rPr lang="en-US" dirty="0" smtClean="0">
                <a:latin typeface="Franklin Gothic Book"/>
                <a:ea typeface="ＭＳ Ｐゴシック" pitchFamily="8" charset="-128"/>
                <a:cs typeface="Franklin Gothic Book"/>
              </a:rPr>
              <a:t>What To Include</a:t>
            </a:r>
          </a:p>
        </p:txBody>
      </p:sp>
      <p:sp>
        <p:nvSpPr>
          <p:cNvPr id="54274" name="Content Placeholder 2"/>
          <p:cNvSpPr>
            <a:spLocks noGrp="1"/>
          </p:cNvSpPr>
          <p:nvPr>
            <p:ph idx="1"/>
          </p:nvPr>
        </p:nvSpPr>
        <p:spPr>
          <a:xfrm>
            <a:off x="2209801" y="1196752"/>
            <a:ext cx="4822303" cy="5400600"/>
          </a:xfrm>
        </p:spPr>
        <p:txBody>
          <a:bodyPr/>
          <a:lstStyle/>
          <a:p>
            <a:pPr>
              <a:spcAft>
                <a:spcPts val="1200"/>
              </a:spcAft>
              <a:buFont typeface="Wingdings" charset="0"/>
              <a:buChar char=""/>
            </a:pPr>
            <a:r>
              <a:rPr lang="en-GB" dirty="0">
                <a:latin typeface="Arial" charset="0"/>
              </a:rPr>
              <a:t>The job title and how this relates to the people you’re dealing with and other roles</a:t>
            </a:r>
          </a:p>
          <a:p>
            <a:pPr>
              <a:spcAft>
                <a:spcPts val="1200"/>
              </a:spcAft>
              <a:buFont typeface="Wingdings" charset="0"/>
              <a:buChar char=""/>
            </a:pPr>
            <a:r>
              <a:rPr lang="en-GB" dirty="0">
                <a:latin typeface="Arial" charset="0"/>
              </a:rPr>
              <a:t>The location of the job </a:t>
            </a:r>
          </a:p>
          <a:p>
            <a:pPr>
              <a:spcAft>
                <a:spcPts val="1200"/>
              </a:spcAft>
              <a:buFont typeface="Wingdings" charset="0"/>
              <a:buChar char=""/>
            </a:pPr>
            <a:r>
              <a:rPr lang="en-GB" dirty="0">
                <a:latin typeface="Arial" charset="0"/>
              </a:rPr>
              <a:t>A summary of the general nature and objectives of the job </a:t>
            </a:r>
          </a:p>
          <a:p>
            <a:pPr>
              <a:spcAft>
                <a:spcPts val="1200"/>
              </a:spcAft>
              <a:buFont typeface="Wingdings" charset="0"/>
              <a:buChar char=""/>
            </a:pPr>
            <a:r>
              <a:rPr lang="en-GB" dirty="0">
                <a:latin typeface="Arial" charset="0"/>
              </a:rPr>
              <a:t>A list of the main duties or tasks of the employee </a:t>
            </a:r>
          </a:p>
          <a:p>
            <a:pPr>
              <a:spcAft>
                <a:spcPts val="1200"/>
              </a:spcAft>
            </a:pPr>
            <a:endParaRPr lang="en-US" dirty="0">
              <a:latin typeface="Arial" charset="0"/>
            </a:endParaRPr>
          </a:p>
        </p:txBody>
      </p:sp>
      <p:sp>
        <p:nvSpPr>
          <p:cNvPr id="54278"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1A04BC2F-987A-2C4E-BE06-96DD0F78FAD9}" type="slidenum">
              <a:rPr lang="en-US" sz="1000">
                <a:solidFill>
                  <a:srgbClr val="9B9A98"/>
                </a:solidFill>
              </a:rPr>
              <a:pPr eaLnBrk="1" fontAlgn="base" hangingPunct="1">
                <a:spcBef>
                  <a:spcPct val="0"/>
                </a:spcBef>
                <a:spcAft>
                  <a:spcPct val="0"/>
                </a:spcAft>
              </a:pPr>
              <a:t>9</a:t>
            </a:fld>
            <a:endParaRPr lang="en-US" sz="1000">
              <a:solidFill>
                <a:srgbClr val="9B9A98"/>
              </a:solidFill>
            </a:endParaRPr>
          </a:p>
        </p:txBody>
      </p:sp>
      <p:pic>
        <p:nvPicPr>
          <p:cNvPr id="2" name="Picture 1">
            <a:hlinkClick r:id="rId3"/>
          </p:cNvPr>
          <p:cNvPicPr>
            <a:picLocks noChangeAspect="1"/>
          </p:cNvPicPr>
          <p:nvPr/>
        </p:nvPicPr>
        <p:blipFill>
          <a:blip r:embed="rId4"/>
          <a:stretch>
            <a:fillRect/>
          </a:stretch>
        </p:blipFill>
        <p:spPr>
          <a:xfrm>
            <a:off x="7030578" y="2060848"/>
            <a:ext cx="3385903" cy="2808312"/>
          </a:xfrm>
          <a:prstGeom prst="rect">
            <a:avLst/>
          </a:prstGeom>
          <a:ln>
            <a:solidFill>
              <a:schemeClr val="tx2"/>
            </a:solidFill>
          </a:ln>
        </p:spPr>
      </p:pic>
    </p:spTree>
    <p:extLst>
      <p:ext uri="{BB962C8B-B14F-4D97-AF65-F5344CB8AC3E}">
        <p14:creationId xmlns:p14="http://schemas.microsoft.com/office/powerpoint/2010/main" val="22645227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ln>
            <a:miter lim="800000"/>
            <a:headEnd/>
            <a:tailEnd/>
          </a:ln>
          <a:extLst/>
        </p:spPr>
        <p:txBody>
          <a:bodyPr rtlCol="0">
            <a:normAutofit/>
            <a:scene3d>
              <a:camera prst="orthographicFront"/>
              <a:lightRig rig="threePt" dir="t">
                <a:rot lat="0" lon="0" rev="4800000"/>
              </a:lightRig>
            </a:scene3d>
            <a:sp3d prstMaterial="matte">
              <a:bevelT w="50800" h="10160"/>
            </a:sp3d>
          </a:bodyPr>
          <a:lstStyle/>
          <a:p>
            <a:pPr>
              <a:defRPr/>
            </a:pPr>
            <a:r>
              <a:rPr lang="en-US" dirty="0" smtClean="0">
                <a:latin typeface="Franklin Gothic Book"/>
                <a:ea typeface="ＭＳ Ｐゴシック" pitchFamily="8" charset="-128"/>
                <a:cs typeface="Franklin Gothic Book"/>
              </a:rPr>
              <a:t>Writing the Job Description</a:t>
            </a:r>
          </a:p>
        </p:txBody>
      </p:sp>
      <p:sp>
        <p:nvSpPr>
          <p:cNvPr id="56322" name="Content Placeholder 2"/>
          <p:cNvSpPr>
            <a:spLocks noGrp="1"/>
          </p:cNvSpPr>
          <p:nvPr>
            <p:ph idx="1"/>
          </p:nvPr>
        </p:nvSpPr>
        <p:spPr>
          <a:xfrm>
            <a:off x="1524000" y="1417638"/>
            <a:ext cx="8763000" cy="4100512"/>
          </a:xfrm>
        </p:spPr>
        <p:txBody>
          <a:bodyPr>
            <a:normAutofit lnSpcReduction="10000"/>
          </a:bodyPr>
          <a:lstStyle/>
          <a:p>
            <a:pPr>
              <a:spcAft>
                <a:spcPts val="600"/>
              </a:spcAft>
            </a:pPr>
            <a:r>
              <a:rPr lang="en-GB">
                <a:latin typeface="Arial" charset="0"/>
              </a:rPr>
              <a:t>Many people tend to start off with a list of 20-30 tasks, 8-12 is the ideal.</a:t>
            </a:r>
          </a:p>
          <a:p>
            <a:pPr>
              <a:spcAft>
                <a:spcPts val="600"/>
              </a:spcAft>
            </a:pPr>
            <a:endParaRPr lang="en-GB">
              <a:latin typeface="Arial" charset="0"/>
            </a:endParaRPr>
          </a:p>
          <a:p>
            <a:pPr>
              <a:spcAft>
                <a:spcPts val="600"/>
              </a:spcAft>
            </a:pPr>
            <a:r>
              <a:rPr lang="en-GB">
                <a:latin typeface="Arial" charset="0"/>
              </a:rPr>
              <a:t>Smaller organisations commonly require staff and managers to cover a wider or more mixed range of responsibilities than in larger organisations .</a:t>
            </a:r>
          </a:p>
          <a:p>
            <a:pPr>
              <a:spcAft>
                <a:spcPts val="600"/>
              </a:spcAft>
            </a:pPr>
            <a:endParaRPr lang="en-GB">
              <a:latin typeface="Arial" charset="0"/>
            </a:endParaRPr>
          </a:p>
          <a:p>
            <a:pPr>
              <a:spcAft>
                <a:spcPts val="600"/>
              </a:spcAft>
            </a:pPr>
            <a:r>
              <a:rPr lang="en-GB">
                <a:latin typeface="Arial" charset="0"/>
              </a:rPr>
              <a:t>As a result, job descriptions might necessarily contain a greater number of listed responsibilities</a:t>
            </a:r>
          </a:p>
        </p:txBody>
      </p:sp>
      <p:sp>
        <p:nvSpPr>
          <p:cNvPr id="56325"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39FAF3E7-6DC2-E344-BD7B-3D2A98C7BA29}" type="slidenum">
              <a:rPr lang="en-US" sz="1000">
                <a:solidFill>
                  <a:srgbClr val="9B9A98"/>
                </a:solidFill>
              </a:rPr>
              <a:pPr eaLnBrk="1" fontAlgn="base" hangingPunct="1">
                <a:spcBef>
                  <a:spcPct val="0"/>
                </a:spcBef>
                <a:spcAft>
                  <a:spcPct val="0"/>
                </a:spcAft>
              </a:pPr>
              <a:t>10</a:t>
            </a:fld>
            <a:endParaRPr lang="en-US" sz="1000">
              <a:solidFill>
                <a:srgbClr val="9B9A98"/>
              </a:solidFill>
            </a:endParaRPr>
          </a:p>
        </p:txBody>
      </p:sp>
    </p:spTree>
    <p:extLst>
      <p:ext uri="{BB962C8B-B14F-4D97-AF65-F5344CB8AC3E}">
        <p14:creationId xmlns:p14="http://schemas.microsoft.com/office/powerpoint/2010/main" val="345876426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miter lim="800000"/>
            <a:headEnd/>
            <a:tailEnd/>
          </a:ln>
          <a:extLst/>
        </p:spPr>
        <p:txBody>
          <a:bodyPr rtlCol="0">
            <a:normAutofit/>
            <a:scene3d>
              <a:camera prst="orthographicFront"/>
              <a:lightRig rig="threePt" dir="t">
                <a:rot lat="0" lon="0" rev="4800000"/>
              </a:lightRig>
            </a:scene3d>
            <a:sp3d prstMaterial="matte">
              <a:bevelT w="50800" h="10160"/>
            </a:sp3d>
          </a:bodyPr>
          <a:lstStyle/>
          <a:p>
            <a:pPr>
              <a:defRPr/>
            </a:pPr>
            <a:r>
              <a:rPr lang="en-US" dirty="0" smtClean="0">
                <a:latin typeface="Franklin Gothic Book"/>
                <a:ea typeface="+mj-ea"/>
                <a:cs typeface="Franklin Gothic Book"/>
              </a:rPr>
              <a:t>General Areas to Include</a:t>
            </a:r>
            <a:endParaRPr lang="en-US" dirty="0">
              <a:latin typeface="Franklin Gothic Book"/>
              <a:ea typeface="+mj-ea"/>
              <a:cs typeface="Franklin Gothic Book"/>
            </a:endParaRPr>
          </a:p>
        </p:txBody>
      </p:sp>
      <p:sp>
        <p:nvSpPr>
          <p:cNvPr id="58370" name="Content Placeholder 2"/>
          <p:cNvSpPr>
            <a:spLocks noGrp="1"/>
          </p:cNvSpPr>
          <p:nvPr>
            <p:ph idx="1"/>
          </p:nvPr>
        </p:nvSpPr>
        <p:spPr>
          <a:xfrm>
            <a:off x="1524000" y="1447801"/>
            <a:ext cx="9144000" cy="4625975"/>
          </a:xfrm>
        </p:spPr>
        <p:txBody>
          <a:bodyPr>
            <a:normAutofit fontScale="92500" lnSpcReduction="20000"/>
          </a:bodyPr>
          <a:lstStyle/>
          <a:p>
            <a:pPr eaLnBrk="1" hangingPunct="1">
              <a:lnSpc>
                <a:spcPct val="120000"/>
              </a:lnSpc>
            </a:pPr>
            <a:r>
              <a:rPr lang="en-US" sz="2400">
                <a:latin typeface="Arial" charset="0"/>
              </a:rPr>
              <a:t>Communicating (in relation to whom, what, how)</a:t>
            </a:r>
          </a:p>
          <a:p>
            <a:pPr eaLnBrk="1" hangingPunct="1">
              <a:lnSpc>
                <a:spcPct val="120000"/>
              </a:lnSpc>
            </a:pPr>
            <a:r>
              <a:rPr lang="en-US" sz="2400">
                <a:latin typeface="Arial" charset="0"/>
              </a:rPr>
              <a:t>Planning and organising (of what..)</a:t>
            </a:r>
          </a:p>
          <a:p>
            <a:pPr eaLnBrk="1" hangingPunct="1">
              <a:lnSpc>
                <a:spcPct val="120000"/>
              </a:lnSpc>
            </a:pPr>
            <a:r>
              <a:rPr lang="en-US" sz="2400">
                <a:latin typeface="Arial" charset="0"/>
              </a:rPr>
              <a:t>Managing information or general admin support (of what..)</a:t>
            </a:r>
          </a:p>
          <a:p>
            <a:pPr eaLnBrk="1" hangingPunct="1">
              <a:lnSpc>
                <a:spcPct val="120000"/>
              </a:lnSpc>
            </a:pPr>
            <a:r>
              <a:rPr lang="en-US" sz="2400">
                <a:latin typeface="Arial" charset="0"/>
              </a:rPr>
              <a:t>Monitoring and reporting (of what..)</a:t>
            </a:r>
          </a:p>
          <a:p>
            <a:pPr eaLnBrk="1" hangingPunct="1">
              <a:lnSpc>
                <a:spcPct val="120000"/>
              </a:lnSpc>
            </a:pPr>
            <a:r>
              <a:rPr lang="en-US" sz="2400">
                <a:latin typeface="Arial" charset="0"/>
              </a:rPr>
              <a:t>Evaluating and decision-making (of what..)</a:t>
            </a:r>
          </a:p>
          <a:p>
            <a:pPr eaLnBrk="1" hangingPunct="1">
              <a:lnSpc>
                <a:spcPct val="120000"/>
              </a:lnSpc>
            </a:pPr>
            <a:r>
              <a:rPr lang="en-US" sz="2400">
                <a:latin typeface="Arial" charset="0"/>
              </a:rPr>
              <a:t>Financial budgeting and control (of what..)</a:t>
            </a:r>
          </a:p>
          <a:p>
            <a:pPr eaLnBrk="1" hangingPunct="1">
              <a:lnSpc>
                <a:spcPct val="120000"/>
              </a:lnSpc>
            </a:pPr>
            <a:r>
              <a:rPr lang="en-US" sz="2400">
                <a:latin typeface="Arial" charset="0"/>
              </a:rPr>
              <a:t>Using equipment and systems (what..)</a:t>
            </a:r>
          </a:p>
          <a:p>
            <a:pPr eaLnBrk="1" hangingPunct="1">
              <a:lnSpc>
                <a:spcPct val="120000"/>
              </a:lnSpc>
            </a:pPr>
            <a:r>
              <a:rPr lang="en-US" sz="2400">
                <a:latin typeface="Arial" charset="0"/>
              </a:rPr>
              <a:t>Creating and developing things (what..)</a:t>
            </a:r>
          </a:p>
          <a:p>
            <a:pPr eaLnBrk="1" hangingPunct="1">
              <a:lnSpc>
                <a:spcPct val="120000"/>
              </a:lnSpc>
            </a:pPr>
            <a:r>
              <a:rPr lang="en-US" sz="2400">
                <a:latin typeface="Arial" charset="0"/>
              </a:rPr>
              <a:t>Health and safety</a:t>
            </a:r>
          </a:p>
          <a:p>
            <a:pPr eaLnBrk="1" hangingPunct="1">
              <a:lnSpc>
                <a:spcPct val="120000"/>
              </a:lnSpc>
            </a:pPr>
            <a:r>
              <a:rPr lang="en-US" sz="2400">
                <a:latin typeface="Arial" charset="0"/>
              </a:rPr>
              <a:t>Self-development </a:t>
            </a:r>
          </a:p>
          <a:p>
            <a:pPr eaLnBrk="1" hangingPunct="1">
              <a:lnSpc>
                <a:spcPct val="120000"/>
              </a:lnSpc>
              <a:buFont typeface="Wingdings 2" charset="0"/>
              <a:buNone/>
            </a:pPr>
            <a:endParaRPr lang="en-US" sz="2400">
              <a:latin typeface="Arial" charset="0"/>
            </a:endParaRPr>
          </a:p>
          <a:p>
            <a:pPr eaLnBrk="1" hangingPunct="1">
              <a:lnSpc>
                <a:spcPct val="120000"/>
              </a:lnSpc>
            </a:pPr>
            <a:endParaRPr lang="en-US" sz="2400">
              <a:latin typeface="Arial" charset="0"/>
            </a:endParaRPr>
          </a:p>
        </p:txBody>
      </p:sp>
      <p:sp>
        <p:nvSpPr>
          <p:cNvPr id="58373" name="Slide Number Placeholder 4"/>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8B87B53E-1BD3-CA41-B4D8-7B90D936F259}" type="slidenum">
              <a:rPr lang="en-US" sz="1000">
                <a:solidFill>
                  <a:srgbClr val="9B9A98"/>
                </a:solidFill>
              </a:rPr>
              <a:pPr eaLnBrk="1" fontAlgn="base" hangingPunct="1">
                <a:spcBef>
                  <a:spcPct val="0"/>
                </a:spcBef>
                <a:spcAft>
                  <a:spcPct val="0"/>
                </a:spcAft>
              </a:pPr>
              <a:t>11</a:t>
            </a:fld>
            <a:endParaRPr lang="en-US" sz="1000">
              <a:solidFill>
                <a:srgbClr val="9B9A98"/>
              </a:solidFill>
            </a:endParaRPr>
          </a:p>
        </p:txBody>
      </p:sp>
    </p:spTree>
    <p:extLst>
      <p:ext uri="{BB962C8B-B14F-4D97-AF65-F5344CB8AC3E}">
        <p14:creationId xmlns:p14="http://schemas.microsoft.com/office/powerpoint/2010/main" val="316682112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miter lim="800000"/>
            <a:headEnd/>
            <a:tailEnd/>
          </a:ln>
          <a:extLst/>
        </p:spPr>
        <p:txBody>
          <a:bodyPr rtlCol="0">
            <a:normAutofit/>
            <a:scene3d>
              <a:camera prst="orthographicFront"/>
              <a:lightRig rig="threePt" dir="t">
                <a:rot lat="0" lon="0" rev="4800000"/>
              </a:lightRig>
            </a:scene3d>
            <a:sp3d prstMaterial="matte">
              <a:bevelT w="50800" h="10160"/>
            </a:sp3d>
          </a:bodyPr>
          <a:lstStyle/>
          <a:p>
            <a:pPr>
              <a:defRPr/>
            </a:pPr>
            <a:r>
              <a:rPr lang="en-US" dirty="0" smtClean="0">
                <a:latin typeface="Franklin Gothic Book"/>
                <a:ea typeface="+mj-ea"/>
                <a:cs typeface="Franklin Gothic Book"/>
              </a:rPr>
              <a:t>General Areas to Include</a:t>
            </a:r>
            <a:endParaRPr lang="en-US" dirty="0">
              <a:latin typeface="Franklin Gothic Book"/>
              <a:ea typeface="+mj-ea"/>
              <a:cs typeface="Franklin Gothic Book"/>
            </a:endParaRPr>
          </a:p>
        </p:txBody>
      </p:sp>
      <p:sp>
        <p:nvSpPr>
          <p:cNvPr id="60418" name="Content Placeholder 2"/>
          <p:cNvSpPr>
            <a:spLocks noGrp="1"/>
          </p:cNvSpPr>
          <p:nvPr>
            <p:ph idx="1"/>
          </p:nvPr>
        </p:nvSpPr>
        <p:spPr>
          <a:xfrm>
            <a:off x="1981200" y="1447801"/>
            <a:ext cx="8002588" cy="4625975"/>
          </a:xfrm>
        </p:spPr>
        <p:txBody>
          <a:bodyPr/>
          <a:lstStyle/>
          <a:p>
            <a:pPr eaLnBrk="1" hangingPunct="1">
              <a:lnSpc>
                <a:spcPct val="120000"/>
              </a:lnSpc>
              <a:buFont typeface="Wingdings 2" charset="0"/>
              <a:buNone/>
            </a:pPr>
            <a:r>
              <a:rPr lang="en-US">
                <a:latin typeface="Arial" charset="0"/>
              </a:rPr>
              <a:t>Plus any responsibilities for other staff if</a:t>
            </a:r>
          </a:p>
          <a:p>
            <a:pPr eaLnBrk="1" hangingPunct="1">
              <a:lnSpc>
                <a:spcPct val="120000"/>
              </a:lnSpc>
              <a:buFont typeface="Wingdings 2" charset="0"/>
              <a:buNone/>
            </a:pPr>
            <a:r>
              <a:rPr lang="en-US">
                <a:latin typeface="Arial" charset="0"/>
              </a:rPr>
              <a:t>applicable, typically:</a:t>
            </a:r>
          </a:p>
          <a:p>
            <a:pPr eaLnBrk="1" hangingPunct="1">
              <a:lnSpc>
                <a:spcPct val="120000"/>
              </a:lnSpc>
            </a:pPr>
            <a:r>
              <a:rPr lang="en-US">
                <a:latin typeface="Arial" charset="0"/>
              </a:rPr>
              <a:t>Recruiting (of direct-reporting staff)</a:t>
            </a:r>
          </a:p>
          <a:p>
            <a:pPr eaLnBrk="1" hangingPunct="1">
              <a:lnSpc>
                <a:spcPct val="120000"/>
              </a:lnSpc>
            </a:pPr>
            <a:r>
              <a:rPr lang="en-US">
                <a:latin typeface="Arial" charset="0"/>
              </a:rPr>
              <a:t>Assessing (direct-reporting staff)</a:t>
            </a:r>
          </a:p>
          <a:p>
            <a:pPr eaLnBrk="1" hangingPunct="1">
              <a:lnSpc>
                <a:spcPct val="120000"/>
              </a:lnSpc>
            </a:pPr>
            <a:r>
              <a:rPr lang="en-US">
                <a:latin typeface="Arial" charset="0"/>
              </a:rPr>
              <a:t>Training (direct-reporting staff)</a:t>
            </a:r>
          </a:p>
          <a:p>
            <a:pPr eaLnBrk="1" hangingPunct="1">
              <a:lnSpc>
                <a:spcPct val="120000"/>
              </a:lnSpc>
            </a:pPr>
            <a:r>
              <a:rPr lang="en-US">
                <a:latin typeface="Arial" charset="0"/>
              </a:rPr>
              <a:t>Managing (direct-reporting staff)</a:t>
            </a:r>
          </a:p>
          <a:p>
            <a:pPr eaLnBrk="1" hangingPunct="1">
              <a:lnSpc>
                <a:spcPct val="120000"/>
              </a:lnSpc>
            </a:pPr>
            <a:endParaRPr lang="en-US">
              <a:latin typeface="Arial" charset="0"/>
            </a:endParaRPr>
          </a:p>
        </p:txBody>
      </p:sp>
      <p:sp>
        <p:nvSpPr>
          <p:cNvPr id="60421" name="Slide Number Placeholder 4"/>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408D8E98-1448-E443-8CEA-1F0D6A5AB906}" type="slidenum">
              <a:rPr lang="en-US" sz="1000">
                <a:solidFill>
                  <a:srgbClr val="9B9A98"/>
                </a:solidFill>
              </a:rPr>
              <a:pPr eaLnBrk="1" fontAlgn="base" hangingPunct="1">
                <a:spcBef>
                  <a:spcPct val="0"/>
                </a:spcBef>
                <a:spcAft>
                  <a:spcPct val="0"/>
                </a:spcAft>
              </a:pPr>
              <a:t>12</a:t>
            </a:fld>
            <a:endParaRPr lang="en-US" sz="1000">
              <a:solidFill>
                <a:srgbClr val="9B9A98"/>
              </a:solidFill>
            </a:endParaRPr>
          </a:p>
        </p:txBody>
      </p:sp>
    </p:spTree>
    <p:extLst>
      <p:ext uri="{BB962C8B-B14F-4D97-AF65-F5344CB8AC3E}">
        <p14:creationId xmlns:p14="http://schemas.microsoft.com/office/powerpoint/2010/main" val="412520604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miter lim="800000"/>
            <a:headEnd/>
            <a:tailEnd/>
          </a:ln>
          <a:extLst/>
        </p:spPr>
        <p:txBody>
          <a:bodyPr rtlCol="0">
            <a:normAutofit/>
            <a:scene3d>
              <a:camera prst="orthographicFront"/>
              <a:lightRig rig="threePt" dir="t">
                <a:rot lat="0" lon="0" rev="4800000"/>
              </a:lightRig>
            </a:scene3d>
            <a:sp3d prstMaterial="matte">
              <a:bevelT w="50800" h="10160"/>
            </a:sp3d>
          </a:bodyPr>
          <a:lstStyle/>
          <a:p>
            <a:pPr>
              <a:defRPr/>
            </a:pPr>
            <a:r>
              <a:rPr lang="en-US" dirty="0" smtClean="0">
                <a:latin typeface="Franklin Gothic Book"/>
                <a:ea typeface="+mj-ea"/>
                <a:cs typeface="Franklin Gothic Book"/>
              </a:rPr>
              <a:t>Does It Matter ?</a:t>
            </a:r>
            <a:endParaRPr lang="en-US" dirty="0">
              <a:latin typeface="Franklin Gothic Book"/>
              <a:ea typeface="+mj-ea"/>
              <a:cs typeface="Franklin Gothic Book"/>
            </a:endParaRPr>
          </a:p>
        </p:txBody>
      </p:sp>
      <p:sp>
        <p:nvSpPr>
          <p:cNvPr id="62466" name="Content Placeholder 2"/>
          <p:cNvSpPr>
            <a:spLocks noGrp="1"/>
          </p:cNvSpPr>
          <p:nvPr>
            <p:ph idx="1"/>
          </p:nvPr>
        </p:nvSpPr>
        <p:spPr>
          <a:xfrm>
            <a:off x="1847850" y="1341439"/>
            <a:ext cx="8591550" cy="4625975"/>
          </a:xfrm>
        </p:spPr>
        <p:txBody>
          <a:bodyPr>
            <a:normAutofit fontScale="92500" lnSpcReduction="10000"/>
          </a:bodyPr>
          <a:lstStyle/>
          <a:p>
            <a:pPr eaLnBrk="1" hangingPunct="1">
              <a:lnSpc>
                <a:spcPct val="120000"/>
              </a:lnSpc>
            </a:pPr>
            <a:r>
              <a:rPr lang="en-GB" sz="2400">
                <a:latin typeface="Arial" charset="0"/>
              </a:rPr>
              <a:t>Job descriptions can  improve an organisation's ability to manage people and roles in the following ways:</a:t>
            </a:r>
          </a:p>
          <a:p>
            <a:pPr lvl="1" eaLnBrk="1" hangingPunct="1">
              <a:lnSpc>
                <a:spcPct val="120000"/>
              </a:lnSpc>
            </a:pPr>
            <a:r>
              <a:rPr lang="en-GB">
                <a:latin typeface="Arial" charset="0"/>
              </a:rPr>
              <a:t>Clarifies Employer expectations for employee</a:t>
            </a:r>
          </a:p>
          <a:p>
            <a:pPr lvl="1" eaLnBrk="1" hangingPunct="1">
              <a:lnSpc>
                <a:spcPct val="120000"/>
              </a:lnSpc>
            </a:pPr>
            <a:r>
              <a:rPr lang="en-GB">
                <a:latin typeface="Arial" charset="0"/>
              </a:rPr>
              <a:t>Provides clear description of role for job candidates</a:t>
            </a:r>
          </a:p>
          <a:p>
            <a:pPr lvl="1" eaLnBrk="1" hangingPunct="1">
              <a:lnSpc>
                <a:spcPct val="120000"/>
              </a:lnSpc>
            </a:pPr>
            <a:r>
              <a:rPr lang="en-GB">
                <a:latin typeface="Arial" charset="0"/>
              </a:rPr>
              <a:t>Provides basis of measuring job performance</a:t>
            </a:r>
          </a:p>
          <a:p>
            <a:pPr lvl="1" eaLnBrk="1" hangingPunct="1">
              <a:lnSpc>
                <a:spcPct val="120000"/>
              </a:lnSpc>
            </a:pPr>
            <a:r>
              <a:rPr lang="en-GB">
                <a:latin typeface="Arial" charset="0"/>
              </a:rPr>
              <a:t>Enables pay and grading systems to be structured fairly and logically</a:t>
            </a:r>
          </a:p>
          <a:p>
            <a:pPr lvl="1" eaLnBrk="1" hangingPunct="1">
              <a:lnSpc>
                <a:spcPct val="120000"/>
              </a:lnSpc>
            </a:pPr>
            <a:r>
              <a:rPr lang="en-GB">
                <a:latin typeface="Arial" charset="0"/>
              </a:rPr>
              <a:t>Essential reference tool in issues of employee/employer dispute</a:t>
            </a:r>
          </a:p>
          <a:p>
            <a:pPr lvl="1" eaLnBrk="1" hangingPunct="1">
              <a:lnSpc>
                <a:spcPct val="120000"/>
              </a:lnSpc>
            </a:pPr>
            <a:r>
              <a:rPr lang="en-GB">
                <a:latin typeface="Arial" charset="0"/>
              </a:rPr>
              <a:t>Provides important reference points for training and development areas</a:t>
            </a:r>
          </a:p>
        </p:txBody>
      </p:sp>
      <p:sp>
        <p:nvSpPr>
          <p:cNvPr id="62469" name="Slide Number Placeholder 4"/>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89A3DC8B-AD93-C146-B2E0-B363FE095F57}" type="slidenum">
              <a:rPr lang="en-US" sz="1000">
                <a:solidFill>
                  <a:srgbClr val="9B9A98"/>
                </a:solidFill>
              </a:rPr>
              <a:pPr eaLnBrk="1" fontAlgn="base" hangingPunct="1">
                <a:spcBef>
                  <a:spcPct val="0"/>
                </a:spcBef>
                <a:spcAft>
                  <a:spcPct val="0"/>
                </a:spcAft>
              </a:pPr>
              <a:t>13</a:t>
            </a:fld>
            <a:endParaRPr lang="en-US" sz="1000">
              <a:solidFill>
                <a:srgbClr val="9B9A98"/>
              </a:solidFill>
            </a:endParaRPr>
          </a:p>
        </p:txBody>
      </p:sp>
    </p:spTree>
    <p:extLst>
      <p:ext uri="{BB962C8B-B14F-4D97-AF65-F5344CB8AC3E}">
        <p14:creationId xmlns:p14="http://schemas.microsoft.com/office/powerpoint/2010/main" val="322073239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miter lim="800000"/>
            <a:headEnd/>
            <a:tailEnd/>
          </a:ln>
          <a:extLst/>
        </p:spPr>
        <p:txBody>
          <a:bodyPr rtlCol="0">
            <a:normAutofit/>
            <a:scene3d>
              <a:camera prst="orthographicFront"/>
              <a:lightRig rig="threePt" dir="t">
                <a:rot lat="0" lon="0" rev="4800000"/>
              </a:lightRig>
            </a:scene3d>
            <a:sp3d prstMaterial="matte">
              <a:bevelT w="50800" h="10160"/>
            </a:sp3d>
          </a:bodyPr>
          <a:lstStyle/>
          <a:p>
            <a:pPr>
              <a:defRPr/>
            </a:pPr>
            <a:r>
              <a:rPr lang="en-US" dirty="0" smtClean="0">
                <a:latin typeface="Franklin Gothic Book"/>
                <a:ea typeface="+mj-ea"/>
                <a:cs typeface="Franklin Gothic Book"/>
              </a:rPr>
              <a:t>The Law</a:t>
            </a:r>
            <a:endParaRPr lang="en-US" dirty="0">
              <a:latin typeface="Franklin Gothic Book"/>
              <a:ea typeface="+mj-ea"/>
              <a:cs typeface="Franklin Gothic Book"/>
            </a:endParaRPr>
          </a:p>
        </p:txBody>
      </p:sp>
      <p:sp>
        <p:nvSpPr>
          <p:cNvPr id="63490" name="Content Placeholder 2"/>
          <p:cNvSpPr>
            <a:spLocks noGrp="1"/>
          </p:cNvSpPr>
          <p:nvPr>
            <p:ph idx="1"/>
          </p:nvPr>
        </p:nvSpPr>
        <p:spPr>
          <a:xfrm>
            <a:off x="2135189" y="981076"/>
            <a:ext cx="7921625" cy="5688013"/>
          </a:xfrm>
        </p:spPr>
        <p:txBody>
          <a:bodyPr/>
          <a:lstStyle/>
          <a:p>
            <a:pPr eaLnBrk="1" hangingPunct="1">
              <a:lnSpc>
                <a:spcPct val="90000"/>
              </a:lnSpc>
            </a:pPr>
            <a:endParaRPr lang="en-GB" sz="2400">
              <a:latin typeface="Arial" charset="0"/>
            </a:endParaRPr>
          </a:p>
          <a:p>
            <a:pPr eaLnBrk="1" hangingPunct="1">
              <a:lnSpc>
                <a:spcPct val="90000"/>
              </a:lnSpc>
            </a:pPr>
            <a:r>
              <a:rPr lang="en-GB" sz="2400">
                <a:latin typeface="Arial" charset="0"/>
              </a:rPr>
              <a:t>Be very careful to adhere to relevant employment and discrimination law</a:t>
            </a:r>
          </a:p>
          <a:p>
            <a:pPr eaLnBrk="1" hangingPunct="1">
              <a:lnSpc>
                <a:spcPct val="90000"/>
              </a:lnSpc>
            </a:pPr>
            <a:endParaRPr lang="en-GB" sz="2400">
              <a:latin typeface="Arial" charset="0"/>
            </a:endParaRPr>
          </a:p>
          <a:p>
            <a:pPr eaLnBrk="1" hangingPunct="1">
              <a:lnSpc>
                <a:spcPct val="90000"/>
              </a:lnSpc>
            </a:pPr>
            <a:r>
              <a:rPr lang="en-GB" sz="2400">
                <a:latin typeface="Arial" charset="0"/>
              </a:rPr>
              <a:t>In the UK this means that you must </a:t>
            </a:r>
            <a:r>
              <a:rPr lang="en-GB" sz="2400" i="1">
                <a:latin typeface="Arial" charset="0"/>
              </a:rPr>
              <a:t>NOT</a:t>
            </a:r>
            <a:r>
              <a:rPr lang="en-GB" sz="2400">
                <a:latin typeface="Arial" charset="0"/>
              </a:rPr>
              <a:t> specify a preference according to gender, race, creed, religion, or physical ability. </a:t>
            </a:r>
          </a:p>
          <a:p>
            <a:pPr eaLnBrk="1" hangingPunct="1">
              <a:lnSpc>
                <a:spcPct val="90000"/>
              </a:lnSpc>
            </a:pPr>
            <a:endParaRPr lang="en-GB" sz="2400">
              <a:latin typeface="Arial" charset="0"/>
            </a:endParaRPr>
          </a:p>
          <a:p>
            <a:pPr eaLnBrk="1" hangingPunct="1">
              <a:lnSpc>
                <a:spcPct val="90000"/>
              </a:lnSpc>
            </a:pPr>
            <a:r>
              <a:rPr lang="en-GB" sz="2400">
                <a:latin typeface="Arial" charset="0"/>
              </a:rPr>
              <a:t>If you find yourself writing a job description with a bias in any of these areas you should ask yourself why, as none can be justified.</a:t>
            </a:r>
          </a:p>
          <a:p>
            <a:pPr eaLnBrk="1" hangingPunct="1">
              <a:lnSpc>
                <a:spcPct val="90000"/>
              </a:lnSpc>
            </a:pPr>
            <a:endParaRPr lang="en-GB" sz="2400">
              <a:latin typeface="Arial" charset="0"/>
            </a:endParaRPr>
          </a:p>
          <a:p>
            <a:pPr eaLnBrk="1" hangingPunct="1">
              <a:lnSpc>
                <a:spcPct val="90000"/>
              </a:lnSpc>
            </a:pPr>
            <a:r>
              <a:rPr lang="en-GB" sz="2400">
                <a:latin typeface="Arial" charset="0"/>
              </a:rPr>
              <a:t>People and employers need to have a clear, mutual agreement about the expectations for the job</a:t>
            </a:r>
            <a:endParaRPr lang="en-US" sz="2400">
              <a:latin typeface="Arial" charset="0"/>
            </a:endParaRPr>
          </a:p>
        </p:txBody>
      </p:sp>
      <p:sp>
        <p:nvSpPr>
          <p:cNvPr id="63493" name="Slide Number Placeholder 4"/>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6C1CD17C-BFBB-504F-A5EA-6910D50F7DCE}" type="slidenum">
              <a:rPr lang="en-US" sz="1000">
                <a:solidFill>
                  <a:srgbClr val="9B9A98"/>
                </a:solidFill>
              </a:rPr>
              <a:pPr eaLnBrk="1" fontAlgn="base" hangingPunct="1">
                <a:spcBef>
                  <a:spcPct val="0"/>
                </a:spcBef>
                <a:spcAft>
                  <a:spcPct val="0"/>
                </a:spcAft>
              </a:pPr>
              <a:t>14</a:t>
            </a:fld>
            <a:endParaRPr lang="en-US" sz="1000">
              <a:solidFill>
                <a:srgbClr val="9B9A98"/>
              </a:solidFill>
            </a:endParaRPr>
          </a:p>
        </p:txBody>
      </p:sp>
    </p:spTree>
    <p:extLst>
      <p:ext uri="{BB962C8B-B14F-4D97-AF65-F5344CB8AC3E}">
        <p14:creationId xmlns:p14="http://schemas.microsoft.com/office/powerpoint/2010/main" val="157183044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Equality Act 2010</a:t>
            </a:r>
            <a:endParaRPr lang="en-GB" dirty="0"/>
          </a:p>
        </p:txBody>
      </p:sp>
      <p:sp>
        <p:nvSpPr>
          <p:cNvPr id="6" name="Content Placeholder 5"/>
          <p:cNvSpPr>
            <a:spLocks noGrp="1"/>
          </p:cNvSpPr>
          <p:nvPr>
            <p:ph idx="1"/>
          </p:nvPr>
        </p:nvSpPr>
        <p:spPr>
          <a:xfrm>
            <a:off x="1981200" y="1600201"/>
            <a:ext cx="8435280" cy="4525963"/>
          </a:xfrm>
        </p:spPr>
        <p:txBody>
          <a:bodyPr/>
          <a:lstStyle/>
          <a:p>
            <a:r>
              <a:rPr lang="en-GB" sz="2400" dirty="0"/>
              <a:t>Replaced all previous equalities legislation</a:t>
            </a:r>
          </a:p>
          <a:p>
            <a:r>
              <a:rPr lang="en-GB" sz="2400" dirty="0"/>
              <a:t>9 ‘protected characteristics’ </a:t>
            </a:r>
          </a:p>
          <a:p>
            <a:pPr lvl="1"/>
            <a:r>
              <a:rPr lang="en-GB" sz="2000" dirty="0"/>
              <a:t>Age </a:t>
            </a:r>
          </a:p>
          <a:p>
            <a:pPr lvl="1"/>
            <a:r>
              <a:rPr lang="en-GB" sz="2000" dirty="0"/>
              <a:t>Disability</a:t>
            </a:r>
          </a:p>
          <a:p>
            <a:pPr lvl="1"/>
            <a:r>
              <a:rPr lang="en-GB" sz="2000" dirty="0"/>
              <a:t>Gender reassignment</a:t>
            </a:r>
          </a:p>
          <a:p>
            <a:pPr lvl="1"/>
            <a:r>
              <a:rPr lang="en-GB" sz="2000" dirty="0"/>
              <a:t>Marriage and civil partnership</a:t>
            </a:r>
          </a:p>
          <a:p>
            <a:pPr lvl="1"/>
            <a:r>
              <a:rPr lang="en-GB" sz="2000" dirty="0"/>
              <a:t>Pregnancy and maternity</a:t>
            </a:r>
          </a:p>
          <a:p>
            <a:pPr lvl="1"/>
            <a:r>
              <a:rPr lang="en-GB" sz="2000" dirty="0"/>
              <a:t>Race</a:t>
            </a:r>
          </a:p>
          <a:p>
            <a:pPr lvl="1"/>
            <a:r>
              <a:rPr lang="en-GB" sz="2000" dirty="0"/>
              <a:t>Religion or belief</a:t>
            </a:r>
          </a:p>
          <a:p>
            <a:pPr lvl="1"/>
            <a:r>
              <a:rPr lang="en-GB" sz="2000" dirty="0"/>
              <a:t>Sex</a:t>
            </a:r>
          </a:p>
          <a:p>
            <a:pPr lvl="1"/>
            <a:r>
              <a:rPr lang="en-GB" sz="2000" dirty="0"/>
              <a:t>Sexual orientation</a:t>
            </a:r>
          </a:p>
        </p:txBody>
      </p:sp>
      <p:sp>
        <p:nvSpPr>
          <p:cNvPr id="4" name="Slide Number Placeholder 3"/>
          <p:cNvSpPr>
            <a:spLocks noGrp="1"/>
          </p:cNvSpPr>
          <p:nvPr>
            <p:ph type="sldNum" sz="quarter" idx="12"/>
          </p:nvPr>
        </p:nvSpPr>
        <p:spPr/>
        <p:txBody>
          <a:bodyPr/>
          <a:lstStyle/>
          <a:p>
            <a:pPr>
              <a:defRPr/>
            </a:pPr>
            <a:fld id="{0B9A2D57-EB73-2349-84D3-765929F63D5F}" type="slidenum">
              <a:rPr lang="en-US" smtClean="0"/>
              <a:pPr>
                <a:defRPr/>
              </a:pPr>
              <a:t>15</a:t>
            </a:fld>
            <a:endParaRPr lang="en-US"/>
          </a:p>
        </p:txBody>
      </p:sp>
    </p:spTree>
    <p:extLst>
      <p:ext uri="{BB962C8B-B14F-4D97-AF65-F5344CB8AC3E}">
        <p14:creationId xmlns:p14="http://schemas.microsoft.com/office/powerpoint/2010/main" val="314902875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Equality Law</a:t>
            </a:r>
            <a:endParaRPr lang="en-GB" dirty="0"/>
          </a:p>
        </p:txBody>
      </p:sp>
      <p:sp>
        <p:nvSpPr>
          <p:cNvPr id="3" name="Content Placeholder 2"/>
          <p:cNvSpPr>
            <a:spLocks noGrp="1"/>
          </p:cNvSpPr>
          <p:nvPr>
            <p:ph idx="1"/>
          </p:nvPr>
        </p:nvSpPr>
        <p:spPr>
          <a:xfrm>
            <a:off x="1981200" y="1600201"/>
            <a:ext cx="7931224" cy="4525963"/>
          </a:xfrm>
        </p:spPr>
        <p:txBody>
          <a:bodyPr/>
          <a:lstStyle/>
          <a:p>
            <a:r>
              <a:rPr lang="en-GB" sz="2400" dirty="0"/>
              <a:t>Equality law applies to any business that provides goods, facilities or services to members of the public.</a:t>
            </a:r>
          </a:p>
          <a:p>
            <a:r>
              <a:rPr lang="en-GB" sz="2400" dirty="0"/>
              <a:t>This includes a wide range of different businesses and services. Within this, it would include lots of different entertainment venues both large and small, such as:</a:t>
            </a:r>
          </a:p>
          <a:p>
            <a:pPr lvl="1"/>
            <a:r>
              <a:rPr lang="en-GB" dirty="0"/>
              <a:t>theatres </a:t>
            </a:r>
          </a:p>
          <a:p>
            <a:pPr lvl="1"/>
            <a:r>
              <a:rPr lang="en-GB" dirty="0"/>
              <a:t>cinemas </a:t>
            </a:r>
          </a:p>
          <a:p>
            <a:pPr lvl="1"/>
            <a:r>
              <a:rPr lang="en-GB" dirty="0"/>
              <a:t>music venues – everything from a large opera house through to a local jazz café </a:t>
            </a:r>
          </a:p>
          <a:p>
            <a:pPr lvl="1"/>
            <a:r>
              <a:rPr lang="en-GB" dirty="0"/>
              <a:t>comedy clubs </a:t>
            </a:r>
          </a:p>
          <a:p>
            <a:pPr lvl="1"/>
            <a:r>
              <a:rPr lang="en-GB" dirty="0"/>
              <a:t>arts festivals, including music and children’s festivals. </a:t>
            </a:r>
          </a:p>
          <a:p>
            <a:endParaRPr lang="en-GB" sz="2400" dirty="0"/>
          </a:p>
        </p:txBody>
      </p:sp>
      <p:sp>
        <p:nvSpPr>
          <p:cNvPr id="6" name="Slide Number Placeholder 5"/>
          <p:cNvSpPr>
            <a:spLocks noGrp="1"/>
          </p:cNvSpPr>
          <p:nvPr>
            <p:ph type="sldNum" sz="quarter" idx="12"/>
          </p:nvPr>
        </p:nvSpPr>
        <p:spPr/>
        <p:txBody>
          <a:bodyPr/>
          <a:lstStyle/>
          <a:p>
            <a:pPr>
              <a:defRPr/>
            </a:pPr>
            <a:fld id="{0B9A2D57-EB73-2349-84D3-765929F63D5F}" type="slidenum">
              <a:rPr lang="en-US" smtClean="0"/>
              <a:pPr>
                <a:defRPr/>
              </a:pPr>
              <a:t>16</a:t>
            </a:fld>
            <a:endParaRPr lang="en-US"/>
          </a:p>
        </p:txBody>
      </p:sp>
    </p:spTree>
    <p:extLst>
      <p:ext uri="{BB962C8B-B14F-4D97-AF65-F5344CB8AC3E}">
        <p14:creationId xmlns:p14="http://schemas.microsoft.com/office/powerpoint/2010/main" val="350416679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548681"/>
            <a:ext cx="8291264" cy="4525963"/>
          </a:xfrm>
        </p:spPr>
        <p:txBody>
          <a:bodyPr/>
          <a:lstStyle/>
          <a:p>
            <a:r>
              <a:rPr lang="en-GB" sz="2400" dirty="0"/>
              <a:t>This also applies to places that are not usually used for entertainment but have occasions when members of the public do use them for that purpose. </a:t>
            </a:r>
          </a:p>
          <a:p>
            <a:endParaRPr lang="en-GB" sz="2400" dirty="0"/>
          </a:p>
          <a:p>
            <a:r>
              <a:rPr lang="en-GB" sz="2400" dirty="0"/>
              <a:t>For example, a church which holds lunchtime music recitals or an empty shop which is opened up for an arts festival.</a:t>
            </a:r>
          </a:p>
          <a:p>
            <a:endParaRPr lang="en-GB" sz="2400" dirty="0"/>
          </a:p>
          <a:p>
            <a:r>
              <a:rPr lang="en-GB" sz="2400" dirty="0"/>
              <a:t>It doesn’t matter whether the service is free, for example, a free concert, or whether it must be paid for – it will still be covered by equality law. </a:t>
            </a:r>
          </a:p>
          <a:p>
            <a:endParaRPr lang="en-GB" sz="2400" dirty="0"/>
          </a:p>
        </p:txBody>
      </p:sp>
      <p:sp>
        <p:nvSpPr>
          <p:cNvPr id="6" name="Slide Number Placeholder 5"/>
          <p:cNvSpPr>
            <a:spLocks noGrp="1"/>
          </p:cNvSpPr>
          <p:nvPr>
            <p:ph type="sldNum" sz="quarter" idx="12"/>
          </p:nvPr>
        </p:nvSpPr>
        <p:spPr/>
        <p:txBody>
          <a:bodyPr/>
          <a:lstStyle/>
          <a:p>
            <a:pPr>
              <a:defRPr/>
            </a:pPr>
            <a:fld id="{0B9A2D57-EB73-2349-84D3-765929F63D5F}" type="slidenum">
              <a:rPr lang="en-US" smtClean="0"/>
              <a:pPr>
                <a:defRPr/>
              </a:pPr>
              <a:t>17</a:t>
            </a:fld>
            <a:endParaRPr lang="en-US"/>
          </a:p>
        </p:txBody>
      </p:sp>
    </p:spTree>
    <p:extLst>
      <p:ext uri="{BB962C8B-B14F-4D97-AF65-F5344CB8AC3E}">
        <p14:creationId xmlns:p14="http://schemas.microsoft.com/office/powerpoint/2010/main" val="231749372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Reasonable adjustments</a:t>
            </a:r>
            <a:endParaRPr lang="en-GB" dirty="0"/>
          </a:p>
        </p:txBody>
      </p:sp>
      <p:sp>
        <p:nvSpPr>
          <p:cNvPr id="3" name="Content Placeholder 2"/>
          <p:cNvSpPr>
            <a:spLocks noGrp="1"/>
          </p:cNvSpPr>
          <p:nvPr>
            <p:ph idx="1"/>
          </p:nvPr>
        </p:nvSpPr>
        <p:spPr>
          <a:xfrm>
            <a:off x="1981200" y="1196753"/>
            <a:ext cx="8363272" cy="4525963"/>
          </a:xfrm>
        </p:spPr>
        <p:txBody>
          <a:bodyPr>
            <a:normAutofit fontScale="92500" lnSpcReduction="10000"/>
          </a:bodyPr>
          <a:lstStyle/>
          <a:p>
            <a:r>
              <a:rPr lang="en-GB" sz="2400" dirty="0"/>
              <a:t>Reasonable adjustments are not just about changes to physical features or the addition of auxiliary aids such as a hearing loop, although these can be important to some disabled people. </a:t>
            </a:r>
          </a:p>
          <a:p>
            <a:endParaRPr lang="en-GB" sz="2400" dirty="0"/>
          </a:p>
          <a:p>
            <a:r>
              <a:rPr lang="en-GB" sz="2400" dirty="0"/>
              <a:t>Consider providing information (such as programmes and publicity material) in alternative formats and offering an additional ticket for free to a disabled person who needs to bring an assistant. </a:t>
            </a:r>
          </a:p>
          <a:p>
            <a:endParaRPr lang="en-GB" sz="2400" dirty="0"/>
          </a:p>
          <a:p>
            <a:r>
              <a:rPr lang="en-GB" sz="2400" dirty="0"/>
              <a:t>If a location or venue is of a type that means that you need to restrict services based on health and safety considerations, make sure that any action taken in relation to health or safety is proportionate to the risk.</a:t>
            </a:r>
          </a:p>
          <a:p>
            <a:pPr>
              <a:buNone/>
            </a:pPr>
            <a:r>
              <a:rPr lang="en-GB" sz="2400" dirty="0"/>
              <a:t> </a:t>
            </a:r>
          </a:p>
          <a:p>
            <a:endParaRPr lang="en-GB" sz="2400" dirty="0"/>
          </a:p>
        </p:txBody>
      </p:sp>
      <p:sp>
        <p:nvSpPr>
          <p:cNvPr id="6" name="Slide Number Placeholder 5"/>
          <p:cNvSpPr>
            <a:spLocks noGrp="1"/>
          </p:cNvSpPr>
          <p:nvPr>
            <p:ph type="sldNum" sz="quarter" idx="12"/>
          </p:nvPr>
        </p:nvSpPr>
        <p:spPr/>
        <p:txBody>
          <a:bodyPr/>
          <a:lstStyle/>
          <a:p>
            <a:pPr>
              <a:defRPr/>
            </a:pPr>
            <a:fld id="{0B9A2D57-EB73-2349-84D3-765929F63D5F}" type="slidenum">
              <a:rPr lang="en-US" smtClean="0"/>
              <a:pPr>
                <a:defRPr/>
              </a:pPr>
              <a:t>18</a:t>
            </a:fld>
            <a:endParaRPr lang="en-US"/>
          </a:p>
        </p:txBody>
      </p:sp>
    </p:spTree>
    <p:extLst>
      <p:ext uri="{BB962C8B-B14F-4D97-AF65-F5344CB8AC3E}">
        <p14:creationId xmlns:p14="http://schemas.microsoft.com/office/powerpoint/2010/main" val="397356808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It’s About Choices</a:t>
            </a:r>
            <a:endParaRPr lang="en-GB" dirty="0"/>
          </a:p>
        </p:txBody>
      </p:sp>
      <p:sp>
        <p:nvSpPr>
          <p:cNvPr id="3" name="Content Placeholder 2"/>
          <p:cNvSpPr>
            <a:spLocks noGrp="1"/>
          </p:cNvSpPr>
          <p:nvPr>
            <p:ph idx="1"/>
          </p:nvPr>
        </p:nvSpPr>
        <p:spPr>
          <a:xfrm>
            <a:off x="1979613" y="1268760"/>
            <a:ext cx="8508875" cy="4674840"/>
          </a:xfrm>
        </p:spPr>
        <p:txBody>
          <a:bodyPr/>
          <a:lstStyle/>
          <a:p>
            <a:r>
              <a:rPr lang="en-GB" sz="2400" dirty="0"/>
              <a:t>Disabled people are entitled to make the same choices and to take the same risks within the same limits as other people. </a:t>
            </a:r>
          </a:p>
          <a:p>
            <a:r>
              <a:rPr lang="en-GB" sz="2400" dirty="0"/>
              <a:t>Health and safety law does not require you as a service provider to remove all conceivable risk, but to ensure that risk is properly appreciated, understood and managed.</a:t>
            </a:r>
          </a:p>
          <a:p>
            <a:r>
              <a:rPr lang="en-GB" sz="2400" dirty="0"/>
              <a:t>Don’t make assumptions; instead, assess the person’s situation, and consider reasonable adjustments to reduce any risks, your duty not to discriminate and, where appropriate, the disabled person’s own views. </a:t>
            </a:r>
          </a:p>
          <a:p>
            <a:r>
              <a:rPr lang="en-GB" sz="2400" dirty="0"/>
              <a:t>There must be a balance between protecting against the risk and restricting disabled people from access to services.</a:t>
            </a:r>
          </a:p>
        </p:txBody>
      </p:sp>
      <p:sp>
        <p:nvSpPr>
          <p:cNvPr id="6" name="Slide Number Placeholder 5"/>
          <p:cNvSpPr>
            <a:spLocks noGrp="1"/>
          </p:cNvSpPr>
          <p:nvPr>
            <p:ph type="sldNum" sz="quarter" idx="12"/>
          </p:nvPr>
        </p:nvSpPr>
        <p:spPr/>
        <p:txBody>
          <a:bodyPr/>
          <a:lstStyle/>
          <a:p>
            <a:pPr>
              <a:defRPr/>
            </a:pPr>
            <a:fld id="{0B9A2D57-EB73-2349-84D3-765929F63D5F}" type="slidenum">
              <a:rPr lang="en-US" smtClean="0"/>
              <a:pPr>
                <a:defRPr/>
              </a:pPr>
              <a:t>19</a:t>
            </a:fld>
            <a:endParaRPr lang="en-US"/>
          </a:p>
        </p:txBody>
      </p:sp>
    </p:spTree>
    <p:extLst>
      <p:ext uri="{BB962C8B-B14F-4D97-AF65-F5344CB8AC3E}">
        <p14:creationId xmlns:p14="http://schemas.microsoft.com/office/powerpoint/2010/main" val="7809296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 the Awkward  </a:t>
            </a:r>
            <a:endParaRPr lang="en-GB" dirty="0"/>
          </a:p>
        </p:txBody>
      </p:sp>
      <p:sp>
        <p:nvSpPr>
          <p:cNvPr id="3" name="Content Placeholder 2"/>
          <p:cNvSpPr>
            <a:spLocks noGrp="1"/>
          </p:cNvSpPr>
          <p:nvPr>
            <p:ph idx="1"/>
          </p:nvPr>
        </p:nvSpPr>
        <p:spPr>
          <a:xfrm>
            <a:off x="1981200" y="1772817"/>
            <a:ext cx="7467600" cy="4525963"/>
          </a:xfrm>
        </p:spPr>
        <p:txBody>
          <a:bodyPr/>
          <a:lstStyle/>
          <a:p>
            <a:r>
              <a:rPr lang="en-GB" dirty="0" smtClean="0">
                <a:hlinkClick r:id="rId3"/>
              </a:rPr>
              <a:t>Worst First Day Ever</a:t>
            </a:r>
            <a:endParaRPr lang="en-GB" dirty="0" smtClean="0"/>
          </a:p>
          <a:p>
            <a:endParaRPr lang="en-GB" dirty="0" smtClean="0">
              <a:hlinkClick r:id="rId4"/>
            </a:endParaRPr>
          </a:p>
          <a:p>
            <a:r>
              <a:rPr lang="en-GB" dirty="0" smtClean="0">
                <a:hlinkClick r:id="rId4"/>
              </a:rPr>
              <a:t>Blind date</a:t>
            </a:r>
            <a:endParaRPr lang="en-GB" dirty="0" smtClean="0"/>
          </a:p>
          <a:p>
            <a:endParaRPr lang="en-GB" dirty="0"/>
          </a:p>
          <a:p>
            <a:r>
              <a:rPr lang="en-GB" dirty="0" smtClean="0">
                <a:hlinkClick r:id="rId5"/>
              </a:rPr>
              <a:t>Chat up</a:t>
            </a:r>
            <a:endParaRPr lang="en-GB" dirty="0"/>
          </a:p>
        </p:txBody>
      </p:sp>
      <p:sp>
        <p:nvSpPr>
          <p:cNvPr id="7" name="Slide Number Placeholder 6"/>
          <p:cNvSpPr>
            <a:spLocks noGrp="1"/>
          </p:cNvSpPr>
          <p:nvPr>
            <p:ph type="sldNum" sz="quarter" idx="12"/>
          </p:nvPr>
        </p:nvSpPr>
        <p:spPr/>
        <p:txBody>
          <a:bodyPr/>
          <a:lstStyle/>
          <a:p>
            <a:pPr>
              <a:defRPr/>
            </a:pPr>
            <a:fld id="{0B9A2D57-EB73-2349-84D3-765929F63D5F}" type="slidenum">
              <a:rPr lang="en-US" smtClean="0"/>
              <a:pPr>
                <a:defRPr/>
              </a:pPr>
              <a:t>20</a:t>
            </a:fld>
            <a:endParaRPr lang="en-US"/>
          </a:p>
        </p:txBody>
      </p:sp>
      <p:pic>
        <p:nvPicPr>
          <p:cNvPr id="4" name="Picture 3"/>
          <p:cNvPicPr>
            <a:picLocks noChangeAspect="1"/>
          </p:cNvPicPr>
          <p:nvPr/>
        </p:nvPicPr>
        <p:blipFill>
          <a:blip r:embed="rId6"/>
          <a:stretch>
            <a:fillRect/>
          </a:stretch>
        </p:blipFill>
        <p:spPr>
          <a:xfrm>
            <a:off x="6710324" y="2276872"/>
            <a:ext cx="3195677" cy="1901428"/>
          </a:xfrm>
          <a:prstGeom prst="rect">
            <a:avLst/>
          </a:prstGeom>
        </p:spPr>
      </p:pic>
    </p:spTree>
    <p:extLst>
      <p:ext uri="{BB962C8B-B14F-4D97-AF65-F5344CB8AC3E}">
        <p14:creationId xmlns:p14="http://schemas.microsoft.com/office/powerpoint/2010/main" val="186331094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ln>
            <a:miter lim="800000"/>
            <a:headEnd/>
            <a:tailEnd/>
          </a:ln>
          <a:extLst/>
        </p:spPr>
        <p:txBody>
          <a:bodyPr rtlCol="0">
            <a:normAutofit/>
            <a:scene3d>
              <a:camera prst="orthographicFront"/>
              <a:lightRig rig="threePt" dir="t">
                <a:rot lat="0" lon="0" rev="4800000"/>
              </a:lightRig>
            </a:scene3d>
            <a:sp3d prstMaterial="matte">
              <a:bevelT w="50800" h="10160"/>
            </a:sp3d>
          </a:bodyPr>
          <a:lstStyle/>
          <a:p>
            <a:pPr>
              <a:defRPr/>
            </a:pPr>
            <a:r>
              <a:rPr lang="en-US" dirty="0" smtClean="0">
                <a:latin typeface="Franklin Gothic Book"/>
                <a:cs typeface="Franklin Gothic Book"/>
              </a:rPr>
              <a:t>2. How Much Will It Cost ?</a:t>
            </a:r>
            <a:endParaRPr lang="en-US" dirty="0" smtClean="0">
              <a:latin typeface="Franklin Gothic Book"/>
              <a:ea typeface="ＭＳ Ｐゴシック" pitchFamily="8" charset="-128"/>
              <a:cs typeface="Franklin Gothic Book"/>
            </a:endParaRPr>
          </a:p>
        </p:txBody>
      </p:sp>
      <p:sp>
        <p:nvSpPr>
          <p:cNvPr id="64514" name="Content Placeholder 2"/>
          <p:cNvSpPr>
            <a:spLocks noGrp="1"/>
          </p:cNvSpPr>
          <p:nvPr>
            <p:ph idx="1"/>
          </p:nvPr>
        </p:nvSpPr>
        <p:spPr>
          <a:xfrm>
            <a:off x="1981200" y="1628775"/>
            <a:ext cx="8229600" cy="3309938"/>
          </a:xfrm>
        </p:spPr>
        <p:txBody>
          <a:bodyPr/>
          <a:lstStyle/>
          <a:p>
            <a:pPr>
              <a:spcAft>
                <a:spcPts val="1200"/>
              </a:spcAft>
              <a:buFont typeface="Wingdings" charset="0"/>
              <a:buChar char=""/>
            </a:pPr>
            <a:r>
              <a:rPr lang="en-US">
                <a:latin typeface="Arial" charset="0"/>
              </a:rPr>
              <a:t>Work Out What You Can Afford</a:t>
            </a:r>
          </a:p>
          <a:p>
            <a:pPr>
              <a:spcAft>
                <a:spcPts val="1200"/>
              </a:spcAft>
              <a:buFont typeface="Wingdings" charset="0"/>
              <a:buChar char=""/>
            </a:pPr>
            <a:r>
              <a:rPr lang="en-US">
                <a:latin typeface="Arial" charset="0"/>
              </a:rPr>
              <a:t>Assess The Job In Relation To The Market</a:t>
            </a:r>
          </a:p>
          <a:p>
            <a:pPr>
              <a:spcAft>
                <a:spcPts val="1200"/>
              </a:spcAft>
              <a:buFont typeface="Wingdings" charset="0"/>
              <a:buChar char=""/>
            </a:pPr>
            <a:r>
              <a:rPr lang="en-US">
                <a:latin typeface="Arial" charset="0"/>
              </a:rPr>
              <a:t>Gauge The Demand</a:t>
            </a:r>
          </a:p>
          <a:p>
            <a:pPr>
              <a:spcAft>
                <a:spcPts val="1200"/>
              </a:spcAft>
              <a:buFont typeface="Wingdings" charset="0"/>
              <a:buChar char=""/>
            </a:pPr>
            <a:r>
              <a:rPr lang="en-US">
                <a:latin typeface="Arial" charset="0"/>
              </a:rPr>
              <a:t>Talk To Experts</a:t>
            </a:r>
          </a:p>
        </p:txBody>
      </p:sp>
      <p:sp>
        <p:nvSpPr>
          <p:cNvPr id="64517"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478E324F-7AEF-F346-A905-5D48EC472E06}" type="slidenum">
              <a:rPr lang="en-US" sz="1000">
                <a:solidFill>
                  <a:srgbClr val="9B9A98"/>
                </a:solidFill>
              </a:rPr>
              <a:pPr eaLnBrk="1" fontAlgn="base" hangingPunct="1">
                <a:spcBef>
                  <a:spcPct val="0"/>
                </a:spcBef>
                <a:spcAft>
                  <a:spcPct val="0"/>
                </a:spcAft>
              </a:pPr>
              <a:t>21</a:t>
            </a:fld>
            <a:endParaRPr lang="en-US" sz="1000">
              <a:solidFill>
                <a:srgbClr val="9B9A98"/>
              </a:solidFill>
            </a:endParaRPr>
          </a:p>
        </p:txBody>
      </p:sp>
    </p:spTree>
    <p:extLst>
      <p:ext uri="{BB962C8B-B14F-4D97-AF65-F5344CB8AC3E}">
        <p14:creationId xmlns:p14="http://schemas.microsoft.com/office/powerpoint/2010/main" val="170216181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miter lim="800000"/>
            <a:headEnd/>
            <a:tailEnd/>
          </a:ln>
          <a:extLst/>
        </p:spPr>
        <p:txBody>
          <a:bodyPr rtlCol="0">
            <a:normAutofit/>
            <a:scene3d>
              <a:camera prst="orthographicFront"/>
              <a:lightRig rig="threePt" dir="t">
                <a:rot lat="0" lon="0" rev="4800000"/>
              </a:lightRig>
            </a:scene3d>
            <a:sp3d prstMaterial="matte">
              <a:bevelT w="50800" h="10160"/>
            </a:sp3d>
          </a:bodyPr>
          <a:lstStyle/>
          <a:p>
            <a:pPr>
              <a:defRPr/>
            </a:pPr>
            <a:r>
              <a:rPr lang="en-US" dirty="0" smtClean="0">
                <a:latin typeface="Franklin Gothic Book"/>
                <a:ea typeface="+mj-ea"/>
                <a:cs typeface="Franklin Gothic Book"/>
              </a:rPr>
              <a:t>Employee Benefits</a:t>
            </a:r>
            <a:endParaRPr lang="en-US" dirty="0">
              <a:latin typeface="Franklin Gothic Book"/>
              <a:ea typeface="+mj-ea"/>
              <a:cs typeface="Franklin Gothic Book"/>
            </a:endParaRPr>
          </a:p>
        </p:txBody>
      </p:sp>
      <p:sp>
        <p:nvSpPr>
          <p:cNvPr id="66562" name="Content Placeholder 2"/>
          <p:cNvSpPr>
            <a:spLocks noGrp="1"/>
          </p:cNvSpPr>
          <p:nvPr>
            <p:ph idx="1"/>
          </p:nvPr>
        </p:nvSpPr>
        <p:spPr/>
        <p:txBody>
          <a:bodyPr/>
          <a:lstStyle/>
          <a:p>
            <a:pPr eaLnBrk="1" hangingPunct="1"/>
            <a:endParaRPr lang="en-US">
              <a:latin typeface="Arial" charset="0"/>
            </a:endParaRPr>
          </a:p>
          <a:p>
            <a:pPr eaLnBrk="1" hangingPunct="1"/>
            <a:r>
              <a:rPr lang="en-US">
                <a:latin typeface="Arial" charset="0"/>
              </a:rPr>
              <a:t>Adding benefits to an employee</a:t>
            </a:r>
            <a:r>
              <a:rPr lang="ja-JP" altLang="en-US">
                <a:latin typeface="Arial" charset="0"/>
              </a:rPr>
              <a:t>’</a:t>
            </a:r>
            <a:r>
              <a:rPr lang="en-US" altLang="ja-JP">
                <a:latin typeface="Arial" charset="0"/>
              </a:rPr>
              <a:t>s package can help to create loyalty and commitment</a:t>
            </a:r>
          </a:p>
        </p:txBody>
      </p:sp>
      <p:sp>
        <p:nvSpPr>
          <p:cNvPr id="66567" name="Slide Number Placeholder 4"/>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555E15C4-B461-0945-BA08-5B4DC1F3CD25}" type="slidenum">
              <a:rPr lang="en-US" sz="1000">
                <a:solidFill>
                  <a:srgbClr val="9B9A98"/>
                </a:solidFill>
              </a:rPr>
              <a:pPr eaLnBrk="1" fontAlgn="base" hangingPunct="1">
                <a:spcBef>
                  <a:spcPct val="0"/>
                </a:spcBef>
                <a:spcAft>
                  <a:spcPct val="0"/>
                </a:spcAft>
              </a:pPr>
              <a:t>22</a:t>
            </a:fld>
            <a:endParaRPr lang="en-US" sz="1000">
              <a:solidFill>
                <a:srgbClr val="9B9A98"/>
              </a:solidFill>
            </a:endParaRPr>
          </a:p>
        </p:txBody>
      </p:sp>
      <p:sp>
        <p:nvSpPr>
          <p:cNvPr id="34819" name="TextBox 3"/>
          <p:cNvSpPr txBox="1">
            <a:spLocks noChangeArrowheads="1"/>
          </p:cNvSpPr>
          <p:nvPr/>
        </p:nvSpPr>
        <p:spPr bwMode="auto">
          <a:xfrm>
            <a:off x="2438401" y="3810000"/>
            <a:ext cx="3083473" cy="215443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Aft>
                <a:spcPts val="600"/>
              </a:spcAft>
              <a:buClr>
                <a:schemeClr val="accent1"/>
              </a:buClr>
              <a:buFont typeface="Wingdings" charset="0"/>
              <a:buChar char="§"/>
              <a:defRPr/>
            </a:pPr>
            <a:r>
              <a:rPr lang="en-US" dirty="0">
                <a:latin typeface="+mn-lt"/>
              </a:rPr>
              <a:t>Discounts</a:t>
            </a:r>
          </a:p>
          <a:p>
            <a:pPr eaLnBrk="1" hangingPunct="1">
              <a:spcAft>
                <a:spcPts val="600"/>
              </a:spcAft>
              <a:buClr>
                <a:schemeClr val="accent1"/>
              </a:buClr>
              <a:buFont typeface="Wingdings" charset="0"/>
              <a:buChar char="§"/>
              <a:defRPr/>
            </a:pPr>
            <a:r>
              <a:rPr lang="en-US" dirty="0">
                <a:latin typeface="+mn-lt"/>
              </a:rPr>
              <a:t>Healthcare</a:t>
            </a:r>
          </a:p>
          <a:p>
            <a:pPr eaLnBrk="1" hangingPunct="1">
              <a:spcAft>
                <a:spcPts val="600"/>
              </a:spcAft>
              <a:buClr>
                <a:schemeClr val="accent1"/>
              </a:buClr>
              <a:buFont typeface="Wingdings" charset="0"/>
              <a:buChar char="§"/>
              <a:defRPr/>
            </a:pPr>
            <a:r>
              <a:rPr lang="en-US" dirty="0">
                <a:latin typeface="+mn-lt"/>
              </a:rPr>
              <a:t>Pension Contributions</a:t>
            </a:r>
          </a:p>
          <a:p>
            <a:pPr eaLnBrk="1" hangingPunct="1">
              <a:spcAft>
                <a:spcPts val="600"/>
              </a:spcAft>
              <a:buClr>
                <a:schemeClr val="accent1"/>
              </a:buClr>
              <a:buFont typeface="Wingdings" charset="0"/>
              <a:buChar char="§"/>
              <a:defRPr/>
            </a:pPr>
            <a:r>
              <a:rPr lang="en-US" dirty="0">
                <a:latin typeface="+mn-lt"/>
              </a:rPr>
              <a:t>Holidays</a:t>
            </a:r>
          </a:p>
          <a:p>
            <a:pPr eaLnBrk="1" hangingPunct="1">
              <a:buClr>
                <a:schemeClr val="accent1"/>
              </a:buClr>
              <a:buFont typeface="Wingdings" charset="0"/>
              <a:buChar char="§"/>
              <a:defRPr/>
            </a:pPr>
            <a:endParaRPr lang="en-US" sz="1800" dirty="0">
              <a:latin typeface="+mn-lt"/>
            </a:endParaRPr>
          </a:p>
        </p:txBody>
      </p:sp>
      <p:sp>
        <p:nvSpPr>
          <p:cNvPr id="34820" name="TextBox 4"/>
          <p:cNvSpPr txBox="1">
            <a:spLocks noChangeArrowheads="1"/>
          </p:cNvSpPr>
          <p:nvPr/>
        </p:nvSpPr>
        <p:spPr bwMode="auto">
          <a:xfrm>
            <a:off x="6019801" y="3810001"/>
            <a:ext cx="2683427" cy="224676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Aft>
                <a:spcPts val="600"/>
              </a:spcAft>
              <a:buClr>
                <a:schemeClr val="accent1"/>
              </a:buClr>
              <a:buFont typeface="Wingdings" charset="0"/>
              <a:buChar char="§"/>
              <a:defRPr/>
            </a:pPr>
            <a:r>
              <a:rPr lang="en-US" dirty="0">
                <a:latin typeface="+mn-lt"/>
              </a:rPr>
              <a:t>Travel Schemes</a:t>
            </a:r>
          </a:p>
          <a:p>
            <a:pPr eaLnBrk="1" hangingPunct="1">
              <a:spcAft>
                <a:spcPts val="600"/>
              </a:spcAft>
              <a:buClr>
                <a:schemeClr val="accent1"/>
              </a:buClr>
              <a:buFont typeface="Wingdings" charset="0"/>
              <a:buChar char="§"/>
              <a:defRPr/>
            </a:pPr>
            <a:r>
              <a:rPr lang="en-US" dirty="0">
                <a:latin typeface="+mn-lt"/>
              </a:rPr>
              <a:t>Childcare</a:t>
            </a:r>
          </a:p>
          <a:p>
            <a:pPr eaLnBrk="1" hangingPunct="1">
              <a:spcAft>
                <a:spcPts val="600"/>
              </a:spcAft>
              <a:buClr>
                <a:schemeClr val="accent1"/>
              </a:buClr>
              <a:buFont typeface="Wingdings" charset="0"/>
              <a:buChar char="§"/>
              <a:defRPr/>
            </a:pPr>
            <a:r>
              <a:rPr lang="en-US" dirty="0">
                <a:latin typeface="+mn-lt"/>
              </a:rPr>
              <a:t>Computers</a:t>
            </a:r>
          </a:p>
          <a:p>
            <a:pPr eaLnBrk="1" hangingPunct="1">
              <a:spcAft>
                <a:spcPts val="600"/>
              </a:spcAft>
              <a:buClr>
                <a:schemeClr val="accent1"/>
              </a:buClr>
              <a:buFont typeface="Wingdings" charset="0"/>
              <a:buChar char="§"/>
              <a:defRPr/>
            </a:pPr>
            <a:r>
              <a:rPr lang="en-US" dirty="0">
                <a:latin typeface="+mn-lt"/>
              </a:rPr>
              <a:t>Training/Education</a:t>
            </a:r>
          </a:p>
          <a:p>
            <a:pPr eaLnBrk="1" hangingPunct="1">
              <a:buClr>
                <a:schemeClr val="accent1"/>
              </a:buClr>
              <a:buFont typeface="Wingdings" charset="0"/>
              <a:buChar char="§"/>
              <a:defRPr/>
            </a:pPr>
            <a:endParaRPr lang="en-US" dirty="0">
              <a:latin typeface="+mn-lt"/>
            </a:endParaRPr>
          </a:p>
        </p:txBody>
      </p:sp>
    </p:spTree>
    <p:extLst>
      <p:ext uri="{BB962C8B-B14F-4D97-AF65-F5344CB8AC3E}">
        <p14:creationId xmlns:p14="http://schemas.microsoft.com/office/powerpoint/2010/main" val="318920296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miter lim="800000"/>
            <a:headEnd/>
            <a:tailEnd/>
          </a:ln>
          <a:extLst/>
        </p:spPr>
        <p:txBody>
          <a:bodyPr rtlCol="0" anchor="t">
            <a:normAutofit/>
            <a:scene3d>
              <a:camera prst="orthographicFront"/>
              <a:lightRig rig="threePt" dir="t">
                <a:rot lat="0" lon="0" rev="4800000"/>
              </a:lightRig>
            </a:scene3d>
            <a:sp3d prstMaterial="matte">
              <a:bevelT w="50800" h="10160"/>
            </a:sp3d>
          </a:bodyPr>
          <a:lstStyle/>
          <a:p>
            <a:pPr>
              <a:defRPr/>
            </a:pPr>
            <a:r>
              <a:rPr lang="en-US" dirty="0" smtClean="0">
                <a:latin typeface="Franklin Gothic Book"/>
                <a:ea typeface="+mj-ea"/>
                <a:cs typeface="Franklin Gothic Book"/>
              </a:rPr>
              <a:t>National Minimum Wage</a:t>
            </a:r>
            <a:endParaRPr lang="en-US" dirty="0">
              <a:latin typeface="Franklin Gothic Book"/>
              <a:ea typeface="+mj-ea"/>
              <a:cs typeface="Franklin Gothic Book"/>
            </a:endParaRPr>
          </a:p>
        </p:txBody>
      </p:sp>
      <p:sp>
        <p:nvSpPr>
          <p:cNvPr id="67586" name="Content Placeholder 2"/>
          <p:cNvSpPr>
            <a:spLocks noGrp="1"/>
          </p:cNvSpPr>
          <p:nvPr>
            <p:ph idx="1"/>
          </p:nvPr>
        </p:nvSpPr>
        <p:spPr>
          <a:xfrm>
            <a:off x="1981200" y="1052737"/>
            <a:ext cx="8229600" cy="4625975"/>
          </a:xfrm>
        </p:spPr>
        <p:txBody>
          <a:bodyPr>
            <a:normAutofit fontScale="92500" lnSpcReduction="20000"/>
          </a:bodyPr>
          <a:lstStyle/>
          <a:p>
            <a:pPr eaLnBrk="1" hangingPunct="1">
              <a:lnSpc>
                <a:spcPct val="120000"/>
              </a:lnSpc>
            </a:pPr>
            <a:r>
              <a:rPr lang="en-US" sz="2400" dirty="0">
                <a:latin typeface="Arial" charset="0"/>
              </a:rPr>
              <a:t>The National Minimum Wage is the minimum pay per hour almost all workers are entitled to by law.</a:t>
            </a:r>
            <a:endParaRPr lang="en-US" altLang="ja-JP" sz="2400" dirty="0">
              <a:latin typeface="Arial" charset="0"/>
            </a:endParaRPr>
          </a:p>
          <a:p>
            <a:pPr eaLnBrk="1" hangingPunct="1">
              <a:lnSpc>
                <a:spcPct val="120000"/>
              </a:lnSpc>
            </a:pPr>
            <a:r>
              <a:rPr lang="en-US" sz="2400" dirty="0">
                <a:latin typeface="Arial" charset="0"/>
              </a:rPr>
              <a:t>This is worked out at an hourly rate, but it applies to all eligible workers even if they</a:t>
            </a:r>
            <a:r>
              <a:rPr lang="ja-JP" altLang="en-US" sz="2400" dirty="0">
                <a:latin typeface="Arial" charset="0"/>
              </a:rPr>
              <a:t>’</a:t>
            </a:r>
            <a:r>
              <a:rPr lang="en-US" altLang="ja-JP" sz="2400" dirty="0">
                <a:latin typeface="Arial" charset="0"/>
              </a:rPr>
              <a:t>re not paid by the hour.</a:t>
            </a:r>
            <a:endParaRPr lang="en-US" sz="2400" dirty="0">
              <a:latin typeface="Arial" charset="0"/>
            </a:endParaRPr>
          </a:p>
          <a:p>
            <a:pPr eaLnBrk="1" hangingPunct="1">
              <a:lnSpc>
                <a:spcPct val="120000"/>
              </a:lnSpc>
            </a:pPr>
            <a:r>
              <a:rPr lang="en-US" sz="2400" dirty="0">
                <a:latin typeface="Arial" charset="0"/>
              </a:rPr>
              <a:t>There is guidance on working out the minimum wage for different types of work.</a:t>
            </a:r>
            <a:endParaRPr lang="en-US" sz="2400" dirty="0"/>
          </a:p>
          <a:p>
            <a:pPr>
              <a:lnSpc>
                <a:spcPct val="120000"/>
              </a:lnSpc>
            </a:pPr>
            <a:r>
              <a:rPr lang="en-US" sz="2400" i="1" u="sng" dirty="0"/>
              <a:t>The National Living Wage </a:t>
            </a:r>
            <a:r>
              <a:rPr lang="en-US" sz="2400" dirty="0"/>
              <a:t>was introduced on 1 April 2016 for all working people aged 25 and over, and is currently set at £7.20 per hour. </a:t>
            </a:r>
          </a:p>
          <a:p>
            <a:pPr>
              <a:lnSpc>
                <a:spcPct val="120000"/>
              </a:lnSpc>
            </a:pPr>
            <a:r>
              <a:rPr lang="en-US" sz="2400" dirty="0"/>
              <a:t>The current National Minimum Wage for those under the age of 25 still applies.</a:t>
            </a:r>
          </a:p>
          <a:p>
            <a:pPr eaLnBrk="1" hangingPunct="1">
              <a:lnSpc>
                <a:spcPct val="80000"/>
              </a:lnSpc>
            </a:pPr>
            <a:endParaRPr lang="en-US" sz="2400" dirty="0">
              <a:latin typeface="Arial" charset="0"/>
            </a:endParaRPr>
          </a:p>
          <a:p>
            <a:pPr eaLnBrk="1" hangingPunct="1">
              <a:lnSpc>
                <a:spcPct val="80000"/>
              </a:lnSpc>
            </a:pPr>
            <a:endParaRPr lang="en-US" sz="2400" dirty="0">
              <a:latin typeface="Arial" charset="0"/>
            </a:endParaRPr>
          </a:p>
        </p:txBody>
      </p:sp>
      <p:sp>
        <p:nvSpPr>
          <p:cNvPr id="67589" name="Slide Number Placeholder 4"/>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DA7668D4-090D-0540-A722-DA7023046BF1}" type="slidenum">
              <a:rPr lang="en-US" sz="1000">
                <a:solidFill>
                  <a:srgbClr val="9B9A98"/>
                </a:solidFill>
              </a:rPr>
              <a:pPr eaLnBrk="1" fontAlgn="base" hangingPunct="1">
                <a:spcBef>
                  <a:spcPct val="0"/>
                </a:spcBef>
                <a:spcAft>
                  <a:spcPct val="0"/>
                </a:spcAft>
              </a:pPr>
              <a:t>23</a:t>
            </a:fld>
            <a:endParaRPr lang="en-US" sz="1000">
              <a:solidFill>
                <a:srgbClr val="9B9A98"/>
              </a:solidFill>
            </a:endParaRPr>
          </a:p>
        </p:txBody>
      </p:sp>
    </p:spTree>
    <p:extLst>
      <p:ext uri="{BB962C8B-B14F-4D97-AF65-F5344CB8AC3E}">
        <p14:creationId xmlns:p14="http://schemas.microsoft.com/office/powerpoint/2010/main" val="381297849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miter lim="800000"/>
            <a:headEnd/>
            <a:tailEnd/>
          </a:ln>
          <a:extLst/>
        </p:spPr>
        <p:txBody>
          <a:bodyPr rtlCol="0">
            <a:normAutofit/>
            <a:scene3d>
              <a:camera prst="orthographicFront"/>
              <a:lightRig rig="threePt" dir="t">
                <a:rot lat="0" lon="0" rev="4800000"/>
              </a:lightRig>
            </a:scene3d>
            <a:sp3d prstMaterial="matte">
              <a:bevelT w="50800" h="10160"/>
            </a:sp3d>
          </a:bodyPr>
          <a:lstStyle/>
          <a:p>
            <a:pPr>
              <a:defRPr/>
            </a:pPr>
            <a:r>
              <a:rPr lang="en-US" dirty="0" smtClean="0">
                <a:latin typeface="Franklin Gothic Book"/>
                <a:ea typeface="+mj-ea"/>
                <a:cs typeface="Franklin Gothic Book"/>
              </a:rPr>
              <a:t>Calculating The Amount</a:t>
            </a:r>
            <a:endParaRPr lang="en-US" dirty="0">
              <a:latin typeface="Franklin Gothic Book"/>
              <a:ea typeface="+mj-ea"/>
              <a:cs typeface="Franklin Gothic Book"/>
            </a:endParaRPr>
          </a:p>
        </p:txBody>
      </p:sp>
      <p:sp>
        <p:nvSpPr>
          <p:cNvPr id="68610" name="Content Placeholder 2"/>
          <p:cNvSpPr>
            <a:spLocks noGrp="1"/>
          </p:cNvSpPr>
          <p:nvPr>
            <p:ph idx="1"/>
          </p:nvPr>
        </p:nvSpPr>
        <p:spPr>
          <a:xfrm>
            <a:off x="1981200" y="1447801"/>
            <a:ext cx="8229600" cy="4625975"/>
          </a:xfrm>
        </p:spPr>
        <p:txBody>
          <a:bodyPr>
            <a:normAutofit lnSpcReduction="10000"/>
          </a:bodyPr>
          <a:lstStyle/>
          <a:p>
            <a:pPr eaLnBrk="1" hangingPunct="1">
              <a:lnSpc>
                <a:spcPct val="90000"/>
              </a:lnSpc>
              <a:buFont typeface="Wingdings 2" charset="0"/>
              <a:buNone/>
            </a:pPr>
            <a:endParaRPr lang="en-US" sz="2400" dirty="0">
              <a:latin typeface="Arial" charset="0"/>
            </a:endParaRPr>
          </a:p>
          <a:p>
            <a:pPr eaLnBrk="1" hangingPunct="1">
              <a:lnSpc>
                <a:spcPct val="90000"/>
              </a:lnSpc>
            </a:pPr>
            <a:r>
              <a:rPr lang="en-US" sz="2400" dirty="0">
                <a:latin typeface="Arial" charset="0"/>
              </a:rPr>
              <a:t>There are different ways of checking that workers get the minimum wage depending on whether they are:</a:t>
            </a:r>
          </a:p>
          <a:p>
            <a:pPr lvl="1" eaLnBrk="1" hangingPunct="1">
              <a:lnSpc>
                <a:spcPct val="90000"/>
              </a:lnSpc>
            </a:pPr>
            <a:r>
              <a:rPr lang="en-US" dirty="0">
                <a:latin typeface="Arial" charset="0"/>
              </a:rPr>
              <a:t>Paid by the hour (known as </a:t>
            </a:r>
            <a:r>
              <a:rPr lang="ja-JP" altLang="en-US" dirty="0">
                <a:latin typeface="Arial" charset="0"/>
              </a:rPr>
              <a:t>‘</a:t>
            </a:r>
            <a:r>
              <a:rPr lang="en-US" altLang="ja-JP" dirty="0">
                <a:latin typeface="Arial" charset="0"/>
              </a:rPr>
              <a:t>time work</a:t>
            </a:r>
            <a:r>
              <a:rPr lang="ja-JP" altLang="en-US" dirty="0">
                <a:latin typeface="Arial" charset="0"/>
              </a:rPr>
              <a:t>’</a:t>
            </a:r>
            <a:r>
              <a:rPr lang="en-US" altLang="ja-JP" dirty="0">
                <a:latin typeface="Arial" charset="0"/>
              </a:rPr>
              <a:t>)</a:t>
            </a:r>
          </a:p>
          <a:p>
            <a:pPr lvl="1" eaLnBrk="1" hangingPunct="1">
              <a:lnSpc>
                <a:spcPct val="90000"/>
              </a:lnSpc>
            </a:pPr>
            <a:r>
              <a:rPr lang="en-US" dirty="0">
                <a:latin typeface="Arial" charset="0"/>
              </a:rPr>
              <a:t>Paid an annual salary, under a contract for a basic number of hours</a:t>
            </a:r>
          </a:p>
          <a:p>
            <a:pPr lvl="1" eaLnBrk="1" hangingPunct="1">
              <a:lnSpc>
                <a:spcPct val="90000"/>
              </a:lnSpc>
            </a:pPr>
            <a:r>
              <a:rPr lang="en-US" dirty="0">
                <a:latin typeface="Arial" charset="0"/>
              </a:rPr>
              <a:t>Paid by the piece - the number of things they make, or tasks they complete (known as </a:t>
            </a:r>
            <a:r>
              <a:rPr lang="ja-JP" altLang="en-US" dirty="0">
                <a:latin typeface="Arial" charset="0"/>
              </a:rPr>
              <a:t>‘</a:t>
            </a:r>
            <a:r>
              <a:rPr lang="en-US" altLang="ja-JP" dirty="0">
                <a:latin typeface="Arial" charset="0"/>
              </a:rPr>
              <a:t>output work</a:t>
            </a:r>
            <a:r>
              <a:rPr lang="ja-JP" altLang="en-US" dirty="0">
                <a:latin typeface="Arial" charset="0"/>
              </a:rPr>
              <a:t>’</a:t>
            </a:r>
            <a:r>
              <a:rPr lang="en-US" altLang="ja-JP" dirty="0">
                <a:latin typeface="Arial" charset="0"/>
              </a:rPr>
              <a:t>)</a:t>
            </a:r>
          </a:p>
          <a:p>
            <a:pPr lvl="1" eaLnBrk="1" hangingPunct="1">
              <a:lnSpc>
                <a:spcPct val="90000"/>
              </a:lnSpc>
            </a:pPr>
            <a:r>
              <a:rPr lang="en-US" dirty="0">
                <a:latin typeface="Arial" charset="0"/>
              </a:rPr>
              <a:t>Paid in other ways (known as </a:t>
            </a:r>
            <a:r>
              <a:rPr lang="ja-JP" altLang="en-US" dirty="0">
                <a:latin typeface="Arial" charset="0"/>
              </a:rPr>
              <a:t>‘</a:t>
            </a:r>
            <a:r>
              <a:rPr lang="en-US" altLang="ja-JP" dirty="0">
                <a:latin typeface="Arial" charset="0"/>
              </a:rPr>
              <a:t>unmeasured work</a:t>
            </a:r>
            <a:r>
              <a:rPr lang="ja-JP" altLang="en-US" dirty="0">
                <a:latin typeface="Arial" charset="0"/>
              </a:rPr>
              <a:t>’</a:t>
            </a:r>
            <a:r>
              <a:rPr lang="en-US" altLang="ja-JP" dirty="0">
                <a:latin typeface="Arial" charset="0"/>
              </a:rPr>
              <a:t>)</a:t>
            </a:r>
          </a:p>
          <a:p>
            <a:pPr eaLnBrk="1" hangingPunct="1">
              <a:lnSpc>
                <a:spcPct val="90000"/>
              </a:lnSpc>
              <a:buFont typeface="Wingdings 2" charset="0"/>
              <a:buNone/>
            </a:pPr>
            <a:endParaRPr lang="en-US" sz="2400" dirty="0">
              <a:latin typeface="Arial" charset="0"/>
            </a:endParaRPr>
          </a:p>
          <a:p>
            <a:pPr eaLnBrk="1" hangingPunct="1">
              <a:lnSpc>
                <a:spcPct val="90000"/>
              </a:lnSpc>
            </a:pPr>
            <a:r>
              <a:rPr lang="en-US" sz="2400" dirty="0">
                <a:latin typeface="Arial" charset="0"/>
              </a:rPr>
              <a:t>Use the </a:t>
            </a:r>
            <a:r>
              <a:rPr lang="en-US" sz="2400" dirty="0">
                <a:latin typeface="Arial" charset="0"/>
                <a:hlinkClick r:id="rId2"/>
              </a:rPr>
              <a:t>National Minimum Wage </a:t>
            </a:r>
            <a:r>
              <a:rPr lang="en-US" sz="2400" dirty="0">
                <a:latin typeface="Arial" charset="0"/>
              </a:rPr>
              <a:t>calculator to check if payments are over the minimum wage.</a:t>
            </a:r>
          </a:p>
          <a:p>
            <a:pPr eaLnBrk="1" hangingPunct="1">
              <a:lnSpc>
                <a:spcPct val="90000"/>
              </a:lnSpc>
            </a:pPr>
            <a:endParaRPr lang="en-US" sz="2400" dirty="0">
              <a:latin typeface="Arial" charset="0"/>
            </a:endParaRPr>
          </a:p>
        </p:txBody>
      </p:sp>
      <p:sp>
        <p:nvSpPr>
          <p:cNvPr id="68613" name="Slide Number Placeholder 4"/>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1A6C0FCA-9C1D-5E49-BD01-A601789E90C3}" type="slidenum">
              <a:rPr lang="en-US" sz="1000">
                <a:solidFill>
                  <a:srgbClr val="9B9A98"/>
                </a:solidFill>
              </a:rPr>
              <a:pPr eaLnBrk="1" fontAlgn="base" hangingPunct="1">
                <a:spcBef>
                  <a:spcPct val="0"/>
                </a:spcBef>
                <a:spcAft>
                  <a:spcPct val="0"/>
                </a:spcAft>
              </a:pPr>
              <a:t>24</a:t>
            </a:fld>
            <a:endParaRPr lang="en-US" sz="1000">
              <a:solidFill>
                <a:srgbClr val="9B9A98"/>
              </a:solidFill>
            </a:endParaRPr>
          </a:p>
        </p:txBody>
      </p:sp>
    </p:spTree>
    <p:extLst>
      <p:ext uri="{BB962C8B-B14F-4D97-AF65-F5344CB8AC3E}">
        <p14:creationId xmlns:p14="http://schemas.microsoft.com/office/powerpoint/2010/main" val="413247859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Title 1"/>
          <p:cNvSpPr>
            <a:spLocks noGrp="1"/>
          </p:cNvSpPr>
          <p:nvPr>
            <p:ph type="title"/>
          </p:nvPr>
        </p:nvSpPr>
        <p:spPr/>
        <p:txBody>
          <a:bodyPr/>
          <a:lstStyle/>
          <a:p>
            <a:pPr eaLnBrk="1" hangingPunct="1"/>
            <a:r>
              <a:rPr lang="en-US" dirty="0">
                <a:latin typeface="Franklin Gothic Book" charset="0"/>
              </a:rPr>
              <a:t>Rate of </a:t>
            </a:r>
            <a:r>
              <a:rPr lang="en-US" dirty="0" smtClean="0">
                <a:latin typeface="Franklin Gothic Book" charset="0"/>
              </a:rPr>
              <a:t>Pay </a:t>
            </a:r>
            <a:endParaRPr lang="en-US" dirty="0">
              <a:latin typeface="Franklin Gothic Book" charset="0"/>
            </a:endParaRPr>
          </a:p>
        </p:txBody>
      </p:sp>
      <p:sp>
        <p:nvSpPr>
          <p:cNvPr id="69686"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FEF9AC9E-B74D-094F-89E5-CC2C63AE1455}" type="slidenum">
              <a:rPr lang="en-US" sz="1000">
                <a:solidFill>
                  <a:srgbClr val="9B9A98"/>
                </a:solidFill>
              </a:rPr>
              <a:pPr eaLnBrk="1" fontAlgn="base" hangingPunct="1">
                <a:spcBef>
                  <a:spcPct val="0"/>
                </a:spcBef>
                <a:spcAft>
                  <a:spcPct val="0"/>
                </a:spcAft>
              </a:pPr>
              <a:t>25</a:t>
            </a:fld>
            <a:endParaRPr lang="en-US" sz="1000">
              <a:solidFill>
                <a:srgbClr val="9B9A98"/>
              </a:solidFill>
            </a:endParaRPr>
          </a:p>
        </p:txBody>
      </p:sp>
      <p:sp>
        <p:nvSpPr>
          <p:cNvPr id="69687" name="Rectangle 7"/>
          <p:cNvSpPr>
            <a:spLocks noChangeArrowheads="1"/>
          </p:cNvSpPr>
          <p:nvPr/>
        </p:nvSpPr>
        <p:spPr bwMode="auto">
          <a:xfrm>
            <a:off x="1981200" y="5537200"/>
            <a:ext cx="7696200" cy="8445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a:lnSpc>
                <a:spcPct val="90000"/>
              </a:lnSpc>
            </a:pPr>
            <a:r>
              <a:rPr lang="en-US">
                <a:latin typeface="Rockwell" charset="0"/>
              </a:rPr>
              <a:t>The National Minimum Wage rate per hour depends on your age and whether you</a:t>
            </a:r>
            <a:r>
              <a:rPr lang="ja-JP" altLang="en-US">
                <a:latin typeface="Rockwell" charset="0"/>
              </a:rPr>
              <a:t>’</a:t>
            </a:r>
            <a:r>
              <a:rPr lang="en-US" altLang="ja-JP">
                <a:latin typeface="Rockwell" charset="0"/>
              </a:rPr>
              <a:t>re an apprentice - you must be at least school leaving age to get it.</a:t>
            </a:r>
          </a:p>
        </p:txBody>
      </p:sp>
      <p:pic>
        <p:nvPicPr>
          <p:cNvPr id="4" name="Picture 3" descr="Screen Shot 2017-02-23 at 15.59.54.png">
            <a:hlinkClick r:id="rId3"/>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1866900" y="1765300"/>
            <a:ext cx="8445500" cy="3327400"/>
          </a:xfrm>
          <a:prstGeom prst="rect">
            <a:avLst/>
          </a:prstGeom>
        </p:spPr>
      </p:pic>
      <p:sp>
        <p:nvSpPr>
          <p:cNvPr id="2" name="TextBox 1"/>
          <p:cNvSpPr txBox="1"/>
          <p:nvPr/>
        </p:nvSpPr>
        <p:spPr>
          <a:xfrm>
            <a:off x="2639617" y="3284984"/>
            <a:ext cx="929485" cy="369332"/>
          </a:xfrm>
          <a:prstGeom prst="rect">
            <a:avLst/>
          </a:prstGeom>
          <a:noFill/>
        </p:spPr>
        <p:txBody>
          <a:bodyPr wrap="none" rtlCol="0">
            <a:spAutoFit/>
          </a:bodyPr>
          <a:lstStyle/>
          <a:p>
            <a:r>
              <a:rPr lang="en-US" dirty="0">
                <a:solidFill>
                  <a:srgbClr val="FF0000"/>
                </a:solidFill>
              </a:rPr>
              <a:t>UPDATE</a:t>
            </a:r>
          </a:p>
        </p:txBody>
      </p:sp>
    </p:spTree>
    <p:extLst>
      <p:ext uri="{BB962C8B-B14F-4D97-AF65-F5344CB8AC3E}">
        <p14:creationId xmlns:p14="http://schemas.microsoft.com/office/powerpoint/2010/main" val="338410055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Not Entitled</a:t>
            </a:r>
            <a:endParaRPr lang="en-US" dirty="0"/>
          </a:p>
        </p:txBody>
      </p:sp>
      <p:sp>
        <p:nvSpPr>
          <p:cNvPr id="3" name="Content Placeholder 2"/>
          <p:cNvSpPr>
            <a:spLocks noGrp="1"/>
          </p:cNvSpPr>
          <p:nvPr>
            <p:ph idx="1"/>
          </p:nvPr>
        </p:nvSpPr>
        <p:spPr>
          <a:xfrm>
            <a:off x="1981200" y="1124745"/>
            <a:ext cx="8458200" cy="4525963"/>
          </a:xfrm>
        </p:spPr>
        <p:txBody>
          <a:bodyPr>
            <a:normAutofit fontScale="77500" lnSpcReduction="20000"/>
          </a:bodyPr>
          <a:lstStyle/>
          <a:p>
            <a:r>
              <a:rPr lang="en-US" sz="1600" dirty="0"/>
              <a:t>self-employed people running their own business</a:t>
            </a:r>
          </a:p>
          <a:p>
            <a:r>
              <a:rPr lang="en-US" sz="1600" dirty="0"/>
              <a:t>company directors</a:t>
            </a:r>
          </a:p>
          <a:p>
            <a:r>
              <a:rPr lang="en-US" sz="1600" dirty="0"/>
              <a:t>volunteers or voluntary workers</a:t>
            </a:r>
          </a:p>
          <a:p>
            <a:r>
              <a:rPr lang="en-US" sz="1600" dirty="0"/>
              <a:t>a student doing work experience as part of a higher or further education course</a:t>
            </a:r>
          </a:p>
          <a:p>
            <a:r>
              <a:rPr lang="en-US" sz="1600" dirty="0"/>
              <a:t>workers on a government employment </a:t>
            </a:r>
            <a:r>
              <a:rPr lang="en-US" sz="1600" dirty="0" err="1"/>
              <a:t>programme</a:t>
            </a:r>
            <a:endParaRPr lang="en-US" sz="1600" dirty="0"/>
          </a:p>
          <a:p>
            <a:r>
              <a:rPr lang="en-US" sz="1600" dirty="0"/>
              <a:t>members of the armed forces</a:t>
            </a:r>
          </a:p>
          <a:p>
            <a:r>
              <a:rPr lang="en-US" sz="1600" dirty="0"/>
              <a:t>family members of the employer living in the employer’s home</a:t>
            </a:r>
          </a:p>
          <a:p>
            <a:r>
              <a:rPr lang="en-US" sz="1600" dirty="0"/>
              <a:t>non-family members living in the employer’s home who share in the work and leisure activities, are treated as one of the family and aren’t charged for meals or accommodation, for example au pairs</a:t>
            </a:r>
          </a:p>
          <a:p>
            <a:r>
              <a:rPr lang="en-US" sz="1600" dirty="0"/>
              <a:t>workers younger than school leaving age (usually 16)</a:t>
            </a:r>
          </a:p>
          <a:p>
            <a:r>
              <a:rPr lang="en-US" sz="1600" dirty="0"/>
              <a:t>higher and further education students on a work placement up to 1 year</a:t>
            </a:r>
          </a:p>
          <a:p>
            <a:r>
              <a:rPr lang="en-US" sz="1600" dirty="0"/>
              <a:t>workers on government pre-apprenticeships schemes</a:t>
            </a:r>
          </a:p>
          <a:p>
            <a:r>
              <a:rPr lang="en-US" sz="1600" dirty="0"/>
              <a:t>people on the following European Union </a:t>
            </a:r>
            <a:r>
              <a:rPr lang="en-US" sz="1600" dirty="0" err="1"/>
              <a:t>programmes</a:t>
            </a:r>
            <a:r>
              <a:rPr lang="en-US" sz="1600" dirty="0"/>
              <a:t>: Leonardo da Vinci, Youth in Action, Erasmus, Comenius</a:t>
            </a:r>
          </a:p>
          <a:p>
            <a:r>
              <a:rPr lang="en-US" sz="1600" dirty="0"/>
              <a:t>people working on a </a:t>
            </a:r>
            <a:r>
              <a:rPr lang="en-US" sz="1600" dirty="0" err="1"/>
              <a:t>Jobcentre</a:t>
            </a:r>
            <a:r>
              <a:rPr lang="en-US" sz="1600" dirty="0"/>
              <a:t> Plus Work trial for 6 weeks</a:t>
            </a:r>
          </a:p>
          <a:p>
            <a:r>
              <a:rPr lang="en-US" sz="1600" dirty="0"/>
              <a:t>share fishermen</a:t>
            </a:r>
          </a:p>
          <a:p>
            <a:r>
              <a:rPr lang="en-US" sz="1600" dirty="0"/>
              <a:t>prisoners</a:t>
            </a:r>
          </a:p>
          <a:p>
            <a:r>
              <a:rPr lang="en-US" sz="1600" dirty="0"/>
              <a:t>people living and working in a religious community</a:t>
            </a:r>
          </a:p>
          <a:p>
            <a:endParaRPr lang="en-US" sz="1600" dirty="0"/>
          </a:p>
        </p:txBody>
      </p:sp>
      <p:sp>
        <p:nvSpPr>
          <p:cNvPr id="6" name="Slide Number Placeholder 5"/>
          <p:cNvSpPr>
            <a:spLocks noGrp="1"/>
          </p:cNvSpPr>
          <p:nvPr>
            <p:ph type="sldNum" sz="quarter" idx="12"/>
          </p:nvPr>
        </p:nvSpPr>
        <p:spPr/>
        <p:txBody>
          <a:bodyPr/>
          <a:lstStyle/>
          <a:p>
            <a:pPr>
              <a:defRPr/>
            </a:pPr>
            <a:fld id="{0B9A2D57-EB73-2349-84D3-765929F63D5F}" type="slidenum">
              <a:rPr lang="en-US" smtClean="0"/>
              <a:pPr>
                <a:defRPr/>
              </a:pPr>
              <a:t>26</a:t>
            </a:fld>
            <a:endParaRPr lang="en-US"/>
          </a:p>
        </p:txBody>
      </p:sp>
    </p:spTree>
    <p:extLst>
      <p:ext uri="{BB962C8B-B14F-4D97-AF65-F5344CB8AC3E}">
        <p14:creationId xmlns:p14="http://schemas.microsoft.com/office/powerpoint/2010/main" val="69020243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686800" cy="1143000"/>
          </a:xfrm>
          <a:ln>
            <a:miter lim="800000"/>
            <a:headEnd/>
            <a:tailEnd/>
          </a:ln>
          <a:extLst/>
        </p:spPr>
        <p:txBody>
          <a:bodyPr rtlCol="0" anchor="t">
            <a:normAutofit/>
            <a:scene3d>
              <a:camera prst="orthographicFront"/>
              <a:lightRig rig="threePt" dir="t">
                <a:rot lat="0" lon="0" rev="4800000"/>
              </a:lightRig>
            </a:scene3d>
            <a:sp3d prstMaterial="matte">
              <a:bevelT w="50800" h="10160"/>
            </a:sp3d>
          </a:bodyPr>
          <a:lstStyle/>
          <a:p>
            <a:pPr>
              <a:defRPr/>
            </a:pPr>
            <a:r>
              <a:rPr lang="en-US" dirty="0" smtClean="0">
                <a:latin typeface="Franklin Gothic Book"/>
                <a:ea typeface="+mj-ea"/>
                <a:cs typeface="Franklin Gothic Book"/>
              </a:rPr>
              <a:t>The Employer’s Responsibilities</a:t>
            </a:r>
            <a:endParaRPr lang="en-US" dirty="0">
              <a:latin typeface="Franklin Gothic Book"/>
              <a:ea typeface="+mj-ea"/>
              <a:cs typeface="Franklin Gothic Book"/>
            </a:endParaRPr>
          </a:p>
        </p:txBody>
      </p:sp>
      <p:sp>
        <p:nvSpPr>
          <p:cNvPr id="74754" name="Content Placeholder 2"/>
          <p:cNvSpPr>
            <a:spLocks noGrp="1"/>
          </p:cNvSpPr>
          <p:nvPr>
            <p:ph idx="1"/>
          </p:nvPr>
        </p:nvSpPr>
        <p:spPr>
          <a:xfrm>
            <a:off x="1524000" y="476251"/>
            <a:ext cx="9144000" cy="4625975"/>
          </a:xfrm>
        </p:spPr>
        <p:txBody>
          <a:bodyPr>
            <a:normAutofit fontScale="77500" lnSpcReduction="20000"/>
          </a:bodyPr>
          <a:lstStyle/>
          <a:p>
            <a:pPr>
              <a:spcAft>
                <a:spcPts val="1200"/>
              </a:spcAft>
              <a:buNone/>
            </a:pPr>
            <a:endParaRPr lang="en-US" sz="2400">
              <a:latin typeface="Arial" charset="0"/>
            </a:endParaRPr>
          </a:p>
          <a:p>
            <a:pPr>
              <a:spcAft>
                <a:spcPts val="1200"/>
              </a:spcAft>
            </a:pPr>
            <a:r>
              <a:rPr lang="en-US" sz="2400">
                <a:latin typeface="Arial" charset="0"/>
              </a:rPr>
              <a:t>Calculating and deducting PAYE tax and National Insurance contributions (NICs) from your employees</a:t>
            </a:r>
            <a:r>
              <a:rPr lang="ja-JP" altLang="en-US" sz="2400">
                <a:latin typeface="Arial" charset="0"/>
              </a:rPr>
              <a:t>’</a:t>
            </a:r>
            <a:r>
              <a:rPr lang="en-US" altLang="ja-JP" sz="2400">
                <a:latin typeface="Arial" charset="0"/>
              </a:rPr>
              <a:t> pay each pay period (for example, weekly or monthly)</a:t>
            </a:r>
          </a:p>
          <a:p>
            <a:pPr>
              <a:spcAft>
                <a:spcPts val="1200"/>
              </a:spcAft>
            </a:pPr>
            <a:r>
              <a:rPr lang="en-US" sz="2400">
                <a:latin typeface="Arial" charset="0"/>
              </a:rPr>
              <a:t>Paying Employer Class 1 NICs </a:t>
            </a:r>
          </a:p>
          <a:p>
            <a:pPr>
              <a:spcAft>
                <a:spcPts val="1200"/>
              </a:spcAft>
            </a:pPr>
            <a:r>
              <a:rPr lang="en-US" sz="2400">
                <a:latin typeface="Arial" charset="0"/>
              </a:rPr>
              <a:t>Paying HMRC on time </a:t>
            </a:r>
          </a:p>
          <a:p>
            <a:pPr>
              <a:spcAft>
                <a:spcPts val="1200"/>
              </a:spcAft>
            </a:pPr>
            <a:r>
              <a:rPr lang="en-US" sz="2400">
                <a:latin typeface="Arial" charset="0"/>
              </a:rPr>
              <a:t>Making statutory payments, such as Statutory Sick Pay and Statutory Maternity Pay </a:t>
            </a:r>
          </a:p>
          <a:p>
            <a:pPr>
              <a:spcAft>
                <a:spcPts val="1200"/>
              </a:spcAft>
            </a:pPr>
            <a:r>
              <a:rPr lang="en-US" sz="2400">
                <a:latin typeface="Arial" charset="0"/>
              </a:rPr>
              <a:t>Making Student Loan deductions</a:t>
            </a:r>
          </a:p>
          <a:p>
            <a:pPr>
              <a:spcAft>
                <a:spcPts val="1200"/>
              </a:spcAft>
            </a:pPr>
            <a:r>
              <a:rPr lang="en-US" sz="2400">
                <a:latin typeface="Arial" charset="0"/>
              </a:rPr>
              <a:t>Keeping accurate and up to date records</a:t>
            </a:r>
          </a:p>
          <a:p>
            <a:pPr>
              <a:spcAft>
                <a:spcPts val="1200"/>
              </a:spcAft>
            </a:pPr>
            <a:r>
              <a:rPr lang="en-US" sz="2400">
                <a:latin typeface="Arial" charset="0"/>
              </a:rPr>
              <a:t>Sending your PAYE information to HMRC online each time you pay your employees, on or before the time that you pay them.</a:t>
            </a:r>
          </a:p>
          <a:p>
            <a:pPr>
              <a:spcAft>
                <a:spcPts val="1200"/>
              </a:spcAft>
            </a:pPr>
            <a:endParaRPr lang="en-US" sz="2400">
              <a:latin typeface="Arial" charset="0"/>
            </a:endParaRPr>
          </a:p>
        </p:txBody>
      </p:sp>
      <p:sp>
        <p:nvSpPr>
          <p:cNvPr id="74757" name="Slide Number Placeholder 4"/>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8FB433A5-8F1E-F943-B259-1FD124C2DA0C}" type="slidenum">
              <a:rPr lang="en-US" sz="1000">
                <a:solidFill>
                  <a:srgbClr val="9B9A98"/>
                </a:solidFill>
              </a:rPr>
              <a:pPr eaLnBrk="1" fontAlgn="base" hangingPunct="1">
                <a:spcBef>
                  <a:spcPct val="0"/>
                </a:spcBef>
                <a:spcAft>
                  <a:spcPct val="0"/>
                </a:spcAft>
              </a:pPr>
              <a:t>27</a:t>
            </a:fld>
            <a:endParaRPr lang="en-US" sz="1000">
              <a:solidFill>
                <a:srgbClr val="9B9A98"/>
              </a:solidFill>
            </a:endParaRPr>
          </a:p>
        </p:txBody>
      </p:sp>
    </p:spTree>
    <p:extLst>
      <p:ext uri="{BB962C8B-B14F-4D97-AF65-F5344CB8AC3E}">
        <p14:creationId xmlns:p14="http://schemas.microsoft.com/office/powerpoint/2010/main" val="271658408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ln>
            <a:miter lim="800000"/>
            <a:headEnd/>
            <a:tailEnd/>
          </a:ln>
          <a:extLst/>
        </p:spPr>
        <p:txBody>
          <a:bodyPr rtlCol="0">
            <a:normAutofit/>
            <a:scene3d>
              <a:camera prst="orthographicFront"/>
              <a:lightRig rig="threePt" dir="t">
                <a:rot lat="0" lon="0" rev="4800000"/>
              </a:lightRig>
            </a:scene3d>
            <a:sp3d prstMaterial="matte">
              <a:bevelT w="50800" h="10160"/>
            </a:sp3d>
          </a:bodyPr>
          <a:lstStyle/>
          <a:p>
            <a:pPr>
              <a:defRPr/>
            </a:pPr>
            <a:r>
              <a:rPr lang="en-US" dirty="0" smtClean="0">
                <a:latin typeface="Franklin Gothic Book"/>
                <a:ea typeface="ＭＳ Ｐゴシック" pitchFamily="8" charset="-128"/>
                <a:cs typeface="Franklin Gothic Book"/>
              </a:rPr>
              <a:t>Statutory Rights</a:t>
            </a:r>
          </a:p>
        </p:txBody>
      </p:sp>
      <p:sp>
        <p:nvSpPr>
          <p:cNvPr id="75778" name="Content Placeholder 2"/>
          <p:cNvSpPr>
            <a:spLocks noGrp="1"/>
          </p:cNvSpPr>
          <p:nvPr>
            <p:ph idx="1"/>
          </p:nvPr>
        </p:nvSpPr>
        <p:spPr>
          <a:xfrm>
            <a:off x="1524000" y="1412876"/>
            <a:ext cx="9144000" cy="4100513"/>
          </a:xfrm>
        </p:spPr>
        <p:txBody>
          <a:bodyPr>
            <a:normAutofit lnSpcReduction="10000"/>
          </a:bodyPr>
          <a:lstStyle/>
          <a:p>
            <a:pPr>
              <a:spcAft>
                <a:spcPts val="1200"/>
              </a:spcAft>
              <a:buFont typeface="Wingdings" charset="0"/>
              <a:buChar char=""/>
            </a:pPr>
            <a:r>
              <a:rPr lang="en-GB" sz="2400">
                <a:latin typeface="Arial" charset="0"/>
              </a:rPr>
              <a:t>Most people are entitled to certain statutory rights. These rights relate to:</a:t>
            </a:r>
          </a:p>
          <a:p>
            <a:pPr lvl="1">
              <a:spcAft>
                <a:spcPts val="1200"/>
              </a:spcAft>
              <a:buFont typeface="Wingdings" charset="0"/>
              <a:buChar char="§"/>
            </a:pPr>
            <a:r>
              <a:rPr lang="en-GB">
                <a:latin typeface="Arial" charset="0"/>
                <a:cs typeface="ＭＳ Ｐゴシック" charset="0"/>
              </a:rPr>
              <a:t>Disputes and grievances </a:t>
            </a:r>
          </a:p>
          <a:p>
            <a:pPr lvl="1">
              <a:spcAft>
                <a:spcPts val="1200"/>
              </a:spcAft>
              <a:buFont typeface="Wingdings" charset="0"/>
              <a:buChar char="§"/>
            </a:pPr>
            <a:r>
              <a:rPr lang="en-GB">
                <a:latin typeface="Arial" charset="0"/>
                <a:cs typeface="ＭＳ Ｐゴシック" charset="0"/>
              </a:rPr>
              <a:t>Sickness leave and pay </a:t>
            </a:r>
          </a:p>
          <a:p>
            <a:pPr lvl="1">
              <a:spcAft>
                <a:spcPts val="1200"/>
              </a:spcAft>
              <a:buFont typeface="Wingdings" charset="0"/>
              <a:buChar char="§"/>
            </a:pPr>
            <a:r>
              <a:rPr lang="en-GB">
                <a:latin typeface="Arial" charset="0"/>
                <a:cs typeface="ＭＳ Ｐゴシック" charset="0"/>
              </a:rPr>
              <a:t>Maternity and paternity leave and pay</a:t>
            </a:r>
          </a:p>
          <a:p>
            <a:pPr lvl="1">
              <a:spcAft>
                <a:spcPts val="1200"/>
              </a:spcAft>
              <a:buFont typeface="Wingdings" charset="0"/>
              <a:buChar char="§"/>
            </a:pPr>
            <a:r>
              <a:rPr lang="en-GB">
                <a:latin typeface="Arial" charset="0"/>
                <a:cs typeface="ＭＳ Ｐゴシック" charset="0"/>
              </a:rPr>
              <a:t>Health and safety </a:t>
            </a:r>
          </a:p>
          <a:p>
            <a:pPr lvl="1">
              <a:spcAft>
                <a:spcPts val="1200"/>
              </a:spcAft>
              <a:buFont typeface="Wingdings" charset="0"/>
              <a:buChar char="§"/>
            </a:pPr>
            <a:r>
              <a:rPr lang="en-GB">
                <a:latin typeface="Arial" charset="0"/>
                <a:cs typeface="ＭＳ Ｐゴシック" charset="0"/>
              </a:rPr>
              <a:t>Protection against discrimination </a:t>
            </a:r>
          </a:p>
          <a:p>
            <a:pPr>
              <a:spcAft>
                <a:spcPts val="1200"/>
              </a:spcAft>
              <a:buFont typeface="Wingdings" charset="0"/>
              <a:buChar char=""/>
            </a:pPr>
            <a:r>
              <a:rPr lang="en-GB" sz="2400">
                <a:latin typeface="Arial" charset="0"/>
              </a:rPr>
              <a:t>Some rights apply to all employees as soon as they start work, while others depend on other factors</a:t>
            </a:r>
            <a:endParaRPr lang="en-US" sz="2400">
              <a:latin typeface="Arial" charset="0"/>
            </a:endParaRPr>
          </a:p>
        </p:txBody>
      </p:sp>
      <p:sp>
        <p:nvSpPr>
          <p:cNvPr id="75781"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30BBF51B-BC70-6947-98F9-B96D77D64409}" type="slidenum">
              <a:rPr lang="en-US" sz="1000">
                <a:solidFill>
                  <a:srgbClr val="9B9A98"/>
                </a:solidFill>
              </a:rPr>
              <a:pPr eaLnBrk="1" fontAlgn="base" hangingPunct="1">
                <a:spcBef>
                  <a:spcPct val="0"/>
                </a:spcBef>
                <a:spcAft>
                  <a:spcPct val="0"/>
                </a:spcAft>
              </a:pPr>
              <a:t>28</a:t>
            </a:fld>
            <a:endParaRPr lang="en-US" sz="1000">
              <a:solidFill>
                <a:srgbClr val="9B9A98"/>
              </a:solidFill>
            </a:endParaRPr>
          </a:p>
        </p:txBody>
      </p:sp>
    </p:spTree>
    <p:extLst>
      <p:ext uri="{BB962C8B-B14F-4D97-AF65-F5344CB8AC3E}">
        <p14:creationId xmlns:p14="http://schemas.microsoft.com/office/powerpoint/2010/main" val="231237274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ln>
            <a:miter lim="800000"/>
            <a:headEnd/>
            <a:tailEnd/>
          </a:ln>
          <a:extLst/>
        </p:spPr>
        <p:txBody>
          <a:bodyPr rtlCol="0">
            <a:normAutofit/>
            <a:scene3d>
              <a:camera prst="orthographicFront"/>
              <a:lightRig rig="threePt" dir="t">
                <a:rot lat="0" lon="0" rev="4800000"/>
              </a:lightRig>
            </a:scene3d>
            <a:sp3d prstMaterial="matte">
              <a:bevelT w="50800" h="10160"/>
            </a:sp3d>
          </a:bodyPr>
          <a:lstStyle/>
          <a:p>
            <a:pPr>
              <a:defRPr/>
            </a:pPr>
            <a:r>
              <a:rPr lang="en-US" dirty="0" smtClean="0">
                <a:latin typeface="Franklin Gothic Book"/>
                <a:ea typeface="ＭＳ Ｐゴシック" pitchFamily="8" charset="-128"/>
                <a:cs typeface="Franklin Gothic Book"/>
              </a:rPr>
              <a:t>Legal Responsibilities</a:t>
            </a:r>
          </a:p>
        </p:txBody>
      </p:sp>
      <p:sp>
        <p:nvSpPr>
          <p:cNvPr id="77826" name="Content Placeholder 2"/>
          <p:cNvSpPr>
            <a:spLocks noGrp="1"/>
          </p:cNvSpPr>
          <p:nvPr>
            <p:ph idx="1"/>
          </p:nvPr>
        </p:nvSpPr>
        <p:spPr>
          <a:xfrm>
            <a:off x="1600200" y="1524001"/>
            <a:ext cx="8229600" cy="4625975"/>
          </a:xfrm>
        </p:spPr>
        <p:txBody>
          <a:bodyPr/>
          <a:lstStyle/>
          <a:p>
            <a:pPr>
              <a:spcAft>
                <a:spcPts val="1200"/>
              </a:spcAft>
            </a:pPr>
            <a:r>
              <a:rPr lang="en-US" sz="2400">
                <a:latin typeface="Arial" charset="0"/>
              </a:rPr>
              <a:t>The employer has some legal responsibilities in respect of their employees. Some of these are;</a:t>
            </a:r>
          </a:p>
          <a:p>
            <a:pPr lvl="1" algn="ctr">
              <a:spcAft>
                <a:spcPts val="1200"/>
              </a:spcAft>
              <a:buFont typeface="Wingdings" charset="0"/>
              <a:buChar char="§"/>
            </a:pPr>
            <a:r>
              <a:rPr lang="en-US">
                <a:latin typeface="Arial" charset="0"/>
                <a:cs typeface="ＭＳ Ｐゴシック" charset="0"/>
              </a:rPr>
              <a:t>Operate payroll</a:t>
            </a:r>
          </a:p>
          <a:p>
            <a:pPr lvl="1" algn="ctr">
              <a:spcAft>
                <a:spcPts val="1200"/>
              </a:spcAft>
              <a:buFont typeface="Wingdings" charset="0"/>
              <a:buChar char="§"/>
            </a:pPr>
            <a:r>
              <a:rPr lang="en-US">
                <a:latin typeface="Arial" charset="0"/>
                <a:cs typeface="ＭＳ Ｐゴシック" charset="0"/>
              </a:rPr>
              <a:t>Employment Rights</a:t>
            </a:r>
          </a:p>
          <a:p>
            <a:pPr lvl="1" algn="ctr">
              <a:spcAft>
                <a:spcPts val="1200"/>
              </a:spcAft>
              <a:buFont typeface="Wingdings" charset="0"/>
              <a:buChar char="§"/>
            </a:pPr>
            <a:r>
              <a:rPr lang="en-US">
                <a:latin typeface="Arial" charset="0"/>
                <a:cs typeface="ＭＳ Ｐゴシック" charset="0"/>
              </a:rPr>
              <a:t>Equal Opportunities</a:t>
            </a:r>
          </a:p>
          <a:p>
            <a:pPr lvl="1" algn="ctr">
              <a:spcAft>
                <a:spcPts val="1200"/>
              </a:spcAft>
              <a:buFont typeface="Wingdings" charset="0"/>
              <a:buChar char="§"/>
            </a:pPr>
            <a:r>
              <a:rPr lang="en-US">
                <a:latin typeface="Arial" charset="0"/>
                <a:cs typeface="ＭＳ Ｐゴシック" charset="0"/>
              </a:rPr>
              <a:t>Health and Safety</a:t>
            </a:r>
          </a:p>
          <a:p>
            <a:pPr lvl="1" algn="ctr">
              <a:spcAft>
                <a:spcPts val="1200"/>
              </a:spcAft>
              <a:buFont typeface="Wingdings" charset="0"/>
              <a:buChar char="§"/>
            </a:pPr>
            <a:r>
              <a:rPr lang="en-US">
                <a:latin typeface="Arial" charset="0"/>
                <a:cs typeface="ＭＳ Ｐゴシック" charset="0"/>
              </a:rPr>
              <a:t>Liability Insurances</a:t>
            </a:r>
          </a:p>
          <a:p>
            <a:pPr>
              <a:spcAft>
                <a:spcPts val="1200"/>
              </a:spcAft>
            </a:pPr>
            <a:endParaRPr lang="en-US" sz="2400">
              <a:latin typeface="Arial" charset="0"/>
            </a:endParaRPr>
          </a:p>
        </p:txBody>
      </p:sp>
      <p:sp>
        <p:nvSpPr>
          <p:cNvPr id="77829"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09A915B9-100E-FE40-9066-EC6A396DA026}" type="slidenum">
              <a:rPr lang="en-US" sz="1000">
                <a:solidFill>
                  <a:srgbClr val="9B9A98"/>
                </a:solidFill>
              </a:rPr>
              <a:pPr eaLnBrk="1" fontAlgn="base" hangingPunct="1">
                <a:spcBef>
                  <a:spcPct val="0"/>
                </a:spcBef>
                <a:spcAft>
                  <a:spcPct val="0"/>
                </a:spcAft>
              </a:pPr>
              <a:t>29</a:t>
            </a:fld>
            <a:endParaRPr lang="en-US" sz="1000">
              <a:solidFill>
                <a:srgbClr val="9B9A98"/>
              </a:solidFill>
            </a:endParaRPr>
          </a:p>
        </p:txBody>
      </p:sp>
    </p:spTree>
    <p:extLst>
      <p:ext uri="{BB962C8B-B14F-4D97-AF65-F5344CB8AC3E}">
        <p14:creationId xmlns:p14="http://schemas.microsoft.com/office/powerpoint/2010/main" val="417401543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ln>
            <a:miter lim="800000"/>
            <a:headEnd/>
            <a:tailEnd/>
          </a:ln>
          <a:extLst/>
        </p:spPr>
        <p:txBody>
          <a:bodyPr rtlCol="0" anchor="t">
            <a:normAutofit/>
            <a:scene3d>
              <a:camera prst="orthographicFront"/>
              <a:lightRig rig="threePt" dir="t">
                <a:rot lat="0" lon="0" rev="4800000"/>
              </a:lightRig>
            </a:scene3d>
            <a:sp3d prstMaterial="matte">
              <a:bevelT w="50800" h="10160"/>
            </a:sp3d>
          </a:bodyPr>
          <a:lstStyle/>
          <a:p>
            <a:pPr>
              <a:defRPr/>
            </a:pPr>
            <a:r>
              <a:rPr lang="en-US" dirty="0" smtClean="0">
                <a:latin typeface="Franklin Gothic Book"/>
                <a:ea typeface="ＭＳ Ｐゴシック" pitchFamily="8" charset="-128"/>
                <a:cs typeface="Franklin Gothic Book"/>
              </a:rPr>
              <a:t>People Management</a:t>
            </a:r>
          </a:p>
        </p:txBody>
      </p:sp>
      <p:sp>
        <p:nvSpPr>
          <p:cNvPr id="78850" name="Content Placeholder 2"/>
          <p:cNvSpPr>
            <a:spLocks noGrp="1"/>
          </p:cNvSpPr>
          <p:nvPr>
            <p:ph idx="1"/>
          </p:nvPr>
        </p:nvSpPr>
        <p:spPr>
          <a:xfrm>
            <a:off x="2209801" y="1196976"/>
            <a:ext cx="7758113" cy="4100513"/>
          </a:xfrm>
        </p:spPr>
        <p:txBody>
          <a:bodyPr>
            <a:normAutofit fontScale="92500" lnSpcReduction="20000"/>
          </a:bodyPr>
          <a:lstStyle/>
          <a:p>
            <a:pPr eaLnBrk="1" hangingPunct="1"/>
            <a:r>
              <a:rPr lang="en-GB" sz="2400">
                <a:latin typeface="Arial" charset="0"/>
              </a:rPr>
              <a:t>Develop your people management skills, build good relations with your employees.</a:t>
            </a:r>
          </a:p>
          <a:p>
            <a:pPr eaLnBrk="1" hangingPunct="1"/>
            <a:endParaRPr lang="en-GB" sz="2400">
              <a:latin typeface="Arial" charset="0"/>
            </a:endParaRPr>
          </a:p>
          <a:p>
            <a:pPr eaLnBrk="1" hangingPunct="1"/>
            <a:r>
              <a:rPr lang="en-GB" sz="2400">
                <a:latin typeface="Arial" charset="0"/>
              </a:rPr>
              <a:t>Good practice might include; </a:t>
            </a:r>
          </a:p>
          <a:p>
            <a:pPr lvl="1">
              <a:spcAft>
                <a:spcPts val="600"/>
              </a:spcAft>
              <a:buFont typeface="Wingdings" charset="0"/>
              <a:buChar char="§"/>
            </a:pPr>
            <a:r>
              <a:rPr lang="en-GB">
                <a:latin typeface="Arial" charset="0"/>
                <a:cs typeface="ＭＳ Ｐゴシック" charset="0"/>
              </a:rPr>
              <a:t>Skills and Training</a:t>
            </a:r>
          </a:p>
          <a:p>
            <a:pPr lvl="1">
              <a:spcAft>
                <a:spcPts val="600"/>
              </a:spcAft>
              <a:buFont typeface="Wingdings" charset="0"/>
              <a:buChar char="§"/>
            </a:pPr>
            <a:r>
              <a:rPr lang="en-GB">
                <a:latin typeface="Arial" charset="0"/>
                <a:cs typeface="ＭＳ Ｐゴシック" charset="0"/>
              </a:rPr>
              <a:t>Motivation</a:t>
            </a:r>
          </a:p>
          <a:p>
            <a:pPr lvl="1">
              <a:spcAft>
                <a:spcPts val="600"/>
              </a:spcAft>
              <a:buFont typeface="Wingdings" charset="0"/>
              <a:buChar char="§"/>
            </a:pPr>
            <a:r>
              <a:rPr lang="en-GB">
                <a:latin typeface="Arial" charset="0"/>
                <a:cs typeface="ＭＳ Ｐゴシック" charset="0"/>
              </a:rPr>
              <a:t>Incentives</a:t>
            </a:r>
          </a:p>
          <a:p>
            <a:pPr lvl="1">
              <a:spcAft>
                <a:spcPts val="600"/>
              </a:spcAft>
              <a:buFont typeface="Wingdings" charset="0"/>
              <a:buChar char="§"/>
            </a:pPr>
            <a:r>
              <a:rPr lang="en-GB">
                <a:latin typeface="Arial" charset="0"/>
                <a:cs typeface="ＭＳ Ｐゴシック" charset="0"/>
              </a:rPr>
              <a:t>Regular Appraisals</a:t>
            </a:r>
          </a:p>
          <a:p>
            <a:pPr lvl="1">
              <a:spcAft>
                <a:spcPts val="600"/>
              </a:spcAft>
              <a:buFont typeface="Wingdings" charset="0"/>
              <a:buChar char="§"/>
            </a:pPr>
            <a:r>
              <a:rPr lang="en-GB">
                <a:latin typeface="Arial" charset="0"/>
                <a:cs typeface="ＭＳ Ｐゴシック" charset="0"/>
              </a:rPr>
              <a:t>Stake In The Business</a:t>
            </a:r>
          </a:p>
          <a:p>
            <a:pPr lvl="1">
              <a:spcAft>
                <a:spcPts val="600"/>
              </a:spcAft>
              <a:buFont typeface="Wingdings" charset="0"/>
              <a:buChar char="§"/>
            </a:pPr>
            <a:r>
              <a:rPr lang="en-GB">
                <a:latin typeface="Arial" charset="0"/>
                <a:cs typeface="ＭＳ Ｐゴシック" charset="0"/>
              </a:rPr>
              <a:t>Work/Life balance</a:t>
            </a:r>
          </a:p>
          <a:p>
            <a:pPr lvl="1">
              <a:spcAft>
                <a:spcPts val="600"/>
              </a:spcAft>
              <a:buFont typeface="Wingdings" charset="0"/>
              <a:buChar char="§"/>
            </a:pPr>
            <a:r>
              <a:rPr lang="en-GB">
                <a:latin typeface="Arial" charset="0"/>
                <a:cs typeface="ＭＳ Ｐゴシック" charset="0"/>
              </a:rPr>
              <a:t>Listen</a:t>
            </a:r>
            <a:endParaRPr lang="en-US">
              <a:latin typeface="Arial" charset="0"/>
              <a:cs typeface="ＭＳ Ｐゴシック" charset="0"/>
            </a:endParaRPr>
          </a:p>
        </p:txBody>
      </p:sp>
      <p:sp>
        <p:nvSpPr>
          <p:cNvPr id="78853"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D641E458-6CB2-A94C-9C17-2D93F94E34BB}" type="slidenum">
              <a:rPr lang="en-US" sz="1000">
                <a:solidFill>
                  <a:srgbClr val="9B9A98"/>
                </a:solidFill>
              </a:rPr>
              <a:pPr eaLnBrk="1" fontAlgn="base" hangingPunct="1">
                <a:spcBef>
                  <a:spcPct val="0"/>
                </a:spcBef>
                <a:spcAft>
                  <a:spcPct val="0"/>
                </a:spcAft>
              </a:pPr>
              <a:t>30</a:t>
            </a:fld>
            <a:endParaRPr lang="en-US" sz="1000">
              <a:solidFill>
                <a:srgbClr val="9B9A98"/>
              </a:solidFill>
            </a:endParaRPr>
          </a:p>
        </p:txBody>
      </p:sp>
    </p:spTree>
    <p:extLst>
      <p:ext uri="{BB962C8B-B14F-4D97-AF65-F5344CB8AC3E}">
        <p14:creationId xmlns:p14="http://schemas.microsoft.com/office/powerpoint/2010/main" val="311161365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ln>
            <a:miter lim="800000"/>
            <a:headEnd/>
            <a:tailEnd/>
          </a:ln>
          <a:extLst/>
        </p:spPr>
        <p:txBody>
          <a:bodyPr rtlCol="0">
            <a:normAutofit/>
            <a:scene3d>
              <a:camera prst="orthographicFront"/>
              <a:lightRig rig="threePt" dir="t">
                <a:rot lat="0" lon="0" rev="4800000"/>
              </a:lightRig>
            </a:scene3d>
            <a:sp3d prstMaterial="matte">
              <a:bevelT w="50800" h="10160"/>
            </a:sp3d>
          </a:bodyPr>
          <a:lstStyle/>
          <a:p>
            <a:pPr>
              <a:defRPr/>
            </a:pPr>
            <a:r>
              <a:rPr lang="en-US" dirty="0" smtClean="0">
                <a:latin typeface="Franklin Gothic Book"/>
                <a:ea typeface="ＭＳ Ｐゴシック" pitchFamily="8" charset="-128"/>
                <a:cs typeface="Franklin Gothic Book"/>
              </a:rPr>
              <a:t>Management – Best Practice</a:t>
            </a:r>
          </a:p>
        </p:txBody>
      </p:sp>
      <p:sp>
        <p:nvSpPr>
          <p:cNvPr id="79874" name="Content Placeholder 2"/>
          <p:cNvSpPr>
            <a:spLocks noGrp="1"/>
          </p:cNvSpPr>
          <p:nvPr>
            <p:ph idx="1"/>
          </p:nvPr>
        </p:nvSpPr>
        <p:spPr>
          <a:xfrm>
            <a:off x="1981200" y="1557339"/>
            <a:ext cx="8229600" cy="4625975"/>
          </a:xfrm>
        </p:spPr>
        <p:txBody>
          <a:bodyPr/>
          <a:lstStyle/>
          <a:p>
            <a:pPr>
              <a:spcAft>
                <a:spcPts val="1200"/>
              </a:spcAft>
              <a:buFont typeface="Wingdings" charset="0"/>
              <a:buChar char=""/>
            </a:pPr>
            <a:r>
              <a:rPr lang="en-GB">
                <a:latin typeface="Arial" charset="0"/>
              </a:rPr>
              <a:t>Involving employees in the development of the business</a:t>
            </a:r>
          </a:p>
          <a:p>
            <a:pPr>
              <a:spcAft>
                <a:spcPts val="1200"/>
              </a:spcAft>
              <a:buFont typeface="Wingdings" charset="0"/>
              <a:buChar char=""/>
            </a:pPr>
            <a:r>
              <a:rPr lang="en-GB">
                <a:latin typeface="Arial" charset="0"/>
              </a:rPr>
              <a:t>Communicating with employees</a:t>
            </a:r>
          </a:p>
          <a:p>
            <a:pPr>
              <a:spcAft>
                <a:spcPts val="1200"/>
              </a:spcAft>
              <a:buFont typeface="Wingdings" charset="0"/>
              <a:buChar char=""/>
            </a:pPr>
            <a:r>
              <a:rPr lang="en-GB">
                <a:latin typeface="Arial" charset="0"/>
              </a:rPr>
              <a:t>Adopting flexible working and policies that encourage equality and diversity</a:t>
            </a:r>
          </a:p>
          <a:p>
            <a:pPr>
              <a:spcAft>
                <a:spcPts val="1200"/>
              </a:spcAft>
              <a:buFont typeface="Wingdings" charset="0"/>
              <a:buChar char=""/>
            </a:pPr>
            <a:r>
              <a:rPr lang="en-GB">
                <a:latin typeface="Arial" charset="0"/>
              </a:rPr>
              <a:t>Setting targets and rewarding achievement</a:t>
            </a:r>
          </a:p>
          <a:p>
            <a:pPr>
              <a:spcAft>
                <a:spcPts val="1200"/>
              </a:spcAft>
              <a:buFont typeface="Wingdings" charset="0"/>
              <a:buChar char=""/>
            </a:pPr>
            <a:r>
              <a:rPr lang="en-GB">
                <a:latin typeface="Arial" charset="0"/>
              </a:rPr>
              <a:t>Offering employee development and training</a:t>
            </a:r>
          </a:p>
          <a:p>
            <a:pPr>
              <a:spcAft>
                <a:spcPts val="1200"/>
              </a:spcAft>
              <a:buFont typeface="Wingdings" charset="0"/>
              <a:buChar char=""/>
            </a:pPr>
            <a:endParaRPr lang="en-US">
              <a:latin typeface="Arial" charset="0"/>
            </a:endParaRPr>
          </a:p>
        </p:txBody>
      </p:sp>
      <p:sp>
        <p:nvSpPr>
          <p:cNvPr id="79877"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A8F700BF-E433-4C43-8D88-BC217087A083}" type="slidenum">
              <a:rPr lang="en-US" sz="1000">
                <a:solidFill>
                  <a:srgbClr val="9B9A98"/>
                </a:solidFill>
              </a:rPr>
              <a:pPr eaLnBrk="1" fontAlgn="base" hangingPunct="1">
                <a:spcBef>
                  <a:spcPct val="0"/>
                </a:spcBef>
                <a:spcAft>
                  <a:spcPct val="0"/>
                </a:spcAft>
              </a:pPr>
              <a:t>31</a:t>
            </a:fld>
            <a:endParaRPr lang="en-US" sz="1000">
              <a:solidFill>
                <a:srgbClr val="9B9A98"/>
              </a:solidFill>
            </a:endParaRPr>
          </a:p>
        </p:txBody>
      </p:sp>
    </p:spTree>
    <p:extLst>
      <p:ext uri="{BB962C8B-B14F-4D97-AF65-F5344CB8AC3E}">
        <p14:creationId xmlns:p14="http://schemas.microsoft.com/office/powerpoint/2010/main" val="305266524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0897" name="Picture 3"/>
          <p:cNvPicPr>
            <a:picLocks noChangeAspect="1"/>
          </p:cNvPicPr>
          <p:nvPr/>
        </p:nvPicPr>
        <p:blipFill>
          <a:blip r:embed="rId2">
            <a:alphaModFix amt="71000"/>
            <a:extLst>
              <a:ext uri="{28A0092B-C50C-407E-A947-70E740481C1C}">
                <a14:useLocalDpi xmlns:a14="http://schemas.microsoft.com/office/drawing/2010/main"/>
              </a:ext>
            </a:extLst>
          </a:blip>
          <a:srcRect/>
          <a:stretch>
            <a:fillRect/>
          </a:stretch>
        </p:blipFill>
        <p:spPr bwMode="auto">
          <a:xfrm>
            <a:off x="6223000" y="2565400"/>
            <a:ext cx="4445000" cy="4292600"/>
          </a:xfrm>
          <a:prstGeom prst="rect">
            <a:avLst/>
          </a:prstGeom>
          <a:noFill/>
          <a:ln>
            <a:noFill/>
          </a:ln>
          <a:extLst>
            <a:ext uri="{909E8E84-426E-40dd-AFC4-6F175D3DCCD1}">
              <a14:hiddenFill xmlns="" xmlns:a14="http://schemas.microsoft.com/office/drawing/2010/main">
                <a:solidFill>
                  <a:srgbClr val="FFFFFF">
                    <a:alpha val="70979"/>
                  </a:srgbClr>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1746" name="Title 1"/>
          <p:cNvSpPr>
            <a:spLocks noGrp="1"/>
          </p:cNvSpPr>
          <p:nvPr>
            <p:ph type="title"/>
          </p:nvPr>
        </p:nvSpPr>
        <p:spPr>
          <a:ln>
            <a:miter lim="800000"/>
            <a:headEnd/>
            <a:tailEnd/>
          </a:ln>
          <a:extLst/>
        </p:spPr>
        <p:txBody>
          <a:bodyPr rtlCol="0">
            <a:normAutofit/>
            <a:scene3d>
              <a:camera prst="orthographicFront"/>
              <a:lightRig rig="threePt" dir="t">
                <a:rot lat="0" lon="0" rev="4800000"/>
              </a:lightRig>
            </a:scene3d>
            <a:sp3d prstMaterial="matte">
              <a:bevelT w="50800" h="10160"/>
            </a:sp3d>
          </a:bodyPr>
          <a:lstStyle/>
          <a:p>
            <a:pPr>
              <a:defRPr/>
            </a:pPr>
            <a:r>
              <a:rPr lang="en-US" dirty="0" smtClean="0">
                <a:latin typeface="Franklin Gothic Book"/>
                <a:ea typeface="ＭＳ Ｐゴシック" pitchFamily="8" charset="-128"/>
                <a:cs typeface="Franklin Gothic Book"/>
              </a:rPr>
              <a:t>4. Where Do I Find Them?	</a:t>
            </a:r>
          </a:p>
        </p:txBody>
      </p:sp>
      <p:sp>
        <p:nvSpPr>
          <p:cNvPr id="80899" name="Content Placeholder 2"/>
          <p:cNvSpPr>
            <a:spLocks noGrp="1"/>
          </p:cNvSpPr>
          <p:nvPr>
            <p:ph idx="1"/>
          </p:nvPr>
        </p:nvSpPr>
        <p:spPr/>
        <p:txBody>
          <a:bodyPr>
            <a:normAutofit lnSpcReduction="10000"/>
          </a:bodyPr>
          <a:lstStyle/>
          <a:p>
            <a:pPr>
              <a:spcAft>
                <a:spcPts val="600"/>
              </a:spcAft>
              <a:buFont typeface="Wingdings" charset="0"/>
              <a:buChar char=""/>
            </a:pPr>
            <a:r>
              <a:rPr lang="en-US">
                <a:latin typeface="Arial" charset="0"/>
              </a:rPr>
              <a:t>Newspaper Adverts</a:t>
            </a:r>
          </a:p>
          <a:p>
            <a:pPr>
              <a:spcAft>
                <a:spcPts val="600"/>
              </a:spcAft>
              <a:buFont typeface="Wingdings" charset="0"/>
              <a:buChar char=""/>
            </a:pPr>
            <a:r>
              <a:rPr lang="en-US">
                <a:latin typeface="Arial" charset="0"/>
              </a:rPr>
              <a:t>Magazine Adverts</a:t>
            </a:r>
          </a:p>
          <a:p>
            <a:pPr>
              <a:spcAft>
                <a:spcPts val="600"/>
              </a:spcAft>
              <a:buFont typeface="Wingdings" charset="0"/>
              <a:buChar char=""/>
            </a:pPr>
            <a:r>
              <a:rPr lang="en-US">
                <a:latin typeface="Arial" charset="0"/>
              </a:rPr>
              <a:t>Internet Job Sites</a:t>
            </a:r>
          </a:p>
          <a:p>
            <a:pPr>
              <a:spcAft>
                <a:spcPts val="600"/>
              </a:spcAft>
              <a:buFont typeface="Wingdings" charset="0"/>
              <a:buChar char=""/>
            </a:pPr>
            <a:r>
              <a:rPr lang="en-US">
                <a:latin typeface="Arial" charset="0"/>
              </a:rPr>
              <a:t>Social Media</a:t>
            </a:r>
          </a:p>
          <a:p>
            <a:pPr>
              <a:spcAft>
                <a:spcPts val="600"/>
              </a:spcAft>
              <a:buFont typeface="Wingdings" charset="0"/>
              <a:buChar char=""/>
            </a:pPr>
            <a:r>
              <a:rPr lang="en-US">
                <a:latin typeface="Arial" charset="0"/>
              </a:rPr>
              <a:t>Public Noticeboards</a:t>
            </a:r>
          </a:p>
          <a:p>
            <a:pPr>
              <a:spcAft>
                <a:spcPts val="600"/>
              </a:spcAft>
              <a:buFont typeface="Wingdings" charset="0"/>
              <a:buChar char=""/>
            </a:pPr>
            <a:r>
              <a:rPr lang="en-US">
                <a:latin typeface="Arial" charset="0"/>
              </a:rPr>
              <a:t>Employment Agency</a:t>
            </a:r>
          </a:p>
          <a:p>
            <a:pPr>
              <a:spcAft>
                <a:spcPts val="600"/>
              </a:spcAft>
              <a:buFont typeface="Wingdings" charset="0"/>
              <a:buChar char=""/>
            </a:pPr>
            <a:r>
              <a:rPr lang="en-US">
                <a:latin typeface="Arial" charset="0"/>
              </a:rPr>
              <a:t>Jobcentre</a:t>
            </a:r>
          </a:p>
          <a:p>
            <a:pPr>
              <a:spcAft>
                <a:spcPts val="600"/>
              </a:spcAft>
              <a:buFont typeface="Wingdings" charset="0"/>
              <a:buChar char=""/>
            </a:pPr>
            <a:r>
              <a:rPr lang="en-US">
                <a:latin typeface="Arial" charset="0"/>
              </a:rPr>
              <a:t>Personal Referral</a:t>
            </a:r>
          </a:p>
        </p:txBody>
      </p:sp>
      <p:sp>
        <p:nvSpPr>
          <p:cNvPr id="80902"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EF992280-05AE-0E4F-981F-E91601EF03FC}" type="slidenum">
              <a:rPr lang="en-US" sz="1000">
                <a:solidFill>
                  <a:srgbClr val="9B9A98"/>
                </a:solidFill>
              </a:rPr>
              <a:pPr eaLnBrk="1" fontAlgn="base" hangingPunct="1">
                <a:spcBef>
                  <a:spcPct val="0"/>
                </a:spcBef>
                <a:spcAft>
                  <a:spcPct val="0"/>
                </a:spcAft>
              </a:pPr>
              <a:t>32</a:t>
            </a:fld>
            <a:endParaRPr lang="en-US" sz="1000">
              <a:solidFill>
                <a:srgbClr val="9B9A98"/>
              </a:solidFill>
            </a:endParaRPr>
          </a:p>
        </p:txBody>
      </p:sp>
    </p:spTree>
    <p:extLst>
      <p:ext uri="{BB962C8B-B14F-4D97-AF65-F5344CB8AC3E}">
        <p14:creationId xmlns:p14="http://schemas.microsoft.com/office/powerpoint/2010/main" val="59233268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1" name="Picture 10"/>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7342188" y="2708276"/>
            <a:ext cx="3346450" cy="26511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ln>
            <a:miter lim="800000"/>
            <a:headEnd/>
            <a:tailEnd/>
          </a:ln>
          <a:extLst/>
        </p:spPr>
        <p:txBody>
          <a:bodyPr rtlCol="0">
            <a:normAutofit/>
            <a:scene3d>
              <a:camera prst="orthographicFront"/>
              <a:lightRig rig="threePt" dir="t">
                <a:rot lat="0" lon="0" rev="4800000"/>
              </a:lightRig>
            </a:scene3d>
            <a:sp3d prstMaterial="matte">
              <a:bevelT w="50800" h="10160"/>
            </a:sp3d>
          </a:bodyPr>
          <a:lstStyle/>
          <a:p>
            <a:pPr>
              <a:defRPr/>
            </a:pPr>
            <a:r>
              <a:rPr lang="en-US" dirty="0" smtClean="0">
                <a:latin typeface="Franklin Gothic Book"/>
                <a:ea typeface="+mj-ea"/>
                <a:cs typeface="Franklin Gothic Book"/>
              </a:rPr>
              <a:t>Plan Ahead</a:t>
            </a:r>
            <a:endParaRPr lang="en-US" dirty="0">
              <a:latin typeface="Franklin Gothic Book"/>
              <a:ea typeface="+mj-ea"/>
              <a:cs typeface="Franklin Gothic Book"/>
            </a:endParaRPr>
          </a:p>
        </p:txBody>
      </p:sp>
      <p:sp>
        <p:nvSpPr>
          <p:cNvPr id="81923" name="Content Placeholder 2"/>
          <p:cNvSpPr>
            <a:spLocks noGrp="1"/>
          </p:cNvSpPr>
          <p:nvPr>
            <p:ph idx="1"/>
          </p:nvPr>
        </p:nvSpPr>
        <p:spPr>
          <a:xfrm>
            <a:off x="1981200" y="1196976"/>
            <a:ext cx="5410200" cy="4625975"/>
          </a:xfrm>
        </p:spPr>
        <p:txBody>
          <a:bodyPr>
            <a:normAutofit lnSpcReduction="10000"/>
          </a:bodyPr>
          <a:lstStyle/>
          <a:p>
            <a:pPr>
              <a:spcAft>
                <a:spcPts val="1200"/>
              </a:spcAft>
              <a:buNone/>
            </a:pPr>
            <a:endParaRPr lang="en-US">
              <a:latin typeface="Arial" charset="0"/>
            </a:endParaRPr>
          </a:p>
          <a:p>
            <a:pPr>
              <a:spcAft>
                <a:spcPts val="1200"/>
              </a:spcAft>
            </a:pPr>
            <a:r>
              <a:rPr lang="en-US">
                <a:latin typeface="Arial" charset="0"/>
              </a:rPr>
              <a:t>Know What You're After</a:t>
            </a:r>
          </a:p>
          <a:p>
            <a:pPr>
              <a:spcAft>
                <a:spcPts val="1200"/>
              </a:spcAft>
            </a:pPr>
            <a:r>
              <a:rPr lang="en-US">
                <a:latin typeface="Arial" charset="0"/>
              </a:rPr>
              <a:t>Ask the Right Questions</a:t>
            </a:r>
          </a:p>
          <a:p>
            <a:pPr>
              <a:spcAft>
                <a:spcPts val="1200"/>
              </a:spcAft>
            </a:pPr>
            <a:r>
              <a:rPr lang="en-US">
                <a:latin typeface="Arial" charset="0"/>
              </a:rPr>
              <a:t>Have an Interview Structure</a:t>
            </a:r>
          </a:p>
          <a:p>
            <a:pPr>
              <a:spcAft>
                <a:spcPts val="1200"/>
              </a:spcAft>
            </a:pPr>
            <a:r>
              <a:rPr lang="en-US">
                <a:latin typeface="Arial" charset="0"/>
              </a:rPr>
              <a:t>Establish a Rating System</a:t>
            </a:r>
          </a:p>
          <a:p>
            <a:pPr>
              <a:spcAft>
                <a:spcPts val="1200"/>
              </a:spcAft>
            </a:pPr>
            <a:r>
              <a:rPr lang="en-US">
                <a:latin typeface="Arial" charset="0"/>
              </a:rPr>
              <a:t>Use the whole interview to evaluate each criterion</a:t>
            </a:r>
          </a:p>
          <a:p>
            <a:pPr>
              <a:spcAft>
                <a:spcPts val="1200"/>
              </a:spcAft>
            </a:pPr>
            <a:r>
              <a:rPr lang="en-US">
                <a:latin typeface="Arial" charset="0"/>
              </a:rPr>
              <a:t>Don't talk too much</a:t>
            </a:r>
          </a:p>
        </p:txBody>
      </p:sp>
      <p:sp>
        <p:nvSpPr>
          <p:cNvPr id="81926" name="Slide Number Placeholder 4"/>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89CA0383-F742-084E-838E-E1E3B59ED599}" type="slidenum">
              <a:rPr lang="en-US" sz="1000">
                <a:solidFill>
                  <a:srgbClr val="9B9A98"/>
                </a:solidFill>
              </a:rPr>
              <a:pPr eaLnBrk="1" fontAlgn="base" hangingPunct="1">
                <a:spcBef>
                  <a:spcPct val="0"/>
                </a:spcBef>
                <a:spcAft>
                  <a:spcPct val="0"/>
                </a:spcAft>
              </a:pPr>
              <a:t>33</a:t>
            </a:fld>
            <a:endParaRPr lang="en-US" sz="1000">
              <a:solidFill>
                <a:srgbClr val="9B9A98"/>
              </a:solidFill>
            </a:endParaRPr>
          </a:p>
        </p:txBody>
      </p:sp>
    </p:spTree>
    <p:extLst>
      <p:ext uri="{BB962C8B-B14F-4D97-AF65-F5344CB8AC3E}">
        <p14:creationId xmlns:p14="http://schemas.microsoft.com/office/powerpoint/2010/main" val="87675451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2155</Words>
  <Application>Microsoft Office PowerPoint</Application>
  <PresentationFormat>Widescreen</PresentationFormat>
  <Paragraphs>350</Paragraphs>
  <Slides>33</Slides>
  <Notes>15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ＭＳ Ｐゴシック</vt:lpstr>
      <vt:lpstr>Arial</vt:lpstr>
      <vt:lpstr>Calibri</vt:lpstr>
      <vt:lpstr>Calibri Light</vt:lpstr>
      <vt:lpstr>Franklin Gothic Book</vt:lpstr>
      <vt:lpstr>Rockwell</vt:lpstr>
      <vt:lpstr>Wingdings</vt:lpstr>
      <vt:lpstr>Wingdings 2</vt:lpstr>
      <vt:lpstr>Office Theme</vt:lpstr>
      <vt:lpstr>Management and Personnel</vt:lpstr>
      <vt:lpstr>Today</vt:lpstr>
      <vt:lpstr>Employment Law</vt:lpstr>
      <vt:lpstr>PowerPoint Presentation</vt:lpstr>
      <vt:lpstr>Key Areas</vt:lpstr>
      <vt:lpstr>Staff &amp; Salaries</vt:lpstr>
      <vt:lpstr>1. What Do I Need Them To Do ?</vt:lpstr>
      <vt:lpstr>The Job Description</vt:lpstr>
      <vt:lpstr>What To Include</vt:lpstr>
      <vt:lpstr>Writing the Job Description</vt:lpstr>
      <vt:lpstr>General Areas to Include</vt:lpstr>
      <vt:lpstr>General Areas to Include</vt:lpstr>
      <vt:lpstr>Does It Matter ?</vt:lpstr>
      <vt:lpstr>The Law</vt:lpstr>
      <vt:lpstr>Equality Act 2010</vt:lpstr>
      <vt:lpstr>Equality Law</vt:lpstr>
      <vt:lpstr>PowerPoint Presentation</vt:lpstr>
      <vt:lpstr>Reasonable adjustments</vt:lpstr>
      <vt:lpstr>It’s About Choices</vt:lpstr>
      <vt:lpstr>End the Awkward  </vt:lpstr>
      <vt:lpstr>2. How Much Will It Cost ?</vt:lpstr>
      <vt:lpstr>Employee Benefits</vt:lpstr>
      <vt:lpstr>National Minimum Wage</vt:lpstr>
      <vt:lpstr>Calculating The Amount</vt:lpstr>
      <vt:lpstr>Rate of Pay </vt:lpstr>
      <vt:lpstr>Not Entitled</vt:lpstr>
      <vt:lpstr>The Employer’s Responsibilities</vt:lpstr>
      <vt:lpstr>Statutory Rights</vt:lpstr>
      <vt:lpstr>Legal Responsibilities</vt:lpstr>
      <vt:lpstr>People Management</vt:lpstr>
      <vt:lpstr>Management – Best Practice</vt:lpstr>
      <vt:lpstr>4. Where Do I Find Them? </vt:lpstr>
      <vt:lpstr>Plan Ahead</vt:lpstr>
    </vt:vector>
  </TitlesOfParts>
  <Company>Coventry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and Personnel</dc:title>
  <dc:creator>culctmp3</dc:creator>
  <cp:lastModifiedBy>culctmp3</cp:lastModifiedBy>
  <cp:revision>5</cp:revision>
  <dcterms:created xsi:type="dcterms:W3CDTF">2018-02-07T13:43:56Z</dcterms:created>
  <dcterms:modified xsi:type="dcterms:W3CDTF">2018-02-07T18:44:32Z</dcterms:modified>
</cp:coreProperties>
</file>