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66" r:id="rId4"/>
    <p:sldId id="258" r:id="rId5"/>
    <p:sldId id="259" r:id="rId6"/>
    <p:sldId id="267" r:id="rId7"/>
    <p:sldId id="260" r:id="rId8"/>
    <p:sldId id="262" r:id="rId9"/>
    <p:sldId id="264" r:id="rId10"/>
    <p:sldId id="265" r:id="rId11"/>
    <p:sldId id="268"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957"/>
    <p:restoredTop sz="95833"/>
  </p:normalViewPr>
  <p:slideViewPr>
    <p:cSldViewPr snapToGrid="0">
      <p:cViewPr>
        <p:scale>
          <a:sx n="68" d="100"/>
          <a:sy n="68" d="100"/>
        </p:scale>
        <p:origin x="2376" y="11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ata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E3683BC-53BD-469B-981E-69C8CB34CF2E}"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028339DB-7DD2-450D-8DEC-16FD56DE0225}">
      <dgm:prSet/>
      <dgm:spPr/>
      <dgm:t>
        <a:bodyPr/>
        <a:lstStyle/>
        <a:p>
          <a:r>
            <a:rPr lang="en-GB" b="0" i="0"/>
            <a:t>The purpose of strategic management is to maintain or increase competitive advantages through evaluation, planning, and implementation. </a:t>
          </a:r>
          <a:r>
            <a:rPr lang="en-GB"/>
            <a:t> (sammut-bonnici, 2022)</a:t>
          </a:r>
          <a:endParaRPr lang="en-US"/>
        </a:p>
      </dgm:t>
    </dgm:pt>
    <dgm:pt modelId="{21940506-A098-4387-B022-48D682946AF0}" type="parTrans" cxnId="{3C76B09B-D3A7-45D4-A8FE-931C7DCAC751}">
      <dgm:prSet/>
      <dgm:spPr/>
      <dgm:t>
        <a:bodyPr/>
        <a:lstStyle/>
        <a:p>
          <a:endParaRPr lang="en-US"/>
        </a:p>
      </dgm:t>
    </dgm:pt>
    <dgm:pt modelId="{41F6AA84-829C-4440-9BE8-260280E8A3FD}" type="sibTrans" cxnId="{3C76B09B-D3A7-45D4-A8FE-931C7DCAC751}">
      <dgm:prSet/>
      <dgm:spPr/>
      <dgm:t>
        <a:bodyPr/>
        <a:lstStyle/>
        <a:p>
          <a:endParaRPr lang="en-US"/>
        </a:p>
      </dgm:t>
    </dgm:pt>
    <dgm:pt modelId="{292607F7-7238-4751-8B64-505558A358A9}">
      <dgm:prSet/>
      <dgm:spPr/>
      <dgm:t>
        <a:bodyPr/>
        <a:lstStyle/>
        <a:p>
          <a:r>
            <a:rPr lang="en-GB" b="0" i="0"/>
            <a:t>Managing a company's strategy involves formulating and implementing major goals and projects on behalf of its shareholders (or owners). </a:t>
          </a:r>
          <a:r>
            <a:rPr lang="en-GB"/>
            <a:t>  (Team, 2022)</a:t>
          </a:r>
          <a:endParaRPr lang="en-US"/>
        </a:p>
      </dgm:t>
    </dgm:pt>
    <dgm:pt modelId="{47CA65FB-719D-4E03-9B7C-DB972286C9A1}" type="parTrans" cxnId="{EB336DED-1F4A-4AC7-AF6B-FE4E5E9585D3}">
      <dgm:prSet/>
      <dgm:spPr/>
      <dgm:t>
        <a:bodyPr/>
        <a:lstStyle/>
        <a:p>
          <a:endParaRPr lang="en-US"/>
        </a:p>
      </dgm:t>
    </dgm:pt>
    <dgm:pt modelId="{949CB224-9262-4D1D-9CCB-3E1E60A12345}" type="sibTrans" cxnId="{EB336DED-1F4A-4AC7-AF6B-FE4E5E9585D3}">
      <dgm:prSet/>
      <dgm:spPr/>
      <dgm:t>
        <a:bodyPr/>
        <a:lstStyle/>
        <a:p>
          <a:endParaRPr lang="en-US"/>
        </a:p>
      </dgm:t>
    </dgm:pt>
    <dgm:pt modelId="{259CF6FA-854E-4BEB-8D09-3CBF066438B7}">
      <dgm:prSet/>
      <dgm:spPr/>
      <dgm:t>
        <a:bodyPr/>
        <a:lstStyle/>
        <a:p>
          <a:r>
            <a:rPr lang="en-GB" b="0" i="0"/>
            <a:t>An effective strategic management process forces top-level management to be aware of changing business environments, making it of fundamental value to any business. Through strategic planning, businesses are prepared to address any new opportunities and threats and avoid any hassles </a:t>
          </a:r>
          <a:r>
            <a:rPr lang="en-GB"/>
            <a:t>(jhajaria, 2021)</a:t>
          </a:r>
          <a:endParaRPr lang="en-US"/>
        </a:p>
      </dgm:t>
    </dgm:pt>
    <dgm:pt modelId="{E2B2DF06-C0D7-4A80-B113-ED9DF7D09DFC}" type="parTrans" cxnId="{E8716363-EC84-4699-8D46-A24ACFEB62C2}">
      <dgm:prSet/>
      <dgm:spPr/>
      <dgm:t>
        <a:bodyPr/>
        <a:lstStyle/>
        <a:p>
          <a:endParaRPr lang="en-US"/>
        </a:p>
      </dgm:t>
    </dgm:pt>
    <dgm:pt modelId="{59BA7632-CBC3-45C3-B0F6-79DC3A1187AA}" type="sibTrans" cxnId="{E8716363-EC84-4699-8D46-A24ACFEB62C2}">
      <dgm:prSet/>
      <dgm:spPr/>
      <dgm:t>
        <a:bodyPr/>
        <a:lstStyle/>
        <a:p>
          <a:endParaRPr lang="en-US"/>
        </a:p>
      </dgm:t>
    </dgm:pt>
    <dgm:pt modelId="{5D4043DF-B4BE-8642-8A3D-EBB10DD46739}" type="pres">
      <dgm:prSet presAssocID="{3E3683BC-53BD-469B-981E-69C8CB34CF2E}" presName="outerComposite" presStyleCnt="0">
        <dgm:presLayoutVars>
          <dgm:chMax val="5"/>
          <dgm:dir/>
          <dgm:resizeHandles val="exact"/>
        </dgm:presLayoutVars>
      </dgm:prSet>
      <dgm:spPr/>
    </dgm:pt>
    <dgm:pt modelId="{32566BD1-84C7-0E4F-899F-6B49AFE9D619}" type="pres">
      <dgm:prSet presAssocID="{3E3683BC-53BD-469B-981E-69C8CB34CF2E}" presName="dummyMaxCanvas" presStyleCnt="0">
        <dgm:presLayoutVars/>
      </dgm:prSet>
      <dgm:spPr/>
    </dgm:pt>
    <dgm:pt modelId="{B56B6F27-3C9D-F048-BDF9-2171657A1C09}" type="pres">
      <dgm:prSet presAssocID="{3E3683BC-53BD-469B-981E-69C8CB34CF2E}" presName="ThreeNodes_1" presStyleLbl="node1" presStyleIdx="0" presStyleCnt="3">
        <dgm:presLayoutVars>
          <dgm:bulletEnabled val="1"/>
        </dgm:presLayoutVars>
      </dgm:prSet>
      <dgm:spPr/>
    </dgm:pt>
    <dgm:pt modelId="{D1AF5CEB-C68E-3442-9705-FB296FEF78AB}" type="pres">
      <dgm:prSet presAssocID="{3E3683BC-53BD-469B-981E-69C8CB34CF2E}" presName="ThreeNodes_2" presStyleLbl="node1" presStyleIdx="1" presStyleCnt="3">
        <dgm:presLayoutVars>
          <dgm:bulletEnabled val="1"/>
        </dgm:presLayoutVars>
      </dgm:prSet>
      <dgm:spPr/>
    </dgm:pt>
    <dgm:pt modelId="{786CFEE1-B5E2-AD4A-84B6-7580AC8E4BEB}" type="pres">
      <dgm:prSet presAssocID="{3E3683BC-53BD-469B-981E-69C8CB34CF2E}" presName="ThreeNodes_3" presStyleLbl="node1" presStyleIdx="2" presStyleCnt="3">
        <dgm:presLayoutVars>
          <dgm:bulletEnabled val="1"/>
        </dgm:presLayoutVars>
      </dgm:prSet>
      <dgm:spPr/>
    </dgm:pt>
    <dgm:pt modelId="{A5954F15-617C-D641-8BC7-DF8ADEA0403C}" type="pres">
      <dgm:prSet presAssocID="{3E3683BC-53BD-469B-981E-69C8CB34CF2E}" presName="ThreeConn_1-2" presStyleLbl="fgAccFollowNode1" presStyleIdx="0" presStyleCnt="2">
        <dgm:presLayoutVars>
          <dgm:bulletEnabled val="1"/>
        </dgm:presLayoutVars>
      </dgm:prSet>
      <dgm:spPr/>
    </dgm:pt>
    <dgm:pt modelId="{FE18C4B8-B418-824F-8706-CE6B97111595}" type="pres">
      <dgm:prSet presAssocID="{3E3683BC-53BD-469B-981E-69C8CB34CF2E}" presName="ThreeConn_2-3" presStyleLbl="fgAccFollowNode1" presStyleIdx="1" presStyleCnt="2">
        <dgm:presLayoutVars>
          <dgm:bulletEnabled val="1"/>
        </dgm:presLayoutVars>
      </dgm:prSet>
      <dgm:spPr/>
    </dgm:pt>
    <dgm:pt modelId="{14789E06-4E82-6C48-ADA3-CF47DA6C8F3C}" type="pres">
      <dgm:prSet presAssocID="{3E3683BC-53BD-469B-981E-69C8CB34CF2E}" presName="ThreeNodes_1_text" presStyleLbl="node1" presStyleIdx="2" presStyleCnt="3">
        <dgm:presLayoutVars>
          <dgm:bulletEnabled val="1"/>
        </dgm:presLayoutVars>
      </dgm:prSet>
      <dgm:spPr/>
    </dgm:pt>
    <dgm:pt modelId="{BB42AB3C-FD78-6E4E-B5E2-BA8800728D3A}" type="pres">
      <dgm:prSet presAssocID="{3E3683BC-53BD-469B-981E-69C8CB34CF2E}" presName="ThreeNodes_2_text" presStyleLbl="node1" presStyleIdx="2" presStyleCnt="3">
        <dgm:presLayoutVars>
          <dgm:bulletEnabled val="1"/>
        </dgm:presLayoutVars>
      </dgm:prSet>
      <dgm:spPr/>
    </dgm:pt>
    <dgm:pt modelId="{781FA433-9301-924F-B904-F3D7DC10FA34}" type="pres">
      <dgm:prSet presAssocID="{3E3683BC-53BD-469B-981E-69C8CB34CF2E}" presName="ThreeNodes_3_text" presStyleLbl="node1" presStyleIdx="2" presStyleCnt="3">
        <dgm:presLayoutVars>
          <dgm:bulletEnabled val="1"/>
        </dgm:presLayoutVars>
      </dgm:prSet>
      <dgm:spPr/>
    </dgm:pt>
  </dgm:ptLst>
  <dgm:cxnLst>
    <dgm:cxn modelId="{48FFE317-8706-8945-8944-A082BC436D41}" type="presOf" srcId="{949CB224-9262-4D1D-9CCB-3E1E60A12345}" destId="{FE18C4B8-B418-824F-8706-CE6B97111595}" srcOrd="0" destOrd="0" presId="urn:microsoft.com/office/officeart/2005/8/layout/vProcess5"/>
    <dgm:cxn modelId="{D4701821-3F4F-604A-86E6-F9D6F53BE3D4}" type="presOf" srcId="{259CF6FA-854E-4BEB-8D09-3CBF066438B7}" destId="{786CFEE1-B5E2-AD4A-84B6-7580AC8E4BEB}" srcOrd="0" destOrd="0" presId="urn:microsoft.com/office/officeart/2005/8/layout/vProcess5"/>
    <dgm:cxn modelId="{90B02F29-BD24-BA40-8F97-A5C0A0928EAE}" type="presOf" srcId="{3E3683BC-53BD-469B-981E-69C8CB34CF2E}" destId="{5D4043DF-B4BE-8642-8A3D-EBB10DD46739}" srcOrd="0" destOrd="0" presId="urn:microsoft.com/office/officeart/2005/8/layout/vProcess5"/>
    <dgm:cxn modelId="{16CFD84E-1C95-7A4A-ABCC-8FD6F5703F5F}" type="presOf" srcId="{292607F7-7238-4751-8B64-505558A358A9}" destId="{D1AF5CEB-C68E-3442-9705-FB296FEF78AB}" srcOrd="0" destOrd="0" presId="urn:microsoft.com/office/officeart/2005/8/layout/vProcess5"/>
    <dgm:cxn modelId="{E8716363-EC84-4699-8D46-A24ACFEB62C2}" srcId="{3E3683BC-53BD-469B-981E-69C8CB34CF2E}" destId="{259CF6FA-854E-4BEB-8D09-3CBF066438B7}" srcOrd="2" destOrd="0" parTransId="{E2B2DF06-C0D7-4A80-B113-ED9DF7D09DFC}" sibTransId="{59BA7632-CBC3-45C3-B0F6-79DC3A1187AA}"/>
    <dgm:cxn modelId="{2A5A396C-CB22-DD44-97B1-10F53DF08E7A}" type="presOf" srcId="{259CF6FA-854E-4BEB-8D09-3CBF066438B7}" destId="{781FA433-9301-924F-B904-F3D7DC10FA34}" srcOrd="1" destOrd="0" presId="urn:microsoft.com/office/officeart/2005/8/layout/vProcess5"/>
    <dgm:cxn modelId="{3C76B09B-D3A7-45D4-A8FE-931C7DCAC751}" srcId="{3E3683BC-53BD-469B-981E-69C8CB34CF2E}" destId="{028339DB-7DD2-450D-8DEC-16FD56DE0225}" srcOrd="0" destOrd="0" parTransId="{21940506-A098-4387-B022-48D682946AF0}" sibTransId="{41F6AA84-829C-4440-9BE8-260280E8A3FD}"/>
    <dgm:cxn modelId="{C7C430A8-355D-DB4C-B3AC-99C1889ACCE9}" type="presOf" srcId="{028339DB-7DD2-450D-8DEC-16FD56DE0225}" destId="{14789E06-4E82-6C48-ADA3-CF47DA6C8F3C}" srcOrd="1" destOrd="0" presId="urn:microsoft.com/office/officeart/2005/8/layout/vProcess5"/>
    <dgm:cxn modelId="{E825E5B7-6E9B-DF4E-BD69-EB123FE249D7}" type="presOf" srcId="{028339DB-7DD2-450D-8DEC-16FD56DE0225}" destId="{B56B6F27-3C9D-F048-BDF9-2171657A1C09}" srcOrd="0" destOrd="0" presId="urn:microsoft.com/office/officeart/2005/8/layout/vProcess5"/>
    <dgm:cxn modelId="{FFBCFAC7-FCC7-C841-8CEE-AA9A13BB18A4}" type="presOf" srcId="{292607F7-7238-4751-8B64-505558A358A9}" destId="{BB42AB3C-FD78-6E4E-B5E2-BA8800728D3A}" srcOrd="1" destOrd="0" presId="urn:microsoft.com/office/officeart/2005/8/layout/vProcess5"/>
    <dgm:cxn modelId="{62A88CDB-E10A-D748-ADA5-B45508B1C9FA}" type="presOf" srcId="{41F6AA84-829C-4440-9BE8-260280E8A3FD}" destId="{A5954F15-617C-D641-8BC7-DF8ADEA0403C}" srcOrd="0" destOrd="0" presId="urn:microsoft.com/office/officeart/2005/8/layout/vProcess5"/>
    <dgm:cxn modelId="{EB336DED-1F4A-4AC7-AF6B-FE4E5E9585D3}" srcId="{3E3683BC-53BD-469B-981E-69C8CB34CF2E}" destId="{292607F7-7238-4751-8B64-505558A358A9}" srcOrd="1" destOrd="0" parTransId="{47CA65FB-719D-4E03-9B7C-DB972286C9A1}" sibTransId="{949CB224-9262-4D1D-9CCB-3E1E60A12345}"/>
    <dgm:cxn modelId="{D754E0DD-8333-EF4A-B29E-1CD5B4AE50ED}" type="presParOf" srcId="{5D4043DF-B4BE-8642-8A3D-EBB10DD46739}" destId="{32566BD1-84C7-0E4F-899F-6B49AFE9D619}" srcOrd="0" destOrd="0" presId="urn:microsoft.com/office/officeart/2005/8/layout/vProcess5"/>
    <dgm:cxn modelId="{04D7F72B-CE06-7D4F-9C40-FC0E58C7BAA7}" type="presParOf" srcId="{5D4043DF-B4BE-8642-8A3D-EBB10DD46739}" destId="{B56B6F27-3C9D-F048-BDF9-2171657A1C09}" srcOrd="1" destOrd="0" presId="urn:microsoft.com/office/officeart/2005/8/layout/vProcess5"/>
    <dgm:cxn modelId="{37DB8586-7961-9747-99E0-3764B7A61877}" type="presParOf" srcId="{5D4043DF-B4BE-8642-8A3D-EBB10DD46739}" destId="{D1AF5CEB-C68E-3442-9705-FB296FEF78AB}" srcOrd="2" destOrd="0" presId="urn:microsoft.com/office/officeart/2005/8/layout/vProcess5"/>
    <dgm:cxn modelId="{EC402306-FD59-564F-809A-F1F3E95001FB}" type="presParOf" srcId="{5D4043DF-B4BE-8642-8A3D-EBB10DD46739}" destId="{786CFEE1-B5E2-AD4A-84B6-7580AC8E4BEB}" srcOrd="3" destOrd="0" presId="urn:microsoft.com/office/officeart/2005/8/layout/vProcess5"/>
    <dgm:cxn modelId="{3989AA78-673D-364D-AA4A-B68E2EFCCB58}" type="presParOf" srcId="{5D4043DF-B4BE-8642-8A3D-EBB10DD46739}" destId="{A5954F15-617C-D641-8BC7-DF8ADEA0403C}" srcOrd="4" destOrd="0" presId="urn:microsoft.com/office/officeart/2005/8/layout/vProcess5"/>
    <dgm:cxn modelId="{C96F09A6-5A28-6B43-B5A2-425E0E6020E1}" type="presParOf" srcId="{5D4043DF-B4BE-8642-8A3D-EBB10DD46739}" destId="{FE18C4B8-B418-824F-8706-CE6B97111595}" srcOrd="5" destOrd="0" presId="urn:microsoft.com/office/officeart/2005/8/layout/vProcess5"/>
    <dgm:cxn modelId="{F8763C52-FE86-5046-864F-B81D06A54CAC}" type="presParOf" srcId="{5D4043DF-B4BE-8642-8A3D-EBB10DD46739}" destId="{14789E06-4E82-6C48-ADA3-CF47DA6C8F3C}" srcOrd="6" destOrd="0" presId="urn:microsoft.com/office/officeart/2005/8/layout/vProcess5"/>
    <dgm:cxn modelId="{F64F7AEA-5ABC-E143-AEFE-1B8C52A0A866}" type="presParOf" srcId="{5D4043DF-B4BE-8642-8A3D-EBB10DD46739}" destId="{BB42AB3C-FD78-6E4E-B5E2-BA8800728D3A}" srcOrd="7" destOrd="0" presId="urn:microsoft.com/office/officeart/2005/8/layout/vProcess5"/>
    <dgm:cxn modelId="{C0E58674-9DD0-914D-AA42-169EF8315F49}" type="presParOf" srcId="{5D4043DF-B4BE-8642-8A3D-EBB10DD46739}" destId="{781FA433-9301-924F-B904-F3D7DC10FA34}"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55415AA-EF6C-40A2-82C4-86182A64C3E2}"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183F913B-7456-4E1B-A7E8-4D8A9F98561C}">
      <dgm:prSet/>
      <dgm:spPr/>
      <dgm:t>
        <a:bodyPr/>
        <a:lstStyle/>
        <a:p>
          <a:r>
            <a:rPr lang="en-GB" b="0" i="0"/>
            <a:t>With a focus on Gen Z, Nanjing-based Shein launched in 2008, lured young shoppers through Instagram and TikTok influencers, and offering discount codes for low-cost styles – a dress costs about half what it costs at Zara, according to Societe Generale – and uploads hundreds of new products every week online. </a:t>
          </a:r>
          <a:r>
            <a:rPr lang="en-GB"/>
            <a:t>(Faithfull, 2021)</a:t>
          </a:r>
          <a:endParaRPr lang="en-US"/>
        </a:p>
      </dgm:t>
    </dgm:pt>
    <dgm:pt modelId="{AB363775-5328-4649-8CDA-8052F86FB4FA}" type="parTrans" cxnId="{21A3A20F-D298-4587-8110-194040679B7A}">
      <dgm:prSet/>
      <dgm:spPr/>
      <dgm:t>
        <a:bodyPr/>
        <a:lstStyle/>
        <a:p>
          <a:endParaRPr lang="en-US"/>
        </a:p>
      </dgm:t>
    </dgm:pt>
    <dgm:pt modelId="{E0E40879-3DFD-490F-B8AC-0342268B5C2B}" type="sibTrans" cxnId="{21A3A20F-D298-4587-8110-194040679B7A}">
      <dgm:prSet/>
      <dgm:spPr/>
      <dgm:t>
        <a:bodyPr/>
        <a:lstStyle/>
        <a:p>
          <a:endParaRPr lang="en-US"/>
        </a:p>
      </dgm:t>
    </dgm:pt>
    <dgm:pt modelId="{23DF9229-8E56-4DF5-81AC-CA5477516F97}">
      <dgm:prSet/>
      <dgm:spPr/>
      <dgm:t>
        <a:bodyPr/>
        <a:lstStyle/>
        <a:p>
          <a:r>
            <a:rPr lang="en-GB" b="0" i="0"/>
            <a:t>In addition, it has been at the center of controversy due to its lack of transparency regarding supply chain issues, as well as its "real-time" model for crafting new products within three days of receiving customer feedback.</a:t>
          </a:r>
          <a:r>
            <a:rPr lang="en-GB"/>
            <a:t> (Tarlton, 2021)</a:t>
          </a:r>
          <a:endParaRPr lang="en-US"/>
        </a:p>
      </dgm:t>
    </dgm:pt>
    <dgm:pt modelId="{34DC4182-D3B5-470F-9F24-7C69F59CA64A}" type="parTrans" cxnId="{45157A78-36A9-4BD8-8BC3-A931C692D914}">
      <dgm:prSet/>
      <dgm:spPr/>
      <dgm:t>
        <a:bodyPr/>
        <a:lstStyle/>
        <a:p>
          <a:endParaRPr lang="en-US"/>
        </a:p>
      </dgm:t>
    </dgm:pt>
    <dgm:pt modelId="{F86D4D1A-CB33-4FCF-824B-DE66546EF409}" type="sibTrans" cxnId="{45157A78-36A9-4BD8-8BC3-A931C692D914}">
      <dgm:prSet/>
      <dgm:spPr/>
      <dgm:t>
        <a:bodyPr/>
        <a:lstStyle/>
        <a:p>
          <a:endParaRPr lang="en-US"/>
        </a:p>
      </dgm:t>
    </dgm:pt>
    <dgm:pt modelId="{0E95476D-F9F9-44F2-AB60-13D196C442C7}">
      <dgm:prSet/>
      <dgm:spPr/>
      <dgm:t>
        <a:bodyPr/>
        <a:lstStyle/>
        <a:p>
          <a:r>
            <a:rPr lang="en-GB" b="0" i="0"/>
            <a:t>A trademark of Shein's is its own-brand, trendy designs at ultra-low prices: jewelry begins at 50p, mini-dresses start at £5.49, and trench coats start at £28.49. </a:t>
          </a:r>
          <a:r>
            <a:rPr lang="en-GB"/>
            <a:t>(Pinnock, 2021)</a:t>
          </a:r>
          <a:endParaRPr lang="en-US"/>
        </a:p>
      </dgm:t>
    </dgm:pt>
    <dgm:pt modelId="{80B89240-69FA-41FF-9EE4-562F020A63DB}" type="parTrans" cxnId="{A0DBD09A-0F9B-46E7-BB71-C599FF45C23B}">
      <dgm:prSet/>
      <dgm:spPr/>
      <dgm:t>
        <a:bodyPr/>
        <a:lstStyle/>
        <a:p>
          <a:endParaRPr lang="en-US"/>
        </a:p>
      </dgm:t>
    </dgm:pt>
    <dgm:pt modelId="{15AA9509-611E-4536-98B3-8DDE588409F5}" type="sibTrans" cxnId="{A0DBD09A-0F9B-46E7-BB71-C599FF45C23B}">
      <dgm:prSet/>
      <dgm:spPr/>
      <dgm:t>
        <a:bodyPr/>
        <a:lstStyle/>
        <a:p>
          <a:endParaRPr lang="en-US"/>
        </a:p>
      </dgm:t>
    </dgm:pt>
    <dgm:pt modelId="{0ED7CA9A-E636-8E4F-951E-147B59EE4709}" type="pres">
      <dgm:prSet presAssocID="{055415AA-EF6C-40A2-82C4-86182A64C3E2}" presName="hierChild1" presStyleCnt="0">
        <dgm:presLayoutVars>
          <dgm:chPref val="1"/>
          <dgm:dir/>
          <dgm:animOne val="branch"/>
          <dgm:animLvl val="lvl"/>
          <dgm:resizeHandles/>
        </dgm:presLayoutVars>
      </dgm:prSet>
      <dgm:spPr/>
    </dgm:pt>
    <dgm:pt modelId="{EC6270D6-457A-4B46-8B2D-6B8B4C29B36B}" type="pres">
      <dgm:prSet presAssocID="{183F913B-7456-4E1B-A7E8-4D8A9F98561C}" presName="hierRoot1" presStyleCnt="0"/>
      <dgm:spPr/>
    </dgm:pt>
    <dgm:pt modelId="{5E5B68B5-51C4-AB4E-90C1-9B4B97E5DD03}" type="pres">
      <dgm:prSet presAssocID="{183F913B-7456-4E1B-A7E8-4D8A9F98561C}" presName="composite" presStyleCnt="0"/>
      <dgm:spPr/>
    </dgm:pt>
    <dgm:pt modelId="{FC09761D-9257-F342-8A6D-00FEA5C66109}" type="pres">
      <dgm:prSet presAssocID="{183F913B-7456-4E1B-A7E8-4D8A9F98561C}" presName="background" presStyleLbl="node0" presStyleIdx="0" presStyleCnt="3"/>
      <dgm:spPr/>
    </dgm:pt>
    <dgm:pt modelId="{F38CC9CC-89ED-C541-BF0B-4D07478925A7}" type="pres">
      <dgm:prSet presAssocID="{183F913B-7456-4E1B-A7E8-4D8A9F98561C}" presName="text" presStyleLbl="fgAcc0" presStyleIdx="0" presStyleCnt="3">
        <dgm:presLayoutVars>
          <dgm:chPref val="3"/>
        </dgm:presLayoutVars>
      </dgm:prSet>
      <dgm:spPr/>
    </dgm:pt>
    <dgm:pt modelId="{D46A1E38-D016-724C-B299-504C1481393E}" type="pres">
      <dgm:prSet presAssocID="{183F913B-7456-4E1B-A7E8-4D8A9F98561C}" presName="hierChild2" presStyleCnt="0"/>
      <dgm:spPr/>
    </dgm:pt>
    <dgm:pt modelId="{32C0C7BC-E7C0-6F43-B674-CEDCCDF6C446}" type="pres">
      <dgm:prSet presAssocID="{23DF9229-8E56-4DF5-81AC-CA5477516F97}" presName="hierRoot1" presStyleCnt="0"/>
      <dgm:spPr/>
    </dgm:pt>
    <dgm:pt modelId="{5555F183-0F8F-2646-9A48-75195D602A77}" type="pres">
      <dgm:prSet presAssocID="{23DF9229-8E56-4DF5-81AC-CA5477516F97}" presName="composite" presStyleCnt="0"/>
      <dgm:spPr/>
    </dgm:pt>
    <dgm:pt modelId="{61B7664C-B281-444A-AB52-7333F8FA950E}" type="pres">
      <dgm:prSet presAssocID="{23DF9229-8E56-4DF5-81AC-CA5477516F97}" presName="background" presStyleLbl="node0" presStyleIdx="1" presStyleCnt="3"/>
      <dgm:spPr/>
    </dgm:pt>
    <dgm:pt modelId="{3676AEC1-BBFE-7A42-978C-4B80CBE2F2FC}" type="pres">
      <dgm:prSet presAssocID="{23DF9229-8E56-4DF5-81AC-CA5477516F97}" presName="text" presStyleLbl="fgAcc0" presStyleIdx="1" presStyleCnt="3">
        <dgm:presLayoutVars>
          <dgm:chPref val="3"/>
        </dgm:presLayoutVars>
      </dgm:prSet>
      <dgm:spPr/>
    </dgm:pt>
    <dgm:pt modelId="{9FBE6E7B-BB27-D54D-89E2-6F9BA545C513}" type="pres">
      <dgm:prSet presAssocID="{23DF9229-8E56-4DF5-81AC-CA5477516F97}" presName="hierChild2" presStyleCnt="0"/>
      <dgm:spPr/>
    </dgm:pt>
    <dgm:pt modelId="{54683EA0-670B-2249-93E3-160BBE0E290C}" type="pres">
      <dgm:prSet presAssocID="{0E95476D-F9F9-44F2-AB60-13D196C442C7}" presName="hierRoot1" presStyleCnt="0"/>
      <dgm:spPr/>
    </dgm:pt>
    <dgm:pt modelId="{BEAAE1AF-2D3A-BC47-B063-22AB2CC181FF}" type="pres">
      <dgm:prSet presAssocID="{0E95476D-F9F9-44F2-AB60-13D196C442C7}" presName="composite" presStyleCnt="0"/>
      <dgm:spPr/>
    </dgm:pt>
    <dgm:pt modelId="{B2095BCB-948A-0A43-9EE9-0FA98405E6C7}" type="pres">
      <dgm:prSet presAssocID="{0E95476D-F9F9-44F2-AB60-13D196C442C7}" presName="background" presStyleLbl="node0" presStyleIdx="2" presStyleCnt="3"/>
      <dgm:spPr/>
    </dgm:pt>
    <dgm:pt modelId="{28CB0C4F-03F1-1042-9325-44B8E392D474}" type="pres">
      <dgm:prSet presAssocID="{0E95476D-F9F9-44F2-AB60-13D196C442C7}" presName="text" presStyleLbl="fgAcc0" presStyleIdx="2" presStyleCnt="3">
        <dgm:presLayoutVars>
          <dgm:chPref val="3"/>
        </dgm:presLayoutVars>
      </dgm:prSet>
      <dgm:spPr/>
    </dgm:pt>
    <dgm:pt modelId="{6754F101-2E8A-8740-B53F-51E14A75D6AE}" type="pres">
      <dgm:prSet presAssocID="{0E95476D-F9F9-44F2-AB60-13D196C442C7}" presName="hierChild2" presStyleCnt="0"/>
      <dgm:spPr/>
    </dgm:pt>
  </dgm:ptLst>
  <dgm:cxnLst>
    <dgm:cxn modelId="{21A3A20F-D298-4587-8110-194040679B7A}" srcId="{055415AA-EF6C-40A2-82C4-86182A64C3E2}" destId="{183F913B-7456-4E1B-A7E8-4D8A9F98561C}" srcOrd="0" destOrd="0" parTransId="{AB363775-5328-4649-8CDA-8052F86FB4FA}" sibTransId="{E0E40879-3DFD-490F-B8AC-0342268B5C2B}"/>
    <dgm:cxn modelId="{47302848-C6C3-174A-BCC2-624C34817CF0}" type="presOf" srcId="{055415AA-EF6C-40A2-82C4-86182A64C3E2}" destId="{0ED7CA9A-E636-8E4F-951E-147B59EE4709}" srcOrd="0" destOrd="0" presId="urn:microsoft.com/office/officeart/2005/8/layout/hierarchy1"/>
    <dgm:cxn modelId="{45157A78-36A9-4BD8-8BC3-A931C692D914}" srcId="{055415AA-EF6C-40A2-82C4-86182A64C3E2}" destId="{23DF9229-8E56-4DF5-81AC-CA5477516F97}" srcOrd="1" destOrd="0" parTransId="{34DC4182-D3B5-470F-9F24-7C69F59CA64A}" sibTransId="{F86D4D1A-CB33-4FCF-824B-DE66546EF409}"/>
    <dgm:cxn modelId="{695F108D-D5AA-D849-AFA0-D79D2D7753FD}" type="presOf" srcId="{183F913B-7456-4E1B-A7E8-4D8A9F98561C}" destId="{F38CC9CC-89ED-C541-BF0B-4D07478925A7}" srcOrd="0" destOrd="0" presId="urn:microsoft.com/office/officeart/2005/8/layout/hierarchy1"/>
    <dgm:cxn modelId="{A0DBD09A-0F9B-46E7-BB71-C599FF45C23B}" srcId="{055415AA-EF6C-40A2-82C4-86182A64C3E2}" destId="{0E95476D-F9F9-44F2-AB60-13D196C442C7}" srcOrd="2" destOrd="0" parTransId="{80B89240-69FA-41FF-9EE4-562F020A63DB}" sibTransId="{15AA9509-611E-4536-98B3-8DDE588409F5}"/>
    <dgm:cxn modelId="{90DF07BC-FA31-B143-8DC5-CB5F2744F8FF}" type="presOf" srcId="{0E95476D-F9F9-44F2-AB60-13D196C442C7}" destId="{28CB0C4F-03F1-1042-9325-44B8E392D474}" srcOrd="0" destOrd="0" presId="urn:microsoft.com/office/officeart/2005/8/layout/hierarchy1"/>
    <dgm:cxn modelId="{0DBA4FF7-6323-9C48-91B2-EC233C503F41}" type="presOf" srcId="{23DF9229-8E56-4DF5-81AC-CA5477516F97}" destId="{3676AEC1-BBFE-7A42-978C-4B80CBE2F2FC}" srcOrd="0" destOrd="0" presId="urn:microsoft.com/office/officeart/2005/8/layout/hierarchy1"/>
    <dgm:cxn modelId="{1E0DE42B-7FE3-1F4D-B5FC-AC47D70CEF66}" type="presParOf" srcId="{0ED7CA9A-E636-8E4F-951E-147B59EE4709}" destId="{EC6270D6-457A-4B46-8B2D-6B8B4C29B36B}" srcOrd="0" destOrd="0" presId="urn:microsoft.com/office/officeart/2005/8/layout/hierarchy1"/>
    <dgm:cxn modelId="{BFF60E24-BCA9-7747-AB53-BFF83702B76A}" type="presParOf" srcId="{EC6270D6-457A-4B46-8B2D-6B8B4C29B36B}" destId="{5E5B68B5-51C4-AB4E-90C1-9B4B97E5DD03}" srcOrd="0" destOrd="0" presId="urn:microsoft.com/office/officeart/2005/8/layout/hierarchy1"/>
    <dgm:cxn modelId="{082EBD28-B88E-A54F-8BB6-DF5E503BBF86}" type="presParOf" srcId="{5E5B68B5-51C4-AB4E-90C1-9B4B97E5DD03}" destId="{FC09761D-9257-F342-8A6D-00FEA5C66109}" srcOrd="0" destOrd="0" presId="urn:microsoft.com/office/officeart/2005/8/layout/hierarchy1"/>
    <dgm:cxn modelId="{FFD66E32-30BF-CA46-9119-1E3F566CBDB7}" type="presParOf" srcId="{5E5B68B5-51C4-AB4E-90C1-9B4B97E5DD03}" destId="{F38CC9CC-89ED-C541-BF0B-4D07478925A7}" srcOrd="1" destOrd="0" presId="urn:microsoft.com/office/officeart/2005/8/layout/hierarchy1"/>
    <dgm:cxn modelId="{CE7F6328-0F86-0049-AFFA-A2C8B57B0832}" type="presParOf" srcId="{EC6270D6-457A-4B46-8B2D-6B8B4C29B36B}" destId="{D46A1E38-D016-724C-B299-504C1481393E}" srcOrd="1" destOrd="0" presId="urn:microsoft.com/office/officeart/2005/8/layout/hierarchy1"/>
    <dgm:cxn modelId="{260D8A07-32A0-0E4D-9BAB-3F57DA056E13}" type="presParOf" srcId="{0ED7CA9A-E636-8E4F-951E-147B59EE4709}" destId="{32C0C7BC-E7C0-6F43-B674-CEDCCDF6C446}" srcOrd="1" destOrd="0" presId="urn:microsoft.com/office/officeart/2005/8/layout/hierarchy1"/>
    <dgm:cxn modelId="{603A276A-4C7B-D940-8B96-BD5DD8A68058}" type="presParOf" srcId="{32C0C7BC-E7C0-6F43-B674-CEDCCDF6C446}" destId="{5555F183-0F8F-2646-9A48-75195D602A77}" srcOrd="0" destOrd="0" presId="urn:microsoft.com/office/officeart/2005/8/layout/hierarchy1"/>
    <dgm:cxn modelId="{75F078AC-B60E-5A4F-A8B3-AEAA28CAF3EA}" type="presParOf" srcId="{5555F183-0F8F-2646-9A48-75195D602A77}" destId="{61B7664C-B281-444A-AB52-7333F8FA950E}" srcOrd="0" destOrd="0" presId="urn:microsoft.com/office/officeart/2005/8/layout/hierarchy1"/>
    <dgm:cxn modelId="{EA13B250-933C-D94E-92C3-F114DFB8D735}" type="presParOf" srcId="{5555F183-0F8F-2646-9A48-75195D602A77}" destId="{3676AEC1-BBFE-7A42-978C-4B80CBE2F2FC}" srcOrd="1" destOrd="0" presId="urn:microsoft.com/office/officeart/2005/8/layout/hierarchy1"/>
    <dgm:cxn modelId="{53462847-D71A-8649-B6CE-B1B0043838A6}" type="presParOf" srcId="{32C0C7BC-E7C0-6F43-B674-CEDCCDF6C446}" destId="{9FBE6E7B-BB27-D54D-89E2-6F9BA545C513}" srcOrd="1" destOrd="0" presId="urn:microsoft.com/office/officeart/2005/8/layout/hierarchy1"/>
    <dgm:cxn modelId="{553FE367-FAC1-5049-B56F-A1602B1EC582}" type="presParOf" srcId="{0ED7CA9A-E636-8E4F-951E-147B59EE4709}" destId="{54683EA0-670B-2249-93E3-160BBE0E290C}" srcOrd="2" destOrd="0" presId="urn:microsoft.com/office/officeart/2005/8/layout/hierarchy1"/>
    <dgm:cxn modelId="{3F34BBEC-179B-9944-8D53-50AAF6BB1D64}" type="presParOf" srcId="{54683EA0-670B-2249-93E3-160BBE0E290C}" destId="{BEAAE1AF-2D3A-BC47-B063-22AB2CC181FF}" srcOrd="0" destOrd="0" presId="urn:microsoft.com/office/officeart/2005/8/layout/hierarchy1"/>
    <dgm:cxn modelId="{A2E99601-0323-6046-832C-45C14B82F545}" type="presParOf" srcId="{BEAAE1AF-2D3A-BC47-B063-22AB2CC181FF}" destId="{B2095BCB-948A-0A43-9EE9-0FA98405E6C7}" srcOrd="0" destOrd="0" presId="urn:microsoft.com/office/officeart/2005/8/layout/hierarchy1"/>
    <dgm:cxn modelId="{91089069-495A-8A45-AFC4-398BB65999BC}" type="presParOf" srcId="{BEAAE1AF-2D3A-BC47-B063-22AB2CC181FF}" destId="{28CB0C4F-03F1-1042-9325-44B8E392D474}" srcOrd="1" destOrd="0" presId="urn:microsoft.com/office/officeart/2005/8/layout/hierarchy1"/>
    <dgm:cxn modelId="{3C0CA5DC-7EA1-3340-9DB5-BA85324557B3}" type="presParOf" srcId="{54683EA0-670B-2249-93E3-160BBE0E290C}" destId="{6754F101-2E8A-8740-B53F-51E14A75D6AE}"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F78AA4A-04FA-4690-9D76-735222A47005}"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9FB7B5FA-42DE-4D3F-9139-605A7C037C05}">
      <dgm:prSet/>
      <dgm:spPr/>
      <dgm:t>
        <a:bodyPr/>
        <a:lstStyle/>
        <a:p>
          <a:pPr>
            <a:lnSpc>
              <a:spcPct val="100000"/>
            </a:lnSpc>
          </a:pPr>
          <a:r>
            <a:rPr lang="en-GB"/>
            <a:t>I think that SHEIN could use both strategic management tools porter’s generic strategy and Bowman’s strategic clock within their organisation. </a:t>
          </a:r>
          <a:endParaRPr lang="en-US"/>
        </a:p>
      </dgm:t>
    </dgm:pt>
    <dgm:pt modelId="{15BAD899-FB2A-470E-9B48-A9B09C25976B}" type="parTrans" cxnId="{F48D2728-9432-40BB-AC36-0A8556A64E5D}">
      <dgm:prSet/>
      <dgm:spPr/>
      <dgm:t>
        <a:bodyPr/>
        <a:lstStyle/>
        <a:p>
          <a:endParaRPr lang="en-US"/>
        </a:p>
      </dgm:t>
    </dgm:pt>
    <dgm:pt modelId="{768EB64B-375D-451F-835D-9160D459DF8E}" type="sibTrans" cxnId="{F48D2728-9432-40BB-AC36-0A8556A64E5D}">
      <dgm:prSet/>
      <dgm:spPr/>
      <dgm:t>
        <a:bodyPr/>
        <a:lstStyle/>
        <a:p>
          <a:endParaRPr lang="en-US"/>
        </a:p>
      </dgm:t>
    </dgm:pt>
    <dgm:pt modelId="{004A3EAF-A8C4-4A45-953A-A2691AFBD947}">
      <dgm:prSet/>
      <dgm:spPr/>
      <dgm:t>
        <a:bodyPr/>
        <a:lstStyle/>
        <a:p>
          <a:pPr>
            <a:lnSpc>
              <a:spcPct val="100000"/>
            </a:lnSpc>
          </a:pPr>
          <a:r>
            <a:rPr lang="en-GB"/>
            <a:t>Porter’s generic strategy could be used in SHEIN in many different ways.</a:t>
          </a:r>
          <a:endParaRPr lang="en-US"/>
        </a:p>
      </dgm:t>
    </dgm:pt>
    <dgm:pt modelId="{3E29D2C6-C817-4941-A410-5D7AA6882D68}" type="parTrans" cxnId="{3A6C0F5A-D9D3-4B2E-96D9-129AD6C6F91A}">
      <dgm:prSet/>
      <dgm:spPr/>
      <dgm:t>
        <a:bodyPr/>
        <a:lstStyle/>
        <a:p>
          <a:endParaRPr lang="en-US"/>
        </a:p>
      </dgm:t>
    </dgm:pt>
    <dgm:pt modelId="{7DE0979C-8DAE-47D8-BEF2-E333EDA188D5}" type="sibTrans" cxnId="{3A6C0F5A-D9D3-4B2E-96D9-129AD6C6F91A}">
      <dgm:prSet/>
      <dgm:spPr/>
      <dgm:t>
        <a:bodyPr/>
        <a:lstStyle/>
        <a:p>
          <a:endParaRPr lang="en-US"/>
        </a:p>
      </dgm:t>
    </dgm:pt>
    <dgm:pt modelId="{D956D481-7880-4247-B99D-49B58A3F7E53}">
      <dgm:prSet/>
      <dgm:spPr/>
      <dgm:t>
        <a:bodyPr/>
        <a:lstStyle/>
        <a:p>
          <a:pPr>
            <a:lnSpc>
              <a:spcPct val="100000"/>
            </a:lnSpc>
          </a:pPr>
          <a:r>
            <a:rPr lang="en-GB"/>
            <a:t>Bowman’s strategic clock used within SHEIN would be and they would be placed low priced or focused differentiation which is why I think both management tools could be used within shein. </a:t>
          </a:r>
          <a:endParaRPr lang="en-US"/>
        </a:p>
      </dgm:t>
    </dgm:pt>
    <dgm:pt modelId="{E46A83B1-D29A-4983-81AA-5735B8FE4252}" type="parTrans" cxnId="{766E83CD-2BF1-4690-A8C4-4BF7DB77B5B1}">
      <dgm:prSet/>
      <dgm:spPr/>
      <dgm:t>
        <a:bodyPr/>
        <a:lstStyle/>
        <a:p>
          <a:endParaRPr lang="en-US"/>
        </a:p>
      </dgm:t>
    </dgm:pt>
    <dgm:pt modelId="{31B4D620-A33C-4954-978C-A6689B78C759}" type="sibTrans" cxnId="{766E83CD-2BF1-4690-A8C4-4BF7DB77B5B1}">
      <dgm:prSet/>
      <dgm:spPr/>
      <dgm:t>
        <a:bodyPr/>
        <a:lstStyle/>
        <a:p>
          <a:endParaRPr lang="en-US"/>
        </a:p>
      </dgm:t>
    </dgm:pt>
    <dgm:pt modelId="{E059C7D8-EB25-4116-B1E3-584848E76DD8}" type="pres">
      <dgm:prSet presAssocID="{4F78AA4A-04FA-4690-9D76-735222A47005}" presName="root" presStyleCnt="0">
        <dgm:presLayoutVars>
          <dgm:dir/>
          <dgm:resizeHandles val="exact"/>
        </dgm:presLayoutVars>
      </dgm:prSet>
      <dgm:spPr/>
    </dgm:pt>
    <dgm:pt modelId="{28D1FA3D-DB4F-4AEC-91C0-1FFDF9F9A889}" type="pres">
      <dgm:prSet presAssocID="{9FB7B5FA-42DE-4D3F-9139-605A7C037C05}" presName="compNode" presStyleCnt="0"/>
      <dgm:spPr/>
    </dgm:pt>
    <dgm:pt modelId="{ADCB72B5-818B-4810-8F09-E4A78506D205}" type="pres">
      <dgm:prSet presAssocID="{9FB7B5FA-42DE-4D3F-9139-605A7C037C0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ead with Gears"/>
        </a:ext>
      </dgm:extLst>
    </dgm:pt>
    <dgm:pt modelId="{6185B097-8F12-45A9-8F69-960C20DD399E}" type="pres">
      <dgm:prSet presAssocID="{9FB7B5FA-42DE-4D3F-9139-605A7C037C05}" presName="spaceRect" presStyleCnt="0"/>
      <dgm:spPr/>
    </dgm:pt>
    <dgm:pt modelId="{469197D1-D5FD-41BC-B342-78D670A639C5}" type="pres">
      <dgm:prSet presAssocID="{9FB7B5FA-42DE-4D3F-9139-605A7C037C05}" presName="textRect" presStyleLbl="revTx" presStyleIdx="0" presStyleCnt="3">
        <dgm:presLayoutVars>
          <dgm:chMax val="1"/>
          <dgm:chPref val="1"/>
        </dgm:presLayoutVars>
      </dgm:prSet>
      <dgm:spPr/>
    </dgm:pt>
    <dgm:pt modelId="{BFF60889-0C9E-4177-8F1D-8CDE5956ACEA}" type="pres">
      <dgm:prSet presAssocID="{768EB64B-375D-451F-835D-9160D459DF8E}" presName="sibTrans" presStyleCnt="0"/>
      <dgm:spPr/>
    </dgm:pt>
    <dgm:pt modelId="{CC6C39DE-5D0A-4ED7-BD94-E77195BCA735}" type="pres">
      <dgm:prSet presAssocID="{004A3EAF-A8C4-4A45-953A-A2691AFBD947}" presName="compNode" presStyleCnt="0"/>
      <dgm:spPr/>
    </dgm:pt>
    <dgm:pt modelId="{808FEEAA-6901-43BF-A32D-E0AE1990723A}" type="pres">
      <dgm:prSet presAssocID="{004A3EAF-A8C4-4A45-953A-A2691AFBD94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aze"/>
        </a:ext>
      </dgm:extLst>
    </dgm:pt>
    <dgm:pt modelId="{1808022A-DF99-40F4-A236-B3197A065A2C}" type="pres">
      <dgm:prSet presAssocID="{004A3EAF-A8C4-4A45-953A-A2691AFBD947}" presName="spaceRect" presStyleCnt="0"/>
      <dgm:spPr/>
    </dgm:pt>
    <dgm:pt modelId="{567E0F72-E245-4091-8BAF-842E232886F2}" type="pres">
      <dgm:prSet presAssocID="{004A3EAF-A8C4-4A45-953A-A2691AFBD947}" presName="textRect" presStyleLbl="revTx" presStyleIdx="1" presStyleCnt="3">
        <dgm:presLayoutVars>
          <dgm:chMax val="1"/>
          <dgm:chPref val="1"/>
        </dgm:presLayoutVars>
      </dgm:prSet>
      <dgm:spPr/>
    </dgm:pt>
    <dgm:pt modelId="{E0FD2346-35C4-4207-B76E-F66E28EC9D6F}" type="pres">
      <dgm:prSet presAssocID="{7DE0979C-8DAE-47D8-BEF2-E333EDA188D5}" presName="sibTrans" presStyleCnt="0"/>
      <dgm:spPr/>
    </dgm:pt>
    <dgm:pt modelId="{CDE7C0F2-0567-4FFB-8A5B-927B5A52FCE8}" type="pres">
      <dgm:prSet presAssocID="{D956D481-7880-4247-B99D-49B58A3F7E53}" presName="compNode" presStyleCnt="0"/>
      <dgm:spPr/>
    </dgm:pt>
    <dgm:pt modelId="{4535028D-D6D9-48BC-9FAE-4DEF314F41B6}" type="pres">
      <dgm:prSet presAssocID="{D956D481-7880-4247-B99D-49B58A3F7E5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topwatch"/>
        </a:ext>
      </dgm:extLst>
    </dgm:pt>
    <dgm:pt modelId="{85C564BC-F545-4E48-878C-E8D16EEA160F}" type="pres">
      <dgm:prSet presAssocID="{D956D481-7880-4247-B99D-49B58A3F7E53}" presName="spaceRect" presStyleCnt="0"/>
      <dgm:spPr/>
    </dgm:pt>
    <dgm:pt modelId="{8D1E2128-FFE4-41E7-A3E4-91E14924DA30}" type="pres">
      <dgm:prSet presAssocID="{D956D481-7880-4247-B99D-49B58A3F7E53}" presName="textRect" presStyleLbl="revTx" presStyleIdx="2" presStyleCnt="3">
        <dgm:presLayoutVars>
          <dgm:chMax val="1"/>
          <dgm:chPref val="1"/>
        </dgm:presLayoutVars>
      </dgm:prSet>
      <dgm:spPr/>
    </dgm:pt>
  </dgm:ptLst>
  <dgm:cxnLst>
    <dgm:cxn modelId="{F48D2728-9432-40BB-AC36-0A8556A64E5D}" srcId="{4F78AA4A-04FA-4690-9D76-735222A47005}" destId="{9FB7B5FA-42DE-4D3F-9139-605A7C037C05}" srcOrd="0" destOrd="0" parTransId="{15BAD899-FB2A-470E-9B48-A9B09C25976B}" sibTransId="{768EB64B-375D-451F-835D-9160D459DF8E}"/>
    <dgm:cxn modelId="{3A6C0F5A-D9D3-4B2E-96D9-129AD6C6F91A}" srcId="{4F78AA4A-04FA-4690-9D76-735222A47005}" destId="{004A3EAF-A8C4-4A45-953A-A2691AFBD947}" srcOrd="1" destOrd="0" parTransId="{3E29D2C6-C817-4941-A410-5D7AA6882D68}" sibTransId="{7DE0979C-8DAE-47D8-BEF2-E333EDA188D5}"/>
    <dgm:cxn modelId="{D171626B-CBA6-4952-B962-54B53AA2E0D9}" type="presOf" srcId="{D956D481-7880-4247-B99D-49B58A3F7E53}" destId="{8D1E2128-FFE4-41E7-A3E4-91E14924DA30}" srcOrd="0" destOrd="0" presId="urn:microsoft.com/office/officeart/2018/2/layout/IconLabelList"/>
    <dgm:cxn modelId="{66B5BF6E-A610-48C8-9787-CF84298BEDD7}" type="presOf" srcId="{4F78AA4A-04FA-4690-9D76-735222A47005}" destId="{E059C7D8-EB25-4116-B1E3-584848E76DD8}" srcOrd="0" destOrd="0" presId="urn:microsoft.com/office/officeart/2018/2/layout/IconLabelList"/>
    <dgm:cxn modelId="{2CDE469F-D212-4181-ACC5-7AFCA9AB61B5}" type="presOf" srcId="{9FB7B5FA-42DE-4D3F-9139-605A7C037C05}" destId="{469197D1-D5FD-41BC-B342-78D670A639C5}" srcOrd="0" destOrd="0" presId="urn:microsoft.com/office/officeart/2018/2/layout/IconLabelList"/>
    <dgm:cxn modelId="{766E83CD-2BF1-4690-A8C4-4BF7DB77B5B1}" srcId="{4F78AA4A-04FA-4690-9D76-735222A47005}" destId="{D956D481-7880-4247-B99D-49B58A3F7E53}" srcOrd="2" destOrd="0" parTransId="{E46A83B1-D29A-4983-81AA-5735B8FE4252}" sibTransId="{31B4D620-A33C-4954-978C-A6689B78C759}"/>
    <dgm:cxn modelId="{17B4A6F2-759B-40CA-B57D-165A6C57A4DF}" type="presOf" srcId="{004A3EAF-A8C4-4A45-953A-A2691AFBD947}" destId="{567E0F72-E245-4091-8BAF-842E232886F2}" srcOrd="0" destOrd="0" presId="urn:microsoft.com/office/officeart/2018/2/layout/IconLabelList"/>
    <dgm:cxn modelId="{58FF69FF-A832-44E0-A19D-7AB7AD58A3E0}" type="presParOf" srcId="{E059C7D8-EB25-4116-B1E3-584848E76DD8}" destId="{28D1FA3D-DB4F-4AEC-91C0-1FFDF9F9A889}" srcOrd="0" destOrd="0" presId="urn:microsoft.com/office/officeart/2018/2/layout/IconLabelList"/>
    <dgm:cxn modelId="{71078CCD-0781-4FA9-9FDE-E529987D8EC7}" type="presParOf" srcId="{28D1FA3D-DB4F-4AEC-91C0-1FFDF9F9A889}" destId="{ADCB72B5-818B-4810-8F09-E4A78506D205}" srcOrd="0" destOrd="0" presId="urn:microsoft.com/office/officeart/2018/2/layout/IconLabelList"/>
    <dgm:cxn modelId="{6F15506B-0909-4089-9AB4-7BF116F44CB5}" type="presParOf" srcId="{28D1FA3D-DB4F-4AEC-91C0-1FFDF9F9A889}" destId="{6185B097-8F12-45A9-8F69-960C20DD399E}" srcOrd="1" destOrd="0" presId="urn:microsoft.com/office/officeart/2018/2/layout/IconLabelList"/>
    <dgm:cxn modelId="{8FFB39D9-FC42-4209-8EFC-89F85EF19F82}" type="presParOf" srcId="{28D1FA3D-DB4F-4AEC-91C0-1FFDF9F9A889}" destId="{469197D1-D5FD-41BC-B342-78D670A639C5}" srcOrd="2" destOrd="0" presId="urn:microsoft.com/office/officeart/2018/2/layout/IconLabelList"/>
    <dgm:cxn modelId="{D6454F0D-53F2-41BB-A91C-AAC24B96049D}" type="presParOf" srcId="{E059C7D8-EB25-4116-B1E3-584848E76DD8}" destId="{BFF60889-0C9E-4177-8F1D-8CDE5956ACEA}" srcOrd="1" destOrd="0" presId="urn:microsoft.com/office/officeart/2018/2/layout/IconLabelList"/>
    <dgm:cxn modelId="{0BA6177F-655E-4758-9B6C-AC505FDEB9E0}" type="presParOf" srcId="{E059C7D8-EB25-4116-B1E3-584848E76DD8}" destId="{CC6C39DE-5D0A-4ED7-BD94-E77195BCA735}" srcOrd="2" destOrd="0" presId="urn:microsoft.com/office/officeart/2018/2/layout/IconLabelList"/>
    <dgm:cxn modelId="{2DE75EBF-DD56-4461-A3D8-F57F8966470E}" type="presParOf" srcId="{CC6C39DE-5D0A-4ED7-BD94-E77195BCA735}" destId="{808FEEAA-6901-43BF-A32D-E0AE1990723A}" srcOrd="0" destOrd="0" presId="urn:microsoft.com/office/officeart/2018/2/layout/IconLabelList"/>
    <dgm:cxn modelId="{8327E177-DCA9-4DB4-AFB5-A3F4C3EA7B40}" type="presParOf" srcId="{CC6C39DE-5D0A-4ED7-BD94-E77195BCA735}" destId="{1808022A-DF99-40F4-A236-B3197A065A2C}" srcOrd="1" destOrd="0" presId="urn:microsoft.com/office/officeart/2018/2/layout/IconLabelList"/>
    <dgm:cxn modelId="{F6785985-3915-4A86-AC6F-CE5C06216C44}" type="presParOf" srcId="{CC6C39DE-5D0A-4ED7-BD94-E77195BCA735}" destId="{567E0F72-E245-4091-8BAF-842E232886F2}" srcOrd="2" destOrd="0" presId="urn:microsoft.com/office/officeart/2018/2/layout/IconLabelList"/>
    <dgm:cxn modelId="{27DB5A2C-83A6-4A29-8043-BAA0986DDDF8}" type="presParOf" srcId="{E059C7D8-EB25-4116-B1E3-584848E76DD8}" destId="{E0FD2346-35C4-4207-B76E-F66E28EC9D6F}" srcOrd="3" destOrd="0" presId="urn:microsoft.com/office/officeart/2018/2/layout/IconLabelList"/>
    <dgm:cxn modelId="{504309CF-3081-4E75-9BF3-1E0A0DD2F7BB}" type="presParOf" srcId="{E059C7D8-EB25-4116-B1E3-584848E76DD8}" destId="{CDE7C0F2-0567-4FFB-8A5B-927B5A52FCE8}" srcOrd="4" destOrd="0" presId="urn:microsoft.com/office/officeart/2018/2/layout/IconLabelList"/>
    <dgm:cxn modelId="{7D1A34D1-0B99-421E-89B7-5260DA7C0E80}" type="presParOf" srcId="{CDE7C0F2-0567-4FFB-8A5B-927B5A52FCE8}" destId="{4535028D-D6D9-48BC-9FAE-4DEF314F41B6}" srcOrd="0" destOrd="0" presId="urn:microsoft.com/office/officeart/2018/2/layout/IconLabelList"/>
    <dgm:cxn modelId="{EAFEF375-E9CA-4DE9-B603-8E531EE6C88E}" type="presParOf" srcId="{CDE7C0F2-0567-4FFB-8A5B-927B5A52FCE8}" destId="{85C564BC-F545-4E48-878C-E8D16EEA160F}" srcOrd="1" destOrd="0" presId="urn:microsoft.com/office/officeart/2018/2/layout/IconLabelList"/>
    <dgm:cxn modelId="{A0ED4FB4-0E46-4A48-BD4E-0F074B2061CC}" type="presParOf" srcId="{CDE7C0F2-0567-4FFB-8A5B-927B5A52FCE8}" destId="{8D1E2128-FFE4-41E7-A3E4-91E14924DA30}"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C536064-CF2A-49A3-8B1A-6A154351555A}"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A3218B29-20BD-4E63-B24E-FC4AD53D9384}">
      <dgm:prSet/>
      <dgm:spPr/>
      <dgm:t>
        <a:bodyPr/>
        <a:lstStyle/>
        <a:p>
          <a:pPr>
            <a:lnSpc>
              <a:spcPct val="100000"/>
            </a:lnSpc>
          </a:pPr>
          <a:r>
            <a:rPr lang="en-GB" b="0" i="0"/>
            <a:t>Business or project stakeholders are identified, assessed, and prioritized through stakeholder analysis. A stakeholder analysis can help businesses from:</a:t>
          </a:r>
          <a:endParaRPr lang="en-US"/>
        </a:p>
      </dgm:t>
    </dgm:pt>
    <dgm:pt modelId="{E6C18E16-AD2E-4E09-B09E-4384EBBD73EB}" type="parTrans" cxnId="{A5C6C6F8-6177-40A7-975D-B473E673E3C5}">
      <dgm:prSet/>
      <dgm:spPr/>
      <dgm:t>
        <a:bodyPr/>
        <a:lstStyle/>
        <a:p>
          <a:endParaRPr lang="en-US"/>
        </a:p>
      </dgm:t>
    </dgm:pt>
    <dgm:pt modelId="{FB01205B-F66D-4AEA-926D-F601997E4FF7}" type="sibTrans" cxnId="{A5C6C6F8-6177-40A7-975D-B473E673E3C5}">
      <dgm:prSet/>
      <dgm:spPr/>
      <dgm:t>
        <a:bodyPr/>
        <a:lstStyle/>
        <a:p>
          <a:endParaRPr lang="en-US"/>
        </a:p>
      </dgm:t>
    </dgm:pt>
    <dgm:pt modelId="{02681834-6BF4-4C98-98CD-06CE83B87933}">
      <dgm:prSet/>
      <dgm:spPr/>
      <dgm:t>
        <a:bodyPr/>
        <a:lstStyle/>
        <a:p>
          <a:pPr>
            <a:lnSpc>
              <a:spcPct val="100000"/>
            </a:lnSpc>
          </a:pPr>
          <a:r>
            <a:rPr lang="en-GB" b="0" i="0"/>
            <a:t>Making a list of those who will be impacted by your project or who may be impacted by it.</a:t>
          </a:r>
          <a:endParaRPr lang="en-US"/>
        </a:p>
      </dgm:t>
    </dgm:pt>
    <dgm:pt modelId="{85F18E11-D4F3-4337-B0AC-737DD26ABE41}" type="parTrans" cxnId="{8E42E914-C873-4FA5-B072-DE3DF5B2065A}">
      <dgm:prSet/>
      <dgm:spPr/>
      <dgm:t>
        <a:bodyPr/>
        <a:lstStyle/>
        <a:p>
          <a:endParaRPr lang="en-US"/>
        </a:p>
      </dgm:t>
    </dgm:pt>
    <dgm:pt modelId="{23B12EDA-DD24-4C44-A384-4224F1A127AD}" type="sibTrans" cxnId="{8E42E914-C873-4FA5-B072-DE3DF5B2065A}">
      <dgm:prSet/>
      <dgm:spPr/>
      <dgm:t>
        <a:bodyPr/>
        <a:lstStyle/>
        <a:p>
          <a:endParaRPr lang="en-US"/>
        </a:p>
      </dgm:t>
    </dgm:pt>
    <dgm:pt modelId="{E5B38A90-B4FD-496C-8A55-9ADAEF80C432}">
      <dgm:prSet/>
      <dgm:spPr/>
      <dgm:t>
        <a:bodyPr/>
        <a:lstStyle/>
        <a:p>
          <a:pPr>
            <a:lnSpc>
              <a:spcPct val="100000"/>
            </a:lnSpc>
          </a:pPr>
          <a:r>
            <a:rPr lang="en-GB" b="0" i="0"/>
            <a:t>Be sure to recognize and consider all affected parties, better understand the issues that matter to them, and their expectations and needs </a:t>
          </a:r>
          <a:r>
            <a:rPr lang="en-GB"/>
            <a:t>(Grégorie, 2022)</a:t>
          </a:r>
          <a:endParaRPr lang="en-US"/>
        </a:p>
      </dgm:t>
    </dgm:pt>
    <dgm:pt modelId="{6E0BC279-26B0-4C11-B575-2D17F6147425}" type="parTrans" cxnId="{61441830-DCBE-4F7D-8CA5-B6DD410C088B}">
      <dgm:prSet/>
      <dgm:spPr/>
      <dgm:t>
        <a:bodyPr/>
        <a:lstStyle/>
        <a:p>
          <a:endParaRPr lang="en-US"/>
        </a:p>
      </dgm:t>
    </dgm:pt>
    <dgm:pt modelId="{C0367599-D945-40CC-AF3E-B329AAE6E362}" type="sibTrans" cxnId="{61441830-DCBE-4F7D-8CA5-B6DD410C088B}">
      <dgm:prSet/>
      <dgm:spPr/>
      <dgm:t>
        <a:bodyPr/>
        <a:lstStyle/>
        <a:p>
          <a:endParaRPr lang="en-US"/>
        </a:p>
      </dgm:t>
    </dgm:pt>
    <dgm:pt modelId="{41B7F13A-9BD8-4E27-98F5-34C02C25AC9D}" type="pres">
      <dgm:prSet presAssocID="{DC536064-CF2A-49A3-8B1A-6A154351555A}" presName="root" presStyleCnt="0">
        <dgm:presLayoutVars>
          <dgm:dir/>
          <dgm:resizeHandles val="exact"/>
        </dgm:presLayoutVars>
      </dgm:prSet>
      <dgm:spPr/>
    </dgm:pt>
    <dgm:pt modelId="{359E86B9-5A93-4E17-AC7D-8D8BE3C156C5}" type="pres">
      <dgm:prSet presAssocID="{A3218B29-20BD-4E63-B24E-FC4AD53D9384}" presName="compNode" presStyleCnt="0"/>
      <dgm:spPr/>
    </dgm:pt>
    <dgm:pt modelId="{35513134-687F-4D38-A10B-BD023B9D9355}" type="pres">
      <dgm:prSet presAssocID="{A3218B29-20BD-4E63-B24E-FC4AD53D938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eeting"/>
        </a:ext>
      </dgm:extLst>
    </dgm:pt>
    <dgm:pt modelId="{4752ACDC-5986-4D3F-86DE-8409A620F470}" type="pres">
      <dgm:prSet presAssocID="{A3218B29-20BD-4E63-B24E-FC4AD53D9384}" presName="spaceRect" presStyleCnt="0"/>
      <dgm:spPr/>
    </dgm:pt>
    <dgm:pt modelId="{57EC457D-4057-4DEE-82F2-CD29DF85EA6E}" type="pres">
      <dgm:prSet presAssocID="{A3218B29-20BD-4E63-B24E-FC4AD53D9384}" presName="textRect" presStyleLbl="revTx" presStyleIdx="0" presStyleCnt="3">
        <dgm:presLayoutVars>
          <dgm:chMax val="1"/>
          <dgm:chPref val="1"/>
        </dgm:presLayoutVars>
      </dgm:prSet>
      <dgm:spPr/>
    </dgm:pt>
    <dgm:pt modelId="{77E67A76-9C1A-40E3-A829-E32FC7A59124}" type="pres">
      <dgm:prSet presAssocID="{FB01205B-F66D-4AEA-926D-F601997E4FF7}" presName="sibTrans" presStyleCnt="0"/>
      <dgm:spPr/>
    </dgm:pt>
    <dgm:pt modelId="{071F7647-875F-4B0D-8F96-0F961E8602D8}" type="pres">
      <dgm:prSet presAssocID="{02681834-6BF4-4C98-98CD-06CE83B87933}" presName="compNode" presStyleCnt="0"/>
      <dgm:spPr/>
    </dgm:pt>
    <dgm:pt modelId="{978D8DAC-DE37-4C2D-A1F2-6AE17B9482D6}" type="pres">
      <dgm:prSet presAssocID="{02681834-6BF4-4C98-98CD-06CE83B8793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Users"/>
        </a:ext>
      </dgm:extLst>
    </dgm:pt>
    <dgm:pt modelId="{D1ADAD66-6598-4BC7-9055-42FD71EA7D6C}" type="pres">
      <dgm:prSet presAssocID="{02681834-6BF4-4C98-98CD-06CE83B87933}" presName="spaceRect" presStyleCnt="0"/>
      <dgm:spPr/>
    </dgm:pt>
    <dgm:pt modelId="{004D266E-F4CD-43CE-9B20-83096BC74DB6}" type="pres">
      <dgm:prSet presAssocID="{02681834-6BF4-4C98-98CD-06CE83B87933}" presName="textRect" presStyleLbl="revTx" presStyleIdx="1" presStyleCnt="3">
        <dgm:presLayoutVars>
          <dgm:chMax val="1"/>
          <dgm:chPref val="1"/>
        </dgm:presLayoutVars>
      </dgm:prSet>
      <dgm:spPr/>
    </dgm:pt>
    <dgm:pt modelId="{0B9DA189-6FCA-4B7A-A3F5-B980F02AFBC4}" type="pres">
      <dgm:prSet presAssocID="{23B12EDA-DD24-4C44-A384-4224F1A127AD}" presName="sibTrans" presStyleCnt="0"/>
      <dgm:spPr/>
    </dgm:pt>
    <dgm:pt modelId="{657A066A-B775-4812-818D-F8BB6A9A0B3D}" type="pres">
      <dgm:prSet presAssocID="{E5B38A90-B4FD-496C-8A55-9ADAEF80C432}" presName="compNode" presStyleCnt="0"/>
      <dgm:spPr/>
    </dgm:pt>
    <dgm:pt modelId="{E78042F7-7520-4651-83CE-62F8E6474A89}" type="pres">
      <dgm:prSet presAssocID="{E5B38A90-B4FD-496C-8A55-9ADAEF80C43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Deaf"/>
        </a:ext>
      </dgm:extLst>
    </dgm:pt>
    <dgm:pt modelId="{A332415E-543C-4B3F-B065-477294E92641}" type="pres">
      <dgm:prSet presAssocID="{E5B38A90-B4FD-496C-8A55-9ADAEF80C432}" presName="spaceRect" presStyleCnt="0"/>
      <dgm:spPr/>
    </dgm:pt>
    <dgm:pt modelId="{87B2672E-0BC5-48FD-9CCA-62111D9A717D}" type="pres">
      <dgm:prSet presAssocID="{E5B38A90-B4FD-496C-8A55-9ADAEF80C432}" presName="textRect" presStyleLbl="revTx" presStyleIdx="2" presStyleCnt="3">
        <dgm:presLayoutVars>
          <dgm:chMax val="1"/>
          <dgm:chPref val="1"/>
        </dgm:presLayoutVars>
      </dgm:prSet>
      <dgm:spPr/>
    </dgm:pt>
  </dgm:ptLst>
  <dgm:cxnLst>
    <dgm:cxn modelId="{C4281811-6906-4868-830A-DFF51706B5BF}" type="presOf" srcId="{DC536064-CF2A-49A3-8B1A-6A154351555A}" destId="{41B7F13A-9BD8-4E27-98F5-34C02C25AC9D}" srcOrd="0" destOrd="0" presId="urn:microsoft.com/office/officeart/2018/2/layout/IconLabelList"/>
    <dgm:cxn modelId="{8E42E914-C873-4FA5-B072-DE3DF5B2065A}" srcId="{DC536064-CF2A-49A3-8B1A-6A154351555A}" destId="{02681834-6BF4-4C98-98CD-06CE83B87933}" srcOrd="1" destOrd="0" parTransId="{85F18E11-D4F3-4337-B0AC-737DD26ABE41}" sibTransId="{23B12EDA-DD24-4C44-A384-4224F1A127AD}"/>
    <dgm:cxn modelId="{E923BD1A-D188-4E7D-B5A2-029C419538E1}" type="presOf" srcId="{02681834-6BF4-4C98-98CD-06CE83B87933}" destId="{004D266E-F4CD-43CE-9B20-83096BC74DB6}" srcOrd="0" destOrd="0" presId="urn:microsoft.com/office/officeart/2018/2/layout/IconLabelList"/>
    <dgm:cxn modelId="{61441830-DCBE-4F7D-8CA5-B6DD410C088B}" srcId="{DC536064-CF2A-49A3-8B1A-6A154351555A}" destId="{E5B38A90-B4FD-496C-8A55-9ADAEF80C432}" srcOrd="2" destOrd="0" parTransId="{6E0BC279-26B0-4C11-B575-2D17F6147425}" sibTransId="{C0367599-D945-40CC-AF3E-B329AAE6E362}"/>
    <dgm:cxn modelId="{5FE064A8-63FB-4894-BFED-53081CBDD385}" type="presOf" srcId="{A3218B29-20BD-4E63-B24E-FC4AD53D9384}" destId="{57EC457D-4057-4DEE-82F2-CD29DF85EA6E}" srcOrd="0" destOrd="0" presId="urn:microsoft.com/office/officeart/2018/2/layout/IconLabelList"/>
    <dgm:cxn modelId="{A5C6C6F8-6177-40A7-975D-B473E673E3C5}" srcId="{DC536064-CF2A-49A3-8B1A-6A154351555A}" destId="{A3218B29-20BD-4E63-B24E-FC4AD53D9384}" srcOrd="0" destOrd="0" parTransId="{E6C18E16-AD2E-4E09-B09E-4384EBBD73EB}" sibTransId="{FB01205B-F66D-4AEA-926D-F601997E4FF7}"/>
    <dgm:cxn modelId="{95A9C7FA-DE80-4AA1-AE3A-026186839748}" type="presOf" srcId="{E5B38A90-B4FD-496C-8A55-9ADAEF80C432}" destId="{87B2672E-0BC5-48FD-9CCA-62111D9A717D}" srcOrd="0" destOrd="0" presId="urn:microsoft.com/office/officeart/2018/2/layout/IconLabelList"/>
    <dgm:cxn modelId="{B06B9913-84E7-477A-BE6B-9CD1948269D7}" type="presParOf" srcId="{41B7F13A-9BD8-4E27-98F5-34C02C25AC9D}" destId="{359E86B9-5A93-4E17-AC7D-8D8BE3C156C5}" srcOrd="0" destOrd="0" presId="urn:microsoft.com/office/officeart/2018/2/layout/IconLabelList"/>
    <dgm:cxn modelId="{2E30D3A8-F8EC-4795-B7FA-CF9E05574D4B}" type="presParOf" srcId="{359E86B9-5A93-4E17-AC7D-8D8BE3C156C5}" destId="{35513134-687F-4D38-A10B-BD023B9D9355}" srcOrd="0" destOrd="0" presId="urn:microsoft.com/office/officeart/2018/2/layout/IconLabelList"/>
    <dgm:cxn modelId="{5671DC3C-1E20-45E4-AB80-D16883783D0C}" type="presParOf" srcId="{359E86B9-5A93-4E17-AC7D-8D8BE3C156C5}" destId="{4752ACDC-5986-4D3F-86DE-8409A620F470}" srcOrd="1" destOrd="0" presId="urn:microsoft.com/office/officeart/2018/2/layout/IconLabelList"/>
    <dgm:cxn modelId="{428CC81B-C7F6-4EE5-A00C-9392CE29DE7D}" type="presParOf" srcId="{359E86B9-5A93-4E17-AC7D-8D8BE3C156C5}" destId="{57EC457D-4057-4DEE-82F2-CD29DF85EA6E}" srcOrd="2" destOrd="0" presId="urn:microsoft.com/office/officeart/2018/2/layout/IconLabelList"/>
    <dgm:cxn modelId="{50970702-7E27-42E7-AA93-D68DFEF3B4F7}" type="presParOf" srcId="{41B7F13A-9BD8-4E27-98F5-34C02C25AC9D}" destId="{77E67A76-9C1A-40E3-A829-E32FC7A59124}" srcOrd="1" destOrd="0" presId="urn:microsoft.com/office/officeart/2018/2/layout/IconLabelList"/>
    <dgm:cxn modelId="{5AF9B80B-F78F-45EF-BF68-576948CEB61E}" type="presParOf" srcId="{41B7F13A-9BD8-4E27-98F5-34C02C25AC9D}" destId="{071F7647-875F-4B0D-8F96-0F961E8602D8}" srcOrd="2" destOrd="0" presId="urn:microsoft.com/office/officeart/2018/2/layout/IconLabelList"/>
    <dgm:cxn modelId="{E69B3C0C-A6B9-493E-A389-E5E04E5C6F07}" type="presParOf" srcId="{071F7647-875F-4B0D-8F96-0F961E8602D8}" destId="{978D8DAC-DE37-4C2D-A1F2-6AE17B9482D6}" srcOrd="0" destOrd="0" presId="urn:microsoft.com/office/officeart/2018/2/layout/IconLabelList"/>
    <dgm:cxn modelId="{1B0933B2-486E-4493-86FF-08C623C9E062}" type="presParOf" srcId="{071F7647-875F-4B0D-8F96-0F961E8602D8}" destId="{D1ADAD66-6598-4BC7-9055-42FD71EA7D6C}" srcOrd="1" destOrd="0" presId="urn:microsoft.com/office/officeart/2018/2/layout/IconLabelList"/>
    <dgm:cxn modelId="{DE71ED93-3668-4BE7-B472-8D71110C4038}" type="presParOf" srcId="{071F7647-875F-4B0D-8F96-0F961E8602D8}" destId="{004D266E-F4CD-43CE-9B20-83096BC74DB6}" srcOrd="2" destOrd="0" presId="urn:microsoft.com/office/officeart/2018/2/layout/IconLabelList"/>
    <dgm:cxn modelId="{F622A9EA-01D1-42BC-86FC-AB5228967193}" type="presParOf" srcId="{41B7F13A-9BD8-4E27-98F5-34C02C25AC9D}" destId="{0B9DA189-6FCA-4B7A-A3F5-B980F02AFBC4}" srcOrd="3" destOrd="0" presId="urn:microsoft.com/office/officeart/2018/2/layout/IconLabelList"/>
    <dgm:cxn modelId="{A4D9BBAC-64CC-43E1-9A2D-0AD6E8124A60}" type="presParOf" srcId="{41B7F13A-9BD8-4E27-98F5-34C02C25AC9D}" destId="{657A066A-B775-4812-818D-F8BB6A9A0B3D}" srcOrd="4" destOrd="0" presId="urn:microsoft.com/office/officeart/2018/2/layout/IconLabelList"/>
    <dgm:cxn modelId="{94B1CA5A-08E1-4E32-BA3C-0785B79D6435}" type="presParOf" srcId="{657A066A-B775-4812-818D-F8BB6A9A0B3D}" destId="{E78042F7-7520-4651-83CE-62F8E6474A89}" srcOrd="0" destOrd="0" presId="urn:microsoft.com/office/officeart/2018/2/layout/IconLabelList"/>
    <dgm:cxn modelId="{77B036C1-D635-4C61-B753-2CB8164EA943}" type="presParOf" srcId="{657A066A-B775-4812-818D-F8BB6A9A0B3D}" destId="{A332415E-543C-4B3F-B065-477294E92641}" srcOrd="1" destOrd="0" presId="urn:microsoft.com/office/officeart/2018/2/layout/IconLabelList"/>
    <dgm:cxn modelId="{5A39A928-B088-427E-8CB3-661F1559E8BD}" type="presParOf" srcId="{657A066A-B775-4812-818D-F8BB6A9A0B3D}" destId="{87B2672E-0BC5-48FD-9CCA-62111D9A717D}"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2C6C39C-69FA-4713-9387-F18C2A265A3C}"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EB1DE227-9F58-41D6-9C9B-4D6D98D262B4}">
      <dgm:prSet/>
      <dgm:spPr/>
      <dgm:t>
        <a:bodyPr/>
        <a:lstStyle/>
        <a:p>
          <a:r>
            <a:rPr lang="en-GB"/>
            <a:t>As SHEIN is a very successful business already it is hard to recommend how SHEIN should try new strategic management tools however they could:</a:t>
          </a:r>
          <a:endParaRPr lang="en-US"/>
        </a:p>
      </dgm:t>
    </dgm:pt>
    <dgm:pt modelId="{4BEC1C23-9A32-4A70-8E62-627878674699}" type="parTrans" cxnId="{2A17BE61-787A-4F2F-81B1-E67BC29ED759}">
      <dgm:prSet/>
      <dgm:spPr/>
      <dgm:t>
        <a:bodyPr/>
        <a:lstStyle/>
        <a:p>
          <a:endParaRPr lang="en-US"/>
        </a:p>
      </dgm:t>
    </dgm:pt>
    <dgm:pt modelId="{ED95A6F5-3CA0-4458-BF38-8E8C6A26D8AD}" type="sibTrans" cxnId="{2A17BE61-787A-4F2F-81B1-E67BC29ED759}">
      <dgm:prSet/>
      <dgm:spPr/>
      <dgm:t>
        <a:bodyPr/>
        <a:lstStyle/>
        <a:p>
          <a:endParaRPr lang="en-US"/>
        </a:p>
      </dgm:t>
    </dgm:pt>
    <dgm:pt modelId="{3DC53492-46CF-4B04-9A6D-DDF709BF0FD7}">
      <dgm:prSet/>
      <dgm:spPr/>
      <dgm:t>
        <a:bodyPr/>
        <a:lstStyle/>
        <a:p>
          <a:r>
            <a:rPr lang="en-GB"/>
            <a:t>Become environmentally friendly </a:t>
          </a:r>
          <a:endParaRPr lang="en-US"/>
        </a:p>
      </dgm:t>
    </dgm:pt>
    <dgm:pt modelId="{250A4F7E-660F-4265-B765-6BE32F5B5561}" type="parTrans" cxnId="{E773E8D7-A31F-4424-8359-23F3C5DBB296}">
      <dgm:prSet/>
      <dgm:spPr/>
      <dgm:t>
        <a:bodyPr/>
        <a:lstStyle/>
        <a:p>
          <a:endParaRPr lang="en-US"/>
        </a:p>
      </dgm:t>
    </dgm:pt>
    <dgm:pt modelId="{375A6BCB-B7B6-4E5C-A6CB-44775F6CD8FB}" type="sibTrans" cxnId="{E773E8D7-A31F-4424-8359-23F3C5DBB296}">
      <dgm:prSet/>
      <dgm:spPr/>
      <dgm:t>
        <a:bodyPr/>
        <a:lstStyle/>
        <a:p>
          <a:endParaRPr lang="en-US"/>
        </a:p>
      </dgm:t>
    </dgm:pt>
    <dgm:pt modelId="{1D1F93C7-6347-479C-9897-3D8153B5E98B}">
      <dgm:prSet/>
      <dgm:spPr/>
      <dgm:t>
        <a:bodyPr/>
        <a:lstStyle/>
        <a:p>
          <a:r>
            <a:rPr lang="en-GB"/>
            <a:t>Open stores in countries around the world to reduce carbon emissions from shipping around the world</a:t>
          </a:r>
          <a:endParaRPr lang="en-US"/>
        </a:p>
      </dgm:t>
    </dgm:pt>
    <dgm:pt modelId="{584A528D-F54F-4B7E-BC49-37CE1784E9C9}" type="parTrans" cxnId="{D5200D88-16A4-4B10-ABDD-5A0A244E5C9C}">
      <dgm:prSet/>
      <dgm:spPr/>
      <dgm:t>
        <a:bodyPr/>
        <a:lstStyle/>
        <a:p>
          <a:endParaRPr lang="en-US"/>
        </a:p>
      </dgm:t>
    </dgm:pt>
    <dgm:pt modelId="{69B48B16-9C14-4E77-811B-2974FCABB927}" type="sibTrans" cxnId="{D5200D88-16A4-4B10-ABDD-5A0A244E5C9C}">
      <dgm:prSet/>
      <dgm:spPr/>
      <dgm:t>
        <a:bodyPr/>
        <a:lstStyle/>
        <a:p>
          <a:endParaRPr lang="en-US"/>
        </a:p>
      </dgm:t>
    </dgm:pt>
    <dgm:pt modelId="{D7B7AE18-C8D5-4565-B6DC-30ED89C7023E}">
      <dgm:prSet/>
      <dgm:spPr/>
      <dgm:t>
        <a:bodyPr/>
        <a:lstStyle/>
        <a:p>
          <a:r>
            <a:rPr lang="en-GB"/>
            <a:t>Research how their workers are being treated and pay employees a fair pay. </a:t>
          </a:r>
          <a:endParaRPr lang="en-US"/>
        </a:p>
      </dgm:t>
    </dgm:pt>
    <dgm:pt modelId="{E7CF3AFE-E3A3-4543-BA27-C559ACDB345D}" type="parTrans" cxnId="{A66C1228-4E3C-442F-9749-53D327858EE9}">
      <dgm:prSet/>
      <dgm:spPr/>
      <dgm:t>
        <a:bodyPr/>
        <a:lstStyle/>
        <a:p>
          <a:endParaRPr lang="en-US"/>
        </a:p>
      </dgm:t>
    </dgm:pt>
    <dgm:pt modelId="{A42908B1-FDED-4843-A22C-2937DD13A31B}" type="sibTrans" cxnId="{A66C1228-4E3C-442F-9749-53D327858EE9}">
      <dgm:prSet/>
      <dgm:spPr/>
      <dgm:t>
        <a:bodyPr/>
        <a:lstStyle/>
        <a:p>
          <a:endParaRPr lang="en-US"/>
        </a:p>
      </dgm:t>
    </dgm:pt>
    <dgm:pt modelId="{3AE866E0-4EDC-5549-8B8D-54921043125C}" type="pres">
      <dgm:prSet presAssocID="{62C6C39C-69FA-4713-9387-F18C2A265A3C}" presName="linear" presStyleCnt="0">
        <dgm:presLayoutVars>
          <dgm:animLvl val="lvl"/>
          <dgm:resizeHandles val="exact"/>
        </dgm:presLayoutVars>
      </dgm:prSet>
      <dgm:spPr/>
    </dgm:pt>
    <dgm:pt modelId="{03117334-22D1-204A-A881-C0E68C686550}" type="pres">
      <dgm:prSet presAssocID="{EB1DE227-9F58-41D6-9C9B-4D6D98D262B4}" presName="parentText" presStyleLbl="node1" presStyleIdx="0" presStyleCnt="4">
        <dgm:presLayoutVars>
          <dgm:chMax val="0"/>
          <dgm:bulletEnabled val="1"/>
        </dgm:presLayoutVars>
      </dgm:prSet>
      <dgm:spPr/>
    </dgm:pt>
    <dgm:pt modelId="{DBAE64CE-9A2E-B644-B7E5-080768523F0F}" type="pres">
      <dgm:prSet presAssocID="{ED95A6F5-3CA0-4458-BF38-8E8C6A26D8AD}" presName="spacer" presStyleCnt="0"/>
      <dgm:spPr/>
    </dgm:pt>
    <dgm:pt modelId="{759FB512-CF01-FF4F-B501-3F91DF5D5835}" type="pres">
      <dgm:prSet presAssocID="{3DC53492-46CF-4B04-9A6D-DDF709BF0FD7}" presName="parentText" presStyleLbl="node1" presStyleIdx="1" presStyleCnt="4">
        <dgm:presLayoutVars>
          <dgm:chMax val="0"/>
          <dgm:bulletEnabled val="1"/>
        </dgm:presLayoutVars>
      </dgm:prSet>
      <dgm:spPr/>
    </dgm:pt>
    <dgm:pt modelId="{4BE1BD28-0B56-D94D-BB1E-C8582FEDC84D}" type="pres">
      <dgm:prSet presAssocID="{375A6BCB-B7B6-4E5C-A6CB-44775F6CD8FB}" presName="spacer" presStyleCnt="0"/>
      <dgm:spPr/>
    </dgm:pt>
    <dgm:pt modelId="{EB70E609-997E-F842-A96C-A9BE95B9DF9D}" type="pres">
      <dgm:prSet presAssocID="{1D1F93C7-6347-479C-9897-3D8153B5E98B}" presName="parentText" presStyleLbl="node1" presStyleIdx="2" presStyleCnt="4">
        <dgm:presLayoutVars>
          <dgm:chMax val="0"/>
          <dgm:bulletEnabled val="1"/>
        </dgm:presLayoutVars>
      </dgm:prSet>
      <dgm:spPr/>
    </dgm:pt>
    <dgm:pt modelId="{F62DA698-B3DF-8B48-BCFD-FC3313B74010}" type="pres">
      <dgm:prSet presAssocID="{69B48B16-9C14-4E77-811B-2974FCABB927}" presName="spacer" presStyleCnt="0"/>
      <dgm:spPr/>
    </dgm:pt>
    <dgm:pt modelId="{D4948710-DBA1-7546-914A-7A1D357FB242}" type="pres">
      <dgm:prSet presAssocID="{D7B7AE18-C8D5-4565-B6DC-30ED89C7023E}" presName="parentText" presStyleLbl="node1" presStyleIdx="3" presStyleCnt="4">
        <dgm:presLayoutVars>
          <dgm:chMax val="0"/>
          <dgm:bulletEnabled val="1"/>
        </dgm:presLayoutVars>
      </dgm:prSet>
      <dgm:spPr/>
    </dgm:pt>
  </dgm:ptLst>
  <dgm:cxnLst>
    <dgm:cxn modelId="{2DE4E624-8B23-9D43-96D3-6A49E0BB86D6}" type="presOf" srcId="{D7B7AE18-C8D5-4565-B6DC-30ED89C7023E}" destId="{D4948710-DBA1-7546-914A-7A1D357FB242}" srcOrd="0" destOrd="0" presId="urn:microsoft.com/office/officeart/2005/8/layout/vList2"/>
    <dgm:cxn modelId="{A66C1228-4E3C-442F-9749-53D327858EE9}" srcId="{62C6C39C-69FA-4713-9387-F18C2A265A3C}" destId="{D7B7AE18-C8D5-4565-B6DC-30ED89C7023E}" srcOrd="3" destOrd="0" parTransId="{E7CF3AFE-E3A3-4543-BA27-C559ACDB345D}" sibTransId="{A42908B1-FDED-4843-A22C-2937DD13A31B}"/>
    <dgm:cxn modelId="{BA979338-2FA9-754F-9775-C874A5A5A321}" type="presOf" srcId="{3DC53492-46CF-4B04-9A6D-DDF709BF0FD7}" destId="{759FB512-CF01-FF4F-B501-3F91DF5D5835}" srcOrd="0" destOrd="0" presId="urn:microsoft.com/office/officeart/2005/8/layout/vList2"/>
    <dgm:cxn modelId="{2A17BE61-787A-4F2F-81B1-E67BC29ED759}" srcId="{62C6C39C-69FA-4713-9387-F18C2A265A3C}" destId="{EB1DE227-9F58-41D6-9C9B-4D6D98D262B4}" srcOrd="0" destOrd="0" parTransId="{4BEC1C23-9A32-4A70-8E62-627878674699}" sibTransId="{ED95A6F5-3CA0-4458-BF38-8E8C6A26D8AD}"/>
    <dgm:cxn modelId="{13529F67-259C-4A46-9E39-026F84AA1314}" type="presOf" srcId="{62C6C39C-69FA-4713-9387-F18C2A265A3C}" destId="{3AE866E0-4EDC-5549-8B8D-54921043125C}" srcOrd="0" destOrd="0" presId="urn:microsoft.com/office/officeart/2005/8/layout/vList2"/>
    <dgm:cxn modelId="{D5200D88-16A4-4B10-ABDD-5A0A244E5C9C}" srcId="{62C6C39C-69FA-4713-9387-F18C2A265A3C}" destId="{1D1F93C7-6347-479C-9897-3D8153B5E98B}" srcOrd="2" destOrd="0" parTransId="{584A528D-F54F-4B7E-BC49-37CE1784E9C9}" sibTransId="{69B48B16-9C14-4E77-811B-2974FCABB927}"/>
    <dgm:cxn modelId="{38DE2F8F-B15E-C14C-BE95-9ED789EB73BC}" type="presOf" srcId="{EB1DE227-9F58-41D6-9C9B-4D6D98D262B4}" destId="{03117334-22D1-204A-A881-C0E68C686550}" srcOrd="0" destOrd="0" presId="urn:microsoft.com/office/officeart/2005/8/layout/vList2"/>
    <dgm:cxn modelId="{2A90CCC5-BC82-0A44-84BB-7D14091E1204}" type="presOf" srcId="{1D1F93C7-6347-479C-9897-3D8153B5E98B}" destId="{EB70E609-997E-F842-A96C-A9BE95B9DF9D}" srcOrd="0" destOrd="0" presId="urn:microsoft.com/office/officeart/2005/8/layout/vList2"/>
    <dgm:cxn modelId="{E773E8D7-A31F-4424-8359-23F3C5DBB296}" srcId="{62C6C39C-69FA-4713-9387-F18C2A265A3C}" destId="{3DC53492-46CF-4B04-9A6D-DDF709BF0FD7}" srcOrd="1" destOrd="0" parTransId="{250A4F7E-660F-4265-B765-6BE32F5B5561}" sibTransId="{375A6BCB-B7B6-4E5C-A6CB-44775F6CD8FB}"/>
    <dgm:cxn modelId="{7D45C002-DAC7-944C-B51B-E6A3EC164A28}" type="presParOf" srcId="{3AE866E0-4EDC-5549-8B8D-54921043125C}" destId="{03117334-22D1-204A-A881-C0E68C686550}" srcOrd="0" destOrd="0" presId="urn:microsoft.com/office/officeart/2005/8/layout/vList2"/>
    <dgm:cxn modelId="{DE8D27D5-860B-3048-A426-353AA8E57C97}" type="presParOf" srcId="{3AE866E0-4EDC-5549-8B8D-54921043125C}" destId="{DBAE64CE-9A2E-B644-B7E5-080768523F0F}" srcOrd="1" destOrd="0" presId="urn:microsoft.com/office/officeart/2005/8/layout/vList2"/>
    <dgm:cxn modelId="{1CFC736E-0D5D-BC40-8940-A51290F75F69}" type="presParOf" srcId="{3AE866E0-4EDC-5549-8B8D-54921043125C}" destId="{759FB512-CF01-FF4F-B501-3F91DF5D5835}" srcOrd="2" destOrd="0" presId="urn:microsoft.com/office/officeart/2005/8/layout/vList2"/>
    <dgm:cxn modelId="{920BB430-62F0-C04B-A20F-0A620E738525}" type="presParOf" srcId="{3AE866E0-4EDC-5549-8B8D-54921043125C}" destId="{4BE1BD28-0B56-D94D-BB1E-C8582FEDC84D}" srcOrd="3" destOrd="0" presId="urn:microsoft.com/office/officeart/2005/8/layout/vList2"/>
    <dgm:cxn modelId="{4692CFAF-4197-194F-9B46-FCDF01AA210E}" type="presParOf" srcId="{3AE866E0-4EDC-5549-8B8D-54921043125C}" destId="{EB70E609-997E-F842-A96C-A9BE95B9DF9D}" srcOrd="4" destOrd="0" presId="urn:microsoft.com/office/officeart/2005/8/layout/vList2"/>
    <dgm:cxn modelId="{3327BD1F-DFFC-6D4A-BC35-2DF30D86C343}" type="presParOf" srcId="{3AE866E0-4EDC-5549-8B8D-54921043125C}" destId="{F62DA698-B3DF-8B48-BCFD-FC3313B74010}" srcOrd="5" destOrd="0" presId="urn:microsoft.com/office/officeart/2005/8/layout/vList2"/>
    <dgm:cxn modelId="{E98D9044-2009-B04E-A3A7-2CEA91427838}" type="presParOf" srcId="{3AE866E0-4EDC-5549-8B8D-54921043125C}" destId="{D4948710-DBA1-7546-914A-7A1D357FB242}"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6B6F27-3C9D-F048-BDF9-2171657A1C09}">
      <dsp:nvSpPr>
        <dsp:cNvPr id="0" name=""/>
        <dsp:cNvSpPr/>
      </dsp:nvSpPr>
      <dsp:spPr>
        <a:xfrm>
          <a:off x="0" y="0"/>
          <a:ext cx="8611711" cy="1094739"/>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0" i="0" kern="1200"/>
            <a:t>The purpose of strategic management is to maintain or increase competitive advantages through evaluation, planning, and implementation. </a:t>
          </a:r>
          <a:r>
            <a:rPr lang="en-GB" sz="1600" kern="1200"/>
            <a:t> (sammut-bonnici, 2022)</a:t>
          </a:r>
          <a:endParaRPr lang="en-US" sz="1600" kern="1200"/>
        </a:p>
      </dsp:txBody>
      <dsp:txXfrm>
        <a:off x="32064" y="32064"/>
        <a:ext cx="7430401" cy="1030611"/>
      </dsp:txXfrm>
    </dsp:sp>
    <dsp:sp modelId="{D1AF5CEB-C68E-3442-9705-FB296FEF78AB}">
      <dsp:nvSpPr>
        <dsp:cNvPr id="0" name=""/>
        <dsp:cNvSpPr/>
      </dsp:nvSpPr>
      <dsp:spPr>
        <a:xfrm>
          <a:off x="759856" y="1277196"/>
          <a:ext cx="8611711" cy="1094739"/>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0" i="0" kern="1200"/>
            <a:t>Managing a company's strategy involves formulating and implementing major goals and projects on behalf of its shareholders (or owners). </a:t>
          </a:r>
          <a:r>
            <a:rPr lang="en-GB" sz="1600" kern="1200"/>
            <a:t>  (Team, 2022)</a:t>
          </a:r>
          <a:endParaRPr lang="en-US" sz="1600" kern="1200"/>
        </a:p>
      </dsp:txBody>
      <dsp:txXfrm>
        <a:off x="791920" y="1309260"/>
        <a:ext cx="7076145" cy="1030611"/>
      </dsp:txXfrm>
    </dsp:sp>
    <dsp:sp modelId="{786CFEE1-B5E2-AD4A-84B6-7580AC8E4BEB}">
      <dsp:nvSpPr>
        <dsp:cNvPr id="0" name=""/>
        <dsp:cNvSpPr/>
      </dsp:nvSpPr>
      <dsp:spPr>
        <a:xfrm>
          <a:off x="1519713" y="2554393"/>
          <a:ext cx="8611711" cy="1094739"/>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0" i="0" kern="1200"/>
            <a:t>An effective strategic management process forces top-level management to be aware of changing business environments, making it of fundamental value to any business. Through strategic planning, businesses are prepared to address any new opportunities and threats and avoid any hassles </a:t>
          </a:r>
          <a:r>
            <a:rPr lang="en-GB" sz="1600" kern="1200"/>
            <a:t>(jhajaria, 2021)</a:t>
          </a:r>
          <a:endParaRPr lang="en-US" sz="1600" kern="1200"/>
        </a:p>
      </dsp:txBody>
      <dsp:txXfrm>
        <a:off x="1551777" y="2586457"/>
        <a:ext cx="7076145" cy="1030611"/>
      </dsp:txXfrm>
    </dsp:sp>
    <dsp:sp modelId="{A5954F15-617C-D641-8BC7-DF8ADEA0403C}">
      <dsp:nvSpPr>
        <dsp:cNvPr id="0" name=""/>
        <dsp:cNvSpPr/>
      </dsp:nvSpPr>
      <dsp:spPr>
        <a:xfrm>
          <a:off x="7900130" y="830177"/>
          <a:ext cx="711580" cy="711580"/>
        </a:xfrm>
        <a:prstGeom prst="downArrow">
          <a:avLst>
            <a:gd name="adj1" fmla="val 55000"/>
            <a:gd name="adj2" fmla="val 45000"/>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8060235" y="830177"/>
        <a:ext cx="391370" cy="535464"/>
      </dsp:txXfrm>
    </dsp:sp>
    <dsp:sp modelId="{FE18C4B8-B418-824F-8706-CE6B97111595}">
      <dsp:nvSpPr>
        <dsp:cNvPr id="0" name=""/>
        <dsp:cNvSpPr/>
      </dsp:nvSpPr>
      <dsp:spPr>
        <a:xfrm>
          <a:off x="8659987" y="2100076"/>
          <a:ext cx="711580" cy="711580"/>
        </a:xfrm>
        <a:prstGeom prst="downArrow">
          <a:avLst>
            <a:gd name="adj1" fmla="val 55000"/>
            <a:gd name="adj2" fmla="val 45000"/>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8820092" y="2100076"/>
        <a:ext cx="391370" cy="53546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09761D-9257-F342-8A6D-00FEA5C66109}">
      <dsp:nvSpPr>
        <dsp:cNvPr id="0" name=""/>
        <dsp:cNvSpPr/>
      </dsp:nvSpPr>
      <dsp:spPr>
        <a:xfrm>
          <a:off x="0" y="637306"/>
          <a:ext cx="2849463" cy="1809409"/>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38CC9CC-89ED-C541-BF0B-4D07478925A7}">
      <dsp:nvSpPr>
        <dsp:cNvPr id="0" name=""/>
        <dsp:cNvSpPr/>
      </dsp:nvSpPr>
      <dsp:spPr>
        <a:xfrm>
          <a:off x="316607" y="938083"/>
          <a:ext cx="2849463" cy="1809409"/>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0" i="0" kern="1200"/>
            <a:t>With a focus on Gen Z, Nanjing-based Shein launched in 2008, lured young shoppers through Instagram and TikTok influencers, and offering discount codes for low-cost styles – a dress costs about half what it costs at Zara, according to Societe Generale – and uploads hundreds of new products every week online. </a:t>
          </a:r>
          <a:r>
            <a:rPr lang="en-GB" sz="1200" kern="1200"/>
            <a:t>(Faithfull, 2021)</a:t>
          </a:r>
          <a:endParaRPr lang="en-US" sz="1200" kern="1200"/>
        </a:p>
      </dsp:txBody>
      <dsp:txXfrm>
        <a:off x="369603" y="991079"/>
        <a:ext cx="2743471" cy="1703417"/>
      </dsp:txXfrm>
    </dsp:sp>
    <dsp:sp modelId="{61B7664C-B281-444A-AB52-7333F8FA950E}">
      <dsp:nvSpPr>
        <dsp:cNvPr id="0" name=""/>
        <dsp:cNvSpPr/>
      </dsp:nvSpPr>
      <dsp:spPr>
        <a:xfrm>
          <a:off x="3482677" y="637306"/>
          <a:ext cx="2849463" cy="1809409"/>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676AEC1-BBFE-7A42-978C-4B80CBE2F2FC}">
      <dsp:nvSpPr>
        <dsp:cNvPr id="0" name=""/>
        <dsp:cNvSpPr/>
      </dsp:nvSpPr>
      <dsp:spPr>
        <a:xfrm>
          <a:off x="3799284" y="938083"/>
          <a:ext cx="2849463" cy="1809409"/>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0" i="0" kern="1200"/>
            <a:t>In addition, it has been at the center of controversy due to its lack of transparency regarding supply chain issues, as well as its "real-time" model for crafting new products within three days of receiving customer feedback.</a:t>
          </a:r>
          <a:r>
            <a:rPr lang="en-GB" sz="1200" kern="1200"/>
            <a:t> (Tarlton, 2021)</a:t>
          </a:r>
          <a:endParaRPr lang="en-US" sz="1200" kern="1200"/>
        </a:p>
      </dsp:txBody>
      <dsp:txXfrm>
        <a:off x="3852280" y="991079"/>
        <a:ext cx="2743471" cy="1703417"/>
      </dsp:txXfrm>
    </dsp:sp>
    <dsp:sp modelId="{B2095BCB-948A-0A43-9EE9-0FA98405E6C7}">
      <dsp:nvSpPr>
        <dsp:cNvPr id="0" name=""/>
        <dsp:cNvSpPr/>
      </dsp:nvSpPr>
      <dsp:spPr>
        <a:xfrm>
          <a:off x="6965354" y="637306"/>
          <a:ext cx="2849463" cy="1809409"/>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8CB0C4F-03F1-1042-9325-44B8E392D474}">
      <dsp:nvSpPr>
        <dsp:cNvPr id="0" name=""/>
        <dsp:cNvSpPr/>
      </dsp:nvSpPr>
      <dsp:spPr>
        <a:xfrm>
          <a:off x="7281961" y="938083"/>
          <a:ext cx="2849463" cy="1809409"/>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0" i="0" kern="1200"/>
            <a:t>A trademark of Shein's is its own-brand, trendy designs at ultra-low prices: jewelry begins at 50p, mini-dresses start at £5.49, and trench coats start at £28.49. </a:t>
          </a:r>
          <a:r>
            <a:rPr lang="en-GB" sz="1200" kern="1200"/>
            <a:t>(Pinnock, 2021)</a:t>
          </a:r>
          <a:endParaRPr lang="en-US" sz="1200" kern="1200"/>
        </a:p>
      </dsp:txBody>
      <dsp:txXfrm>
        <a:off x="7334957" y="991079"/>
        <a:ext cx="2743471" cy="170341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CB72B5-818B-4810-8F09-E4A78506D205}">
      <dsp:nvSpPr>
        <dsp:cNvPr id="0" name=""/>
        <dsp:cNvSpPr/>
      </dsp:nvSpPr>
      <dsp:spPr>
        <a:xfrm>
          <a:off x="1087713" y="648846"/>
          <a:ext cx="1278642" cy="127864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69197D1-D5FD-41BC-B342-78D670A639C5}">
      <dsp:nvSpPr>
        <dsp:cNvPr id="0" name=""/>
        <dsp:cNvSpPr/>
      </dsp:nvSpPr>
      <dsp:spPr>
        <a:xfrm>
          <a:off x="306320" y="2280286"/>
          <a:ext cx="284142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I think that SHEIN could use both strategic management tools porter’s generic strategy and Bowman’s strategic clock within their organisation. </a:t>
          </a:r>
          <a:endParaRPr lang="en-US" sz="1100" kern="1200"/>
        </a:p>
      </dsp:txBody>
      <dsp:txXfrm>
        <a:off x="306320" y="2280286"/>
        <a:ext cx="2841428" cy="720000"/>
      </dsp:txXfrm>
    </dsp:sp>
    <dsp:sp modelId="{808FEEAA-6901-43BF-A32D-E0AE1990723A}">
      <dsp:nvSpPr>
        <dsp:cNvPr id="0" name=""/>
        <dsp:cNvSpPr/>
      </dsp:nvSpPr>
      <dsp:spPr>
        <a:xfrm>
          <a:off x="4426391" y="648846"/>
          <a:ext cx="1278642" cy="127864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67E0F72-E245-4091-8BAF-842E232886F2}">
      <dsp:nvSpPr>
        <dsp:cNvPr id="0" name=""/>
        <dsp:cNvSpPr/>
      </dsp:nvSpPr>
      <dsp:spPr>
        <a:xfrm>
          <a:off x="3644998" y="2280286"/>
          <a:ext cx="284142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Porter’s generic strategy could be used in SHEIN in many different ways.</a:t>
          </a:r>
          <a:endParaRPr lang="en-US" sz="1100" kern="1200"/>
        </a:p>
      </dsp:txBody>
      <dsp:txXfrm>
        <a:off x="3644998" y="2280286"/>
        <a:ext cx="2841428" cy="720000"/>
      </dsp:txXfrm>
    </dsp:sp>
    <dsp:sp modelId="{4535028D-D6D9-48BC-9FAE-4DEF314F41B6}">
      <dsp:nvSpPr>
        <dsp:cNvPr id="0" name=""/>
        <dsp:cNvSpPr/>
      </dsp:nvSpPr>
      <dsp:spPr>
        <a:xfrm>
          <a:off x="7765069" y="648846"/>
          <a:ext cx="1278642" cy="127864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D1E2128-FFE4-41E7-A3E4-91E14924DA30}">
      <dsp:nvSpPr>
        <dsp:cNvPr id="0" name=""/>
        <dsp:cNvSpPr/>
      </dsp:nvSpPr>
      <dsp:spPr>
        <a:xfrm>
          <a:off x="6983676" y="2280286"/>
          <a:ext cx="284142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Bowman’s strategic clock used within SHEIN would be and they would be placed low priced or focused differentiation which is why I think both management tools could be used within shein. </a:t>
          </a:r>
          <a:endParaRPr lang="en-US" sz="1100" kern="1200"/>
        </a:p>
      </dsp:txBody>
      <dsp:txXfrm>
        <a:off x="6983676" y="2280286"/>
        <a:ext cx="2841428"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513134-687F-4D38-A10B-BD023B9D9355}">
      <dsp:nvSpPr>
        <dsp:cNvPr id="0" name=""/>
        <dsp:cNvSpPr/>
      </dsp:nvSpPr>
      <dsp:spPr>
        <a:xfrm>
          <a:off x="1087713" y="648846"/>
          <a:ext cx="1278642" cy="127864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7EC457D-4057-4DEE-82F2-CD29DF85EA6E}">
      <dsp:nvSpPr>
        <dsp:cNvPr id="0" name=""/>
        <dsp:cNvSpPr/>
      </dsp:nvSpPr>
      <dsp:spPr>
        <a:xfrm>
          <a:off x="306320" y="2280286"/>
          <a:ext cx="284142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0" i="0" kern="1200"/>
            <a:t>Business or project stakeholders are identified, assessed, and prioritized through stakeholder analysis. A stakeholder analysis can help businesses from:</a:t>
          </a:r>
          <a:endParaRPr lang="en-US" sz="1100" kern="1200"/>
        </a:p>
      </dsp:txBody>
      <dsp:txXfrm>
        <a:off x="306320" y="2280286"/>
        <a:ext cx="2841428" cy="720000"/>
      </dsp:txXfrm>
    </dsp:sp>
    <dsp:sp modelId="{978D8DAC-DE37-4C2D-A1F2-6AE17B9482D6}">
      <dsp:nvSpPr>
        <dsp:cNvPr id="0" name=""/>
        <dsp:cNvSpPr/>
      </dsp:nvSpPr>
      <dsp:spPr>
        <a:xfrm>
          <a:off x="4426391" y="648846"/>
          <a:ext cx="1278642" cy="127864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04D266E-F4CD-43CE-9B20-83096BC74DB6}">
      <dsp:nvSpPr>
        <dsp:cNvPr id="0" name=""/>
        <dsp:cNvSpPr/>
      </dsp:nvSpPr>
      <dsp:spPr>
        <a:xfrm>
          <a:off x="3644998" y="2280286"/>
          <a:ext cx="284142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0" i="0" kern="1200"/>
            <a:t>Making a list of those who will be impacted by your project or who may be impacted by it.</a:t>
          </a:r>
          <a:endParaRPr lang="en-US" sz="1100" kern="1200"/>
        </a:p>
      </dsp:txBody>
      <dsp:txXfrm>
        <a:off x="3644998" y="2280286"/>
        <a:ext cx="2841428" cy="720000"/>
      </dsp:txXfrm>
    </dsp:sp>
    <dsp:sp modelId="{E78042F7-7520-4651-83CE-62F8E6474A89}">
      <dsp:nvSpPr>
        <dsp:cNvPr id="0" name=""/>
        <dsp:cNvSpPr/>
      </dsp:nvSpPr>
      <dsp:spPr>
        <a:xfrm>
          <a:off x="7765069" y="648846"/>
          <a:ext cx="1278642" cy="127864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7B2672E-0BC5-48FD-9CCA-62111D9A717D}">
      <dsp:nvSpPr>
        <dsp:cNvPr id="0" name=""/>
        <dsp:cNvSpPr/>
      </dsp:nvSpPr>
      <dsp:spPr>
        <a:xfrm>
          <a:off x="6983676" y="2280286"/>
          <a:ext cx="284142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0" i="0" kern="1200"/>
            <a:t>Be sure to recognize and consider all affected parties, better understand the issues that matter to them, and their expectations and needs </a:t>
          </a:r>
          <a:r>
            <a:rPr lang="en-GB" sz="1100" kern="1200"/>
            <a:t>(Grégorie, 2022)</a:t>
          </a:r>
          <a:endParaRPr lang="en-US" sz="1100" kern="1200"/>
        </a:p>
      </dsp:txBody>
      <dsp:txXfrm>
        <a:off x="6983676" y="2280286"/>
        <a:ext cx="2841428" cy="720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117334-22D1-204A-A881-C0E68C686550}">
      <dsp:nvSpPr>
        <dsp:cNvPr id="0" name=""/>
        <dsp:cNvSpPr/>
      </dsp:nvSpPr>
      <dsp:spPr>
        <a:xfrm>
          <a:off x="0" y="63086"/>
          <a:ext cx="10131425" cy="835379"/>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As SHEIN is a very successful business already it is hard to recommend how SHEIN should try new strategic management tools however they could:</a:t>
          </a:r>
          <a:endParaRPr lang="en-US" sz="2100" kern="1200"/>
        </a:p>
      </dsp:txBody>
      <dsp:txXfrm>
        <a:off x="40780" y="103866"/>
        <a:ext cx="10049865" cy="753819"/>
      </dsp:txXfrm>
    </dsp:sp>
    <dsp:sp modelId="{759FB512-CF01-FF4F-B501-3F91DF5D5835}">
      <dsp:nvSpPr>
        <dsp:cNvPr id="0" name=""/>
        <dsp:cNvSpPr/>
      </dsp:nvSpPr>
      <dsp:spPr>
        <a:xfrm>
          <a:off x="0" y="958946"/>
          <a:ext cx="10131425" cy="835379"/>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Become environmentally friendly </a:t>
          </a:r>
          <a:endParaRPr lang="en-US" sz="2100" kern="1200"/>
        </a:p>
      </dsp:txBody>
      <dsp:txXfrm>
        <a:off x="40780" y="999726"/>
        <a:ext cx="10049865" cy="753819"/>
      </dsp:txXfrm>
    </dsp:sp>
    <dsp:sp modelId="{EB70E609-997E-F842-A96C-A9BE95B9DF9D}">
      <dsp:nvSpPr>
        <dsp:cNvPr id="0" name=""/>
        <dsp:cNvSpPr/>
      </dsp:nvSpPr>
      <dsp:spPr>
        <a:xfrm>
          <a:off x="0" y="1854806"/>
          <a:ext cx="10131425" cy="835379"/>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Open stores in countries around the world to reduce carbon emissions from shipping around the world</a:t>
          </a:r>
          <a:endParaRPr lang="en-US" sz="2100" kern="1200"/>
        </a:p>
      </dsp:txBody>
      <dsp:txXfrm>
        <a:off x="40780" y="1895586"/>
        <a:ext cx="10049865" cy="753819"/>
      </dsp:txXfrm>
    </dsp:sp>
    <dsp:sp modelId="{D4948710-DBA1-7546-914A-7A1D357FB242}">
      <dsp:nvSpPr>
        <dsp:cNvPr id="0" name=""/>
        <dsp:cNvSpPr/>
      </dsp:nvSpPr>
      <dsp:spPr>
        <a:xfrm>
          <a:off x="0" y="2750666"/>
          <a:ext cx="10131425" cy="835379"/>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Research how their workers are being treated and pay employees a fair pay. </a:t>
          </a:r>
          <a:endParaRPr lang="en-US" sz="2100" kern="1200"/>
        </a:p>
      </dsp:txBody>
      <dsp:txXfrm>
        <a:off x="40780" y="2791446"/>
        <a:ext cx="10049865" cy="753819"/>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GB"/>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pPr/>
              <a:t>11/9/22</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11/9/22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GB"/>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11/9/22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11/9/22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11/9/22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11/9/22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dirty="0"/>
              <a:pPr/>
              <a:t>11/9/22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11/9/22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11/9/22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11/9/22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11/9/22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11/9/22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11/9/22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11/9/22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11/9/22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11/9/22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8" name="Title 1"/>
          <p:cNvSpPr>
            <a:spLocks noGrp="1"/>
          </p:cNvSpPr>
          <p:nvPr>
            <p:ph type="title"/>
          </p:nvPr>
        </p:nvSpPr>
        <p:spPr>
          <a:xfrm>
            <a:off x="685801" y="609600"/>
            <a:ext cx="10131425" cy="1456267"/>
          </a:xfrm>
        </p:spPr>
        <p:txBody>
          <a:bodyPr/>
          <a:lstStyle/>
          <a:p>
            <a:r>
              <a:rPr lang="en-GB"/>
              <a:t>Click to edit Master title style</a:t>
            </a:r>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11/9/22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11/9/22</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8" r:id="rId14"/>
    <p:sldLayoutId id="2147483667" r:id="rId15"/>
    <p:sldLayoutId id="2147483658" r:id="rId16"/>
    <p:sldLayoutId id="214748365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3" Type="http://schemas.openxmlformats.org/officeDocument/2006/relationships/hyperlink" Target="https://corporatefinanceinstitute.com/resources/management/strategic-management/" TargetMode="External"/><Relationship Id="rId2" Type="http://schemas.openxmlformats.org/officeDocument/2006/relationships/hyperlink" Target="https://www.researchgate.net/publication/272352897_Strategic_Management" TargetMode="External"/><Relationship Id="rId1" Type="http://schemas.openxmlformats.org/officeDocument/2006/relationships/slideLayout" Target="../slideLayouts/slideLayout2.xml"/><Relationship Id="rId5" Type="http://schemas.openxmlformats.org/officeDocument/2006/relationships/hyperlink" Target="https://www.forbes.com/sites/markfaithfull/2021/02/10/shein-is-chinas-mysterious-15-billion-fast-fashion-retailer-ready-for-stores/?sh=74624ffa6df5" TargetMode="External"/><Relationship Id="rId4" Type="http://schemas.openxmlformats.org/officeDocument/2006/relationships/hyperlink" Target="https://www.linkedin.com/pulse/why-strategic-management-important-2021-shweta-jhajharia"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drapersonline.com/insight/what-do-we-know-about-shein" TargetMode="External"/><Relationship Id="rId2" Type="http://schemas.openxmlformats.org/officeDocument/2006/relationships/hyperlink" Target="https://www.reviewed.com/lifestyle/features/shein-review-is-the-popular-instagram-clothing-brand-a-scam" TargetMode="External"/><Relationship Id="rId1" Type="http://schemas.openxmlformats.org/officeDocument/2006/relationships/slideLayout" Target="../slideLayouts/slideLayout2.xml"/><Relationship Id="rId6" Type="http://schemas.openxmlformats.org/officeDocument/2006/relationships/hyperlink" Target="https://www.business-to-you.com/porter-generic-strategies-differentiation-cost-leadership-focus/" TargetMode="External"/><Relationship Id="rId5" Type="http://schemas.openxmlformats.org/officeDocument/2006/relationships/hyperlink" Target="https://thebusinessprofessor.com/en_US/business-management-amp-operations-strategy-entrepreneurship-amp-innovation/bowmans-clock" TargetMode="External"/><Relationship Id="rId4" Type="http://schemas.openxmlformats.org/officeDocument/2006/relationships/hyperlink" Target="https://www.boreal-is.com/blog/what-is-stakeholder-analysi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400A1-D747-396C-5E6F-C3CA36B21517}"/>
              </a:ext>
            </a:extLst>
          </p:cNvPr>
          <p:cNvSpPr>
            <a:spLocks noGrp="1"/>
          </p:cNvSpPr>
          <p:nvPr>
            <p:ph type="ctrTitle"/>
          </p:nvPr>
        </p:nvSpPr>
        <p:spPr/>
        <p:txBody>
          <a:bodyPr/>
          <a:lstStyle/>
          <a:p>
            <a:r>
              <a:rPr lang="en-GB" dirty="0"/>
              <a:t>Strategies for Resilience </a:t>
            </a:r>
            <a:br>
              <a:rPr lang="en-GB" dirty="0"/>
            </a:br>
            <a:r>
              <a:rPr lang="en-GB" dirty="0"/>
              <a:t>and Prosperity</a:t>
            </a:r>
          </a:p>
        </p:txBody>
      </p:sp>
      <p:sp>
        <p:nvSpPr>
          <p:cNvPr id="3" name="Subtitle 2">
            <a:extLst>
              <a:ext uri="{FF2B5EF4-FFF2-40B4-BE49-F238E27FC236}">
                <a16:creationId xmlns:a16="http://schemas.microsoft.com/office/drawing/2014/main" id="{54B52180-4EE2-C328-E189-B4744F0A91BB}"/>
              </a:ext>
            </a:extLst>
          </p:cNvPr>
          <p:cNvSpPr>
            <a:spLocks noGrp="1"/>
          </p:cNvSpPr>
          <p:nvPr>
            <p:ph type="subTitle" idx="1"/>
          </p:nvPr>
        </p:nvSpPr>
        <p:spPr/>
        <p:txBody>
          <a:bodyPr/>
          <a:lstStyle/>
          <a:p>
            <a:r>
              <a:rPr lang="en-GB" dirty="0"/>
              <a:t>Nia-</a:t>
            </a:r>
            <a:r>
              <a:rPr lang="en-GB" dirty="0" err="1"/>
              <a:t>mai</a:t>
            </a:r>
            <a:r>
              <a:rPr lang="en-GB" dirty="0"/>
              <a:t> Hopcroft 2003405</a:t>
            </a:r>
          </a:p>
        </p:txBody>
      </p:sp>
    </p:spTree>
    <p:extLst>
      <p:ext uri="{BB962C8B-B14F-4D97-AF65-F5344CB8AC3E}">
        <p14:creationId xmlns:p14="http://schemas.microsoft.com/office/powerpoint/2010/main" val="41871504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6B3C5D-E0D2-88FA-788E-60252CA0C655}"/>
              </a:ext>
            </a:extLst>
          </p:cNvPr>
          <p:cNvSpPr>
            <a:spLocks noGrp="1"/>
          </p:cNvSpPr>
          <p:nvPr>
            <p:ph type="title"/>
          </p:nvPr>
        </p:nvSpPr>
        <p:spPr/>
        <p:txBody>
          <a:bodyPr/>
          <a:lstStyle/>
          <a:p>
            <a:r>
              <a:rPr lang="en-GB" dirty="0"/>
              <a:t>Strategic management</a:t>
            </a:r>
          </a:p>
        </p:txBody>
      </p:sp>
      <p:graphicFrame>
        <p:nvGraphicFramePr>
          <p:cNvPr id="7" name="Content Placeholder 2">
            <a:extLst>
              <a:ext uri="{FF2B5EF4-FFF2-40B4-BE49-F238E27FC236}">
                <a16:creationId xmlns:a16="http://schemas.microsoft.com/office/drawing/2014/main" id="{40F384B9-548E-384B-80B9-1C37B3B6DEEC}"/>
              </a:ext>
            </a:extLst>
          </p:cNvPr>
          <p:cNvGraphicFramePr>
            <a:graphicFrameLocks noGrp="1"/>
          </p:cNvGraphicFramePr>
          <p:nvPr>
            <p:ph idx="1"/>
          </p:nvPr>
        </p:nvGraphicFramePr>
        <p:xfrm>
          <a:off x="685801" y="2142067"/>
          <a:ext cx="10131425" cy="36491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337572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068CB1-785F-9358-0266-96FDD2C65DB9}"/>
              </a:ext>
            </a:extLst>
          </p:cNvPr>
          <p:cNvSpPr>
            <a:spLocks noGrp="1"/>
          </p:cNvSpPr>
          <p:nvPr>
            <p:ph type="title"/>
          </p:nvPr>
        </p:nvSpPr>
        <p:spPr>
          <a:xfrm>
            <a:off x="685801" y="609600"/>
            <a:ext cx="10131425" cy="1456267"/>
          </a:xfrm>
        </p:spPr>
        <p:txBody>
          <a:bodyPr>
            <a:normAutofit/>
          </a:bodyPr>
          <a:lstStyle/>
          <a:p>
            <a:r>
              <a:rPr lang="en-GB" dirty="0"/>
              <a:t>SHEIN AS AN ORGANISATION</a:t>
            </a:r>
          </a:p>
        </p:txBody>
      </p:sp>
      <p:graphicFrame>
        <p:nvGraphicFramePr>
          <p:cNvPr id="5" name="Content Placeholder 2">
            <a:extLst>
              <a:ext uri="{FF2B5EF4-FFF2-40B4-BE49-F238E27FC236}">
                <a16:creationId xmlns:a16="http://schemas.microsoft.com/office/drawing/2014/main" id="{F9396616-C66F-0DB5-F7F9-DA4452ACEC24}"/>
              </a:ext>
            </a:extLst>
          </p:cNvPr>
          <p:cNvGraphicFramePr>
            <a:graphicFrameLocks noGrp="1"/>
          </p:cNvGraphicFramePr>
          <p:nvPr>
            <p:ph idx="1"/>
            <p:extLst>
              <p:ext uri="{D42A27DB-BD31-4B8C-83A1-F6EECF244321}">
                <p14:modId xmlns:p14="http://schemas.microsoft.com/office/powerpoint/2010/main" val="823429358"/>
              </p:ext>
            </p:extLst>
          </p:nvPr>
        </p:nvGraphicFramePr>
        <p:xfrm>
          <a:off x="685800" y="2406400"/>
          <a:ext cx="10131425" cy="33847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708123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F04E84-B574-258E-8198-82C161A40862}"/>
              </a:ext>
            </a:extLst>
          </p:cNvPr>
          <p:cNvSpPr>
            <a:spLocks noGrp="1"/>
          </p:cNvSpPr>
          <p:nvPr>
            <p:ph type="title"/>
          </p:nvPr>
        </p:nvSpPr>
        <p:spPr>
          <a:xfrm>
            <a:off x="825909" y="808055"/>
            <a:ext cx="3979205" cy="1453363"/>
          </a:xfrm>
        </p:spPr>
        <p:txBody>
          <a:bodyPr>
            <a:normAutofit/>
          </a:bodyPr>
          <a:lstStyle/>
          <a:p>
            <a:r>
              <a:rPr lang="en-GB" dirty="0"/>
              <a:t>Porter’s generic strategy</a:t>
            </a:r>
          </a:p>
        </p:txBody>
      </p:sp>
      <p:sp>
        <p:nvSpPr>
          <p:cNvPr id="10" name="Content Placeholder 7">
            <a:extLst>
              <a:ext uri="{FF2B5EF4-FFF2-40B4-BE49-F238E27FC236}">
                <a16:creationId xmlns:a16="http://schemas.microsoft.com/office/drawing/2014/main" id="{44B6AA5C-AD00-B80F-4B8E-911CED015409}"/>
              </a:ext>
            </a:extLst>
          </p:cNvPr>
          <p:cNvSpPr>
            <a:spLocks noGrp="1"/>
          </p:cNvSpPr>
          <p:nvPr>
            <p:ph idx="1"/>
          </p:nvPr>
        </p:nvSpPr>
        <p:spPr>
          <a:xfrm>
            <a:off x="825909" y="2412010"/>
            <a:ext cx="4002936" cy="3637935"/>
          </a:xfrm>
        </p:spPr>
        <p:txBody>
          <a:bodyPr>
            <a:normAutofit lnSpcReduction="10000"/>
          </a:bodyPr>
          <a:lstStyle/>
          <a:p>
            <a:r>
              <a:rPr lang="en-GB" b="0" i="0" u="none" strike="noStrike" dirty="0">
                <a:effectLst/>
              </a:rPr>
              <a:t>A company's competitive strategy is derived from one of two key questions Porter addresses in his Generic Strategies.</a:t>
            </a:r>
          </a:p>
          <a:p>
            <a:r>
              <a:rPr lang="en-GB" b="0" i="0" u="none" strike="noStrike" dirty="0">
                <a:effectLst/>
              </a:rPr>
              <a:t>It is important to determine whether industries are long-term profitable and how to choose which industry to enter.</a:t>
            </a:r>
          </a:p>
          <a:p>
            <a:r>
              <a:rPr lang="en-GB" b="0" i="0" u="none" strike="noStrike" dirty="0">
                <a:effectLst/>
              </a:rPr>
              <a:t>Second, what determines a company's relative competitive position in an industry once it enters that industry?</a:t>
            </a:r>
            <a:r>
              <a:rPr lang="en-GB" sz="1800" dirty="0">
                <a:effectLst/>
                <a:latin typeface="Calibri" panose="020F0502020204030204" pitchFamily="34" charset="0"/>
                <a:ea typeface="Calibri" panose="020F0502020204030204" pitchFamily="34" charset="0"/>
                <a:cs typeface="Times New Roman" panose="02020603050405020304" pitchFamily="18" charset="0"/>
              </a:rPr>
              <a:t> (Bruin, 2021)</a:t>
            </a:r>
            <a:endParaRPr lang="en-GB" b="0" i="0" u="none" strike="noStrike" dirty="0">
              <a:effectLst/>
            </a:endParaRPr>
          </a:p>
          <a:p>
            <a:endParaRPr lang="en-GB" b="0" i="0" u="none" strike="noStrike" dirty="0">
              <a:effectLst/>
            </a:endParaRPr>
          </a:p>
          <a:p>
            <a:endParaRPr lang="en-US" dirty="0"/>
          </a:p>
        </p:txBody>
      </p:sp>
      <p:pic>
        <p:nvPicPr>
          <p:cNvPr id="4" name="Content Placeholder 3" descr="Table&#10;&#10;Description automatically generated">
            <a:extLst>
              <a:ext uri="{FF2B5EF4-FFF2-40B4-BE49-F238E27FC236}">
                <a16:creationId xmlns:a16="http://schemas.microsoft.com/office/drawing/2014/main" id="{E25FD901-3F91-7228-8840-5348F9A0EAA6}"/>
              </a:ext>
            </a:extLst>
          </p:cNvPr>
          <p:cNvPicPr>
            <a:picLocks noChangeAspect="1"/>
          </p:cNvPicPr>
          <p:nvPr/>
        </p:nvPicPr>
        <p:blipFill>
          <a:blip r:embed="rId3"/>
          <a:stretch>
            <a:fillRect/>
          </a:stretch>
        </p:blipFill>
        <p:spPr>
          <a:xfrm>
            <a:off x="5798834" y="796413"/>
            <a:ext cx="5077428" cy="5102943"/>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35687082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B96BFB-EA66-9630-B6D0-3CB02A9ED10F}"/>
              </a:ext>
            </a:extLst>
          </p:cNvPr>
          <p:cNvSpPr>
            <a:spLocks noGrp="1"/>
          </p:cNvSpPr>
          <p:nvPr>
            <p:ph type="title"/>
          </p:nvPr>
        </p:nvSpPr>
        <p:spPr>
          <a:xfrm>
            <a:off x="825909" y="808055"/>
            <a:ext cx="3979205" cy="1453363"/>
          </a:xfrm>
        </p:spPr>
        <p:txBody>
          <a:bodyPr>
            <a:normAutofit/>
          </a:bodyPr>
          <a:lstStyle/>
          <a:p>
            <a:r>
              <a:rPr lang="en-GB" dirty="0"/>
              <a:t>Bowman’s strategic clock</a:t>
            </a:r>
          </a:p>
        </p:txBody>
      </p:sp>
      <p:sp>
        <p:nvSpPr>
          <p:cNvPr id="8" name="Content Placeholder 7">
            <a:extLst>
              <a:ext uri="{FF2B5EF4-FFF2-40B4-BE49-F238E27FC236}">
                <a16:creationId xmlns:a16="http://schemas.microsoft.com/office/drawing/2014/main" id="{E0DCA1AD-9DEA-1B7D-AD9A-5CF2DED1D011}"/>
              </a:ext>
            </a:extLst>
          </p:cNvPr>
          <p:cNvSpPr>
            <a:spLocks noGrp="1"/>
          </p:cNvSpPr>
          <p:nvPr>
            <p:ph idx="1"/>
          </p:nvPr>
        </p:nvSpPr>
        <p:spPr>
          <a:xfrm>
            <a:off x="802178" y="2261420"/>
            <a:ext cx="4002936" cy="3637935"/>
          </a:xfrm>
        </p:spPr>
        <p:txBody>
          <a:bodyPr>
            <a:normAutofit/>
          </a:bodyPr>
          <a:lstStyle/>
          <a:p>
            <a:r>
              <a:rPr lang="en-GB" b="0" i="0" u="none" strike="noStrike" dirty="0">
                <a:effectLst/>
              </a:rPr>
              <a:t>Porter's generic strategies are expanded by Bowman's clock, which is a model of competitive strategies. </a:t>
            </a:r>
          </a:p>
          <a:p>
            <a:r>
              <a:rPr lang="en-GB" b="0" i="0" u="none" strike="noStrike" dirty="0">
                <a:effectLst/>
              </a:rPr>
              <a:t>Using Porter's value proposition to customers, three strategic positions are distilled down to eight identifiable positions. The Bowmans Strategic Clock diagram is a product of their work.</a:t>
            </a:r>
            <a:r>
              <a:rPr lang="en-GB" sz="1800" dirty="0">
                <a:effectLst/>
                <a:latin typeface="Calibri" panose="020F0502020204030204" pitchFamily="34" charset="0"/>
                <a:ea typeface="Calibri" panose="020F0502020204030204" pitchFamily="34" charset="0"/>
                <a:cs typeface="Times New Roman" panose="02020603050405020304" pitchFamily="18" charset="0"/>
              </a:rPr>
              <a:t> (Gordon, 2022)</a:t>
            </a:r>
            <a:endParaRPr lang="en-GB" b="0" i="0" u="none" strike="noStrike" dirty="0">
              <a:effectLst/>
            </a:endParaRPr>
          </a:p>
          <a:p>
            <a:endParaRPr lang="en-GB" b="0" i="0" u="none" strike="noStrike" dirty="0">
              <a:effectLst/>
            </a:endParaRPr>
          </a:p>
          <a:p>
            <a:endParaRPr lang="en-US" dirty="0"/>
          </a:p>
        </p:txBody>
      </p:sp>
      <p:pic>
        <p:nvPicPr>
          <p:cNvPr id="4" name="Content Placeholder 3">
            <a:extLst>
              <a:ext uri="{FF2B5EF4-FFF2-40B4-BE49-F238E27FC236}">
                <a16:creationId xmlns:a16="http://schemas.microsoft.com/office/drawing/2014/main" id="{2CA5B2B8-4E5D-CA64-3E87-3848B3BBB32F}"/>
              </a:ext>
            </a:extLst>
          </p:cNvPr>
          <p:cNvPicPr>
            <a:picLocks noChangeAspect="1"/>
          </p:cNvPicPr>
          <p:nvPr/>
        </p:nvPicPr>
        <p:blipFill>
          <a:blip r:embed="rId3"/>
          <a:stretch>
            <a:fillRect/>
          </a:stretch>
        </p:blipFill>
        <p:spPr>
          <a:xfrm>
            <a:off x="5601386" y="796413"/>
            <a:ext cx="5472325" cy="5102943"/>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18854750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71F72A-1334-E59F-2DE7-E69AD29677D9}"/>
              </a:ext>
            </a:extLst>
          </p:cNvPr>
          <p:cNvSpPr>
            <a:spLocks noGrp="1"/>
          </p:cNvSpPr>
          <p:nvPr>
            <p:ph type="title"/>
          </p:nvPr>
        </p:nvSpPr>
        <p:spPr/>
        <p:txBody>
          <a:bodyPr/>
          <a:lstStyle/>
          <a:p>
            <a:r>
              <a:rPr lang="en-GB"/>
              <a:t>Management tools within sHEIN</a:t>
            </a:r>
            <a:endParaRPr lang="en-GB" dirty="0"/>
          </a:p>
        </p:txBody>
      </p:sp>
      <p:graphicFrame>
        <p:nvGraphicFramePr>
          <p:cNvPr id="5" name="Content Placeholder 2">
            <a:extLst>
              <a:ext uri="{FF2B5EF4-FFF2-40B4-BE49-F238E27FC236}">
                <a16:creationId xmlns:a16="http://schemas.microsoft.com/office/drawing/2014/main" id="{C4DEAF0F-493A-4391-30E9-3F93D9D57D5D}"/>
              </a:ext>
            </a:extLst>
          </p:cNvPr>
          <p:cNvGraphicFramePr>
            <a:graphicFrameLocks noGrp="1"/>
          </p:cNvGraphicFramePr>
          <p:nvPr>
            <p:ph idx="1"/>
          </p:nvPr>
        </p:nvGraphicFramePr>
        <p:xfrm>
          <a:off x="685801" y="2142067"/>
          <a:ext cx="10131425" cy="36491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840910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FF5BED3-4EE4-425F-A016-C272586B88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D856B4CA-4519-432C-ABFD-F2AE5D70E0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2284214"/>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sp>
        <p:nvSpPr>
          <p:cNvPr id="22" name="Rectangle 12">
            <a:extLst>
              <a:ext uri="{FF2B5EF4-FFF2-40B4-BE49-F238E27FC236}">
                <a16:creationId xmlns:a16="http://schemas.microsoft.com/office/drawing/2014/main" id="{61D03B64-A2F8-4473-8457-9A6A36B67B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84214"/>
          </a:xfrm>
          <a:prstGeom prst="rect">
            <a:avLst/>
          </a:prstGeom>
          <a:blipFill dpi="0" rotWithShape="1">
            <a:blip r:embed="rId2"/>
            <a:srcRect/>
            <a:tile tx="0" ty="0" sx="100000" sy="100000" flip="none" algn="tl"/>
          </a:blip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pic>
        <p:nvPicPr>
          <p:cNvPr id="15" name="Picture 14">
            <a:extLst>
              <a:ext uri="{FF2B5EF4-FFF2-40B4-BE49-F238E27FC236}">
                <a16:creationId xmlns:a16="http://schemas.microsoft.com/office/drawing/2014/main" id="{01C3CE7E-C09F-4DAB-A9B8-00CB40334B3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b="66684"/>
          <a:stretch/>
        </p:blipFill>
        <p:spPr>
          <a:xfrm>
            <a:off x="-3175" y="0"/>
            <a:ext cx="12188825" cy="2284214"/>
          </a:xfrm>
          <a:prstGeom prst="rect">
            <a:avLst/>
          </a:prstGeom>
        </p:spPr>
      </p:pic>
      <p:sp>
        <p:nvSpPr>
          <p:cNvPr id="2" name="Title 1">
            <a:extLst>
              <a:ext uri="{FF2B5EF4-FFF2-40B4-BE49-F238E27FC236}">
                <a16:creationId xmlns:a16="http://schemas.microsoft.com/office/drawing/2014/main" id="{5E629C82-5CF3-4295-CA10-E121FFEC0F7C}"/>
              </a:ext>
            </a:extLst>
          </p:cNvPr>
          <p:cNvSpPr>
            <a:spLocks noGrp="1"/>
          </p:cNvSpPr>
          <p:nvPr>
            <p:ph type="title"/>
          </p:nvPr>
        </p:nvSpPr>
        <p:spPr>
          <a:xfrm>
            <a:off x="1028700" y="653142"/>
            <a:ext cx="10131425" cy="1219200"/>
          </a:xfrm>
        </p:spPr>
        <p:txBody>
          <a:bodyPr>
            <a:normAutofit/>
          </a:bodyPr>
          <a:lstStyle/>
          <a:p>
            <a:pPr algn="ctr"/>
            <a:r>
              <a:rPr lang="en-GB" sz="4400">
                <a:solidFill>
                  <a:srgbClr val="FFFFFF"/>
                </a:solidFill>
              </a:rPr>
              <a:t>SWOT ANALYSIS</a:t>
            </a:r>
          </a:p>
        </p:txBody>
      </p:sp>
      <p:graphicFrame>
        <p:nvGraphicFramePr>
          <p:cNvPr id="4" name="Content Placeholder 3">
            <a:extLst>
              <a:ext uri="{FF2B5EF4-FFF2-40B4-BE49-F238E27FC236}">
                <a16:creationId xmlns:a16="http://schemas.microsoft.com/office/drawing/2014/main" id="{D740D3AB-926A-77A6-FA30-3A7E225C62B5}"/>
              </a:ext>
            </a:extLst>
          </p:cNvPr>
          <p:cNvGraphicFramePr>
            <a:graphicFrameLocks noGrp="1"/>
          </p:cNvGraphicFramePr>
          <p:nvPr>
            <p:ph idx="1"/>
            <p:extLst>
              <p:ext uri="{D42A27DB-BD31-4B8C-83A1-F6EECF244321}">
                <p14:modId xmlns:p14="http://schemas.microsoft.com/office/powerpoint/2010/main" val="575965281"/>
              </p:ext>
            </p:extLst>
          </p:nvPr>
        </p:nvGraphicFramePr>
        <p:xfrm>
          <a:off x="1028700" y="2892483"/>
          <a:ext cx="10131426" cy="2749434"/>
        </p:xfrm>
        <a:graphic>
          <a:graphicData uri="http://schemas.openxmlformats.org/drawingml/2006/table">
            <a:tbl>
              <a:tblPr firstRow="1" firstCol="1" bandRow="1">
                <a:noFill/>
                <a:tableStyleId>{5C22544A-7EE6-4342-B048-85BDC9FD1C3A}</a:tableStyleId>
              </a:tblPr>
              <a:tblGrid>
                <a:gridCol w="5038734">
                  <a:extLst>
                    <a:ext uri="{9D8B030D-6E8A-4147-A177-3AD203B41FA5}">
                      <a16:colId xmlns:a16="http://schemas.microsoft.com/office/drawing/2014/main" val="70235982"/>
                    </a:ext>
                  </a:extLst>
                </a:gridCol>
                <a:gridCol w="5092692">
                  <a:extLst>
                    <a:ext uri="{9D8B030D-6E8A-4147-A177-3AD203B41FA5}">
                      <a16:colId xmlns:a16="http://schemas.microsoft.com/office/drawing/2014/main" val="4152133051"/>
                    </a:ext>
                  </a:extLst>
                </a:gridCol>
              </a:tblGrid>
              <a:tr h="347456">
                <a:tc>
                  <a:txBody>
                    <a:bodyPr/>
                    <a:lstStyle/>
                    <a:p>
                      <a:r>
                        <a:rPr lang="en-GB" sz="2000" b="1" cap="none" spc="30">
                          <a:solidFill>
                            <a:schemeClr val="tx1"/>
                          </a:solidFill>
                          <a:effectLst/>
                        </a:rPr>
                        <a:t>Strengths</a:t>
                      </a:r>
                      <a:endParaRPr lang="en-GB" sz="2000" b="1" cap="none" spc="3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11330" marT="0" marB="0" anchor="ctr">
                    <a:lnL w="12700" cmpd="sng">
                      <a:noFill/>
                    </a:lnL>
                    <a:lnR w="12700" cmpd="sng">
                      <a:noFill/>
                    </a:lnR>
                    <a:lnT w="19050" cap="flat" cmpd="sng" algn="ctr">
                      <a:solidFill>
                        <a:schemeClr val="accent1"/>
                      </a:solidFill>
                      <a:prstDash val="solid"/>
                    </a:lnT>
                    <a:lnB w="38100" cmpd="sng">
                      <a:noFill/>
                    </a:lnB>
                    <a:noFill/>
                  </a:tcPr>
                </a:tc>
                <a:tc>
                  <a:txBody>
                    <a:bodyPr/>
                    <a:lstStyle/>
                    <a:p>
                      <a:r>
                        <a:rPr lang="en-GB" sz="2000" b="1" cap="none" spc="30">
                          <a:solidFill>
                            <a:schemeClr val="tx1"/>
                          </a:solidFill>
                          <a:effectLst/>
                        </a:rPr>
                        <a:t>Weaknesses</a:t>
                      </a:r>
                      <a:endParaRPr lang="en-GB" sz="2000" b="1" cap="none" spc="3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11330" marT="0" marB="0" anchor="ctr">
                    <a:lnL w="12700" cmpd="sng">
                      <a:noFill/>
                    </a:lnL>
                    <a:lnR w="12700" cmpd="sng">
                      <a:noFill/>
                    </a:lnR>
                    <a:lnT w="19050" cap="flat" cmpd="sng" algn="ctr">
                      <a:solidFill>
                        <a:schemeClr val="accent1"/>
                      </a:solidFill>
                      <a:prstDash val="solid"/>
                    </a:lnT>
                    <a:lnB w="38100" cmpd="sng">
                      <a:noFill/>
                    </a:lnB>
                    <a:noFill/>
                  </a:tcPr>
                </a:tc>
                <a:extLst>
                  <a:ext uri="{0D108BD9-81ED-4DB2-BD59-A6C34878D82A}">
                    <a16:rowId xmlns:a16="http://schemas.microsoft.com/office/drawing/2014/main" val="2907293522"/>
                  </a:ext>
                </a:extLst>
              </a:tr>
              <a:tr h="951727">
                <a:tc>
                  <a:txBody>
                    <a:bodyPr/>
                    <a:lstStyle/>
                    <a:p>
                      <a:pPr marL="342900" lvl="0" indent="-342900">
                        <a:buFont typeface="+mj-lt"/>
                        <a:buAutoNum type="arabicPeriod"/>
                      </a:pPr>
                      <a:r>
                        <a:rPr lang="en-GB" sz="1500" b="1" cap="none" spc="0">
                          <a:solidFill>
                            <a:schemeClr val="tx1"/>
                          </a:solidFill>
                          <a:effectLst/>
                        </a:rPr>
                        <a:t>Cheap clothing</a:t>
                      </a:r>
                    </a:p>
                    <a:p>
                      <a:pPr marL="342900" lvl="0" indent="-342900">
                        <a:buFont typeface="+mj-lt"/>
                        <a:buAutoNum type="arabicPeriod"/>
                      </a:pPr>
                      <a:r>
                        <a:rPr lang="en-GB" sz="1500" b="1" cap="none" spc="0">
                          <a:solidFill>
                            <a:schemeClr val="tx1"/>
                          </a:solidFill>
                          <a:effectLst/>
                        </a:rPr>
                        <a:t>Sells a variety of products</a:t>
                      </a:r>
                    </a:p>
                    <a:p>
                      <a:pPr marL="342900" lvl="0" indent="-342900">
                        <a:buFont typeface="+mj-lt"/>
                        <a:buAutoNum type="arabicPeriod"/>
                      </a:pPr>
                      <a:r>
                        <a:rPr lang="en-GB" sz="1500" b="1" cap="none" spc="0">
                          <a:solidFill>
                            <a:schemeClr val="tx1"/>
                          </a:solidFill>
                          <a:effectLst/>
                        </a:rPr>
                        <a:t>International shipping</a:t>
                      </a:r>
                    </a:p>
                    <a:p>
                      <a:pPr marL="342900" lvl="0" indent="-342900">
                        <a:buFont typeface="+mj-lt"/>
                        <a:buAutoNum type="arabicPeriod"/>
                      </a:pPr>
                      <a:r>
                        <a:rPr lang="en-GB" sz="1500" b="1" cap="none" spc="0">
                          <a:solidFill>
                            <a:schemeClr val="tx1"/>
                          </a:solidFill>
                          <a:effectLst/>
                        </a:rPr>
                        <a:t>Loyalty system</a:t>
                      </a:r>
                      <a:endParaRPr lang="en-GB" sz="150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84976" marT="0" marB="0">
                    <a:lnL w="12700" cmpd="sng">
                      <a:noFill/>
                      <a:prstDash val="solid"/>
                    </a:lnL>
                    <a:lnR w="12700" cmpd="sng">
                      <a:noFill/>
                      <a:prstDash val="solid"/>
                    </a:lnR>
                    <a:lnT w="38100" cmpd="sng">
                      <a:noFill/>
                    </a:lnT>
                    <a:lnB w="9525" cap="flat" cmpd="sng" algn="ctr">
                      <a:solidFill>
                        <a:schemeClr val="accent1"/>
                      </a:solidFill>
                      <a:prstDash val="solid"/>
                    </a:lnB>
                    <a:noFill/>
                  </a:tcPr>
                </a:tc>
                <a:tc>
                  <a:txBody>
                    <a:bodyPr/>
                    <a:lstStyle/>
                    <a:p>
                      <a:pPr marL="342900" lvl="0" indent="-342900">
                        <a:buFont typeface="+mj-lt"/>
                        <a:buAutoNum type="arabicPeriod"/>
                      </a:pPr>
                      <a:r>
                        <a:rPr lang="en-GB" sz="1500" cap="none" spc="0" dirty="0">
                          <a:solidFill>
                            <a:schemeClr val="tx1"/>
                          </a:solidFill>
                          <a:effectLst/>
                        </a:rPr>
                        <a:t>Shipping time taking up to 2 weeks</a:t>
                      </a:r>
                    </a:p>
                    <a:p>
                      <a:pPr marL="342900" lvl="0" indent="-342900">
                        <a:buFont typeface="+mj-lt"/>
                        <a:buAutoNum type="arabicPeriod"/>
                      </a:pPr>
                      <a:r>
                        <a:rPr lang="en-GB" sz="1500" cap="none" spc="0" dirty="0">
                          <a:solidFill>
                            <a:schemeClr val="tx1"/>
                          </a:solidFill>
                          <a:effectLst/>
                        </a:rPr>
                        <a:t>Not environmentally friendly</a:t>
                      </a:r>
                    </a:p>
                    <a:p>
                      <a:pPr marL="342900" lvl="0" indent="-342900">
                        <a:buFont typeface="+mj-lt"/>
                        <a:buAutoNum type="arabicPeriod"/>
                      </a:pPr>
                      <a:r>
                        <a:rPr lang="en-GB" sz="1500" cap="none" spc="0" dirty="0">
                          <a:solidFill>
                            <a:schemeClr val="tx1"/>
                          </a:solidFill>
                          <a:effectLst/>
                        </a:rPr>
                        <a:t>Treatment of staff</a:t>
                      </a:r>
                    </a:p>
                  </a:txBody>
                  <a:tcPr marL="0" marR="84976" marT="0" marB="0">
                    <a:lnL w="12700" cmpd="sng">
                      <a:noFill/>
                      <a:prstDash val="solid"/>
                    </a:lnL>
                    <a:lnR w="12700" cmpd="sng">
                      <a:noFill/>
                      <a:prstDash val="solid"/>
                    </a:lnR>
                    <a:lnT w="38100" cmpd="sng">
                      <a:noFill/>
                    </a:lnT>
                    <a:lnB w="9525" cap="flat" cmpd="sng" algn="ctr">
                      <a:solidFill>
                        <a:schemeClr val="accent1"/>
                      </a:solidFill>
                      <a:prstDash val="solid"/>
                    </a:lnB>
                    <a:noFill/>
                  </a:tcPr>
                </a:tc>
                <a:extLst>
                  <a:ext uri="{0D108BD9-81ED-4DB2-BD59-A6C34878D82A}">
                    <a16:rowId xmlns:a16="http://schemas.microsoft.com/office/drawing/2014/main" val="2766885509"/>
                  </a:ext>
                </a:extLst>
              </a:tr>
              <a:tr h="271922">
                <a:tc>
                  <a:txBody>
                    <a:bodyPr/>
                    <a:lstStyle/>
                    <a:p>
                      <a:r>
                        <a:rPr lang="en-GB" sz="1500" b="1" cap="none" spc="0">
                          <a:solidFill>
                            <a:schemeClr val="tx1"/>
                          </a:solidFill>
                          <a:effectLst/>
                        </a:rPr>
                        <a:t>Opportunities</a:t>
                      </a:r>
                      <a:endParaRPr lang="en-GB" sz="150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56650" marR="84976" marT="0" marB="0">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tc>
                  <a:txBody>
                    <a:bodyPr/>
                    <a:lstStyle/>
                    <a:p>
                      <a:r>
                        <a:rPr lang="en-GB" sz="1500" cap="none" spc="0">
                          <a:solidFill>
                            <a:schemeClr val="tx1"/>
                          </a:solidFill>
                          <a:effectLst/>
                        </a:rPr>
                        <a:t>Threats</a:t>
                      </a:r>
                      <a:endParaRPr lang="en-GB" sz="15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56650" marR="84976" marT="0" marB="0">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extLst>
                  <a:ext uri="{0D108BD9-81ED-4DB2-BD59-A6C34878D82A}">
                    <a16:rowId xmlns:a16="http://schemas.microsoft.com/office/drawing/2014/main" val="3585750940"/>
                  </a:ext>
                </a:extLst>
              </a:tr>
              <a:tr h="1178329">
                <a:tc>
                  <a:txBody>
                    <a:bodyPr/>
                    <a:lstStyle/>
                    <a:p>
                      <a:pPr marL="342900" lvl="0" indent="-342900">
                        <a:buFont typeface="+mj-lt"/>
                        <a:buAutoNum type="arabicPeriod"/>
                      </a:pPr>
                      <a:r>
                        <a:rPr lang="en-GB" sz="1500" b="1" cap="none" spc="0">
                          <a:solidFill>
                            <a:schemeClr val="tx1"/>
                          </a:solidFill>
                          <a:effectLst/>
                        </a:rPr>
                        <a:t>Opening stores in different countries</a:t>
                      </a:r>
                    </a:p>
                    <a:p>
                      <a:pPr marL="342900" lvl="0" indent="-342900">
                        <a:buFont typeface="+mj-lt"/>
                        <a:buAutoNum type="arabicPeriod"/>
                      </a:pPr>
                      <a:r>
                        <a:rPr lang="en-GB" sz="1500" b="1" cap="none" spc="0">
                          <a:solidFill>
                            <a:schemeClr val="tx1"/>
                          </a:solidFill>
                          <a:effectLst/>
                        </a:rPr>
                        <a:t>Becoming more environmentally friendly </a:t>
                      </a:r>
                    </a:p>
                    <a:p>
                      <a:pPr marL="342900" lvl="0" indent="-342900">
                        <a:buFont typeface="+mj-lt"/>
                        <a:buAutoNum type="arabicPeriod"/>
                      </a:pPr>
                      <a:r>
                        <a:rPr lang="en-GB" sz="1500" b="1" cap="none" spc="0">
                          <a:solidFill>
                            <a:schemeClr val="tx1"/>
                          </a:solidFill>
                          <a:effectLst/>
                        </a:rPr>
                        <a:t>Encourage higher class individuals to shop on the website</a:t>
                      </a:r>
                    </a:p>
                    <a:p>
                      <a:pPr marL="342900" lvl="0" indent="-342900">
                        <a:buFont typeface="+mj-lt"/>
                        <a:buAutoNum type="arabicPeriod"/>
                      </a:pPr>
                      <a:r>
                        <a:rPr lang="en-GB" sz="1500" b="1" cap="none" spc="0">
                          <a:solidFill>
                            <a:schemeClr val="tx1"/>
                          </a:solidFill>
                          <a:effectLst/>
                        </a:rPr>
                        <a:t>New branding ideas</a:t>
                      </a:r>
                      <a:endParaRPr lang="en-GB" sz="150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84976" marT="0" marB="0">
                    <a:lnL w="12700" cmpd="sng">
                      <a:noFill/>
                      <a:prstDash val="solid"/>
                    </a:lnL>
                    <a:lnR w="12700" cmpd="sng">
                      <a:noFill/>
                      <a:prstDash val="solid"/>
                    </a:lnR>
                    <a:lnT w="12700" cmpd="sng">
                      <a:noFill/>
                      <a:prstDash val="solid"/>
                    </a:lnT>
                    <a:lnB w="12700" cmpd="sng">
                      <a:noFill/>
                      <a:prstDash val="solid"/>
                    </a:lnB>
                    <a:noFill/>
                  </a:tcPr>
                </a:tc>
                <a:tc>
                  <a:txBody>
                    <a:bodyPr/>
                    <a:lstStyle/>
                    <a:p>
                      <a:pPr marL="342900" lvl="0" indent="-342900">
                        <a:buFont typeface="+mj-lt"/>
                        <a:buAutoNum type="arabicPeriod"/>
                      </a:pPr>
                      <a:r>
                        <a:rPr lang="en-GB" sz="1500" cap="none" spc="0" dirty="0">
                          <a:solidFill>
                            <a:schemeClr val="tx1"/>
                          </a:solidFill>
                          <a:effectLst/>
                        </a:rPr>
                        <a:t>Businesses like amazon</a:t>
                      </a:r>
                    </a:p>
                    <a:p>
                      <a:pPr marL="342900" lvl="0" indent="-342900">
                        <a:buFont typeface="+mj-lt"/>
                        <a:buAutoNum type="arabicPeriod"/>
                      </a:pPr>
                      <a:r>
                        <a:rPr lang="en-GB" sz="1500" cap="none" spc="0" dirty="0">
                          <a:solidFill>
                            <a:schemeClr val="tx1"/>
                          </a:solidFill>
                          <a:effectLst/>
                        </a:rPr>
                        <a:t>Data breaches</a:t>
                      </a:r>
                    </a:p>
                    <a:p>
                      <a:pPr marL="342900" lvl="0" indent="-342900">
                        <a:buFont typeface="+mj-lt"/>
                        <a:buAutoNum type="arabicPeriod"/>
                      </a:pPr>
                      <a:r>
                        <a:rPr lang="en-GB" sz="1500" cap="none" spc="0" dirty="0">
                          <a:solidFill>
                            <a:schemeClr val="tx1"/>
                          </a:solidFill>
                          <a:effectLst/>
                        </a:rPr>
                        <a:t>Workers revealing how badly their treated or how badly their paid in their warehouses. </a:t>
                      </a:r>
                      <a:endParaRPr lang="en-GB" sz="1500"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84976" marT="0" marB="0">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1133310238"/>
                  </a:ext>
                </a:extLst>
              </a:tr>
            </a:tbl>
          </a:graphicData>
        </a:graphic>
      </p:graphicFrame>
    </p:spTree>
    <p:extLst>
      <p:ext uri="{BB962C8B-B14F-4D97-AF65-F5344CB8AC3E}">
        <p14:creationId xmlns:p14="http://schemas.microsoft.com/office/powerpoint/2010/main" val="1993339591"/>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97B7A4-E76A-47C7-2B69-35D9177399EB}"/>
              </a:ext>
            </a:extLst>
          </p:cNvPr>
          <p:cNvSpPr>
            <a:spLocks noGrp="1"/>
          </p:cNvSpPr>
          <p:nvPr>
            <p:ph type="title"/>
          </p:nvPr>
        </p:nvSpPr>
        <p:spPr/>
        <p:txBody>
          <a:bodyPr/>
          <a:lstStyle/>
          <a:p>
            <a:r>
              <a:rPr lang="en-GB" dirty="0"/>
              <a:t>Stakeholder analysis</a:t>
            </a:r>
          </a:p>
        </p:txBody>
      </p:sp>
      <p:graphicFrame>
        <p:nvGraphicFramePr>
          <p:cNvPr id="5" name="Content Placeholder 2">
            <a:extLst>
              <a:ext uri="{FF2B5EF4-FFF2-40B4-BE49-F238E27FC236}">
                <a16:creationId xmlns:a16="http://schemas.microsoft.com/office/drawing/2014/main" id="{82BCF75A-AF62-71A1-A76C-282573B61815}"/>
              </a:ext>
            </a:extLst>
          </p:cNvPr>
          <p:cNvGraphicFramePr>
            <a:graphicFrameLocks noGrp="1"/>
          </p:cNvGraphicFramePr>
          <p:nvPr>
            <p:ph idx="1"/>
          </p:nvPr>
        </p:nvGraphicFramePr>
        <p:xfrm>
          <a:off x="685801" y="2142067"/>
          <a:ext cx="10131425" cy="36491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058723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35628C-C7C5-3413-E809-5BA0D7612A73}"/>
              </a:ext>
            </a:extLst>
          </p:cNvPr>
          <p:cNvSpPr>
            <a:spLocks noGrp="1"/>
          </p:cNvSpPr>
          <p:nvPr>
            <p:ph type="title"/>
          </p:nvPr>
        </p:nvSpPr>
        <p:spPr/>
        <p:txBody>
          <a:bodyPr/>
          <a:lstStyle/>
          <a:p>
            <a:r>
              <a:rPr lang="en-GB"/>
              <a:t>recommendations </a:t>
            </a:r>
            <a:endParaRPr lang="en-GB" dirty="0"/>
          </a:p>
        </p:txBody>
      </p:sp>
      <p:graphicFrame>
        <p:nvGraphicFramePr>
          <p:cNvPr id="5" name="Content Placeholder 2">
            <a:extLst>
              <a:ext uri="{FF2B5EF4-FFF2-40B4-BE49-F238E27FC236}">
                <a16:creationId xmlns:a16="http://schemas.microsoft.com/office/drawing/2014/main" id="{5B3EF86E-D1AD-EE93-D18C-448DD992A746}"/>
              </a:ext>
            </a:extLst>
          </p:cNvPr>
          <p:cNvGraphicFramePr>
            <a:graphicFrameLocks noGrp="1"/>
          </p:cNvGraphicFramePr>
          <p:nvPr>
            <p:ph idx="1"/>
          </p:nvPr>
        </p:nvGraphicFramePr>
        <p:xfrm>
          <a:off x="685801" y="2142067"/>
          <a:ext cx="10131425" cy="36491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231387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A94A87-E56A-813B-A064-C6F28F9ABB4E}"/>
              </a:ext>
            </a:extLst>
          </p:cNvPr>
          <p:cNvSpPr>
            <a:spLocks noGrp="1"/>
          </p:cNvSpPr>
          <p:nvPr>
            <p:ph type="title"/>
          </p:nvPr>
        </p:nvSpPr>
        <p:spPr/>
        <p:txBody>
          <a:bodyPr/>
          <a:lstStyle/>
          <a:p>
            <a:r>
              <a:rPr lang="en-GB" dirty="0" err="1"/>
              <a:t>rEFERENCES</a:t>
            </a:r>
            <a:endParaRPr lang="en-GB" dirty="0"/>
          </a:p>
        </p:txBody>
      </p:sp>
      <p:sp>
        <p:nvSpPr>
          <p:cNvPr id="3" name="Content Placeholder 2">
            <a:extLst>
              <a:ext uri="{FF2B5EF4-FFF2-40B4-BE49-F238E27FC236}">
                <a16:creationId xmlns:a16="http://schemas.microsoft.com/office/drawing/2014/main" id="{C2668C21-5055-6B13-485B-89951D724AFA}"/>
              </a:ext>
            </a:extLst>
          </p:cNvPr>
          <p:cNvSpPr>
            <a:spLocks noGrp="1"/>
          </p:cNvSpPr>
          <p:nvPr>
            <p:ph idx="1"/>
          </p:nvPr>
        </p:nvSpPr>
        <p:spPr/>
        <p:txBody>
          <a:bodyPr/>
          <a:lstStyle/>
          <a:p>
            <a:r>
              <a:rPr lang="en-GB" sz="1800" dirty="0" err="1">
                <a:effectLst/>
                <a:latin typeface="Calibri" panose="020F0502020204030204" pitchFamily="34" charset="0"/>
                <a:ea typeface="Calibri" panose="020F0502020204030204" pitchFamily="34" charset="0"/>
                <a:cs typeface="Times New Roman" panose="02020603050405020304" pitchFamily="18" charset="0"/>
              </a:rPr>
              <a:t>Sammut</a:t>
            </a:r>
            <a:r>
              <a:rPr lang="en-GB" sz="1800" dirty="0">
                <a:effectLst/>
                <a:latin typeface="Calibri" panose="020F0502020204030204" pitchFamily="34" charset="0"/>
                <a:ea typeface="Calibri" panose="020F0502020204030204" pitchFamily="34" charset="0"/>
                <a:cs typeface="Times New Roman" panose="02020603050405020304" pitchFamily="18" charset="0"/>
              </a:rPr>
              <a:t>-Bonnici Tanya (July 2022) strategic management. Received from </a:t>
            </a:r>
            <a:r>
              <a:rPr lang="en-GB" sz="1800" u="sng" dirty="0">
                <a:effectLst/>
                <a:latin typeface="Calibri" panose="020F0502020204030204" pitchFamily="34"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https://www.researchgate.net/publication/272352897_Strategic_Management</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CFI Team (October 2022) strategic management, the formulation and implementation of a strategy. Received from </a:t>
            </a:r>
            <a:r>
              <a:rPr lang="en-GB" sz="1800" u="sng" dirty="0">
                <a:effectLst/>
                <a:latin typeface="Calibri" panose="020F0502020204030204" pitchFamily="34"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https://corporatefinanceinstitute.com/resources/management/strategic-management/</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800" dirty="0" err="1">
                <a:effectLst/>
                <a:latin typeface="Calibri" panose="020F0502020204030204" pitchFamily="34" charset="0"/>
                <a:ea typeface="Calibri" panose="020F0502020204030204" pitchFamily="34" charset="0"/>
                <a:cs typeface="Times New Roman" panose="02020603050405020304" pitchFamily="18" charset="0"/>
              </a:rPr>
              <a:t>Jhajharia</a:t>
            </a:r>
            <a:r>
              <a:rPr lang="en-GB" sz="1800" dirty="0">
                <a:effectLst/>
                <a:latin typeface="Calibri" panose="020F0502020204030204" pitchFamily="34" charset="0"/>
                <a:ea typeface="Calibri" panose="020F0502020204030204" pitchFamily="34" charset="0"/>
                <a:cs typeface="Times New Roman" panose="02020603050405020304" pitchFamily="18" charset="0"/>
              </a:rPr>
              <a:t>, Shweta (April 2021) Why strategic management is important in 2021? Received from </a:t>
            </a:r>
            <a:r>
              <a:rPr lang="en-GB" sz="1800" u="sng" dirty="0">
                <a:effectLst/>
                <a:latin typeface="Calibri" panose="020F0502020204030204" pitchFamily="34" charset="0"/>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https://www.linkedin.com/pulse/why-strategic-management-important-2021-shweta-jhajharia</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Faithfull, Mark (February 2021) </a:t>
            </a:r>
            <a:r>
              <a:rPr lang="en-GB" sz="1800" kern="1800" dirty="0">
                <a:effectLst/>
                <a:latin typeface="Calibri" panose="020F0502020204030204" pitchFamily="34" charset="0"/>
                <a:ea typeface="Times New Roman" panose="02020603050405020304" pitchFamily="18" charset="0"/>
                <a:cs typeface="Calibri" panose="020F0502020204030204" pitchFamily="34" charset="0"/>
              </a:rPr>
              <a:t>Shein: Is China’s Mysterious $15 Billion Fast Fashion Retailer Ready For Stores? Received from </a:t>
            </a:r>
            <a:r>
              <a:rPr lang="en-GB" sz="1800" u="sng" kern="1800" dirty="0">
                <a:effectLst/>
                <a:latin typeface="Calibri" panose="020F0502020204030204" pitchFamily="34" charset="0"/>
                <a:ea typeface="Times New Roman" panose="02020603050405020304" pitchFamily="18" charset="0"/>
                <a:cs typeface="Calibri" panose="020F0502020204030204" pitchFamily="34" charset="0"/>
                <a:hlinkClick r:id="rId5">
                  <a:extLst>
                    <a:ext uri="{A12FA001-AC4F-418D-AE19-62706E023703}">
                      <ahyp:hlinkClr xmlns:ahyp="http://schemas.microsoft.com/office/drawing/2018/hyperlinkcolor" val="tx"/>
                    </a:ext>
                  </a:extLst>
                </a:hlinkClick>
              </a:rPr>
              <a:t>https://www.forbes.com/sites/markfaithfull/2021/02/10/shein-is-chinas-mysterious-15-billion-fast-fashion-retailer-ready-for-stores/?sh=74624ffa6df5</a:t>
            </a:r>
            <a:r>
              <a:rPr lang="en-GB" sz="1800" kern="1800" dirty="0">
                <a:effectLst/>
                <a:latin typeface="Calibri" panose="020F0502020204030204" pitchFamily="34" charset="0"/>
                <a:ea typeface="Times New Roman" panose="02020603050405020304" pitchFamily="18" charset="0"/>
                <a:cs typeface="Calibri" panose="020F0502020204030204" pitchFamily="34"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24332632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F02E5-A10D-0919-84D4-D01E456A509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3211015-6DE4-5476-4A7F-1FD640BB25B4}"/>
              </a:ext>
            </a:extLst>
          </p:cNvPr>
          <p:cNvSpPr>
            <a:spLocks noGrp="1"/>
          </p:cNvSpPr>
          <p:nvPr>
            <p:ph idx="1"/>
          </p:nvPr>
        </p:nvSpPr>
        <p:spPr/>
        <p:txBody>
          <a:bodyPr>
            <a:normAutofit fontScale="92500" lnSpcReduction="10000"/>
          </a:bodyPr>
          <a:lstStyle/>
          <a:p>
            <a:r>
              <a:rPr lang="en-GB" sz="1800" dirty="0" err="1">
                <a:effectLst/>
                <a:latin typeface="Calibri" panose="020F0502020204030204" pitchFamily="34" charset="0"/>
                <a:ea typeface="Calibri" panose="020F0502020204030204" pitchFamily="34" charset="0"/>
                <a:cs typeface="Times New Roman" panose="02020603050405020304" pitchFamily="18" charset="0"/>
              </a:rPr>
              <a:t>Tarlton</a:t>
            </a:r>
            <a:r>
              <a:rPr lang="en-GB" sz="1800" dirty="0">
                <a:effectLst/>
                <a:latin typeface="Calibri" panose="020F0502020204030204" pitchFamily="34" charset="0"/>
                <a:ea typeface="Calibri" panose="020F0502020204030204" pitchFamily="34" charset="0"/>
                <a:cs typeface="Times New Roman" panose="02020603050405020304" pitchFamily="18" charset="0"/>
              </a:rPr>
              <a:t>, Amanda (November 2021) Is SHEIN – the cheap clothing brand all over Instagram – a scam? Received from </a:t>
            </a:r>
            <a:r>
              <a:rPr lang="en-GB" sz="1800" u="sng" dirty="0">
                <a:effectLst/>
                <a:latin typeface="Calibri" panose="020F0502020204030204" pitchFamily="34"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https://www.reviewed.com/lifestyle/features/shein-review-is-the-popular-instagram-clothing-brand-a-scam</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Pinnock, Olivia (August 2021) what do we know about SHEIN? Received from </a:t>
            </a:r>
            <a:r>
              <a:rPr lang="en-GB" sz="1800" u="sng" dirty="0">
                <a:effectLst/>
                <a:latin typeface="Calibri" panose="020F0502020204030204" pitchFamily="34"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https://www.drapersonline.com/insight/what-do-we-know-about-shein</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800" dirty="0" err="1">
                <a:effectLst/>
                <a:latin typeface="Calibri" panose="020F0502020204030204" pitchFamily="34" charset="0"/>
                <a:ea typeface="Calibri" panose="020F0502020204030204" pitchFamily="34" charset="0"/>
                <a:cs typeface="Times New Roman" panose="02020603050405020304" pitchFamily="18" charset="0"/>
              </a:rPr>
              <a:t>Grégorie</a:t>
            </a:r>
            <a:r>
              <a:rPr lang="en-GB" sz="1800" dirty="0">
                <a:effectLst/>
                <a:latin typeface="Calibri" panose="020F0502020204030204" pitchFamily="34" charset="0"/>
                <a:ea typeface="Calibri" panose="020F0502020204030204" pitchFamily="34" charset="0"/>
                <a:cs typeface="Times New Roman" panose="02020603050405020304" pitchFamily="18" charset="0"/>
              </a:rPr>
              <a:t>, Patrick (February 2022) Stakeholder analysis: definitions, tools, and techniques. Received from </a:t>
            </a:r>
            <a:r>
              <a:rPr lang="en-GB" sz="1800" u="sng" dirty="0">
                <a:effectLst/>
                <a:latin typeface="Calibri" panose="020F0502020204030204" pitchFamily="34" charset="0"/>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https://www.boreal-is.com/blog/what-is-stakeholder-analysis/</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Gordon, Jason (April 2022) Bowman’s clock – strategy. Received from </a:t>
            </a:r>
            <a:r>
              <a:rPr lang="en-GB" sz="1800" u="sng" dirty="0">
                <a:effectLst/>
                <a:latin typeface="Calibri" panose="020F0502020204030204" pitchFamily="34" charset="0"/>
                <a:ea typeface="Calibri" panose="020F050202020403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https://thebusinessprofessor.com/en_US/business-management-amp-operations-strategy-entrepreneurship-amp-innovation/bowmans-clock</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Bruin, Lars de (April 2021 </a:t>
            </a:r>
            <a:r>
              <a:rPr lang="en-GB" sz="1800" dirty="0">
                <a:effectLst/>
                <a:latin typeface="Calibri" panose="020F0502020204030204" pitchFamily="34" charset="0"/>
                <a:ea typeface="Calibri" panose="020F0502020204030204" pitchFamily="34" charset="0"/>
                <a:cs typeface="Calibri" panose="020F0502020204030204" pitchFamily="34" charset="0"/>
              </a:rPr>
              <a:t>Porter’s Generic Strategies: Differentiation, Cost Leadership and Focus. Received from </a:t>
            </a:r>
            <a:r>
              <a:rPr lang="en-GB" sz="1800" u="sng" dirty="0">
                <a:effectLst/>
                <a:latin typeface="Calibri" panose="020F0502020204030204" pitchFamily="34" charset="0"/>
                <a:ea typeface="Calibri" panose="020F0502020204030204" pitchFamily="34" charset="0"/>
                <a:cs typeface="Calibri" panose="020F0502020204030204" pitchFamily="34" charset="0"/>
                <a:hlinkClick r:id="rId6">
                  <a:extLst>
                    <a:ext uri="{A12FA001-AC4F-418D-AE19-62706E023703}">
                      <ahyp:hlinkClr xmlns:ahyp="http://schemas.microsoft.com/office/drawing/2018/hyperlinkcolor" val="tx"/>
                    </a:ext>
                  </a:extLst>
                </a:hlinkClick>
              </a:rPr>
              <a:t>https://www.business-to-you.com/porter-generic-strategies-differentiation-cost-leadership-focus/</a:t>
            </a:r>
            <a:r>
              <a:rPr lang="en-GB" sz="1800" dirty="0">
                <a:effectLst/>
                <a:latin typeface="Calibri" panose="020F0502020204030204" pitchFamily="34" charset="0"/>
                <a:ea typeface="Calibri" panose="020F0502020204030204" pitchFamily="34" charset="0"/>
                <a:cs typeface="Calibri" panose="020F0502020204030204" pitchFamily="34"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176257229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docProps/app.xml><?xml version="1.0" encoding="utf-8"?>
<Properties xmlns="http://schemas.openxmlformats.org/officeDocument/2006/extended-properties" xmlns:vt="http://schemas.openxmlformats.org/officeDocument/2006/docPropsVTypes">
  <Template>Celestial</Template>
  <TotalTime>1776</TotalTime>
  <Words>933</Words>
  <Application>Microsoft Macintosh PowerPoint</Application>
  <PresentationFormat>Widescreen</PresentationFormat>
  <Paragraphs>59</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Calibri Light</vt:lpstr>
      <vt:lpstr>Celestial</vt:lpstr>
      <vt:lpstr>Strategies for Resilience  and Prosperity</vt:lpstr>
      <vt:lpstr>Strategic management</vt:lpstr>
      <vt:lpstr>SHEIN AS AN ORGANISATION</vt:lpstr>
      <vt:lpstr>Porter’s generic strategy</vt:lpstr>
      <vt:lpstr>Bowman’s strategic clock</vt:lpstr>
      <vt:lpstr>Management tools within sHEIN</vt:lpstr>
      <vt:lpstr>SWOT ANALYSIS</vt:lpstr>
      <vt:lpstr>Stakeholder analysis</vt:lpstr>
      <vt:lpstr>recommendations </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Strategies for Resilience  and Prosperity WITHIN SHEIN</dc:title>
  <dc:creator>Nia-Mai Hopcroft (2003405)</dc:creator>
  <cp:lastModifiedBy>Nia-Mai Hopcroft (2003405)</cp:lastModifiedBy>
  <cp:revision>12</cp:revision>
  <dcterms:created xsi:type="dcterms:W3CDTF">2022-11-09T14:11:19Z</dcterms:created>
  <dcterms:modified xsi:type="dcterms:W3CDTF">2022-11-10T19:48:04Z</dcterms:modified>
</cp:coreProperties>
</file>