
<file path=[Content_Types].xml><?xml version="1.0" encoding="utf-8"?>
<Types xmlns="http://schemas.openxmlformats.org/package/2006/content-types">
  <Default Extension="jpeg" ContentType="image/jpeg"/>
  <Default Extension="jpg" ContentType="image/jpeg"/>
  <Default Extension="jpg&amp;ehk=ALDtMCiGLslDJwIeQaX6EQ&amp;r=0&amp;pid=OfficeInsert" ContentType="image/jpeg"/>
  <Default Extension="jpg&amp;ehk=lvxOtnj3nxKTAxCBxoLCzA&amp;r=0&amp;pid=OfficeInsert" ContentType="image/jpeg"/>
  <Default Extension="jpg&amp;ehk=QwU1vWgbgyMuoGXMwMj4tw&amp;r=0&amp;pid=OfficeInsert" ContentType="image/jpeg"/>
  <Default Extension="jpg&amp;ehk=toXI"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72" r:id="rId5"/>
    <p:sldMasterId id="2147483685" r:id="rId6"/>
  </p:sldMasterIdLst>
  <p:notesMasterIdLst>
    <p:notesMasterId r:id="rId38"/>
  </p:notesMasterIdLst>
  <p:handoutMasterIdLst>
    <p:handoutMasterId r:id="rId39"/>
  </p:handoutMasterIdLst>
  <p:sldIdLst>
    <p:sldId id="351" r:id="rId7"/>
    <p:sldId id="352" r:id="rId8"/>
    <p:sldId id="257" r:id="rId9"/>
    <p:sldId id="281" r:id="rId10"/>
    <p:sldId id="282" r:id="rId11"/>
    <p:sldId id="280" r:id="rId12"/>
    <p:sldId id="291" r:id="rId13"/>
    <p:sldId id="292" r:id="rId14"/>
    <p:sldId id="298" r:id="rId15"/>
    <p:sldId id="294" r:id="rId16"/>
    <p:sldId id="295" r:id="rId17"/>
    <p:sldId id="296" r:id="rId18"/>
    <p:sldId id="299" r:id="rId19"/>
    <p:sldId id="300" r:id="rId20"/>
    <p:sldId id="279" r:id="rId21"/>
    <p:sldId id="261" r:id="rId22"/>
    <p:sldId id="262" r:id="rId23"/>
    <p:sldId id="305" r:id="rId24"/>
    <p:sldId id="301" r:id="rId25"/>
    <p:sldId id="297" r:id="rId26"/>
    <p:sldId id="307" r:id="rId27"/>
    <p:sldId id="310" r:id="rId28"/>
    <p:sldId id="258" r:id="rId29"/>
    <p:sldId id="260" r:id="rId30"/>
    <p:sldId id="264" r:id="rId31"/>
    <p:sldId id="266" r:id="rId32"/>
    <p:sldId id="267" r:id="rId33"/>
    <p:sldId id="269" r:id="rId34"/>
    <p:sldId id="277" r:id="rId35"/>
    <p:sldId id="275" r:id="rId36"/>
    <p:sldId id="273" r:id="rId3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20" d="100"/>
          <a:sy n="120" d="100"/>
        </p:scale>
        <p:origin x="1344"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handoutMaster" Target="handoutMasters/handoutMaster1.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theme" Target="theme/theme1.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4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tableStyles" Target="tableStyles.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avin Hill John" userId="d5d254bb-8cb5-43d9-acbe-a464e6b79ec9" providerId="ADAL" clId="{DCBBD61A-1D36-4715-A6A5-78DA499167D8}"/>
    <pc:docChg chg="delSld">
      <pc:chgData name="Gavin Hill John" userId="d5d254bb-8cb5-43d9-acbe-a464e6b79ec9" providerId="ADAL" clId="{DCBBD61A-1D36-4715-A6A5-78DA499167D8}" dt="2022-11-06T09:48:32.292" v="0" actId="47"/>
      <pc:docMkLst>
        <pc:docMk/>
      </pc:docMkLst>
      <pc:sldChg chg="del">
        <pc:chgData name="Gavin Hill John" userId="d5d254bb-8cb5-43d9-acbe-a464e6b79ec9" providerId="ADAL" clId="{DCBBD61A-1D36-4715-A6A5-78DA499167D8}" dt="2022-11-06T09:48:32.292" v="0" actId="47"/>
        <pc:sldMkLst>
          <pc:docMk/>
          <pc:sldMk cId="3408955283" sldId="256"/>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4155779-4E7C-45D6-B8F6-33065BDAA632}" type="doc">
      <dgm:prSet loTypeId="urn:microsoft.com/office/officeart/2005/8/layout/pyramid1" loCatId="pyramid" qsTypeId="urn:microsoft.com/office/officeart/2005/8/quickstyle/simple1" qsCatId="simple" csTypeId="urn:microsoft.com/office/officeart/2005/8/colors/accent1_2" csCatId="accent1" phldr="1"/>
      <dgm:spPr/>
    </dgm:pt>
    <dgm:pt modelId="{B5AA93F3-EC53-4280-80C1-3AD22805EB58}">
      <dgm:prSet phldrT="[Text]"/>
      <dgm:spPr/>
      <dgm:t>
        <a:bodyPr/>
        <a:lstStyle/>
        <a:p>
          <a:r>
            <a:rPr lang="en-GB" b="0" dirty="0">
              <a:solidFill>
                <a:schemeClr val="bg1"/>
              </a:solidFill>
              <a:latin typeface="+mn-lt"/>
              <a:cs typeface="Arial" panose="020B0604020202020204" pitchFamily="34" charset="0"/>
            </a:rPr>
            <a:t>Job</a:t>
          </a:r>
        </a:p>
      </dgm:t>
    </dgm:pt>
    <dgm:pt modelId="{D61D6F19-680D-4F6C-B3BF-A857C629FE83}" type="parTrans" cxnId="{14A37346-882A-46F3-86DE-1D2C13E89BA4}">
      <dgm:prSet/>
      <dgm:spPr/>
      <dgm:t>
        <a:bodyPr/>
        <a:lstStyle/>
        <a:p>
          <a:endParaRPr lang="en-GB">
            <a:latin typeface="+mn-lt"/>
          </a:endParaRPr>
        </a:p>
      </dgm:t>
    </dgm:pt>
    <dgm:pt modelId="{B28716C5-7D40-47B9-B416-183153247C6D}" type="sibTrans" cxnId="{14A37346-882A-46F3-86DE-1D2C13E89BA4}">
      <dgm:prSet/>
      <dgm:spPr/>
      <dgm:t>
        <a:bodyPr/>
        <a:lstStyle/>
        <a:p>
          <a:endParaRPr lang="en-GB">
            <a:latin typeface="+mn-lt"/>
          </a:endParaRPr>
        </a:p>
      </dgm:t>
    </dgm:pt>
    <dgm:pt modelId="{B8FEE1B1-31F0-47D4-BBF2-B1AF4626AE3E}">
      <dgm:prSet phldrT="[Text]"/>
      <dgm:spPr/>
      <dgm:t>
        <a:bodyPr/>
        <a:lstStyle/>
        <a:p>
          <a:r>
            <a:rPr lang="en-GB" dirty="0">
              <a:solidFill>
                <a:schemeClr val="bg1"/>
              </a:solidFill>
              <a:latin typeface="+mn-lt"/>
              <a:cs typeface="Arial" panose="020B0604020202020204" pitchFamily="34" charset="0"/>
            </a:rPr>
            <a:t>Interview</a:t>
          </a:r>
        </a:p>
      </dgm:t>
    </dgm:pt>
    <dgm:pt modelId="{48466A30-BED9-49EA-A428-3564B24F45AB}" type="parTrans" cxnId="{7565465D-27C4-4475-A22C-EA2477DF0293}">
      <dgm:prSet/>
      <dgm:spPr/>
      <dgm:t>
        <a:bodyPr/>
        <a:lstStyle/>
        <a:p>
          <a:endParaRPr lang="en-GB">
            <a:latin typeface="+mn-lt"/>
          </a:endParaRPr>
        </a:p>
      </dgm:t>
    </dgm:pt>
    <dgm:pt modelId="{CB2E67DB-05E4-4883-9254-2504C2D24F2F}" type="sibTrans" cxnId="{7565465D-27C4-4475-A22C-EA2477DF0293}">
      <dgm:prSet/>
      <dgm:spPr/>
      <dgm:t>
        <a:bodyPr/>
        <a:lstStyle/>
        <a:p>
          <a:endParaRPr lang="en-GB">
            <a:latin typeface="+mn-lt"/>
          </a:endParaRPr>
        </a:p>
      </dgm:t>
    </dgm:pt>
    <dgm:pt modelId="{7C1C70DB-5194-4C61-9F07-E49F302FCA42}">
      <dgm:prSet phldrT="[Text]"/>
      <dgm:spPr/>
      <dgm:t>
        <a:bodyPr/>
        <a:lstStyle/>
        <a:p>
          <a:r>
            <a:rPr lang="en-GB" dirty="0">
              <a:solidFill>
                <a:schemeClr val="bg1"/>
              </a:solidFill>
              <a:latin typeface="+mn-lt"/>
              <a:cs typeface="Arial" panose="020B0604020202020204" pitchFamily="34" charset="0"/>
            </a:rPr>
            <a:t>Application process</a:t>
          </a:r>
        </a:p>
      </dgm:t>
    </dgm:pt>
    <dgm:pt modelId="{E1DDCFC6-ED35-4728-8079-BB79F70CE31B}" type="parTrans" cxnId="{81CF86E6-0506-4016-A0C7-5E92A97A9C6C}">
      <dgm:prSet/>
      <dgm:spPr/>
      <dgm:t>
        <a:bodyPr/>
        <a:lstStyle/>
        <a:p>
          <a:endParaRPr lang="en-GB">
            <a:latin typeface="+mn-lt"/>
          </a:endParaRPr>
        </a:p>
      </dgm:t>
    </dgm:pt>
    <dgm:pt modelId="{6DF5D243-38F1-4F65-A6BF-B024000FA0C9}" type="sibTrans" cxnId="{81CF86E6-0506-4016-A0C7-5E92A97A9C6C}">
      <dgm:prSet/>
      <dgm:spPr/>
      <dgm:t>
        <a:bodyPr/>
        <a:lstStyle/>
        <a:p>
          <a:endParaRPr lang="en-GB">
            <a:latin typeface="+mn-lt"/>
          </a:endParaRPr>
        </a:p>
      </dgm:t>
    </dgm:pt>
    <dgm:pt modelId="{5C405F90-9047-4EC3-8BA0-79ED4EFF7027}">
      <dgm:prSet phldrT="[Text]"/>
      <dgm:spPr/>
      <dgm:t>
        <a:bodyPr/>
        <a:lstStyle/>
        <a:p>
          <a:r>
            <a:rPr lang="en-GB" dirty="0">
              <a:solidFill>
                <a:schemeClr val="bg1"/>
              </a:solidFill>
              <a:latin typeface="+mn-lt"/>
              <a:cs typeface="Arial" panose="020B0604020202020204" pitchFamily="34" charset="0"/>
            </a:rPr>
            <a:t>Job description &amp; Person/job Specification</a:t>
          </a:r>
        </a:p>
      </dgm:t>
    </dgm:pt>
    <dgm:pt modelId="{4F718368-6721-46C4-A9F7-9BC7C4880452}" type="parTrans" cxnId="{9266D9F5-A64A-4BE6-B918-E9C35188DDD3}">
      <dgm:prSet/>
      <dgm:spPr/>
      <dgm:t>
        <a:bodyPr/>
        <a:lstStyle/>
        <a:p>
          <a:endParaRPr lang="en-GB">
            <a:latin typeface="+mn-lt"/>
          </a:endParaRPr>
        </a:p>
      </dgm:t>
    </dgm:pt>
    <dgm:pt modelId="{D4AFE249-C416-4EF8-A718-9D38D3B3E0F7}" type="sibTrans" cxnId="{9266D9F5-A64A-4BE6-B918-E9C35188DDD3}">
      <dgm:prSet/>
      <dgm:spPr/>
      <dgm:t>
        <a:bodyPr/>
        <a:lstStyle/>
        <a:p>
          <a:endParaRPr lang="en-GB">
            <a:latin typeface="+mn-lt"/>
          </a:endParaRPr>
        </a:p>
      </dgm:t>
    </dgm:pt>
    <dgm:pt modelId="{4E7A5EFA-5BC4-46CA-85C2-F8793FE403B7}">
      <dgm:prSet custT="1"/>
      <dgm:spPr/>
      <dgm:t>
        <a:bodyPr/>
        <a:lstStyle/>
        <a:p>
          <a:r>
            <a:rPr lang="en-GB" sz="2000" dirty="0">
              <a:latin typeface="+mn-lt"/>
              <a:cs typeface="Arial" panose="020B0604020202020204" pitchFamily="34" charset="0"/>
            </a:rPr>
            <a:t>Self readiness</a:t>
          </a:r>
        </a:p>
      </dgm:t>
    </dgm:pt>
    <dgm:pt modelId="{CBF1AFAE-4CC3-4B68-B6C1-45CFBA4FF04F}" type="parTrans" cxnId="{9070EEBF-0B19-4607-BEB2-888719021AB9}">
      <dgm:prSet/>
      <dgm:spPr/>
      <dgm:t>
        <a:bodyPr/>
        <a:lstStyle/>
        <a:p>
          <a:endParaRPr lang="en-GB">
            <a:latin typeface="+mn-lt"/>
          </a:endParaRPr>
        </a:p>
      </dgm:t>
    </dgm:pt>
    <dgm:pt modelId="{36566C4D-E449-478C-AF03-089E4D7EDCF2}" type="sibTrans" cxnId="{9070EEBF-0B19-4607-BEB2-888719021AB9}">
      <dgm:prSet/>
      <dgm:spPr/>
      <dgm:t>
        <a:bodyPr/>
        <a:lstStyle/>
        <a:p>
          <a:endParaRPr lang="en-GB">
            <a:latin typeface="+mn-lt"/>
          </a:endParaRPr>
        </a:p>
      </dgm:t>
    </dgm:pt>
    <dgm:pt modelId="{A14040F1-6CCB-4694-B65F-1046814C6F52}">
      <dgm:prSet custT="1"/>
      <dgm:spPr/>
      <dgm:t>
        <a:bodyPr/>
        <a:lstStyle/>
        <a:p>
          <a:endParaRPr lang="en-GB" sz="2400" dirty="0">
            <a:latin typeface="+mn-lt"/>
            <a:cs typeface="Arial" panose="020B0604020202020204" pitchFamily="34" charset="0"/>
          </a:endParaRPr>
        </a:p>
      </dgm:t>
    </dgm:pt>
    <dgm:pt modelId="{E8443052-819A-475C-B2EE-2362730BDA91}" type="parTrans" cxnId="{766C6236-22CF-4CC1-9D3B-80C0EEA60EF3}">
      <dgm:prSet/>
      <dgm:spPr/>
      <dgm:t>
        <a:bodyPr/>
        <a:lstStyle/>
        <a:p>
          <a:endParaRPr lang="en-GB">
            <a:latin typeface="+mn-lt"/>
          </a:endParaRPr>
        </a:p>
      </dgm:t>
    </dgm:pt>
    <dgm:pt modelId="{4FC1299C-1BA3-449E-96BA-FB19685E3741}" type="sibTrans" cxnId="{766C6236-22CF-4CC1-9D3B-80C0EEA60EF3}">
      <dgm:prSet/>
      <dgm:spPr/>
      <dgm:t>
        <a:bodyPr/>
        <a:lstStyle/>
        <a:p>
          <a:endParaRPr lang="en-GB">
            <a:latin typeface="+mn-lt"/>
          </a:endParaRPr>
        </a:p>
      </dgm:t>
    </dgm:pt>
    <dgm:pt modelId="{CD36292E-ACA6-4F71-9F4B-DF590B045137}">
      <dgm:prSet custT="1"/>
      <dgm:spPr/>
      <dgm:t>
        <a:bodyPr/>
        <a:lstStyle/>
        <a:p>
          <a:r>
            <a:rPr lang="en-GB" sz="2000" dirty="0">
              <a:latin typeface="+mn-lt"/>
              <a:cs typeface="Arial" panose="020B0604020202020204" pitchFamily="34" charset="0"/>
            </a:rPr>
            <a:t>Research</a:t>
          </a:r>
        </a:p>
      </dgm:t>
    </dgm:pt>
    <dgm:pt modelId="{DB929875-0842-43E2-A9B8-351A90B33DAB}" type="parTrans" cxnId="{A3E4998E-4D94-4249-8544-791389DB9E7C}">
      <dgm:prSet/>
      <dgm:spPr/>
      <dgm:t>
        <a:bodyPr/>
        <a:lstStyle/>
        <a:p>
          <a:endParaRPr lang="en-GB">
            <a:latin typeface="+mn-lt"/>
          </a:endParaRPr>
        </a:p>
      </dgm:t>
    </dgm:pt>
    <dgm:pt modelId="{79E5267A-4505-4E34-B0A3-8A7CF4D5FA10}" type="sibTrans" cxnId="{A3E4998E-4D94-4249-8544-791389DB9E7C}">
      <dgm:prSet/>
      <dgm:spPr/>
      <dgm:t>
        <a:bodyPr/>
        <a:lstStyle/>
        <a:p>
          <a:endParaRPr lang="en-GB">
            <a:latin typeface="+mn-lt"/>
          </a:endParaRPr>
        </a:p>
      </dgm:t>
    </dgm:pt>
    <dgm:pt modelId="{A31287E8-959B-401E-92E4-50178ED1690D}">
      <dgm:prSet custT="1"/>
      <dgm:spPr/>
      <dgm:t>
        <a:bodyPr/>
        <a:lstStyle/>
        <a:p>
          <a:r>
            <a:rPr lang="en-GB" sz="2000" dirty="0">
              <a:latin typeface="+mn-lt"/>
              <a:cs typeface="Arial" panose="020B0604020202020204" pitchFamily="34" charset="0"/>
            </a:rPr>
            <a:t>impressions</a:t>
          </a:r>
        </a:p>
      </dgm:t>
    </dgm:pt>
    <dgm:pt modelId="{A5E9C5E3-3A66-4CD6-B509-4A30434B77D0}" type="parTrans" cxnId="{31716B71-9ECC-4DC1-AF49-1FD7BCE71858}">
      <dgm:prSet/>
      <dgm:spPr/>
      <dgm:t>
        <a:bodyPr/>
        <a:lstStyle/>
        <a:p>
          <a:endParaRPr lang="en-GB">
            <a:latin typeface="+mn-lt"/>
          </a:endParaRPr>
        </a:p>
      </dgm:t>
    </dgm:pt>
    <dgm:pt modelId="{409A50D0-7343-48D8-B5EC-3B206E6F66C6}" type="sibTrans" cxnId="{31716B71-9ECC-4DC1-AF49-1FD7BCE71858}">
      <dgm:prSet/>
      <dgm:spPr/>
      <dgm:t>
        <a:bodyPr/>
        <a:lstStyle/>
        <a:p>
          <a:endParaRPr lang="en-GB">
            <a:latin typeface="+mn-lt"/>
          </a:endParaRPr>
        </a:p>
      </dgm:t>
    </dgm:pt>
    <dgm:pt modelId="{BCDF0703-9744-41EF-8B36-51B9078F2198}">
      <dgm:prSet custT="1"/>
      <dgm:spPr/>
      <dgm:t>
        <a:bodyPr/>
        <a:lstStyle/>
        <a:p>
          <a:r>
            <a:rPr lang="en-GB" sz="2000" dirty="0">
              <a:latin typeface="+mn-lt"/>
              <a:cs typeface="Arial" panose="020B0604020202020204" pitchFamily="34" charset="0"/>
            </a:rPr>
            <a:t>Application form</a:t>
          </a:r>
        </a:p>
      </dgm:t>
    </dgm:pt>
    <dgm:pt modelId="{2871DC29-7830-4A9F-8443-0A371D779DD1}" type="parTrans" cxnId="{28D951D5-9BF8-4C82-B247-648811A9AAB6}">
      <dgm:prSet/>
      <dgm:spPr/>
      <dgm:t>
        <a:bodyPr/>
        <a:lstStyle/>
        <a:p>
          <a:endParaRPr lang="en-GB">
            <a:latin typeface="+mn-lt"/>
          </a:endParaRPr>
        </a:p>
      </dgm:t>
    </dgm:pt>
    <dgm:pt modelId="{D7DAF6C8-243B-490A-883D-57403FC2CD4F}" type="sibTrans" cxnId="{28D951D5-9BF8-4C82-B247-648811A9AAB6}">
      <dgm:prSet/>
      <dgm:spPr/>
      <dgm:t>
        <a:bodyPr/>
        <a:lstStyle/>
        <a:p>
          <a:endParaRPr lang="en-GB">
            <a:latin typeface="+mn-lt"/>
          </a:endParaRPr>
        </a:p>
      </dgm:t>
    </dgm:pt>
    <dgm:pt modelId="{D6AB9A9F-304D-47B1-8572-27A07049126F}">
      <dgm:prSet custT="1"/>
      <dgm:spPr/>
      <dgm:t>
        <a:bodyPr/>
        <a:lstStyle/>
        <a:p>
          <a:r>
            <a:rPr lang="en-GB" sz="2000" dirty="0">
              <a:latin typeface="+mn-lt"/>
              <a:cs typeface="Arial" panose="020B0604020202020204" pitchFamily="34" charset="0"/>
            </a:rPr>
            <a:t>CV’s</a:t>
          </a:r>
        </a:p>
      </dgm:t>
    </dgm:pt>
    <dgm:pt modelId="{4933DE82-1B1B-47CD-9ADE-24A0D7E11295}" type="parTrans" cxnId="{BC7CF0E3-1E4C-407E-AC1B-6224CBA87E72}">
      <dgm:prSet/>
      <dgm:spPr/>
      <dgm:t>
        <a:bodyPr/>
        <a:lstStyle/>
        <a:p>
          <a:endParaRPr lang="en-GB">
            <a:latin typeface="+mn-lt"/>
          </a:endParaRPr>
        </a:p>
      </dgm:t>
    </dgm:pt>
    <dgm:pt modelId="{8750559C-AF59-4263-93FA-BF4ADC687688}" type="sibTrans" cxnId="{BC7CF0E3-1E4C-407E-AC1B-6224CBA87E72}">
      <dgm:prSet/>
      <dgm:spPr/>
      <dgm:t>
        <a:bodyPr/>
        <a:lstStyle/>
        <a:p>
          <a:endParaRPr lang="en-GB">
            <a:latin typeface="+mn-lt"/>
          </a:endParaRPr>
        </a:p>
      </dgm:t>
    </dgm:pt>
    <dgm:pt modelId="{541C29BA-A905-42DE-8383-1C7C2E05C71F}">
      <dgm:prSet custT="1"/>
      <dgm:spPr/>
      <dgm:t>
        <a:bodyPr/>
        <a:lstStyle/>
        <a:p>
          <a:r>
            <a:rPr lang="en-GB" sz="2000" dirty="0">
              <a:latin typeface="+mn-lt"/>
              <a:cs typeface="Arial" panose="020B0604020202020204" pitchFamily="34" charset="0"/>
            </a:rPr>
            <a:t>Who you know</a:t>
          </a:r>
        </a:p>
      </dgm:t>
    </dgm:pt>
    <dgm:pt modelId="{E7726A34-2185-4A95-944B-7D22D8D8D3CB}" type="parTrans" cxnId="{E21CFA3E-198E-440B-996E-4F3CA3F7AB3A}">
      <dgm:prSet/>
      <dgm:spPr/>
      <dgm:t>
        <a:bodyPr/>
        <a:lstStyle/>
        <a:p>
          <a:endParaRPr lang="en-GB">
            <a:latin typeface="+mn-lt"/>
          </a:endParaRPr>
        </a:p>
      </dgm:t>
    </dgm:pt>
    <dgm:pt modelId="{63754B93-5ECE-4D0B-8D1B-69478872FB16}" type="sibTrans" cxnId="{E21CFA3E-198E-440B-996E-4F3CA3F7AB3A}">
      <dgm:prSet/>
      <dgm:spPr/>
      <dgm:t>
        <a:bodyPr/>
        <a:lstStyle/>
        <a:p>
          <a:endParaRPr lang="en-GB">
            <a:latin typeface="+mn-lt"/>
          </a:endParaRPr>
        </a:p>
      </dgm:t>
    </dgm:pt>
    <dgm:pt modelId="{AB2E647C-5C8B-4785-ABDC-F84F0FDA990C}">
      <dgm:prSet custT="1"/>
      <dgm:spPr/>
      <dgm:t>
        <a:bodyPr/>
        <a:lstStyle/>
        <a:p>
          <a:r>
            <a:rPr lang="en-GB" sz="2000" dirty="0">
              <a:latin typeface="+mn-lt"/>
              <a:cs typeface="Arial" panose="020B0604020202020204" pitchFamily="34" charset="0"/>
            </a:rPr>
            <a:t>Job description</a:t>
          </a:r>
        </a:p>
      </dgm:t>
    </dgm:pt>
    <dgm:pt modelId="{1B678857-7B74-4E07-B395-C81448255E4C}" type="parTrans" cxnId="{782E3B5B-D5AC-4DA7-B063-1E67EB69680E}">
      <dgm:prSet/>
      <dgm:spPr/>
      <dgm:t>
        <a:bodyPr/>
        <a:lstStyle/>
        <a:p>
          <a:endParaRPr lang="en-GB">
            <a:latin typeface="+mn-lt"/>
          </a:endParaRPr>
        </a:p>
      </dgm:t>
    </dgm:pt>
    <dgm:pt modelId="{EEF655A1-1A2D-4621-9D53-72DFDD16860E}" type="sibTrans" cxnId="{782E3B5B-D5AC-4DA7-B063-1E67EB69680E}">
      <dgm:prSet/>
      <dgm:spPr/>
      <dgm:t>
        <a:bodyPr/>
        <a:lstStyle/>
        <a:p>
          <a:endParaRPr lang="en-GB">
            <a:latin typeface="+mn-lt"/>
          </a:endParaRPr>
        </a:p>
      </dgm:t>
    </dgm:pt>
    <dgm:pt modelId="{697C1835-F5FF-4159-9B03-90A00E705729}">
      <dgm:prSet custT="1"/>
      <dgm:spPr/>
      <dgm:t>
        <a:bodyPr/>
        <a:lstStyle/>
        <a:p>
          <a:r>
            <a:rPr lang="en-GB" sz="2000" dirty="0">
              <a:latin typeface="+mn-lt"/>
              <a:cs typeface="Arial" panose="020B0604020202020204" pitchFamily="34" charset="0"/>
            </a:rPr>
            <a:t>Person/job specification  </a:t>
          </a:r>
        </a:p>
      </dgm:t>
    </dgm:pt>
    <dgm:pt modelId="{83299755-0EB8-4718-8DEB-CFFF442C49E0}" type="parTrans" cxnId="{4B1B7137-02F6-4F38-86EB-F3D83C271BB2}">
      <dgm:prSet/>
      <dgm:spPr/>
      <dgm:t>
        <a:bodyPr/>
        <a:lstStyle/>
        <a:p>
          <a:endParaRPr lang="en-GB">
            <a:latin typeface="+mn-lt"/>
          </a:endParaRPr>
        </a:p>
      </dgm:t>
    </dgm:pt>
    <dgm:pt modelId="{4B80DC98-6EA8-47B7-948D-8C2F8DE3CC3A}" type="sibTrans" cxnId="{4B1B7137-02F6-4F38-86EB-F3D83C271BB2}">
      <dgm:prSet/>
      <dgm:spPr/>
      <dgm:t>
        <a:bodyPr/>
        <a:lstStyle/>
        <a:p>
          <a:endParaRPr lang="en-GB">
            <a:latin typeface="+mn-lt"/>
          </a:endParaRPr>
        </a:p>
      </dgm:t>
    </dgm:pt>
    <dgm:pt modelId="{7157572A-9894-4BD4-A678-3DF313BDD1D6}">
      <dgm:prSet custT="1"/>
      <dgm:spPr/>
      <dgm:t>
        <a:bodyPr/>
        <a:lstStyle/>
        <a:p>
          <a:endParaRPr lang="en-GB" sz="2400" dirty="0">
            <a:latin typeface="+mn-lt"/>
            <a:cs typeface="Arial" panose="020B0604020202020204" pitchFamily="34" charset="0"/>
          </a:endParaRPr>
        </a:p>
      </dgm:t>
    </dgm:pt>
    <dgm:pt modelId="{3D28E484-46DB-495D-A966-5F03F13935AD}" type="parTrans" cxnId="{2911536A-12B0-4545-B379-D04D953EBAC2}">
      <dgm:prSet/>
      <dgm:spPr/>
      <dgm:t>
        <a:bodyPr/>
        <a:lstStyle/>
        <a:p>
          <a:endParaRPr lang="en-GB">
            <a:latin typeface="+mn-lt"/>
          </a:endParaRPr>
        </a:p>
      </dgm:t>
    </dgm:pt>
    <dgm:pt modelId="{A940DE28-8DC5-406D-89F4-CD405E9EBC15}" type="sibTrans" cxnId="{2911536A-12B0-4545-B379-D04D953EBAC2}">
      <dgm:prSet/>
      <dgm:spPr/>
      <dgm:t>
        <a:bodyPr/>
        <a:lstStyle/>
        <a:p>
          <a:endParaRPr lang="en-GB">
            <a:latin typeface="+mn-lt"/>
          </a:endParaRPr>
        </a:p>
      </dgm:t>
    </dgm:pt>
    <dgm:pt modelId="{802C0AAB-DA13-4A61-8AA5-48EAA0286FD1}" type="pres">
      <dgm:prSet presAssocID="{94155779-4E7C-45D6-B8F6-33065BDAA632}" presName="Name0" presStyleCnt="0">
        <dgm:presLayoutVars>
          <dgm:dir/>
          <dgm:animLvl val="lvl"/>
          <dgm:resizeHandles val="exact"/>
        </dgm:presLayoutVars>
      </dgm:prSet>
      <dgm:spPr/>
    </dgm:pt>
    <dgm:pt modelId="{0932CB5D-566F-494E-9C25-7BA164704A91}" type="pres">
      <dgm:prSet presAssocID="{B5AA93F3-EC53-4280-80C1-3AD22805EB58}" presName="Name8" presStyleCnt="0"/>
      <dgm:spPr/>
    </dgm:pt>
    <dgm:pt modelId="{6082663E-58B0-4521-A208-86CE44BD0C96}" type="pres">
      <dgm:prSet presAssocID="{B5AA93F3-EC53-4280-80C1-3AD22805EB58}" presName="level" presStyleLbl="node1" presStyleIdx="0" presStyleCnt="4">
        <dgm:presLayoutVars>
          <dgm:chMax val="1"/>
          <dgm:bulletEnabled val="1"/>
        </dgm:presLayoutVars>
      </dgm:prSet>
      <dgm:spPr/>
    </dgm:pt>
    <dgm:pt modelId="{CF15BE7E-E1C1-4C13-8A59-493269243B90}" type="pres">
      <dgm:prSet presAssocID="{B5AA93F3-EC53-4280-80C1-3AD22805EB58}" presName="levelTx" presStyleLbl="revTx" presStyleIdx="0" presStyleCnt="0">
        <dgm:presLayoutVars>
          <dgm:chMax val="1"/>
          <dgm:bulletEnabled val="1"/>
        </dgm:presLayoutVars>
      </dgm:prSet>
      <dgm:spPr/>
    </dgm:pt>
    <dgm:pt modelId="{15D16CA7-27FF-4769-9E91-977064F050E9}" type="pres">
      <dgm:prSet presAssocID="{B8FEE1B1-31F0-47D4-BBF2-B1AF4626AE3E}" presName="Name8" presStyleCnt="0"/>
      <dgm:spPr/>
    </dgm:pt>
    <dgm:pt modelId="{C0EA27F1-A008-4D67-B7E5-F9879415A123}" type="pres">
      <dgm:prSet presAssocID="{B8FEE1B1-31F0-47D4-BBF2-B1AF4626AE3E}" presName="acctBkgd" presStyleLbl="alignAcc1" presStyleIdx="0" presStyleCnt="3" custScaleX="108346" custLinFactNeighborX="-652" custLinFactNeighborY="-2012"/>
      <dgm:spPr/>
    </dgm:pt>
    <dgm:pt modelId="{59B982CF-8E10-4A3F-B76F-430A9A6ABE39}" type="pres">
      <dgm:prSet presAssocID="{B8FEE1B1-31F0-47D4-BBF2-B1AF4626AE3E}" presName="acctTx" presStyleLbl="alignAcc1" presStyleIdx="0" presStyleCnt="3">
        <dgm:presLayoutVars>
          <dgm:bulletEnabled val="1"/>
        </dgm:presLayoutVars>
      </dgm:prSet>
      <dgm:spPr/>
    </dgm:pt>
    <dgm:pt modelId="{FBDC4920-D3A7-4470-8DE4-145F0895B2BA}" type="pres">
      <dgm:prSet presAssocID="{B8FEE1B1-31F0-47D4-BBF2-B1AF4626AE3E}" presName="level" presStyleLbl="node1" presStyleIdx="1" presStyleCnt="4">
        <dgm:presLayoutVars>
          <dgm:chMax val="1"/>
          <dgm:bulletEnabled val="1"/>
        </dgm:presLayoutVars>
      </dgm:prSet>
      <dgm:spPr/>
    </dgm:pt>
    <dgm:pt modelId="{A3ACEB3C-7FD2-49FA-9FEC-1472B72588EB}" type="pres">
      <dgm:prSet presAssocID="{B8FEE1B1-31F0-47D4-BBF2-B1AF4626AE3E}" presName="levelTx" presStyleLbl="revTx" presStyleIdx="0" presStyleCnt="0">
        <dgm:presLayoutVars>
          <dgm:chMax val="1"/>
          <dgm:bulletEnabled val="1"/>
        </dgm:presLayoutVars>
      </dgm:prSet>
      <dgm:spPr/>
    </dgm:pt>
    <dgm:pt modelId="{3C1C7C7B-5257-4149-BDA0-F0CE60D28933}" type="pres">
      <dgm:prSet presAssocID="{7C1C70DB-5194-4C61-9F07-E49F302FCA42}" presName="Name8" presStyleCnt="0"/>
      <dgm:spPr/>
    </dgm:pt>
    <dgm:pt modelId="{F384CBB0-B58D-4440-A673-285CD9675584}" type="pres">
      <dgm:prSet presAssocID="{7C1C70DB-5194-4C61-9F07-E49F302FCA42}" presName="acctBkgd" presStyleLbl="alignAcc1" presStyleIdx="1" presStyleCnt="3" custScaleX="108264" custLinFactNeighborX="3146" custLinFactNeighborY="-189"/>
      <dgm:spPr/>
    </dgm:pt>
    <dgm:pt modelId="{BEE57D09-2CC4-47D9-B495-D19AF09ED358}" type="pres">
      <dgm:prSet presAssocID="{7C1C70DB-5194-4C61-9F07-E49F302FCA42}" presName="acctTx" presStyleLbl="alignAcc1" presStyleIdx="1" presStyleCnt="3">
        <dgm:presLayoutVars>
          <dgm:bulletEnabled val="1"/>
        </dgm:presLayoutVars>
      </dgm:prSet>
      <dgm:spPr/>
    </dgm:pt>
    <dgm:pt modelId="{94192366-358B-4AD4-A135-793386780E5D}" type="pres">
      <dgm:prSet presAssocID="{7C1C70DB-5194-4C61-9F07-E49F302FCA42}" presName="level" presStyleLbl="node1" presStyleIdx="2" presStyleCnt="4">
        <dgm:presLayoutVars>
          <dgm:chMax val="1"/>
          <dgm:bulletEnabled val="1"/>
        </dgm:presLayoutVars>
      </dgm:prSet>
      <dgm:spPr/>
    </dgm:pt>
    <dgm:pt modelId="{0774F093-8003-4033-BBE0-B5434D9919D4}" type="pres">
      <dgm:prSet presAssocID="{7C1C70DB-5194-4C61-9F07-E49F302FCA42}" presName="levelTx" presStyleLbl="revTx" presStyleIdx="0" presStyleCnt="0">
        <dgm:presLayoutVars>
          <dgm:chMax val="1"/>
          <dgm:bulletEnabled val="1"/>
        </dgm:presLayoutVars>
      </dgm:prSet>
      <dgm:spPr/>
    </dgm:pt>
    <dgm:pt modelId="{42F66AF7-AF21-4481-881B-CCA703D4F49E}" type="pres">
      <dgm:prSet presAssocID="{5C405F90-9047-4EC3-8BA0-79ED4EFF7027}" presName="Name8" presStyleCnt="0"/>
      <dgm:spPr/>
    </dgm:pt>
    <dgm:pt modelId="{C9616E14-2FAB-442D-8D88-E0EF16C81BE8}" type="pres">
      <dgm:prSet presAssocID="{5C405F90-9047-4EC3-8BA0-79ED4EFF7027}" presName="acctBkgd" presStyleLbl="alignAcc1" presStyleIdx="2" presStyleCnt="3" custScaleX="112342"/>
      <dgm:spPr/>
    </dgm:pt>
    <dgm:pt modelId="{0C9DFD1B-7AC7-47C6-BAE5-DB1524F08098}" type="pres">
      <dgm:prSet presAssocID="{5C405F90-9047-4EC3-8BA0-79ED4EFF7027}" presName="acctTx" presStyleLbl="alignAcc1" presStyleIdx="2" presStyleCnt="3">
        <dgm:presLayoutVars>
          <dgm:bulletEnabled val="1"/>
        </dgm:presLayoutVars>
      </dgm:prSet>
      <dgm:spPr/>
    </dgm:pt>
    <dgm:pt modelId="{1E6D4C57-1988-4D97-AA4A-FC6652A120C3}" type="pres">
      <dgm:prSet presAssocID="{5C405F90-9047-4EC3-8BA0-79ED4EFF7027}" presName="level" presStyleLbl="node1" presStyleIdx="3" presStyleCnt="4">
        <dgm:presLayoutVars>
          <dgm:chMax val="1"/>
          <dgm:bulletEnabled val="1"/>
        </dgm:presLayoutVars>
      </dgm:prSet>
      <dgm:spPr/>
    </dgm:pt>
    <dgm:pt modelId="{F29C0F3E-264F-4845-BFFE-BEE49E8C5FBD}" type="pres">
      <dgm:prSet presAssocID="{5C405F90-9047-4EC3-8BA0-79ED4EFF7027}" presName="levelTx" presStyleLbl="revTx" presStyleIdx="0" presStyleCnt="0">
        <dgm:presLayoutVars>
          <dgm:chMax val="1"/>
          <dgm:bulletEnabled val="1"/>
        </dgm:presLayoutVars>
      </dgm:prSet>
      <dgm:spPr/>
    </dgm:pt>
  </dgm:ptLst>
  <dgm:cxnLst>
    <dgm:cxn modelId="{9649B410-0768-4EEB-950A-27AB8F67CD44}" type="presOf" srcId="{B5AA93F3-EC53-4280-80C1-3AD22805EB58}" destId="{6082663E-58B0-4521-A208-86CE44BD0C96}" srcOrd="0" destOrd="0" presId="urn:microsoft.com/office/officeart/2005/8/layout/pyramid1"/>
    <dgm:cxn modelId="{21B2D512-5858-4D51-9B5E-DACDB7DD908B}" type="presOf" srcId="{CD36292E-ACA6-4F71-9F4B-DF590B045137}" destId="{59B982CF-8E10-4A3F-B76F-430A9A6ABE39}" srcOrd="1" destOrd="2" presId="urn:microsoft.com/office/officeart/2005/8/layout/pyramid1"/>
    <dgm:cxn modelId="{E5B1EB13-9779-47EA-8EDD-6D81C36D22FD}" type="presOf" srcId="{B5AA93F3-EC53-4280-80C1-3AD22805EB58}" destId="{CF15BE7E-E1C1-4C13-8A59-493269243B90}" srcOrd="1" destOrd="0" presId="urn:microsoft.com/office/officeart/2005/8/layout/pyramid1"/>
    <dgm:cxn modelId="{7EB8641C-2CCB-47D9-92F6-EAA7B925F4FC}" type="presOf" srcId="{7157572A-9894-4BD4-A678-3DF313BDD1D6}" destId="{59B982CF-8E10-4A3F-B76F-430A9A6ABE39}" srcOrd="1" destOrd="0" presId="urn:microsoft.com/office/officeart/2005/8/layout/pyramid1"/>
    <dgm:cxn modelId="{B27E3C36-7476-4F4C-89D3-11270E15D6CA}" type="presOf" srcId="{B8FEE1B1-31F0-47D4-BBF2-B1AF4626AE3E}" destId="{A3ACEB3C-7FD2-49FA-9FEC-1472B72588EB}" srcOrd="1" destOrd="0" presId="urn:microsoft.com/office/officeart/2005/8/layout/pyramid1"/>
    <dgm:cxn modelId="{766C6236-22CF-4CC1-9D3B-80C0EEA60EF3}" srcId="{B8FEE1B1-31F0-47D4-BBF2-B1AF4626AE3E}" destId="{A14040F1-6CCB-4694-B65F-1046814C6F52}" srcOrd="4" destOrd="0" parTransId="{E8443052-819A-475C-B2EE-2362730BDA91}" sibTransId="{4FC1299C-1BA3-449E-96BA-FB19685E3741}"/>
    <dgm:cxn modelId="{4B1B7137-02F6-4F38-86EB-F3D83C271BB2}" srcId="{5C405F90-9047-4EC3-8BA0-79ED4EFF7027}" destId="{697C1835-F5FF-4159-9B03-90A00E705729}" srcOrd="1" destOrd="0" parTransId="{83299755-0EB8-4718-8DEB-CFFF442C49E0}" sibTransId="{4B80DC98-6EA8-47B7-948D-8C2F8DE3CC3A}"/>
    <dgm:cxn modelId="{95605237-D566-4441-A416-261782DB64B4}" type="presOf" srcId="{A14040F1-6CCB-4694-B65F-1046814C6F52}" destId="{59B982CF-8E10-4A3F-B76F-430A9A6ABE39}" srcOrd="1" destOrd="4" presId="urn:microsoft.com/office/officeart/2005/8/layout/pyramid1"/>
    <dgm:cxn modelId="{6B0A8339-376C-4153-8AC9-D41B92D7FE69}" type="presOf" srcId="{7157572A-9894-4BD4-A678-3DF313BDD1D6}" destId="{C0EA27F1-A008-4D67-B7E5-F9879415A123}" srcOrd="0" destOrd="0" presId="urn:microsoft.com/office/officeart/2005/8/layout/pyramid1"/>
    <dgm:cxn modelId="{E21CFA3E-198E-440B-996E-4F3CA3F7AB3A}" srcId="{7C1C70DB-5194-4C61-9F07-E49F302FCA42}" destId="{541C29BA-A905-42DE-8383-1C7C2E05C71F}" srcOrd="2" destOrd="0" parTransId="{E7726A34-2185-4A95-944B-7D22D8D8D3CB}" sibTransId="{63754B93-5ECE-4D0B-8D1B-69478872FB16}"/>
    <dgm:cxn modelId="{8EF1A13F-3C92-4154-8A87-059962521E6D}" type="presOf" srcId="{BCDF0703-9744-41EF-8B36-51B9078F2198}" destId="{F384CBB0-B58D-4440-A673-285CD9675584}" srcOrd="0" destOrd="0" presId="urn:microsoft.com/office/officeart/2005/8/layout/pyramid1"/>
    <dgm:cxn modelId="{782E3B5B-D5AC-4DA7-B063-1E67EB69680E}" srcId="{5C405F90-9047-4EC3-8BA0-79ED4EFF7027}" destId="{AB2E647C-5C8B-4785-ABDC-F84F0FDA990C}" srcOrd="0" destOrd="0" parTransId="{1B678857-7B74-4E07-B395-C81448255E4C}" sibTransId="{EEF655A1-1A2D-4621-9D53-72DFDD16860E}"/>
    <dgm:cxn modelId="{7565465D-27C4-4475-A22C-EA2477DF0293}" srcId="{94155779-4E7C-45D6-B8F6-33065BDAA632}" destId="{B8FEE1B1-31F0-47D4-BBF2-B1AF4626AE3E}" srcOrd="1" destOrd="0" parTransId="{48466A30-BED9-49EA-A428-3564B24F45AB}" sibTransId="{CB2E67DB-05E4-4883-9254-2504C2D24F2F}"/>
    <dgm:cxn modelId="{EDBCE95D-3A98-4344-8157-35306B6AF0AD}" type="presOf" srcId="{D6AB9A9F-304D-47B1-8572-27A07049126F}" destId="{BEE57D09-2CC4-47D9-B495-D19AF09ED358}" srcOrd="1" destOrd="1" presId="urn:microsoft.com/office/officeart/2005/8/layout/pyramid1"/>
    <dgm:cxn modelId="{B9181461-28BF-4930-AFC7-E69745AA4CEA}" type="presOf" srcId="{CD36292E-ACA6-4F71-9F4B-DF590B045137}" destId="{C0EA27F1-A008-4D67-B7E5-F9879415A123}" srcOrd="0" destOrd="2" presId="urn:microsoft.com/office/officeart/2005/8/layout/pyramid1"/>
    <dgm:cxn modelId="{D5D25C45-EED5-4D6D-A3A1-9E8ABC968E2B}" type="presOf" srcId="{5C405F90-9047-4EC3-8BA0-79ED4EFF7027}" destId="{1E6D4C57-1988-4D97-AA4A-FC6652A120C3}" srcOrd="0" destOrd="0" presId="urn:microsoft.com/office/officeart/2005/8/layout/pyramid1"/>
    <dgm:cxn modelId="{14A37346-882A-46F3-86DE-1D2C13E89BA4}" srcId="{94155779-4E7C-45D6-B8F6-33065BDAA632}" destId="{B5AA93F3-EC53-4280-80C1-3AD22805EB58}" srcOrd="0" destOrd="0" parTransId="{D61D6F19-680D-4F6C-B3BF-A857C629FE83}" sibTransId="{B28716C5-7D40-47B9-B416-183153247C6D}"/>
    <dgm:cxn modelId="{82633C47-40E8-4CE1-9160-9BFAE18748A4}" type="presOf" srcId="{AB2E647C-5C8B-4785-ABDC-F84F0FDA990C}" destId="{C9616E14-2FAB-442D-8D88-E0EF16C81BE8}" srcOrd="0" destOrd="0" presId="urn:microsoft.com/office/officeart/2005/8/layout/pyramid1"/>
    <dgm:cxn modelId="{A0ACB847-C429-4957-8C92-80CD4E64A611}" type="presOf" srcId="{BCDF0703-9744-41EF-8B36-51B9078F2198}" destId="{BEE57D09-2CC4-47D9-B495-D19AF09ED358}" srcOrd="1" destOrd="0" presId="urn:microsoft.com/office/officeart/2005/8/layout/pyramid1"/>
    <dgm:cxn modelId="{2911536A-12B0-4545-B379-D04D953EBAC2}" srcId="{B8FEE1B1-31F0-47D4-BBF2-B1AF4626AE3E}" destId="{7157572A-9894-4BD4-A678-3DF313BDD1D6}" srcOrd="0" destOrd="0" parTransId="{3D28E484-46DB-495D-A966-5F03F13935AD}" sibTransId="{A940DE28-8DC5-406D-89F4-CD405E9EBC15}"/>
    <dgm:cxn modelId="{31716B71-9ECC-4DC1-AF49-1FD7BCE71858}" srcId="{B8FEE1B1-31F0-47D4-BBF2-B1AF4626AE3E}" destId="{A31287E8-959B-401E-92E4-50178ED1690D}" srcOrd="3" destOrd="0" parTransId="{A5E9C5E3-3A66-4CD6-B509-4A30434B77D0}" sibTransId="{409A50D0-7343-48D8-B5EC-3B206E6F66C6}"/>
    <dgm:cxn modelId="{6509F676-2E1F-4A3C-90F9-B19E7B258023}" type="presOf" srcId="{541C29BA-A905-42DE-8383-1C7C2E05C71F}" destId="{BEE57D09-2CC4-47D9-B495-D19AF09ED358}" srcOrd="1" destOrd="2" presId="urn:microsoft.com/office/officeart/2005/8/layout/pyramid1"/>
    <dgm:cxn modelId="{9D88998D-62A8-476F-A793-5ABE2EEFABE2}" type="presOf" srcId="{5C405F90-9047-4EC3-8BA0-79ED4EFF7027}" destId="{F29C0F3E-264F-4845-BFFE-BEE49E8C5FBD}" srcOrd="1" destOrd="0" presId="urn:microsoft.com/office/officeart/2005/8/layout/pyramid1"/>
    <dgm:cxn modelId="{A3E4998E-4D94-4249-8544-791389DB9E7C}" srcId="{B8FEE1B1-31F0-47D4-BBF2-B1AF4626AE3E}" destId="{CD36292E-ACA6-4F71-9F4B-DF590B045137}" srcOrd="2" destOrd="0" parTransId="{DB929875-0842-43E2-A9B8-351A90B33DAB}" sibTransId="{79E5267A-4505-4E34-B0A3-8A7CF4D5FA10}"/>
    <dgm:cxn modelId="{75F67499-F476-4CC9-9E21-211CFAA7CE6A}" type="presOf" srcId="{B8FEE1B1-31F0-47D4-BBF2-B1AF4626AE3E}" destId="{FBDC4920-D3A7-4470-8DE4-145F0895B2BA}" srcOrd="0" destOrd="0" presId="urn:microsoft.com/office/officeart/2005/8/layout/pyramid1"/>
    <dgm:cxn modelId="{0F9E4E9B-4A2F-41A1-B492-186EF0B8B872}" type="presOf" srcId="{A14040F1-6CCB-4694-B65F-1046814C6F52}" destId="{C0EA27F1-A008-4D67-B7E5-F9879415A123}" srcOrd="0" destOrd="4" presId="urn:microsoft.com/office/officeart/2005/8/layout/pyramid1"/>
    <dgm:cxn modelId="{1E971EAA-9B61-4D61-BE96-9BF53EF6CBDA}" type="presOf" srcId="{697C1835-F5FF-4159-9B03-90A00E705729}" destId="{0C9DFD1B-7AC7-47C6-BAE5-DB1524F08098}" srcOrd="1" destOrd="1" presId="urn:microsoft.com/office/officeart/2005/8/layout/pyramid1"/>
    <dgm:cxn modelId="{28A283BA-6562-4320-9B2B-503AF849C1A3}" type="presOf" srcId="{D6AB9A9F-304D-47B1-8572-27A07049126F}" destId="{F384CBB0-B58D-4440-A673-285CD9675584}" srcOrd="0" destOrd="1" presId="urn:microsoft.com/office/officeart/2005/8/layout/pyramid1"/>
    <dgm:cxn modelId="{9070EEBF-0B19-4607-BEB2-888719021AB9}" srcId="{B8FEE1B1-31F0-47D4-BBF2-B1AF4626AE3E}" destId="{4E7A5EFA-5BC4-46CA-85C2-F8793FE403B7}" srcOrd="1" destOrd="0" parTransId="{CBF1AFAE-4CC3-4B68-B6C1-45CFBA4FF04F}" sibTransId="{36566C4D-E449-478C-AF03-089E4D7EDCF2}"/>
    <dgm:cxn modelId="{C5DEF0C7-3E5A-46F4-A206-42B0D1A8606C}" type="presOf" srcId="{AB2E647C-5C8B-4785-ABDC-F84F0FDA990C}" destId="{0C9DFD1B-7AC7-47C6-BAE5-DB1524F08098}" srcOrd="1" destOrd="0" presId="urn:microsoft.com/office/officeart/2005/8/layout/pyramid1"/>
    <dgm:cxn modelId="{D051A3CB-3D3E-4CFD-9687-2DCC1B258C6A}" type="presOf" srcId="{7C1C70DB-5194-4C61-9F07-E49F302FCA42}" destId="{0774F093-8003-4033-BBE0-B5434D9919D4}" srcOrd="1" destOrd="0" presId="urn:microsoft.com/office/officeart/2005/8/layout/pyramid1"/>
    <dgm:cxn modelId="{28D951D5-9BF8-4C82-B247-648811A9AAB6}" srcId="{7C1C70DB-5194-4C61-9F07-E49F302FCA42}" destId="{BCDF0703-9744-41EF-8B36-51B9078F2198}" srcOrd="0" destOrd="0" parTransId="{2871DC29-7830-4A9F-8443-0A371D779DD1}" sibTransId="{D7DAF6C8-243B-490A-883D-57403FC2CD4F}"/>
    <dgm:cxn modelId="{29B731DA-3CF7-439F-9D69-5405EE83EBC3}" type="presOf" srcId="{541C29BA-A905-42DE-8383-1C7C2E05C71F}" destId="{F384CBB0-B58D-4440-A673-285CD9675584}" srcOrd="0" destOrd="2" presId="urn:microsoft.com/office/officeart/2005/8/layout/pyramid1"/>
    <dgm:cxn modelId="{3BDDBBDF-35EB-4935-9D75-24618273CA85}" type="presOf" srcId="{4E7A5EFA-5BC4-46CA-85C2-F8793FE403B7}" destId="{C0EA27F1-A008-4D67-B7E5-F9879415A123}" srcOrd="0" destOrd="1" presId="urn:microsoft.com/office/officeart/2005/8/layout/pyramid1"/>
    <dgm:cxn modelId="{89B758E1-368C-4C11-8D93-4ED617EB6303}" type="presOf" srcId="{697C1835-F5FF-4159-9B03-90A00E705729}" destId="{C9616E14-2FAB-442D-8D88-E0EF16C81BE8}" srcOrd="0" destOrd="1" presId="urn:microsoft.com/office/officeart/2005/8/layout/pyramid1"/>
    <dgm:cxn modelId="{ECC193E1-DE93-4E3B-8F6D-198FD56DEE51}" type="presOf" srcId="{7C1C70DB-5194-4C61-9F07-E49F302FCA42}" destId="{94192366-358B-4AD4-A135-793386780E5D}" srcOrd="0" destOrd="0" presId="urn:microsoft.com/office/officeart/2005/8/layout/pyramid1"/>
    <dgm:cxn modelId="{BC7CF0E3-1E4C-407E-AC1B-6224CBA87E72}" srcId="{7C1C70DB-5194-4C61-9F07-E49F302FCA42}" destId="{D6AB9A9F-304D-47B1-8572-27A07049126F}" srcOrd="1" destOrd="0" parTransId="{4933DE82-1B1B-47CD-9ADE-24A0D7E11295}" sibTransId="{8750559C-AF59-4263-93FA-BF4ADC687688}"/>
    <dgm:cxn modelId="{81CF86E6-0506-4016-A0C7-5E92A97A9C6C}" srcId="{94155779-4E7C-45D6-B8F6-33065BDAA632}" destId="{7C1C70DB-5194-4C61-9F07-E49F302FCA42}" srcOrd="2" destOrd="0" parTransId="{E1DDCFC6-ED35-4728-8079-BB79F70CE31B}" sibTransId="{6DF5D243-38F1-4F65-A6BF-B024000FA0C9}"/>
    <dgm:cxn modelId="{921EB7EF-4422-47B0-92D5-F5C72E28E479}" type="presOf" srcId="{A31287E8-959B-401E-92E4-50178ED1690D}" destId="{59B982CF-8E10-4A3F-B76F-430A9A6ABE39}" srcOrd="1" destOrd="3" presId="urn:microsoft.com/office/officeart/2005/8/layout/pyramid1"/>
    <dgm:cxn modelId="{3432C0F2-32ED-43B9-A844-D698B01CDF3D}" type="presOf" srcId="{A31287E8-959B-401E-92E4-50178ED1690D}" destId="{C0EA27F1-A008-4D67-B7E5-F9879415A123}" srcOrd="0" destOrd="3" presId="urn:microsoft.com/office/officeart/2005/8/layout/pyramid1"/>
    <dgm:cxn modelId="{99A6D2F2-5E85-470D-81F8-2C5E62EC88D0}" type="presOf" srcId="{94155779-4E7C-45D6-B8F6-33065BDAA632}" destId="{802C0AAB-DA13-4A61-8AA5-48EAA0286FD1}" srcOrd="0" destOrd="0" presId="urn:microsoft.com/office/officeart/2005/8/layout/pyramid1"/>
    <dgm:cxn modelId="{9266D9F5-A64A-4BE6-B918-E9C35188DDD3}" srcId="{94155779-4E7C-45D6-B8F6-33065BDAA632}" destId="{5C405F90-9047-4EC3-8BA0-79ED4EFF7027}" srcOrd="3" destOrd="0" parTransId="{4F718368-6721-46C4-A9F7-9BC7C4880452}" sibTransId="{D4AFE249-C416-4EF8-A718-9D38D3B3E0F7}"/>
    <dgm:cxn modelId="{D8F6E4FD-98BC-474F-8FA7-24FC7AD293C8}" type="presOf" srcId="{4E7A5EFA-5BC4-46CA-85C2-F8793FE403B7}" destId="{59B982CF-8E10-4A3F-B76F-430A9A6ABE39}" srcOrd="1" destOrd="1" presId="urn:microsoft.com/office/officeart/2005/8/layout/pyramid1"/>
    <dgm:cxn modelId="{3D00730C-59FB-4B56-BB91-CD0F7429CDA0}" type="presParOf" srcId="{802C0AAB-DA13-4A61-8AA5-48EAA0286FD1}" destId="{0932CB5D-566F-494E-9C25-7BA164704A91}" srcOrd="0" destOrd="0" presId="urn:microsoft.com/office/officeart/2005/8/layout/pyramid1"/>
    <dgm:cxn modelId="{5FA2737C-FDA7-4819-B472-EA9EE065A8FD}" type="presParOf" srcId="{0932CB5D-566F-494E-9C25-7BA164704A91}" destId="{6082663E-58B0-4521-A208-86CE44BD0C96}" srcOrd="0" destOrd="0" presId="urn:microsoft.com/office/officeart/2005/8/layout/pyramid1"/>
    <dgm:cxn modelId="{5CB275BB-A35D-45BF-B230-BD9608C7F3FD}" type="presParOf" srcId="{0932CB5D-566F-494E-9C25-7BA164704A91}" destId="{CF15BE7E-E1C1-4C13-8A59-493269243B90}" srcOrd="1" destOrd="0" presId="urn:microsoft.com/office/officeart/2005/8/layout/pyramid1"/>
    <dgm:cxn modelId="{71BF7724-EFF7-438D-B5AD-7C8C5024B82A}" type="presParOf" srcId="{802C0AAB-DA13-4A61-8AA5-48EAA0286FD1}" destId="{15D16CA7-27FF-4769-9E91-977064F050E9}" srcOrd="1" destOrd="0" presId="urn:microsoft.com/office/officeart/2005/8/layout/pyramid1"/>
    <dgm:cxn modelId="{9171E60E-D53F-497B-9B04-8783DE05B814}" type="presParOf" srcId="{15D16CA7-27FF-4769-9E91-977064F050E9}" destId="{C0EA27F1-A008-4D67-B7E5-F9879415A123}" srcOrd="0" destOrd="0" presId="urn:microsoft.com/office/officeart/2005/8/layout/pyramid1"/>
    <dgm:cxn modelId="{073E6C25-0F50-4F17-8601-28CC45DBD7CD}" type="presParOf" srcId="{15D16CA7-27FF-4769-9E91-977064F050E9}" destId="{59B982CF-8E10-4A3F-B76F-430A9A6ABE39}" srcOrd="1" destOrd="0" presId="urn:microsoft.com/office/officeart/2005/8/layout/pyramid1"/>
    <dgm:cxn modelId="{C8578FA1-B859-43D1-9F07-7BC4E23E9BF2}" type="presParOf" srcId="{15D16CA7-27FF-4769-9E91-977064F050E9}" destId="{FBDC4920-D3A7-4470-8DE4-145F0895B2BA}" srcOrd="2" destOrd="0" presId="urn:microsoft.com/office/officeart/2005/8/layout/pyramid1"/>
    <dgm:cxn modelId="{C3E21531-CD80-4C0F-8C94-BC94A94702C1}" type="presParOf" srcId="{15D16CA7-27FF-4769-9E91-977064F050E9}" destId="{A3ACEB3C-7FD2-49FA-9FEC-1472B72588EB}" srcOrd="3" destOrd="0" presId="urn:microsoft.com/office/officeart/2005/8/layout/pyramid1"/>
    <dgm:cxn modelId="{58BD4D1E-1F91-4E7E-AD50-5E07788FBBD2}" type="presParOf" srcId="{802C0AAB-DA13-4A61-8AA5-48EAA0286FD1}" destId="{3C1C7C7B-5257-4149-BDA0-F0CE60D28933}" srcOrd="2" destOrd="0" presId="urn:microsoft.com/office/officeart/2005/8/layout/pyramid1"/>
    <dgm:cxn modelId="{E384893D-5F32-4BB8-B3C5-A5B3208880C7}" type="presParOf" srcId="{3C1C7C7B-5257-4149-BDA0-F0CE60D28933}" destId="{F384CBB0-B58D-4440-A673-285CD9675584}" srcOrd="0" destOrd="0" presId="urn:microsoft.com/office/officeart/2005/8/layout/pyramid1"/>
    <dgm:cxn modelId="{D9E0DE23-91DC-4657-A314-0C7B0FD604AB}" type="presParOf" srcId="{3C1C7C7B-5257-4149-BDA0-F0CE60D28933}" destId="{BEE57D09-2CC4-47D9-B495-D19AF09ED358}" srcOrd="1" destOrd="0" presId="urn:microsoft.com/office/officeart/2005/8/layout/pyramid1"/>
    <dgm:cxn modelId="{4DE5B6B3-7467-44D3-8AB3-FFFE9A25E2E6}" type="presParOf" srcId="{3C1C7C7B-5257-4149-BDA0-F0CE60D28933}" destId="{94192366-358B-4AD4-A135-793386780E5D}" srcOrd="2" destOrd="0" presId="urn:microsoft.com/office/officeart/2005/8/layout/pyramid1"/>
    <dgm:cxn modelId="{3C4581F2-E4B8-4B1B-8FAE-CC0B7BA126F1}" type="presParOf" srcId="{3C1C7C7B-5257-4149-BDA0-F0CE60D28933}" destId="{0774F093-8003-4033-BBE0-B5434D9919D4}" srcOrd="3" destOrd="0" presId="urn:microsoft.com/office/officeart/2005/8/layout/pyramid1"/>
    <dgm:cxn modelId="{7F95ABB6-0187-43D2-B010-11DC54DC159D}" type="presParOf" srcId="{802C0AAB-DA13-4A61-8AA5-48EAA0286FD1}" destId="{42F66AF7-AF21-4481-881B-CCA703D4F49E}" srcOrd="3" destOrd="0" presId="urn:microsoft.com/office/officeart/2005/8/layout/pyramid1"/>
    <dgm:cxn modelId="{6D606DB7-0978-40E1-938B-9E1CF0A520D1}" type="presParOf" srcId="{42F66AF7-AF21-4481-881B-CCA703D4F49E}" destId="{C9616E14-2FAB-442D-8D88-E0EF16C81BE8}" srcOrd="0" destOrd="0" presId="urn:microsoft.com/office/officeart/2005/8/layout/pyramid1"/>
    <dgm:cxn modelId="{7B38EEDC-9F32-45C2-AD25-4700A167D67A}" type="presParOf" srcId="{42F66AF7-AF21-4481-881B-CCA703D4F49E}" destId="{0C9DFD1B-7AC7-47C6-BAE5-DB1524F08098}" srcOrd="1" destOrd="0" presId="urn:microsoft.com/office/officeart/2005/8/layout/pyramid1"/>
    <dgm:cxn modelId="{131FCB4E-B321-4E5E-90DF-73F3B612B526}" type="presParOf" srcId="{42F66AF7-AF21-4481-881B-CCA703D4F49E}" destId="{1E6D4C57-1988-4D97-AA4A-FC6652A120C3}" srcOrd="2" destOrd="0" presId="urn:microsoft.com/office/officeart/2005/8/layout/pyramid1"/>
    <dgm:cxn modelId="{53978BA1-D11B-4EE2-A5FE-3457AAE7FF23}" type="presParOf" srcId="{42F66AF7-AF21-4481-881B-CCA703D4F49E}" destId="{F29C0F3E-264F-4845-BFFE-BEE49E8C5FBD}" srcOrd="3"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82663E-58B0-4521-A208-86CE44BD0C96}">
      <dsp:nvSpPr>
        <dsp:cNvPr id="0" name=""/>
        <dsp:cNvSpPr/>
      </dsp:nvSpPr>
      <dsp:spPr>
        <a:xfrm>
          <a:off x="1897202" y="0"/>
          <a:ext cx="1337825" cy="1058267"/>
        </a:xfrm>
        <a:prstGeom prst="trapezoid">
          <a:avLst>
            <a:gd name="adj" fmla="val 63208"/>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r>
            <a:rPr lang="en-GB" sz="2700" b="0" kern="1200" dirty="0">
              <a:solidFill>
                <a:schemeClr val="bg1"/>
              </a:solidFill>
              <a:latin typeface="+mn-lt"/>
              <a:cs typeface="Arial" panose="020B0604020202020204" pitchFamily="34" charset="0"/>
            </a:rPr>
            <a:t>Job</a:t>
          </a:r>
        </a:p>
      </dsp:txBody>
      <dsp:txXfrm>
        <a:off x="1897202" y="0"/>
        <a:ext cx="1337825" cy="1058267"/>
      </dsp:txXfrm>
    </dsp:sp>
    <dsp:sp modelId="{C0EA27F1-A008-4D67-B7E5-F9879415A123}">
      <dsp:nvSpPr>
        <dsp:cNvPr id="0" name=""/>
        <dsp:cNvSpPr/>
      </dsp:nvSpPr>
      <dsp:spPr>
        <a:xfrm rot="10800000">
          <a:off x="3016696" y="1036974"/>
          <a:ext cx="4902653" cy="1058267"/>
        </a:xfrm>
        <a:prstGeom prst="nonIsoscelesTrapezoid">
          <a:avLst>
            <a:gd name="adj1" fmla="val 0"/>
            <a:gd name="adj2" fmla="val 63208"/>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228600" lvl="1" indent="-228600" algn="l" defTabSz="1066800">
            <a:lnSpc>
              <a:spcPct val="90000"/>
            </a:lnSpc>
            <a:spcBef>
              <a:spcPct val="0"/>
            </a:spcBef>
            <a:spcAft>
              <a:spcPct val="15000"/>
            </a:spcAft>
            <a:buChar char="•"/>
          </a:pPr>
          <a:endParaRPr lang="en-GB" sz="2400" kern="1200" dirty="0">
            <a:latin typeface="+mn-lt"/>
            <a:cs typeface="Arial" panose="020B0604020202020204" pitchFamily="34" charset="0"/>
          </a:endParaRPr>
        </a:p>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Self readiness</a:t>
          </a:r>
        </a:p>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Research</a:t>
          </a:r>
        </a:p>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impressions</a:t>
          </a:r>
        </a:p>
        <a:p>
          <a:pPr marL="228600" lvl="1" indent="-228600" algn="l" defTabSz="1066800">
            <a:lnSpc>
              <a:spcPct val="90000"/>
            </a:lnSpc>
            <a:spcBef>
              <a:spcPct val="0"/>
            </a:spcBef>
            <a:spcAft>
              <a:spcPct val="15000"/>
            </a:spcAft>
            <a:buChar char="•"/>
          </a:pPr>
          <a:endParaRPr lang="en-GB" sz="2400" kern="1200" dirty="0">
            <a:latin typeface="+mn-lt"/>
            <a:cs typeface="Arial" panose="020B0604020202020204" pitchFamily="34" charset="0"/>
          </a:endParaRPr>
        </a:p>
      </dsp:txBody>
      <dsp:txXfrm rot="10800000">
        <a:off x="3771679" y="1036974"/>
        <a:ext cx="4177913" cy="1058267"/>
      </dsp:txXfrm>
    </dsp:sp>
    <dsp:sp modelId="{FBDC4920-D3A7-4470-8DE4-145F0895B2BA}">
      <dsp:nvSpPr>
        <dsp:cNvPr id="0" name=""/>
        <dsp:cNvSpPr/>
      </dsp:nvSpPr>
      <dsp:spPr>
        <a:xfrm>
          <a:off x="1228289" y="1058267"/>
          <a:ext cx="2675650" cy="1058267"/>
        </a:xfrm>
        <a:prstGeom prst="trapezoid">
          <a:avLst>
            <a:gd name="adj" fmla="val 63208"/>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r>
            <a:rPr lang="en-GB" sz="2700" kern="1200" dirty="0">
              <a:solidFill>
                <a:schemeClr val="bg1"/>
              </a:solidFill>
              <a:latin typeface="+mn-lt"/>
              <a:cs typeface="Arial" panose="020B0604020202020204" pitchFamily="34" charset="0"/>
            </a:rPr>
            <a:t>Interview</a:t>
          </a:r>
        </a:p>
      </dsp:txBody>
      <dsp:txXfrm>
        <a:off x="1696528" y="1058267"/>
        <a:ext cx="1739172" cy="1058267"/>
      </dsp:txXfrm>
    </dsp:sp>
    <dsp:sp modelId="{F384CBB0-B58D-4440-A673-285CD9675584}">
      <dsp:nvSpPr>
        <dsp:cNvPr id="0" name=""/>
        <dsp:cNvSpPr/>
      </dsp:nvSpPr>
      <dsp:spPr>
        <a:xfrm rot="10800000">
          <a:off x="3744606" y="2114534"/>
          <a:ext cx="4174751" cy="1058267"/>
        </a:xfrm>
        <a:prstGeom prst="nonIsoscelesTrapezoid">
          <a:avLst>
            <a:gd name="adj1" fmla="val 0"/>
            <a:gd name="adj2" fmla="val 63208"/>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Application form</a:t>
          </a:r>
        </a:p>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CV’s</a:t>
          </a:r>
        </a:p>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Who you know</a:t>
          </a:r>
        </a:p>
      </dsp:txBody>
      <dsp:txXfrm rot="10800000">
        <a:off x="4498721" y="2114534"/>
        <a:ext cx="3450559" cy="1058267"/>
      </dsp:txXfrm>
    </dsp:sp>
    <dsp:sp modelId="{94192366-358B-4AD4-A135-793386780E5D}">
      <dsp:nvSpPr>
        <dsp:cNvPr id="0" name=""/>
        <dsp:cNvSpPr/>
      </dsp:nvSpPr>
      <dsp:spPr>
        <a:xfrm>
          <a:off x="559376" y="2116534"/>
          <a:ext cx="4013475" cy="1058267"/>
        </a:xfrm>
        <a:prstGeom prst="trapezoid">
          <a:avLst>
            <a:gd name="adj" fmla="val 63208"/>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r>
            <a:rPr lang="en-GB" sz="2700" kern="1200" dirty="0">
              <a:solidFill>
                <a:schemeClr val="bg1"/>
              </a:solidFill>
              <a:latin typeface="+mn-lt"/>
              <a:cs typeface="Arial" panose="020B0604020202020204" pitchFamily="34" charset="0"/>
            </a:rPr>
            <a:t>Application process</a:t>
          </a:r>
        </a:p>
      </dsp:txBody>
      <dsp:txXfrm>
        <a:off x="1261735" y="2116534"/>
        <a:ext cx="2608759" cy="1058267"/>
      </dsp:txXfrm>
    </dsp:sp>
    <dsp:sp modelId="{C9616E14-2FAB-442D-8D88-E0EF16C81BE8}">
      <dsp:nvSpPr>
        <dsp:cNvPr id="0" name=""/>
        <dsp:cNvSpPr/>
      </dsp:nvSpPr>
      <dsp:spPr>
        <a:xfrm rot="10800000">
          <a:off x="4352765" y="3174801"/>
          <a:ext cx="3561849" cy="1058267"/>
        </a:xfrm>
        <a:prstGeom prst="nonIsoscelesTrapezoid">
          <a:avLst>
            <a:gd name="adj1" fmla="val 0"/>
            <a:gd name="adj2" fmla="val 63208"/>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Job description</a:t>
          </a:r>
        </a:p>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Person/job specification  </a:t>
          </a:r>
        </a:p>
      </dsp:txBody>
      <dsp:txXfrm rot="10800000">
        <a:off x="5146445" y="3174801"/>
        <a:ext cx="2814300" cy="1058267"/>
      </dsp:txXfrm>
    </dsp:sp>
    <dsp:sp modelId="{1E6D4C57-1988-4D97-AA4A-FC6652A120C3}">
      <dsp:nvSpPr>
        <dsp:cNvPr id="0" name=""/>
        <dsp:cNvSpPr/>
      </dsp:nvSpPr>
      <dsp:spPr>
        <a:xfrm>
          <a:off x="-109535" y="3174801"/>
          <a:ext cx="5323377" cy="1058267"/>
        </a:xfrm>
        <a:prstGeom prst="trapezoid">
          <a:avLst>
            <a:gd name="adj" fmla="val 63208"/>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r>
            <a:rPr lang="en-GB" sz="2700" kern="1200" dirty="0">
              <a:solidFill>
                <a:schemeClr val="bg1"/>
              </a:solidFill>
              <a:latin typeface="+mn-lt"/>
              <a:cs typeface="Arial" panose="020B0604020202020204" pitchFamily="34" charset="0"/>
            </a:rPr>
            <a:t>Job description &amp; Person/job Specification</a:t>
          </a:r>
        </a:p>
      </dsp:txBody>
      <dsp:txXfrm>
        <a:off x="822055" y="3174801"/>
        <a:ext cx="3460195" cy="1058267"/>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07/11/2022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DBB0EF-55F5-4296-B480-82C569973B21}" type="datetimeFigureOut">
              <a:rPr lang="en-GB" smtClean="0"/>
              <a:t>07/11/2022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E51224-72BE-4D38-B196-381731D9D811}" type="slidenum">
              <a:rPr lang="en-GB" smtClean="0"/>
              <a:t>‹#›</a:t>
            </a:fld>
            <a:endParaRPr lang="en-GB"/>
          </a:p>
        </p:txBody>
      </p:sp>
    </p:spTree>
    <p:extLst>
      <p:ext uri="{BB962C8B-B14F-4D97-AF65-F5344CB8AC3E}">
        <p14:creationId xmlns:p14="http://schemas.microsoft.com/office/powerpoint/2010/main" val="27032088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start with an Employer’s perspective….next slide</a:t>
            </a:r>
          </a:p>
        </p:txBody>
      </p:sp>
      <p:sp>
        <p:nvSpPr>
          <p:cNvPr id="4" name="Slide Number Placeholder 3"/>
          <p:cNvSpPr>
            <a:spLocks noGrp="1"/>
          </p:cNvSpPr>
          <p:nvPr>
            <p:ph type="sldNum" sz="quarter" idx="10"/>
          </p:nvPr>
        </p:nvSpPr>
        <p:spPr/>
        <p:txBody>
          <a:bodyPr/>
          <a:lstStyle/>
          <a:p>
            <a:fld id="{82E51224-72BE-4D38-B196-381731D9D811}" type="slidenum">
              <a:rPr lang="en-GB" smtClean="0"/>
              <a:t>3</a:t>
            </a:fld>
            <a:endParaRPr lang="en-GB"/>
          </a:p>
        </p:txBody>
      </p:sp>
    </p:spTree>
    <p:extLst>
      <p:ext uri="{BB962C8B-B14F-4D97-AF65-F5344CB8AC3E}">
        <p14:creationId xmlns:p14="http://schemas.microsoft.com/office/powerpoint/2010/main" val="106692949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112351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07/11/2022</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600294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07/11/2022</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819209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07/11/2022</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400648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07/11/2022</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54066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07/11/2022</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82630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07/11/2022</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06155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07/11/2022</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900903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07/11/2022</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357725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07/11/2022</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217918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07/11/2022</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432795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0345816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3669827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11/7/2022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6674583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11/7/2022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9759629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11/7/2022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2419678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11/7/2022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92463015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11/7/2022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78960976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13832884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11/7/2022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15601365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07230784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11/7/2022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97803944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4"/>
            <a:ext cx="3880287"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40668044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9"/>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6"/>
            <a:ext cx="2057400" cy="365125"/>
          </a:xfrm>
          <a:prstGeom prst="rect">
            <a:avLst/>
          </a:prstGeom>
        </p:spPr>
        <p:txBody>
          <a:bodyPr/>
          <a:lstStyle/>
          <a:p>
            <a:fld id="{9C64F3F4-CE19-49F8-9EF4-FF4EE52031C2}" type="datetimeFigureOut">
              <a:rPr lang="en-GB" smtClean="0"/>
              <a:t>07/11/2022</a:t>
            </a:fld>
            <a:endParaRPr lang="en-GB" dirty="0"/>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6"/>
            <a:ext cx="30861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6"/>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75527553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C817-988D-4229-A8FE-68154DB629E0}"/>
              </a:ext>
            </a:extLst>
          </p:cNvPr>
          <p:cNvSpPr>
            <a:spLocks noGrp="1"/>
          </p:cNvSpPr>
          <p:nvPr>
            <p:ph type="ctrTitle"/>
          </p:nvPr>
        </p:nvSpPr>
        <p:spPr>
          <a:xfrm>
            <a:off x="1143000" y="1122363"/>
            <a:ext cx="6858000" cy="2387600"/>
          </a:xfrm>
        </p:spPr>
        <p:txBody>
          <a:bodyPr anchor="b"/>
          <a:lstStyle>
            <a:lvl1pPr algn="ctr">
              <a:defRPr sz="2531"/>
            </a:lvl1pPr>
          </a:lstStyle>
          <a:p>
            <a:r>
              <a:rPr lang="en-US"/>
              <a:t>Click to edit Master title style</a:t>
            </a:r>
            <a:endParaRPr lang="en-GB"/>
          </a:p>
        </p:txBody>
      </p:sp>
      <p:sp>
        <p:nvSpPr>
          <p:cNvPr id="3" name="Subtitle 2">
            <a:extLst>
              <a:ext uri="{FF2B5EF4-FFF2-40B4-BE49-F238E27FC236}">
                <a16:creationId xmlns:a16="http://schemas.microsoft.com/office/drawing/2014/main" id="{68834AE9-8A5E-4DB5-96C3-EE385AA95DC5}"/>
              </a:ext>
            </a:extLst>
          </p:cNvPr>
          <p:cNvSpPr>
            <a:spLocks noGrp="1"/>
          </p:cNvSpPr>
          <p:nvPr>
            <p:ph type="subTitle" idx="1"/>
          </p:nvPr>
        </p:nvSpPr>
        <p:spPr>
          <a:xfrm>
            <a:off x="1143000" y="3602038"/>
            <a:ext cx="6858000" cy="1655762"/>
          </a:xfrm>
        </p:spPr>
        <p:txBody>
          <a:bodyPr/>
          <a:lstStyle>
            <a:lvl1pPr marL="0" indent="0" algn="ctr">
              <a:buNone/>
              <a:defRPr sz="1013"/>
            </a:lvl1pPr>
            <a:lvl2pPr marL="192881" indent="0" algn="ctr">
              <a:buNone/>
              <a:defRPr sz="844"/>
            </a:lvl2pPr>
            <a:lvl3pPr marL="385763" indent="0" algn="ctr">
              <a:buNone/>
              <a:defRPr sz="760"/>
            </a:lvl3pPr>
            <a:lvl4pPr marL="578644" indent="0" algn="ctr">
              <a:buNone/>
              <a:defRPr sz="675"/>
            </a:lvl4pPr>
            <a:lvl5pPr marL="771525" indent="0" algn="ctr">
              <a:buNone/>
              <a:defRPr sz="675"/>
            </a:lvl5pPr>
            <a:lvl6pPr marL="964406" indent="0" algn="ctr">
              <a:buNone/>
              <a:defRPr sz="675"/>
            </a:lvl6pPr>
            <a:lvl7pPr marL="1157288" indent="0" algn="ctr">
              <a:buNone/>
              <a:defRPr sz="675"/>
            </a:lvl7pPr>
            <a:lvl8pPr marL="1350169" indent="0" algn="ctr">
              <a:buNone/>
              <a:defRPr sz="675"/>
            </a:lvl8pPr>
            <a:lvl9pPr marL="1543050" indent="0" algn="ctr">
              <a:buNone/>
              <a:defRPr sz="675"/>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BBFFE-9FA3-479C-AAB0-DBBEBE06DF02}"/>
              </a:ext>
            </a:extLst>
          </p:cNvPr>
          <p:cNvSpPr>
            <a:spLocks noGrp="1"/>
          </p:cNvSpPr>
          <p:nvPr>
            <p:ph type="dt" sz="half" idx="10"/>
          </p:nvPr>
        </p:nvSpPr>
        <p:spPr/>
        <p:txBody>
          <a:bodyPr/>
          <a:lstStyle/>
          <a:p>
            <a:fld id="{9C64F3F4-CE19-49F8-9EF4-FF4EE52031C2}" type="datetimeFigureOut">
              <a:rPr lang="en-GB" smtClean="0"/>
              <a:t>07/11/2022</a:t>
            </a:fld>
            <a:endParaRPr lang="en-GB" dirty="0"/>
          </a:p>
        </p:txBody>
      </p:sp>
      <p:sp>
        <p:nvSpPr>
          <p:cNvPr id="5" name="Footer Placeholder 4">
            <a:extLst>
              <a:ext uri="{FF2B5EF4-FFF2-40B4-BE49-F238E27FC236}">
                <a16:creationId xmlns:a16="http://schemas.microsoft.com/office/drawing/2014/main" id="{FA53C436-C658-4DA4-A5CD-FFB22E02256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543398B-39F1-4F9B-B06E-852DD7AD9969}"/>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19861841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A5AF0-D1D2-4129-BD44-FFA7B70B4B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6EBF29-FBC8-4E88-A092-25BFADD6C4EA}"/>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ECCFAF-F1D8-4AF8-A191-E938EE22C1F5}"/>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62D109-2283-42BE-A563-0ED1A6174D25}"/>
              </a:ext>
            </a:extLst>
          </p:cNvPr>
          <p:cNvSpPr>
            <a:spLocks noGrp="1"/>
          </p:cNvSpPr>
          <p:nvPr>
            <p:ph type="dt" sz="half" idx="10"/>
          </p:nvPr>
        </p:nvSpPr>
        <p:spPr/>
        <p:txBody>
          <a:bodyPr/>
          <a:lstStyle/>
          <a:p>
            <a:fld id="{9C64F3F4-CE19-49F8-9EF4-FF4EE52031C2}" type="datetimeFigureOut">
              <a:rPr lang="en-GB" smtClean="0"/>
              <a:t>07/11/2022</a:t>
            </a:fld>
            <a:endParaRPr lang="en-GB" dirty="0"/>
          </a:p>
        </p:txBody>
      </p:sp>
      <p:sp>
        <p:nvSpPr>
          <p:cNvPr id="6" name="Footer Placeholder 5">
            <a:extLst>
              <a:ext uri="{FF2B5EF4-FFF2-40B4-BE49-F238E27FC236}">
                <a16:creationId xmlns:a16="http://schemas.microsoft.com/office/drawing/2014/main" id="{6CFD865B-3B67-4C35-A127-69903EF88D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5A2BBD-E859-4409-B8E3-A37B98935138}"/>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66455957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9"/>
            <a:ext cx="7772400" cy="1362075"/>
          </a:xfrm>
        </p:spPr>
        <p:txBody>
          <a:bodyPr anchor="t"/>
          <a:lstStyle>
            <a:lvl1pPr algn="l">
              <a:defRPr sz="2250" b="1" cap="all"/>
            </a:lvl1pPr>
          </a:lstStyle>
          <a:p>
            <a:r>
              <a:rPr lang="en-US"/>
              <a:t>Click to edit Master title style</a:t>
            </a:r>
            <a:endParaRPr lang="en-GB"/>
          </a:p>
        </p:txBody>
      </p:sp>
      <p:sp>
        <p:nvSpPr>
          <p:cNvPr id="3" name="Text Placeholder 2"/>
          <p:cNvSpPr>
            <a:spLocks noGrp="1"/>
          </p:cNvSpPr>
          <p:nvPr>
            <p:ph type="body" idx="1"/>
          </p:nvPr>
        </p:nvSpPr>
        <p:spPr>
          <a:xfrm>
            <a:off x="683568" y="2492902"/>
            <a:ext cx="7772400" cy="1500187"/>
          </a:xfrm>
        </p:spPr>
        <p:txBody>
          <a:bodyPr anchor="b"/>
          <a:lstStyle>
            <a:lvl1pPr marL="0" indent="0">
              <a:buNone/>
              <a:defRPr sz="1125">
                <a:solidFill>
                  <a:schemeClr val="tx1">
                    <a:tint val="75000"/>
                  </a:schemeClr>
                </a:solidFill>
              </a:defRPr>
            </a:lvl1pPr>
            <a:lvl2pPr marL="257175" indent="0">
              <a:buNone/>
              <a:defRPr sz="1013">
                <a:solidFill>
                  <a:schemeClr val="tx1">
                    <a:tint val="75000"/>
                  </a:schemeClr>
                </a:solidFill>
              </a:defRPr>
            </a:lvl2pPr>
            <a:lvl3pPr marL="514350" indent="0">
              <a:buNone/>
              <a:defRPr sz="900">
                <a:solidFill>
                  <a:schemeClr val="tx1">
                    <a:tint val="75000"/>
                  </a:schemeClr>
                </a:solidFill>
              </a:defRPr>
            </a:lvl3pPr>
            <a:lvl4pPr marL="771525" indent="0">
              <a:buNone/>
              <a:defRPr sz="788">
                <a:solidFill>
                  <a:schemeClr val="tx1">
                    <a:tint val="75000"/>
                  </a:schemeClr>
                </a:solidFill>
              </a:defRPr>
            </a:lvl4pPr>
            <a:lvl5pPr marL="1028700" indent="0">
              <a:buNone/>
              <a:defRPr sz="788">
                <a:solidFill>
                  <a:schemeClr val="tx1">
                    <a:tint val="75000"/>
                  </a:schemeClr>
                </a:solidFill>
              </a:defRPr>
            </a:lvl5pPr>
            <a:lvl6pPr marL="1285875" indent="0">
              <a:buNone/>
              <a:defRPr sz="788">
                <a:solidFill>
                  <a:schemeClr val="tx1">
                    <a:tint val="75000"/>
                  </a:schemeClr>
                </a:solidFill>
              </a:defRPr>
            </a:lvl6pPr>
            <a:lvl7pPr marL="1543050" indent="0">
              <a:buNone/>
              <a:defRPr sz="788">
                <a:solidFill>
                  <a:schemeClr val="tx1">
                    <a:tint val="75000"/>
                  </a:schemeClr>
                </a:solidFill>
              </a:defRPr>
            </a:lvl7pPr>
            <a:lvl8pPr marL="1800225" indent="0">
              <a:buNone/>
              <a:defRPr sz="788">
                <a:solidFill>
                  <a:schemeClr val="tx1">
                    <a:tint val="75000"/>
                  </a:schemeClr>
                </a:solidFill>
              </a:defRPr>
            </a:lvl8pPr>
            <a:lvl9pPr marL="2057400" indent="0">
              <a:buNone/>
              <a:defRPr sz="78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07/11/2022</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87346734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2915" y="103188"/>
            <a:ext cx="8243887" cy="13144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243638"/>
            <a:ext cx="2133600" cy="457200"/>
          </a:xfrm>
        </p:spPr>
        <p:txBody>
          <a:bodyPr/>
          <a:lstStyle>
            <a:lvl1pPr>
              <a:defRPr/>
            </a:lvl1pPr>
          </a:lstStyle>
          <a:p>
            <a:fld id="{9C64F3F4-CE19-49F8-9EF4-FF4EE52031C2}" type="datetimeFigureOut">
              <a:rPr lang="en-GB" smtClean="0"/>
              <a:pPr/>
              <a:t>07/11/2022</a:t>
            </a:fld>
            <a:endParaRPr lang="en-GB" dirty="0"/>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pPr>
              <a:defRPr/>
            </a:pPr>
            <a:endParaRPr lang="en-GB" altLang="en-US"/>
          </a:p>
        </p:txBody>
      </p:sp>
      <p:sp>
        <p:nvSpPr>
          <p:cNvPr id="7" name="Slide Number Placeholder 6"/>
          <p:cNvSpPr>
            <a:spLocks noGrp="1"/>
          </p:cNvSpPr>
          <p:nvPr>
            <p:ph type="sldNum" sz="quarter" idx="12"/>
          </p:nvPr>
        </p:nvSpPr>
        <p:spPr>
          <a:xfrm>
            <a:off x="6553200" y="6243638"/>
            <a:ext cx="2133600" cy="457200"/>
          </a:xfrm>
        </p:spPr>
        <p:txBody>
          <a:bodyPr/>
          <a:lstStyle>
            <a:lvl1pPr>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40099401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3.png"/></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26.xml"/><Relationship Id="rId7" Type="http://schemas.openxmlformats.org/officeDocument/2006/relationships/image" Target="../media/image1.jpg"/><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theme" Target="../theme/theme3.xml"/><Relationship Id="rId5" Type="http://schemas.openxmlformats.org/officeDocument/2006/relationships/slideLayout" Target="../slideLayouts/slideLayout28.xml"/><Relationship Id="rId4"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0730227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764DE79-268F-4C1A-8933-263129D2AF90}" type="datetimeFigureOut">
              <a:rPr lang="en-US" dirty="0"/>
              <a:t>11/7/2022</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8F63A3B-78C7-47BE-AE5E-E10140E04643}" type="slidenum">
              <a:rPr lang="en-US" dirty="0"/>
              <a:t>‹#›</a:t>
            </a:fld>
            <a:endParaRPr lang="en-US" dirty="0"/>
          </a:p>
        </p:txBody>
      </p:sp>
      <p:pic>
        <p:nvPicPr>
          <p:cNvPr id="7" name="Picture 6" descr="A picture containing text, sky, outdoor, sign&#10;&#10;Description automatically generated">
            <a:extLst>
              <a:ext uri="{FF2B5EF4-FFF2-40B4-BE49-F238E27FC236}">
                <a16:creationId xmlns:a16="http://schemas.microsoft.com/office/drawing/2014/main" id="{E6625B1C-8207-489C-A363-42AF003D0C64}"/>
              </a:ext>
            </a:extLst>
          </p:cNvPr>
          <p:cNvPicPr>
            <a:picLocks noChangeAspect="1"/>
          </p:cNvPicPr>
          <p:nvPr userDrawn="1"/>
        </p:nvPicPr>
        <p:blipFill>
          <a:blip r:embed="rId14"/>
          <a:stretch>
            <a:fillRect/>
          </a:stretch>
        </p:blipFill>
        <p:spPr>
          <a:xfrm>
            <a:off x="0" y="0"/>
            <a:ext cx="9144000" cy="6858000"/>
          </a:xfrm>
          <a:prstGeom prst="rect">
            <a:avLst/>
          </a:prstGeom>
        </p:spPr>
      </p:pic>
    </p:spTree>
    <p:extLst>
      <p:ext uri="{BB962C8B-B14F-4D97-AF65-F5344CB8AC3E}">
        <p14:creationId xmlns:p14="http://schemas.microsoft.com/office/powerpoint/2010/main" val="413093915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7">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26400296"/>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3.xml.rels><?xml version="1.0" encoding="UTF-8" standalone="yes"?>
<Relationships xmlns="http://schemas.openxmlformats.org/package/2006/relationships"><Relationship Id="rId3" Type="http://schemas.openxmlformats.org/officeDocument/2006/relationships/image" Target="../media/image4.jpg&amp;ehk=ALDtMCiGLslDJwIeQaX6EQ&amp;r=0&amp;pid=OfficeInsert"/><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eaphumanresources.wikispaces.com/Roles+and+Functions+of+HR" TargetMode="External"/><Relationship Id="rId2" Type="http://schemas.openxmlformats.org/officeDocument/2006/relationships/image" Target="../media/image5.jpg&amp;ehk=lvxOtnj3nxKTAxCBxoLCzA&amp;r=0&amp;pid=OfficeInsert"/><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njsays.wordpress.com/2014/08/26/introduction" TargetMode="External"/><Relationship Id="rId2" Type="http://schemas.openxmlformats.org/officeDocument/2006/relationships/image" Target="../media/image6.jpg&amp;ehk=toXI"/><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nasrin-sama.blogspot.com/2011/12/puzzle.html" TargetMode="External"/><Relationship Id="rId2" Type="http://schemas.openxmlformats.org/officeDocument/2006/relationships/image" Target="../media/image8.jpg&amp;ehk=QwU1vWgbgyMuoGXMwMj4tw&amp;r=0&amp;pid=OfficeInsert"/><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290275" y="2320053"/>
            <a:ext cx="4098845" cy="2394823"/>
          </a:xfrm>
        </p:spPr>
        <p:txBody>
          <a:bodyPr>
            <a:noAutofit/>
          </a:bodyPr>
          <a:lstStyle/>
          <a:p>
            <a:pPr>
              <a:defRPr/>
            </a:pPr>
            <a:r>
              <a:rPr lang="en-GB" sz="1800" dirty="0">
                <a:ea typeface="Calibri" panose="020F0502020204030204" pitchFamily="34" charset="0"/>
              </a:rPr>
              <a:t>CertHE Applied Leadership and Management in the Workplace </a:t>
            </a:r>
            <a:br>
              <a:rPr lang="en-GB" sz="1800" b="1" dirty="0">
                <a:ea typeface="Calibri" panose="020F0502020204030204" pitchFamily="34" charset="0"/>
              </a:rPr>
            </a:br>
            <a:br>
              <a:rPr lang="en-GB" altLang="en-US" sz="1800" dirty="0"/>
            </a:br>
            <a:br>
              <a:rPr lang="en-GB" altLang="en-US" sz="1800" dirty="0"/>
            </a:br>
            <a:r>
              <a:rPr lang="en-GB" altLang="en-US" sz="1800" dirty="0"/>
              <a:t>Module: BMSK4011 </a:t>
            </a:r>
            <a:br>
              <a:rPr lang="en-GB" altLang="en-US" sz="1800" dirty="0"/>
            </a:br>
            <a:r>
              <a:rPr lang="en-GB" sz="1800" dirty="0"/>
              <a:t>Continuous Professional Development</a:t>
            </a:r>
            <a:br>
              <a:rPr lang="en-GB" sz="4000" dirty="0"/>
            </a:br>
            <a:br>
              <a:rPr lang="en-GB" sz="1800" dirty="0"/>
            </a:br>
            <a:br>
              <a:rPr lang="en-GB" sz="1800" dirty="0"/>
            </a:br>
            <a:br>
              <a:rPr lang="en-GB" sz="1800" b="1" dirty="0"/>
            </a:br>
            <a:endParaRPr lang="en-GB" altLang="en-US" sz="1800"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8F35DD7-30F2-4EBF-A015-C0DEF3DDEDD7}"/>
              </a:ext>
            </a:extLst>
          </p:cNvPr>
          <p:cNvSpPr>
            <a:spLocks noGrp="1"/>
          </p:cNvSpPr>
          <p:nvPr>
            <p:ph type="subTitle" idx="1"/>
          </p:nvPr>
        </p:nvSpPr>
        <p:spPr>
          <a:xfrm>
            <a:off x="1143000" y="3904587"/>
            <a:ext cx="6858000" cy="1086844"/>
          </a:xfrm>
        </p:spPr>
        <p:txBody>
          <a:bodyPr/>
          <a:lstStyle/>
          <a:p>
            <a:r>
              <a:rPr lang="en-GB" sz="3300" dirty="0">
                <a:solidFill>
                  <a:srgbClr val="FFFFFF"/>
                </a:solidFill>
                <a:latin typeface="Calibri Light" panose="020F0302020204030204" pitchFamily="34" charset="0"/>
              </a:rPr>
              <a:t>Blended Learning </a:t>
            </a:r>
            <a:r>
              <a:rPr lang="en-GB" sz="3300" dirty="0">
                <a:solidFill>
                  <a:srgbClr val="000000"/>
                </a:solidFill>
                <a:latin typeface="Calibri Light" panose="020F0302020204030204" pitchFamily="34" charset="0"/>
              </a:rPr>
              <a:t>​</a:t>
            </a:r>
            <a:br>
              <a:rPr lang="en-GB" sz="3300" dirty="0">
                <a:solidFill>
                  <a:srgbClr val="000000"/>
                </a:solidFill>
                <a:latin typeface="Calibri Light" panose="020F0302020204030204" pitchFamily="34" charset="0"/>
              </a:rPr>
            </a:br>
            <a:r>
              <a:rPr lang="en-GB" sz="3300" dirty="0">
                <a:solidFill>
                  <a:srgbClr val="FFFFFF"/>
                </a:solidFill>
                <a:latin typeface="Calibri Light" panose="020F0302020204030204" pitchFamily="34" charset="0"/>
              </a:rPr>
              <a:t>Session 8</a:t>
            </a:r>
            <a:r>
              <a:rPr lang="en-GB" sz="3300" dirty="0">
                <a:solidFill>
                  <a:srgbClr val="000000"/>
                </a:solidFill>
                <a:latin typeface="Calibri Light" panose="020F0302020204030204" pitchFamily="34" charset="0"/>
              </a:rPr>
              <a:t> </a:t>
            </a:r>
            <a:endParaRPr lang="en-GB" sz="3300" dirty="0"/>
          </a:p>
        </p:txBody>
      </p:sp>
    </p:spTree>
    <p:extLst>
      <p:ext uri="{BB962C8B-B14F-4D97-AF65-F5344CB8AC3E}">
        <p14:creationId xmlns:p14="http://schemas.microsoft.com/office/powerpoint/2010/main" val="42013982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Today’s Session</a:t>
            </a:r>
            <a:endParaRPr lang="en-GB" dirty="0"/>
          </a:p>
        </p:txBody>
      </p:sp>
      <p:sp>
        <p:nvSpPr>
          <p:cNvPr id="3" name="Content Placeholder 2"/>
          <p:cNvSpPr>
            <a:spLocks noGrp="1"/>
          </p:cNvSpPr>
          <p:nvPr>
            <p:ph idx="1"/>
          </p:nvPr>
        </p:nvSpPr>
        <p:spPr>
          <a:xfrm>
            <a:off x="251520" y="1412776"/>
            <a:ext cx="7886700" cy="4351338"/>
          </a:xfrm>
        </p:spPr>
        <p:txBody>
          <a:bodyPr/>
          <a:lstStyle/>
          <a:p>
            <a:r>
              <a:rPr lang="en-GB" dirty="0">
                <a:solidFill>
                  <a:srgbClr val="00B050"/>
                </a:solidFill>
              </a:rPr>
              <a:t>Recruitment: The Employer’s Perspective</a:t>
            </a:r>
          </a:p>
          <a:p>
            <a:endParaRPr lang="en-GB" dirty="0">
              <a:solidFill>
                <a:srgbClr val="0070C0"/>
              </a:solidFill>
            </a:endParaRPr>
          </a:p>
          <a:p>
            <a:pPr marL="0" indent="0">
              <a:buNone/>
            </a:pPr>
            <a:endParaRPr lang="en-GB" dirty="0"/>
          </a:p>
        </p:txBody>
      </p:sp>
      <p:pic>
        <p:nvPicPr>
          <p:cNvPr id="5" name="Picture 4">
            <a:extLst>
              <a:ext uri="{FF2B5EF4-FFF2-40B4-BE49-F238E27FC236}">
                <a16:creationId xmlns:a16="http://schemas.microsoft.com/office/drawing/2014/main" id="{465A8638-C0FE-45CD-96F4-36DD494CC89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04048" y="2204864"/>
            <a:ext cx="3039970" cy="3191982"/>
          </a:xfrm>
          <a:prstGeom prst="rect">
            <a:avLst/>
          </a:prstGeom>
        </p:spPr>
      </p:pic>
    </p:spTree>
    <p:extLst>
      <p:ext uri="{BB962C8B-B14F-4D97-AF65-F5344CB8AC3E}">
        <p14:creationId xmlns:p14="http://schemas.microsoft.com/office/powerpoint/2010/main" val="19474632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4071B-694E-4C06-9BE3-41742BA7A59E}"/>
              </a:ext>
            </a:extLst>
          </p:cNvPr>
          <p:cNvSpPr>
            <a:spLocks noGrp="1"/>
          </p:cNvSpPr>
          <p:nvPr>
            <p:ph type="title"/>
          </p:nvPr>
        </p:nvSpPr>
        <p:spPr/>
        <p:txBody>
          <a:bodyPr/>
          <a:lstStyle/>
          <a:p>
            <a:r>
              <a:rPr lang="en-US" sz="3600" b="1" dirty="0">
                <a:latin typeface="Arial" panose="020B0604020202020204" pitchFamily="34" charset="0"/>
                <a:cs typeface="Arial" panose="020B0604020202020204" pitchFamily="34" charset="0"/>
              </a:rPr>
              <a:t>Employment Legislation</a:t>
            </a:r>
            <a:endParaRPr lang="en-GB" sz="36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83DC50A-DB45-4114-9F61-B78A91849EAF}"/>
              </a:ext>
            </a:extLst>
          </p:cNvPr>
          <p:cNvSpPr>
            <a:spLocks noGrp="1"/>
          </p:cNvSpPr>
          <p:nvPr>
            <p:ph idx="1"/>
          </p:nvPr>
        </p:nvSpPr>
        <p:spPr>
          <a:xfrm>
            <a:off x="628650" y="1825625"/>
            <a:ext cx="7886700" cy="3691607"/>
          </a:xfrm>
        </p:spPr>
        <p:txBody>
          <a:bodyPr>
            <a:normAutofit fontScale="85000" lnSpcReduction="10000"/>
          </a:bodyPr>
          <a:lstStyle/>
          <a:p>
            <a:pPr marL="0" indent="0">
              <a:buNone/>
            </a:pPr>
            <a:r>
              <a:rPr lang="en-US" dirty="0"/>
              <a:t>Some of the legislation governing employment in the UK?</a:t>
            </a:r>
          </a:p>
          <a:p>
            <a:pPr marL="0" indent="0">
              <a:buNone/>
            </a:pPr>
            <a:endParaRPr lang="en-US" dirty="0"/>
          </a:p>
          <a:p>
            <a:pPr marL="0" indent="0">
              <a:buNone/>
            </a:pPr>
            <a:r>
              <a:rPr lang="en-US" dirty="0"/>
              <a:t>In order of the year of issue it is:</a:t>
            </a:r>
          </a:p>
          <a:p>
            <a:pPr marL="0" indent="0">
              <a:buNone/>
            </a:pPr>
            <a:endParaRPr lang="en-US" dirty="0"/>
          </a:p>
          <a:p>
            <a:r>
              <a:rPr lang="en-US" dirty="0"/>
              <a:t>Health &amp; Safety at Work etc. Act 1974 </a:t>
            </a:r>
          </a:p>
          <a:p>
            <a:r>
              <a:rPr lang="en-US" dirty="0"/>
              <a:t>Trade Union and Labour Relations (Consolidation) Act 1992 </a:t>
            </a:r>
          </a:p>
          <a:p>
            <a:r>
              <a:rPr lang="en-US" dirty="0"/>
              <a:t>Employment Tribunals Act 1996 </a:t>
            </a:r>
          </a:p>
          <a:p>
            <a:r>
              <a:rPr lang="en-US" dirty="0"/>
              <a:t>Employment Rights Act 1996 </a:t>
            </a:r>
          </a:p>
          <a:p>
            <a:endParaRPr lang="en-GB" dirty="0"/>
          </a:p>
        </p:txBody>
      </p:sp>
    </p:spTree>
    <p:extLst>
      <p:ext uri="{BB962C8B-B14F-4D97-AF65-F5344CB8AC3E}">
        <p14:creationId xmlns:p14="http://schemas.microsoft.com/office/powerpoint/2010/main" val="18555015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B4E6A-810D-4127-A2C0-51970C669B1A}"/>
              </a:ext>
            </a:extLst>
          </p:cNvPr>
          <p:cNvSpPr>
            <a:spLocks noGrp="1"/>
          </p:cNvSpPr>
          <p:nvPr>
            <p:ph type="title"/>
          </p:nvPr>
        </p:nvSpPr>
        <p:spPr/>
        <p:txBody>
          <a:bodyPr/>
          <a:lstStyle/>
          <a:p>
            <a:r>
              <a:rPr lang="en-US" sz="3600" b="1" dirty="0">
                <a:latin typeface="Arial" panose="020B0604020202020204" pitchFamily="34" charset="0"/>
                <a:cs typeface="Arial" panose="020B0604020202020204" pitchFamily="34" charset="0"/>
              </a:rPr>
              <a:t>Employment Legislation </a:t>
            </a:r>
            <a:r>
              <a:rPr lang="en-US" sz="1600" dirty="0"/>
              <a:t>(continued)</a:t>
            </a:r>
            <a:endParaRPr lang="en-GB" dirty="0"/>
          </a:p>
        </p:txBody>
      </p:sp>
      <p:sp>
        <p:nvSpPr>
          <p:cNvPr id="3" name="Content Placeholder 2">
            <a:extLst>
              <a:ext uri="{FF2B5EF4-FFF2-40B4-BE49-F238E27FC236}">
                <a16:creationId xmlns:a16="http://schemas.microsoft.com/office/drawing/2014/main" id="{E39BC8E3-6320-4904-98F7-E8D68018EBB1}"/>
              </a:ext>
            </a:extLst>
          </p:cNvPr>
          <p:cNvSpPr>
            <a:spLocks noGrp="1"/>
          </p:cNvSpPr>
          <p:nvPr>
            <p:ph idx="1"/>
          </p:nvPr>
        </p:nvSpPr>
        <p:spPr>
          <a:xfrm>
            <a:off x="628650" y="1412777"/>
            <a:ext cx="7886700" cy="4176464"/>
          </a:xfrm>
        </p:spPr>
        <p:txBody>
          <a:bodyPr>
            <a:normAutofit/>
          </a:bodyPr>
          <a:lstStyle/>
          <a:p>
            <a:r>
              <a:rPr lang="en-US" dirty="0"/>
              <a:t>Public Interest Disclosure Act 1998</a:t>
            </a:r>
          </a:p>
          <a:p>
            <a:r>
              <a:rPr lang="en-US" dirty="0"/>
              <a:t>Data Protection Act 1998 </a:t>
            </a:r>
          </a:p>
          <a:p>
            <a:r>
              <a:rPr lang="en-US" dirty="0"/>
              <a:t>National Minimum Wage Act 1998 </a:t>
            </a:r>
          </a:p>
          <a:p>
            <a:r>
              <a:rPr lang="en-US" dirty="0"/>
              <a:t>Human Rights Act 1998</a:t>
            </a:r>
          </a:p>
          <a:p>
            <a:r>
              <a:rPr lang="en-US" dirty="0"/>
              <a:t>Employment Relations Act 1999 </a:t>
            </a:r>
          </a:p>
          <a:p>
            <a:r>
              <a:rPr lang="en-US" dirty="0"/>
              <a:t>Employment Act 2002 </a:t>
            </a:r>
          </a:p>
          <a:p>
            <a:r>
              <a:rPr lang="en-US" dirty="0"/>
              <a:t>Employment Relations Act 2004 </a:t>
            </a:r>
          </a:p>
          <a:p>
            <a:r>
              <a:rPr lang="en-US" dirty="0"/>
              <a:t>Equality Act 2010</a:t>
            </a:r>
          </a:p>
        </p:txBody>
      </p:sp>
    </p:spTree>
    <p:extLst>
      <p:ext uri="{BB962C8B-B14F-4D97-AF65-F5344CB8AC3E}">
        <p14:creationId xmlns:p14="http://schemas.microsoft.com/office/powerpoint/2010/main" val="6694148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BC2FA-5E8E-4429-BD94-4E0A7332FA73}"/>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Definitions</a:t>
            </a:r>
          </a:p>
        </p:txBody>
      </p:sp>
      <p:sp>
        <p:nvSpPr>
          <p:cNvPr id="3" name="Content Placeholder 2">
            <a:extLst>
              <a:ext uri="{FF2B5EF4-FFF2-40B4-BE49-F238E27FC236}">
                <a16:creationId xmlns:a16="http://schemas.microsoft.com/office/drawing/2014/main" id="{C053465A-1A4F-4E0E-804A-A942FFCBA3A6}"/>
              </a:ext>
            </a:extLst>
          </p:cNvPr>
          <p:cNvSpPr>
            <a:spLocks noGrp="1"/>
          </p:cNvSpPr>
          <p:nvPr>
            <p:ph idx="1"/>
          </p:nvPr>
        </p:nvSpPr>
        <p:spPr>
          <a:xfrm>
            <a:off x="467544" y="1253331"/>
            <a:ext cx="7886700" cy="4351338"/>
          </a:xfrm>
        </p:spPr>
        <p:txBody>
          <a:bodyPr>
            <a:normAutofit fontScale="92500" lnSpcReduction="10000"/>
          </a:bodyPr>
          <a:lstStyle/>
          <a:p>
            <a:pPr marL="0" indent="0">
              <a:buNone/>
            </a:pPr>
            <a:r>
              <a:rPr lang="en-GB" dirty="0"/>
              <a:t>Recruitment: </a:t>
            </a:r>
          </a:p>
          <a:p>
            <a:r>
              <a:rPr lang="en-GB" dirty="0"/>
              <a:t>‘Recruitment is the process of identifying a number of applicants who are willing to apply for a particular job or training programme.’</a:t>
            </a:r>
          </a:p>
          <a:p>
            <a:endParaRPr lang="en-GB" dirty="0"/>
          </a:p>
          <a:p>
            <a:pPr marL="0" indent="0">
              <a:buNone/>
            </a:pPr>
            <a:r>
              <a:rPr lang="en-GB" dirty="0"/>
              <a:t>Selection:</a:t>
            </a:r>
          </a:p>
          <a:p>
            <a:r>
              <a:rPr lang="en-GB" dirty="0"/>
              <a:t>‘Selection is the process of comparing information from the applicants with the requirements as specified in the advertisement, and selecting those who meet the essential requirements to move forward in the selection process’.</a:t>
            </a:r>
          </a:p>
          <a:p>
            <a:endParaRPr lang="en-GB" dirty="0"/>
          </a:p>
        </p:txBody>
      </p:sp>
    </p:spTree>
    <p:extLst>
      <p:ext uri="{BB962C8B-B14F-4D97-AF65-F5344CB8AC3E}">
        <p14:creationId xmlns:p14="http://schemas.microsoft.com/office/powerpoint/2010/main" val="26407941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1E25E-121A-4895-97C1-AF875F70CB33}"/>
              </a:ext>
            </a:extLst>
          </p:cNvPr>
          <p:cNvSpPr>
            <a:spLocks noGrp="1"/>
          </p:cNvSpPr>
          <p:nvPr>
            <p:ph type="title"/>
          </p:nvPr>
        </p:nvSpPr>
        <p:spPr/>
        <p:txBody>
          <a:bodyPr/>
          <a:lstStyle/>
          <a:p>
            <a:r>
              <a:rPr lang="en-US" sz="3600" b="1" i="1" dirty="0">
                <a:latin typeface="Arial" panose="020B0604020202020204" pitchFamily="34" charset="0"/>
                <a:cs typeface="Arial" panose="020B0604020202020204" pitchFamily="34" charset="0"/>
              </a:rPr>
              <a:t>Another </a:t>
            </a:r>
            <a:r>
              <a:rPr lang="en-US" sz="3600" b="1" dirty="0">
                <a:latin typeface="Arial" panose="020B0604020202020204" pitchFamily="34" charset="0"/>
                <a:cs typeface="Arial" panose="020B0604020202020204" pitchFamily="34" charset="0"/>
              </a:rPr>
              <a:t>Definition</a:t>
            </a:r>
            <a:endParaRPr lang="en-GB" sz="36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BAC4A49-0320-4F77-B618-B8F93C8416B9}"/>
              </a:ext>
            </a:extLst>
          </p:cNvPr>
          <p:cNvSpPr>
            <a:spLocks noGrp="1"/>
          </p:cNvSpPr>
          <p:nvPr>
            <p:ph idx="1"/>
          </p:nvPr>
        </p:nvSpPr>
        <p:spPr/>
        <p:txBody>
          <a:bodyPr/>
          <a:lstStyle/>
          <a:p>
            <a:pPr marL="0" indent="0">
              <a:buNone/>
            </a:pPr>
            <a:r>
              <a:rPr lang="en-US" dirty="0"/>
              <a:t>“Recruitment is the process of having the right person, in the right place, at the right time.”</a:t>
            </a:r>
          </a:p>
          <a:p>
            <a:pPr marL="0" indent="0">
              <a:buNone/>
            </a:pPr>
            <a:endParaRPr lang="en-US" sz="1800" dirty="0"/>
          </a:p>
          <a:p>
            <a:pPr marL="0" indent="0">
              <a:buNone/>
            </a:pPr>
            <a:r>
              <a:rPr lang="en-US" sz="1800" dirty="0"/>
              <a:t>CIPD Factsheet</a:t>
            </a:r>
            <a:r>
              <a:rPr lang="en-US" sz="1800" i="1" dirty="0"/>
              <a:t> Recruitment – An Overview, </a:t>
            </a:r>
            <a:r>
              <a:rPr lang="en-US" sz="1800" dirty="0"/>
              <a:t>March 2012</a:t>
            </a:r>
            <a:endParaRPr lang="en-US" sz="1800" i="1" dirty="0"/>
          </a:p>
          <a:p>
            <a:pPr marL="0" indent="0">
              <a:buNone/>
            </a:pPr>
            <a:endParaRPr lang="en-GB" dirty="0"/>
          </a:p>
        </p:txBody>
      </p:sp>
      <p:pic>
        <p:nvPicPr>
          <p:cNvPr id="5" name="Picture 4">
            <a:extLst>
              <a:ext uri="{FF2B5EF4-FFF2-40B4-BE49-F238E27FC236}">
                <a16:creationId xmlns:a16="http://schemas.microsoft.com/office/drawing/2014/main" id="{D41EF924-8FA4-41A5-8C3E-7CA24558018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228184" y="2708920"/>
            <a:ext cx="2775309" cy="2664297"/>
          </a:xfrm>
          <a:prstGeom prst="rect">
            <a:avLst/>
          </a:prstGeom>
        </p:spPr>
      </p:pic>
    </p:spTree>
    <p:extLst>
      <p:ext uri="{BB962C8B-B14F-4D97-AF65-F5344CB8AC3E}">
        <p14:creationId xmlns:p14="http://schemas.microsoft.com/office/powerpoint/2010/main" val="20038058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86A01-C9DD-46F6-A05D-5292B5DC7727}"/>
              </a:ext>
            </a:extLst>
          </p:cNvPr>
          <p:cNvSpPr>
            <a:spLocks noGrp="1"/>
          </p:cNvSpPr>
          <p:nvPr>
            <p:ph type="title"/>
          </p:nvPr>
        </p:nvSpPr>
        <p:spPr/>
        <p:txBody>
          <a:bodyPr/>
          <a:lstStyle/>
          <a:p>
            <a:r>
              <a:rPr lang="en-US" sz="3600" b="1" dirty="0">
                <a:latin typeface="Arial" panose="020B0604020202020204" pitchFamily="34" charset="0"/>
                <a:cs typeface="Arial" panose="020B0604020202020204" pitchFamily="34" charset="0"/>
              </a:rPr>
              <a:t>Recruitment and Selection</a:t>
            </a:r>
            <a:endParaRPr lang="en-GB" sz="36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C5038D3-9381-453F-8100-AA281F909A84}"/>
              </a:ext>
            </a:extLst>
          </p:cNvPr>
          <p:cNvSpPr>
            <a:spLocks noGrp="1"/>
          </p:cNvSpPr>
          <p:nvPr>
            <p:ph idx="1"/>
          </p:nvPr>
        </p:nvSpPr>
        <p:spPr/>
        <p:txBody>
          <a:bodyPr>
            <a:normAutofit/>
          </a:bodyPr>
          <a:lstStyle/>
          <a:p>
            <a:pPr marL="0" indent="0">
              <a:buNone/>
            </a:pPr>
            <a:r>
              <a:rPr lang="en-US" dirty="0"/>
              <a:t>Process should be:</a:t>
            </a:r>
          </a:p>
          <a:p>
            <a:r>
              <a:rPr lang="en-US" b="1" dirty="0"/>
              <a:t>efficient</a:t>
            </a:r>
            <a:r>
              <a:rPr lang="en-US" dirty="0"/>
              <a:t> – cost effective in methods and sources</a:t>
            </a:r>
          </a:p>
          <a:p>
            <a:r>
              <a:rPr lang="en-US" b="1" dirty="0"/>
              <a:t>effective</a:t>
            </a:r>
            <a:r>
              <a:rPr lang="en-US" dirty="0"/>
              <a:t> – producing enough suitable candidates without excess and ensuring the identification of the best fitted for the job and the organisation</a:t>
            </a:r>
          </a:p>
          <a:p>
            <a:r>
              <a:rPr lang="en-US" b="1" dirty="0"/>
              <a:t>fair</a:t>
            </a:r>
            <a:r>
              <a:rPr lang="en-US" dirty="0"/>
              <a:t> – ensuring that right through the process decisions are made on merit alone.</a:t>
            </a:r>
          </a:p>
          <a:p>
            <a:pPr marL="0" indent="0">
              <a:buNone/>
            </a:pPr>
            <a:r>
              <a:rPr lang="en-US" sz="1200" dirty="0"/>
              <a:t>Source:  </a:t>
            </a:r>
            <a:r>
              <a:rPr lang="en-US" sz="1200" dirty="0" err="1"/>
              <a:t>Acas</a:t>
            </a:r>
            <a:r>
              <a:rPr lang="en-US" sz="1200" dirty="0"/>
              <a:t> guide to Recruitment and Selection</a:t>
            </a:r>
          </a:p>
          <a:p>
            <a:pPr marL="0" indent="0">
              <a:buNone/>
            </a:pPr>
            <a:endParaRPr lang="en-GB" dirty="0"/>
          </a:p>
        </p:txBody>
      </p:sp>
    </p:spTree>
    <p:extLst>
      <p:ext uri="{BB962C8B-B14F-4D97-AF65-F5344CB8AC3E}">
        <p14:creationId xmlns:p14="http://schemas.microsoft.com/office/powerpoint/2010/main" val="22573045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B360E-1618-45CB-9F1C-318D0BBFF780}"/>
              </a:ext>
            </a:extLst>
          </p:cNvPr>
          <p:cNvSpPr>
            <a:spLocks noGrp="1"/>
          </p:cNvSpPr>
          <p:nvPr>
            <p:ph type="title"/>
          </p:nvPr>
        </p:nvSpPr>
        <p:spPr>
          <a:xfrm>
            <a:off x="628650" y="1052736"/>
            <a:ext cx="7886700" cy="1325563"/>
          </a:xfrm>
        </p:spPr>
        <p:txBody>
          <a:bodyPr>
            <a:noAutofit/>
          </a:bodyPr>
          <a:lstStyle/>
          <a:p>
            <a:r>
              <a:rPr lang="en-US" sz="3600" b="1" dirty="0">
                <a:latin typeface="Arial" panose="020B0604020202020204" pitchFamily="34" charset="0"/>
                <a:cs typeface="Arial" panose="020B0604020202020204" pitchFamily="34" charset="0"/>
              </a:rPr>
              <a:t>What are the 9 ‘protected characteristics’ of the Equality Act (2010)?</a:t>
            </a:r>
            <a:endParaRPr lang="en-GB" sz="3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716555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4BC0D-068A-4D41-9190-BF3A583920BE}"/>
              </a:ext>
            </a:extLst>
          </p:cNvPr>
          <p:cNvSpPr>
            <a:spLocks noGrp="1"/>
          </p:cNvSpPr>
          <p:nvPr>
            <p:ph type="title"/>
          </p:nvPr>
        </p:nvSpPr>
        <p:spPr/>
        <p:txBody>
          <a:bodyPr>
            <a:normAutofit fontScale="90000"/>
          </a:bodyPr>
          <a:lstStyle/>
          <a:p>
            <a:r>
              <a:rPr lang="en-US" sz="3600" b="1" dirty="0">
                <a:latin typeface="Arial" panose="020B0604020202020204" pitchFamily="34" charset="0"/>
                <a:cs typeface="Arial" panose="020B0604020202020204" pitchFamily="34" charset="0"/>
              </a:rPr>
              <a:t>What are the 9 ‘protected characteristics’ of the Equality Act (2010)?</a:t>
            </a:r>
            <a:endParaRPr lang="en-GB" sz="3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99E159F-28DB-4A97-863D-9E924CA66D2C}"/>
              </a:ext>
            </a:extLst>
          </p:cNvPr>
          <p:cNvSpPr>
            <a:spLocks noGrp="1"/>
          </p:cNvSpPr>
          <p:nvPr>
            <p:ph idx="1"/>
          </p:nvPr>
        </p:nvSpPr>
        <p:spPr>
          <a:xfrm>
            <a:off x="601955" y="1690688"/>
            <a:ext cx="7886700" cy="3763615"/>
          </a:xfrm>
        </p:spPr>
        <p:txBody>
          <a:bodyPr>
            <a:normAutofit fontScale="92500" lnSpcReduction="20000"/>
          </a:bodyPr>
          <a:lstStyle/>
          <a:p>
            <a:r>
              <a:rPr lang="en-US" dirty="0">
                <a:latin typeface="Calibri" pitchFamily="34" charset="0"/>
              </a:rPr>
              <a:t>Age </a:t>
            </a:r>
          </a:p>
          <a:p>
            <a:r>
              <a:rPr lang="en-US" dirty="0">
                <a:latin typeface="Calibri" pitchFamily="34" charset="0"/>
              </a:rPr>
              <a:t>Disability</a:t>
            </a:r>
          </a:p>
          <a:p>
            <a:r>
              <a:rPr lang="en-US" dirty="0">
                <a:latin typeface="Calibri" pitchFamily="34" charset="0"/>
              </a:rPr>
              <a:t>Gender reassignment</a:t>
            </a:r>
          </a:p>
          <a:p>
            <a:r>
              <a:rPr lang="en-US" dirty="0">
                <a:latin typeface="Calibri" pitchFamily="34" charset="0"/>
              </a:rPr>
              <a:t>Marriage and civil partnership</a:t>
            </a:r>
          </a:p>
          <a:p>
            <a:r>
              <a:rPr lang="en-US" dirty="0">
                <a:latin typeface="Calibri" pitchFamily="34" charset="0"/>
              </a:rPr>
              <a:t>Pregnancy and maternity</a:t>
            </a:r>
          </a:p>
          <a:p>
            <a:r>
              <a:rPr lang="en-US" dirty="0">
                <a:latin typeface="Calibri" pitchFamily="34" charset="0"/>
              </a:rPr>
              <a:t>Race</a:t>
            </a:r>
          </a:p>
          <a:p>
            <a:r>
              <a:rPr lang="en-US" dirty="0">
                <a:latin typeface="Calibri" pitchFamily="34" charset="0"/>
              </a:rPr>
              <a:t>Religion and belief</a:t>
            </a:r>
          </a:p>
          <a:p>
            <a:r>
              <a:rPr lang="en-US" dirty="0">
                <a:latin typeface="Calibri" pitchFamily="34" charset="0"/>
              </a:rPr>
              <a:t>Sex</a:t>
            </a:r>
          </a:p>
          <a:p>
            <a:r>
              <a:rPr lang="en-US" dirty="0">
                <a:latin typeface="Calibri" pitchFamily="34" charset="0"/>
              </a:rPr>
              <a:t>Sexual orientation</a:t>
            </a:r>
          </a:p>
        </p:txBody>
      </p:sp>
    </p:spTree>
    <p:extLst>
      <p:ext uri="{BB962C8B-B14F-4D97-AF65-F5344CB8AC3E}">
        <p14:creationId xmlns:p14="http://schemas.microsoft.com/office/powerpoint/2010/main" val="16277100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6514F-867B-4510-B837-49263BCE6C22}"/>
              </a:ext>
            </a:extLst>
          </p:cNvPr>
          <p:cNvSpPr>
            <a:spLocks noGrp="1"/>
          </p:cNvSpPr>
          <p:nvPr>
            <p:ph type="title"/>
          </p:nvPr>
        </p:nvSpPr>
        <p:spPr/>
        <p:txBody>
          <a:bodyPr/>
          <a:lstStyle/>
          <a:p>
            <a:r>
              <a:rPr lang="en-US" sz="3600" b="1" dirty="0">
                <a:latin typeface="Arial" panose="020B0604020202020204" pitchFamily="34" charset="0"/>
                <a:cs typeface="Arial" panose="020B0604020202020204" pitchFamily="34" charset="0"/>
              </a:rPr>
              <a:t>Policy</a:t>
            </a:r>
            <a:endParaRPr lang="en-GB" sz="36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9374567-C5C0-48EB-8A14-8186AC6287B0}"/>
              </a:ext>
            </a:extLst>
          </p:cNvPr>
          <p:cNvSpPr>
            <a:spLocks noGrp="1"/>
          </p:cNvSpPr>
          <p:nvPr>
            <p:ph idx="1"/>
          </p:nvPr>
        </p:nvSpPr>
        <p:spPr/>
        <p:txBody>
          <a:bodyPr/>
          <a:lstStyle/>
          <a:p>
            <a:r>
              <a:rPr lang="en-US" dirty="0">
                <a:solidFill>
                  <a:srgbClr val="00B050"/>
                </a:solidFill>
              </a:rPr>
              <a:t>Does the organisation have a policy for recruitment and selection?</a:t>
            </a:r>
          </a:p>
          <a:p>
            <a:pPr>
              <a:buNone/>
            </a:pPr>
            <a:endParaRPr lang="en-US" dirty="0"/>
          </a:p>
          <a:p>
            <a:r>
              <a:rPr lang="en-US" i="1" dirty="0">
                <a:solidFill>
                  <a:srgbClr val="0070C0"/>
                </a:solidFill>
              </a:rPr>
              <a:t>Why might it be important to have one?</a:t>
            </a:r>
          </a:p>
          <a:p>
            <a:pPr marL="0" indent="0" algn="ctr">
              <a:buNone/>
            </a:pPr>
            <a:r>
              <a:rPr lang="en-GB" dirty="0"/>
              <a:t>Suggestions? </a:t>
            </a:r>
          </a:p>
        </p:txBody>
      </p:sp>
      <p:pic>
        <p:nvPicPr>
          <p:cNvPr id="5" name="Picture 4">
            <a:extLst>
              <a:ext uri="{FF2B5EF4-FFF2-40B4-BE49-F238E27FC236}">
                <a16:creationId xmlns:a16="http://schemas.microsoft.com/office/drawing/2014/main" id="{26D2371F-4C2E-45A6-BF39-8937B36BEFC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94512" y="3867509"/>
            <a:ext cx="2592288" cy="1616968"/>
          </a:xfrm>
          <a:prstGeom prst="rect">
            <a:avLst/>
          </a:prstGeom>
        </p:spPr>
      </p:pic>
    </p:spTree>
    <p:extLst>
      <p:ext uri="{BB962C8B-B14F-4D97-AF65-F5344CB8AC3E}">
        <p14:creationId xmlns:p14="http://schemas.microsoft.com/office/powerpoint/2010/main" val="3304355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6DE32-0B87-4D7A-B933-5F67DE46C971}"/>
              </a:ext>
            </a:extLst>
          </p:cNvPr>
          <p:cNvSpPr>
            <a:spLocks noGrp="1"/>
          </p:cNvSpPr>
          <p:nvPr>
            <p:ph type="title"/>
          </p:nvPr>
        </p:nvSpPr>
        <p:spPr/>
        <p:txBody>
          <a:bodyPr>
            <a:normAutofit/>
          </a:bodyPr>
          <a:lstStyle/>
          <a:p>
            <a:r>
              <a:rPr lang="en-US" sz="3600" b="1" dirty="0">
                <a:latin typeface="Arial" panose="020B0604020202020204" pitchFamily="34" charset="0"/>
                <a:cs typeface="Arial" panose="020B0604020202020204" pitchFamily="34" charset="0"/>
              </a:rPr>
              <a:t>Recruitment Policy - things to consider</a:t>
            </a:r>
            <a:endParaRPr lang="en-GB" sz="36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F788815-3783-4779-A666-AF31E9238D12}"/>
              </a:ext>
            </a:extLst>
          </p:cNvPr>
          <p:cNvSpPr>
            <a:spLocks noGrp="1"/>
          </p:cNvSpPr>
          <p:nvPr>
            <p:ph idx="1"/>
          </p:nvPr>
        </p:nvSpPr>
        <p:spPr>
          <a:xfrm>
            <a:off x="628650" y="1825625"/>
            <a:ext cx="7886700" cy="3691607"/>
          </a:xfrm>
        </p:spPr>
        <p:txBody>
          <a:bodyPr>
            <a:normAutofit fontScale="92500" lnSpcReduction="20000"/>
          </a:bodyPr>
          <a:lstStyle/>
          <a:p>
            <a:r>
              <a:rPr lang="en-US" dirty="0"/>
              <a:t>Introduction </a:t>
            </a:r>
          </a:p>
          <a:p>
            <a:r>
              <a:rPr lang="en-US" dirty="0"/>
              <a:t>Equality and Diversity / Equal Opportunities in Recruitment </a:t>
            </a:r>
          </a:p>
          <a:p>
            <a:r>
              <a:rPr lang="en-US" dirty="0"/>
              <a:t>Monitoring Equal Opportunities, Equality and Diversity in Recruitment </a:t>
            </a:r>
          </a:p>
          <a:p>
            <a:r>
              <a:rPr lang="en-US" dirty="0"/>
              <a:t>Recruitment Authorisation </a:t>
            </a:r>
          </a:p>
          <a:p>
            <a:r>
              <a:rPr lang="en-US" dirty="0"/>
              <a:t>Job Descriptions </a:t>
            </a:r>
          </a:p>
          <a:p>
            <a:r>
              <a:rPr lang="en-US" dirty="0"/>
              <a:t>Advertising of Vacancies </a:t>
            </a:r>
          </a:p>
          <a:p>
            <a:r>
              <a:rPr lang="en-US" dirty="0"/>
              <a:t>Shortlisting </a:t>
            </a:r>
          </a:p>
          <a:p>
            <a:endParaRPr lang="en-GB" dirty="0"/>
          </a:p>
        </p:txBody>
      </p:sp>
    </p:spTree>
    <p:extLst>
      <p:ext uri="{BB962C8B-B14F-4D97-AF65-F5344CB8AC3E}">
        <p14:creationId xmlns:p14="http://schemas.microsoft.com/office/powerpoint/2010/main" val="41889699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C4BA8-9AE9-427B-AE0B-720D2F171AD2}"/>
              </a:ext>
            </a:extLst>
          </p:cNvPr>
          <p:cNvSpPr>
            <a:spLocks noGrp="1"/>
          </p:cNvSpPr>
          <p:nvPr>
            <p:ph type="title"/>
          </p:nvPr>
        </p:nvSpPr>
        <p:spPr/>
        <p:txBody>
          <a:bodyPr/>
          <a:lstStyle/>
          <a:p>
            <a:r>
              <a:rPr lang="en-US" sz="3600" b="1" dirty="0">
                <a:latin typeface="Arial" panose="020B0604020202020204" pitchFamily="34" charset="0"/>
                <a:cs typeface="Arial" panose="020B0604020202020204" pitchFamily="34" charset="0"/>
              </a:rPr>
              <a:t>Planning</a:t>
            </a:r>
            <a:endParaRPr lang="en-GB" sz="36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086134F-4D7C-4AD6-BA34-E85F876076ED}"/>
              </a:ext>
            </a:extLst>
          </p:cNvPr>
          <p:cNvSpPr>
            <a:spLocks noGrp="1"/>
          </p:cNvSpPr>
          <p:nvPr>
            <p:ph idx="1"/>
          </p:nvPr>
        </p:nvSpPr>
        <p:spPr>
          <a:xfrm>
            <a:off x="539552" y="1340768"/>
            <a:ext cx="7886700" cy="4032448"/>
          </a:xfrm>
        </p:spPr>
        <p:txBody>
          <a:bodyPr>
            <a:normAutofit fontScale="92500"/>
          </a:bodyPr>
          <a:lstStyle/>
          <a:p>
            <a:pPr marL="0" indent="0">
              <a:buNone/>
            </a:pPr>
            <a:r>
              <a:rPr lang="en-US" dirty="0"/>
              <a:t>Human resource planning is usually assumed to consist of four clear steps:</a:t>
            </a:r>
          </a:p>
          <a:p>
            <a:pPr marL="0" indent="0">
              <a:buNone/>
            </a:pPr>
            <a:endParaRPr lang="en-US" dirty="0"/>
          </a:p>
          <a:p>
            <a:r>
              <a:rPr lang="en-US" dirty="0"/>
              <a:t>forecasting future needs</a:t>
            </a:r>
          </a:p>
          <a:p>
            <a:r>
              <a:rPr lang="en-US" dirty="0"/>
              <a:t>analysing the availability and supply of people</a:t>
            </a:r>
          </a:p>
          <a:p>
            <a:r>
              <a:rPr lang="en-US" dirty="0"/>
              <a:t>drawing up plans to match supply to demand</a:t>
            </a:r>
          </a:p>
          <a:p>
            <a:r>
              <a:rPr lang="en-US" dirty="0"/>
              <a:t>monitoring the implementation of the plan</a:t>
            </a:r>
          </a:p>
          <a:p>
            <a:pPr marL="0" indent="0">
              <a:buNone/>
            </a:pPr>
            <a:endParaRPr lang="en-US" sz="2800" dirty="0"/>
          </a:p>
          <a:p>
            <a:pPr marL="0" indent="0">
              <a:buNone/>
            </a:pPr>
            <a:r>
              <a:rPr lang="en-US" sz="1500" dirty="0"/>
              <a:t>Armstrong, M.  (1996) </a:t>
            </a:r>
            <a:r>
              <a:rPr lang="en-US" sz="1500" i="1" dirty="0"/>
              <a:t>A Handbook of Personnel Management Practice </a:t>
            </a:r>
            <a:r>
              <a:rPr lang="en-US" sz="1500" dirty="0"/>
              <a:t>(6</a:t>
            </a:r>
            <a:r>
              <a:rPr lang="en-US" sz="1500" baseline="30000" dirty="0"/>
              <a:t>th</a:t>
            </a:r>
            <a:r>
              <a:rPr lang="en-US" sz="1500" dirty="0"/>
              <a:t> Ed) London:  Kogan Page Ltd</a:t>
            </a:r>
          </a:p>
          <a:p>
            <a:pPr marL="0" indent="0">
              <a:buNone/>
            </a:pPr>
            <a:endParaRPr lang="en-GB" dirty="0"/>
          </a:p>
        </p:txBody>
      </p:sp>
    </p:spTree>
    <p:extLst>
      <p:ext uri="{BB962C8B-B14F-4D97-AF65-F5344CB8AC3E}">
        <p14:creationId xmlns:p14="http://schemas.microsoft.com/office/powerpoint/2010/main" val="23966417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6CA37-6C50-4BF2-9924-ED560DB1A10B}"/>
              </a:ext>
            </a:extLst>
          </p:cNvPr>
          <p:cNvSpPr>
            <a:spLocks noGrp="1"/>
          </p:cNvSpPr>
          <p:nvPr>
            <p:ph type="title"/>
          </p:nvPr>
        </p:nvSpPr>
        <p:spPr/>
        <p:txBody>
          <a:bodyPr/>
          <a:lstStyle/>
          <a:p>
            <a:r>
              <a:rPr lang="en-US" sz="3600" b="1" dirty="0">
                <a:latin typeface="Arial" panose="020B0604020202020204" pitchFamily="34" charset="0"/>
                <a:cs typeface="Arial" panose="020B0604020202020204" pitchFamily="34" charset="0"/>
              </a:rPr>
              <a:t>The Process</a:t>
            </a:r>
            <a:endParaRPr lang="en-GB" sz="36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BD5A957-5EAB-45E2-8398-64D8E65FF5E8}"/>
              </a:ext>
            </a:extLst>
          </p:cNvPr>
          <p:cNvSpPr>
            <a:spLocks noGrp="1"/>
          </p:cNvSpPr>
          <p:nvPr>
            <p:ph idx="1"/>
          </p:nvPr>
        </p:nvSpPr>
        <p:spPr>
          <a:xfrm>
            <a:off x="628650" y="1825625"/>
            <a:ext cx="7886700" cy="3763615"/>
          </a:xfrm>
        </p:spPr>
        <p:txBody>
          <a:bodyPr>
            <a:normAutofit/>
          </a:bodyPr>
          <a:lstStyle/>
          <a:p>
            <a:pPr marL="0" indent="0">
              <a:buNone/>
            </a:pPr>
            <a:r>
              <a:rPr lang="en-US" dirty="0"/>
              <a:t>Identify the key stages in the recruitment and selection process.</a:t>
            </a:r>
          </a:p>
          <a:p>
            <a:r>
              <a:rPr lang="en-US" dirty="0"/>
              <a:t>Defining requirements</a:t>
            </a:r>
          </a:p>
          <a:p>
            <a:r>
              <a:rPr lang="en-US" dirty="0"/>
              <a:t>Planning the recruitment campaign</a:t>
            </a:r>
          </a:p>
          <a:p>
            <a:r>
              <a:rPr lang="en-US" dirty="0"/>
              <a:t>Attracting candidates</a:t>
            </a:r>
          </a:p>
          <a:p>
            <a:r>
              <a:rPr lang="en-US" dirty="0"/>
              <a:t>Selecting candidates</a:t>
            </a:r>
          </a:p>
          <a:p>
            <a:pPr marL="0" indent="0">
              <a:buNone/>
            </a:pPr>
            <a:endParaRPr lang="en-US" dirty="0"/>
          </a:p>
          <a:p>
            <a:pPr marL="0" indent="0">
              <a:buNone/>
            </a:pPr>
            <a:r>
              <a:rPr lang="en-US" sz="1400" dirty="0"/>
              <a:t>Armstrong, M. (2011) A Handbook of </a:t>
            </a:r>
            <a:r>
              <a:rPr lang="en-US" sz="1400" i="1" dirty="0"/>
              <a:t>Human Resource Management </a:t>
            </a:r>
            <a:r>
              <a:rPr lang="en-US" sz="1400" dirty="0"/>
              <a:t>(11</a:t>
            </a:r>
            <a:r>
              <a:rPr lang="en-US" sz="1400" baseline="30000" dirty="0"/>
              <a:t>th</a:t>
            </a:r>
            <a:r>
              <a:rPr lang="en-US" sz="1400" dirty="0"/>
              <a:t> </a:t>
            </a:r>
            <a:r>
              <a:rPr lang="en-US" sz="1400" dirty="0" err="1"/>
              <a:t>ed</a:t>
            </a:r>
            <a:r>
              <a:rPr lang="en-US" sz="1400" dirty="0"/>
              <a:t>) London:  Kogan Page Ltd</a:t>
            </a:r>
          </a:p>
          <a:p>
            <a:pPr marL="0" indent="0">
              <a:buNone/>
            </a:pPr>
            <a:endParaRPr lang="en-GB" dirty="0"/>
          </a:p>
        </p:txBody>
      </p:sp>
    </p:spTree>
    <p:extLst>
      <p:ext uri="{BB962C8B-B14F-4D97-AF65-F5344CB8AC3E}">
        <p14:creationId xmlns:p14="http://schemas.microsoft.com/office/powerpoint/2010/main" val="8783461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D6E8F-3219-4B72-B65E-80A5F026DD84}"/>
              </a:ext>
            </a:extLst>
          </p:cNvPr>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How an Organisation Develops a Recruitment Process</a:t>
            </a:r>
          </a:p>
        </p:txBody>
      </p:sp>
      <p:sp>
        <p:nvSpPr>
          <p:cNvPr id="3" name="Content Placeholder 2">
            <a:extLst>
              <a:ext uri="{FF2B5EF4-FFF2-40B4-BE49-F238E27FC236}">
                <a16:creationId xmlns:a16="http://schemas.microsoft.com/office/drawing/2014/main" id="{7AE9D803-2D30-4752-A60E-E520441530E6}"/>
              </a:ext>
            </a:extLst>
          </p:cNvPr>
          <p:cNvSpPr>
            <a:spLocks noGrp="1"/>
          </p:cNvSpPr>
          <p:nvPr>
            <p:ph idx="1"/>
          </p:nvPr>
        </p:nvSpPr>
        <p:spPr>
          <a:xfrm>
            <a:off x="628650" y="1988841"/>
            <a:ext cx="7886700" cy="3456384"/>
          </a:xfrm>
        </p:spPr>
        <p:txBody>
          <a:bodyPr>
            <a:normAutofit/>
          </a:bodyPr>
          <a:lstStyle/>
          <a:p>
            <a:r>
              <a:rPr lang="en-GB" dirty="0"/>
              <a:t>Job analysis</a:t>
            </a:r>
          </a:p>
          <a:p>
            <a:r>
              <a:rPr lang="en-GB" dirty="0"/>
              <a:t>Job description</a:t>
            </a:r>
          </a:p>
          <a:p>
            <a:r>
              <a:rPr lang="en-GB" dirty="0"/>
              <a:t>Person specification</a:t>
            </a:r>
          </a:p>
          <a:p>
            <a:pPr marL="0" indent="0">
              <a:buNone/>
            </a:pPr>
            <a:endParaRPr lang="en-GB" dirty="0"/>
          </a:p>
          <a:p>
            <a:pPr marL="0" indent="0">
              <a:buNone/>
            </a:pPr>
            <a:r>
              <a:rPr lang="en-GB" b="1" i="1" dirty="0">
                <a:solidFill>
                  <a:srgbClr val="0070C0"/>
                </a:solidFill>
              </a:rPr>
              <a:t>What is the difference?</a:t>
            </a:r>
            <a:endParaRPr lang="en-GB" i="1" dirty="0">
              <a:solidFill>
                <a:srgbClr val="0070C0"/>
              </a:solidFill>
            </a:endParaRPr>
          </a:p>
        </p:txBody>
      </p:sp>
    </p:spTree>
    <p:extLst>
      <p:ext uri="{BB962C8B-B14F-4D97-AF65-F5344CB8AC3E}">
        <p14:creationId xmlns:p14="http://schemas.microsoft.com/office/powerpoint/2010/main" val="3238908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61668-D018-400F-9C1D-79D60A02AAED}"/>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What is job analysis?</a:t>
            </a:r>
          </a:p>
        </p:txBody>
      </p:sp>
      <p:sp>
        <p:nvSpPr>
          <p:cNvPr id="3" name="Content Placeholder 2">
            <a:extLst>
              <a:ext uri="{FF2B5EF4-FFF2-40B4-BE49-F238E27FC236}">
                <a16:creationId xmlns:a16="http://schemas.microsoft.com/office/drawing/2014/main" id="{A7DC3022-84D1-4C2B-8DD2-4604316671F3}"/>
              </a:ext>
            </a:extLst>
          </p:cNvPr>
          <p:cNvSpPr>
            <a:spLocks noGrp="1"/>
          </p:cNvSpPr>
          <p:nvPr>
            <p:ph idx="1"/>
          </p:nvPr>
        </p:nvSpPr>
        <p:spPr>
          <a:xfrm>
            <a:off x="457200" y="1052736"/>
            <a:ext cx="8229600" cy="4205064"/>
          </a:xfrm>
        </p:spPr>
        <p:txBody>
          <a:bodyPr/>
          <a:lstStyle/>
          <a:p>
            <a:r>
              <a:rPr lang="en-GB" altLang="en-US" sz="2800" dirty="0">
                <a:cs typeface="Arial" charset="0"/>
              </a:rPr>
              <a:t>Job Analysis is a systematic exploration, study and recording of the responsibilities, duties, skills, accountabilities, work environment and ability requirements of a specific job.</a:t>
            </a:r>
          </a:p>
          <a:p>
            <a:endParaRPr lang="en-GB" dirty="0"/>
          </a:p>
        </p:txBody>
      </p:sp>
      <p:pic>
        <p:nvPicPr>
          <p:cNvPr id="4" name="Content Placeholder 4">
            <a:extLst>
              <a:ext uri="{FF2B5EF4-FFF2-40B4-BE49-F238E27FC236}">
                <a16:creationId xmlns:a16="http://schemas.microsoft.com/office/drawing/2014/main" id="{D029FB53-4F5E-47B0-88E2-96626DDBC74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a:xfrm>
            <a:off x="2843808" y="2636912"/>
            <a:ext cx="4110442" cy="3051121"/>
          </a:xfrm>
          <a:prstGeom prst="rect">
            <a:avLst/>
          </a:prstGeom>
        </p:spPr>
      </p:pic>
    </p:spTree>
    <p:extLst>
      <p:ext uri="{BB962C8B-B14F-4D97-AF65-F5344CB8AC3E}">
        <p14:creationId xmlns:p14="http://schemas.microsoft.com/office/powerpoint/2010/main" val="2931327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F61E8-341F-4413-B2DF-1FB6B5C0029D}"/>
              </a:ext>
            </a:extLst>
          </p:cNvPr>
          <p:cNvSpPr>
            <a:spLocks noGrp="1"/>
          </p:cNvSpPr>
          <p:nvPr>
            <p:ph type="title"/>
          </p:nvPr>
        </p:nvSpPr>
        <p:spPr>
          <a:xfrm>
            <a:off x="179512" y="365125"/>
            <a:ext cx="8857232" cy="1325563"/>
          </a:xfrm>
        </p:spPr>
        <p:txBody>
          <a:bodyPr>
            <a:noAutofit/>
          </a:bodyPr>
          <a:lstStyle/>
          <a:p>
            <a:r>
              <a:rPr lang="en-GB" sz="3200" dirty="0">
                <a:effectLst>
                  <a:outerShdw blurRad="38100" dist="38100" dir="2700000" algn="tl">
                    <a:srgbClr val="000000">
                      <a:alpha val="43137"/>
                    </a:srgbClr>
                  </a:outerShdw>
                </a:effectLst>
                <a:cs typeface="Arial" panose="020B0604020202020204" pitchFamily="34" charset="0"/>
              </a:rPr>
              <a:t>Job Analysis Tool   -      The Competency Model</a:t>
            </a:r>
            <a:endParaRPr lang="en-GB" sz="3200" dirty="0">
              <a:effectLst>
                <a:outerShdw blurRad="38100" dist="38100" dir="2700000" algn="tl">
                  <a:srgbClr val="000000">
                    <a:alpha val="43137"/>
                  </a:srgbClr>
                </a:outerShdw>
              </a:effectLst>
            </a:endParaRPr>
          </a:p>
        </p:txBody>
      </p:sp>
      <p:sp>
        <p:nvSpPr>
          <p:cNvPr id="4" name="Content Placeholder 2">
            <a:extLst>
              <a:ext uri="{FF2B5EF4-FFF2-40B4-BE49-F238E27FC236}">
                <a16:creationId xmlns:a16="http://schemas.microsoft.com/office/drawing/2014/main" id="{616B0C9C-02C9-4DFC-810B-73C0A04C73B7}"/>
              </a:ext>
            </a:extLst>
          </p:cNvPr>
          <p:cNvSpPr>
            <a:spLocks noGrp="1"/>
          </p:cNvSpPr>
          <p:nvPr>
            <p:ph idx="1"/>
          </p:nvPr>
        </p:nvSpPr>
        <p:spPr>
          <a:xfrm>
            <a:off x="611560" y="1340768"/>
            <a:ext cx="3740150" cy="4525962"/>
          </a:xfrm>
        </p:spPr>
        <p:txBody>
          <a:bodyPr>
            <a:normAutofit/>
          </a:bodyPr>
          <a:lstStyle/>
          <a:p>
            <a:pPr>
              <a:defRPr/>
            </a:pPr>
            <a:r>
              <a:rPr lang="en-GB" dirty="0">
                <a:cs typeface="Arial" panose="020B0604020202020204" pitchFamily="34" charset="0"/>
              </a:rPr>
              <a:t>knowledge</a:t>
            </a:r>
          </a:p>
          <a:p>
            <a:pPr>
              <a:defRPr/>
            </a:pPr>
            <a:endParaRPr lang="en-GB" sz="800" dirty="0">
              <a:cs typeface="Arial" panose="020B0604020202020204" pitchFamily="34" charset="0"/>
            </a:endParaRPr>
          </a:p>
          <a:p>
            <a:pPr>
              <a:defRPr/>
            </a:pPr>
            <a:r>
              <a:rPr lang="en-GB" dirty="0">
                <a:cs typeface="Arial" panose="020B0604020202020204" pitchFamily="34" charset="0"/>
              </a:rPr>
              <a:t>skills</a:t>
            </a:r>
          </a:p>
          <a:p>
            <a:pPr>
              <a:defRPr/>
            </a:pPr>
            <a:endParaRPr lang="en-GB" sz="800" dirty="0">
              <a:cs typeface="Arial" panose="020B0604020202020204" pitchFamily="34" charset="0"/>
            </a:endParaRPr>
          </a:p>
          <a:p>
            <a:pPr>
              <a:defRPr/>
            </a:pPr>
            <a:r>
              <a:rPr lang="en-GB" dirty="0">
                <a:cs typeface="Arial" panose="020B0604020202020204" pitchFamily="34" charset="0"/>
              </a:rPr>
              <a:t>abilities </a:t>
            </a:r>
          </a:p>
          <a:p>
            <a:pPr>
              <a:defRPr/>
            </a:pPr>
            <a:endParaRPr lang="en-GB" sz="800" dirty="0">
              <a:cs typeface="Arial" panose="020B0604020202020204" pitchFamily="34" charset="0"/>
            </a:endParaRPr>
          </a:p>
          <a:p>
            <a:pPr>
              <a:defRPr/>
            </a:pPr>
            <a:r>
              <a:rPr lang="en-GB" dirty="0">
                <a:cs typeface="Arial" panose="020B0604020202020204" pitchFamily="34" charset="0"/>
              </a:rPr>
              <a:t>behaviours </a:t>
            </a:r>
          </a:p>
          <a:p>
            <a:pPr>
              <a:defRPr/>
            </a:pPr>
            <a:endParaRPr lang="en-GB" sz="800" dirty="0">
              <a:cs typeface="Arial" panose="020B0604020202020204" pitchFamily="34" charset="0"/>
            </a:endParaRPr>
          </a:p>
          <a:p>
            <a:pPr>
              <a:defRPr/>
            </a:pPr>
            <a:r>
              <a:rPr lang="en-GB" dirty="0">
                <a:cs typeface="Arial" panose="020B0604020202020204" pitchFamily="34" charset="0"/>
              </a:rPr>
              <a:t>expertise</a:t>
            </a:r>
          </a:p>
          <a:p>
            <a:pPr>
              <a:defRPr/>
            </a:pPr>
            <a:r>
              <a:rPr lang="en-GB" sz="800" dirty="0">
                <a:cs typeface="Arial" panose="020B0604020202020204" pitchFamily="34" charset="0"/>
              </a:rPr>
              <a:t> </a:t>
            </a:r>
          </a:p>
          <a:p>
            <a:pPr>
              <a:defRPr/>
            </a:pPr>
            <a:r>
              <a:rPr lang="en-GB" dirty="0">
                <a:cs typeface="Arial" panose="020B0604020202020204" pitchFamily="34" charset="0"/>
              </a:rPr>
              <a:t>performance</a:t>
            </a:r>
          </a:p>
          <a:p>
            <a:pPr>
              <a:defRPr/>
            </a:pPr>
            <a:endParaRPr lang="en-GB" dirty="0">
              <a:cs typeface="Arial" panose="020B0604020202020204" pitchFamily="34" charset="0"/>
            </a:endParaRPr>
          </a:p>
        </p:txBody>
      </p:sp>
      <p:sp>
        <p:nvSpPr>
          <p:cNvPr id="5" name="Content Placeholder 3">
            <a:extLst>
              <a:ext uri="{FF2B5EF4-FFF2-40B4-BE49-F238E27FC236}">
                <a16:creationId xmlns:a16="http://schemas.microsoft.com/office/drawing/2014/main" id="{0ED69593-25E3-4D5A-BC3B-145626390225}"/>
              </a:ext>
            </a:extLst>
          </p:cNvPr>
          <p:cNvSpPr txBox="1">
            <a:spLocks/>
          </p:cNvSpPr>
          <p:nvPr/>
        </p:nvSpPr>
        <p:spPr>
          <a:xfrm>
            <a:off x="4860032" y="1340768"/>
            <a:ext cx="4176712" cy="4619807"/>
          </a:xfrm>
          <a:prstGeom prst="rect">
            <a:avLst/>
          </a:prstGeom>
        </p:spPr>
        <p:txBody>
          <a:bodyPr>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defRPr/>
            </a:pPr>
            <a:r>
              <a:rPr lang="en-GB" dirty="0">
                <a:cs typeface="Arial" panose="020B0604020202020204" pitchFamily="34" charset="0"/>
              </a:rPr>
              <a:t>experience </a:t>
            </a:r>
          </a:p>
          <a:p>
            <a:pPr>
              <a:defRPr/>
            </a:pPr>
            <a:endParaRPr lang="en-GB" sz="900" dirty="0">
              <a:cs typeface="Arial" panose="020B0604020202020204" pitchFamily="34" charset="0"/>
            </a:endParaRPr>
          </a:p>
          <a:p>
            <a:pPr>
              <a:defRPr/>
            </a:pPr>
            <a:r>
              <a:rPr lang="en-GB" dirty="0">
                <a:cs typeface="Arial" panose="020B0604020202020204" pitchFamily="34" charset="0"/>
              </a:rPr>
              <a:t>education</a:t>
            </a:r>
          </a:p>
          <a:p>
            <a:pPr>
              <a:defRPr/>
            </a:pPr>
            <a:r>
              <a:rPr lang="en-GB" sz="900" dirty="0">
                <a:cs typeface="Arial" panose="020B0604020202020204" pitchFamily="34" charset="0"/>
              </a:rPr>
              <a:t> </a:t>
            </a:r>
          </a:p>
          <a:p>
            <a:pPr>
              <a:defRPr/>
            </a:pPr>
            <a:r>
              <a:rPr lang="en-GB" dirty="0">
                <a:cs typeface="Arial" panose="020B0604020202020204" pitchFamily="34" charset="0"/>
              </a:rPr>
              <a:t>training </a:t>
            </a:r>
          </a:p>
          <a:p>
            <a:pPr>
              <a:defRPr/>
            </a:pPr>
            <a:endParaRPr lang="en-GB" sz="900" dirty="0">
              <a:cs typeface="Arial" panose="020B0604020202020204" pitchFamily="34" charset="0"/>
            </a:endParaRPr>
          </a:p>
          <a:p>
            <a:pPr>
              <a:defRPr/>
            </a:pPr>
            <a:r>
              <a:rPr lang="en-GB" dirty="0">
                <a:cs typeface="Arial" panose="020B0604020202020204" pitchFamily="34" charset="0"/>
              </a:rPr>
              <a:t>certifications </a:t>
            </a:r>
          </a:p>
          <a:p>
            <a:pPr>
              <a:defRPr/>
            </a:pPr>
            <a:endParaRPr lang="en-GB" sz="900" dirty="0">
              <a:cs typeface="Arial" panose="020B0604020202020204" pitchFamily="34" charset="0"/>
            </a:endParaRPr>
          </a:p>
          <a:p>
            <a:pPr>
              <a:defRPr/>
            </a:pPr>
            <a:r>
              <a:rPr lang="en-GB" dirty="0">
                <a:cs typeface="Arial" panose="020B0604020202020204" pitchFamily="34" charset="0"/>
              </a:rPr>
              <a:t>licenses </a:t>
            </a:r>
          </a:p>
          <a:p>
            <a:pPr>
              <a:defRPr/>
            </a:pPr>
            <a:endParaRPr lang="en-GB" sz="900" dirty="0">
              <a:cs typeface="Arial" panose="020B0604020202020204" pitchFamily="34" charset="0"/>
            </a:endParaRPr>
          </a:p>
          <a:p>
            <a:pPr>
              <a:defRPr/>
            </a:pPr>
            <a:r>
              <a:rPr lang="en-GB" dirty="0">
                <a:cs typeface="Arial" panose="020B0604020202020204" pitchFamily="34" charset="0"/>
              </a:rPr>
              <a:t>legal requirements </a:t>
            </a:r>
          </a:p>
          <a:p>
            <a:pPr>
              <a:defRPr/>
            </a:pPr>
            <a:r>
              <a:rPr lang="en-GB" sz="900" dirty="0">
                <a:cs typeface="Arial" panose="020B0604020202020204" pitchFamily="34" charset="0"/>
              </a:rPr>
              <a:t> </a:t>
            </a:r>
          </a:p>
          <a:p>
            <a:pPr>
              <a:defRPr/>
            </a:pPr>
            <a:r>
              <a:rPr lang="en-GB" dirty="0">
                <a:cs typeface="Arial" panose="020B0604020202020204" pitchFamily="34" charset="0"/>
              </a:rPr>
              <a:t>willingness of a candidate.</a:t>
            </a:r>
          </a:p>
        </p:txBody>
      </p:sp>
    </p:spTree>
    <p:extLst>
      <p:ext uri="{BB962C8B-B14F-4D97-AF65-F5344CB8AC3E}">
        <p14:creationId xmlns:p14="http://schemas.microsoft.com/office/powerpoint/2010/main" val="2695399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5">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8D127-8E31-4417-951B-1EF862157FD5}"/>
              </a:ext>
            </a:extLst>
          </p:cNvPr>
          <p:cNvSpPr>
            <a:spLocks noGrp="1"/>
          </p:cNvSpPr>
          <p:nvPr>
            <p:ph type="title"/>
          </p:nvPr>
        </p:nvSpPr>
        <p:spPr/>
        <p:txBody>
          <a:bodyPr/>
          <a:lstStyle/>
          <a:p>
            <a:r>
              <a:rPr lang="en-US" sz="3600" b="1" dirty="0">
                <a:latin typeface="Arial" panose="020B0604020202020204" pitchFamily="34" charset="0"/>
                <a:cs typeface="Arial" panose="020B0604020202020204" pitchFamily="34" charset="0"/>
              </a:rPr>
              <a:t>What Type of Selection?</a:t>
            </a:r>
            <a:endParaRPr lang="en-GB" sz="36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C3AED7F-8075-4AF6-ABEF-3A292A6A2A85}"/>
              </a:ext>
            </a:extLst>
          </p:cNvPr>
          <p:cNvSpPr>
            <a:spLocks noGrp="1"/>
          </p:cNvSpPr>
          <p:nvPr>
            <p:ph idx="1"/>
          </p:nvPr>
        </p:nvSpPr>
        <p:spPr/>
        <p:txBody>
          <a:bodyPr/>
          <a:lstStyle/>
          <a:p>
            <a:pPr marL="0" indent="0">
              <a:buNone/>
            </a:pPr>
            <a:r>
              <a:rPr lang="en-US" dirty="0">
                <a:latin typeface="Calibri" pitchFamily="34" charset="0"/>
              </a:rPr>
              <a:t>The type of interviews you could select from include:</a:t>
            </a:r>
          </a:p>
          <a:p>
            <a:pPr marL="0" indent="0">
              <a:buNone/>
            </a:pPr>
            <a:endParaRPr lang="en-US" dirty="0">
              <a:latin typeface="Calibri" pitchFamily="34" charset="0"/>
            </a:endParaRPr>
          </a:p>
          <a:p>
            <a:r>
              <a:rPr lang="en-US" dirty="0">
                <a:solidFill>
                  <a:srgbClr val="FF0000"/>
                </a:solidFill>
                <a:latin typeface="Calibri" pitchFamily="34" charset="0"/>
              </a:rPr>
              <a:t>Individual interviews</a:t>
            </a:r>
          </a:p>
          <a:p>
            <a:r>
              <a:rPr lang="en-US" dirty="0">
                <a:solidFill>
                  <a:srgbClr val="00B050"/>
                </a:solidFill>
                <a:latin typeface="Calibri" pitchFamily="34" charset="0"/>
              </a:rPr>
              <a:t>Interview panels</a:t>
            </a:r>
          </a:p>
          <a:p>
            <a:r>
              <a:rPr lang="en-US" dirty="0">
                <a:solidFill>
                  <a:srgbClr val="0070C0"/>
                </a:solidFill>
                <a:latin typeface="Calibri" pitchFamily="34" charset="0"/>
              </a:rPr>
              <a:t>Selection boards</a:t>
            </a:r>
            <a:endParaRPr lang="en-GB" dirty="0">
              <a:solidFill>
                <a:srgbClr val="0070C0"/>
              </a:solidFill>
            </a:endParaRPr>
          </a:p>
        </p:txBody>
      </p:sp>
    </p:spTree>
    <p:extLst>
      <p:ext uri="{BB962C8B-B14F-4D97-AF65-F5344CB8AC3E}">
        <p14:creationId xmlns:p14="http://schemas.microsoft.com/office/powerpoint/2010/main" val="39611836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48EC5-86AC-4764-AEE8-8282AD7DDCAF}"/>
              </a:ext>
            </a:extLst>
          </p:cNvPr>
          <p:cNvSpPr>
            <a:spLocks noGrp="1"/>
          </p:cNvSpPr>
          <p:nvPr>
            <p:ph type="title"/>
          </p:nvPr>
        </p:nvSpPr>
        <p:spPr/>
        <p:txBody>
          <a:bodyPr>
            <a:normAutofit/>
          </a:bodyPr>
          <a:lstStyle/>
          <a:p>
            <a:r>
              <a:rPr lang="en-US" sz="3600" b="1" dirty="0">
                <a:latin typeface="Arial" panose="020B0604020202020204" pitchFamily="34" charset="0"/>
                <a:cs typeface="Arial" panose="020B0604020202020204" pitchFamily="34" charset="0"/>
              </a:rPr>
              <a:t>Recruitment Policy</a:t>
            </a:r>
            <a:br>
              <a:rPr lang="en-US" sz="3600" b="1" dirty="0">
                <a:latin typeface="Arial" panose="020B0604020202020204" pitchFamily="34" charset="0"/>
                <a:cs typeface="Arial" panose="020B0604020202020204" pitchFamily="34" charset="0"/>
              </a:rPr>
            </a:br>
            <a:r>
              <a:rPr lang="en-US" sz="3600" b="1" dirty="0">
                <a:latin typeface="Arial" panose="020B0604020202020204" pitchFamily="34" charset="0"/>
                <a:cs typeface="Arial" panose="020B0604020202020204" pitchFamily="34" charset="0"/>
              </a:rPr>
              <a:t>Things to consider (cont’d)</a:t>
            </a:r>
            <a:endParaRPr lang="en-GB" sz="36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975E091-5888-4AC6-A90B-AE794CE49888}"/>
              </a:ext>
            </a:extLst>
          </p:cNvPr>
          <p:cNvSpPr>
            <a:spLocks noGrp="1"/>
          </p:cNvSpPr>
          <p:nvPr>
            <p:ph idx="1"/>
          </p:nvPr>
        </p:nvSpPr>
        <p:spPr>
          <a:xfrm>
            <a:off x="628650" y="1825625"/>
            <a:ext cx="7886700" cy="3907631"/>
          </a:xfrm>
        </p:spPr>
        <p:txBody>
          <a:bodyPr>
            <a:normAutofit lnSpcReduction="10000"/>
          </a:bodyPr>
          <a:lstStyle/>
          <a:p>
            <a:r>
              <a:rPr lang="en-US" dirty="0"/>
              <a:t>Recruitment Interviews </a:t>
            </a:r>
          </a:p>
          <a:p>
            <a:r>
              <a:rPr lang="en-US" dirty="0"/>
              <a:t>Offer of Employment </a:t>
            </a:r>
          </a:p>
          <a:p>
            <a:r>
              <a:rPr lang="en-US" dirty="0"/>
              <a:t>References </a:t>
            </a:r>
          </a:p>
          <a:p>
            <a:r>
              <a:rPr lang="en-US" dirty="0"/>
              <a:t>The Bribery Act </a:t>
            </a:r>
          </a:p>
          <a:p>
            <a:r>
              <a:rPr lang="en-US" dirty="0"/>
              <a:t>Qualifications </a:t>
            </a:r>
          </a:p>
          <a:p>
            <a:r>
              <a:rPr lang="en-US" dirty="0"/>
              <a:t>Work Permits </a:t>
            </a:r>
          </a:p>
          <a:p>
            <a:r>
              <a:rPr lang="en-US" dirty="0"/>
              <a:t>Personnel Records </a:t>
            </a:r>
          </a:p>
          <a:p>
            <a:r>
              <a:rPr lang="en-US" dirty="0"/>
              <a:t>Complaints Procedure </a:t>
            </a:r>
          </a:p>
          <a:p>
            <a:endParaRPr lang="en-GB" dirty="0"/>
          </a:p>
        </p:txBody>
      </p:sp>
    </p:spTree>
    <p:extLst>
      <p:ext uri="{BB962C8B-B14F-4D97-AF65-F5344CB8AC3E}">
        <p14:creationId xmlns:p14="http://schemas.microsoft.com/office/powerpoint/2010/main" val="39722421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82C1F-B82A-4C51-A45C-D4E00C1083A8}"/>
              </a:ext>
            </a:extLst>
          </p:cNvPr>
          <p:cNvSpPr>
            <a:spLocks noGrp="1"/>
          </p:cNvSpPr>
          <p:nvPr>
            <p:ph type="title"/>
          </p:nvPr>
        </p:nvSpPr>
        <p:spPr/>
        <p:txBody>
          <a:bodyPr/>
          <a:lstStyle/>
          <a:p>
            <a:r>
              <a:rPr lang="en-US" sz="3600" b="1" dirty="0">
                <a:latin typeface="Arial" panose="020B0604020202020204" pitchFamily="34" charset="0"/>
                <a:cs typeface="Arial" panose="020B0604020202020204" pitchFamily="34" charset="0"/>
              </a:rPr>
              <a:t>Interviews</a:t>
            </a:r>
            <a:endParaRPr lang="en-GB" sz="36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12A0712-1DA0-4825-B5E1-291815535C34}"/>
              </a:ext>
            </a:extLst>
          </p:cNvPr>
          <p:cNvSpPr>
            <a:spLocks noGrp="1"/>
          </p:cNvSpPr>
          <p:nvPr>
            <p:ph idx="1"/>
          </p:nvPr>
        </p:nvSpPr>
        <p:spPr>
          <a:xfrm>
            <a:off x="628650" y="1825625"/>
            <a:ext cx="7886700" cy="3835623"/>
          </a:xfrm>
        </p:spPr>
        <p:txBody>
          <a:bodyPr>
            <a:normAutofit fontScale="92500" lnSpcReduction="10000"/>
          </a:bodyPr>
          <a:lstStyle/>
          <a:p>
            <a:r>
              <a:rPr lang="en-US" dirty="0">
                <a:solidFill>
                  <a:srgbClr val="0070C0"/>
                </a:solidFill>
                <a:latin typeface="Calibri" pitchFamily="34" charset="0"/>
              </a:rPr>
              <a:t>Structured or semi structured </a:t>
            </a:r>
          </a:p>
          <a:p>
            <a:pPr>
              <a:buNone/>
            </a:pPr>
            <a:endParaRPr lang="en-US" dirty="0">
              <a:latin typeface="Calibri" pitchFamily="34" charset="0"/>
            </a:endParaRPr>
          </a:p>
          <a:p>
            <a:r>
              <a:rPr lang="en-US" dirty="0">
                <a:solidFill>
                  <a:srgbClr val="00B050"/>
                </a:solidFill>
                <a:latin typeface="Calibri" pitchFamily="34" charset="0"/>
              </a:rPr>
              <a:t>Competency based </a:t>
            </a:r>
            <a:r>
              <a:rPr lang="en-US" dirty="0">
                <a:latin typeface="Calibri" pitchFamily="34" charset="0"/>
              </a:rPr>
              <a:t>(whether formally linked to a wider competency structure, or to the skills required to do a particular job)</a:t>
            </a:r>
          </a:p>
          <a:p>
            <a:pPr>
              <a:buNone/>
            </a:pPr>
            <a:endParaRPr lang="en-US" dirty="0">
              <a:latin typeface="Calibri" pitchFamily="34" charset="0"/>
            </a:endParaRPr>
          </a:p>
          <a:p>
            <a:r>
              <a:rPr lang="en-US" dirty="0">
                <a:solidFill>
                  <a:srgbClr val="7030A0"/>
                </a:solidFill>
                <a:latin typeface="Calibri" pitchFamily="34" charset="0"/>
              </a:rPr>
              <a:t>Behavioral aspects</a:t>
            </a:r>
          </a:p>
          <a:p>
            <a:endParaRPr lang="en-US" dirty="0">
              <a:latin typeface="Calibri" pitchFamily="34" charset="0"/>
            </a:endParaRPr>
          </a:p>
          <a:p>
            <a:pPr marL="0" indent="0">
              <a:buNone/>
            </a:pPr>
            <a:r>
              <a:rPr lang="en-US" dirty="0">
                <a:latin typeface="Calibri" pitchFamily="34" charset="0"/>
              </a:rPr>
              <a:t>Any more?</a:t>
            </a:r>
          </a:p>
          <a:p>
            <a:pPr marL="0" indent="0">
              <a:buNone/>
            </a:pPr>
            <a:endParaRPr lang="en-GB" dirty="0"/>
          </a:p>
        </p:txBody>
      </p:sp>
    </p:spTree>
    <p:extLst>
      <p:ext uri="{BB962C8B-B14F-4D97-AF65-F5344CB8AC3E}">
        <p14:creationId xmlns:p14="http://schemas.microsoft.com/office/powerpoint/2010/main" val="23300430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B7D8E-07B3-4CB6-A3FA-5DD8B243EF28}"/>
              </a:ext>
            </a:extLst>
          </p:cNvPr>
          <p:cNvSpPr>
            <a:spLocks noGrp="1"/>
          </p:cNvSpPr>
          <p:nvPr>
            <p:ph type="title"/>
          </p:nvPr>
        </p:nvSpPr>
        <p:spPr/>
        <p:txBody>
          <a:bodyPr/>
          <a:lstStyle/>
          <a:p>
            <a:r>
              <a:rPr lang="en-US" sz="3600" b="1" dirty="0">
                <a:latin typeface="Arial" panose="020B0604020202020204" pitchFamily="34" charset="0"/>
                <a:cs typeface="Arial" panose="020B0604020202020204" pitchFamily="34" charset="0"/>
              </a:rPr>
              <a:t>The Three Key Questions</a:t>
            </a:r>
            <a:endParaRPr lang="en-GB" sz="36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EEAC88B-B1C3-49D6-A729-0D73DAF92220}"/>
              </a:ext>
            </a:extLst>
          </p:cNvPr>
          <p:cNvSpPr>
            <a:spLocks noGrp="1"/>
          </p:cNvSpPr>
          <p:nvPr>
            <p:ph idx="1"/>
          </p:nvPr>
        </p:nvSpPr>
        <p:spPr/>
        <p:txBody>
          <a:bodyPr/>
          <a:lstStyle/>
          <a:p>
            <a:r>
              <a:rPr lang="en-US" dirty="0"/>
              <a:t>Can this person do the job?</a:t>
            </a:r>
          </a:p>
          <a:p>
            <a:pPr>
              <a:buNone/>
            </a:pPr>
            <a:endParaRPr lang="en-US" dirty="0"/>
          </a:p>
          <a:p>
            <a:r>
              <a:rPr lang="en-US" dirty="0"/>
              <a:t>Will this person do the job?</a:t>
            </a:r>
          </a:p>
          <a:p>
            <a:pPr>
              <a:buNone/>
            </a:pPr>
            <a:endParaRPr lang="en-US" dirty="0"/>
          </a:p>
          <a:p>
            <a:r>
              <a:rPr lang="en-US" dirty="0"/>
              <a:t>Will they fit in?</a:t>
            </a:r>
          </a:p>
          <a:p>
            <a:endParaRPr lang="en-GB" dirty="0"/>
          </a:p>
        </p:txBody>
      </p:sp>
      <p:pic>
        <p:nvPicPr>
          <p:cNvPr id="5" name="Picture 4">
            <a:extLst>
              <a:ext uri="{FF2B5EF4-FFF2-40B4-BE49-F238E27FC236}">
                <a16:creationId xmlns:a16="http://schemas.microsoft.com/office/drawing/2014/main" id="{C70D7E8C-8D5D-4B5F-9238-4271875DBFB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12160" y="2420888"/>
            <a:ext cx="2857500" cy="2857500"/>
          </a:xfrm>
          <a:prstGeom prst="rect">
            <a:avLst/>
          </a:prstGeom>
        </p:spPr>
      </p:pic>
    </p:spTree>
    <p:extLst>
      <p:ext uri="{BB962C8B-B14F-4D97-AF65-F5344CB8AC3E}">
        <p14:creationId xmlns:p14="http://schemas.microsoft.com/office/powerpoint/2010/main" val="8023763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38826-ED55-41C7-8693-AA03B1DC1F0D}"/>
              </a:ext>
            </a:extLst>
          </p:cNvPr>
          <p:cNvSpPr>
            <a:spLocks noGrp="1"/>
          </p:cNvSpPr>
          <p:nvPr>
            <p:ph type="title"/>
          </p:nvPr>
        </p:nvSpPr>
        <p:spPr/>
        <p:txBody>
          <a:bodyPr/>
          <a:lstStyle/>
          <a:p>
            <a:r>
              <a:rPr lang="en-US" sz="3600" b="1" dirty="0">
                <a:latin typeface="Arial" panose="020B0604020202020204" pitchFamily="34" charset="0"/>
                <a:cs typeface="Arial" panose="020B0604020202020204" pitchFamily="34" charset="0"/>
              </a:rPr>
              <a:t>After the Interview</a:t>
            </a:r>
            <a:endParaRPr lang="en-GB" sz="36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62C0506-E458-49B5-94BD-74C74524A479}"/>
              </a:ext>
            </a:extLst>
          </p:cNvPr>
          <p:cNvSpPr>
            <a:spLocks noGrp="1"/>
          </p:cNvSpPr>
          <p:nvPr>
            <p:ph idx="1"/>
          </p:nvPr>
        </p:nvSpPr>
        <p:spPr>
          <a:xfrm>
            <a:off x="395536" y="1484784"/>
            <a:ext cx="8496944" cy="4351338"/>
          </a:xfrm>
        </p:spPr>
        <p:txBody>
          <a:bodyPr/>
          <a:lstStyle/>
          <a:p>
            <a:pPr marL="0" indent="0">
              <a:buNone/>
            </a:pPr>
            <a:r>
              <a:rPr lang="en-US" dirty="0"/>
              <a:t>What comes next?</a:t>
            </a:r>
          </a:p>
          <a:p>
            <a:r>
              <a:rPr lang="en-US" dirty="0"/>
              <a:t>Fairly deciding on the ‘right’ person</a:t>
            </a:r>
          </a:p>
          <a:p>
            <a:r>
              <a:rPr lang="en-US" dirty="0"/>
              <a:t>Offer letter/written particulars of employment /references</a:t>
            </a:r>
          </a:p>
          <a:p>
            <a:r>
              <a:rPr lang="en-US" dirty="0"/>
              <a:t>Induction</a:t>
            </a:r>
          </a:p>
          <a:p>
            <a:r>
              <a:rPr lang="en-US" dirty="0"/>
              <a:t>Probationary period</a:t>
            </a:r>
            <a:endParaRPr lang="en-GB" dirty="0"/>
          </a:p>
        </p:txBody>
      </p:sp>
    </p:spTree>
    <p:extLst>
      <p:ext uri="{BB962C8B-B14F-4D97-AF65-F5344CB8AC3E}">
        <p14:creationId xmlns:p14="http://schemas.microsoft.com/office/powerpoint/2010/main" val="13415972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CE318-458C-4901-9942-5B88C2011153}"/>
              </a:ext>
            </a:extLst>
          </p:cNvPr>
          <p:cNvSpPr>
            <a:spLocks noGrp="1"/>
          </p:cNvSpPr>
          <p:nvPr>
            <p:ph type="title"/>
          </p:nvPr>
        </p:nvSpPr>
        <p:spPr/>
        <p:txBody>
          <a:bodyPr/>
          <a:lstStyle/>
          <a:p>
            <a:r>
              <a:rPr lang="en-GB" altLang="en-US" sz="3600" b="1" dirty="0">
                <a:latin typeface="Arial" panose="020B0604020202020204" pitchFamily="34" charset="0"/>
                <a:cs typeface="Arial" panose="020B0604020202020204" pitchFamily="34" charset="0"/>
              </a:rPr>
              <a:t>Job hunting</a:t>
            </a:r>
            <a:endParaRPr lang="en-GB" sz="36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91BCED8-13E6-40BA-8472-F570B9FAF157}"/>
              </a:ext>
            </a:extLst>
          </p:cNvPr>
          <p:cNvSpPr>
            <a:spLocks noGrp="1"/>
          </p:cNvSpPr>
          <p:nvPr>
            <p:ph idx="1"/>
          </p:nvPr>
        </p:nvSpPr>
        <p:spPr/>
        <p:txBody>
          <a:bodyPr/>
          <a:lstStyle/>
          <a:p>
            <a:r>
              <a:rPr lang="en-GB" altLang="en-US" dirty="0">
                <a:cs typeface="Arial" panose="020B0604020202020204" pitchFamily="34" charset="0"/>
              </a:rPr>
              <a:t>What things should you do /consider when actively job hunting?</a:t>
            </a:r>
          </a:p>
          <a:p>
            <a:endParaRPr lang="en-GB" dirty="0"/>
          </a:p>
        </p:txBody>
      </p:sp>
      <p:pic>
        <p:nvPicPr>
          <p:cNvPr id="4" name="Content Placeholder 4">
            <a:extLst>
              <a:ext uri="{FF2B5EF4-FFF2-40B4-BE49-F238E27FC236}">
                <a16:creationId xmlns:a16="http://schemas.microsoft.com/office/drawing/2014/main" id="{29388EBC-B04C-449C-9082-EFCA7DC5AB6F}"/>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a:xfrm>
            <a:off x="4510509" y="2891509"/>
            <a:ext cx="4613275" cy="2808287"/>
          </a:xfrm>
          <a:prstGeom prst="rect">
            <a:avLst/>
          </a:prstGeom>
        </p:spPr>
      </p:pic>
    </p:spTree>
    <p:extLst>
      <p:ext uri="{BB962C8B-B14F-4D97-AF65-F5344CB8AC3E}">
        <p14:creationId xmlns:p14="http://schemas.microsoft.com/office/powerpoint/2010/main" val="33425796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7BA2D-99FB-4E68-AEDC-7A10AECC4939}"/>
              </a:ext>
            </a:extLst>
          </p:cNvPr>
          <p:cNvSpPr>
            <a:spLocks noGrp="1"/>
          </p:cNvSpPr>
          <p:nvPr>
            <p:ph type="title"/>
          </p:nvPr>
        </p:nvSpPr>
        <p:spPr/>
        <p:txBody>
          <a:bodyPr/>
          <a:lstStyle/>
          <a:p>
            <a:r>
              <a:rPr lang="en-GB" altLang="en-US" sz="3600" b="1" dirty="0">
                <a:latin typeface="Arial" panose="020B0604020202020204" pitchFamily="34" charset="0"/>
                <a:cs typeface="Arial" panose="020B0604020202020204" pitchFamily="34" charset="0"/>
              </a:rPr>
              <a:t>Employability – the journey</a:t>
            </a:r>
            <a:endParaRPr lang="en-GB" sz="3600" b="1"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EA8C39E9-7F8D-4E84-B1AE-5BBB547AE406}"/>
              </a:ext>
            </a:extLst>
          </p:cNvPr>
          <p:cNvGraphicFramePr>
            <a:graphicFrameLocks noGrp="1"/>
          </p:cNvGraphicFramePr>
          <p:nvPr>
            <p:ph idx="1"/>
            <p:extLst>
              <p:ext uri="{D42A27DB-BD31-4B8C-83A1-F6EECF244321}">
                <p14:modId xmlns:p14="http://schemas.microsoft.com/office/powerpoint/2010/main" val="3382289045"/>
              </p:ext>
            </p:extLst>
          </p:nvPr>
        </p:nvGraphicFramePr>
        <p:xfrm>
          <a:off x="323528" y="1268760"/>
          <a:ext cx="7869560" cy="423306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762159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E282F-CEC4-49DD-A105-A4E39A529D61}"/>
              </a:ext>
            </a:extLst>
          </p:cNvPr>
          <p:cNvSpPr>
            <a:spLocks noGrp="1"/>
          </p:cNvSpPr>
          <p:nvPr>
            <p:ph type="title"/>
          </p:nvPr>
        </p:nvSpPr>
        <p:spPr>
          <a:xfrm>
            <a:off x="428890" y="188640"/>
            <a:ext cx="8574252" cy="1143000"/>
          </a:xfrm>
        </p:spPr>
        <p:txBody>
          <a:bodyPr>
            <a:noAutofit/>
          </a:bodyPr>
          <a:lstStyle/>
          <a:p>
            <a:r>
              <a:rPr lang="en-GB" sz="3600" b="1" dirty="0">
                <a:latin typeface="Arial" panose="020B0604020202020204" pitchFamily="34" charset="0"/>
                <a:cs typeface="Arial" panose="020B0604020202020204" pitchFamily="34" charset="0"/>
              </a:rPr>
              <a:t>Job adverts: Understanding what they mean?</a:t>
            </a:r>
          </a:p>
        </p:txBody>
      </p:sp>
      <p:sp>
        <p:nvSpPr>
          <p:cNvPr id="4" name="Rectangle 3">
            <a:extLst>
              <a:ext uri="{FF2B5EF4-FFF2-40B4-BE49-F238E27FC236}">
                <a16:creationId xmlns:a16="http://schemas.microsoft.com/office/drawing/2014/main" id="{5D5BA971-7554-4296-947E-9AC91C444F3E}"/>
              </a:ext>
            </a:extLst>
          </p:cNvPr>
          <p:cNvSpPr>
            <a:spLocks noChangeArrowheads="1"/>
          </p:cNvSpPr>
          <p:nvPr/>
        </p:nvSpPr>
        <p:spPr bwMode="auto">
          <a:xfrm>
            <a:off x="428890" y="1417638"/>
            <a:ext cx="4818062" cy="47459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marL="457200" indent="-457200"/>
            <a:r>
              <a:rPr lang="en-GB" altLang="en-US" sz="2400" dirty="0">
                <a:latin typeface="+mn-lt"/>
              </a:rPr>
              <a:t>Proven track record</a:t>
            </a:r>
          </a:p>
          <a:p>
            <a:pPr marL="457200" indent="-457200"/>
            <a:r>
              <a:rPr lang="en-GB" altLang="en-US" sz="2400" dirty="0">
                <a:latin typeface="+mn-lt"/>
              </a:rPr>
              <a:t>Self-starter</a:t>
            </a:r>
          </a:p>
          <a:p>
            <a:pPr marL="457200" indent="-457200"/>
            <a:r>
              <a:rPr lang="en-GB" altLang="en-US" sz="2400" dirty="0">
                <a:latin typeface="+mn-lt"/>
              </a:rPr>
              <a:t>Proactive</a:t>
            </a:r>
          </a:p>
          <a:p>
            <a:pPr marL="457200" indent="-457200"/>
            <a:r>
              <a:rPr lang="en-GB" altLang="en-US" sz="2400" dirty="0">
                <a:latin typeface="+mn-lt"/>
              </a:rPr>
              <a:t>Team player</a:t>
            </a:r>
          </a:p>
          <a:p>
            <a:pPr marL="457200" indent="-457200"/>
            <a:r>
              <a:rPr lang="en-GB" altLang="en-US" sz="2400" dirty="0">
                <a:latin typeface="+mn-lt"/>
              </a:rPr>
              <a:t>Flexible</a:t>
            </a:r>
          </a:p>
          <a:p>
            <a:pPr marL="457200" indent="-457200"/>
            <a:r>
              <a:rPr lang="en-GB" altLang="en-US" sz="2400" dirty="0">
                <a:latin typeface="+mn-lt"/>
              </a:rPr>
              <a:t>Competitive salary and                            benefits</a:t>
            </a:r>
          </a:p>
          <a:p>
            <a:pPr marL="457200" indent="-457200"/>
            <a:r>
              <a:rPr lang="en-GB" altLang="en-US" sz="2400" dirty="0">
                <a:latin typeface="+mn-lt"/>
              </a:rPr>
              <a:t>Fast-paced/challenging                        /demanding environment</a:t>
            </a:r>
          </a:p>
          <a:p>
            <a:pPr marL="457200" indent="-457200"/>
            <a:r>
              <a:rPr lang="en-GB" altLang="en-US" sz="2400" dirty="0">
                <a:latin typeface="+mn-lt"/>
              </a:rPr>
              <a:t>Customer-focussed</a:t>
            </a:r>
          </a:p>
          <a:p>
            <a:pPr marL="457200" indent="-457200"/>
            <a:endParaRPr lang="en-GB" altLang="en-US" sz="2400" dirty="0">
              <a:latin typeface="+mn-lt"/>
            </a:endParaRPr>
          </a:p>
        </p:txBody>
      </p:sp>
      <p:sp>
        <p:nvSpPr>
          <p:cNvPr id="5" name="Rectangle 4">
            <a:extLst>
              <a:ext uri="{FF2B5EF4-FFF2-40B4-BE49-F238E27FC236}">
                <a16:creationId xmlns:a16="http://schemas.microsoft.com/office/drawing/2014/main" id="{DB737A98-3DD3-4592-AFFC-97CEB04F7E58}"/>
              </a:ext>
            </a:extLst>
          </p:cNvPr>
          <p:cNvSpPr>
            <a:spLocks noChangeArrowheads="1"/>
          </p:cNvSpPr>
          <p:nvPr/>
        </p:nvSpPr>
        <p:spPr bwMode="auto">
          <a:xfrm>
            <a:off x="4644008" y="1417638"/>
            <a:ext cx="4359134" cy="38595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marL="457200" indent="-457200"/>
            <a:r>
              <a:rPr lang="en-GB" altLang="en-US" sz="2400" dirty="0">
                <a:latin typeface="+mn-lt"/>
              </a:rPr>
              <a:t>Ability to communicate at all levels</a:t>
            </a:r>
          </a:p>
          <a:p>
            <a:pPr marL="457200" indent="-457200"/>
            <a:r>
              <a:rPr lang="en-GB" altLang="en-US" sz="2400" dirty="0">
                <a:latin typeface="+mn-lt"/>
              </a:rPr>
              <a:t>Core competences</a:t>
            </a:r>
          </a:p>
          <a:p>
            <a:pPr marL="457200" indent="-457200"/>
            <a:r>
              <a:rPr lang="en-GB" altLang="en-US" sz="2400" dirty="0">
                <a:latin typeface="+mn-lt"/>
              </a:rPr>
              <a:t>Commitment to equal opportunities</a:t>
            </a:r>
          </a:p>
          <a:p>
            <a:pPr marL="457200" indent="-457200"/>
            <a:r>
              <a:rPr lang="en-GB" altLang="en-US" sz="2400" dirty="0">
                <a:latin typeface="+mn-lt"/>
              </a:rPr>
              <a:t>Stakeholders</a:t>
            </a:r>
          </a:p>
          <a:p>
            <a:pPr marL="457200" indent="-457200"/>
            <a:r>
              <a:rPr lang="en-GB" altLang="en-US" sz="2400" dirty="0">
                <a:latin typeface="+mn-lt"/>
              </a:rPr>
              <a:t>Fast learner</a:t>
            </a:r>
          </a:p>
          <a:p>
            <a:pPr marL="457200" indent="-457200"/>
            <a:r>
              <a:rPr lang="en-GB" altLang="en-US" sz="2400" dirty="0">
                <a:latin typeface="+mn-lt"/>
              </a:rPr>
              <a:t>Sense of humour required.</a:t>
            </a:r>
          </a:p>
          <a:p>
            <a:pPr marL="457200" indent="-457200"/>
            <a:endParaRPr lang="en-GB" altLang="en-US" sz="2400" dirty="0">
              <a:latin typeface="+mn-lt"/>
            </a:endParaRPr>
          </a:p>
        </p:txBody>
      </p:sp>
    </p:spTree>
    <p:extLst>
      <p:ext uri="{BB962C8B-B14F-4D97-AF65-F5344CB8AC3E}">
        <p14:creationId xmlns:p14="http://schemas.microsoft.com/office/powerpoint/2010/main" val="221793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4" end="4"/>
                                            </p:txEl>
                                          </p:spTgt>
                                        </p:tgtEl>
                                        <p:attrNameLst>
                                          <p:attrName>ppt_c</p:attrName>
                                        </p:attrNameLst>
                                      </p:cBhvr>
                                      <p:to>
                                        <a:schemeClr val="accent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5" end="5"/>
                                            </p:txEl>
                                          </p:spTgt>
                                        </p:tgtEl>
                                        <p:attrNameLst>
                                          <p:attrName>ppt_c</p:attrName>
                                        </p:attrNameLst>
                                      </p:cBhvr>
                                      <p:to>
                                        <a:schemeClr val="accent1"/>
                                      </p:to>
                                    </p:animClr>
                                  </p:sub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6" end="6"/>
                                            </p:txEl>
                                          </p:spTgt>
                                        </p:tgtEl>
                                        <p:attrNameLst>
                                          <p:attrName>ppt_c</p:attrName>
                                        </p:attrNameLst>
                                      </p:cBhvr>
                                      <p:to>
                                        <a:schemeClr val="accent1"/>
                                      </p:to>
                                    </p:animClr>
                                  </p:sub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7" end="7"/>
                                            </p:txEl>
                                          </p:spTgt>
                                        </p:tgtEl>
                                        <p:attrNameLst>
                                          <p:attrName>ppt_c</p:attrName>
                                        </p:attrNameLst>
                                      </p:cBhvr>
                                      <p:to>
                                        <a:schemeClr val="accent1"/>
                                      </p:to>
                                    </p:animClr>
                                  </p:sub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0" end="0"/>
                                            </p:txEl>
                                          </p:spTgt>
                                        </p:tgtEl>
                                        <p:attrNameLst>
                                          <p:attrName>ppt_c</p:attrName>
                                        </p:attrNameLst>
                                      </p:cBhvr>
                                      <p:to>
                                        <a:schemeClr val="accent1"/>
                                      </p:to>
                                    </p:animClr>
                                  </p:sub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1" end="1"/>
                                            </p:txEl>
                                          </p:spTgt>
                                        </p:tgtEl>
                                        <p:attrNameLst>
                                          <p:attrName>ppt_c</p:attrName>
                                        </p:attrNameLst>
                                      </p:cBhvr>
                                      <p:to>
                                        <a:schemeClr val="accent1"/>
                                      </p:to>
                                    </p:animClr>
                                  </p:sub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2" end="2"/>
                                            </p:txEl>
                                          </p:spTgt>
                                        </p:tgtEl>
                                        <p:attrNameLst>
                                          <p:attrName>ppt_c</p:attrName>
                                        </p:attrNameLst>
                                      </p:cBhvr>
                                      <p:to>
                                        <a:schemeClr val="accent1"/>
                                      </p:to>
                                    </p:animClr>
                                  </p:sub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5">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3" end="3"/>
                                            </p:txEl>
                                          </p:spTgt>
                                        </p:tgtEl>
                                        <p:attrNameLst>
                                          <p:attrName>ppt_c</p:attrName>
                                        </p:attrNameLst>
                                      </p:cBhvr>
                                      <p:to>
                                        <a:schemeClr val="accent1"/>
                                      </p:to>
                                    </p:animClr>
                                  </p:sub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5">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4" end="4"/>
                                            </p:txEl>
                                          </p:spTgt>
                                        </p:tgtEl>
                                        <p:attrNameLst>
                                          <p:attrName>ppt_c</p:attrName>
                                        </p:attrNameLst>
                                      </p:cBhvr>
                                      <p:to>
                                        <a:schemeClr val="accent1"/>
                                      </p:to>
                                    </p:animClr>
                                  </p:sub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5">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5" end="5"/>
                                            </p:txEl>
                                          </p:spTgt>
                                        </p:tgtEl>
                                        <p:attrNameLst>
                                          <p:attrName>ppt_c</p:attrName>
                                        </p:attrNameLst>
                                      </p:cBhvr>
                                      <p:to>
                                        <a:srgbClr val="FC2610"/>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bldLvl="3"/>
      <p:bldP spid="5" grpId="0" build="p" bldLvl="3"/>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105C8-91F7-49A7-A1B0-4EB4A6A1C531}"/>
              </a:ext>
            </a:extLst>
          </p:cNvPr>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Job adverts:  Abbreviations?</a:t>
            </a:r>
          </a:p>
        </p:txBody>
      </p:sp>
      <p:sp>
        <p:nvSpPr>
          <p:cNvPr id="4" name="Rectangle 3">
            <a:extLst>
              <a:ext uri="{FF2B5EF4-FFF2-40B4-BE49-F238E27FC236}">
                <a16:creationId xmlns:a16="http://schemas.microsoft.com/office/drawing/2014/main" id="{F03AE4DD-A4D6-4ABD-9C56-871C134C5755}"/>
              </a:ext>
            </a:extLst>
          </p:cNvPr>
          <p:cNvSpPr>
            <a:spLocks noChangeArrowheads="1"/>
          </p:cNvSpPr>
          <p:nvPr/>
        </p:nvSpPr>
        <p:spPr bwMode="auto">
          <a:xfrm>
            <a:off x="406400" y="1196752"/>
            <a:ext cx="8280400" cy="43150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marL="457200" indent="-457200">
              <a:spcAft>
                <a:spcPts val="1200"/>
              </a:spcAft>
            </a:pPr>
            <a:r>
              <a:rPr lang="en-GB" altLang="en-US" sz="2400" b="1" dirty="0">
                <a:latin typeface="+mn-lt"/>
              </a:rPr>
              <a:t>PA</a:t>
            </a:r>
            <a:r>
              <a:rPr lang="en-GB" altLang="en-US" sz="2400" dirty="0">
                <a:latin typeface="+mn-lt"/>
              </a:rPr>
              <a:t>: short for 'per annum', this means for the whole year - usually in reference to wages</a:t>
            </a:r>
          </a:p>
          <a:p>
            <a:pPr marL="457200" indent="-457200">
              <a:spcAft>
                <a:spcPts val="1200"/>
              </a:spcAft>
            </a:pPr>
            <a:r>
              <a:rPr lang="en-GB" altLang="en-US" sz="2400" b="1" dirty="0">
                <a:latin typeface="+mn-lt"/>
              </a:rPr>
              <a:t>PW</a:t>
            </a:r>
            <a:r>
              <a:rPr lang="en-GB" altLang="en-US" sz="2400" dirty="0">
                <a:latin typeface="+mn-lt"/>
              </a:rPr>
              <a:t>: short for 'per week', this means each week - usually in reference to wages</a:t>
            </a:r>
          </a:p>
          <a:p>
            <a:pPr marL="457200" indent="-457200"/>
            <a:r>
              <a:rPr lang="en-GB" altLang="en-US" sz="2400" b="1" dirty="0">
                <a:latin typeface="+mn-lt"/>
              </a:rPr>
              <a:t>OTE</a:t>
            </a:r>
            <a:r>
              <a:rPr lang="en-GB" altLang="en-US" sz="2400" dirty="0">
                <a:latin typeface="+mn-lt"/>
              </a:rPr>
              <a:t>: short for 'on target earnings', this means that your take-home pay will be part basic salary and part performance-related pay - be sure to ask about the targets at the interview and then decide if they are achievable or not</a:t>
            </a:r>
          </a:p>
          <a:p>
            <a:pPr>
              <a:buFont typeface="Arial" charset="0"/>
              <a:buNone/>
            </a:pPr>
            <a:endParaRPr lang="en-GB" altLang="en-US" sz="2400" dirty="0">
              <a:latin typeface="+mn-lt"/>
            </a:endParaRPr>
          </a:p>
        </p:txBody>
      </p:sp>
    </p:spTree>
    <p:extLst>
      <p:ext uri="{BB962C8B-B14F-4D97-AF65-F5344CB8AC3E}">
        <p14:creationId xmlns:p14="http://schemas.microsoft.com/office/powerpoint/2010/main" val="1105902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bldLvl="3"/>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C9A54-76CE-4122-8548-9EEEC6EFA13A}"/>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Job adverts:  Abbreviations?</a:t>
            </a:r>
          </a:p>
        </p:txBody>
      </p:sp>
      <p:sp>
        <p:nvSpPr>
          <p:cNvPr id="4" name="Rectangle 3">
            <a:extLst>
              <a:ext uri="{FF2B5EF4-FFF2-40B4-BE49-F238E27FC236}">
                <a16:creationId xmlns:a16="http://schemas.microsoft.com/office/drawing/2014/main" id="{64E952D2-1515-4554-9822-78B341E542CF}"/>
              </a:ext>
            </a:extLst>
          </p:cNvPr>
          <p:cNvSpPr>
            <a:spLocks noChangeArrowheads="1"/>
          </p:cNvSpPr>
          <p:nvPr/>
        </p:nvSpPr>
        <p:spPr bwMode="auto">
          <a:xfrm>
            <a:off x="251520" y="1417638"/>
            <a:ext cx="8280400" cy="409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buFont typeface="Arial" charset="0"/>
              <a:buNone/>
            </a:pPr>
            <a:endParaRPr lang="en-GB" altLang="en-US" sz="2800" dirty="0">
              <a:latin typeface="+mn-lt"/>
            </a:endParaRPr>
          </a:p>
          <a:p>
            <a:pPr marL="457200" indent="-457200"/>
            <a:r>
              <a:rPr lang="en-GB" altLang="en-US" sz="2800" b="1" dirty="0">
                <a:latin typeface="+mn-lt"/>
              </a:rPr>
              <a:t>Pro Rata</a:t>
            </a:r>
            <a:r>
              <a:rPr lang="en-GB" altLang="en-US" sz="2800" dirty="0">
                <a:latin typeface="+mn-lt"/>
              </a:rPr>
              <a:t>: usually written next to an annual salary where the job is part-time. </a:t>
            </a:r>
          </a:p>
          <a:p>
            <a:pPr>
              <a:buFont typeface="Arial" charset="0"/>
              <a:buNone/>
            </a:pPr>
            <a:endParaRPr lang="en-GB" altLang="en-US" sz="1600" dirty="0">
              <a:latin typeface="+mn-lt"/>
            </a:endParaRPr>
          </a:p>
          <a:p>
            <a:pPr>
              <a:buFont typeface="Arial" charset="0"/>
              <a:buNone/>
            </a:pPr>
            <a:r>
              <a:rPr lang="en-GB" altLang="en-US" sz="2800" dirty="0">
                <a:latin typeface="+mn-lt"/>
              </a:rPr>
              <a:t>It means 'proportionately'. For example, if the wage is £10,000 for full-time (say 40 hours per week) and you are working 20 hours, then you will earn £5,000 in a year</a:t>
            </a:r>
          </a:p>
          <a:p>
            <a:pPr>
              <a:buFont typeface="Arial" charset="0"/>
              <a:buNone/>
            </a:pPr>
            <a:endParaRPr lang="en-GB" altLang="en-US" sz="2800" dirty="0">
              <a:latin typeface="+mn-lt"/>
            </a:endParaRPr>
          </a:p>
        </p:txBody>
      </p:sp>
    </p:spTree>
    <p:extLst>
      <p:ext uri="{BB962C8B-B14F-4D97-AF65-F5344CB8AC3E}">
        <p14:creationId xmlns:p14="http://schemas.microsoft.com/office/powerpoint/2010/main" val="3353921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bldLvl="3"/>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7540E-0F32-4E31-AA0E-193FCF1C48CB}"/>
              </a:ext>
            </a:extLst>
          </p:cNvPr>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Job adverts:  </a:t>
            </a:r>
            <a:br>
              <a:rPr lang="en-GB" sz="3600"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What they mean for your CV</a:t>
            </a:r>
          </a:p>
        </p:txBody>
      </p:sp>
      <p:sp>
        <p:nvSpPr>
          <p:cNvPr id="4" name="Rectangle 3">
            <a:extLst>
              <a:ext uri="{FF2B5EF4-FFF2-40B4-BE49-F238E27FC236}">
                <a16:creationId xmlns:a16="http://schemas.microsoft.com/office/drawing/2014/main" id="{2C4A1924-6F8F-4508-82CD-CD4DAA96356D}"/>
              </a:ext>
            </a:extLst>
          </p:cNvPr>
          <p:cNvSpPr>
            <a:spLocks noChangeArrowheads="1"/>
          </p:cNvSpPr>
          <p:nvPr/>
        </p:nvSpPr>
        <p:spPr bwMode="auto">
          <a:xfrm>
            <a:off x="539552" y="1417638"/>
            <a:ext cx="8281988" cy="39949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marL="171450" indent="-171450"/>
            <a:endParaRPr lang="en-GB" altLang="en-US" sz="1200" dirty="0">
              <a:latin typeface="+mn-lt"/>
            </a:endParaRPr>
          </a:p>
          <a:p>
            <a:pPr marL="457200" indent="-457200"/>
            <a:r>
              <a:rPr lang="en-GB" altLang="en-US" sz="2800" dirty="0">
                <a:latin typeface="+mn-lt"/>
              </a:rPr>
              <a:t>What skills do they want applicants to have?</a:t>
            </a:r>
          </a:p>
          <a:p>
            <a:pPr marL="171450" indent="-171450"/>
            <a:endParaRPr lang="en-GB" altLang="en-US" sz="1200" dirty="0">
              <a:latin typeface="+mn-lt"/>
            </a:endParaRPr>
          </a:p>
          <a:p>
            <a:pPr marL="457200" indent="-457200"/>
            <a:r>
              <a:rPr lang="en-GB" altLang="en-US" sz="2800" dirty="0">
                <a:latin typeface="+mn-lt"/>
              </a:rPr>
              <a:t>What knowledge or experience do they want applicants to have?</a:t>
            </a:r>
          </a:p>
          <a:p>
            <a:pPr marL="171450" indent="-171450"/>
            <a:endParaRPr lang="en-GB" altLang="en-US" sz="1200" dirty="0">
              <a:latin typeface="+mn-lt"/>
            </a:endParaRPr>
          </a:p>
          <a:p>
            <a:pPr marL="457200" indent="-457200"/>
            <a:r>
              <a:rPr lang="en-GB" altLang="en-US" sz="2800" dirty="0">
                <a:latin typeface="+mn-lt"/>
              </a:rPr>
              <a:t>Breaking down the job advert enables you to put your finger on what the employer is after. You can then push your relevant skills and experience in your CV and covering letter.</a:t>
            </a:r>
          </a:p>
        </p:txBody>
      </p:sp>
    </p:spTree>
    <p:extLst>
      <p:ext uri="{BB962C8B-B14F-4D97-AF65-F5344CB8AC3E}">
        <p14:creationId xmlns:p14="http://schemas.microsoft.com/office/powerpoint/2010/main" val="3651967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bldLvl="3"/>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DB609-458A-410D-812F-E15ED03C3DD5}"/>
              </a:ext>
            </a:extLst>
          </p:cNvPr>
          <p:cNvSpPr>
            <a:spLocks noGrp="1"/>
          </p:cNvSpPr>
          <p:nvPr>
            <p:ph type="title"/>
          </p:nvPr>
        </p:nvSpPr>
        <p:spPr>
          <a:xfrm>
            <a:off x="107504" y="365126"/>
            <a:ext cx="8407846" cy="903636"/>
          </a:xfrm>
        </p:spPr>
        <p:txBody>
          <a:bodyPr>
            <a:normAutofit/>
          </a:bodyPr>
          <a:lstStyle/>
          <a:p>
            <a:r>
              <a:rPr lang="en-GB" sz="3600" b="1" dirty="0">
                <a:latin typeface="Arial" panose="020B0604020202020204" pitchFamily="34" charset="0"/>
                <a:cs typeface="Arial" panose="020B0604020202020204" pitchFamily="34" charset="0"/>
              </a:rPr>
              <a:t>Recruitment and Selection Overview</a:t>
            </a:r>
          </a:p>
        </p:txBody>
      </p:sp>
      <p:pic>
        <p:nvPicPr>
          <p:cNvPr id="4" name="Picture 3">
            <a:extLst>
              <a:ext uri="{FF2B5EF4-FFF2-40B4-BE49-F238E27FC236}">
                <a16:creationId xmlns:a16="http://schemas.microsoft.com/office/drawing/2014/main" id="{31AD8433-FC98-4554-9E28-B1B8D907BCF9}"/>
              </a:ext>
            </a:extLst>
          </p:cNvPr>
          <p:cNvPicPr/>
          <p:nvPr/>
        </p:nvPicPr>
        <p:blipFill>
          <a:blip r:embed="rId2">
            <a:extLst>
              <a:ext uri="{28A0092B-C50C-407E-A947-70E740481C1C}">
                <a14:useLocalDpi xmlns:a14="http://schemas.microsoft.com/office/drawing/2010/main" val="0"/>
              </a:ext>
            </a:extLst>
          </a:blip>
          <a:stretch>
            <a:fillRect/>
          </a:stretch>
        </p:blipFill>
        <p:spPr>
          <a:xfrm>
            <a:off x="1475656" y="1124744"/>
            <a:ext cx="6048672" cy="4464495"/>
          </a:xfrm>
          <a:prstGeom prst="rect">
            <a:avLst/>
          </a:prstGeom>
          <a:ln>
            <a:solidFill>
              <a:schemeClr val="accent1"/>
            </a:solidFill>
          </a:ln>
        </p:spPr>
      </p:pic>
    </p:spTree>
    <p:extLst>
      <p:ext uri="{BB962C8B-B14F-4D97-AF65-F5344CB8AC3E}">
        <p14:creationId xmlns:p14="http://schemas.microsoft.com/office/powerpoint/2010/main" val="61830538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24BF3-200C-4955-BBBB-DB5BE37410DC}"/>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Summary</a:t>
            </a:r>
          </a:p>
        </p:txBody>
      </p:sp>
      <p:sp>
        <p:nvSpPr>
          <p:cNvPr id="3" name="Content Placeholder 2">
            <a:extLst>
              <a:ext uri="{FF2B5EF4-FFF2-40B4-BE49-F238E27FC236}">
                <a16:creationId xmlns:a16="http://schemas.microsoft.com/office/drawing/2014/main" id="{F5FBC79F-382C-42AA-B80D-207F53FBFC90}"/>
              </a:ext>
            </a:extLst>
          </p:cNvPr>
          <p:cNvSpPr>
            <a:spLocks noGrp="1"/>
          </p:cNvSpPr>
          <p:nvPr>
            <p:ph idx="1"/>
          </p:nvPr>
        </p:nvSpPr>
        <p:spPr/>
        <p:txBody>
          <a:bodyPr/>
          <a:lstStyle/>
          <a:p>
            <a:r>
              <a:rPr lang="en-GB" dirty="0"/>
              <a:t>Take 5 minutes to reflect on the day and summarise your learning from today.</a:t>
            </a:r>
          </a:p>
          <a:p>
            <a:endParaRPr lang="en-GB" dirty="0"/>
          </a:p>
        </p:txBody>
      </p:sp>
    </p:spTree>
    <p:extLst>
      <p:ext uri="{BB962C8B-B14F-4D97-AF65-F5344CB8AC3E}">
        <p14:creationId xmlns:p14="http://schemas.microsoft.com/office/powerpoint/2010/main" val="51247921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CD38A-EC06-493E-9B98-829245F7005A}"/>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D87116B1-DDE8-460C-BF5D-D162B458B42A}"/>
              </a:ext>
            </a:extLst>
          </p:cNvPr>
          <p:cNvSpPr>
            <a:spLocks noGrp="1"/>
          </p:cNvSpPr>
          <p:nvPr>
            <p:ph idx="1"/>
          </p:nvPr>
        </p:nvSpPr>
        <p:spPr>
          <a:xfrm>
            <a:off x="628650" y="1052737"/>
            <a:ext cx="7886700" cy="4464496"/>
          </a:xfrm>
        </p:spPr>
        <p:txBody>
          <a:bodyPr>
            <a:normAutofit fontScale="62500" lnSpcReduction="20000"/>
          </a:bodyPr>
          <a:lstStyle/>
          <a:p>
            <a:pPr marL="117475" indent="0">
              <a:spcBef>
                <a:spcPct val="0"/>
              </a:spcBef>
              <a:buFont typeface="Arial" charset="0"/>
              <a:buNone/>
            </a:pPr>
            <a:endParaRPr lang="en-GB" altLang="en-US" sz="1800" dirty="0">
              <a:cs typeface="Arial" charset="0"/>
            </a:endParaRPr>
          </a:p>
          <a:p>
            <a:pPr marL="117475" indent="0">
              <a:spcBef>
                <a:spcPct val="0"/>
              </a:spcBef>
              <a:buFont typeface="Arial" charset="0"/>
              <a:buNone/>
            </a:pPr>
            <a:r>
              <a:rPr lang="en-GB" altLang="en-US" dirty="0">
                <a:cs typeface="Arial" charset="0"/>
              </a:rPr>
              <a:t>Armstrong, M. (2001).  </a:t>
            </a:r>
            <a:r>
              <a:rPr lang="en-GB" altLang="en-US" i="1" dirty="0">
                <a:cs typeface="Arial" charset="0"/>
              </a:rPr>
              <a:t>A handbook of Human Resources Management &amp; Practice</a:t>
            </a:r>
            <a:r>
              <a:rPr lang="en-GB" altLang="en-US" dirty="0">
                <a:cs typeface="Arial" charset="0"/>
              </a:rPr>
              <a:t>. 8</a:t>
            </a:r>
            <a:r>
              <a:rPr lang="en-GB" altLang="en-US" baseline="30000" dirty="0">
                <a:cs typeface="Arial" charset="0"/>
              </a:rPr>
              <a:t>th</a:t>
            </a:r>
            <a:r>
              <a:rPr lang="en-GB" altLang="en-US" dirty="0">
                <a:cs typeface="Arial" charset="0"/>
              </a:rPr>
              <a:t> ed. London. Kogan Page. </a:t>
            </a:r>
          </a:p>
          <a:p>
            <a:pPr marL="117475" indent="0">
              <a:spcBef>
                <a:spcPct val="0"/>
              </a:spcBef>
              <a:buFont typeface="Arial" charset="0"/>
              <a:buNone/>
            </a:pPr>
            <a:endParaRPr lang="en-GB" altLang="en-US" dirty="0">
              <a:cs typeface="Arial" charset="0"/>
            </a:endParaRPr>
          </a:p>
          <a:p>
            <a:pPr marL="117475" indent="0">
              <a:spcBef>
                <a:spcPct val="0"/>
              </a:spcBef>
              <a:buNone/>
            </a:pPr>
            <a:r>
              <a:rPr lang="en-GB" altLang="en-US" dirty="0" err="1">
                <a:cs typeface="Arial" charset="0"/>
              </a:rPr>
              <a:t>Beardwell</a:t>
            </a:r>
            <a:r>
              <a:rPr lang="en-GB" altLang="en-US" dirty="0">
                <a:cs typeface="Arial" charset="0"/>
              </a:rPr>
              <a:t>, I. (1994). </a:t>
            </a:r>
            <a:r>
              <a:rPr lang="en-GB" altLang="en-US" i="1" dirty="0">
                <a:cs typeface="Arial" charset="0"/>
              </a:rPr>
              <a:t>Human Resource Management: A Contemporary Perspective.</a:t>
            </a:r>
            <a:r>
              <a:rPr lang="en-GB" altLang="en-US" dirty="0">
                <a:cs typeface="Arial" charset="0"/>
              </a:rPr>
              <a:t> London: Pitman.</a:t>
            </a:r>
          </a:p>
          <a:p>
            <a:pPr marL="117475" indent="0">
              <a:spcBef>
                <a:spcPct val="0"/>
              </a:spcBef>
              <a:buFont typeface="Arial" charset="0"/>
              <a:buNone/>
            </a:pPr>
            <a:endParaRPr lang="en-GB" altLang="en-US" dirty="0">
              <a:cs typeface="Arial" charset="0"/>
            </a:endParaRPr>
          </a:p>
          <a:p>
            <a:pPr marL="117475" indent="0">
              <a:spcBef>
                <a:spcPct val="0"/>
              </a:spcBef>
              <a:buFont typeface="Arial" charset="0"/>
              <a:buNone/>
            </a:pPr>
            <a:endParaRPr lang="en-GB" altLang="en-US" dirty="0">
              <a:cs typeface="Arial" charset="0"/>
            </a:endParaRPr>
          </a:p>
          <a:p>
            <a:pPr marL="117475" indent="0">
              <a:spcBef>
                <a:spcPct val="0"/>
              </a:spcBef>
              <a:buNone/>
            </a:pPr>
            <a:r>
              <a:rPr lang="en-GB" altLang="en-US" dirty="0" err="1">
                <a:cs typeface="Arial" charset="0"/>
              </a:rPr>
              <a:t>Bolles</a:t>
            </a:r>
            <a:r>
              <a:rPr lang="en-GB" altLang="en-US" dirty="0">
                <a:cs typeface="Arial" charset="0"/>
              </a:rPr>
              <a:t>, R.N. (1994). </a:t>
            </a:r>
            <a:r>
              <a:rPr lang="en-GB" altLang="en-US" i="1" dirty="0">
                <a:cs typeface="Arial" charset="0"/>
              </a:rPr>
              <a:t>What colour is your parachute?: A practical manual for job hunters &amp; career changers. </a:t>
            </a:r>
            <a:r>
              <a:rPr lang="en-GB" altLang="en-US" dirty="0">
                <a:cs typeface="Arial" charset="0"/>
              </a:rPr>
              <a:t>Berkeley. Ten Speed Press.</a:t>
            </a:r>
          </a:p>
          <a:p>
            <a:pPr marL="117475" indent="0">
              <a:spcBef>
                <a:spcPct val="0"/>
              </a:spcBef>
              <a:buNone/>
            </a:pPr>
            <a:endParaRPr lang="en-GB" altLang="en-US" dirty="0">
              <a:cs typeface="Arial" charset="0"/>
            </a:endParaRPr>
          </a:p>
          <a:p>
            <a:pPr marL="117475" indent="0">
              <a:spcBef>
                <a:spcPct val="0"/>
              </a:spcBef>
              <a:buNone/>
            </a:pPr>
            <a:r>
              <a:rPr lang="en-GB" altLang="en-US" dirty="0">
                <a:cs typeface="Arial" charset="0"/>
              </a:rPr>
              <a:t>Bolton, T. (1997). </a:t>
            </a:r>
            <a:r>
              <a:rPr lang="en-GB" altLang="en-US" i="1" dirty="0">
                <a:cs typeface="Arial" charset="0"/>
              </a:rPr>
              <a:t>Human Resource Management: An Introduction.</a:t>
            </a:r>
            <a:r>
              <a:rPr lang="en-GB" altLang="en-US" dirty="0">
                <a:cs typeface="Arial" charset="0"/>
              </a:rPr>
              <a:t> Oxford, UK: Blackwell Publishers.</a:t>
            </a:r>
          </a:p>
          <a:p>
            <a:pPr marL="117475" indent="0">
              <a:spcBef>
                <a:spcPct val="0"/>
              </a:spcBef>
              <a:buNone/>
            </a:pPr>
            <a:r>
              <a:rPr lang="en-GB" altLang="en-US" dirty="0">
                <a:cs typeface="Arial" charset="0"/>
              </a:rPr>
              <a:t>Hodder &amp; Stoughton. Williams, K. (2006). </a:t>
            </a:r>
            <a:r>
              <a:rPr lang="en-GB" altLang="en-US" i="1" dirty="0">
                <a:cs typeface="Arial" charset="0"/>
              </a:rPr>
              <a:t>Introducing Management a Development Guide</a:t>
            </a:r>
            <a:r>
              <a:rPr lang="en-GB" altLang="en-US" dirty="0">
                <a:cs typeface="Arial" charset="0"/>
              </a:rPr>
              <a:t>. 3rd ed. Oxford: Butterworth-Heinemann.</a:t>
            </a:r>
          </a:p>
          <a:p>
            <a:pPr marL="117475" indent="0">
              <a:spcBef>
                <a:spcPct val="0"/>
              </a:spcBef>
              <a:buNone/>
            </a:pPr>
            <a:endParaRPr lang="en-GB" altLang="en-US" dirty="0">
              <a:cs typeface="Arial" charset="0"/>
            </a:endParaRPr>
          </a:p>
          <a:p>
            <a:pPr marL="117475" indent="0">
              <a:spcBef>
                <a:spcPct val="0"/>
              </a:spcBef>
              <a:buNone/>
            </a:pPr>
            <a:endParaRPr lang="en-GB" altLang="en-US" dirty="0">
              <a:cs typeface="Arial" charset="0"/>
            </a:endParaRPr>
          </a:p>
          <a:p>
            <a:pPr marL="117475" indent="0">
              <a:spcBef>
                <a:spcPct val="0"/>
              </a:spcBef>
              <a:buNone/>
            </a:pPr>
            <a:r>
              <a:rPr lang="en-GB" altLang="en-US" dirty="0">
                <a:cs typeface="Arial" charset="0"/>
              </a:rPr>
              <a:t>Morgan, P. (2017) </a:t>
            </a:r>
            <a:r>
              <a:rPr lang="en-GB" altLang="en-US" i="1" dirty="0">
                <a:cs typeface="Arial" charset="0"/>
              </a:rPr>
              <a:t>The Business Student’s Guide To Study And Employability.</a:t>
            </a:r>
            <a:r>
              <a:rPr lang="en-GB" altLang="en-US" dirty="0">
                <a:cs typeface="Arial" charset="0"/>
              </a:rPr>
              <a:t>  London: Sage Publications Ltd</a:t>
            </a:r>
          </a:p>
          <a:p>
            <a:pPr marL="117475" indent="0">
              <a:spcBef>
                <a:spcPct val="0"/>
              </a:spcBef>
              <a:buFont typeface="Arial" charset="0"/>
              <a:buNone/>
            </a:pPr>
            <a:endParaRPr lang="en-GB" altLang="en-US" dirty="0">
              <a:cs typeface="Arial" charset="0"/>
            </a:endParaRPr>
          </a:p>
          <a:p>
            <a:pPr marL="117475" indent="0">
              <a:spcBef>
                <a:spcPct val="0"/>
              </a:spcBef>
              <a:buFont typeface="Arial" charset="0"/>
              <a:buNone/>
            </a:pPr>
            <a:endParaRPr lang="en-GB" altLang="en-US" sz="1800" dirty="0">
              <a:cs typeface="Arial" charset="0"/>
            </a:endParaRPr>
          </a:p>
          <a:p>
            <a:pPr marL="117475" indent="0">
              <a:spcBef>
                <a:spcPct val="0"/>
              </a:spcBef>
              <a:buFont typeface="Arial" charset="0"/>
              <a:buNone/>
            </a:pPr>
            <a:r>
              <a:rPr lang="en-GB" altLang="en-US" dirty="0">
                <a:cs typeface="Arial" charset="0"/>
              </a:rPr>
              <a:t>Torrington, D. and Hall, L. (1998). </a:t>
            </a:r>
            <a:r>
              <a:rPr lang="en-GB" altLang="en-US" i="1" dirty="0">
                <a:cs typeface="Arial" charset="0"/>
              </a:rPr>
              <a:t>Human Resource Management</a:t>
            </a:r>
            <a:r>
              <a:rPr lang="en-GB" altLang="en-US" dirty="0">
                <a:cs typeface="Arial" charset="0"/>
              </a:rPr>
              <a:t>. 4th ed. London: Prentice Hall Europe.</a:t>
            </a:r>
          </a:p>
          <a:p>
            <a:endParaRPr lang="en-GB" dirty="0"/>
          </a:p>
        </p:txBody>
      </p:sp>
    </p:spTree>
    <p:extLst>
      <p:ext uri="{BB962C8B-B14F-4D97-AF65-F5344CB8AC3E}">
        <p14:creationId xmlns:p14="http://schemas.microsoft.com/office/powerpoint/2010/main" val="408696866"/>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Template" id="{28FE3AF7-755B-9B47-84B0-0BA3BC7278CE}" vid="{A74E8C80-3EC1-ED4E-A762-50C940174F41}"/>
    </a:ext>
  </a:extLst>
</a:theme>
</file>

<file path=ppt/theme/theme2.xml><?xml version="1.0" encoding="utf-8"?>
<a:theme xmlns:a="http://schemas.openxmlformats.org/drawingml/2006/main" name="3_Title Slid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ALAMO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LAMO Theme" id="{DA03C225-75C7-4016-B6F6-655B7DE62F03}" vid="{F4188F27-8268-48A6-937D-02037601B91F}"/>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15" ma:contentTypeDescription="Create a new document." ma:contentTypeScope="" ma:versionID="0f1d8d6aa93ad4c02f00898a5057bae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48530be7ad405fa92b29aabbf768fe4c"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element ref="ns3:MediaServiceEventHashCode" minOccurs="0"/>
                <xsd:element ref="ns3:MediaServiceGenerationTime" minOccurs="0"/>
                <xsd:element ref="ns3:MediaServiceAutoKeyPoints" minOccurs="0"/>
                <xsd:element ref="ns3:MediaServiceKeyPoints" minOccurs="0"/>
                <xsd:element ref="ns3:MediaLengthInSecond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LengthInSeconds" ma:index="21" nillable="true" ma:displayName="Length (seconds)" ma:internalName="MediaLengthInSeconds" ma:readOnly="true">
      <xsd:simpleType>
        <xsd:restriction base="dms:Unknown"/>
      </xsd:simpleType>
    </xsd:element>
    <xsd:element name="MediaServiceSearchProperties" ma:index="22"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4E772532-59B3-47D6-9575-628AD5D4521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UWTSD 200 Template</Template>
  <TotalTime>5</TotalTime>
  <Words>1191</Words>
  <Application>Microsoft Office PowerPoint</Application>
  <PresentationFormat>On-screen Show (4:3)</PresentationFormat>
  <Paragraphs>215</Paragraphs>
  <Slides>31</Slides>
  <Notes>1</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31</vt:i4>
      </vt:variant>
    </vt:vector>
  </HeadingPairs>
  <TitlesOfParts>
    <vt:vector size="38" baseType="lpstr">
      <vt:lpstr>Arial</vt:lpstr>
      <vt:lpstr>Arial Rounded MT Bold</vt:lpstr>
      <vt:lpstr>Calibri</vt:lpstr>
      <vt:lpstr>Calibri Light</vt:lpstr>
      <vt:lpstr>Custom Design</vt:lpstr>
      <vt:lpstr>3_Title Slide 1</vt:lpstr>
      <vt:lpstr>ALAMO Theme</vt:lpstr>
      <vt:lpstr>CertHE Applied Leadership and Management in the Workplace    Module: BMSK4011  Continuous Professional Development    </vt:lpstr>
      <vt:lpstr>PowerPoint Presentation</vt:lpstr>
      <vt:lpstr>Today’s Session</vt:lpstr>
      <vt:lpstr>Employment Legislation</vt:lpstr>
      <vt:lpstr>Employment Legislation (continued)</vt:lpstr>
      <vt:lpstr>Definitions</vt:lpstr>
      <vt:lpstr>Another Definition</vt:lpstr>
      <vt:lpstr>Recruitment and Selection</vt:lpstr>
      <vt:lpstr>What are the 9 ‘protected characteristics’ of the Equality Act (2010)?</vt:lpstr>
      <vt:lpstr>What are the 9 ‘protected characteristics’ of the Equality Act (2010)?</vt:lpstr>
      <vt:lpstr>Policy</vt:lpstr>
      <vt:lpstr>Recruitment Policy - things to consider</vt:lpstr>
      <vt:lpstr>Planning</vt:lpstr>
      <vt:lpstr>The Process</vt:lpstr>
      <vt:lpstr>How an Organisation Develops a Recruitment Process</vt:lpstr>
      <vt:lpstr>What is job analysis?</vt:lpstr>
      <vt:lpstr>Job Analysis Tool   -      The Competency Model</vt:lpstr>
      <vt:lpstr>What Type of Selection?</vt:lpstr>
      <vt:lpstr>Recruitment Policy Things to consider (cont’d)</vt:lpstr>
      <vt:lpstr>Interviews</vt:lpstr>
      <vt:lpstr>The Three Key Questions</vt:lpstr>
      <vt:lpstr>After the Interview</vt:lpstr>
      <vt:lpstr>Job hunting</vt:lpstr>
      <vt:lpstr>Employability – the journey</vt:lpstr>
      <vt:lpstr>Job adverts: Understanding what they mean?</vt:lpstr>
      <vt:lpstr>Job adverts:  Abbreviations?</vt:lpstr>
      <vt:lpstr>Job adverts:  Abbreviations?</vt:lpstr>
      <vt:lpstr>Job adverts:   What they mean for your CV</vt:lpstr>
      <vt:lpstr>Recruitment and Selection Overview</vt:lpstr>
      <vt:lpstr>Summary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Michaela Schriek</cp:lastModifiedBy>
  <cp:revision>12</cp:revision>
  <dcterms:created xsi:type="dcterms:W3CDTF">2015-04-14T15:21:28Z</dcterms:created>
  <dcterms:modified xsi:type="dcterms:W3CDTF">2022-11-07T11:10:32Z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