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1478"/>
  </p:normalViewPr>
  <p:slideViewPr>
    <p:cSldViewPr snapToGrid="0" snapToObjects="1">
      <p:cViewPr varScale="1">
        <p:scale>
          <a:sx n="117" d="100"/>
          <a:sy n="117" d="100"/>
        </p:scale>
        <p:origin x="36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73C9BD-BA87-464B-B3B4-7B2D9F24A469}" type="datetimeFigureOut">
              <a:rPr lang="en-US" smtClean="0"/>
              <a:t>10/15/18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68923E-1CA4-724C-8166-8A68462296D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2579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868923E-1CA4-724C-8166-8A68462296D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47278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9352EB-3499-D84C-AF31-FBC8AE0FE9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E6F64C-BFCE-3A43-B4F9-75E7FD2FBF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10625E-6420-D147-B07F-714E4BFF35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CDA45-9F9A-6845-AB6E-B80C5F899F91}" type="datetimeFigureOut">
              <a:rPr lang="en-US" smtClean="0"/>
              <a:t>10/15/18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D87979-0649-994C-B3EB-C7578D52A1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8515CC-45BF-F04A-B189-35D84C9B2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5B83C-0AC8-B440-ACD5-04944F21F4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1505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6EC5A7-7C6A-9A42-AE1D-39A0A8D897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B911AB-522C-C04F-A063-C60B4BA4B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9120A6-9DDC-5443-B7D1-A487F33DD0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CDA45-9F9A-6845-AB6E-B80C5F899F91}" type="datetimeFigureOut">
              <a:rPr lang="en-US" smtClean="0"/>
              <a:t>10/15/18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777010-1720-4246-99C6-7776E33301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9946B9-E645-ED4F-8CD9-A4A74A575F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5B83C-0AC8-B440-ACD5-04944F21F4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525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A2654-FC2C-A646-9877-F897464434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0B9982-5BAE-8543-85FF-B255C1098B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6BFE97-3DBB-E143-A4C8-1224883E17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CDA45-9F9A-6845-AB6E-B80C5F899F91}" type="datetimeFigureOut">
              <a:rPr lang="en-US" smtClean="0"/>
              <a:t>10/15/18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159EBD-5722-0140-852C-46AAEBDCA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5BA23C-BD4C-CA42-83A7-3E0A60C131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5B83C-0AC8-B440-ACD5-04944F21F4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47142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AC57F-1942-E849-8083-93769FAB2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6A0020-018D-D74F-AE42-17C8580441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F2E057-8B8E-174F-8FCE-D3A5FBAA03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2C7E32-F5F2-0843-BD26-59D40EBA3B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CDA45-9F9A-6845-AB6E-B80C5F899F91}" type="datetimeFigureOut">
              <a:rPr lang="en-US" smtClean="0"/>
              <a:t>10/15/18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CB9114-E504-7645-BC34-0B9AC19CE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C58850-AF86-2A4B-ADA0-25A289A7DD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5B83C-0AC8-B440-ACD5-04944F21F4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1724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B9812-C0C1-AE41-B647-FC45430A0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6E649C-86F4-F847-A158-6EFC60A638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079BF1-F49B-8C43-8753-42DBA73421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3C9357-18B1-FB40-9E38-9014D7EDCC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B2EAAA3-94E3-1944-B7C4-4A4D4AA7C1A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D475DF-1396-6B48-BE76-4A5A042113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CDA45-9F9A-6845-AB6E-B80C5F899F91}" type="datetimeFigureOut">
              <a:rPr lang="en-US" smtClean="0"/>
              <a:t>10/15/18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E44E27-5001-614B-9DAE-20096C3AB9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A4E3C0-5037-C44F-8AF8-40A4C2FA29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5B83C-0AC8-B440-ACD5-04944F21F4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6037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B808AB-087D-CB47-903D-64DC5B3B1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7F22B4-CFCA-E249-A500-552DAD5487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CDA45-9F9A-6845-AB6E-B80C5F899F91}" type="datetimeFigureOut">
              <a:rPr lang="en-US" smtClean="0"/>
              <a:t>10/15/18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DB39AA-4EBE-314D-A36F-FB89865D8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9955DF-27AF-1248-B369-9E083B2905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5B83C-0AC8-B440-ACD5-04944F21F4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92294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01042B-4A8F-AA41-A050-F8B06F6966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CDA45-9F9A-6845-AB6E-B80C5F899F91}" type="datetimeFigureOut">
              <a:rPr lang="en-US" smtClean="0"/>
              <a:t>10/15/18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2D3D92-EC26-EC48-8689-6DEB267872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A97DF5-15ED-234F-95D9-E426130AD4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5B83C-0AC8-B440-ACD5-04944F21F4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66055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A4F94-CCD6-A149-9D0D-CFF934DAD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C6964E-52CD-2B46-9ECF-674FFF1701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426250-8474-6444-981A-C8EC690F09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B4A13F-4FA9-5B4A-BF50-74D72FC5F3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CDA45-9F9A-6845-AB6E-B80C5F899F91}" type="datetimeFigureOut">
              <a:rPr lang="en-US" smtClean="0"/>
              <a:t>10/15/18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7A4EB9-372E-C148-9C4F-B335D29BCB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BF555B-ED20-CE42-9E75-5B4A0E7BD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5B83C-0AC8-B440-ACD5-04944F21F4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6744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22928-3F4E-2B48-9700-82A169F0B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3EE06E-86BD-8A40-A42C-00B77EB0B1D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68540B-802C-BA42-A291-AA4BB6DC95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0563D5-25F0-954A-A11A-DA979DB47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CDA45-9F9A-6845-AB6E-B80C5F899F91}" type="datetimeFigureOut">
              <a:rPr lang="en-US" smtClean="0"/>
              <a:t>10/15/18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C19661-9975-7E43-8D3D-B2A600AE3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885A24-12A2-8F45-9038-33388C2B5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5B83C-0AC8-B440-ACD5-04944F21F4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3853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A2A98-3520-A74B-BEE9-FC305A761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0EE84D-BE56-274E-839F-A02FD73CE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1B6903-FEBD-E44D-AE76-6B478E267B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CDA45-9F9A-6845-AB6E-B80C5F899F91}" type="datetimeFigureOut">
              <a:rPr lang="en-US" smtClean="0"/>
              <a:t>10/15/18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567B23-E829-1549-960B-8331027385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CB1955-0D1B-5D4F-B1F5-B26BB9053F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5B83C-0AC8-B440-ACD5-04944F21F4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46948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F03C802-C7BE-B643-9550-F18B4EF5234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5A52D4-42F0-2B45-9454-F16638713B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AA49CD-1C8E-724B-BDCB-273D4837A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CCDA45-9F9A-6845-AB6E-B80C5F899F91}" type="datetimeFigureOut">
              <a:rPr lang="en-US" smtClean="0"/>
              <a:t>10/15/18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A74308-3698-A247-8DB0-63DFAB00FC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C4EFD4-E868-CA42-A949-5B0D6588F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45B83C-0AC8-B440-ACD5-04944F21F4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8552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1102E6A-B412-DC48-A8A7-FDD1A1781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B6637C-3BD7-8641-B4E4-60672542C1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402F2-29EA-3D42-8935-AE51284DFF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CCDA45-9F9A-6845-AB6E-B80C5F899F91}" type="datetimeFigureOut">
              <a:rPr lang="en-US" smtClean="0"/>
              <a:t>10/15/18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E8E32E-81E5-9944-B245-DAB5E264A6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2537E4-D081-E648-96A0-78970E418DE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45B83C-0AC8-B440-ACD5-04944F21F4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0549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lesapiens.com/blog/critical-thought-educating-competent-citizen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C692799-DB41-0546-BD80-00C323DD5A84}"/>
              </a:ext>
            </a:extLst>
          </p:cNvPr>
          <p:cNvSpPr/>
          <p:nvPr/>
        </p:nvSpPr>
        <p:spPr>
          <a:xfrm>
            <a:off x="0" y="0"/>
            <a:ext cx="12192000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Skills and Qualities to Influence Critical Thinking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B0A398C-A8BF-1E49-B7E6-033989D1B8B5}"/>
              </a:ext>
            </a:extLst>
          </p:cNvPr>
          <p:cNvSpPr/>
          <p:nvPr/>
        </p:nvSpPr>
        <p:spPr>
          <a:xfrm>
            <a:off x="-113954" y="1257012"/>
            <a:ext cx="324076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600" u="sng" dirty="0">
                <a:ln w="0"/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Reflectivity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556843A-4702-F34E-9A84-C80D6985ECC6}"/>
              </a:ext>
            </a:extLst>
          </p:cNvPr>
          <p:cNvSpPr txBox="1"/>
          <p:nvPr/>
        </p:nvSpPr>
        <p:spPr>
          <a:xfrm>
            <a:off x="189271" y="772682"/>
            <a:ext cx="118134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Critical thinking is a process that requires you to understand a situation, come to a conclusion about what to do and take action on the conclusion (</a:t>
            </a:r>
            <a:r>
              <a:rPr lang="en-US" sz="14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Kallet</a:t>
            </a:r>
            <a:r>
              <a:rPr lang="en-US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and </a:t>
            </a:r>
            <a:r>
              <a:rPr lang="en-US" sz="14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Kallet</a:t>
            </a:r>
            <a:r>
              <a:rPr lang="en-US" sz="1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2014, P.7).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3A5B760-4AA8-854D-8FBB-9ECB16FE8076}"/>
              </a:ext>
            </a:extLst>
          </p:cNvPr>
          <p:cNvSpPr txBox="1"/>
          <p:nvPr/>
        </p:nvSpPr>
        <p:spPr>
          <a:xfrm>
            <a:off x="410497" y="2000548"/>
            <a:ext cx="31881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</a:t>
            </a:r>
          </a:p>
        </p:txBody>
      </p:sp>
      <p:sp>
        <p:nvSpPr>
          <p:cNvPr id="10" name="Text Box 6">
            <a:extLst>
              <a:ext uri="{FF2B5EF4-FFF2-40B4-BE49-F238E27FC236}">
                <a16:creationId xmlns:a16="http://schemas.microsoft.com/office/drawing/2014/main" id="{ABCB7341-A3C4-704D-8025-D35FC22CCA7D}"/>
              </a:ext>
            </a:extLst>
          </p:cNvPr>
          <p:cNvSpPr txBox="1"/>
          <p:nvPr/>
        </p:nvSpPr>
        <p:spPr>
          <a:xfrm>
            <a:off x="0" y="1894528"/>
            <a:ext cx="4428825" cy="935851"/>
          </a:xfrm>
          <a:prstGeom prst="rect">
            <a:avLst/>
          </a:prstGeom>
          <a:solidFill>
            <a:schemeClr val="lt1"/>
          </a:solidFill>
          <a:ln w="6350"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0"/>
              </a:spcAft>
            </a:pPr>
            <a:r>
              <a:rPr lang="en-GB" sz="1400" dirty="0">
                <a:effectLst/>
                <a:latin typeface="Tahom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Engaging in critical reflection enables 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400" dirty="0">
                <a:effectLst/>
                <a:latin typeface="Tahom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practitioners to continue to learn, grow 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400" dirty="0">
                <a:effectLst/>
                <a:latin typeface="Tahom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 develop in and though practice</a:t>
            </a: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dirty="0">
                <a:effectLst/>
                <a:latin typeface="Tahom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(Jarvis,1992).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1" name="Picture 10" descr="/var/folders/fx/4bwcq7_91b14js29nw0w9xsr0000gn/T/com.microsoft.Word/WebArchiveCopyPasteTempFiles/critical_thinking_image.jpg">
            <a:extLst>
              <a:ext uri="{FF2B5EF4-FFF2-40B4-BE49-F238E27FC236}">
                <a16:creationId xmlns:a16="http://schemas.microsoft.com/office/drawing/2014/main" id="{C40A069B-0B3D-5A40-AF53-B4FD4627F991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244" y="2768767"/>
            <a:ext cx="2392680" cy="1802130"/>
          </a:xfrm>
          <a:prstGeom prst="rect">
            <a:avLst/>
          </a:prstGeom>
          <a:noFill/>
        </p:spPr>
      </p:pic>
      <p:pic>
        <p:nvPicPr>
          <p:cNvPr id="12" name="Picture 11" descr="/var/folders/fx/4bwcq7_91b14js29nw0w9xsr0000gn/T/com.microsoft.Word/WebArchiveCopyPasteTempFiles/aHR0cHM6Ly93d3cuYnVzaW5lc3MuY29tL2ltYWdlcy9jb250ZW50LzVhNC9lOWZkYTEwMzllYjZmNWE4YjQ1N2MvMTUwMC0wLQ==">
            <a:extLst>
              <a:ext uri="{FF2B5EF4-FFF2-40B4-BE49-F238E27FC236}">
                <a16:creationId xmlns:a16="http://schemas.microsoft.com/office/drawing/2014/main" id="{C38D382D-5FBD-0D41-8982-5B6F9E547C4F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6684" y="1253673"/>
            <a:ext cx="3644910" cy="1462540"/>
          </a:xfrm>
          <a:prstGeom prst="rect">
            <a:avLst/>
          </a:prstGeom>
          <a:noFill/>
        </p:spPr>
      </p:pic>
      <p:sp>
        <p:nvSpPr>
          <p:cNvPr id="13" name="Text Box 7">
            <a:extLst>
              <a:ext uri="{FF2B5EF4-FFF2-40B4-BE49-F238E27FC236}">
                <a16:creationId xmlns:a16="http://schemas.microsoft.com/office/drawing/2014/main" id="{0A2C6AFD-EC92-184E-960D-26D03050E047}"/>
              </a:ext>
            </a:extLst>
          </p:cNvPr>
          <p:cNvSpPr txBox="1"/>
          <p:nvPr/>
        </p:nvSpPr>
        <p:spPr>
          <a:xfrm>
            <a:off x="8441891" y="1222913"/>
            <a:ext cx="2741295" cy="696595"/>
          </a:xfrm>
          <a:prstGeom prst="rect">
            <a:avLst/>
          </a:prstGeom>
          <a:noFill/>
          <a:ln>
            <a:noFill/>
          </a:ln>
        </p:spPr>
        <p:txBody>
          <a:bodyPr rot="0" spcFirstLastPara="0" vert="horz" wrap="non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en-GB" sz="3600" u="sng" dirty="0">
                <a:ln>
                  <a:noFill/>
                </a:ln>
                <a:solidFill>
                  <a:srgbClr val="A8D08D"/>
                </a:solidFill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Open Minded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Text Box 8">
            <a:extLst>
              <a:ext uri="{FF2B5EF4-FFF2-40B4-BE49-F238E27FC236}">
                <a16:creationId xmlns:a16="http://schemas.microsoft.com/office/drawing/2014/main" id="{D935E984-49A9-264C-BBFF-F4C113F5386D}"/>
              </a:ext>
            </a:extLst>
          </p:cNvPr>
          <p:cNvSpPr txBox="1"/>
          <p:nvPr/>
        </p:nvSpPr>
        <p:spPr>
          <a:xfrm>
            <a:off x="7895672" y="1982934"/>
            <a:ext cx="4107057" cy="717924"/>
          </a:xfrm>
          <a:prstGeom prst="rect">
            <a:avLst/>
          </a:prstGeom>
          <a:noFill/>
          <a:ln w="6350"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0"/>
              </a:spcAft>
            </a:pPr>
            <a:r>
              <a:rPr lang="en-GB" sz="1400" dirty="0">
                <a:effectLst/>
                <a:latin typeface="Tahom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 open mind is a mind that appreciates criticism, is ready for new solutions and ideas and isn’t afraid of evaluating ideas (</a:t>
            </a:r>
            <a:r>
              <a:rPr lang="en-GB" sz="1400" dirty="0" err="1">
                <a:effectLst/>
                <a:latin typeface="Tahom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Zorana</a:t>
            </a:r>
            <a:r>
              <a:rPr lang="en-GB" sz="1400" dirty="0">
                <a:effectLst/>
                <a:latin typeface="Tahom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400">
                <a:effectLst/>
                <a:latin typeface="Tahom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2016).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5" name="Text Box 13">
            <a:extLst>
              <a:ext uri="{FF2B5EF4-FFF2-40B4-BE49-F238E27FC236}">
                <a16:creationId xmlns:a16="http://schemas.microsoft.com/office/drawing/2014/main" id="{A9E9E9CF-98F8-9147-BCCA-286BF018A5BC}"/>
              </a:ext>
            </a:extLst>
          </p:cNvPr>
          <p:cNvSpPr txBox="1"/>
          <p:nvPr/>
        </p:nvSpPr>
        <p:spPr>
          <a:xfrm>
            <a:off x="4804745" y="2902980"/>
            <a:ext cx="2276475" cy="696595"/>
          </a:xfrm>
          <a:prstGeom prst="rect">
            <a:avLst/>
          </a:prstGeom>
          <a:noFill/>
          <a:ln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0"/>
              </a:spcAft>
            </a:pPr>
            <a:r>
              <a:rPr lang="en-GB" sz="3600" u="sng" dirty="0">
                <a:ln>
                  <a:noFill/>
                </a:ln>
                <a:solidFill>
                  <a:srgbClr val="E684E8"/>
                </a:solidFill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Creativity 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4" name="Picture 23" descr="https://cdn.uconnectlabs.com/wp-content/uploads/sites/3/2017/03/einstein.jpg?v=37084">
            <a:extLst>
              <a:ext uri="{FF2B5EF4-FFF2-40B4-BE49-F238E27FC236}">
                <a16:creationId xmlns:a16="http://schemas.microsoft.com/office/drawing/2014/main" id="{EBDE294D-E84E-B64C-B5A6-9D30A29EA75F}"/>
              </a:ext>
            </a:extLst>
          </p:cNvPr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5112" y="2907187"/>
            <a:ext cx="2461895" cy="1545590"/>
          </a:xfrm>
          <a:prstGeom prst="rect">
            <a:avLst/>
          </a:prstGeom>
          <a:noFill/>
        </p:spPr>
      </p:pic>
      <p:sp>
        <p:nvSpPr>
          <p:cNvPr id="25" name="Text Box 10">
            <a:extLst>
              <a:ext uri="{FF2B5EF4-FFF2-40B4-BE49-F238E27FC236}">
                <a16:creationId xmlns:a16="http://schemas.microsoft.com/office/drawing/2014/main" id="{6427F966-481F-A240-9BD8-12AB14741032}"/>
              </a:ext>
            </a:extLst>
          </p:cNvPr>
          <p:cNvSpPr txBox="1"/>
          <p:nvPr/>
        </p:nvSpPr>
        <p:spPr>
          <a:xfrm>
            <a:off x="8431624" y="4681518"/>
            <a:ext cx="2109470" cy="696595"/>
          </a:xfrm>
          <a:prstGeom prst="rect">
            <a:avLst/>
          </a:prstGeom>
          <a:noFill/>
          <a:ln>
            <a:noFill/>
          </a:ln>
        </p:spPr>
        <p:txBody>
          <a:bodyPr rot="0" spcFirstLastPara="0" vert="horz" wrap="non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en-GB" sz="3600" u="sng" dirty="0">
                <a:ln>
                  <a:noFill/>
                </a:ln>
                <a:solidFill>
                  <a:srgbClr val="F4B083"/>
                </a:solidFill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Evaluating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6" name="Text Box 11">
            <a:extLst>
              <a:ext uri="{FF2B5EF4-FFF2-40B4-BE49-F238E27FC236}">
                <a16:creationId xmlns:a16="http://schemas.microsoft.com/office/drawing/2014/main" id="{85224DFB-75FC-0540-83CF-C8B76DD1356F}"/>
              </a:ext>
            </a:extLst>
          </p:cNvPr>
          <p:cNvSpPr txBox="1"/>
          <p:nvPr/>
        </p:nvSpPr>
        <p:spPr>
          <a:xfrm>
            <a:off x="7864262" y="5401969"/>
            <a:ext cx="4107057" cy="1390174"/>
          </a:xfrm>
          <a:prstGeom prst="rect">
            <a:avLst/>
          </a:prstGeom>
          <a:solidFill>
            <a:schemeClr val="lt1"/>
          </a:solidFill>
          <a:ln w="6350"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0"/>
              </a:spcAft>
            </a:pPr>
            <a:r>
              <a:rPr lang="en-GB" sz="1400" dirty="0">
                <a:effectLst/>
                <a:latin typeface="Tahom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Evaluation of information and sources helps students to learn appropriate procedures for finding and utilizing credible information, as well as helping students learn acceptable and appropriate ways to use discretion</a:t>
            </a:r>
            <a:r>
              <a:rPr lang="en-GB" sz="1400" dirty="0">
                <a:latin typeface="Tahom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dirty="0">
                <a:effectLst/>
                <a:latin typeface="Tahom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(McCollister &amp; </a:t>
            </a:r>
            <a:r>
              <a:rPr lang="en-GB" sz="1400" dirty="0" err="1">
                <a:effectLst/>
                <a:latin typeface="Tahom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Sayler</a:t>
            </a:r>
            <a:r>
              <a:rPr lang="en-GB" sz="1400" dirty="0">
                <a:effectLst/>
                <a:latin typeface="Tahom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2010, P.41).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8" name="Text Box 23">
            <a:extLst>
              <a:ext uri="{FF2B5EF4-FFF2-40B4-BE49-F238E27FC236}">
                <a16:creationId xmlns:a16="http://schemas.microsoft.com/office/drawing/2014/main" id="{30F5F37E-218A-544A-AA60-A4E475FB5496}"/>
              </a:ext>
            </a:extLst>
          </p:cNvPr>
          <p:cNvSpPr txBox="1"/>
          <p:nvPr/>
        </p:nvSpPr>
        <p:spPr>
          <a:xfrm>
            <a:off x="680925" y="4809806"/>
            <a:ext cx="2211705" cy="696595"/>
          </a:xfrm>
          <a:prstGeom prst="rect">
            <a:avLst/>
          </a:prstGeom>
          <a:noFill/>
          <a:ln>
            <a:noFill/>
          </a:ln>
        </p:spPr>
        <p:txBody>
          <a:bodyPr rot="0" spcFirstLastPara="0" vert="horz" wrap="non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spcAft>
                <a:spcPts val="0"/>
              </a:spcAft>
            </a:pPr>
            <a:r>
              <a:rPr lang="en-GB" sz="3600" u="sng" dirty="0">
                <a:ln>
                  <a:noFill/>
                </a:ln>
                <a:solidFill>
                  <a:srgbClr val="D09DFF"/>
                </a:solidFill>
                <a:effectLst>
                  <a:outerShdw blurRad="38100" dist="25400" dir="5400000" algn="ctr">
                    <a:srgbClr val="6E747A">
                      <a:alpha val="43000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9" name="Text Box 24">
            <a:extLst>
              <a:ext uri="{FF2B5EF4-FFF2-40B4-BE49-F238E27FC236}">
                <a16:creationId xmlns:a16="http://schemas.microsoft.com/office/drawing/2014/main" id="{084BBACD-0EED-6D4F-BF96-85B29FDB16C5}"/>
              </a:ext>
            </a:extLst>
          </p:cNvPr>
          <p:cNvSpPr txBox="1"/>
          <p:nvPr/>
        </p:nvSpPr>
        <p:spPr>
          <a:xfrm>
            <a:off x="79733" y="5378113"/>
            <a:ext cx="4227010" cy="1437887"/>
          </a:xfrm>
          <a:prstGeom prst="rect">
            <a:avLst/>
          </a:prstGeom>
          <a:solidFill>
            <a:schemeClr val="lt1"/>
          </a:solidFill>
          <a:ln w="6350"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0"/>
              </a:spcAft>
            </a:pPr>
            <a:r>
              <a:rPr lang="en-GB" sz="1400" dirty="0">
                <a:effectLst/>
                <a:latin typeface="Tahom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Our brains like to assume that they are right. Research has shown that we are wired to make quick assumptions – to take the easiest route to jump to the most likely conclusion rather than to slow down and examine our reasoning</a:t>
            </a:r>
            <a:r>
              <a:rPr lang="en-GB" sz="1400" dirty="0">
                <a:latin typeface="Tahom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dirty="0">
                <a:effectLst/>
                <a:latin typeface="Tahom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(Cottrell, 2017, P.3).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0" name="Picture 29" descr="The Importance of Teaching Critical Thinking">
            <a:extLst>
              <a:ext uri="{FF2B5EF4-FFF2-40B4-BE49-F238E27FC236}">
                <a16:creationId xmlns:a16="http://schemas.microsoft.com/office/drawing/2014/main" id="{986186CD-3E01-4C4E-BBEB-25AE82EC8558}"/>
              </a:ext>
            </a:extLst>
          </p:cNvPr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5009" y="4519001"/>
            <a:ext cx="2816860" cy="1765935"/>
          </a:xfrm>
          <a:prstGeom prst="rect">
            <a:avLst/>
          </a:prstGeom>
          <a:noFill/>
        </p:spPr>
      </p:pic>
      <p:sp>
        <p:nvSpPr>
          <p:cNvPr id="31" name="Text Box 14">
            <a:extLst>
              <a:ext uri="{FF2B5EF4-FFF2-40B4-BE49-F238E27FC236}">
                <a16:creationId xmlns:a16="http://schemas.microsoft.com/office/drawing/2014/main" id="{A4FC9B49-CA00-6F4C-A362-F4E40F13EE04}"/>
              </a:ext>
            </a:extLst>
          </p:cNvPr>
          <p:cNvSpPr txBox="1"/>
          <p:nvPr/>
        </p:nvSpPr>
        <p:spPr>
          <a:xfrm>
            <a:off x="4242137" y="3541680"/>
            <a:ext cx="3280410" cy="788670"/>
          </a:xfrm>
          <a:prstGeom prst="rect">
            <a:avLst/>
          </a:prstGeom>
          <a:solidFill>
            <a:schemeClr val="lt1"/>
          </a:solidFill>
          <a:ln w="6350"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0"/>
              </a:spcAft>
            </a:pPr>
            <a:r>
              <a:rPr lang="en-GB" sz="1400" dirty="0">
                <a:effectLst/>
                <a:latin typeface="Tahom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Thinking critically will boost creativity and enhance the way you use your time (Hader, 2005). 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sp>
        <p:nvSpPr>
          <p:cNvPr id="32" name="Text Box 21">
            <a:extLst>
              <a:ext uri="{FF2B5EF4-FFF2-40B4-BE49-F238E27FC236}">
                <a16:creationId xmlns:a16="http://schemas.microsoft.com/office/drawing/2014/main" id="{0FDCEF5B-7A8C-134A-8A87-255913A4B624}"/>
              </a:ext>
            </a:extLst>
          </p:cNvPr>
          <p:cNvSpPr txBox="1"/>
          <p:nvPr/>
        </p:nvSpPr>
        <p:spPr>
          <a:xfrm>
            <a:off x="972643" y="4578171"/>
            <a:ext cx="1738630" cy="322123"/>
          </a:xfrm>
          <a:prstGeom prst="rect">
            <a:avLst/>
          </a:prstGeom>
          <a:solidFill>
            <a:schemeClr val="lt1"/>
          </a:solidFill>
          <a:ln w="6350"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0"/>
              </a:spcAft>
            </a:pPr>
            <a:r>
              <a:rPr lang="en-GB" sz="1400" dirty="0" err="1">
                <a:effectLst/>
                <a:latin typeface="Tahom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Elesapiens</a:t>
            </a:r>
            <a:r>
              <a:rPr lang="en-GB" sz="1400" dirty="0">
                <a:effectLst/>
                <a:latin typeface="Tahom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(2014)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3" name="Text Box 17">
            <a:extLst>
              <a:ext uri="{FF2B5EF4-FFF2-40B4-BE49-F238E27FC236}">
                <a16:creationId xmlns:a16="http://schemas.microsoft.com/office/drawing/2014/main" id="{DFF7D3D8-B272-4749-9F6A-6CF2B678362A}"/>
              </a:ext>
            </a:extLst>
          </p:cNvPr>
          <p:cNvSpPr txBox="1"/>
          <p:nvPr/>
        </p:nvSpPr>
        <p:spPr>
          <a:xfrm>
            <a:off x="4744104" y="6433368"/>
            <a:ext cx="2276475" cy="358775"/>
          </a:xfrm>
          <a:prstGeom prst="rect">
            <a:avLst/>
          </a:prstGeom>
          <a:noFill/>
          <a:ln w="6350"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0"/>
              </a:spcAft>
            </a:pPr>
            <a:r>
              <a:rPr lang="en-GB" sz="1400" dirty="0">
                <a:effectLst/>
                <a:latin typeface="Tahom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Watanabe-Crockett, 2015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5" name="Text Box 12">
            <a:extLst>
              <a:ext uri="{FF2B5EF4-FFF2-40B4-BE49-F238E27FC236}">
                <a16:creationId xmlns:a16="http://schemas.microsoft.com/office/drawing/2014/main" id="{C301C08F-01EE-BD4C-8F2B-6844D6A2DE2D}"/>
              </a:ext>
            </a:extLst>
          </p:cNvPr>
          <p:cNvSpPr txBox="1"/>
          <p:nvPr/>
        </p:nvSpPr>
        <p:spPr>
          <a:xfrm>
            <a:off x="8531954" y="4476633"/>
            <a:ext cx="2188210" cy="360045"/>
          </a:xfrm>
          <a:prstGeom prst="rect">
            <a:avLst/>
          </a:prstGeom>
          <a:solidFill>
            <a:schemeClr val="lt1"/>
          </a:solidFill>
          <a:ln w="6350"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0"/>
              </a:spcAft>
            </a:pPr>
            <a:r>
              <a:rPr lang="en-GB" sz="1400" dirty="0">
                <a:effectLst/>
                <a:latin typeface="Tahom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Sandler </a:t>
            </a:r>
            <a:r>
              <a:rPr lang="en-GB" sz="1400">
                <a:effectLst/>
                <a:latin typeface="Tahom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Brennan , </a:t>
            </a:r>
            <a:r>
              <a:rPr lang="en-GB" sz="1400" dirty="0">
                <a:effectLst/>
                <a:latin typeface="Tahom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2017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6" name="Text Box 1">
            <a:extLst>
              <a:ext uri="{FF2B5EF4-FFF2-40B4-BE49-F238E27FC236}">
                <a16:creationId xmlns:a16="http://schemas.microsoft.com/office/drawing/2014/main" id="{D1ECB4FE-5415-D94F-88FA-1BB8E68FFE0C}"/>
              </a:ext>
            </a:extLst>
          </p:cNvPr>
          <p:cNvSpPr txBox="1"/>
          <p:nvPr/>
        </p:nvSpPr>
        <p:spPr>
          <a:xfrm>
            <a:off x="5196671" y="2657498"/>
            <a:ext cx="1384935" cy="376555"/>
          </a:xfrm>
          <a:prstGeom prst="rect">
            <a:avLst/>
          </a:prstGeom>
          <a:solidFill>
            <a:schemeClr val="lt1"/>
          </a:solidFill>
          <a:ln w="6350"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0"/>
              </a:spcAft>
            </a:pPr>
            <a:r>
              <a:rPr lang="en-GB" sz="1400" dirty="0">
                <a:effectLst/>
                <a:latin typeface="Tahoma" panose="020B060403050404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Reed , 2018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84820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ADDAF41-6BD1-094B-8111-18FDA18F5CB1}"/>
              </a:ext>
            </a:extLst>
          </p:cNvPr>
          <p:cNvSpPr/>
          <p:nvPr/>
        </p:nvSpPr>
        <p:spPr>
          <a:xfrm>
            <a:off x="3046245" y="-221225"/>
            <a:ext cx="5686557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b="1" u="sng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References!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122E64-1DAA-F145-B235-9EEB10BA2CDA}"/>
              </a:ext>
            </a:extLst>
          </p:cNvPr>
          <p:cNvSpPr txBox="1"/>
          <p:nvPr/>
        </p:nvSpPr>
        <p:spPr>
          <a:xfrm>
            <a:off x="191728" y="1387557"/>
            <a:ext cx="11695471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US" sz="2000" dirty="0"/>
              <a:t>Cottrell S, (2017), </a:t>
            </a:r>
            <a:r>
              <a:rPr lang="en-US" sz="2000" i="1" dirty="0"/>
              <a:t>Critical Thinking Skills: Effective Analysis, Argument and Reflection</a:t>
            </a:r>
            <a:r>
              <a:rPr lang="en-US" sz="2000" dirty="0"/>
              <a:t>. Macmillan International High Education. </a:t>
            </a:r>
          </a:p>
          <a:p>
            <a:pPr marL="285750" indent="-285750">
              <a:buFontTx/>
              <a:buChar char="-"/>
            </a:pPr>
            <a:r>
              <a:rPr lang="en-US" sz="2000" dirty="0" err="1"/>
              <a:t>Elesapiens</a:t>
            </a:r>
            <a:r>
              <a:rPr lang="en-US" sz="2000" dirty="0"/>
              <a:t> Learning &amp; Fun, (2014), Education in Critical Thinking. </a:t>
            </a:r>
            <a:r>
              <a:rPr lang="en-US" sz="2000" dirty="0" err="1"/>
              <a:t>Avaliable</a:t>
            </a:r>
            <a:r>
              <a:rPr lang="en-US" sz="2000" dirty="0"/>
              <a:t> at: </a:t>
            </a:r>
            <a:r>
              <a:rPr lang="en-US" sz="2000" dirty="0">
                <a:hlinkClick r:id="rId2"/>
              </a:rPr>
              <a:t>https://www.elesapiens.com/blog/critical-thought-educating-competent-citizens</a:t>
            </a:r>
            <a:r>
              <a:rPr lang="en-US" sz="2000" dirty="0"/>
              <a:t>.</a:t>
            </a:r>
          </a:p>
          <a:p>
            <a:pPr marL="285750" indent="-285750">
              <a:buFontTx/>
              <a:buChar char="-"/>
            </a:pPr>
            <a:r>
              <a:rPr lang="en-US" sz="2000" dirty="0"/>
              <a:t>Hader R, (2005</a:t>
            </a:r>
            <a:r>
              <a:rPr lang="en-US" sz="2000" i="1" dirty="0"/>
              <a:t>), Carve out time to think- yes think. Nursing Management</a:t>
            </a:r>
            <a:r>
              <a:rPr lang="en-US" sz="2000" dirty="0"/>
              <a:t>, from ESBCO Host Database.</a:t>
            </a:r>
          </a:p>
          <a:p>
            <a:pPr marL="285750" indent="-285750">
              <a:buFontTx/>
              <a:buChar char="-"/>
            </a:pPr>
            <a:r>
              <a:rPr lang="en-US" sz="2000" dirty="0"/>
              <a:t>Jarvis P, (1992), </a:t>
            </a:r>
            <a:r>
              <a:rPr lang="en-US" sz="2000" i="1" dirty="0"/>
              <a:t>Reflective Practice and nursing, Nurse Education</a:t>
            </a:r>
            <a:r>
              <a:rPr lang="en-US" sz="2000" dirty="0"/>
              <a:t>, vol.12.</a:t>
            </a:r>
          </a:p>
          <a:p>
            <a:pPr marL="285750" indent="-285750">
              <a:buFontTx/>
              <a:buChar char="-"/>
            </a:pPr>
            <a:r>
              <a:rPr lang="en-US" sz="2000" dirty="0" err="1"/>
              <a:t>Kallet</a:t>
            </a:r>
            <a:r>
              <a:rPr lang="en-US" sz="2000" dirty="0"/>
              <a:t> M &amp; </a:t>
            </a:r>
            <a:r>
              <a:rPr lang="en-US" sz="2000" dirty="0" err="1"/>
              <a:t>Kallet</a:t>
            </a:r>
            <a:r>
              <a:rPr lang="en-US" sz="2000" dirty="0"/>
              <a:t> M, (2014), </a:t>
            </a:r>
            <a:r>
              <a:rPr lang="en-US" sz="2000" dirty="0" err="1"/>
              <a:t>T</a:t>
            </a:r>
            <a:r>
              <a:rPr lang="en-US" sz="2000" i="1" dirty="0" err="1"/>
              <a:t>hinksmarter</a:t>
            </a:r>
            <a:r>
              <a:rPr lang="en-US" sz="2000" i="1" dirty="0"/>
              <a:t>: Critical Thinking to Improve Problem Solving and Decision Making Skills, </a:t>
            </a:r>
            <a:r>
              <a:rPr lang="en-US" sz="2000" dirty="0"/>
              <a:t>John Wiley &amp; Sons.</a:t>
            </a:r>
          </a:p>
          <a:p>
            <a:pPr marL="285750" indent="-285750">
              <a:buFontTx/>
              <a:buChar char="-"/>
            </a:pPr>
            <a:r>
              <a:rPr lang="en-US" sz="2000" dirty="0"/>
              <a:t>McCollister K &amp; </a:t>
            </a:r>
            <a:r>
              <a:rPr lang="en-US" sz="2000" dirty="0" err="1"/>
              <a:t>Sayler</a:t>
            </a:r>
            <a:r>
              <a:rPr lang="en-US" sz="2000" dirty="0"/>
              <a:t> M, (2010), </a:t>
            </a:r>
            <a:r>
              <a:rPr lang="en-US" sz="2000" i="1" dirty="0"/>
              <a:t>Lift the Ceiling: Increase Rigor with Critical Thinking Skills.</a:t>
            </a:r>
          </a:p>
          <a:p>
            <a:pPr marL="285750" indent="-285750">
              <a:buFontTx/>
              <a:buChar char="-"/>
            </a:pPr>
            <a:r>
              <a:rPr lang="en-US" sz="2000" dirty="0"/>
              <a:t>Reed L, (2018), </a:t>
            </a:r>
            <a:r>
              <a:rPr lang="en-US" sz="2000" dirty="0" err="1"/>
              <a:t>RawPixel</a:t>
            </a:r>
            <a:r>
              <a:rPr lang="en-US" sz="2000" dirty="0"/>
              <a:t>/ </a:t>
            </a:r>
            <a:r>
              <a:rPr lang="en-US" sz="2000" dirty="0" err="1"/>
              <a:t>Shuttershock</a:t>
            </a:r>
            <a:r>
              <a:rPr lang="en-US" sz="2000" dirty="0"/>
              <a:t>, </a:t>
            </a:r>
            <a:r>
              <a:rPr lang="en-US" sz="2000" dirty="0" err="1"/>
              <a:t>Avaliable</a:t>
            </a:r>
            <a:r>
              <a:rPr lang="en-US" sz="2000"/>
              <a:t> at: </a:t>
            </a:r>
            <a:r>
              <a:rPr lang="en-US" sz="2000" i="1" dirty="0"/>
              <a:t>https://</a:t>
            </a:r>
            <a:r>
              <a:rPr lang="en-US" sz="2000" i="1" dirty="0" err="1"/>
              <a:t>www.business.com</a:t>
            </a:r>
            <a:r>
              <a:rPr lang="en-US" sz="2000" i="1" dirty="0"/>
              <a:t>/articles/building-critical-thinking-skills-at-work</a:t>
            </a:r>
            <a:r>
              <a:rPr lang="en-US" sz="2000" dirty="0"/>
              <a:t>.</a:t>
            </a:r>
          </a:p>
          <a:p>
            <a:pPr marL="285750" indent="-285750">
              <a:buFontTx/>
              <a:buChar char="-"/>
            </a:pPr>
            <a:r>
              <a:rPr lang="en-US" sz="2000" dirty="0"/>
              <a:t>Sandler- Brennan S, (2017), </a:t>
            </a:r>
            <a:r>
              <a:rPr lang="en-US" sz="2000" dirty="0" err="1"/>
              <a:t>Avaliable</a:t>
            </a:r>
            <a:r>
              <a:rPr lang="en-US" sz="2000" dirty="0"/>
              <a:t> at: </a:t>
            </a:r>
            <a:r>
              <a:rPr lang="en-US" sz="2000" i="1" dirty="0"/>
              <a:t>https://</a:t>
            </a:r>
            <a:r>
              <a:rPr lang="en-US" sz="2000" i="1" dirty="0" err="1"/>
              <a:t>careeredge.bently.edu</a:t>
            </a:r>
            <a:r>
              <a:rPr lang="en-US" sz="2000" i="1" dirty="0"/>
              <a:t>/blog/2017/03/10/critical-thinking-about-critical-thing</a:t>
            </a:r>
            <a:r>
              <a:rPr lang="en-US" sz="2000" dirty="0"/>
              <a:t>.</a:t>
            </a:r>
          </a:p>
          <a:p>
            <a:pPr marL="285750" indent="-285750">
              <a:buFontTx/>
              <a:buChar char="-"/>
            </a:pPr>
            <a:r>
              <a:rPr lang="en-US" sz="2000" dirty="0"/>
              <a:t>Watanabe-Crockett L, (2015), </a:t>
            </a:r>
            <a:r>
              <a:rPr lang="en-US" sz="2000" dirty="0" err="1"/>
              <a:t>Avaliable</a:t>
            </a:r>
            <a:r>
              <a:rPr lang="en-US" sz="2000" dirty="0"/>
              <a:t> at: </a:t>
            </a:r>
            <a:r>
              <a:rPr lang="en-US" sz="2000" i="1" dirty="0"/>
              <a:t>https/</a:t>
            </a:r>
            <a:r>
              <a:rPr lang="en-US" sz="2000" i="1" dirty="0" err="1"/>
              <a:t>globaldigitalcitizen.org</a:t>
            </a:r>
            <a:r>
              <a:rPr lang="en-US" sz="2000" i="1" dirty="0"/>
              <a:t>/the-importance-of-teaching-critical-thinking.</a:t>
            </a:r>
          </a:p>
          <a:p>
            <a:pPr marL="285750" indent="-285750">
              <a:buFontTx/>
              <a:buChar char="-"/>
            </a:pPr>
            <a:r>
              <a:rPr lang="en-US" sz="2000" dirty="0" err="1"/>
              <a:t>Zorana</a:t>
            </a:r>
            <a:r>
              <a:rPr lang="en-US" sz="2000" dirty="0"/>
              <a:t>, (2016), Design Inspiration, Design Tutorials, Working with Clients, </a:t>
            </a:r>
            <a:r>
              <a:rPr lang="en-US" sz="2000" dirty="0" err="1"/>
              <a:t>Avaliable</a:t>
            </a:r>
            <a:r>
              <a:rPr lang="en-US" sz="2000" dirty="0"/>
              <a:t> at: </a:t>
            </a:r>
            <a:r>
              <a:rPr lang="en-US" sz="2000" i="1" dirty="0"/>
              <a:t>https://</a:t>
            </a:r>
            <a:r>
              <a:rPr lang="en-US" sz="2000" i="1" dirty="0" err="1"/>
              <a:t>inkbotdesign.com</a:t>
            </a:r>
            <a:r>
              <a:rPr lang="en-US" sz="2000" i="1" dirty="0"/>
              <a:t>/creative-thinking.</a:t>
            </a:r>
          </a:p>
        </p:txBody>
      </p:sp>
    </p:spTree>
    <p:extLst>
      <p:ext uri="{BB962C8B-B14F-4D97-AF65-F5344CB8AC3E}">
        <p14:creationId xmlns:p14="http://schemas.microsoft.com/office/powerpoint/2010/main" val="25464799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461</Words>
  <Application>Microsoft Macintosh PowerPoint</Application>
  <PresentationFormat>Widescreen</PresentationFormat>
  <Paragraphs>32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Calibri Light</vt:lpstr>
      <vt:lpstr>Tahoma</vt:lpstr>
      <vt:lpstr>Times New Roman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10</cp:revision>
  <dcterms:created xsi:type="dcterms:W3CDTF">2018-10-05T17:23:51Z</dcterms:created>
  <dcterms:modified xsi:type="dcterms:W3CDTF">2018-10-15T15:17:24Z</dcterms:modified>
</cp:coreProperties>
</file>